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tiff" ContentType="image/tiff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632" r:id="rId2"/>
    <p:sldId id="500" r:id="rId3"/>
    <p:sldId id="585" r:id="rId4"/>
    <p:sldId id="479" r:id="rId5"/>
    <p:sldId id="633" r:id="rId6"/>
    <p:sldId id="638" r:id="rId7"/>
    <p:sldId id="297" r:id="rId8"/>
    <p:sldId id="639" r:id="rId9"/>
    <p:sldId id="301" r:id="rId10"/>
    <p:sldId id="302" r:id="rId11"/>
    <p:sldId id="330" r:id="rId12"/>
    <p:sldId id="640" r:id="rId13"/>
    <p:sldId id="528" r:id="rId14"/>
    <p:sldId id="466" r:id="rId15"/>
    <p:sldId id="637" r:id="rId16"/>
    <p:sldId id="331" r:id="rId17"/>
    <p:sldId id="372" r:id="rId18"/>
    <p:sldId id="467" r:id="rId19"/>
    <p:sldId id="468" r:id="rId20"/>
    <p:sldId id="482" r:id="rId21"/>
    <p:sldId id="469" r:id="rId22"/>
    <p:sldId id="470" r:id="rId23"/>
    <p:sldId id="471" r:id="rId24"/>
    <p:sldId id="630" r:id="rId25"/>
    <p:sldId id="472" r:id="rId26"/>
    <p:sldId id="636" r:id="rId27"/>
    <p:sldId id="386" r:id="rId28"/>
    <p:sldId id="387" r:id="rId29"/>
    <p:sldId id="388" r:id="rId30"/>
    <p:sldId id="394" r:id="rId31"/>
    <p:sldId id="458" r:id="rId32"/>
    <p:sldId id="409" r:id="rId33"/>
    <p:sldId id="476" r:id="rId34"/>
    <p:sldId id="483" r:id="rId35"/>
    <p:sldId id="477" r:id="rId36"/>
    <p:sldId id="478" r:id="rId37"/>
    <p:sldId id="583" r:id="rId38"/>
    <p:sldId id="584" r:id="rId39"/>
    <p:sldId id="484" r:id="rId40"/>
    <p:sldId id="497" r:id="rId41"/>
    <p:sldId id="641" r:id="rId42"/>
    <p:sldId id="643" r:id="rId43"/>
    <p:sldId id="645" r:id="rId44"/>
    <p:sldId id="644" r:id="rId45"/>
    <p:sldId id="437" r:id="rId46"/>
    <p:sldId id="446" r:id="rId47"/>
    <p:sldId id="513" r:id="rId48"/>
    <p:sldId id="514" r:id="rId49"/>
    <p:sldId id="515" r:id="rId50"/>
    <p:sldId id="516" r:id="rId51"/>
    <p:sldId id="517" r:id="rId52"/>
    <p:sldId id="488" r:id="rId53"/>
    <p:sldId id="507" r:id="rId54"/>
    <p:sldId id="505" r:id="rId55"/>
    <p:sldId id="504" r:id="rId56"/>
    <p:sldId id="509" r:id="rId57"/>
    <p:sldId id="486" r:id="rId58"/>
    <p:sldId id="627" r:id="rId59"/>
    <p:sldId id="493" r:id="rId60"/>
    <p:sldId id="495" r:id="rId61"/>
    <p:sldId id="634" r:id="rId62"/>
    <p:sldId id="635" r:id="rId63"/>
    <p:sldId id="581" r:id="rId64"/>
    <p:sldId id="415" r:id="rId65"/>
    <p:sldId id="582" r:id="rId66"/>
    <p:sldId id="587" r:id="rId67"/>
    <p:sldId id="557" r:id="rId68"/>
    <p:sldId id="590" r:id="rId69"/>
    <p:sldId id="558" r:id="rId70"/>
    <p:sldId id="559" r:id="rId71"/>
    <p:sldId id="560" r:id="rId72"/>
    <p:sldId id="591" r:id="rId73"/>
    <p:sldId id="593" r:id="rId74"/>
    <p:sldId id="561" r:id="rId75"/>
    <p:sldId id="599" r:id="rId76"/>
    <p:sldId id="628" r:id="rId77"/>
    <p:sldId id="562" r:id="rId78"/>
    <p:sldId id="600" r:id="rId79"/>
    <p:sldId id="563" r:id="rId80"/>
    <p:sldId id="564" r:id="rId81"/>
    <p:sldId id="565" r:id="rId82"/>
    <p:sldId id="566" r:id="rId83"/>
    <p:sldId id="567" r:id="rId84"/>
    <p:sldId id="568" r:id="rId85"/>
    <p:sldId id="569" r:id="rId86"/>
    <p:sldId id="570" r:id="rId87"/>
    <p:sldId id="595" r:id="rId88"/>
    <p:sldId id="571" r:id="rId89"/>
    <p:sldId id="572" r:id="rId90"/>
    <p:sldId id="597" r:id="rId91"/>
    <p:sldId id="598" r:id="rId92"/>
    <p:sldId id="623" r:id="rId93"/>
    <p:sldId id="594" r:id="rId94"/>
    <p:sldId id="596" r:id="rId95"/>
    <p:sldId id="573" r:id="rId96"/>
    <p:sldId id="602" r:id="rId97"/>
    <p:sldId id="574" r:id="rId98"/>
    <p:sldId id="601" r:id="rId99"/>
    <p:sldId id="575" r:id="rId100"/>
    <p:sldId id="576" r:id="rId101"/>
    <p:sldId id="577" r:id="rId102"/>
    <p:sldId id="578" r:id="rId103"/>
    <p:sldId id="620" r:id="rId104"/>
    <p:sldId id="603" r:id="rId105"/>
    <p:sldId id="537" r:id="rId106"/>
    <p:sldId id="538" r:id="rId107"/>
    <p:sldId id="539" r:id="rId108"/>
    <p:sldId id="548" r:id="rId109"/>
    <p:sldId id="540" r:id="rId110"/>
    <p:sldId id="541" r:id="rId111"/>
    <p:sldId id="542" r:id="rId112"/>
    <p:sldId id="551" r:id="rId113"/>
    <p:sldId id="549" r:id="rId114"/>
    <p:sldId id="554" r:id="rId115"/>
    <p:sldId id="550" r:id="rId116"/>
    <p:sldId id="625" r:id="rId117"/>
    <p:sldId id="621" r:id="rId118"/>
    <p:sldId id="556" r:id="rId119"/>
    <p:sldId id="544" r:id="rId120"/>
    <p:sldId id="553" r:id="rId121"/>
    <p:sldId id="547" r:id="rId122"/>
    <p:sldId id="555" r:id="rId123"/>
    <p:sldId id="522" r:id="rId124"/>
    <p:sldId id="523" r:id="rId125"/>
    <p:sldId id="352" r:id="rId126"/>
    <p:sldId id="519" r:id="rId127"/>
    <p:sldId id="520" r:id="rId128"/>
    <p:sldId id="521" r:id="rId129"/>
    <p:sldId id="373" r:id="rId130"/>
    <p:sldId id="353" r:id="rId131"/>
    <p:sldId id="365" r:id="rId132"/>
    <p:sldId id="367" r:id="rId133"/>
    <p:sldId id="366" r:id="rId134"/>
    <p:sldId id="606" r:id="rId135"/>
    <p:sldId id="604" r:id="rId136"/>
    <p:sldId id="605" r:id="rId137"/>
    <p:sldId id="607" r:id="rId138"/>
    <p:sldId id="608" r:id="rId139"/>
    <p:sldId id="354" r:id="rId140"/>
    <p:sldId id="609" r:id="rId141"/>
    <p:sldId id="377" r:id="rId142"/>
    <p:sldId id="378" r:id="rId143"/>
    <p:sldId id="379" r:id="rId144"/>
    <p:sldId id="380" r:id="rId145"/>
    <p:sldId id="610" r:id="rId146"/>
    <p:sldId id="612" r:id="rId147"/>
    <p:sldId id="611" r:id="rId148"/>
    <p:sldId id="613" r:id="rId149"/>
    <p:sldId id="381" r:id="rId150"/>
  </p:sldIdLst>
  <p:sldSz cx="9144000" cy="6858000" type="screen4x3"/>
  <p:notesSz cx="6858000" cy="9144000"/>
  <p:defaultTextStyle>
    <a:defPPr>
      <a:defRPr lang="zh-TW"/>
    </a:defPPr>
    <a:lvl1pPr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charset="0"/>
        <a:ea typeface="新細明體" charset="-120"/>
        <a:cs typeface="+mn-cs"/>
      </a:defRPr>
    </a:lvl1pPr>
    <a:lvl2pPr marL="4572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charset="0"/>
        <a:ea typeface="新細明體" charset="-120"/>
        <a:cs typeface="+mn-cs"/>
      </a:defRPr>
    </a:lvl2pPr>
    <a:lvl3pPr marL="9144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charset="0"/>
        <a:ea typeface="新細明體" charset="-120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charset="0"/>
        <a:ea typeface="新細明體" charset="-120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charset="0"/>
        <a:ea typeface="新細明體" charset="-120"/>
        <a:cs typeface="+mn-cs"/>
      </a:defRPr>
    </a:lvl5pPr>
    <a:lvl6pPr marL="2286000" algn="l" defTabSz="914400" rtl="0" eaLnBrk="1" latinLnBrk="0" hangingPunct="1">
      <a:defRPr kumimoji="1" kern="1200">
        <a:solidFill>
          <a:schemeClr val="tx1"/>
        </a:solidFill>
        <a:latin typeface="Arial" charset="0"/>
        <a:ea typeface="新細明體" charset="-120"/>
        <a:cs typeface="+mn-cs"/>
      </a:defRPr>
    </a:lvl6pPr>
    <a:lvl7pPr marL="2743200" algn="l" defTabSz="914400" rtl="0" eaLnBrk="1" latinLnBrk="0" hangingPunct="1">
      <a:defRPr kumimoji="1" kern="1200">
        <a:solidFill>
          <a:schemeClr val="tx1"/>
        </a:solidFill>
        <a:latin typeface="Arial" charset="0"/>
        <a:ea typeface="新細明體" charset="-120"/>
        <a:cs typeface="+mn-cs"/>
      </a:defRPr>
    </a:lvl7pPr>
    <a:lvl8pPr marL="3200400" algn="l" defTabSz="914400" rtl="0" eaLnBrk="1" latinLnBrk="0" hangingPunct="1">
      <a:defRPr kumimoji="1" kern="1200">
        <a:solidFill>
          <a:schemeClr val="tx1"/>
        </a:solidFill>
        <a:latin typeface="Arial" charset="0"/>
        <a:ea typeface="新細明體" charset="-120"/>
        <a:cs typeface="+mn-cs"/>
      </a:defRPr>
    </a:lvl8pPr>
    <a:lvl9pPr marL="3657600" algn="l" defTabSz="914400" rtl="0" eaLnBrk="1" latinLnBrk="0" hangingPunct="1">
      <a:defRPr kumimoji="1" kern="1200">
        <a:solidFill>
          <a:schemeClr val="tx1"/>
        </a:solidFill>
        <a:latin typeface="Arial" charset="0"/>
        <a:ea typeface="新細明體" charset="-120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264" userDrawn="1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  <a:srgbClr val="F8FB7B"/>
    <a:srgbClr val="FBFE78"/>
    <a:srgbClr val="FF0000"/>
    <a:srgbClr val="FF3399"/>
    <a:srgbClr val="E6DF8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116"/>
    <p:restoredTop sz="94660"/>
  </p:normalViewPr>
  <p:slideViewPr>
    <p:cSldViewPr>
      <p:cViewPr varScale="1">
        <p:scale>
          <a:sx n="127" d="100"/>
          <a:sy n="127" d="100"/>
        </p:scale>
        <p:origin x="1128" y="192"/>
      </p:cViewPr>
      <p:guideLst>
        <p:guide orient="horz" pos="3264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63" Type="http://schemas.openxmlformats.org/officeDocument/2006/relationships/slide" Target="slides/slide62.xml"/><Relationship Id="rId84" Type="http://schemas.openxmlformats.org/officeDocument/2006/relationships/slide" Target="slides/slide83.xml"/><Relationship Id="rId138" Type="http://schemas.openxmlformats.org/officeDocument/2006/relationships/slide" Target="slides/slide137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53" Type="http://schemas.openxmlformats.org/officeDocument/2006/relationships/slide" Target="slides/slide52.xml"/><Relationship Id="rId74" Type="http://schemas.openxmlformats.org/officeDocument/2006/relationships/slide" Target="slides/slide73.xml"/><Relationship Id="rId128" Type="http://schemas.openxmlformats.org/officeDocument/2006/relationships/slide" Target="slides/slide127.xml"/><Relationship Id="rId149" Type="http://schemas.openxmlformats.org/officeDocument/2006/relationships/slide" Target="slides/slide148.xml"/><Relationship Id="rId5" Type="http://schemas.openxmlformats.org/officeDocument/2006/relationships/slide" Target="slides/slide4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34" Type="http://schemas.openxmlformats.org/officeDocument/2006/relationships/slide" Target="slides/slide133.xml"/><Relationship Id="rId139" Type="http://schemas.openxmlformats.org/officeDocument/2006/relationships/slide" Target="slides/slide13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50" Type="http://schemas.openxmlformats.org/officeDocument/2006/relationships/slide" Target="slides/slide149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40" Type="http://schemas.openxmlformats.org/officeDocument/2006/relationships/slide" Target="slides/slide139.xml"/><Relationship Id="rId145" Type="http://schemas.openxmlformats.org/officeDocument/2006/relationships/slide" Target="slides/slide14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51" Type="http://schemas.openxmlformats.org/officeDocument/2006/relationships/presProps" Target="presProps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slide" Target="slides/slide140.xml"/><Relationship Id="rId146" Type="http://schemas.openxmlformats.org/officeDocument/2006/relationships/slide" Target="slides/slide14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52" Type="http://schemas.openxmlformats.org/officeDocument/2006/relationships/viewProps" Target="view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slide" Target="slides/slide14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3" Type="http://schemas.openxmlformats.org/officeDocument/2006/relationships/theme" Target="theme/theme1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slide" Target="slides/slide142.xml"/><Relationship Id="rId148" Type="http://schemas.openxmlformats.org/officeDocument/2006/relationships/slide" Target="slides/slide147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26" Type="http://schemas.openxmlformats.org/officeDocument/2006/relationships/slide" Target="slides/slide25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54" Type="http://schemas.openxmlformats.org/officeDocument/2006/relationships/tableStyles" Target="tableStyles.xml"/><Relationship Id="rId16" Type="http://schemas.openxmlformats.org/officeDocument/2006/relationships/slide" Target="slides/slide15.xml"/><Relationship Id="rId37" Type="http://schemas.openxmlformats.org/officeDocument/2006/relationships/slide" Target="slides/slide36.xml"/><Relationship Id="rId58" Type="http://schemas.openxmlformats.org/officeDocument/2006/relationships/slide" Target="slides/slide57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44" Type="http://schemas.openxmlformats.org/officeDocument/2006/relationships/slide" Target="slides/slide143.xml"/><Relationship Id="rId90" Type="http://schemas.openxmlformats.org/officeDocument/2006/relationships/slide" Target="slides/slide8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TW" altLang="en-US"/>
              <a:t>按一下以編輯母片副標題樣式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EE41AC-7EF3-4125-9AD9-C31DC4B7377E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131487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0D873C-0479-47D6-86E8-04C89BE0BC75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918220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區段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6B3475-2DF1-4D61-8F32-69C341067CB2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2055311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196F8D-907A-4413-934A-DB9DA65980BC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708051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文字版面配置區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B09BB5-6032-4957-810B-9A490F5F7CFF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9479046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9AEBC3-2CB2-440E-BEB2-09F6DC27F034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9710874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EFC15C-B26E-454B-A100-8A7CB53A4047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4051704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73A6F6-A57E-4068-B142-839870CFA551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99471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圖片版面配置區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TW" altLang="en-US" noProof="0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D2EE32-2335-4083-8C6E-A1ED64E6863C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5073414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30C948-FF34-4209-A5D4-3377D7AFE435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730593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B50EC3-8812-4AC6-ABDC-5140E453349B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3495372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TW" altLang="en-US"/>
              <a:t>按一下以編輯母片標題樣式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TW" altLang="en-US"/>
              <a:t>按一下以編輯母片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kumimoji="0" sz="1400">
                <a:latin typeface="Arial" charset="0"/>
                <a:ea typeface="新細明體" pitchFamily="18" charset="-120"/>
                <a:cs typeface="+mn-cs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kumimoji="0" sz="1400">
                <a:latin typeface="Arial" charset="0"/>
                <a:ea typeface="新細明體" pitchFamily="18" charset="-120"/>
                <a:cs typeface="+mn-cs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kumimoji="0" sz="1400">
                <a:latin typeface="Arial" pitchFamily="34" charset="0"/>
                <a:ea typeface="新細明體" pitchFamily="18" charset="-120"/>
              </a:defRPr>
            </a:lvl1pPr>
          </a:lstStyle>
          <a:p>
            <a:pPr>
              <a:defRPr/>
            </a:pPr>
            <a:fld id="{C8D2055D-A957-4BCA-BEB8-D5A64587F003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+mj-lt"/>
          <a:ea typeface="+mj-ea"/>
          <a:cs typeface="新細明體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新細明體" pitchFamily="18" charset="-120"/>
          <a:cs typeface="新細明體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新細明體" pitchFamily="18" charset="-120"/>
          <a:cs typeface="新細明體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新細明體" pitchFamily="18" charset="-120"/>
          <a:cs typeface="新細明體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新細明體" pitchFamily="18" charset="-120"/>
          <a:cs typeface="新細明體" charset="0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新細明體" pitchFamily="18" charset="-120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新細明體" pitchFamily="18" charset="-120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新細明體" pitchFamily="18" charset="-120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新細明體" pitchFamily="18" charset="-12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kumimoji="1" sz="3200">
          <a:solidFill>
            <a:schemeClr val="tx1"/>
          </a:solidFill>
          <a:latin typeface="+mn-lt"/>
          <a:ea typeface="+mn-ea"/>
          <a:cs typeface="新細明體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kumimoji="1"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kumimoji="1"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kumimoji="1"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3" Type="http://schemas.openxmlformats.org/officeDocument/2006/relationships/image" Target="../media/image8.png"/><Relationship Id="rId7" Type="http://schemas.openxmlformats.org/officeDocument/2006/relationships/image" Target="../media/image6.wmf"/><Relationship Id="rId12" Type="http://schemas.openxmlformats.org/officeDocument/2006/relationships/image" Target="../media/image1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oleObject" Target="../embeddings/oleObject1.bin"/><Relationship Id="rId11" Type="http://schemas.openxmlformats.org/officeDocument/2006/relationships/image" Target="../media/image15.png"/><Relationship Id="rId5" Type="http://schemas.openxmlformats.org/officeDocument/2006/relationships/image" Target="../media/image5.jpeg"/><Relationship Id="rId10" Type="http://schemas.openxmlformats.org/officeDocument/2006/relationships/image" Target="../media/image14.png"/><Relationship Id="rId4" Type="http://schemas.openxmlformats.org/officeDocument/2006/relationships/image" Target="../media/image9.png"/><Relationship Id="rId9" Type="http://schemas.openxmlformats.org/officeDocument/2006/relationships/image" Target="../media/image13.png"/><Relationship Id="rId1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0.png"/><Relationship Id="rId4" Type="http://schemas.openxmlformats.org/officeDocument/2006/relationships/image" Target="../media/image11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8.png"/><Relationship Id="rId3" Type="http://schemas.openxmlformats.org/officeDocument/2006/relationships/image" Target="../media/image21.png"/><Relationship Id="rId7" Type="http://schemas.openxmlformats.org/officeDocument/2006/relationships/image" Target="../media/image22.png"/><Relationship Id="rId12" Type="http://schemas.openxmlformats.org/officeDocument/2006/relationships/image" Target="../media/image27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26.png"/><Relationship Id="rId5" Type="http://schemas.openxmlformats.org/officeDocument/2006/relationships/oleObject" Target="../embeddings/oleObject1.bin"/><Relationship Id="rId10" Type="http://schemas.openxmlformats.org/officeDocument/2006/relationships/image" Target="../media/image25.png"/><Relationship Id="rId4" Type="http://schemas.openxmlformats.org/officeDocument/2006/relationships/image" Target="../media/image5.jpeg"/><Relationship Id="rId9" Type="http://schemas.openxmlformats.org/officeDocument/2006/relationships/image" Target="../media/image24.png"/><Relationship Id="rId1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38.png"/><Relationship Id="rId3" Type="http://schemas.openxmlformats.org/officeDocument/2006/relationships/oleObject" Target="../embeddings/oleObject1.bin"/><Relationship Id="rId7" Type="http://schemas.openxmlformats.org/officeDocument/2006/relationships/image" Target="../media/image32.png"/><Relationship Id="rId12" Type="http://schemas.openxmlformats.org/officeDocument/2006/relationships/image" Target="../media/image37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png"/><Relationship Id="rId4" Type="http://schemas.openxmlformats.org/officeDocument/2006/relationships/image" Target="../media/image6.wmf"/><Relationship Id="rId9" Type="http://schemas.openxmlformats.org/officeDocument/2006/relationships/image" Target="../media/image34.png"/><Relationship Id="rId14" Type="http://schemas.openxmlformats.org/officeDocument/2006/relationships/image" Target="../media/image3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0.png"/><Relationship Id="rId5" Type="http://schemas.openxmlformats.org/officeDocument/2006/relationships/image" Target="../media/image90.png"/><Relationship Id="rId4" Type="http://schemas.openxmlformats.org/officeDocument/2006/relationships/image" Target="../media/image8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0.png"/><Relationship Id="rId13" Type="http://schemas.openxmlformats.org/officeDocument/2006/relationships/image" Target="../media/image163.png"/><Relationship Id="rId18" Type="http://schemas.openxmlformats.org/officeDocument/2006/relationships/image" Target="../media/image207.png"/><Relationship Id="rId7" Type="http://schemas.openxmlformats.org/officeDocument/2006/relationships/image" Target="../media/image11.wmf"/><Relationship Id="rId12" Type="http://schemas.openxmlformats.org/officeDocument/2006/relationships/image" Target="../media/image150.png"/><Relationship Id="rId17" Type="http://schemas.openxmlformats.org/officeDocument/2006/relationships/image" Target="../media/image202.png"/><Relationship Id="rId2" Type="http://schemas.openxmlformats.org/officeDocument/2006/relationships/image" Target="../media/image10.jpeg"/><Relationship Id="rId16" Type="http://schemas.openxmlformats.org/officeDocument/2006/relationships/image" Target="../media/image19.png"/><Relationship Id="rId20" Type="http://schemas.openxmlformats.org/officeDocument/2006/relationships/image" Target="../media/image210.png"/><Relationship Id="rId1" Type="http://schemas.openxmlformats.org/officeDocument/2006/relationships/slideLayout" Target="../slideLayouts/slideLayout7.xml"/><Relationship Id="rId6" Type="http://schemas.openxmlformats.org/officeDocument/2006/relationships/oleObject" Target="../embeddings/oleObject2.bin"/><Relationship Id="rId11" Type="http://schemas.openxmlformats.org/officeDocument/2006/relationships/image" Target="../media/image141.png"/><Relationship Id="rId5" Type="http://schemas.openxmlformats.org/officeDocument/2006/relationships/image" Target="../media/image160.png"/><Relationship Id="rId15" Type="http://schemas.openxmlformats.org/officeDocument/2006/relationships/image" Target="../media/image1811.png"/><Relationship Id="rId10" Type="http://schemas.openxmlformats.org/officeDocument/2006/relationships/image" Target="../media/image1201.png"/><Relationship Id="rId19" Type="http://schemas.openxmlformats.org/officeDocument/2006/relationships/image" Target="../media/image177.png"/><Relationship Id="rId4" Type="http://schemas.openxmlformats.org/officeDocument/2006/relationships/image" Target="../media/image69.png"/><Relationship Id="rId9" Type="http://schemas.openxmlformats.org/officeDocument/2006/relationships/image" Target="../media/image11.png"/><Relationship Id="rId14" Type="http://schemas.openxmlformats.org/officeDocument/2006/relationships/image" Target="../media/image17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13" Type="http://schemas.openxmlformats.org/officeDocument/2006/relationships/image" Target="../media/image50.pn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12" Type="http://schemas.openxmlformats.org/officeDocument/2006/relationships/image" Target="../media/image49.png"/><Relationship Id="rId17" Type="http://schemas.openxmlformats.org/officeDocument/2006/relationships/image" Target="../media/image52.png"/><Relationship Id="rId2" Type="http://schemas.openxmlformats.org/officeDocument/2006/relationships/image" Target="../media/image29.png"/><Relationship Id="rId16" Type="http://schemas.openxmlformats.org/officeDocument/2006/relationships/image" Target="../media/image5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png"/><Relationship Id="rId11" Type="http://schemas.openxmlformats.org/officeDocument/2006/relationships/image" Target="../media/image48.png"/><Relationship Id="rId5" Type="http://schemas.openxmlformats.org/officeDocument/2006/relationships/image" Target="../media/image42.png"/><Relationship Id="rId15" Type="http://schemas.openxmlformats.org/officeDocument/2006/relationships/image" Target="../media/image51.png"/><Relationship Id="rId10" Type="http://schemas.openxmlformats.org/officeDocument/2006/relationships/image" Target="../media/image12.jpeg"/><Relationship Id="rId4" Type="http://schemas.openxmlformats.org/officeDocument/2006/relationships/image" Target="../media/image41.png"/><Relationship Id="rId9" Type="http://schemas.openxmlformats.org/officeDocument/2006/relationships/image" Target="../media/image46.png"/><Relationship Id="rId14" Type="http://schemas.openxmlformats.org/officeDocument/2006/relationships/image" Target="../media/image50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13" Type="http://schemas.openxmlformats.org/officeDocument/2006/relationships/image" Target="../media/image65.png"/><Relationship Id="rId3" Type="http://schemas.openxmlformats.org/officeDocument/2006/relationships/image" Target="../media/image54.png"/><Relationship Id="rId7" Type="http://schemas.openxmlformats.org/officeDocument/2006/relationships/image" Target="../media/image6.wmf"/><Relationship Id="rId12" Type="http://schemas.openxmlformats.org/officeDocument/2006/relationships/image" Target="../media/image64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oleObject" Target="../embeddings/oleObject1.bin"/><Relationship Id="rId11" Type="http://schemas.openxmlformats.org/officeDocument/2006/relationships/image" Target="../media/image59.png"/><Relationship Id="rId5" Type="http://schemas.openxmlformats.org/officeDocument/2006/relationships/image" Target="../media/image5.jpeg"/><Relationship Id="rId10" Type="http://schemas.openxmlformats.org/officeDocument/2006/relationships/image" Target="../media/image58.png"/><Relationship Id="rId4" Type="http://schemas.openxmlformats.org/officeDocument/2006/relationships/image" Target="../media/image55.png"/><Relationship Id="rId9" Type="http://schemas.openxmlformats.org/officeDocument/2006/relationships/image" Target="../media/image57.png"/><Relationship Id="rId14" Type="http://schemas.openxmlformats.org/officeDocument/2006/relationships/image" Target="../media/image6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0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68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10.png"/><Relationship Id="rId4" Type="http://schemas.openxmlformats.org/officeDocument/2006/relationships/image" Target="../media/image1412.png"/></Relationships>
</file>

<file path=ppt/slides/_rels/slide18.xml.rels><?xml version="1.0" encoding="UTF-8" standalone="yes"?>
<Relationships xmlns="http://schemas.openxmlformats.org/package/2006/relationships"><Relationship Id="rId13" Type="http://schemas.openxmlformats.org/officeDocument/2006/relationships/image" Target="../media/image702.png"/><Relationship Id="rId18" Type="http://schemas.openxmlformats.org/officeDocument/2006/relationships/image" Target="../media/image75.png"/><Relationship Id="rId3" Type="http://schemas.openxmlformats.org/officeDocument/2006/relationships/image" Target="../media/image70.png"/><Relationship Id="rId17" Type="http://schemas.openxmlformats.org/officeDocument/2006/relationships/image" Target="../media/image74.png"/><Relationship Id="rId2" Type="http://schemas.openxmlformats.org/officeDocument/2006/relationships/image" Target="../media/image68.png"/><Relationship Id="rId16" Type="http://schemas.openxmlformats.org/officeDocument/2006/relationships/image" Target="../media/image7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1.png"/><Relationship Id="rId15" Type="http://schemas.openxmlformats.org/officeDocument/2006/relationships/image" Target="../media/image72.png"/><Relationship Id="rId4" Type="http://schemas.openxmlformats.org/officeDocument/2006/relationships/image" Target="../media/image14.jpeg"/><Relationship Id="rId14" Type="http://schemas.openxmlformats.org/officeDocument/2006/relationships/image" Target="../media/image711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0.png"/><Relationship Id="rId3" Type="http://schemas.openxmlformats.org/officeDocument/2006/relationships/image" Target="../media/image112.png"/><Relationship Id="rId7" Type="http://schemas.openxmlformats.org/officeDocument/2006/relationships/image" Target="../media/image280.pn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1.png"/><Relationship Id="rId5" Type="http://schemas.openxmlformats.org/officeDocument/2006/relationships/image" Target="../media/image77.png"/><Relationship Id="rId4" Type="http://schemas.openxmlformats.org/officeDocument/2006/relationships/image" Target="../media/image12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0.pn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0.png"/><Relationship Id="rId4" Type="http://schemas.openxmlformats.org/officeDocument/2006/relationships/image" Target="../media/image310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0.png"/><Relationship Id="rId3" Type="http://schemas.openxmlformats.org/officeDocument/2006/relationships/image" Target="../media/image52.jpeg"/><Relationship Id="rId7" Type="http://schemas.openxmlformats.org/officeDocument/2006/relationships/image" Target="../media/image381.pn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0.png"/><Relationship Id="rId5" Type="http://schemas.openxmlformats.org/officeDocument/2006/relationships/image" Target="../media/image79.png"/><Relationship Id="rId4" Type="http://schemas.openxmlformats.org/officeDocument/2006/relationships/image" Target="../media/image340.png"/><Relationship Id="rId9" Type="http://schemas.openxmlformats.org/officeDocument/2006/relationships/image" Target="../media/image41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0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5.png"/><Relationship Id="rId5" Type="http://schemas.openxmlformats.org/officeDocument/2006/relationships/image" Target="../media/image84.png"/><Relationship Id="rId4" Type="http://schemas.openxmlformats.org/officeDocument/2006/relationships/image" Target="../media/image83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0.png"/><Relationship Id="rId5" Type="http://schemas.openxmlformats.org/officeDocument/2006/relationships/image" Target="../media/image88.png"/><Relationship Id="rId4" Type="http://schemas.openxmlformats.org/officeDocument/2006/relationships/image" Target="../media/image86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93.png"/><Relationship Id="rId13" Type="http://schemas.openxmlformats.org/officeDocument/2006/relationships/image" Target="../media/image95.png"/><Relationship Id="rId3" Type="http://schemas.openxmlformats.org/officeDocument/2006/relationships/image" Target="../media/image311.png"/><Relationship Id="rId7" Type="http://schemas.openxmlformats.org/officeDocument/2006/relationships/image" Target="../media/image6.wmf"/><Relationship Id="rId12" Type="http://schemas.openxmlformats.org/officeDocument/2006/relationships/image" Target="../media/image94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Relationship Id="rId6" Type="http://schemas.openxmlformats.org/officeDocument/2006/relationships/oleObject" Target="../embeddings/oleObject1.bin"/><Relationship Id="rId11" Type="http://schemas.openxmlformats.org/officeDocument/2006/relationships/image" Target="../media/image93.png"/><Relationship Id="rId5" Type="http://schemas.openxmlformats.org/officeDocument/2006/relationships/image" Target="../media/image5.jpeg"/><Relationship Id="rId10" Type="http://schemas.openxmlformats.org/officeDocument/2006/relationships/image" Target="../media/image92.png"/><Relationship Id="rId4" Type="http://schemas.openxmlformats.org/officeDocument/2006/relationships/image" Target="../media/image382.png"/><Relationship Id="rId9" Type="http://schemas.openxmlformats.org/officeDocument/2006/relationships/image" Target="../media/image91.png"/><Relationship Id="rId14" Type="http://schemas.openxmlformats.org/officeDocument/2006/relationships/image" Target="../media/image9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1.png"/><Relationship Id="rId5" Type="http://schemas.openxmlformats.org/officeDocument/2006/relationships/image" Target="../media/image99.png"/><Relationship Id="rId4" Type="http://schemas.openxmlformats.org/officeDocument/2006/relationships/image" Target="../media/image68.jpe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0.png"/><Relationship Id="rId3" Type="http://schemas.openxmlformats.org/officeDocument/2006/relationships/image" Target="../media/image4.jpeg"/><Relationship Id="rId7" Type="http://schemas.openxmlformats.org/officeDocument/2006/relationships/image" Target="../media/image69.jpeg"/><Relationship Id="rId2" Type="http://schemas.openxmlformats.org/officeDocument/2006/relationships/image" Target="../media/image5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0.png"/><Relationship Id="rId5" Type="http://schemas.openxmlformats.org/officeDocument/2006/relationships/image" Target="../media/image450.png"/><Relationship Id="rId4" Type="http://schemas.openxmlformats.org/officeDocument/2006/relationships/image" Target="../media/image102.png"/><Relationship Id="rId9" Type="http://schemas.openxmlformats.org/officeDocument/2006/relationships/image" Target="../media/image560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1.pn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5.png"/><Relationship Id="rId5" Type="http://schemas.openxmlformats.org/officeDocument/2006/relationships/image" Target="../media/image104.png"/><Relationship Id="rId4" Type="http://schemas.openxmlformats.org/officeDocument/2006/relationships/image" Target="../media/image58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23.png"/><Relationship Id="rId5" Type="http://schemas.openxmlformats.org/officeDocument/2006/relationships/image" Target="../media/image610.png"/><Relationship Id="rId4" Type="http://schemas.openxmlformats.org/officeDocument/2006/relationships/image" Target="../media/image72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7" Type="http://schemas.openxmlformats.org/officeDocument/2006/relationships/image" Target="../media/image681.png"/><Relationship Id="rId2" Type="http://schemas.openxmlformats.org/officeDocument/2006/relationships/image" Target="../media/image6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70.png"/><Relationship Id="rId5" Type="http://schemas.openxmlformats.org/officeDocument/2006/relationships/image" Target="../media/image111.png"/><Relationship Id="rId4" Type="http://schemas.openxmlformats.org/officeDocument/2006/relationships/image" Target="../media/image77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0.png"/><Relationship Id="rId2" Type="http://schemas.openxmlformats.org/officeDocument/2006/relationships/image" Target="../media/image70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30.png"/><Relationship Id="rId4" Type="http://schemas.openxmlformats.org/officeDocument/2006/relationships/image" Target="../media/image722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eg"/><Relationship Id="rId2" Type="http://schemas.openxmlformats.org/officeDocument/2006/relationships/image" Target="../media/image48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1.jpeg"/><Relationship Id="rId4" Type="http://schemas.openxmlformats.org/officeDocument/2006/relationships/image" Target="../media/image4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40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1.png"/><Relationship Id="rId2" Type="http://schemas.openxmlformats.org/officeDocument/2006/relationships/image" Target="../media/image83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0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png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51.png"/><Relationship Id="rId5" Type="http://schemas.openxmlformats.org/officeDocument/2006/relationships/image" Target="../media/image89.png"/><Relationship Id="rId4" Type="http://schemas.openxmlformats.org/officeDocument/2006/relationships/image" Target="../media/image541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jpg"/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1.png"/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7.png"/><Relationship Id="rId5" Type="http://schemas.openxmlformats.org/officeDocument/2006/relationships/image" Target="../media/image106.png"/><Relationship Id="rId4" Type="http://schemas.openxmlformats.org/officeDocument/2006/relationships/image" Target="../media/image103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4.jpeg"/><Relationship Id="rId7" Type="http://schemas.openxmlformats.org/officeDocument/2006/relationships/image" Target="../media/image850.png"/><Relationship Id="rId12" Type="http://schemas.openxmlformats.org/officeDocument/2006/relationships/image" Target="../media/image10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40.png"/><Relationship Id="rId11" Type="http://schemas.openxmlformats.org/officeDocument/2006/relationships/image" Target="../media/image108.png"/><Relationship Id="rId5" Type="http://schemas.openxmlformats.org/officeDocument/2006/relationships/image" Target="../media/image802.png"/><Relationship Id="rId10" Type="http://schemas.openxmlformats.org/officeDocument/2006/relationships/image" Target="../media/image892.png"/><Relationship Id="rId4" Type="http://schemas.openxmlformats.org/officeDocument/2006/relationships/image" Target="../media/image791.png"/><Relationship Id="rId9" Type="http://schemas.openxmlformats.org/officeDocument/2006/relationships/image" Target="../media/image89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jpeg"/><Relationship Id="rId7" Type="http://schemas.openxmlformats.org/officeDocument/2006/relationships/image" Target="../media/image931.png"/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11.png"/><Relationship Id="rId5" Type="http://schemas.openxmlformats.org/officeDocument/2006/relationships/image" Target="../media/image891.png"/><Relationship Id="rId4" Type="http://schemas.openxmlformats.org/officeDocument/2006/relationships/image" Target="../media/image881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1.png"/><Relationship Id="rId2" Type="http://schemas.openxmlformats.org/officeDocument/2006/relationships/image" Target="../media/image680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1.png"/><Relationship Id="rId7" Type="http://schemas.openxmlformats.org/officeDocument/2006/relationships/image" Target="../media/image114.jpeg"/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2.jpg"/><Relationship Id="rId5" Type="http://schemas.openxmlformats.org/officeDocument/2006/relationships/image" Target="../media/image94.jpeg"/><Relationship Id="rId4" Type="http://schemas.openxmlformats.org/officeDocument/2006/relationships/image" Target="../media/image731.png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7.png"/><Relationship Id="rId4" Type="http://schemas.openxmlformats.org/officeDocument/2006/relationships/image" Target="../media/image115.tiff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jpeg"/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00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jpeg"/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50.png"/><Relationship Id="rId4" Type="http://schemas.openxmlformats.org/officeDocument/2006/relationships/image" Target="../media/image740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jpeg"/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1.png"/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0.png"/><Relationship Id="rId5" Type="http://schemas.openxmlformats.org/officeDocument/2006/relationships/image" Target="../media/image622.png"/><Relationship Id="rId4" Type="http://schemas.openxmlformats.org/officeDocument/2006/relationships/image" Target="../media/image620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0.png"/><Relationship Id="rId2" Type="http://schemas.openxmlformats.org/officeDocument/2006/relationships/image" Target="../media/image8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20.png"/><Relationship Id="rId4" Type="http://schemas.openxmlformats.org/officeDocument/2006/relationships/image" Target="../media/image830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0.png"/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42.png"/><Relationship Id="rId4" Type="http://schemas.openxmlformats.org/officeDocument/2006/relationships/image" Target="../media/image89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image" Target="../media/image80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4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1.png"/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9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image" Target="../media/image851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4.jpeg"/><Relationship Id="rId7" Type="http://schemas.openxmlformats.org/officeDocument/2006/relationships/image" Target="../media/image850.png"/><Relationship Id="rId12" Type="http://schemas.openxmlformats.org/officeDocument/2006/relationships/image" Target="../media/image10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40.png"/><Relationship Id="rId11" Type="http://schemas.openxmlformats.org/officeDocument/2006/relationships/image" Target="../media/image108.png"/><Relationship Id="rId5" Type="http://schemas.openxmlformats.org/officeDocument/2006/relationships/image" Target="../media/image802.png"/><Relationship Id="rId10" Type="http://schemas.openxmlformats.org/officeDocument/2006/relationships/image" Target="../media/image892.png"/><Relationship Id="rId4" Type="http://schemas.openxmlformats.org/officeDocument/2006/relationships/image" Target="../media/image791.png"/><Relationship Id="rId9" Type="http://schemas.openxmlformats.org/officeDocument/2006/relationships/image" Target="../media/image89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jpeg"/><Relationship Id="rId7" Type="http://schemas.openxmlformats.org/officeDocument/2006/relationships/image" Target="../media/image931.png"/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11.png"/><Relationship Id="rId5" Type="http://schemas.openxmlformats.org/officeDocument/2006/relationships/image" Target="../media/image891.png"/><Relationship Id="rId4" Type="http://schemas.openxmlformats.org/officeDocument/2006/relationships/image" Target="../media/image881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0.png"/><Relationship Id="rId2" Type="http://schemas.openxmlformats.org/officeDocument/2006/relationships/image" Target="../media/image99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30.png"/><Relationship Id="rId4" Type="http://schemas.openxmlformats.org/officeDocument/2006/relationships/image" Target="../media/image1020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0.png"/><Relationship Id="rId2" Type="http://schemas.openxmlformats.org/officeDocument/2006/relationships/image" Target="../media/image86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5.jpeg"/><Relationship Id="rId5" Type="http://schemas.openxmlformats.org/officeDocument/2006/relationships/image" Target="../media/image910.png"/><Relationship Id="rId4" Type="http://schemas.openxmlformats.org/officeDocument/2006/relationships/image" Target="../media/image890.png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40.png"/><Relationship Id="rId3" Type="http://schemas.openxmlformats.org/officeDocument/2006/relationships/image" Target="../media/image940.png"/><Relationship Id="rId7" Type="http://schemas.openxmlformats.org/officeDocument/2006/relationships/image" Target="../media/image127.jpeg"/><Relationship Id="rId2" Type="http://schemas.openxmlformats.org/officeDocument/2006/relationships/image" Target="../media/image9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6.jpeg"/><Relationship Id="rId5" Type="http://schemas.openxmlformats.org/officeDocument/2006/relationships/image" Target="../media/image980.png"/><Relationship Id="rId4" Type="http://schemas.openxmlformats.org/officeDocument/2006/relationships/image" Target="../media/image960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1.png"/><Relationship Id="rId7" Type="http://schemas.openxmlformats.org/officeDocument/2006/relationships/image" Target="../media/image801.png"/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90.png"/><Relationship Id="rId5" Type="http://schemas.openxmlformats.org/officeDocument/2006/relationships/image" Target="../media/image118.jpeg"/><Relationship Id="rId4" Type="http://schemas.openxmlformats.org/officeDocument/2006/relationships/image" Target="../media/image78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jpeg"/><Relationship Id="rId2" Type="http://schemas.openxmlformats.org/officeDocument/2006/relationships/image" Target="../media/image12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0.jpeg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jpe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jpg"/><Relationship Id="rId2" Type="http://schemas.openxmlformats.org/officeDocument/2006/relationships/image" Target="../media/image132.jpe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11.png"/><Relationship Id="rId3" Type="http://schemas.openxmlformats.org/officeDocument/2006/relationships/image" Target="../media/image1080.png"/><Relationship Id="rId7" Type="http://schemas.openxmlformats.org/officeDocument/2006/relationships/image" Target="../media/image1102.png"/><Relationship Id="rId2" Type="http://schemas.openxmlformats.org/officeDocument/2006/relationships/image" Target="../media/image134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91.png"/><Relationship Id="rId5" Type="http://schemas.openxmlformats.org/officeDocument/2006/relationships/image" Target="../media/image132.jpeg"/><Relationship Id="rId4" Type="http://schemas.openxmlformats.org/officeDocument/2006/relationships/image" Target="../media/image621.png"/><Relationship Id="rId9" Type="http://schemas.openxmlformats.org/officeDocument/2006/relationships/image" Target="../media/image1132.png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5.jpe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jpeg"/><Relationship Id="rId2" Type="http://schemas.openxmlformats.org/officeDocument/2006/relationships/image" Target="../media/image136.jpe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8.jpe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jpg"/><Relationship Id="rId2" Type="http://schemas.openxmlformats.org/officeDocument/2006/relationships/image" Target="../media/image139.jp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1.jp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0.pn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2.tiff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png"/><Relationship Id="rId2" Type="http://schemas.openxmlformats.org/officeDocument/2006/relationships/hyperlink" Target="https://www.mirrorvoice.com.tw/podcasts/140/2633" TargetMode="External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4.jpe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jpeg"/><Relationship Id="rId2" Type="http://schemas.openxmlformats.org/officeDocument/2006/relationships/image" Target="../media/image14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7.tiff"/><Relationship Id="rId5" Type="http://schemas.openxmlformats.org/officeDocument/2006/relationships/hyperlink" Target="http://www.atmo.arizona.edu/students/courselinks/spring13/atmo589/ATMO489_online/lecture_1/lect1_global_elec_circuit.html" TargetMode="External"/><Relationship Id="rId4" Type="http://schemas.openxmlformats.org/officeDocument/2006/relationships/image" Target="../media/image146.jpeg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8.jpe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9.jpe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jpe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1.jpe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2.jpe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3.jpe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5.jpeg"/><Relationship Id="rId2" Type="http://schemas.openxmlformats.org/officeDocument/2006/relationships/image" Target="../media/image154.jpeg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7.gif"/><Relationship Id="rId2" Type="http://schemas.openxmlformats.org/officeDocument/2006/relationships/image" Target="../media/image156.jpeg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4.jpeg"/><Relationship Id="rId2" Type="http://schemas.openxmlformats.org/officeDocument/2006/relationships/image" Target="../media/image158.gif"/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gif"/><Relationship Id="rId2" Type="http://schemas.openxmlformats.org/officeDocument/2006/relationships/image" Target="../media/image159.jpeg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91.png"/><Relationship Id="rId3" Type="http://schemas.openxmlformats.org/officeDocument/2006/relationships/image" Target="../media/image162.jpg"/><Relationship Id="rId7" Type="http://schemas.openxmlformats.org/officeDocument/2006/relationships/image" Target="../media/image1282.png"/><Relationship Id="rId2" Type="http://schemas.openxmlformats.org/officeDocument/2006/relationships/image" Target="../media/image16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71.png"/><Relationship Id="rId5" Type="http://schemas.openxmlformats.org/officeDocument/2006/relationships/image" Target="../media/image1262.png"/><Relationship Id="rId4" Type="http://schemas.openxmlformats.org/officeDocument/2006/relationships/image" Target="../media/image1252.png"/><Relationship Id="rId9" Type="http://schemas.openxmlformats.org/officeDocument/2006/relationships/image" Target="../media/image1304.png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3.gif"/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tmo.arizona.edu/students/courselinks/spring13/atmo589/ATMO489_online/lecture_1/lect1_global_elec_circuit.html" TargetMode="External"/><Relationship Id="rId2" Type="http://schemas.openxmlformats.org/officeDocument/2006/relationships/image" Target="../media/image158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4.tiff"/><Relationship Id="rId4" Type="http://schemas.openxmlformats.org/officeDocument/2006/relationships/image" Target="../media/image147.tiff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5.jpg"/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6.tiff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7.tiff"/><Relationship Id="rId1" Type="http://schemas.openxmlformats.org/officeDocument/2006/relationships/slideLayout" Target="../slideLayouts/slideLayout7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9.gif"/><Relationship Id="rId2" Type="http://schemas.openxmlformats.org/officeDocument/2006/relationships/image" Target="../media/image168.jpeg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171.png"/><Relationship Id="rId4" Type="http://schemas.openxmlformats.org/officeDocument/2006/relationships/image" Target="../media/image170.tiff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2.jpeg"/><Relationship Id="rId1" Type="http://schemas.openxmlformats.org/officeDocument/2006/relationships/slideLayout" Target="../slideLayouts/slideLayout7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3.tiff"/><Relationship Id="rId1" Type="http://schemas.openxmlformats.org/officeDocument/2006/relationships/slideLayout" Target="../slideLayouts/slideLayout7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4.jpeg"/><Relationship Id="rId1" Type="http://schemas.openxmlformats.org/officeDocument/2006/relationships/slideLayout" Target="../slideLayouts/slideLayout7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5.jpeg"/><Relationship Id="rId1" Type="http://schemas.openxmlformats.org/officeDocument/2006/relationships/slideLayout" Target="../slideLayouts/slideLayout7.xml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jpeg"/><Relationship Id="rId2" Type="http://schemas.openxmlformats.org/officeDocument/2006/relationships/image" Target="../media/image176.jpeg"/><Relationship Id="rId1" Type="http://schemas.openxmlformats.org/officeDocument/2006/relationships/slideLayout" Target="../slideLayouts/slideLayout7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8.png"/><Relationship Id="rId1" Type="http://schemas.openxmlformats.org/officeDocument/2006/relationships/slideLayout" Target="../slideLayouts/slideLayout7.xml"/></Relationships>
</file>

<file path=ppt/slides/_rels/slide1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2.png"/><Relationship Id="rId2" Type="http://schemas.openxmlformats.org/officeDocument/2006/relationships/image" Target="../media/image57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02.png"/><Relationship Id="rId4" Type="http://schemas.openxmlformats.org/officeDocument/2006/relationships/image" Target="../media/image590.png"/></Relationships>
</file>

<file path=ppt/slides/_rels/slide10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50.png"/><Relationship Id="rId13" Type="http://schemas.openxmlformats.org/officeDocument/2006/relationships/image" Target="../media/image1202.png"/><Relationship Id="rId3" Type="http://schemas.openxmlformats.org/officeDocument/2006/relationships/image" Target="../media/image1101.png"/><Relationship Id="rId7" Type="http://schemas.openxmlformats.org/officeDocument/2006/relationships/image" Target="../media/image1140.png"/><Relationship Id="rId12" Type="http://schemas.openxmlformats.org/officeDocument/2006/relationships/image" Target="../media/image1191.png"/><Relationship Id="rId2" Type="http://schemas.openxmlformats.org/officeDocument/2006/relationships/image" Target="../media/image109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31.png"/><Relationship Id="rId11" Type="http://schemas.openxmlformats.org/officeDocument/2006/relationships/image" Target="../media/image1180.png"/><Relationship Id="rId5" Type="http://schemas.openxmlformats.org/officeDocument/2006/relationships/image" Target="../media/image179.png"/><Relationship Id="rId10" Type="http://schemas.openxmlformats.org/officeDocument/2006/relationships/image" Target="../media/image1170.png"/><Relationship Id="rId4" Type="http://schemas.openxmlformats.org/officeDocument/2006/relationships/image" Target="../media/image1110.png"/><Relationship Id="rId9" Type="http://schemas.openxmlformats.org/officeDocument/2006/relationships/image" Target="../media/image1160.png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0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40.png"/><Relationship Id="rId5" Type="http://schemas.openxmlformats.org/officeDocument/2006/relationships/image" Target="../media/image1231.png"/><Relationship Id="rId4" Type="http://schemas.openxmlformats.org/officeDocument/2006/relationships/image" Target="../media/image1241.png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0.png"/><Relationship Id="rId7" Type="http://schemas.openxmlformats.org/officeDocument/2006/relationships/image" Target="../media/image180.emf"/><Relationship Id="rId2" Type="http://schemas.openxmlformats.org/officeDocument/2006/relationships/image" Target="../media/image125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90.png"/><Relationship Id="rId5" Type="http://schemas.openxmlformats.org/officeDocument/2006/relationships/image" Target="../media/image1280.png"/><Relationship Id="rId4" Type="http://schemas.openxmlformats.org/officeDocument/2006/relationships/image" Target="../media/image1100.png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0.png"/><Relationship Id="rId2" Type="http://schemas.openxmlformats.org/officeDocument/2006/relationships/image" Target="../media/image18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00.png"/></Relationships>
</file>

<file path=ppt/slides/_rels/slide10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70.png"/><Relationship Id="rId3" Type="http://schemas.openxmlformats.org/officeDocument/2006/relationships/image" Target="../media/image1210.png"/><Relationship Id="rId7" Type="http://schemas.openxmlformats.org/officeDocument/2006/relationships/image" Target="../media/image1960.png"/><Relationship Id="rId2" Type="http://schemas.openxmlformats.org/officeDocument/2006/relationships/image" Target="../media/image18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5.png"/><Relationship Id="rId5" Type="http://schemas.openxmlformats.org/officeDocument/2006/relationships/image" Target="../media/image1230.png"/><Relationship Id="rId10" Type="http://schemas.openxmlformats.org/officeDocument/2006/relationships/image" Target="../media/image199.png"/><Relationship Id="rId4" Type="http://schemas.openxmlformats.org/officeDocument/2006/relationships/image" Target="../media/image1220.png"/><Relationship Id="rId9" Type="http://schemas.openxmlformats.org/officeDocument/2006/relationships/image" Target="../media/image198.png"/></Relationships>
</file>

<file path=ppt/slides/_rels/slide1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30.png"/><Relationship Id="rId3" Type="http://schemas.openxmlformats.org/officeDocument/2006/relationships/image" Target="../media/image1320.png"/><Relationship Id="rId7" Type="http://schemas.openxmlformats.org/officeDocument/2006/relationships/image" Target="../media/image1301.png"/><Relationship Id="rId12" Type="http://schemas.openxmlformats.org/officeDocument/2006/relationships/image" Target="../media/image1302.png"/><Relationship Id="rId2" Type="http://schemas.openxmlformats.org/officeDocument/2006/relationships/image" Target="../media/image13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70.png"/><Relationship Id="rId11" Type="http://schemas.openxmlformats.org/officeDocument/2006/relationships/image" Target="../media/image1303.png"/><Relationship Id="rId5" Type="http://schemas.openxmlformats.org/officeDocument/2006/relationships/image" Target="../media/image1251.png"/><Relationship Id="rId10" Type="http://schemas.openxmlformats.org/officeDocument/2006/relationships/image" Target="../media/image1281.png"/><Relationship Id="rId4" Type="http://schemas.openxmlformats.org/officeDocument/2006/relationships/image" Target="../media/image1261.png"/><Relationship Id="rId9" Type="http://schemas.openxmlformats.org/officeDocument/2006/relationships/image" Target="../media/image1340.png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1.png"/><Relationship Id="rId2" Type="http://schemas.openxmlformats.org/officeDocument/2006/relationships/image" Target="../media/image150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40.png"/><Relationship Id="rId5" Type="http://schemas.openxmlformats.org/officeDocument/2006/relationships/image" Target="../media/image1530.png"/><Relationship Id="rId4" Type="http://schemas.openxmlformats.org/officeDocument/2006/relationships/image" Target="../media/image1520.png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3.jpeg"/><Relationship Id="rId7" Type="http://schemas.openxmlformats.org/officeDocument/2006/relationships/image" Target="../media/image1390.png"/><Relationship Id="rId2" Type="http://schemas.openxmlformats.org/officeDocument/2006/relationships/image" Target="../media/image18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8.png"/><Relationship Id="rId5" Type="http://schemas.openxmlformats.org/officeDocument/2006/relationships/image" Target="../media/image1370.png"/><Relationship Id="rId4" Type="http://schemas.openxmlformats.org/officeDocument/2006/relationships/image" Target="../media/image1360.png"/></Relationships>
</file>

<file path=ppt/slides/_rels/slide1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31.png"/><Relationship Id="rId13" Type="http://schemas.openxmlformats.org/officeDocument/2006/relationships/image" Target="../media/image148.png"/><Relationship Id="rId3" Type="http://schemas.openxmlformats.org/officeDocument/2006/relationships/image" Target="../media/image182.jpeg"/><Relationship Id="rId7" Type="http://schemas.openxmlformats.org/officeDocument/2006/relationships/image" Target="../media/image1421.png"/><Relationship Id="rId12" Type="http://schemas.openxmlformats.org/officeDocument/2006/relationships/image" Target="../media/image1350.png"/><Relationship Id="rId2" Type="http://schemas.openxmlformats.org/officeDocument/2006/relationships/image" Target="../media/image18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13.png"/><Relationship Id="rId11" Type="http://schemas.openxmlformats.org/officeDocument/2006/relationships/image" Target="../media/image1462.png"/><Relationship Id="rId5" Type="http://schemas.openxmlformats.org/officeDocument/2006/relationships/image" Target="../media/image1400.png"/><Relationship Id="rId15" Type="http://schemas.openxmlformats.org/officeDocument/2006/relationships/image" Target="../media/image155.png"/><Relationship Id="rId10" Type="http://schemas.openxmlformats.org/officeDocument/2006/relationships/image" Target="../media/image1451.png"/><Relationship Id="rId4" Type="http://schemas.openxmlformats.org/officeDocument/2006/relationships/image" Target="../media/image135.png"/><Relationship Id="rId9" Type="http://schemas.openxmlformats.org/officeDocument/2006/relationships/image" Target="../media/image144.png"/><Relationship Id="rId14" Type="http://schemas.openxmlformats.org/officeDocument/2006/relationships/image" Target="../media/image1492.png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3.jpeg"/><Relationship Id="rId2" Type="http://schemas.openxmlformats.org/officeDocument/2006/relationships/image" Target="../media/image18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00.png"/><Relationship Id="rId5" Type="http://schemas.openxmlformats.org/officeDocument/2006/relationships/image" Target="../media/image172.png"/><Relationship Id="rId4" Type="http://schemas.openxmlformats.org/officeDocument/2006/relationships/image" Target="../media/image1711.png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1.png"/><Relationship Id="rId7" Type="http://schemas.openxmlformats.org/officeDocument/2006/relationships/image" Target="../media/image1411.png"/><Relationship Id="rId2" Type="http://schemas.openxmlformats.org/officeDocument/2006/relationships/image" Target="../media/image130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0.png"/><Relationship Id="rId5" Type="http://schemas.openxmlformats.org/officeDocument/2006/relationships/image" Target="../media/image1550.png"/><Relationship Id="rId4" Type="http://schemas.openxmlformats.org/officeDocument/2006/relationships/image" Target="../media/image1491.png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1.png"/><Relationship Id="rId2" Type="http://schemas.openxmlformats.org/officeDocument/2006/relationships/image" Target="../media/image13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72.png"/></Relationships>
</file>

<file path=ppt/slides/_rels/slide1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3.png"/><Relationship Id="rId3" Type="http://schemas.openxmlformats.org/officeDocument/2006/relationships/image" Target="../media/image157.png"/><Relationship Id="rId7" Type="http://schemas.openxmlformats.org/officeDocument/2006/relationships/image" Target="../media/image169.png"/><Relationship Id="rId2" Type="http://schemas.openxmlformats.org/officeDocument/2006/relationships/image" Target="../media/image15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8.png"/><Relationship Id="rId5" Type="http://schemas.openxmlformats.org/officeDocument/2006/relationships/image" Target="../media/image1590.png"/><Relationship Id="rId4" Type="http://schemas.openxmlformats.org/officeDocument/2006/relationships/image" Target="../media/image1580.png"/><Relationship Id="rId9" Type="http://schemas.openxmlformats.org/officeDocument/2006/relationships/image" Target="../media/image176.png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12.png"/><Relationship Id="rId2" Type="http://schemas.openxmlformats.org/officeDocument/2006/relationships/image" Target="../media/image160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20.png"/></Relationships>
</file>

<file path=ppt/slides/_rels/slide119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780.png"/><Relationship Id="rId18" Type="http://schemas.openxmlformats.org/officeDocument/2006/relationships/image" Target="../media/image1720.png"/><Relationship Id="rId12" Type="http://schemas.openxmlformats.org/officeDocument/2006/relationships/image" Target="../media/image1810.png"/><Relationship Id="rId17" Type="http://schemas.openxmlformats.org/officeDocument/2006/relationships/image" Target="../media/image1710.png"/><Relationship Id="rId16" Type="http://schemas.openxmlformats.org/officeDocument/2006/relationships/image" Target="../media/image1700.png"/><Relationship Id="rId1" Type="http://schemas.openxmlformats.org/officeDocument/2006/relationships/slideLayout" Target="../slideLayouts/slideLayout7.xml"/><Relationship Id="rId11" Type="http://schemas.openxmlformats.org/officeDocument/2006/relationships/image" Target="../media/image1800.png"/><Relationship Id="rId15" Type="http://schemas.openxmlformats.org/officeDocument/2006/relationships/image" Target="../media/image1690.png"/><Relationship Id="rId14" Type="http://schemas.openxmlformats.org/officeDocument/2006/relationships/image" Target="../media/image1790.png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0.png"/><Relationship Id="rId2" Type="http://schemas.openxmlformats.org/officeDocument/2006/relationships/image" Target="../media/image146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81.png"/><Relationship Id="rId5" Type="http://schemas.openxmlformats.org/officeDocument/2006/relationships/image" Target="../media/image1490.png"/><Relationship Id="rId4" Type="http://schemas.openxmlformats.org/officeDocument/2006/relationships/image" Target="../media/image1770.png"/></Relationships>
</file>

<file path=ppt/slides/_rels/slide1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71.png"/><Relationship Id="rId3" Type="http://schemas.openxmlformats.org/officeDocument/2006/relationships/image" Target="../media/image1420.png"/><Relationship Id="rId7" Type="http://schemas.openxmlformats.org/officeDocument/2006/relationships/image" Target="../media/image1461.png"/><Relationship Id="rId2" Type="http://schemas.openxmlformats.org/officeDocument/2006/relationships/image" Target="../media/image14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50.png"/><Relationship Id="rId5" Type="http://schemas.openxmlformats.org/officeDocument/2006/relationships/image" Target="../media/image1440.png"/><Relationship Id="rId4" Type="http://schemas.openxmlformats.org/officeDocument/2006/relationships/image" Target="../media/image1430.png"/></Relationships>
</file>

<file path=ppt/slides/_rels/slide1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3.png"/><Relationship Id="rId3" Type="http://schemas.openxmlformats.org/officeDocument/2006/relationships/image" Target="../media/image184.png"/><Relationship Id="rId7" Type="http://schemas.openxmlformats.org/officeDocument/2006/relationships/image" Target="../media/image192.png"/><Relationship Id="rId2" Type="http://schemas.openxmlformats.org/officeDocument/2006/relationships/image" Target="../media/image18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8.png"/><Relationship Id="rId5" Type="http://schemas.openxmlformats.org/officeDocument/2006/relationships/image" Target="../media/image186.png"/><Relationship Id="rId4" Type="http://schemas.openxmlformats.org/officeDocument/2006/relationships/image" Target="../media/image185.png"/><Relationship Id="rId9" Type="http://schemas.openxmlformats.org/officeDocument/2006/relationships/image" Target="../media/image194.png"/></Relationships>
</file>

<file path=ppt/slides/_rels/slide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7.png"/><Relationship Id="rId1" Type="http://schemas.openxmlformats.org/officeDocument/2006/relationships/slideLayout" Target="../slideLayouts/slideLayout7.xml"/></Relationships>
</file>

<file path=ppt/slides/_rels/slide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8.jpeg"/><Relationship Id="rId1" Type="http://schemas.openxmlformats.org/officeDocument/2006/relationships/slideLayout" Target="../slideLayouts/slideLayout7.xml"/></Relationships>
</file>

<file path=ppt/slides/_rels/slide1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0.jpg"/><Relationship Id="rId2" Type="http://schemas.openxmlformats.org/officeDocument/2006/relationships/image" Target="../media/image189.jpg"/><Relationship Id="rId1" Type="http://schemas.openxmlformats.org/officeDocument/2006/relationships/slideLayout" Target="../slideLayouts/slideLayout7.xml"/></Relationships>
</file>

<file path=ppt/slides/_rels/slide1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1.jpeg"/><Relationship Id="rId1" Type="http://schemas.openxmlformats.org/officeDocument/2006/relationships/slideLayout" Target="../slideLayouts/slideLayout7.xml"/></Relationships>
</file>

<file path=ppt/slides/_rels/slide1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2.jpeg"/><Relationship Id="rId1" Type="http://schemas.openxmlformats.org/officeDocument/2006/relationships/slideLayout" Target="../slideLayouts/slideLayout7.xml"/></Relationships>
</file>

<file path=ppt/slides/_rels/slide1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3.jpeg"/><Relationship Id="rId1" Type="http://schemas.openxmlformats.org/officeDocument/2006/relationships/slideLayout" Target="../slideLayouts/slideLayout7.xml"/></Relationships>
</file>

<file path=ppt/slides/_rels/slide1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5.jpeg"/><Relationship Id="rId2" Type="http://schemas.openxmlformats.org/officeDocument/2006/relationships/image" Target="../media/image19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60.png"/><Relationship Id="rId5" Type="http://schemas.openxmlformats.org/officeDocument/2006/relationships/image" Target="../media/image197.jpeg"/><Relationship Id="rId4" Type="http://schemas.openxmlformats.org/officeDocument/2006/relationships/image" Target="../media/image196.jpeg"/></Relationships>
</file>

<file path=ppt/slides/_rels/slide1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0.png"/><Relationship Id="rId3" Type="http://schemas.openxmlformats.org/officeDocument/2006/relationships/image" Target="../media/image1870.png"/><Relationship Id="rId7" Type="http://schemas.openxmlformats.org/officeDocument/2006/relationships/image" Target="../media/image145.jpeg"/><Relationship Id="rId2" Type="http://schemas.openxmlformats.org/officeDocument/2006/relationships/image" Target="../media/image179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1.png"/><Relationship Id="rId5" Type="http://schemas.openxmlformats.org/officeDocument/2006/relationships/image" Target="../media/image190.png"/><Relationship Id="rId10" Type="http://schemas.openxmlformats.org/officeDocument/2006/relationships/image" Target="../media/image198.jpg"/><Relationship Id="rId4" Type="http://schemas.openxmlformats.org/officeDocument/2006/relationships/image" Target="../media/image1890.png"/><Relationship Id="rId9" Type="http://schemas.openxmlformats.org/officeDocument/2006/relationships/image" Target="../media/image201.png"/></Relationships>
</file>

<file path=ppt/slides/_rels/slide1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9.jpeg"/><Relationship Id="rId1" Type="http://schemas.openxmlformats.org/officeDocument/2006/relationships/slideLayout" Target="../slideLayouts/slideLayout7.xml"/></Relationships>
</file>

<file path=ppt/slides/_rels/slide1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0.jpeg"/><Relationship Id="rId1" Type="http://schemas.openxmlformats.org/officeDocument/2006/relationships/slideLayout" Target="../slideLayouts/slideLayout7.xml"/></Relationships>
</file>

<file path=ppt/slides/_rels/slide1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1.jpeg"/><Relationship Id="rId1" Type="http://schemas.openxmlformats.org/officeDocument/2006/relationships/slideLayout" Target="../slideLayouts/slideLayout7.xml"/></Relationships>
</file>

<file path=ppt/slides/_rels/slide1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3.tiff"/><Relationship Id="rId2" Type="http://schemas.openxmlformats.org/officeDocument/2006/relationships/image" Target="../media/image202.jpg"/><Relationship Id="rId1" Type="http://schemas.openxmlformats.org/officeDocument/2006/relationships/slideLayout" Target="../slideLayouts/slideLayout7.xml"/></Relationships>
</file>

<file path=ppt/slides/_rels/slide1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4.jpg"/><Relationship Id="rId1" Type="http://schemas.openxmlformats.org/officeDocument/2006/relationships/slideLayout" Target="../slideLayouts/slideLayout7.xml"/></Relationships>
</file>

<file path=ppt/slides/_rels/slide1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5.jpg"/><Relationship Id="rId1" Type="http://schemas.openxmlformats.org/officeDocument/2006/relationships/slideLayout" Target="../slideLayouts/slideLayout7.xml"/></Relationships>
</file>

<file path=ppt/slides/_rels/slide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6.jpg"/><Relationship Id="rId1" Type="http://schemas.openxmlformats.org/officeDocument/2006/relationships/slideLayout" Target="../slideLayouts/slideLayout7.xml"/></Relationships>
</file>

<file path=ppt/slides/_rels/slide1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8.tiff"/><Relationship Id="rId2" Type="http://schemas.openxmlformats.org/officeDocument/2006/relationships/image" Target="../media/image207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9.tiff"/></Relationships>
</file>

<file path=ppt/slides/_rels/slide1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1.png"/><Relationship Id="rId3" Type="http://schemas.openxmlformats.org/officeDocument/2006/relationships/image" Target="../media/image211.jpeg"/><Relationship Id="rId7" Type="http://schemas.openxmlformats.org/officeDocument/2006/relationships/image" Target="../media/image219.png"/><Relationship Id="rId2" Type="http://schemas.openxmlformats.org/officeDocument/2006/relationships/image" Target="../media/image2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8.png"/><Relationship Id="rId5" Type="http://schemas.openxmlformats.org/officeDocument/2006/relationships/image" Target="../media/image217.png"/><Relationship Id="rId4" Type="http://schemas.openxmlformats.org/officeDocument/2006/relationships/image" Target="../media/image216.png"/><Relationship Id="rId9" Type="http://schemas.openxmlformats.org/officeDocument/2006/relationships/image" Target="../media/image222.png"/></Relationships>
</file>

<file path=ppt/slides/_rels/slide1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2.jpg"/><Relationship Id="rId1" Type="http://schemas.openxmlformats.org/officeDocument/2006/relationships/slideLayout" Target="../slideLayouts/slideLayout7.xml"/></Relationships>
</file>

<file path=ppt/slides/_rels/slide1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4.jpeg"/><Relationship Id="rId2" Type="http://schemas.openxmlformats.org/officeDocument/2006/relationships/image" Target="../media/image21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6.jpg"/><Relationship Id="rId4" Type="http://schemas.openxmlformats.org/officeDocument/2006/relationships/image" Target="../media/image215.jpg"/></Relationships>
</file>

<file path=ppt/slides/_rels/slide1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8.jpeg"/><Relationship Id="rId7" Type="http://schemas.openxmlformats.org/officeDocument/2006/relationships/image" Target="../media/image233.png"/><Relationship Id="rId2" Type="http://schemas.openxmlformats.org/officeDocument/2006/relationships/image" Target="../media/image21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2.png"/><Relationship Id="rId5" Type="http://schemas.openxmlformats.org/officeDocument/2006/relationships/image" Target="../media/image231.png"/><Relationship Id="rId4" Type="http://schemas.openxmlformats.org/officeDocument/2006/relationships/image" Target="../media/image219.jpeg"/></Relationships>
</file>

<file path=ppt/slides/_rels/slide1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5.png"/><Relationship Id="rId2" Type="http://schemas.openxmlformats.org/officeDocument/2006/relationships/image" Target="../media/image220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7.png"/><Relationship Id="rId4" Type="http://schemas.openxmlformats.org/officeDocument/2006/relationships/image" Target="../media/image236.png"/></Relationships>
</file>

<file path=ppt/slides/_rels/slide1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9.png"/><Relationship Id="rId2" Type="http://schemas.openxmlformats.org/officeDocument/2006/relationships/image" Target="../media/image221.jpeg"/><Relationship Id="rId1" Type="http://schemas.openxmlformats.org/officeDocument/2006/relationships/slideLayout" Target="../slideLayouts/slideLayout7.xml"/></Relationships>
</file>

<file path=ppt/slides/_rels/slide1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1.png"/><Relationship Id="rId2" Type="http://schemas.openxmlformats.org/officeDocument/2006/relationships/image" Target="../media/image22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4.jpg"/><Relationship Id="rId5" Type="http://schemas.openxmlformats.org/officeDocument/2006/relationships/image" Target="../media/image243.png"/><Relationship Id="rId4" Type="http://schemas.openxmlformats.org/officeDocument/2006/relationships/image" Target="../media/image242.png"/></Relationships>
</file>

<file path=ppt/slides/_rels/slide1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4.png"/><Relationship Id="rId7" Type="http://schemas.openxmlformats.org/officeDocument/2006/relationships/image" Target="../media/image225.png"/><Relationship Id="rId2" Type="http://schemas.openxmlformats.org/officeDocument/2006/relationships/image" Target="../media/image8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4.png"/><Relationship Id="rId5" Type="http://schemas.openxmlformats.org/officeDocument/2006/relationships/image" Target="../media/image223.png"/><Relationship Id="rId4" Type="http://schemas.openxmlformats.org/officeDocument/2006/relationships/image" Target="../media/image245.png"/></Relationships>
</file>

<file path=ppt/slides/_rels/slide1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7.tiff"/><Relationship Id="rId2" Type="http://schemas.openxmlformats.org/officeDocument/2006/relationships/image" Target="../media/image226.tif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9.tiff"/><Relationship Id="rId4" Type="http://schemas.openxmlformats.org/officeDocument/2006/relationships/image" Target="../media/image228.tiff"/></Relationships>
</file>

<file path=ppt/slides/_rels/slide1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0.tiff"/><Relationship Id="rId2" Type="http://schemas.openxmlformats.org/officeDocument/2006/relationships/image" Target="../media/image229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1.tiff"/></Relationships>
</file>

<file path=ppt/slides/_rels/slide1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5.png"/><Relationship Id="rId7" Type="http://schemas.openxmlformats.org/officeDocument/2006/relationships/image" Target="../media/image259.png"/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8.png"/><Relationship Id="rId5" Type="http://schemas.openxmlformats.org/officeDocument/2006/relationships/image" Target="../media/image257.png"/><Relationship Id="rId4" Type="http://schemas.openxmlformats.org/officeDocument/2006/relationships/image" Target="../media/image25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E8220DB4-6655-C21B-58ED-64770A8670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1752600"/>
            <a:ext cx="3276600" cy="327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文字方塊 6">
                <a:extLst>
                  <a:ext uri="{FF2B5EF4-FFF2-40B4-BE49-F238E27FC236}">
                    <a16:creationId xmlns:a16="http://schemas.microsoft.com/office/drawing/2014/main" id="{D861B66A-471A-191E-B5B9-679FC3480C7D}"/>
                  </a:ext>
                </a:extLst>
              </p:cNvPr>
              <p:cNvSpPr txBox="1"/>
              <p:nvPr/>
            </p:nvSpPr>
            <p:spPr>
              <a:xfrm>
                <a:off x="3378181" y="1143000"/>
                <a:ext cx="1625638" cy="40293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m:rPr>
                              <m:brk/>
                            </m:rPr>
                            <a:rPr lang="en-US" altLang="zh-TW" i="1">
                              <a:latin typeface="Cambria Math"/>
                            </a:rPr>
                            <m:t>𝐸</m:t>
                          </m:r>
                        </m:e>
                      </m:acc>
                      <m:d>
                        <m:d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,</m:t>
                      </m:r>
                      <m:acc>
                        <m:accPr>
                          <m:chr m:val="⃗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3" name="文字方塊 6">
                <a:extLst>
                  <a:ext uri="{FF2B5EF4-FFF2-40B4-BE49-F238E27FC236}">
                    <a16:creationId xmlns:a16="http://schemas.microsoft.com/office/drawing/2014/main" id="{D861B66A-471A-191E-B5B9-679FC3480C7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78181" y="1143000"/>
                <a:ext cx="1625638" cy="402931"/>
              </a:xfrm>
              <a:prstGeom prst="rect">
                <a:avLst/>
              </a:prstGeom>
              <a:blipFill>
                <a:blip r:embed="rId3"/>
                <a:stretch>
                  <a:fillRect t="-31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29CC31A1-8383-D7BA-93AE-14C704CF9142}"/>
              </a:ext>
            </a:extLst>
          </p:cNvPr>
          <p:cNvSpPr txBox="1"/>
          <p:nvPr/>
        </p:nvSpPr>
        <p:spPr>
          <a:xfrm>
            <a:off x="2438400" y="5221001"/>
            <a:ext cx="609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電場</a:t>
            </a:r>
            <a:r>
              <a:rPr lang="en-US" dirty="0" err="1">
                <a:solidFill>
                  <a:srgbClr val="FF0000"/>
                </a:solidFill>
              </a:rPr>
              <a:t>向量</a:t>
            </a:r>
            <a:r>
              <a:rPr lang="en-US" dirty="0" err="1"/>
              <a:t>在各地都有一個方向，有時很難用</a:t>
            </a:r>
            <a:r>
              <a:rPr lang="en-US" dirty="0"/>
              <a:t>！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D61364-A062-717A-71AF-4949196B2CA0}"/>
              </a:ext>
            </a:extLst>
          </p:cNvPr>
          <p:cNvSpPr txBox="1"/>
          <p:nvPr/>
        </p:nvSpPr>
        <p:spPr>
          <a:xfrm>
            <a:off x="2438400" y="5597468"/>
            <a:ext cx="49102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想像微小的積體電路內有大堆的箭頭</a:t>
            </a:r>
            <a:r>
              <a:rPr lang="en-US" dirty="0"/>
              <a:t>。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99CAB3B2-AE22-D080-330A-05ECC1C97F52}"/>
              </a:ext>
            </a:extLst>
          </p:cNvPr>
          <p:cNvCxnSpPr/>
          <p:nvPr/>
        </p:nvCxnSpPr>
        <p:spPr>
          <a:xfrm>
            <a:off x="3962400" y="3657600"/>
            <a:ext cx="457200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89F8A840-4CDD-6DEA-0A67-1B6C5B96E38C}"/>
              </a:ext>
            </a:extLst>
          </p:cNvPr>
          <p:cNvCxnSpPr>
            <a:cxnSpLocks/>
          </p:cNvCxnSpPr>
          <p:nvPr/>
        </p:nvCxnSpPr>
        <p:spPr>
          <a:xfrm flipV="1">
            <a:off x="3962400" y="3200400"/>
            <a:ext cx="342900" cy="22860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98CCED5B-C996-A4E1-5984-8D8FF3563709}"/>
              </a:ext>
            </a:extLst>
          </p:cNvPr>
          <p:cNvCxnSpPr>
            <a:cxnSpLocks/>
          </p:cNvCxnSpPr>
          <p:nvPr/>
        </p:nvCxnSpPr>
        <p:spPr>
          <a:xfrm>
            <a:off x="4572000" y="3506501"/>
            <a:ext cx="0" cy="303499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5E50C099-55DB-824D-95C7-613D3352881E}"/>
              </a:ext>
            </a:extLst>
          </p:cNvPr>
          <p:cNvCxnSpPr>
            <a:cxnSpLocks/>
          </p:cNvCxnSpPr>
          <p:nvPr/>
        </p:nvCxnSpPr>
        <p:spPr>
          <a:xfrm flipV="1">
            <a:off x="4263483" y="3200400"/>
            <a:ext cx="308517" cy="11430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26B8914F-5F76-FD09-FD31-51FB600A82C9}"/>
              </a:ext>
            </a:extLst>
          </p:cNvPr>
          <p:cNvCxnSpPr>
            <a:cxnSpLocks/>
          </p:cNvCxnSpPr>
          <p:nvPr/>
        </p:nvCxnSpPr>
        <p:spPr>
          <a:xfrm flipH="1" flipV="1">
            <a:off x="3581400" y="3506501"/>
            <a:ext cx="533400" cy="303499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7878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/>
          <p:cNvSpPr txBox="1"/>
          <p:nvPr/>
        </p:nvSpPr>
        <p:spPr>
          <a:xfrm>
            <a:off x="1371600" y="657555"/>
            <a:ext cx="2819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電位 </a:t>
            </a:r>
            <a:r>
              <a:rPr lang="en-US" altLang="zh-TW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Electric Potential </a:t>
            </a:r>
            <a:r>
              <a:rPr lang="zh-CN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電壓</a:t>
            </a:r>
            <a:endParaRPr lang="zh-TW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ECA49E-EC8F-4430-5E5D-3714CDB7EB90}"/>
              </a:ext>
            </a:extLst>
          </p:cNvPr>
          <p:cNvSpPr txBox="1"/>
          <p:nvPr/>
        </p:nvSpPr>
        <p:spPr>
          <a:xfrm>
            <a:off x="1371600" y="1086292"/>
            <a:ext cx="5486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資訊相當於電場的一個空間中與位置有關的</a:t>
            </a:r>
            <a:r>
              <a:rPr lang="en-US" dirty="0" err="1">
                <a:solidFill>
                  <a:srgbClr val="FF0000"/>
                </a:solidFill>
              </a:rPr>
              <a:t>純量</a:t>
            </a:r>
            <a:r>
              <a:rPr lang="en-US" dirty="0"/>
              <a:t>！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55BD268-323D-C92E-2310-10D54FAA5769}"/>
              </a:ext>
            </a:extLst>
          </p:cNvPr>
          <p:cNvSpPr txBox="1"/>
          <p:nvPr/>
        </p:nvSpPr>
        <p:spPr>
          <a:xfrm>
            <a:off x="1371600" y="1988289"/>
            <a:ext cx="4495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在導體、例如電路中特別有用</a:t>
            </a:r>
            <a:r>
              <a:rPr lang="en-US" dirty="0"/>
              <a:t>。</a:t>
            </a:r>
          </a:p>
        </p:txBody>
      </p:sp>
      <p:pic>
        <p:nvPicPr>
          <p:cNvPr id="8" name="Picture 4">
            <a:extLst>
              <a:ext uri="{FF2B5EF4-FFF2-40B4-BE49-F238E27FC236}">
                <a16:creationId xmlns:a16="http://schemas.microsoft.com/office/drawing/2014/main" id="{F9B36DAB-9E09-3249-0D13-0244EE51C6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2679774"/>
            <a:ext cx="3276600" cy="327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25_07_FigureA.jpg">
            <a:extLst>
              <a:ext uri="{FF2B5EF4-FFF2-40B4-BE49-F238E27FC236}">
                <a16:creationId xmlns:a16="http://schemas.microsoft.com/office/drawing/2014/main" id="{A49CECC7-8B20-BDFE-35ED-75E8D075833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53"/>
          <a:stretch/>
        </p:blipFill>
        <p:spPr>
          <a:xfrm>
            <a:off x="4790034" y="2684055"/>
            <a:ext cx="3730786" cy="2780113"/>
          </a:xfrm>
          <a:prstGeom prst="rect">
            <a:avLst/>
          </a:prstGeom>
        </p:spPr>
      </p:pic>
      <p:sp>
        <p:nvSpPr>
          <p:cNvPr id="10" name="Right Arrow 9">
            <a:extLst>
              <a:ext uri="{FF2B5EF4-FFF2-40B4-BE49-F238E27FC236}">
                <a16:creationId xmlns:a16="http://schemas.microsoft.com/office/drawing/2014/main" id="{D6156BDC-46CF-B8A5-82C7-3F6458A8FCF7}"/>
              </a:ext>
            </a:extLst>
          </p:cNvPr>
          <p:cNvSpPr/>
          <p:nvPr/>
        </p:nvSpPr>
        <p:spPr>
          <a:xfrm>
            <a:off x="4038600" y="4114800"/>
            <a:ext cx="533400" cy="203274"/>
          </a:xfrm>
          <a:prstGeom prst="right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306B615-3A28-E984-CB4B-39AC572DF5DA}"/>
              </a:ext>
            </a:extLst>
          </p:cNvPr>
          <p:cNvSpPr txBox="1"/>
          <p:nvPr/>
        </p:nvSpPr>
        <p:spPr>
          <a:xfrm>
            <a:off x="1371600" y="1536144"/>
            <a:ext cx="71492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把電位看成高度，積體電路就能畫成如有等高線的地圖</a:t>
            </a:r>
            <a:r>
              <a:rPr lang="en-US" dirty="0"/>
              <a:t>，</a:t>
            </a:r>
          </a:p>
        </p:txBody>
      </p:sp>
    </p:spTree>
    <p:extLst>
      <p:ext uri="{BB962C8B-B14F-4D97-AF65-F5344CB8AC3E}">
        <p14:creationId xmlns:p14="http://schemas.microsoft.com/office/powerpoint/2010/main" val="1209102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47FC627-4674-8C86-769E-A755CABC5030}"/>
              </a:ext>
            </a:extLst>
          </p:cNvPr>
          <p:cNvSpPr txBox="1"/>
          <p:nvPr/>
        </p:nvSpPr>
        <p:spPr>
          <a:xfrm>
            <a:off x="1672974" y="2432362"/>
            <a:ext cx="7013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力是向量，但空間中的力可以用純量的位能描述，稱保守力</a:t>
            </a:r>
            <a:r>
              <a:rPr lang="en-GB" dirty="0"/>
              <a:t>。</a:t>
            </a:r>
            <a:endParaRPr lang="en-TW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9FDE08-294C-46B1-FBE7-AC183CFC1C98}"/>
              </a:ext>
            </a:extLst>
          </p:cNvPr>
          <p:cNvSpPr txBox="1"/>
          <p:nvPr/>
        </p:nvSpPr>
        <p:spPr>
          <a:xfrm>
            <a:off x="1672975" y="2875002"/>
            <a:ext cx="5562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TW"/>
              <a:t>庫倫靜電力可不可以用位能描述</a:t>
            </a:r>
            <a:r>
              <a:rPr lang="en-TW" dirty="0"/>
              <a:t>？是不是保守力？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49F4A1-281F-59A2-5831-A8F06724B6CE}"/>
              </a:ext>
            </a:extLst>
          </p:cNvPr>
          <p:cNvSpPr txBox="1"/>
          <p:nvPr/>
        </p:nvSpPr>
        <p:spPr>
          <a:xfrm>
            <a:off x="1672974" y="1972270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/>
              <a:t>先回到靜電力</a:t>
            </a:r>
            <a:r>
              <a:rPr lang="en-GB" dirty="0"/>
              <a:t>，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9488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4" descr="F02_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6454" y="676222"/>
            <a:ext cx="2971800" cy="37538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7" name="Rectangle 6"/>
          <p:cNvSpPr>
            <a:spLocks noChangeArrowheads="1"/>
          </p:cNvSpPr>
          <p:nvPr/>
        </p:nvSpPr>
        <p:spPr bwMode="auto">
          <a:xfrm>
            <a:off x="-21648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11269" name="Rectangle 8"/>
          <p:cNvSpPr>
            <a:spLocks noChangeArrowheads="1"/>
          </p:cNvSpPr>
          <p:nvPr/>
        </p:nvSpPr>
        <p:spPr bwMode="auto">
          <a:xfrm>
            <a:off x="0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11278" name="Line 16"/>
          <p:cNvSpPr>
            <a:spLocks noChangeShapeType="1"/>
          </p:cNvSpPr>
          <p:nvPr/>
        </p:nvSpPr>
        <p:spPr bwMode="auto">
          <a:xfrm flipH="1">
            <a:off x="1357828" y="5499360"/>
            <a:ext cx="1588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p:sp>
        <p:nvSpPr>
          <p:cNvPr id="11279" name="Line 17"/>
          <p:cNvSpPr>
            <a:spLocks noChangeShapeType="1"/>
          </p:cNvSpPr>
          <p:nvPr/>
        </p:nvSpPr>
        <p:spPr bwMode="auto">
          <a:xfrm>
            <a:off x="1357828" y="6185160"/>
            <a:ext cx="304800" cy="15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p:sp>
        <p:nvSpPr>
          <p:cNvPr id="11280" name="Line 18"/>
          <p:cNvSpPr>
            <a:spLocks noChangeShapeType="1"/>
          </p:cNvSpPr>
          <p:nvPr/>
        </p:nvSpPr>
        <p:spPr bwMode="auto">
          <a:xfrm flipV="1">
            <a:off x="1662628" y="5499360"/>
            <a:ext cx="1588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p:sp>
        <p:nvSpPr>
          <p:cNvPr id="11281" name="Rectangle 19"/>
          <p:cNvSpPr>
            <a:spLocks noChangeArrowheads="1"/>
          </p:cNvSpPr>
          <p:nvPr/>
        </p:nvSpPr>
        <p:spPr bwMode="auto">
          <a:xfrm>
            <a:off x="1357828" y="5575560"/>
            <a:ext cx="304800" cy="609600"/>
          </a:xfrm>
          <a:prstGeom prst="rect">
            <a:avLst/>
          </a:prstGeom>
          <a:solidFill>
            <a:srgbClr val="3366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11282" name="Line 20"/>
          <p:cNvSpPr>
            <a:spLocks noChangeShapeType="1"/>
          </p:cNvSpPr>
          <p:nvPr/>
        </p:nvSpPr>
        <p:spPr bwMode="auto">
          <a:xfrm flipH="1">
            <a:off x="5320228" y="5499360"/>
            <a:ext cx="1588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p:sp>
        <p:nvSpPr>
          <p:cNvPr id="11283" name="Line 21"/>
          <p:cNvSpPr>
            <a:spLocks noChangeShapeType="1"/>
          </p:cNvSpPr>
          <p:nvPr/>
        </p:nvSpPr>
        <p:spPr bwMode="auto">
          <a:xfrm>
            <a:off x="5320228" y="6185160"/>
            <a:ext cx="304800" cy="15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p:sp>
        <p:nvSpPr>
          <p:cNvPr id="11284" name="Line 22"/>
          <p:cNvSpPr>
            <a:spLocks noChangeShapeType="1"/>
          </p:cNvSpPr>
          <p:nvPr/>
        </p:nvSpPr>
        <p:spPr bwMode="auto">
          <a:xfrm flipV="1">
            <a:off x="5625028" y="5499360"/>
            <a:ext cx="1588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p:sp>
        <p:nvSpPr>
          <p:cNvPr id="11285" name="Rectangle 23"/>
          <p:cNvSpPr>
            <a:spLocks noChangeArrowheads="1"/>
          </p:cNvSpPr>
          <p:nvPr/>
        </p:nvSpPr>
        <p:spPr bwMode="auto">
          <a:xfrm>
            <a:off x="5320228" y="6032760"/>
            <a:ext cx="304800" cy="152400"/>
          </a:xfrm>
          <a:prstGeom prst="rect">
            <a:avLst/>
          </a:prstGeom>
          <a:solidFill>
            <a:srgbClr val="3366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11286" name="Text Box 24"/>
          <p:cNvSpPr txBox="1">
            <a:spLocks noChangeArrowheads="1"/>
          </p:cNvSpPr>
          <p:nvPr/>
        </p:nvSpPr>
        <p:spPr bwMode="auto">
          <a:xfrm>
            <a:off x="1738828" y="5804160"/>
            <a:ext cx="6858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b="1" i="1">
                <a:latin typeface="Times New Roman" pitchFamily="18" charset="0"/>
              </a:rPr>
              <a:t>U</a:t>
            </a:r>
            <a:r>
              <a:rPr lang="en-US" altLang="zh-TW" b="1" i="1" baseline="-25000">
                <a:latin typeface="Times New Roman" pitchFamily="18" charset="0"/>
              </a:rPr>
              <a:t>i</a:t>
            </a:r>
            <a:endParaRPr lang="en-US" altLang="zh-TW" b="1" i="1">
              <a:latin typeface="Times New Roman" pitchFamily="18" charset="0"/>
            </a:endParaRPr>
          </a:p>
        </p:txBody>
      </p:sp>
      <p:sp>
        <p:nvSpPr>
          <p:cNvPr id="11287" name="Text Box 25"/>
          <p:cNvSpPr txBox="1">
            <a:spLocks noChangeArrowheads="1"/>
          </p:cNvSpPr>
          <p:nvPr/>
        </p:nvSpPr>
        <p:spPr bwMode="auto">
          <a:xfrm>
            <a:off x="5625028" y="5804160"/>
            <a:ext cx="6858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b="1" i="1">
                <a:latin typeface="Times New Roman" pitchFamily="18" charset="0"/>
              </a:rPr>
              <a:t>U</a:t>
            </a:r>
            <a:r>
              <a:rPr lang="en-US" altLang="zh-TW" b="1" i="1" baseline="-25000">
                <a:latin typeface="Times New Roman" pitchFamily="18" charset="0"/>
              </a:rPr>
              <a:t>f</a:t>
            </a:r>
          </a:p>
        </p:txBody>
      </p:sp>
      <p:sp>
        <p:nvSpPr>
          <p:cNvPr id="11288" name="Line 26"/>
          <p:cNvSpPr>
            <a:spLocks noChangeShapeType="1"/>
          </p:cNvSpPr>
          <p:nvPr/>
        </p:nvSpPr>
        <p:spPr bwMode="auto">
          <a:xfrm flipH="1">
            <a:off x="6387028" y="5499360"/>
            <a:ext cx="1588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p:sp>
        <p:nvSpPr>
          <p:cNvPr id="11289" name="Line 27"/>
          <p:cNvSpPr>
            <a:spLocks noChangeShapeType="1"/>
          </p:cNvSpPr>
          <p:nvPr/>
        </p:nvSpPr>
        <p:spPr bwMode="auto">
          <a:xfrm>
            <a:off x="6387028" y="6185160"/>
            <a:ext cx="304800" cy="15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p:sp>
        <p:nvSpPr>
          <p:cNvPr id="11290" name="Line 28"/>
          <p:cNvSpPr>
            <a:spLocks noChangeShapeType="1"/>
          </p:cNvSpPr>
          <p:nvPr/>
        </p:nvSpPr>
        <p:spPr bwMode="auto">
          <a:xfrm flipV="1">
            <a:off x="6691828" y="5499360"/>
            <a:ext cx="1588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p:sp>
        <p:nvSpPr>
          <p:cNvPr id="11291" name="Rectangle 29"/>
          <p:cNvSpPr>
            <a:spLocks noChangeArrowheads="1"/>
          </p:cNvSpPr>
          <p:nvPr/>
        </p:nvSpPr>
        <p:spPr bwMode="auto">
          <a:xfrm>
            <a:off x="6387028" y="5575560"/>
            <a:ext cx="304800" cy="6096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11292" name="Text Box 30"/>
          <p:cNvSpPr txBox="1">
            <a:spLocks noChangeArrowheads="1"/>
          </p:cNvSpPr>
          <p:nvPr/>
        </p:nvSpPr>
        <p:spPr bwMode="auto">
          <a:xfrm>
            <a:off x="6691828" y="5804160"/>
            <a:ext cx="6858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b="1" i="1">
                <a:latin typeface="Times New Roman" pitchFamily="18" charset="0"/>
              </a:rPr>
              <a:t>K</a:t>
            </a:r>
            <a:r>
              <a:rPr lang="en-US" altLang="zh-TW" b="1" i="1" baseline="-25000">
                <a:latin typeface="Times New Roman" pitchFamily="18" charset="0"/>
              </a:rPr>
              <a:t>f</a:t>
            </a:r>
          </a:p>
        </p:txBody>
      </p:sp>
      <p:sp>
        <p:nvSpPr>
          <p:cNvPr id="11293" name="Line 31"/>
          <p:cNvSpPr>
            <a:spLocks noChangeShapeType="1"/>
          </p:cNvSpPr>
          <p:nvPr/>
        </p:nvSpPr>
        <p:spPr bwMode="auto">
          <a:xfrm flipH="1">
            <a:off x="2424628" y="5499360"/>
            <a:ext cx="1588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p:sp>
        <p:nvSpPr>
          <p:cNvPr id="11294" name="Line 32"/>
          <p:cNvSpPr>
            <a:spLocks noChangeShapeType="1"/>
          </p:cNvSpPr>
          <p:nvPr/>
        </p:nvSpPr>
        <p:spPr bwMode="auto">
          <a:xfrm>
            <a:off x="2424628" y="6185160"/>
            <a:ext cx="304800" cy="15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p:sp>
        <p:nvSpPr>
          <p:cNvPr id="11295" name="Line 33"/>
          <p:cNvSpPr>
            <a:spLocks noChangeShapeType="1"/>
          </p:cNvSpPr>
          <p:nvPr/>
        </p:nvSpPr>
        <p:spPr bwMode="auto">
          <a:xfrm flipV="1">
            <a:off x="2729428" y="5499360"/>
            <a:ext cx="1588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p:sp>
        <p:nvSpPr>
          <p:cNvPr id="11296" name="Rectangle 34"/>
          <p:cNvSpPr>
            <a:spLocks noChangeArrowheads="1"/>
          </p:cNvSpPr>
          <p:nvPr/>
        </p:nvSpPr>
        <p:spPr bwMode="auto">
          <a:xfrm>
            <a:off x="2424628" y="6032760"/>
            <a:ext cx="304800" cy="1524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11297" name="Text Box 35"/>
          <p:cNvSpPr txBox="1">
            <a:spLocks noChangeArrowheads="1"/>
          </p:cNvSpPr>
          <p:nvPr/>
        </p:nvSpPr>
        <p:spPr bwMode="auto">
          <a:xfrm>
            <a:off x="2729428" y="5804160"/>
            <a:ext cx="6858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b="1" i="1">
                <a:latin typeface="Times New Roman" pitchFamily="18" charset="0"/>
              </a:rPr>
              <a:t>K</a:t>
            </a:r>
            <a:r>
              <a:rPr lang="en-US" altLang="zh-TW" b="1" i="1" baseline="-25000">
                <a:latin typeface="Times New Roman" pitchFamily="18" charset="0"/>
              </a:rPr>
              <a:t>i</a:t>
            </a:r>
          </a:p>
        </p:txBody>
      </p:sp>
      <p:sp>
        <p:nvSpPr>
          <p:cNvPr id="11298" name="AutoShape 36"/>
          <p:cNvSpPr>
            <a:spLocks noChangeArrowheads="1"/>
          </p:cNvSpPr>
          <p:nvPr/>
        </p:nvSpPr>
        <p:spPr bwMode="auto">
          <a:xfrm>
            <a:off x="1510228" y="4965960"/>
            <a:ext cx="1143000" cy="304800"/>
          </a:xfrm>
          <a:prstGeom prst="curvedDownArrow">
            <a:avLst>
              <a:gd name="adj1" fmla="val 75000"/>
              <a:gd name="adj2" fmla="val 150000"/>
              <a:gd name="adj3" fmla="val 33333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11299" name="Text Box 37"/>
          <p:cNvSpPr txBox="1">
            <a:spLocks noChangeArrowheads="1"/>
          </p:cNvSpPr>
          <p:nvPr/>
        </p:nvSpPr>
        <p:spPr bwMode="auto">
          <a:xfrm>
            <a:off x="4689942" y="1682673"/>
            <a:ext cx="19812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自由拋體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文字方塊 37">
                <a:extLst>
                  <a:ext uri="{FF2B5EF4-FFF2-40B4-BE49-F238E27FC236}">
                    <a16:creationId xmlns:a16="http://schemas.microsoft.com/office/drawing/2014/main" id="{5B2FDB77-1A0A-7D48-8E52-D7F36138D108}"/>
                  </a:ext>
                </a:extLst>
              </p:cNvPr>
              <p:cNvSpPr txBox="1"/>
              <p:nvPr/>
            </p:nvSpPr>
            <p:spPr bwMode="auto">
              <a:xfrm>
                <a:off x="4743619" y="2188772"/>
                <a:ext cx="1873846" cy="518604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 eaLnBrk="1" hangingPunct="1">
                  <a:spcBef>
                    <a:spcPct val="0"/>
                  </a:spcBef>
                  <a:buFontTx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kumimoji="1" lang="en-US" altLang="zh-TW" sz="1800" i="1" smtClean="0">
                          <a:latin typeface="Cambria Math" panose="02040503050406030204" pitchFamily="18" charset="0"/>
                        </a:rPr>
                        <m:t>𝑚</m:t>
                      </m:r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𝑔𝑦</m:t>
                      </m:r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kumimoji="1"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kumimoji="1" lang="en-US" altLang="zh-TW" sz="1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kumimoji="1" lang="en-US" altLang="zh-TW" sz="1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𝑚</m:t>
                      </m:r>
                      <m:sSup>
                        <m:sSupPr>
                          <m:ctrlPr>
                            <a:rPr kumimoji="1"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kumimoji="1" lang="en-US" altLang="zh-TW" sz="1800" b="0" i="1" smtClean="0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p>
                          <m:r>
                            <a:rPr kumimoji="1" lang="en-US" altLang="zh-TW" sz="1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𝐸</m:t>
                      </m:r>
                    </m:oMath>
                  </m:oMathPara>
                </a14:m>
                <a:endParaRPr kumimoji="1" lang="zh-TW" altLang="en-US" sz="1800" dirty="0"/>
              </a:p>
            </p:txBody>
          </p:sp>
        </mc:Choice>
        <mc:Fallback xmlns="">
          <p:sp>
            <p:nvSpPr>
              <p:cNvPr id="38" name="文字方塊 37">
                <a:extLst>
                  <a:ext uri="{FF2B5EF4-FFF2-40B4-BE49-F238E27FC236}">
                    <a16:creationId xmlns:a16="http://schemas.microsoft.com/office/drawing/2014/main" id="{5B2FDB77-1A0A-7D48-8E52-D7F36138D10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743619" y="2188772"/>
                <a:ext cx="1873846" cy="518604"/>
              </a:xfrm>
              <a:prstGeom prst="rect">
                <a:avLst/>
              </a:prstGeom>
              <a:blipFill>
                <a:blip r:embed="rId3"/>
                <a:stretch>
                  <a:fillRect l="-671" t="-4762" r="-1342" b="-11905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2E13F52B-3042-11EC-72E3-F6C0EE1ECD56}"/>
                  </a:ext>
                </a:extLst>
              </p:cNvPr>
              <p:cNvSpPr txBox="1"/>
              <p:nvPr/>
            </p:nvSpPr>
            <p:spPr>
              <a:xfrm>
                <a:off x="4699702" y="1279560"/>
                <a:ext cx="417178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 err="1"/>
                  <a:t>最典型的位能就是重力位能</a:t>
                </a:r>
                <a14:m>
                  <m:oMath xmlns:m="http://schemas.openxmlformats.org/officeDocument/2006/math">
                    <m:r>
                      <a:rPr kumimoji="1" lang="en-US" altLang="zh-TW" sz="1800" i="1" smtClean="0">
                        <a:latin typeface="Cambria Math" panose="02040503050406030204" pitchFamily="18" charset="0"/>
                      </a:rPr>
                      <m:t>𝑚</m:t>
                    </m:r>
                    <m:r>
                      <a:rPr kumimoji="1" lang="en-US" altLang="zh-TW" sz="1800" b="0" i="1" smtClean="0">
                        <a:latin typeface="Cambria Math" panose="02040503050406030204" pitchFamily="18" charset="0"/>
                      </a:rPr>
                      <m:t>𝑔𝑦</m:t>
                    </m:r>
                  </m:oMath>
                </a14:m>
                <a:r>
                  <a:rPr lang="en-US" dirty="0"/>
                  <a:t>：</a:t>
                </a: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2E13F52B-3042-11EC-72E3-F6C0EE1ECD5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99702" y="1279560"/>
                <a:ext cx="4171781" cy="369332"/>
              </a:xfrm>
              <a:prstGeom prst="rect">
                <a:avLst/>
              </a:prstGeom>
              <a:blipFill>
                <a:blip r:embed="rId4"/>
                <a:stretch>
                  <a:fillRect l="-1216" t="-6667" b="-2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E696458A-DCDF-CEF8-BD48-757ED8A3C80D}"/>
              </a:ext>
            </a:extLst>
          </p:cNvPr>
          <p:cNvSpPr txBox="1"/>
          <p:nvPr/>
        </p:nvSpPr>
        <p:spPr>
          <a:xfrm>
            <a:off x="1209949" y="4487302"/>
            <a:ext cx="48221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物體會由高位能處，移向低位能，得到動能</a:t>
            </a:r>
            <a:r>
              <a:rPr lang="en-US" dirty="0"/>
              <a:t>！</a:t>
            </a:r>
          </a:p>
        </p:txBody>
      </p:sp>
    </p:spTree>
    <p:extLst>
      <p:ext uri="{BB962C8B-B14F-4D97-AF65-F5344CB8AC3E}">
        <p14:creationId xmlns:p14="http://schemas.microsoft.com/office/powerpoint/2010/main" val="26817289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3A9F48-BFAF-CF53-C711-4875E76A28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2">
            <a:extLst>
              <a:ext uri="{FF2B5EF4-FFF2-40B4-BE49-F238E27FC236}">
                <a16:creationId xmlns:a16="http://schemas.microsoft.com/office/drawing/2014/main" id="{E6642078-872F-36F2-9417-A912B19B33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56767" y="1305484"/>
            <a:ext cx="43053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>
                <a:solidFill>
                  <a:srgbClr val="FF0000"/>
                </a:solidFill>
              </a:rPr>
              <a:t>期待靜電力也有個位能的描述法！</a:t>
            </a:r>
          </a:p>
        </p:txBody>
      </p:sp>
      <p:pic>
        <p:nvPicPr>
          <p:cNvPr id="24580" name="Picture 4" descr="F24_03">
            <a:extLst>
              <a:ext uri="{FF2B5EF4-FFF2-40B4-BE49-F238E27FC236}">
                <a16:creationId xmlns:a16="http://schemas.microsoft.com/office/drawing/2014/main" id="{3FFBA8E5-A39E-BDD3-AB93-E8572C648BB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155" b="16904"/>
          <a:stretch>
            <a:fillRect/>
          </a:stretch>
        </p:blipFill>
        <p:spPr bwMode="auto">
          <a:xfrm>
            <a:off x="3200400" y="1850844"/>
            <a:ext cx="2620766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49CC6B7-E09E-D491-8451-D360B6944D69}"/>
              </a:ext>
            </a:extLst>
          </p:cNvPr>
          <p:cNvSpPr txBox="1"/>
          <p:nvPr/>
        </p:nvSpPr>
        <p:spPr>
          <a:xfrm>
            <a:off x="1455995" y="4812268"/>
            <a:ext cx="4953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均勻電場靜電力就像地表重力，也有電位能</a:t>
            </a:r>
            <a:r>
              <a:rPr lang="en-US" dirty="0"/>
              <a:t>！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EC01488-053E-3EBC-F2F1-F54F3C6B272D}"/>
              </a:ext>
            </a:extLst>
          </p:cNvPr>
          <p:cNvSpPr/>
          <p:nvPr/>
        </p:nvSpPr>
        <p:spPr>
          <a:xfrm>
            <a:off x="5363966" y="2775466"/>
            <a:ext cx="152400" cy="152400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33CA1FAE-D8B1-68AA-2ECE-F1675FE488F9}"/>
              </a:ext>
            </a:extLst>
          </p:cNvPr>
          <p:cNvSpPr/>
          <p:nvPr/>
        </p:nvSpPr>
        <p:spPr>
          <a:xfrm>
            <a:off x="5297059" y="3362765"/>
            <a:ext cx="152400" cy="152400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EA6691-4F4A-C3FD-899A-1F85FD2CC378}"/>
              </a:ext>
            </a:extLst>
          </p:cNvPr>
          <p:cNvSpPr txBox="1"/>
          <p:nvPr/>
        </p:nvSpPr>
        <p:spPr>
          <a:xfrm>
            <a:off x="1447800" y="5334000"/>
            <a:ext cx="65232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電場中，點電荷順著電力線移動，就由高位能，移向低位能</a:t>
            </a:r>
            <a:r>
              <a:rPr lang="en-US" dirty="0"/>
              <a:t>！</a:t>
            </a:r>
          </a:p>
        </p:txBody>
      </p:sp>
    </p:spTree>
    <p:extLst>
      <p:ext uri="{BB962C8B-B14F-4D97-AF65-F5344CB8AC3E}">
        <p14:creationId xmlns:p14="http://schemas.microsoft.com/office/powerpoint/2010/main" val="27066427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3EA4D7-D5B5-74B3-C65A-6DC514E285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1" name="文字方塊 28">
            <a:extLst>
              <a:ext uri="{FF2B5EF4-FFF2-40B4-BE49-F238E27FC236}">
                <a16:creationId xmlns:a16="http://schemas.microsoft.com/office/drawing/2014/main" id="{678072A9-C449-7ED6-10EB-80215B52A1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04835" y="5593318"/>
            <a:ext cx="208165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這稱為線積分</a:t>
            </a:r>
          </a:p>
        </p:txBody>
      </p:sp>
      <p:sp>
        <p:nvSpPr>
          <p:cNvPr id="3074" name="Rectangle 2">
            <a:extLst>
              <a:ext uri="{FF2B5EF4-FFF2-40B4-BE49-F238E27FC236}">
                <a16:creationId xmlns:a16="http://schemas.microsoft.com/office/drawing/2014/main" id="{D45D7990-E4D9-AD10-22BA-80E17503A6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00289" y="4694239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endParaRPr lang="zh-TW" alt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77" name="Text Box 5">
                <a:extLst>
                  <a:ext uri="{FF2B5EF4-FFF2-40B4-BE49-F238E27FC236}">
                    <a16:creationId xmlns:a16="http://schemas.microsoft.com/office/drawing/2014/main" id="{188E2452-0A67-6B79-B8D5-09EB883C6C35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414587" y="1258533"/>
                <a:ext cx="4953000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1pPr>
                <a:lvl2pPr marL="742950" indent="-28575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2pPr>
                <a:lvl3pPr marL="11430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3pPr>
                <a:lvl4pPr marL="16002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4pPr>
                <a:lvl5pPr marL="20574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zh-TW" altLang="en-US" dirty="0"/>
                  <a:t>力學中有位能的概念 </a:t>
                </a:r>
                <a:r>
                  <a:rPr lang="en-US" altLang="zh-TW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Potential Energy </a:t>
                </a:r>
                <a14:m>
                  <m:oMath xmlns:m="http://schemas.openxmlformats.org/officeDocument/2006/math">
                    <m:r>
                      <a:rPr lang="en-US" altLang="zh-TW" i="1" dirty="0">
                        <a:latin typeface="Cambria Math"/>
                        <a:cs typeface="Times New Roman" panose="02020603050405020304" pitchFamily="18" charset="0"/>
                      </a:rPr>
                      <m:t>𝑈</m:t>
                    </m:r>
                    <m:d>
                      <m:dPr>
                        <m:ctrlPr>
                          <a:rPr lang="en-US" altLang="zh-TW" i="1" dirty="0" smtClean="0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en-US" altLang="zh-TW" i="1" dirty="0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accPr>
                          <m:e>
                            <m:r>
                              <a:rPr lang="en-US" altLang="zh-TW" b="0" i="1" dirty="0" smtClean="0">
                                <a:latin typeface="Cambria Math"/>
                                <a:cs typeface="Times New Roman" panose="02020603050405020304" pitchFamily="18" charset="0"/>
                              </a:rPr>
                              <m:t>𝑟</m:t>
                            </m:r>
                          </m:e>
                        </m:acc>
                      </m:e>
                    </m:d>
                  </m:oMath>
                </a14:m>
                <a:endParaRPr lang="zh-TW" altLang="en-US" i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077" name="Text Box 5">
                <a:extLst>
                  <a:ext uri="{FF2B5EF4-FFF2-40B4-BE49-F238E27FC236}">
                    <a16:creationId xmlns:a16="http://schemas.microsoft.com/office/drawing/2014/main" id="{188E2452-0A67-6B79-B8D5-09EB883C6C3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414587" y="1258533"/>
                <a:ext cx="4953000" cy="369332"/>
              </a:xfrm>
              <a:prstGeom prst="rect">
                <a:avLst/>
              </a:prstGeom>
              <a:blipFill>
                <a:blip r:embed="rId2"/>
                <a:stretch>
                  <a:fillRect l="-1023" t="-9677" b="-19355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文字方塊 2">
            <a:extLst>
              <a:ext uri="{FF2B5EF4-FFF2-40B4-BE49-F238E27FC236}">
                <a16:creationId xmlns:a16="http://schemas.microsoft.com/office/drawing/2014/main" id="{54531F36-D807-E1E4-BD83-5D0E2E223E11}"/>
              </a:ext>
            </a:extLst>
          </p:cNvPr>
          <p:cNvSpPr txBox="1"/>
          <p:nvPr/>
        </p:nvSpPr>
        <p:spPr>
          <a:xfrm>
            <a:off x="2154960" y="3059235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功等於動能變化</a:t>
            </a:r>
            <a:endParaRPr lang="zh-CN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文字方塊 33">
                <a:extLst>
                  <a:ext uri="{FF2B5EF4-FFF2-40B4-BE49-F238E27FC236}">
                    <a16:creationId xmlns:a16="http://schemas.microsoft.com/office/drawing/2014/main" id="{E977543B-E301-C1B7-D9DD-AFAB7C87791C}"/>
                  </a:ext>
                </a:extLst>
              </p:cNvPr>
              <p:cNvSpPr txBox="1"/>
              <p:nvPr/>
            </p:nvSpPr>
            <p:spPr>
              <a:xfrm>
                <a:off x="2085757" y="1906193"/>
                <a:ext cx="2133600" cy="997004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/>
                        </a:rPr>
                        <m:t>𝑊</m:t>
                      </m:r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limLoc m:val="undOvr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</m:acc>
                        </m:sub>
                        <m:sup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</m:acc>
                        </m:sup>
                        <m:e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𝐹</m:t>
                              </m:r>
                            </m:e>
                          </m:acc>
                          <m:r>
                            <a:rPr lang="en-US" altLang="zh-TW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𝐾</m:t>
                      </m:r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34" name="文字方塊 33">
                <a:extLst>
                  <a:ext uri="{FF2B5EF4-FFF2-40B4-BE49-F238E27FC236}">
                    <a16:creationId xmlns:a16="http://schemas.microsoft.com/office/drawing/2014/main" id="{E977543B-E301-C1B7-D9DD-AFAB7C87791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85757" y="1906193"/>
                <a:ext cx="2133600" cy="997004"/>
              </a:xfrm>
              <a:prstGeom prst="rect">
                <a:avLst/>
              </a:prstGeom>
              <a:blipFill>
                <a:blip r:embed="rId3"/>
                <a:stretch>
                  <a:fillRect l="-17160" t="-93671" b="-15316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文字方塊 3">
                <a:extLst>
                  <a:ext uri="{FF2B5EF4-FFF2-40B4-BE49-F238E27FC236}">
                    <a16:creationId xmlns:a16="http://schemas.microsoft.com/office/drawing/2014/main" id="{A57340D0-F13A-51A3-5F84-92E3688ECEE2}"/>
                  </a:ext>
                </a:extLst>
              </p:cNvPr>
              <p:cNvSpPr txBox="1"/>
              <p:nvPr/>
            </p:nvSpPr>
            <p:spPr>
              <a:xfrm>
                <a:off x="4567702" y="1901739"/>
                <a:ext cx="3008068" cy="997004"/>
              </a:xfrm>
              <a:prstGeom prst="rect">
                <a:avLst/>
              </a:prstGeom>
              <a:solidFill>
                <a:srgbClr val="FAFAA4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limLoc m:val="undOvr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𝑎</m:t>
                              </m:r>
                            </m:e>
                          </m:acc>
                        </m:sub>
                        <m:sup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𝑏</m:t>
                              </m:r>
                            </m:e>
                          </m:acc>
                        </m:sup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𝐹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zh-TW" altLang="en-US" i="1">
                          <a:latin typeface="Cambria Math" panose="02040503050406030204" pitchFamily="18" charset="0"/>
                          <a:ea typeface="Cambria Math"/>
                        </a:rPr>
                        <m:t>＝</m:t>
                      </m:r>
                      <m:func>
                        <m:func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limLow>
                            <m:limLow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limLowPr>
                            <m:e>
                              <m:r>
                                <m:rPr>
                                  <m:sty m:val="p"/>
                                </m:rPr>
                                <a:rPr lang="en-US" altLang="zh-TW">
                                  <a:latin typeface="Cambria Math"/>
                                </a:rPr>
                                <m:t>lim</m:t>
                              </m:r>
                            </m:e>
                            <m:lim>
                              <m:eqArr>
                                <m:eqArr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eqArr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𝑁</m:t>
                                  </m:r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→∞</m:t>
                                  </m:r>
                                </m:e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∆</m:t>
                                  </m:r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𝑠</m:t>
                                  </m:r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→0</m:t>
                                  </m:r>
                                </m:e>
                              </m:eqArr>
                            </m:lim>
                          </m:limLow>
                        </m:fName>
                        <m:e>
                          <m:nary>
                            <m:naryPr>
                              <m:chr m:val="∑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m:rPr>
                                  <m:brk m:alnAt="23"/>
                                </m:rPr>
                                <a:rPr lang="en-US" altLang="zh-TW" i="1">
                                  <a:latin typeface="Cambria Math"/>
                                </a:rPr>
                                <m:t>𝑗</m:t>
                              </m:r>
                              <m:r>
                                <a:rPr lang="en-US" altLang="zh-TW" i="1">
                                  <a:latin typeface="Cambria Math"/>
                                </a:rPr>
                                <m:t>=0</m:t>
                              </m:r>
                            </m:sub>
                            <m:sup>
                              <m:r>
                                <a:rPr lang="en-US" altLang="zh-TW" i="1">
                                  <a:latin typeface="Cambria Math"/>
                                </a:rPr>
                                <m:t>𝑁</m:t>
                              </m:r>
                            </m:sup>
                            <m:e>
                              <m:d>
                                <m:d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altLang="zh-TW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sSubPr>
                                    <m:e>
                                      <m:acc>
                                        <m:accPr>
                                          <m:chr m:val="⃗"/>
                                          <m:ctrlPr>
                                            <a:rPr lang="en-US" altLang="zh-TW" i="1">
                                              <a:latin typeface="Cambria Math" panose="02040503050406030204" pitchFamily="18" charset="0"/>
                                              <a:ea typeface="Cambria Math"/>
                                            </a:rPr>
                                          </m:ctrlPr>
                                        </m:accPr>
                                        <m:e>
                                          <m:r>
                                            <a:rPr lang="en-US" altLang="zh-TW" i="1">
                                              <a:latin typeface="Cambria Math"/>
                                              <a:ea typeface="Cambria Math"/>
                                            </a:rPr>
                                            <m:t>𝐹</m:t>
                                          </m:r>
                                        </m:e>
                                      </m:acc>
                                    </m:e>
                                    <m:sub>
                                      <m:r>
                                        <a:rPr lang="en-US" altLang="zh-TW" i="1">
                                          <a:latin typeface="Cambria Math"/>
                                          <a:ea typeface="Cambria Math"/>
                                        </a:rPr>
                                        <m:t>𝑗</m:t>
                                      </m:r>
                                    </m:sub>
                                  </m:sSub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∙∆</m:t>
                                  </m:r>
                                  <m:sSub>
                                    <m:sSubPr>
                                      <m:ctrlPr>
                                        <a:rPr lang="en-US" altLang="zh-TW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sSubPr>
                                    <m:e>
                                      <m:acc>
                                        <m:accPr>
                                          <m:chr m:val="⃗"/>
                                          <m:ctrlPr>
                                            <a:rPr lang="en-US" altLang="zh-TW" i="1">
                                              <a:latin typeface="Cambria Math" panose="02040503050406030204" pitchFamily="18" charset="0"/>
                                              <a:ea typeface="Cambria Math"/>
                                            </a:rPr>
                                          </m:ctrlPr>
                                        </m:accPr>
                                        <m:e>
                                          <m:r>
                                            <a:rPr lang="en-US" altLang="zh-TW" i="1">
                                              <a:latin typeface="Cambria Math"/>
                                              <a:ea typeface="Cambria Math"/>
                                            </a:rPr>
                                            <m:t>𝑠</m:t>
                                          </m:r>
                                        </m:e>
                                      </m:acc>
                                    </m:e>
                                    <m:sub>
                                      <m:r>
                                        <a:rPr lang="en-US" altLang="zh-TW" i="1">
                                          <a:latin typeface="Cambria Math"/>
                                          <a:ea typeface="Cambria Math"/>
                                        </a:rPr>
                                        <m:t>𝑗</m:t>
                                      </m:r>
                                    </m:sub>
                                  </m:sSub>
                                </m:e>
                              </m:d>
                            </m:e>
                          </m:nary>
                        </m:e>
                      </m:func>
                    </m:oMath>
                  </m:oMathPara>
                </a14:m>
                <a:endParaRPr lang="zh-TW" altLang="en-US" i="1" dirty="0"/>
              </a:p>
            </p:txBody>
          </p:sp>
        </mc:Choice>
        <mc:Fallback xmlns="">
          <p:sp>
            <p:nvSpPr>
              <p:cNvPr id="6" name="文字方塊 3">
                <a:extLst>
                  <a:ext uri="{FF2B5EF4-FFF2-40B4-BE49-F238E27FC236}">
                    <a16:creationId xmlns:a16="http://schemas.microsoft.com/office/drawing/2014/main" id="{A57340D0-F13A-51A3-5F84-92E3688ECEE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7702" y="1901739"/>
                <a:ext cx="3008068" cy="997004"/>
              </a:xfrm>
              <a:prstGeom prst="rect">
                <a:avLst/>
              </a:prstGeom>
              <a:blipFill>
                <a:blip r:embed="rId4"/>
                <a:stretch>
                  <a:fillRect l="-28151" t="-92500" b="-15125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9" name="Picture 18" descr="fig7">
            <a:extLst>
              <a:ext uri="{FF2B5EF4-FFF2-40B4-BE49-F238E27FC236}">
                <a16:creationId xmlns:a16="http://schemas.microsoft.com/office/drawing/2014/main" id="{BBC37F88-F3A2-96C8-273D-193354D4F0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681"/>
          <a:stretch>
            <a:fillRect/>
          </a:stretch>
        </p:blipFill>
        <p:spPr bwMode="auto">
          <a:xfrm>
            <a:off x="2819400" y="3567878"/>
            <a:ext cx="3657600" cy="181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Oval 27">
            <a:extLst>
              <a:ext uri="{FF2B5EF4-FFF2-40B4-BE49-F238E27FC236}">
                <a16:creationId xmlns:a16="http://schemas.microsoft.com/office/drawing/2014/main" id="{6FD92967-2D09-909E-3CAE-AAB4B31B5E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43487" y="4206053"/>
            <a:ext cx="152400" cy="1524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21" name="Oval 26">
            <a:extLst>
              <a:ext uri="{FF2B5EF4-FFF2-40B4-BE49-F238E27FC236}">
                <a16:creationId xmlns:a16="http://schemas.microsoft.com/office/drawing/2014/main" id="{DE5EAB26-B092-AE11-234B-D7B8AEF4F0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86287" y="4267965"/>
            <a:ext cx="152400" cy="1524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graphicFrame>
        <p:nvGraphicFramePr>
          <p:cNvPr id="22" name="Object 29">
            <a:extLst>
              <a:ext uri="{FF2B5EF4-FFF2-40B4-BE49-F238E27FC236}">
                <a16:creationId xmlns:a16="http://schemas.microsoft.com/office/drawing/2014/main" id="{961F7C61-05C8-8684-C354-759AC5D2DB5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69998738"/>
              </p:ext>
            </p:extLst>
          </p:nvPr>
        </p:nvGraphicFramePr>
        <p:xfrm>
          <a:off x="4118994" y="4079053"/>
          <a:ext cx="304800" cy="101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方程式" r:id="rId6" imgW="228402" imgH="76134" progId="Equation.3">
                  <p:embed/>
                </p:oleObj>
              </mc:Choice>
              <mc:Fallback>
                <p:oleObj name="方程式" r:id="rId6" imgW="228402" imgH="76134" progId="Equation.3">
                  <p:embed/>
                  <p:pic>
                    <p:nvPicPr>
                      <p:cNvPr id="11" name="Object 29">
                        <a:extLst>
                          <a:ext uri="{FF2B5EF4-FFF2-40B4-BE49-F238E27FC236}">
                            <a16:creationId xmlns:a16="http://schemas.microsoft.com/office/drawing/2014/main" id="{4AD4BC52-319A-E4DF-6959-68AD1D62AA6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18994" y="4079053"/>
                        <a:ext cx="304800" cy="101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3" name="Oval 26">
            <a:extLst>
              <a:ext uri="{FF2B5EF4-FFF2-40B4-BE49-F238E27FC236}">
                <a16:creationId xmlns:a16="http://schemas.microsoft.com/office/drawing/2014/main" id="{7B651D95-FD5A-C25D-B10D-C505C7A303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48012" y="4772790"/>
            <a:ext cx="152400" cy="1524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24" name="Oval 26">
            <a:extLst>
              <a:ext uri="{FF2B5EF4-FFF2-40B4-BE49-F238E27FC236}">
                <a16:creationId xmlns:a16="http://schemas.microsoft.com/office/drawing/2014/main" id="{39302470-36F0-417B-15ED-0315D32465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29087" y="4344165"/>
            <a:ext cx="152400" cy="1524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25" name="Oval 26">
            <a:extLst>
              <a:ext uri="{FF2B5EF4-FFF2-40B4-BE49-F238E27FC236}">
                <a16:creationId xmlns:a16="http://schemas.microsoft.com/office/drawing/2014/main" id="{7D90C221-E7B5-D082-0AF6-A5A414F683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34087" y="3901253"/>
            <a:ext cx="152400" cy="1524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26" name="Oval 28">
            <a:extLst>
              <a:ext uri="{FF2B5EF4-FFF2-40B4-BE49-F238E27FC236}">
                <a16:creationId xmlns:a16="http://schemas.microsoft.com/office/drawing/2014/main" id="{94DBBDFB-F48B-CF53-FCC8-E7E9AF480C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53087" y="4053653"/>
            <a:ext cx="152400" cy="1524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文字方塊 33">
                <a:extLst>
                  <a:ext uri="{FF2B5EF4-FFF2-40B4-BE49-F238E27FC236}">
                    <a16:creationId xmlns:a16="http://schemas.microsoft.com/office/drawing/2014/main" id="{4EB493C4-AC13-388C-B490-717943EC82FD}"/>
                  </a:ext>
                </a:extLst>
              </p:cNvPr>
              <p:cNvSpPr txBox="1"/>
              <p:nvPr/>
            </p:nvSpPr>
            <p:spPr>
              <a:xfrm>
                <a:off x="3629024" y="4678969"/>
                <a:ext cx="350959" cy="246221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600" i="1">
                          <a:latin typeface="Cambria Math"/>
                          <a:ea typeface="Cambria Math"/>
                        </a:rPr>
                        <m:t>𝑑</m:t>
                      </m:r>
                      <m:acc>
                        <m:accPr>
                          <m:chr m:val="⃗"/>
                          <m:ctrlPr>
                            <a:rPr lang="en-US" altLang="zh-TW" sz="16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accPr>
                        <m:e>
                          <m:r>
                            <a:rPr lang="en-US" altLang="zh-TW" sz="1600" i="1">
                              <a:latin typeface="Cambria Math"/>
                              <a:ea typeface="Cambria Math"/>
                            </a:rPr>
                            <m:t>𝑠</m:t>
                          </m:r>
                        </m:e>
                      </m:acc>
                    </m:oMath>
                  </m:oMathPara>
                </a14:m>
                <a:endParaRPr lang="zh-CN" altLang="en-US" sz="1600" i="1" dirty="0"/>
              </a:p>
            </p:txBody>
          </p:sp>
        </mc:Choice>
        <mc:Fallback xmlns="">
          <p:sp>
            <p:nvSpPr>
              <p:cNvPr id="27" name="文字方塊 33">
                <a:extLst>
                  <a:ext uri="{FF2B5EF4-FFF2-40B4-BE49-F238E27FC236}">
                    <a16:creationId xmlns:a16="http://schemas.microsoft.com/office/drawing/2014/main" id="{4EB493C4-AC13-388C-B490-717943EC82F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29024" y="4678969"/>
                <a:ext cx="350959" cy="246221"/>
              </a:xfrm>
              <a:prstGeom prst="rect">
                <a:avLst/>
              </a:prstGeom>
              <a:blipFill>
                <a:blip r:embed="rId8"/>
                <a:stretch>
                  <a:fillRect t="-40000" b="-15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文字方塊 33">
                <a:extLst>
                  <a:ext uri="{FF2B5EF4-FFF2-40B4-BE49-F238E27FC236}">
                    <a16:creationId xmlns:a16="http://schemas.microsoft.com/office/drawing/2014/main" id="{60448C91-0A6D-270C-A344-9E31C54F548B}"/>
                  </a:ext>
                </a:extLst>
              </p:cNvPr>
              <p:cNvSpPr txBox="1"/>
              <p:nvPr/>
            </p:nvSpPr>
            <p:spPr>
              <a:xfrm>
                <a:off x="5607843" y="4230809"/>
                <a:ext cx="852488" cy="23275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4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∆</m:t>
                      </m:r>
                      <m:sSub>
                        <m:sSubPr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sz="14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</m:e>
                        <m:sub>
                          <m:r>
                            <a:rPr lang="en-US" altLang="zh-TW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  <m:r>
                        <a:rPr lang="en-US" altLang="zh-TW" sz="14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≡∆</m:t>
                      </m:r>
                      <m:sSub>
                        <m:sSubPr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sz="14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sz="1400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  <m:sub>
                          <m:r>
                            <a:rPr lang="en-US" altLang="zh-TW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28" name="文字方塊 33">
                <a:extLst>
                  <a:ext uri="{FF2B5EF4-FFF2-40B4-BE49-F238E27FC236}">
                    <a16:creationId xmlns:a16="http://schemas.microsoft.com/office/drawing/2014/main" id="{60448C91-0A6D-270C-A344-9E31C54F548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7843" y="4230809"/>
                <a:ext cx="852488" cy="232756"/>
              </a:xfrm>
              <a:prstGeom prst="rect">
                <a:avLst/>
              </a:prstGeom>
              <a:blipFill>
                <a:blip r:embed="rId9"/>
                <a:stretch>
                  <a:fillRect t="-31579" b="-2105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文字方塊 33">
                <a:extLst>
                  <a:ext uri="{FF2B5EF4-FFF2-40B4-BE49-F238E27FC236}">
                    <a16:creationId xmlns:a16="http://schemas.microsoft.com/office/drawing/2014/main" id="{6D289533-7090-98AB-462A-BF36F1FDFB53}"/>
                  </a:ext>
                </a:extLst>
              </p:cNvPr>
              <p:cNvSpPr txBox="1"/>
              <p:nvPr/>
            </p:nvSpPr>
            <p:spPr>
              <a:xfrm>
                <a:off x="5362575" y="3865591"/>
                <a:ext cx="273844" cy="23522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</m:e>
                        <m:sub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𝑗</m:t>
                          </m:r>
                          <m:r>
                            <a:rPr lang="en-US" altLang="zh-TW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+1</m:t>
                          </m:r>
                        </m:sub>
                      </m:sSub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29" name="文字方塊 33">
                <a:extLst>
                  <a:ext uri="{FF2B5EF4-FFF2-40B4-BE49-F238E27FC236}">
                    <a16:creationId xmlns:a16="http://schemas.microsoft.com/office/drawing/2014/main" id="{6D289533-7090-98AB-462A-BF36F1FDFB5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2575" y="3865591"/>
                <a:ext cx="273844" cy="235227"/>
              </a:xfrm>
              <a:prstGeom prst="rect">
                <a:avLst/>
              </a:prstGeom>
              <a:blipFill>
                <a:blip r:embed="rId10"/>
                <a:stretch>
                  <a:fillRect l="-21739" t="-25000" r="-13043" b="-15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文字方塊 33">
                <a:extLst>
                  <a:ext uri="{FF2B5EF4-FFF2-40B4-BE49-F238E27FC236}">
                    <a16:creationId xmlns:a16="http://schemas.microsoft.com/office/drawing/2014/main" id="{97DCA90D-7385-53D5-DC0B-6D0E2696E8ED}"/>
                  </a:ext>
                </a:extLst>
              </p:cNvPr>
              <p:cNvSpPr txBox="1"/>
              <p:nvPr/>
            </p:nvSpPr>
            <p:spPr>
              <a:xfrm>
                <a:off x="4901518" y="3908660"/>
                <a:ext cx="273844" cy="23522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</m:e>
                        <m:sub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30" name="文字方塊 33">
                <a:extLst>
                  <a:ext uri="{FF2B5EF4-FFF2-40B4-BE49-F238E27FC236}">
                    <a16:creationId xmlns:a16="http://schemas.microsoft.com/office/drawing/2014/main" id="{97DCA90D-7385-53D5-DC0B-6D0E2696E8E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1518" y="3908660"/>
                <a:ext cx="273844" cy="235227"/>
              </a:xfrm>
              <a:prstGeom prst="rect">
                <a:avLst/>
              </a:prstGeom>
              <a:blipFill>
                <a:blip r:embed="rId11"/>
                <a:stretch>
                  <a:fillRect t="-25000" b="-20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文字方塊 33">
                <a:extLst>
                  <a:ext uri="{FF2B5EF4-FFF2-40B4-BE49-F238E27FC236}">
                    <a16:creationId xmlns:a16="http://schemas.microsoft.com/office/drawing/2014/main" id="{A9CF772F-C112-0EC4-6F21-CAF16F9EDACF}"/>
                  </a:ext>
                </a:extLst>
              </p:cNvPr>
              <p:cNvSpPr txBox="1"/>
              <p:nvPr/>
            </p:nvSpPr>
            <p:spPr>
              <a:xfrm>
                <a:off x="3017440" y="4496564"/>
                <a:ext cx="273844" cy="215444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</m:e>
                        <m:sub>
                          <m:r>
                            <a:rPr lang="en-US" altLang="zh-TW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31" name="文字方塊 33">
                <a:extLst>
                  <a:ext uri="{FF2B5EF4-FFF2-40B4-BE49-F238E27FC236}">
                    <a16:creationId xmlns:a16="http://schemas.microsoft.com/office/drawing/2014/main" id="{A9CF772F-C112-0EC4-6F21-CAF16F9EDAC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17440" y="4496564"/>
                <a:ext cx="273844" cy="215444"/>
              </a:xfrm>
              <a:prstGeom prst="rect">
                <a:avLst/>
              </a:prstGeom>
              <a:blipFill>
                <a:blip r:embed="rId12"/>
                <a:stretch>
                  <a:fillRect t="-27778" b="-1111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文字方塊 33">
                <a:extLst>
                  <a:ext uri="{FF2B5EF4-FFF2-40B4-BE49-F238E27FC236}">
                    <a16:creationId xmlns:a16="http://schemas.microsoft.com/office/drawing/2014/main" id="{ACCC0B06-2A6B-CD3D-76A0-3C732D315361}"/>
                  </a:ext>
                </a:extLst>
              </p:cNvPr>
              <p:cNvSpPr txBox="1"/>
              <p:nvPr/>
            </p:nvSpPr>
            <p:spPr>
              <a:xfrm>
                <a:off x="5878950" y="4596541"/>
                <a:ext cx="307537" cy="26385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𝐹</m:t>
                              </m:r>
                            </m:e>
                          </m:acc>
                        </m:e>
                        <m:sub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32" name="文字方塊 33">
                <a:extLst>
                  <a:ext uri="{FF2B5EF4-FFF2-40B4-BE49-F238E27FC236}">
                    <a16:creationId xmlns:a16="http://schemas.microsoft.com/office/drawing/2014/main" id="{ACCC0B06-2A6B-CD3D-76A0-3C732D31536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8950" y="4596541"/>
                <a:ext cx="307537" cy="263855"/>
              </a:xfrm>
              <a:prstGeom prst="rect">
                <a:avLst/>
              </a:prstGeom>
              <a:blipFill>
                <a:blip r:embed="rId13"/>
                <a:stretch>
                  <a:fillRect t="-18182" b="-2272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文字方塊 33">
                <a:extLst>
                  <a:ext uri="{FF2B5EF4-FFF2-40B4-BE49-F238E27FC236}">
                    <a16:creationId xmlns:a16="http://schemas.microsoft.com/office/drawing/2014/main" id="{C7DB1052-29A1-00F6-1715-45D0A3563559}"/>
                  </a:ext>
                </a:extLst>
              </p:cNvPr>
              <p:cNvSpPr txBox="1"/>
              <p:nvPr/>
            </p:nvSpPr>
            <p:spPr>
              <a:xfrm>
                <a:off x="3346987" y="3856650"/>
                <a:ext cx="273844" cy="24160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𝐹</m:t>
                          </m:r>
                        </m:e>
                      </m:acc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33" name="文字方塊 33">
                <a:extLst>
                  <a:ext uri="{FF2B5EF4-FFF2-40B4-BE49-F238E27FC236}">
                    <a16:creationId xmlns:a16="http://schemas.microsoft.com/office/drawing/2014/main" id="{C7DB1052-29A1-00F6-1715-45D0A356355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6987" y="3856650"/>
                <a:ext cx="273844" cy="241605"/>
              </a:xfrm>
              <a:prstGeom prst="rect">
                <a:avLst/>
              </a:prstGeom>
              <a:blipFill>
                <a:blip r:embed="rId14"/>
                <a:stretch>
                  <a:fillRect t="-25000" b="-10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962832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55" name="Picture 6" descr="F07_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76" t="6300" r="22096" b="78091"/>
          <a:stretch>
            <a:fillRect/>
          </a:stretch>
        </p:blipFill>
        <p:spPr bwMode="auto">
          <a:xfrm>
            <a:off x="737165" y="956561"/>
            <a:ext cx="2886430" cy="1955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56" name="Picture 7" descr="F07_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47" t="29535" r="18727" b="53839"/>
          <a:stretch>
            <a:fillRect/>
          </a:stretch>
        </p:blipFill>
        <p:spPr bwMode="auto">
          <a:xfrm>
            <a:off x="676313" y="4613799"/>
            <a:ext cx="2362200" cy="1704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57" name="Picture 8" descr="F07_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72" t="51770" r="14981" b="30637"/>
          <a:stretch>
            <a:fillRect/>
          </a:stretch>
        </p:blipFill>
        <p:spPr bwMode="auto">
          <a:xfrm>
            <a:off x="3547667" y="4448423"/>
            <a:ext cx="2590800" cy="1857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58" name="Picture 9" descr="F07_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36" t="74696" r="23596" b="7780"/>
          <a:stretch>
            <a:fillRect/>
          </a:stretch>
        </p:blipFill>
        <p:spPr bwMode="auto">
          <a:xfrm>
            <a:off x="6751532" y="4447385"/>
            <a:ext cx="2133600" cy="1857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34" name="Rectangle 11"/>
          <p:cNvSpPr>
            <a:spLocks noChangeArrowheads="1"/>
          </p:cNvSpPr>
          <p:nvPr/>
        </p:nvSpPr>
        <p:spPr bwMode="auto">
          <a:xfrm>
            <a:off x="-19202" y="3853971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260" name="Text Box 12"/>
              <p:cNvSpPr txBox="1">
                <a:spLocks noChangeArrowheads="1"/>
              </p:cNvSpPr>
              <p:nvPr/>
            </p:nvSpPr>
            <p:spPr bwMode="auto">
              <a:xfrm>
                <a:off x="652156" y="2991346"/>
                <a:ext cx="7218220" cy="3915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1pPr>
                <a:lvl2pPr marL="742950" indent="-28575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2pPr>
                <a:lvl3pPr marL="11430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3pPr>
                <a:lvl4pPr marL="16002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4pPr>
                <a:lvl5pPr marL="20574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zh-TW" altLang="en-US" dirty="0">
                    <a:solidFill>
                      <a:schemeClr val="tx1"/>
                    </a:solidFill>
                  </a:rPr>
                  <a:t>若要算曲線下、介於起點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zh-TW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</m:oMath>
                </a14:m>
                <a:r>
                  <a:rPr lang="zh-TW" altLang="en-US" dirty="0">
                    <a:solidFill>
                      <a:schemeClr val="tx1"/>
                    </a:solidFill>
                  </a:rPr>
                  <a:t>與末點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zh-TW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𝑓</m:t>
                        </m:r>
                      </m:sub>
                    </m:sSub>
                  </m:oMath>
                </a14:m>
                <a:r>
                  <a:rPr lang="zh-TW" altLang="en-US" dirty="0">
                    <a:solidFill>
                      <a:schemeClr val="tx1"/>
                    </a:solidFill>
                  </a:rPr>
                  <a:t>之間的面積，即是</a:t>
                </a:r>
                <a14:m>
                  <m:oMath xmlns:m="http://schemas.openxmlformats.org/officeDocument/2006/math">
                    <m:r>
                      <a:rPr lang="en-US" altLang="zh-TW" i="1" dirty="0">
                        <a:solidFill>
                          <a:schemeClr val="tx1"/>
                        </a:solidFill>
                        <a:latin typeface="Cambria Math"/>
                      </a:rPr>
                      <m:t>𝐹</m:t>
                    </m:r>
                    <m:d>
                      <m:dPr>
                        <m:ctrlPr>
                          <a:rPr lang="en-US" altLang="zh-TW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zh-TW" b="0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</m:d>
                  </m:oMath>
                </a14:m>
                <a:r>
                  <a:rPr lang="zh-TW" altLang="en-US" dirty="0">
                    <a:solidFill>
                      <a:schemeClr val="tx1"/>
                    </a:solidFill>
                  </a:rPr>
                  <a:t>的積分：</a:t>
                </a:r>
                <a:endParaRPr lang="zh-TW" altLang="en-US" i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0260" name="Text Box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52156" y="2991346"/>
                <a:ext cx="7218220" cy="391582"/>
              </a:xfrm>
              <a:prstGeom prst="rect">
                <a:avLst/>
              </a:prstGeom>
              <a:blipFill>
                <a:blip r:embed="rId3"/>
                <a:stretch>
                  <a:fillRect l="-703" t="-6250" b="-15625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文字方塊 1"/>
              <p:cNvSpPr txBox="1"/>
              <p:nvPr/>
            </p:nvSpPr>
            <p:spPr>
              <a:xfrm>
                <a:off x="652156" y="479383"/>
                <a:ext cx="651057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TW" altLang="en-US" dirty="0"/>
                  <a:t>將</a:t>
                </a:r>
                <a14:m>
                  <m:oMath xmlns:m="http://schemas.openxmlformats.org/officeDocument/2006/math">
                    <m:r>
                      <a:rPr lang="en-US" altLang="zh-TW" i="1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𝐹</m:t>
                    </m:r>
                    <m:d>
                      <m:dPr>
                        <m:ctrlPr>
                          <a:rPr lang="en-US" altLang="zh-TW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US" altLang="zh-TW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𝑥</m:t>
                        </m:r>
                      </m:e>
                    </m:d>
                  </m:oMath>
                </a14:m>
                <a:r>
                  <a:rPr lang="zh-TW" altLang="en-US" dirty="0"/>
                  <a:t>函數對變數</a:t>
                </a:r>
                <a14:m>
                  <m:oMath xmlns:m="http://schemas.openxmlformats.org/officeDocument/2006/math">
                    <m:r>
                      <a:rPr lang="en-US" altLang="zh-TW" i="1">
                        <a:latin typeface="Cambria Math"/>
                        <a:ea typeface="Cambria Math"/>
                      </a:rPr>
                      <m:t>𝑥</m:t>
                    </m:r>
                  </m:oMath>
                </a14:m>
                <a:r>
                  <a:rPr lang="zh-TW" altLang="en-US" dirty="0"/>
                  <a:t>作圖，不同變數</a:t>
                </a:r>
                <a14:m>
                  <m:oMath xmlns:m="http://schemas.openxmlformats.org/officeDocument/2006/math">
                    <m:r>
                      <a:rPr lang="en-US" altLang="zh-TW" i="1">
                        <a:latin typeface="Cambria Math"/>
                        <a:ea typeface="Cambria Math"/>
                      </a:rPr>
                      <m:t>𝑥</m:t>
                    </m:r>
                  </m:oMath>
                </a14:m>
                <a:r>
                  <a:rPr lang="zh-TW" altLang="en-US" dirty="0"/>
                  <a:t>的函數值</a:t>
                </a:r>
                <a14:m>
                  <m:oMath xmlns:m="http://schemas.openxmlformats.org/officeDocument/2006/math">
                    <m:r>
                      <a:rPr lang="en-US" altLang="zh-TW" i="1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𝐹</m:t>
                    </m:r>
                    <m:d>
                      <m:dPr>
                        <m:ctrlPr>
                          <a:rPr lang="en-US" altLang="zh-TW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US" altLang="zh-TW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𝑥</m:t>
                        </m:r>
                      </m:e>
                    </m:d>
                  </m:oMath>
                </a14:m>
                <a:r>
                  <a:rPr lang="zh-TW" altLang="en-US" dirty="0"/>
                  <a:t>通常不同：</a:t>
                </a:r>
              </a:p>
            </p:txBody>
          </p:sp>
        </mc:Choice>
        <mc:Fallback xmlns="">
          <p:sp>
            <p:nvSpPr>
              <p:cNvPr id="2" name="文字方塊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2156" y="479383"/>
                <a:ext cx="6510579" cy="369332"/>
              </a:xfrm>
              <a:prstGeom prst="rect">
                <a:avLst/>
              </a:prstGeom>
              <a:blipFill>
                <a:blip r:embed="rId4"/>
                <a:stretch>
                  <a:fillRect l="-780" t="-6667" b="-2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文字方塊 26">
            <a:extLst>
              <a:ext uri="{FF2B5EF4-FFF2-40B4-BE49-F238E27FC236}">
                <a16:creationId xmlns:a16="http://schemas.microsoft.com/office/drawing/2014/main" id="{F9790AE4-6F73-8F49-9F0F-11A913DCA5D2}"/>
              </a:ext>
            </a:extLst>
          </p:cNvPr>
          <p:cNvSpPr txBox="1"/>
          <p:nvPr/>
        </p:nvSpPr>
        <p:spPr bwMode="auto">
          <a:xfrm>
            <a:off x="737165" y="2086867"/>
            <a:ext cx="65" cy="276999"/>
          </a:xfrm>
          <a:prstGeom prst="rect">
            <a:avLst/>
          </a:prstGeom>
          <a:solidFill>
            <a:srgbClr val="FAFAA4"/>
          </a:solidFill>
          <a:ln>
            <a:noFill/>
          </a:ln>
        </p:spPr>
        <p:txBody>
          <a:bodyPr wrap="none" lIns="0" tIns="0" rIns="0" bIns="0" rtlCol="0">
            <a:spAutoFit/>
          </a:bodyPr>
          <a:lstStyle/>
          <a:p>
            <a:pPr eaLnBrk="1" hangingPunct="1">
              <a:spcBef>
                <a:spcPct val="50000"/>
              </a:spcBef>
            </a:pPr>
            <a:endParaRPr kumimoji="1" lang="zh-TW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文字方塊 7">
                <a:extLst>
                  <a:ext uri="{FF2B5EF4-FFF2-40B4-BE49-F238E27FC236}">
                    <a16:creationId xmlns:a16="http://schemas.microsoft.com/office/drawing/2014/main" id="{4EDFAEAB-F809-D287-C6F1-28C5E98EEB1C}"/>
                  </a:ext>
                </a:extLst>
              </p:cNvPr>
              <p:cNvSpPr txBox="1"/>
              <p:nvPr/>
            </p:nvSpPr>
            <p:spPr>
              <a:xfrm>
                <a:off x="707357" y="3433460"/>
                <a:ext cx="3396827" cy="96443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limLow>
                            <m:limLow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limLowPr>
                            <m:e>
                              <m:r>
                                <m:rPr>
                                  <m:sty m:val="p"/>
                                </m:rPr>
                                <a:rPr lang="en-US" altLang="zh-TW">
                                  <a:latin typeface="Cambria Math"/>
                                </a:rPr>
                                <m:t>lim</m:t>
                              </m:r>
                            </m:e>
                            <m:lim>
                              <m:eqArr>
                                <m:eqArr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eqArr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𝑁</m:t>
                                  </m:r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→∞</m:t>
                                  </m:r>
                                </m:e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∆</m:t>
                                  </m:r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𝑠</m:t>
                                  </m:r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→0</m:t>
                                  </m:r>
                                </m:e>
                              </m:eqArr>
                            </m:lim>
                          </m:limLow>
                        </m:fName>
                        <m:e>
                          <m:nary>
                            <m:naryPr>
                              <m:chr m:val="∑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m:rPr>
                                  <m:brk m:alnAt="23"/>
                                </m:rPr>
                                <a:rPr lang="en-US" altLang="zh-TW" i="1">
                                  <a:latin typeface="Cambria Math"/>
                                </a:rPr>
                                <m:t>𝑗</m:t>
                              </m:r>
                              <m:r>
                                <a:rPr lang="en-US" altLang="zh-TW" i="1">
                                  <a:latin typeface="Cambria Math"/>
                                </a:rPr>
                                <m:t>=0</m:t>
                              </m:r>
                            </m:sub>
                            <m:sup>
                              <m:r>
                                <a:rPr lang="en-US" altLang="zh-TW" i="1">
                                  <a:latin typeface="Cambria Math"/>
                                </a:rPr>
                                <m:t>𝑁</m:t>
                              </m:r>
                            </m:sup>
                            <m:e>
                              <m:d>
                                <m:d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altLang="zh-TW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zh-TW" i="1">
                                          <a:latin typeface="Cambria Math"/>
                                        </a:rPr>
                                        <m:t>𝐹</m:t>
                                      </m:r>
                                    </m:e>
                                    <m:sub>
                                      <m:r>
                                        <a:rPr lang="en-US" altLang="zh-TW" i="1">
                                          <a:latin typeface="Cambria Math"/>
                                        </a:rPr>
                                        <m:t>𝑗</m:t>
                                      </m:r>
                                    </m:sub>
                                  </m:sSub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∙∆</m:t>
                                  </m:r>
                                  <m:sSub>
                                    <m:sSubPr>
                                      <m:ctrlPr>
                                        <a:rPr lang="en-US" altLang="zh-TW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zh-TW" i="1">
                                          <a:latin typeface="Cambria Math"/>
                                          <a:ea typeface="Cambria Math"/>
                                        </a:rPr>
                                        <m:t>𝑥</m:t>
                                      </m:r>
                                    </m:e>
                                    <m:sub>
                                      <m:r>
                                        <a:rPr lang="en-US" altLang="zh-TW" i="1">
                                          <a:latin typeface="Cambria Math"/>
                                          <a:ea typeface="Cambria Math"/>
                                        </a:rPr>
                                        <m:t>𝑗</m:t>
                                      </m:r>
                                    </m:sub>
                                  </m:sSub>
                                </m:e>
                              </m:d>
                            </m:e>
                          </m:nary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=</m:t>
                          </m:r>
                        </m:e>
                      </m:func>
                      <m:nary>
                        <m:naryPr>
                          <m:limLoc m:val="undOvr"/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>
                          <m:sSub>
                            <m:sSubPr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𝑖</m:t>
                              </m:r>
                            </m:sub>
                          </m:sSub>
                        </m:sub>
                        <m:sup>
                          <m:sSub>
                            <m:sSubPr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𝑓</m:t>
                              </m:r>
                            </m:sub>
                          </m:sSub>
                        </m:sup>
                        <m:e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𝐹</m:t>
                          </m:r>
                          <m:d>
                            <m:d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</m:d>
                        </m:e>
                      </m:nary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𝑑𝑥</m:t>
                      </m:r>
                    </m:oMath>
                  </m:oMathPara>
                </a14:m>
                <a:endParaRPr lang="zh-TW" altLang="en-US" i="1" dirty="0"/>
              </a:p>
            </p:txBody>
          </p:sp>
        </mc:Choice>
        <mc:Fallback xmlns="">
          <p:sp>
            <p:nvSpPr>
              <p:cNvPr id="5" name="文字方塊 7">
                <a:extLst>
                  <a:ext uri="{FF2B5EF4-FFF2-40B4-BE49-F238E27FC236}">
                    <a16:creationId xmlns:a16="http://schemas.microsoft.com/office/drawing/2014/main" id="{4EDFAEAB-F809-D287-C6F1-28C5E98EEB1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7357" y="3433460"/>
                <a:ext cx="3396827" cy="964431"/>
              </a:xfrm>
              <a:prstGeom prst="rect">
                <a:avLst/>
              </a:prstGeom>
              <a:blipFill>
                <a:blip r:embed="rId5"/>
                <a:stretch>
                  <a:fillRect l="-7807" t="-101299" b="-15584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9" name="文字方塊 18"/>
              <p:cNvSpPr txBox="1"/>
              <p:nvPr/>
            </p:nvSpPr>
            <p:spPr>
              <a:xfrm>
                <a:off x="2573110" y="2302067"/>
                <a:ext cx="3580083" cy="1029000"/>
              </a:xfrm>
              <a:prstGeom prst="rect">
                <a:avLst/>
              </a:prstGeom>
              <a:solidFill>
                <a:srgbClr val="FAFAA4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𝑊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limLow>
                        <m:limLow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limLowPr>
                        <m:e>
                          <m:r>
                            <m:rPr>
                              <m:sty m:val="p"/>
                            </m:rPr>
                            <a:rPr lang="en-US" altLang="zh-TW">
                              <a:latin typeface="Cambria Math"/>
                            </a:rPr>
                            <m:t>lim</m:t>
                          </m:r>
                        </m:e>
                        <m:lim>
                          <m:eqArr>
                            <m:eqArr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eqArr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𝑁</m:t>
                              </m:r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→∞</m:t>
                              </m:r>
                            </m:e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∆</m:t>
                              </m:r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→0</m:t>
                              </m:r>
                            </m:e>
                          </m:eqArr>
                        </m:lim>
                      </m:limLow>
                      <m:nary>
                        <m:naryPr>
                          <m:chr m:val="∑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US" altLang="zh-TW" i="1">
                              <a:latin typeface="Cambria Math"/>
                            </a:rPr>
                            <m:t>𝑗</m:t>
                          </m:r>
                          <m:r>
                            <a:rPr lang="en-US" altLang="zh-TW" i="1">
                              <a:latin typeface="Cambria Math"/>
                            </a:rPr>
                            <m:t>=0</m:t>
                          </m:r>
                        </m:sub>
                        <m:sup>
                          <m:r>
                            <a:rPr lang="en-US" altLang="zh-TW" i="1">
                              <a:latin typeface="Cambria Math"/>
                            </a:rPr>
                            <m:t>𝑁</m:t>
                          </m:r>
                        </m:sup>
                        <m:e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acc>
                                    <m:accPr>
                                      <m:chr m:val="⃗"/>
                                      <m:ctrlPr>
                                        <a:rPr lang="en-US" altLang="zh-TW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US" altLang="zh-TW" i="1">
                                          <a:latin typeface="Cambria Math"/>
                                          <a:ea typeface="Cambria Math"/>
                                        </a:rPr>
                                        <m:t>𝐹</m:t>
                                      </m:r>
                                    </m:e>
                                  </m:acc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𝑗</m:t>
                                  </m:r>
                                </m:sub>
                              </m:sSub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∙∆</m:t>
                              </m:r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acc>
                                    <m:accPr>
                                      <m:chr m:val="⃗"/>
                                      <m:ctrlPr>
                                        <a:rPr lang="en-US" altLang="zh-TW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US" altLang="zh-TW" i="1">
                                          <a:latin typeface="Cambria Math"/>
                                          <a:ea typeface="Cambria Math"/>
                                        </a:rPr>
                                        <m:t>𝑠</m:t>
                                      </m:r>
                                    </m:e>
                                  </m:acc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𝑗</m:t>
                                  </m:r>
                                </m:sub>
                              </m:sSub>
                            </m:e>
                          </m:d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≡</m:t>
                          </m:r>
                          <m:nary>
                            <m:naryPr>
                              <m:limLoc m:val="undOvr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naryPr>
                            <m:sub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acc>
                                    <m:accPr>
                                      <m:chr m:val="⃗"/>
                                      <m:ctrlPr>
                                        <a:rPr lang="en-US" altLang="zh-TW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US" altLang="zh-TW" i="1">
                                          <a:latin typeface="Cambria Math"/>
                                          <a:ea typeface="Cambria Math"/>
                                        </a:rPr>
                                        <m:t>𝑟</m:t>
                                      </m:r>
                                    </m:e>
                                  </m:acc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𝑖</m:t>
                                  </m:r>
                                </m:sub>
                              </m:sSub>
                            </m:sub>
                            <m:sup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acc>
                                    <m:accPr>
                                      <m:chr m:val="⃗"/>
                                      <m:ctrlPr>
                                        <a:rPr lang="en-US" altLang="zh-TW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US" altLang="zh-TW" i="1">
                                          <a:latin typeface="Cambria Math"/>
                                          <a:ea typeface="Cambria Math"/>
                                        </a:rPr>
                                        <m:t>𝑟</m:t>
                                      </m:r>
                                    </m:e>
                                  </m:acc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𝑗</m:t>
                                  </m:r>
                                </m:sub>
                              </m:sSub>
                            </m:sup>
                            <m:e>
                              <m:acc>
                                <m:accPr>
                                  <m:chr m:val="⃗"/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𝐹</m:t>
                                  </m:r>
                                </m:e>
                              </m:acc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𝑑</m:t>
                              </m:r>
                              <m:acc>
                                <m:accPr>
                                  <m:chr m:val="⃗"/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𝑠</m:t>
                                  </m:r>
                                </m:e>
                              </m:acc>
                            </m:e>
                          </m:nary>
                        </m:e>
                      </m:nary>
                    </m:oMath>
                  </m:oMathPara>
                </a14:m>
                <a:endParaRPr lang="zh-TW" altLang="en-US" i="1" dirty="0"/>
              </a:p>
            </p:txBody>
          </p:sp>
        </mc:Choice>
        <mc:Fallback xmlns="">
          <p:sp>
            <p:nvSpPr>
              <p:cNvPr id="19" name="文字方塊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73110" y="2302067"/>
                <a:ext cx="3580083" cy="1029000"/>
              </a:xfrm>
              <a:prstGeom prst="rect">
                <a:avLst/>
              </a:prstGeom>
              <a:blipFill>
                <a:blip r:embed="rId2"/>
                <a:stretch>
                  <a:fillRect t="-90244" r="-1060" b="-1451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0359" name="文字方塊 18"/>
          <p:cNvSpPr txBox="1">
            <a:spLocks noChangeArrowheads="1"/>
          </p:cNvSpPr>
          <p:nvPr/>
        </p:nvSpPr>
        <p:spPr bwMode="auto">
          <a:xfrm>
            <a:off x="7403580" y="2653458"/>
            <a:ext cx="1066800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r>
              <a:rPr lang="zh-TW" altLang="en-US" dirty="0"/>
              <a:t>線積分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文字方塊 19"/>
              <p:cNvSpPr txBox="1"/>
              <p:nvPr/>
            </p:nvSpPr>
            <p:spPr>
              <a:xfrm>
                <a:off x="2423828" y="5625542"/>
                <a:ext cx="3986348" cy="95135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l-GR" altLang="zh-TW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Φ</m:t>
                          </m:r>
                        </m:e>
                        <m:sub>
                          <m: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  <m:t>𝐸</m:t>
                          </m:r>
                        </m:sub>
                      </m:sSub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/>
                        </a:rPr>
                        <m:t>=</m:t>
                      </m:r>
                      <m:func>
                        <m:func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uncPr>
                        <m:fName>
                          <m:limLow>
                            <m:limLow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limLowPr>
                            <m:e>
                              <m:r>
                                <m:rPr>
                                  <m:sty m:val="p"/>
                                </m:rPr>
                                <a:rPr lang="en-US" altLang="zh-TW">
                                  <a:latin typeface="Cambria Math" panose="02040503050406030204" pitchFamily="18" charset="0"/>
                                  <a:ea typeface="Cambria Math"/>
                                </a:rPr>
                                <m:t>lim</m:t>
                              </m:r>
                            </m:e>
                            <m:lim>
                              <m:eqArr>
                                <m:eqArrPr>
                                  <m:ctrlPr>
                                    <a:rPr lang="zh-TW" altLang="en-US" i="1">
                                      <a:latin typeface="Cambria Math" panose="02040503050406030204" pitchFamily="18" charset="0"/>
                                    </a:rPr>
                                  </m:ctrlPr>
                                </m:eqArrPr>
                                <m:e>
                                  <m:r>
                                    <m:rPr>
                                      <m:brk m:alnAt="1"/>
                                    </m:rPr>
                                    <a:rPr lang="zh-TW" altLang="en-US" i="1">
                                      <a:latin typeface="Cambria Math"/>
                                    </a:rPr>
                                    <m:t>𝛿</m:t>
                                  </m:r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𝐴</m:t>
                                  </m:r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→0</m:t>
                                  </m:r>
                                </m:e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𝑁</m:t>
                                  </m:r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→∞</m:t>
                                  </m:r>
                                </m:e>
                              </m:eqArr>
                            </m:lim>
                          </m:limLow>
                        </m:fName>
                        <m:e>
                          <m:nary>
                            <m:naryPr>
                              <m:chr m:val="∑"/>
                              <m:supHide m:val="on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m:rPr>
                                  <m:brk m:alnAt="7"/>
                                </m:rPr>
                                <a:rPr lang="en-US" altLang="zh-TW" i="1">
                                  <a:latin typeface="Cambria Math"/>
                                </a:rPr>
                                <m:t>𝑖</m:t>
                              </m:r>
                            </m:sub>
                            <m:sup/>
                            <m:e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acc>
                                    <m:accPr>
                                      <m:chr m:val="⃗"/>
                                      <m:ctrlPr>
                                        <a:rPr lang="en-US" altLang="zh-TW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US" altLang="zh-TW" i="1">
                                          <a:latin typeface="Cambria Math"/>
                                          <a:ea typeface="Cambria Math"/>
                                        </a:rPr>
                                        <m:t>𝐸</m:t>
                                      </m:r>
                                    </m:e>
                                  </m:acc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𝑖</m:t>
                                  </m:r>
                                </m:sub>
                              </m:sSub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zh-TW" altLang="en-US" i="1">
                                  <a:latin typeface="Cambria Math"/>
                                  <a:ea typeface="Cambria Math"/>
                                </a:rPr>
                                <m:t>𝛿</m:t>
                              </m:r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acc>
                                    <m:accPr>
                                      <m:chr m:val="⃗"/>
                                      <m:ctrlPr>
                                        <a:rPr lang="en-US" altLang="zh-TW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US" altLang="zh-TW" i="1">
                                          <a:latin typeface="Cambria Math"/>
                                          <a:ea typeface="Cambria Math"/>
                                        </a:rPr>
                                        <m:t>𝐴</m:t>
                                      </m:r>
                                    </m:e>
                                  </m:acc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𝑖</m:t>
                                  </m:r>
                                </m:sub>
                              </m:sSub>
                            </m:e>
                          </m:nary>
                        </m:e>
                      </m:func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limLoc m:val="undOvr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sty m:val="p"/>
                              <m:brk m:alnAt="24"/>
                            </m:rPr>
                            <a:rPr lang="en-US" altLang="zh-TW" b="0" i="0" smtClean="0">
                              <a:latin typeface="Cambria Math"/>
                            </a:rPr>
                            <m:t>s</m:t>
                          </m:r>
                          <m:r>
                            <m:rPr>
                              <m:sty m:val="p"/>
                            </m:rPr>
                            <a:rPr lang="en-US" altLang="zh-TW" b="0" i="0" smtClean="0">
                              <a:latin typeface="Cambria Math"/>
                            </a:rPr>
                            <m:t>urface</m:t>
                          </m:r>
                        </m:sub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0" name="文字方塊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23828" y="5625542"/>
                <a:ext cx="3986348" cy="951351"/>
              </a:xfrm>
              <a:prstGeom prst="rect">
                <a:avLst/>
              </a:prstGeom>
              <a:blipFill>
                <a:blip r:embed="rId3"/>
                <a:stretch>
                  <a:fillRect t="-101333" b="-164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矩形 3">
            <a:extLst>
              <a:ext uri="{FF2B5EF4-FFF2-40B4-BE49-F238E27FC236}">
                <a16:creationId xmlns:a16="http://schemas.microsoft.com/office/drawing/2014/main" id="{31E0BCFD-0EF3-AD45-A028-04BA60AD4046}"/>
              </a:ext>
            </a:extLst>
          </p:cNvPr>
          <p:cNvSpPr/>
          <p:nvPr/>
        </p:nvSpPr>
        <p:spPr>
          <a:xfrm>
            <a:off x="6559871" y="5802852"/>
            <a:ext cx="8771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hangingPunct="1"/>
            <a:r>
              <a:rPr lang="zh-TW" altLang="en-US" dirty="0"/>
              <a:t>面積分</a:t>
            </a:r>
          </a:p>
        </p:txBody>
      </p:sp>
      <p:pic>
        <p:nvPicPr>
          <p:cNvPr id="5" name="Picture 4" descr="fig7">
            <a:extLst>
              <a:ext uri="{FF2B5EF4-FFF2-40B4-BE49-F238E27FC236}">
                <a16:creationId xmlns:a16="http://schemas.microsoft.com/office/drawing/2014/main" id="{09E78740-69B5-AC28-B1EB-6067704062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681"/>
          <a:stretch>
            <a:fillRect/>
          </a:stretch>
        </p:blipFill>
        <p:spPr bwMode="auto">
          <a:xfrm>
            <a:off x="2375070" y="467914"/>
            <a:ext cx="3657600" cy="181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val 27">
            <a:extLst>
              <a:ext uri="{FF2B5EF4-FFF2-40B4-BE49-F238E27FC236}">
                <a16:creationId xmlns:a16="http://schemas.microsoft.com/office/drawing/2014/main" id="{9A4F4A3C-3188-6D6D-8E04-B740016F51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99157" y="1106089"/>
            <a:ext cx="152400" cy="1524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7" name="Oval 26">
            <a:extLst>
              <a:ext uri="{FF2B5EF4-FFF2-40B4-BE49-F238E27FC236}">
                <a16:creationId xmlns:a16="http://schemas.microsoft.com/office/drawing/2014/main" id="{4E262503-B01B-967E-D703-DB6F253B9B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41957" y="1168001"/>
            <a:ext cx="152400" cy="1524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graphicFrame>
        <p:nvGraphicFramePr>
          <p:cNvPr id="8" name="Object 29">
            <a:extLst>
              <a:ext uri="{FF2B5EF4-FFF2-40B4-BE49-F238E27FC236}">
                <a16:creationId xmlns:a16="http://schemas.microsoft.com/office/drawing/2014/main" id="{E55B5185-8504-0A2C-65F2-EF697C9F288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79595036"/>
              </p:ext>
            </p:extLst>
          </p:nvPr>
        </p:nvGraphicFramePr>
        <p:xfrm>
          <a:off x="3674664" y="979089"/>
          <a:ext cx="304800" cy="101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方程式" r:id="rId5" imgW="228402" imgH="76134" progId="Equation.3">
                  <p:embed/>
                </p:oleObj>
              </mc:Choice>
              <mc:Fallback>
                <p:oleObj name="方程式" r:id="rId5" imgW="228402" imgH="76134" progId="Equation.3">
                  <p:embed/>
                  <p:pic>
                    <p:nvPicPr>
                      <p:cNvPr id="11" name="Object 29">
                        <a:extLst>
                          <a:ext uri="{FF2B5EF4-FFF2-40B4-BE49-F238E27FC236}">
                            <a16:creationId xmlns:a16="http://schemas.microsoft.com/office/drawing/2014/main" id="{4AD4BC52-319A-E4DF-6959-68AD1D62AA6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74664" y="979089"/>
                        <a:ext cx="304800" cy="101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val 26">
            <a:extLst>
              <a:ext uri="{FF2B5EF4-FFF2-40B4-BE49-F238E27FC236}">
                <a16:creationId xmlns:a16="http://schemas.microsoft.com/office/drawing/2014/main" id="{6AE983CA-B208-8739-10CD-6A241F23A0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03682" y="1672826"/>
            <a:ext cx="152400" cy="1524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10" name="Oval 26">
            <a:extLst>
              <a:ext uri="{FF2B5EF4-FFF2-40B4-BE49-F238E27FC236}">
                <a16:creationId xmlns:a16="http://schemas.microsoft.com/office/drawing/2014/main" id="{FF204EEB-5F8C-CD05-B01A-2345126CD2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84757" y="1244201"/>
            <a:ext cx="152400" cy="1524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11" name="Oval 26">
            <a:extLst>
              <a:ext uri="{FF2B5EF4-FFF2-40B4-BE49-F238E27FC236}">
                <a16:creationId xmlns:a16="http://schemas.microsoft.com/office/drawing/2014/main" id="{C51F9C41-42B3-7444-23BF-5EC3E04B42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9757" y="801289"/>
            <a:ext cx="152400" cy="1524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12" name="Oval 28">
            <a:extLst>
              <a:ext uri="{FF2B5EF4-FFF2-40B4-BE49-F238E27FC236}">
                <a16:creationId xmlns:a16="http://schemas.microsoft.com/office/drawing/2014/main" id="{DCFE17B0-0867-F926-F337-2F48DA2867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08757" y="953689"/>
            <a:ext cx="152400" cy="1524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文字方塊 33">
                <a:extLst>
                  <a:ext uri="{FF2B5EF4-FFF2-40B4-BE49-F238E27FC236}">
                    <a16:creationId xmlns:a16="http://schemas.microsoft.com/office/drawing/2014/main" id="{2A7FAA9D-551E-AFB1-BEB0-84D0286BECD4}"/>
                  </a:ext>
                </a:extLst>
              </p:cNvPr>
              <p:cNvSpPr txBox="1"/>
              <p:nvPr/>
            </p:nvSpPr>
            <p:spPr>
              <a:xfrm>
                <a:off x="3184694" y="1579005"/>
                <a:ext cx="350959" cy="246221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600" i="1">
                          <a:latin typeface="Cambria Math"/>
                          <a:ea typeface="Cambria Math"/>
                        </a:rPr>
                        <m:t>𝑑</m:t>
                      </m:r>
                      <m:acc>
                        <m:accPr>
                          <m:chr m:val="⃗"/>
                          <m:ctrlPr>
                            <a:rPr lang="en-US" altLang="zh-TW" sz="16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accPr>
                        <m:e>
                          <m:r>
                            <a:rPr lang="en-US" altLang="zh-TW" sz="1600" i="1">
                              <a:latin typeface="Cambria Math"/>
                              <a:ea typeface="Cambria Math"/>
                            </a:rPr>
                            <m:t>𝑠</m:t>
                          </m:r>
                        </m:e>
                      </m:acc>
                    </m:oMath>
                  </m:oMathPara>
                </a14:m>
                <a:endParaRPr lang="zh-CN" altLang="en-US" sz="1600" i="1" dirty="0"/>
              </a:p>
            </p:txBody>
          </p:sp>
        </mc:Choice>
        <mc:Fallback xmlns="">
          <p:sp>
            <p:nvSpPr>
              <p:cNvPr id="13" name="文字方塊 33">
                <a:extLst>
                  <a:ext uri="{FF2B5EF4-FFF2-40B4-BE49-F238E27FC236}">
                    <a16:creationId xmlns:a16="http://schemas.microsoft.com/office/drawing/2014/main" id="{2A7FAA9D-551E-AFB1-BEB0-84D0286BECD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4694" y="1579005"/>
                <a:ext cx="350959" cy="246221"/>
              </a:xfrm>
              <a:prstGeom prst="rect">
                <a:avLst/>
              </a:prstGeom>
              <a:blipFill>
                <a:blip r:embed="rId7"/>
                <a:stretch>
                  <a:fillRect t="-35000" b="-10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文字方塊 33">
                <a:extLst>
                  <a:ext uri="{FF2B5EF4-FFF2-40B4-BE49-F238E27FC236}">
                    <a16:creationId xmlns:a16="http://schemas.microsoft.com/office/drawing/2014/main" id="{C587CCE2-B458-2626-9BD7-8945EAA8079E}"/>
                  </a:ext>
                </a:extLst>
              </p:cNvPr>
              <p:cNvSpPr txBox="1"/>
              <p:nvPr/>
            </p:nvSpPr>
            <p:spPr>
              <a:xfrm>
                <a:off x="5163513" y="1130845"/>
                <a:ext cx="852488" cy="23275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4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∆</m:t>
                      </m:r>
                      <m:sSub>
                        <m:sSubPr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sz="14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</m:e>
                        <m:sub>
                          <m:r>
                            <a:rPr lang="en-US" altLang="zh-TW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  <m:r>
                        <a:rPr lang="en-US" altLang="zh-TW" sz="14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≡∆</m:t>
                      </m:r>
                      <m:sSub>
                        <m:sSubPr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sz="14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sz="1400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  <m:sub>
                          <m:r>
                            <a:rPr lang="en-US" altLang="zh-TW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14" name="文字方塊 33">
                <a:extLst>
                  <a:ext uri="{FF2B5EF4-FFF2-40B4-BE49-F238E27FC236}">
                    <a16:creationId xmlns:a16="http://schemas.microsoft.com/office/drawing/2014/main" id="{C587CCE2-B458-2626-9BD7-8945EAA8079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63513" y="1130845"/>
                <a:ext cx="852488" cy="232756"/>
              </a:xfrm>
              <a:prstGeom prst="rect">
                <a:avLst/>
              </a:prstGeom>
              <a:blipFill>
                <a:blip r:embed="rId8"/>
                <a:stretch>
                  <a:fillRect t="-26316" b="-2105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文字方塊 33">
                <a:extLst>
                  <a:ext uri="{FF2B5EF4-FFF2-40B4-BE49-F238E27FC236}">
                    <a16:creationId xmlns:a16="http://schemas.microsoft.com/office/drawing/2014/main" id="{C4D15CD0-F29A-990B-554C-9B95BA567B0D}"/>
                  </a:ext>
                </a:extLst>
              </p:cNvPr>
              <p:cNvSpPr txBox="1"/>
              <p:nvPr/>
            </p:nvSpPr>
            <p:spPr>
              <a:xfrm>
                <a:off x="4918245" y="765627"/>
                <a:ext cx="273844" cy="23522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</m:e>
                        <m:sub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𝑗</m:t>
                          </m:r>
                          <m:r>
                            <a:rPr lang="en-US" altLang="zh-TW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+1</m:t>
                          </m:r>
                        </m:sub>
                      </m:sSub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15" name="文字方塊 33">
                <a:extLst>
                  <a:ext uri="{FF2B5EF4-FFF2-40B4-BE49-F238E27FC236}">
                    <a16:creationId xmlns:a16="http://schemas.microsoft.com/office/drawing/2014/main" id="{C4D15CD0-F29A-990B-554C-9B95BA567B0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18245" y="765627"/>
                <a:ext cx="273844" cy="235227"/>
              </a:xfrm>
              <a:prstGeom prst="rect">
                <a:avLst/>
              </a:prstGeom>
              <a:blipFill>
                <a:blip r:embed="rId9"/>
                <a:stretch>
                  <a:fillRect l="-22727" t="-26316" r="-18182" b="-2631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文字方塊 33">
                <a:extLst>
                  <a:ext uri="{FF2B5EF4-FFF2-40B4-BE49-F238E27FC236}">
                    <a16:creationId xmlns:a16="http://schemas.microsoft.com/office/drawing/2014/main" id="{3A3EF572-DA12-9F2F-F45D-2EB52D79729D}"/>
                  </a:ext>
                </a:extLst>
              </p:cNvPr>
              <p:cNvSpPr txBox="1"/>
              <p:nvPr/>
            </p:nvSpPr>
            <p:spPr>
              <a:xfrm>
                <a:off x="4457188" y="808696"/>
                <a:ext cx="273844" cy="23522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</m:e>
                        <m:sub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16" name="文字方塊 33">
                <a:extLst>
                  <a:ext uri="{FF2B5EF4-FFF2-40B4-BE49-F238E27FC236}">
                    <a16:creationId xmlns:a16="http://schemas.microsoft.com/office/drawing/2014/main" id="{3A3EF572-DA12-9F2F-F45D-2EB52D79729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57188" y="808696"/>
                <a:ext cx="273844" cy="235227"/>
              </a:xfrm>
              <a:prstGeom prst="rect">
                <a:avLst/>
              </a:prstGeom>
              <a:blipFill>
                <a:blip r:embed="rId10"/>
                <a:stretch>
                  <a:fillRect t="-25000" b="-20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文字方塊 33">
                <a:extLst>
                  <a:ext uri="{FF2B5EF4-FFF2-40B4-BE49-F238E27FC236}">
                    <a16:creationId xmlns:a16="http://schemas.microsoft.com/office/drawing/2014/main" id="{E402C411-672C-C7E2-0B0F-D6D015E141D5}"/>
                  </a:ext>
                </a:extLst>
              </p:cNvPr>
              <p:cNvSpPr txBox="1"/>
              <p:nvPr/>
            </p:nvSpPr>
            <p:spPr>
              <a:xfrm>
                <a:off x="2573110" y="1396600"/>
                <a:ext cx="273844" cy="215444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</m:e>
                        <m:sub>
                          <m:r>
                            <a:rPr lang="en-US" altLang="zh-TW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17" name="文字方塊 33">
                <a:extLst>
                  <a:ext uri="{FF2B5EF4-FFF2-40B4-BE49-F238E27FC236}">
                    <a16:creationId xmlns:a16="http://schemas.microsoft.com/office/drawing/2014/main" id="{E402C411-672C-C7E2-0B0F-D6D015E141D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73110" y="1396600"/>
                <a:ext cx="273844" cy="215444"/>
              </a:xfrm>
              <a:prstGeom prst="rect">
                <a:avLst/>
              </a:prstGeom>
              <a:blipFill>
                <a:blip r:embed="rId11"/>
                <a:stretch>
                  <a:fillRect t="-22222" b="-222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文字方塊 33">
                <a:extLst>
                  <a:ext uri="{FF2B5EF4-FFF2-40B4-BE49-F238E27FC236}">
                    <a16:creationId xmlns:a16="http://schemas.microsoft.com/office/drawing/2014/main" id="{30A30046-5684-060E-514F-E8124E449AC8}"/>
                  </a:ext>
                </a:extLst>
              </p:cNvPr>
              <p:cNvSpPr txBox="1"/>
              <p:nvPr/>
            </p:nvSpPr>
            <p:spPr>
              <a:xfrm>
                <a:off x="5434620" y="1496577"/>
                <a:ext cx="307537" cy="26385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𝐹</m:t>
                              </m:r>
                            </m:e>
                          </m:acc>
                        </m:e>
                        <m:sub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18" name="文字方塊 33">
                <a:extLst>
                  <a:ext uri="{FF2B5EF4-FFF2-40B4-BE49-F238E27FC236}">
                    <a16:creationId xmlns:a16="http://schemas.microsoft.com/office/drawing/2014/main" id="{30A30046-5684-060E-514F-E8124E449AC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4620" y="1496577"/>
                <a:ext cx="307537" cy="263855"/>
              </a:xfrm>
              <a:prstGeom prst="rect">
                <a:avLst/>
              </a:prstGeom>
              <a:blipFill>
                <a:blip r:embed="rId12"/>
                <a:stretch>
                  <a:fillRect t="-28571" b="-2381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文字方塊 33">
                <a:extLst>
                  <a:ext uri="{FF2B5EF4-FFF2-40B4-BE49-F238E27FC236}">
                    <a16:creationId xmlns:a16="http://schemas.microsoft.com/office/drawing/2014/main" id="{685C54A4-9383-D527-BC05-CE19426C5C10}"/>
                  </a:ext>
                </a:extLst>
              </p:cNvPr>
              <p:cNvSpPr txBox="1"/>
              <p:nvPr/>
            </p:nvSpPr>
            <p:spPr>
              <a:xfrm>
                <a:off x="2902657" y="756686"/>
                <a:ext cx="273844" cy="24160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𝐹</m:t>
                          </m:r>
                        </m:e>
                      </m:acc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21" name="文字方塊 33">
                <a:extLst>
                  <a:ext uri="{FF2B5EF4-FFF2-40B4-BE49-F238E27FC236}">
                    <a16:creationId xmlns:a16="http://schemas.microsoft.com/office/drawing/2014/main" id="{685C54A4-9383-D527-BC05-CE19426C5C1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02657" y="756686"/>
                <a:ext cx="273844" cy="241605"/>
              </a:xfrm>
              <a:prstGeom prst="rect">
                <a:avLst/>
              </a:prstGeom>
              <a:blipFill>
                <a:blip r:embed="rId13"/>
                <a:stretch>
                  <a:fillRect t="-25000" b="-10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2" name="Picture 1" descr="24_23_Figure.jpg">
            <a:extLst>
              <a:ext uri="{FF2B5EF4-FFF2-40B4-BE49-F238E27FC236}">
                <a16:creationId xmlns:a16="http://schemas.microsoft.com/office/drawing/2014/main" id="{9FD4EF9C-DE02-6287-B122-E15BABC57706}"/>
              </a:ext>
            </a:extLst>
          </p:cNvPr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85"/>
          <a:stretch/>
        </p:blipFill>
        <p:spPr>
          <a:xfrm>
            <a:off x="2826699" y="3364395"/>
            <a:ext cx="2799072" cy="2246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11244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fig7">
            <a:extLst>
              <a:ext uri="{FF2B5EF4-FFF2-40B4-BE49-F238E27FC236}">
                <a16:creationId xmlns:a16="http://schemas.microsoft.com/office/drawing/2014/main" id="{30E07398-6735-41EB-9723-EAC20D8E42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681"/>
          <a:stretch>
            <a:fillRect/>
          </a:stretch>
        </p:blipFill>
        <p:spPr bwMode="auto">
          <a:xfrm>
            <a:off x="4891087" y="898697"/>
            <a:ext cx="3657600" cy="181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01" name="文字方塊 28"/>
          <p:cNvSpPr txBox="1">
            <a:spLocks noChangeArrowheads="1"/>
          </p:cNvSpPr>
          <p:nvPr/>
        </p:nvSpPr>
        <p:spPr bwMode="auto">
          <a:xfrm>
            <a:off x="6467035" y="2893354"/>
            <a:ext cx="208165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這稱為線積分</a:t>
            </a:r>
          </a:p>
        </p:txBody>
      </p:sp>
      <p:sp>
        <p:nvSpPr>
          <p:cNvPr id="8" name="Oval 27">
            <a:extLst>
              <a:ext uri="{FF2B5EF4-FFF2-40B4-BE49-F238E27FC236}">
                <a16:creationId xmlns:a16="http://schemas.microsoft.com/office/drawing/2014/main" id="{D0F78BAB-2E1F-0B3F-8BD6-E078A50B04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15174" y="1536872"/>
            <a:ext cx="152400" cy="1524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9" name="Oval 26">
            <a:extLst>
              <a:ext uri="{FF2B5EF4-FFF2-40B4-BE49-F238E27FC236}">
                <a16:creationId xmlns:a16="http://schemas.microsoft.com/office/drawing/2014/main" id="{6F9B58DD-140B-9F05-C7EA-DDA3B5C556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57974" y="1598784"/>
            <a:ext cx="152400" cy="1524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graphicFrame>
        <p:nvGraphicFramePr>
          <p:cNvPr id="11" name="Object 29">
            <a:extLst>
              <a:ext uri="{FF2B5EF4-FFF2-40B4-BE49-F238E27FC236}">
                <a16:creationId xmlns:a16="http://schemas.microsoft.com/office/drawing/2014/main" id="{4AD4BC52-319A-E4DF-6959-68AD1D62AA6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38195509"/>
              </p:ext>
            </p:extLst>
          </p:nvPr>
        </p:nvGraphicFramePr>
        <p:xfrm>
          <a:off x="6190681" y="1409872"/>
          <a:ext cx="304800" cy="101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方程式" r:id="rId3" imgW="228402" imgH="76134" progId="Equation.3">
                  <p:embed/>
                </p:oleObj>
              </mc:Choice>
              <mc:Fallback>
                <p:oleObj name="方程式" r:id="rId3" imgW="228402" imgH="76134" progId="Equation.3">
                  <p:embed/>
                  <p:pic>
                    <p:nvPicPr>
                      <p:cNvPr id="100363" name="Object 2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90681" y="1409872"/>
                        <a:ext cx="304800" cy="101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val 26">
            <a:extLst>
              <a:ext uri="{FF2B5EF4-FFF2-40B4-BE49-F238E27FC236}">
                <a16:creationId xmlns:a16="http://schemas.microsoft.com/office/drawing/2014/main" id="{D21187F6-A200-1DFA-7CB2-4E3F2889CF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19699" y="2103609"/>
            <a:ext cx="152400" cy="1524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15" name="Oval 26">
            <a:extLst>
              <a:ext uri="{FF2B5EF4-FFF2-40B4-BE49-F238E27FC236}">
                <a16:creationId xmlns:a16="http://schemas.microsoft.com/office/drawing/2014/main" id="{8EE04A87-F4F4-DD4F-856E-FDE83B2F47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00774" y="1674984"/>
            <a:ext cx="152400" cy="1524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16" name="Oval 26">
            <a:extLst>
              <a:ext uri="{FF2B5EF4-FFF2-40B4-BE49-F238E27FC236}">
                <a16:creationId xmlns:a16="http://schemas.microsoft.com/office/drawing/2014/main" id="{1E1CDE3B-A18E-2B06-F3D4-CE8814FF1F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05774" y="1232072"/>
            <a:ext cx="152400" cy="1524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18" name="Oval 28">
            <a:extLst>
              <a:ext uri="{FF2B5EF4-FFF2-40B4-BE49-F238E27FC236}">
                <a16:creationId xmlns:a16="http://schemas.microsoft.com/office/drawing/2014/main" id="{A08EAFFD-1D60-4987-3527-F68ACB523B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24774" y="1384472"/>
            <a:ext cx="152400" cy="1524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2300289" y="4694239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3080" name="Line 7"/>
          <p:cNvSpPr>
            <a:spLocks noChangeShapeType="1"/>
          </p:cNvSpPr>
          <p:nvPr/>
        </p:nvSpPr>
        <p:spPr bwMode="auto">
          <a:xfrm flipH="1">
            <a:off x="1522168" y="5526156"/>
            <a:ext cx="0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p:sp>
        <p:nvSpPr>
          <p:cNvPr id="3081" name="Line 8"/>
          <p:cNvSpPr>
            <a:spLocks noChangeShapeType="1"/>
          </p:cNvSpPr>
          <p:nvPr/>
        </p:nvSpPr>
        <p:spPr bwMode="auto">
          <a:xfrm>
            <a:off x="1522168" y="6211956"/>
            <a:ext cx="304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p:sp>
        <p:nvSpPr>
          <p:cNvPr id="3082" name="Line 9"/>
          <p:cNvSpPr>
            <a:spLocks noChangeShapeType="1"/>
          </p:cNvSpPr>
          <p:nvPr/>
        </p:nvSpPr>
        <p:spPr bwMode="auto">
          <a:xfrm flipV="1">
            <a:off x="1826968" y="5526156"/>
            <a:ext cx="0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p:sp>
        <p:nvSpPr>
          <p:cNvPr id="3083" name="Rectangle 10"/>
          <p:cNvSpPr>
            <a:spLocks noChangeArrowheads="1"/>
          </p:cNvSpPr>
          <p:nvPr/>
        </p:nvSpPr>
        <p:spPr bwMode="auto">
          <a:xfrm>
            <a:off x="1522168" y="5602356"/>
            <a:ext cx="304800" cy="609600"/>
          </a:xfrm>
          <a:prstGeom prst="rect">
            <a:avLst/>
          </a:prstGeom>
          <a:solidFill>
            <a:srgbClr val="3366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3084" name="Line 11"/>
          <p:cNvSpPr>
            <a:spLocks noChangeShapeType="1"/>
          </p:cNvSpPr>
          <p:nvPr/>
        </p:nvSpPr>
        <p:spPr bwMode="auto">
          <a:xfrm flipH="1">
            <a:off x="4189168" y="5526156"/>
            <a:ext cx="0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p:sp>
        <p:nvSpPr>
          <p:cNvPr id="3085" name="Line 12"/>
          <p:cNvSpPr>
            <a:spLocks noChangeShapeType="1"/>
          </p:cNvSpPr>
          <p:nvPr/>
        </p:nvSpPr>
        <p:spPr bwMode="auto">
          <a:xfrm>
            <a:off x="4189168" y="6211956"/>
            <a:ext cx="304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p:sp>
        <p:nvSpPr>
          <p:cNvPr id="3086" name="Line 13"/>
          <p:cNvSpPr>
            <a:spLocks noChangeShapeType="1"/>
          </p:cNvSpPr>
          <p:nvPr/>
        </p:nvSpPr>
        <p:spPr bwMode="auto">
          <a:xfrm flipV="1">
            <a:off x="4493968" y="5526156"/>
            <a:ext cx="0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p:sp>
        <p:nvSpPr>
          <p:cNvPr id="3087" name="Rectangle 14"/>
          <p:cNvSpPr>
            <a:spLocks noChangeArrowheads="1"/>
          </p:cNvSpPr>
          <p:nvPr/>
        </p:nvSpPr>
        <p:spPr bwMode="auto">
          <a:xfrm>
            <a:off x="4189168" y="6059556"/>
            <a:ext cx="304800" cy="152400"/>
          </a:xfrm>
          <a:prstGeom prst="rect">
            <a:avLst/>
          </a:prstGeom>
          <a:solidFill>
            <a:srgbClr val="3366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3088" name="Text Box 15"/>
          <p:cNvSpPr txBox="1">
            <a:spLocks noChangeArrowheads="1"/>
          </p:cNvSpPr>
          <p:nvPr/>
        </p:nvSpPr>
        <p:spPr bwMode="auto">
          <a:xfrm>
            <a:off x="1903168" y="5830956"/>
            <a:ext cx="6858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b="1" i="1">
                <a:latin typeface="Times New Roman" pitchFamily="18" charset="0"/>
              </a:rPr>
              <a:t>U</a:t>
            </a:r>
            <a:r>
              <a:rPr lang="en-US" altLang="zh-TW" b="1" i="1" baseline="-25000">
                <a:latin typeface="Times New Roman" pitchFamily="18" charset="0"/>
              </a:rPr>
              <a:t>i</a:t>
            </a:r>
            <a:endParaRPr lang="en-US" altLang="zh-TW" b="1" i="1">
              <a:latin typeface="Times New Roman" pitchFamily="18" charset="0"/>
            </a:endParaRPr>
          </a:p>
        </p:txBody>
      </p:sp>
      <p:sp>
        <p:nvSpPr>
          <p:cNvPr id="3089" name="Text Box 16"/>
          <p:cNvSpPr txBox="1">
            <a:spLocks noChangeArrowheads="1"/>
          </p:cNvSpPr>
          <p:nvPr/>
        </p:nvSpPr>
        <p:spPr bwMode="auto">
          <a:xfrm>
            <a:off x="4493968" y="5830956"/>
            <a:ext cx="6858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b="1" i="1">
                <a:latin typeface="Times New Roman" pitchFamily="18" charset="0"/>
              </a:rPr>
              <a:t>U</a:t>
            </a:r>
            <a:r>
              <a:rPr lang="en-US" altLang="zh-TW" b="1" i="1" baseline="-25000">
                <a:latin typeface="Times New Roman" pitchFamily="18" charset="0"/>
              </a:rPr>
              <a:t>f</a:t>
            </a:r>
          </a:p>
        </p:txBody>
      </p:sp>
      <p:sp>
        <p:nvSpPr>
          <p:cNvPr id="3090" name="Line 17"/>
          <p:cNvSpPr>
            <a:spLocks noChangeShapeType="1"/>
          </p:cNvSpPr>
          <p:nvPr/>
        </p:nvSpPr>
        <p:spPr bwMode="auto">
          <a:xfrm flipH="1">
            <a:off x="5255968" y="5526156"/>
            <a:ext cx="0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p:sp>
        <p:nvSpPr>
          <p:cNvPr id="3091" name="Line 18"/>
          <p:cNvSpPr>
            <a:spLocks noChangeShapeType="1"/>
          </p:cNvSpPr>
          <p:nvPr/>
        </p:nvSpPr>
        <p:spPr bwMode="auto">
          <a:xfrm>
            <a:off x="5255968" y="6211956"/>
            <a:ext cx="304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p:sp>
        <p:nvSpPr>
          <p:cNvPr id="3092" name="Line 19"/>
          <p:cNvSpPr>
            <a:spLocks noChangeShapeType="1"/>
          </p:cNvSpPr>
          <p:nvPr/>
        </p:nvSpPr>
        <p:spPr bwMode="auto">
          <a:xfrm flipV="1">
            <a:off x="5560768" y="5526156"/>
            <a:ext cx="0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p:sp>
        <p:nvSpPr>
          <p:cNvPr id="3093" name="Rectangle 20"/>
          <p:cNvSpPr>
            <a:spLocks noChangeArrowheads="1"/>
          </p:cNvSpPr>
          <p:nvPr/>
        </p:nvSpPr>
        <p:spPr bwMode="auto">
          <a:xfrm>
            <a:off x="5255968" y="5602356"/>
            <a:ext cx="304800" cy="6096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3094" name="Text Box 21"/>
          <p:cNvSpPr txBox="1">
            <a:spLocks noChangeArrowheads="1"/>
          </p:cNvSpPr>
          <p:nvPr/>
        </p:nvSpPr>
        <p:spPr bwMode="auto">
          <a:xfrm>
            <a:off x="5560768" y="5830956"/>
            <a:ext cx="6858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b="1" i="1">
                <a:latin typeface="Times New Roman" pitchFamily="18" charset="0"/>
              </a:rPr>
              <a:t>K</a:t>
            </a:r>
            <a:r>
              <a:rPr lang="en-US" altLang="zh-TW" b="1" i="1" baseline="-25000">
                <a:latin typeface="Times New Roman" pitchFamily="18" charset="0"/>
              </a:rPr>
              <a:t>f</a:t>
            </a:r>
          </a:p>
        </p:txBody>
      </p:sp>
      <p:sp>
        <p:nvSpPr>
          <p:cNvPr id="3095" name="Line 22"/>
          <p:cNvSpPr>
            <a:spLocks noChangeShapeType="1"/>
          </p:cNvSpPr>
          <p:nvPr/>
        </p:nvSpPr>
        <p:spPr bwMode="auto">
          <a:xfrm flipH="1">
            <a:off x="2588968" y="5526156"/>
            <a:ext cx="0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p:sp>
        <p:nvSpPr>
          <p:cNvPr id="3096" name="Line 23"/>
          <p:cNvSpPr>
            <a:spLocks noChangeShapeType="1"/>
          </p:cNvSpPr>
          <p:nvPr/>
        </p:nvSpPr>
        <p:spPr bwMode="auto">
          <a:xfrm>
            <a:off x="2588968" y="6211956"/>
            <a:ext cx="304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p:sp>
        <p:nvSpPr>
          <p:cNvPr id="3097" name="Line 24"/>
          <p:cNvSpPr>
            <a:spLocks noChangeShapeType="1"/>
          </p:cNvSpPr>
          <p:nvPr/>
        </p:nvSpPr>
        <p:spPr bwMode="auto">
          <a:xfrm flipV="1">
            <a:off x="2893768" y="5526156"/>
            <a:ext cx="0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p:sp>
        <p:nvSpPr>
          <p:cNvPr id="3098" name="Rectangle 25"/>
          <p:cNvSpPr>
            <a:spLocks noChangeArrowheads="1"/>
          </p:cNvSpPr>
          <p:nvPr/>
        </p:nvSpPr>
        <p:spPr bwMode="auto">
          <a:xfrm>
            <a:off x="2588968" y="6059556"/>
            <a:ext cx="304800" cy="1524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3099" name="Text Box 26"/>
          <p:cNvSpPr txBox="1">
            <a:spLocks noChangeArrowheads="1"/>
          </p:cNvSpPr>
          <p:nvPr/>
        </p:nvSpPr>
        <p:spPr bwMode="auto">
          <a:xfrm>
            <a:off x="2893768" y="5830956"/>
            <a:ext cx="6858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b="1" i="1">
                <a:latin typeface="Times New Roman" pitchFamily="18" charset="0"/>
              </a:rPr>
              <a:t>K</a:t>
            </a:r>
            <a:r>
              <a:rPr lang="en-US" altLang="zh-TW" b="1" i="1" baseline="-25000">
                <a:latin typeface="Times New Roman" pitchFamily="18" charset="0"/>
              </a:rPr>
              <a:t>i</a:t>
            </a:r>
          </a:p>
        </p:txBody>
      </p:sp>
      <p:sp>
        <p:nvSpPr>
          <p:cNvPr id="3100" name="AutoShape 29"/>
          <p:cNvSpPr>
            <a:spLocks noChangeArrowheads="1"/>
          </p:cNvSpPr>
          <p:nvPr/>
        </p:nvSpPr>
        <p:spPr bwMode="auto">
          <a:xfrm>
            <a:off x="1674568" y="4992756"/>
            <a:ext cx="1143000" cy="304800"/>
          </a:xfrm>
          <a:prstGeom prst="curvedDownArrow">
            <a:avLst>
              <a:gd name="adj1" fmla="val 75000"/>
              <a:gd name="adj2" fmla="val 150000"/>
              <a:gd name="adj3" fmla="val 33333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2" name="向右箭號 1"/>
          <p:cNvSpPr/>
          <p:nvPr/>
        </p:nvSpPr>
        <p:spPr>
          <a:xfrm>
            <a:off x="3808168" y="5010220"/>
            <a:ext cx="533400" cy="304800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" name="文字方塊 2"/>
          <p:cNvSpPr txBox="1"/>
          <p:nvPr/>
        </p:nvSpPr>
        <p:spPr>
          <a:xfrm>
            <a:off x="2676966" y="2836232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功等於動能變化</a:t>
            </a:r>
            <a:endParaRPr lang="zh-CN" altLang="en-US" dirty="0"/>
          </a:p>
        </p:txBody>
      </p:sp>
      <p:sp>
        <p:nvSpPr>
          <p:cNvPr id="4" name="文字方塊 3"/>
          <p:cNvSpPr txBox="1"/>
          <p:nvPr/>
        </p:nvSpPr>
        <p:spPr>
          <a:xfrm>
            <a:off x="1903168" y="4526310"/>
            <a:ext cx="39389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功若能寫成一位置函數：位能的變化</a:t>
            </a:r>
            <a:endParaRPr lang="zh-CN" altLang="en-US" dirty="0"/>
          </a:p>
        </p:txBody>
      </p:sp>
      <p:sp>
        <p:nvSpPr>
          <p:cNvPr id="5" name="文字方塊 4"/>
          <p:cNvSpPr txBox="1"/>
          <p:nvPr/>
        </p:nvSpPr>
        <p:spPr>
          <a:xfrm>
            <a:off x="6551368" y="4526310"/>
            <a:ext cx="16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機械能守恆</a:t>
            </a:r>
            <a:endParaRPr lang="zh-CN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文字方塊 33"/>
              <p:cNvSpPr txBox="1"/>
              <p:nvPr/>
            </p:nvSpPr>
            <p:spPr>
              <a:xfrm>
                <a:off x="2590800" y="1716873"/>
                <a:ext cx="2133600" cy="997004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/>
                        </a:rPr>
                        <m:t>𝑊</m:t>
                      </m:r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limLoc m:val="undOvr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</m:acc>
                        </m:sub>
                        <m:sup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</m:acc>
                        </m:sup>
                        <m:e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𝐹</m:t>
                              </m:r>
                            </m:e>
                          </m:acc>
                          <m:r>
                            <a:rPr lang="en-US" altLang="zh-TW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𝐾</m:t>
                      </m:r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34" name="文字方塊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90800" y="1716873"/>
                <a:ext cx="2133600" cy="997004"/>
              </a:xfrm>
              <a:prstGeom prst="rect">
                <a:avLst/>
              </a:prstGeom>
              <a:blipFill>
                <a:blip r:embed="rId5"/>
                <a:stretch>
                  <a:fillRect l="-17262" t="-93671" b="-15443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文字方塊 34"/>
              <p:cNvSpPr txBox="1"/>
              <p:nvPr/>
            </p:nvSpPr>
            <p:spPr>
              <a:xfrm>
                <a:off x="1662112" y="3458413"/>
                <a:ext cx="4152900" cy="997004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/>
                        </a:rPr>
                        <m:t>𝑊</m:t>
                      </m:r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limLoc m:val="undOvr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</m:acc>
                        </m:sub>
                        <m:sup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</m:acc>
                        </m:sup>
                        <m:e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𝐹</m:t>
                              </m:r>
                            </m:e>
                          </m:acc>
                          <m:r>
                            <a:rPr lang="en-US" altLang="zh-TW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=−∆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𝑈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=−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𝑈</m:t>
                      </m:r>
                      <m:d>
                        <m:d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𝑏</m:t>
                              </m:r>
                            </m:e>
                          </m:acc>
                        </m:e>
                      </m:d>
                      <m:r>
                        <a:rPr lang="en-US" altLang="zh-TW" i="1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en-US" altLang="zh-TW" i="1">
                          <a:latin typeface="Cambria Math"/>
                          <a:ea typeface="Cambria Math"/>
                        </a:rPr>
                        <m:t>𝑈</m:t>
                      </m:r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</m:acc>
                        </m:e>
                      </m:d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35" name="文字方塊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62112" y="3458413"/>
                <a:ext cx="4152900" cy="997004"/>
              </a:xfrm>
              <a:prstGeom prst="rect">
                <a:avLst/>
              </a:prstGeom>
              <a:blipFill>
                <a:blip r:embed="rId6"/>
                <a:stretch>
                  <a:fillRect l="-7339" t="-93671" b="-15443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矩形 35"/>
              <p:cNvSpPr/>
              <p:nvPr/>
            </p:nvSpPr>
            <p:spPr>
              <a:xfrm>
                <a:off x="6454380" y="3772249"/>
                <a:ext cx="1613199" cy="369332"/>
              </a:xfrm>
              <a:prstGeom prst="rect">
                <a:avLst/>
              </a:prstGeom>
              <a:solidFill>
                <a:srgbClr val="FAFAA4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i="1" smtClean="0">
                          <a:latin typeface="Cambria Math"/>
                          <a:ea typeface="Cambria Math"/>
                          <a:cs typeface="Times New Roman" panose="02020603050405020304" pitchFamily="18" charset="0"/>
                        </a:rPr>
                        <m:t>∆</m:t>
                      </m:r>
                      <m:r>
                        <a:rPr lang="en-US" altLang="zh-TW" i="1">
                          <a:latin typeface="Cambria Math"/>
                          <a:cs typeface="Times New Roman" panose="02020603050405020304" pitchFamily="18" charset="0"/>
                        </a:rPr>
                        <m:t>𝐾</m:t>
                      </m:r>
                      <m:r>
                        <a:rPr lang="en-US" altLang="zh-TW" b="0" i="1" smtClean="0">
                          <a:latin typeface="Cambria Math"/>
                          <a:cs typeface="Times New Roman" panose="02020603050405020304" pitchFamily="18" charset="0"/>
                        </a:rPr>
                        <m:t>+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  <a:cs typeface="Times New Roman" panose="02020603050405020304" pitchFamily="18" charset="0"/>
                        </a:rPr>
                        <m:t>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  <a:cs typeface="Times New Roman" panose="02020603050405020304" pitchFamily="18" charset="0"/>
                        </a:rPr>
                        <m:t>𝑈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  <a:cs typeface="Times New Roman" panose="02020603050405020304" pitchFamily="18" charset="0"/>
                        </a:rPr>
                        <m:t>=0 </m:t>
                      </m:r>
                    </m:oMath>
                  </m:oMathPara>
                </a14:m>
                <a:endParaRPr lang="en-US" altLang="zh-TW" b="0" dirty="0">
                  <a:ea typeface="Cambria Math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6" name="矩形 3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54380" y="3772249"/>
                <a:ext cx="1613199" cy="369332"/>
              </a:xfrm>
              <a:prstGeom prst="rect">
                <a:avLst/>
              </a:prstGeom>
              <a:blipFill>
                <a:blip r:embed="rId7"/>
                <a:stretch>
                  <a:fillRect b="-2069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文字方塊 33">
                <a:extLst>
                  <a:ext uri="{FF2B5EF4-FFF2-40B4-BE49-F238E27FC236}">
                    <a16:creationId xmlns:a16="http://schemas.microsoft.com/office/drawing/2014/main" id="{9488A481-1EB5-1EBE-B449-719686BEC906}"/>
                  </a:ext>
                </a:extLst>
              </p:cNvPr>
              <p:cNvSpPr txBox="1"/>
              <p:nvPr/>
            </p:nvSpPr>
            <p:spPr>
              <a:xfrm>
                <a:off x="5700711" y="2009788"/>
                <a:ext cx="350959" cy="246221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600" i="1">
                          <a:latin typeface="Cambria Math"/>
                          <a:ea typeface="Cambria Math"/>
                        </a:rPr>
                        <m:t>𝑑</m:t>
                      </m:r>
                      <m:acc>
                        <m:accPr>
                          <m:chr m:val="⃗"/>
                          <m:ctrlPr>
                            <a:rPr lang="en-US" altLang="zh-TW" sz="16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accPr>
                        <m:e>
                          <m:r>
                            <a:rPr lang="en-US" altLang="zh-TW" sz="1600" i="1">
                              <a:latin typeface="Cambria Math"/>
                              <a:ea typeface="Cambria Math"/>
                            </a:rPr>
                            <m:t>𝑠</m:t>
                          </m:r>
                        </m:e>
                      </m:acc>
                    </m:oMath>
                  </m:oMathPara>
                </a14:m>
                <a:endParaRPr lang="zh-CN" altLang="en-US" sz="1600" i="1" dirty="0"/>
              </a:p>
            </p:txBody>
          </p:sp>
        </mc:Choice>
        <mc:Fallback xmlns="">
          <p:sp>
            <p:nvSpPr>
              <p:cNvPr id="19" name="文字方塊 33">
                <a:extLst>
                  <a:ext uri="{FF2B5EF4-FFF2-40B4-BE49-F238E27FC236}">
                    <a16:creationId xmlns:a16="http://schemas.microsoft.com/office/drawing/2014/main" id="{9488A481-1EB5-1EBE-B449-719686BEC90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00711" y="2009788"/>
                <a:ext cx="350959" cy="246221"/>
              </a:xfrm>
              <a:prstGeom prst="rect">
                <a:avLst/>
              </a:prstGeom>
              <a:blipFill>
                <a:blip r:embed="rId8"/>
                <a:stretch>
                  <a:fillRect t="-35000" b="-10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文字方塊 33">
                <a:extLst>
                  <a:ext uri="{FF2B5EF4-FFF2-40B4-BE49-F238E27FC236}">
                    <a16:creationId xmlns:a16="http://schemas.microsoft.com/office/drawing/2014/main" id="{C1D3E8F6-EE85-0A7D-2248-E3630332D273}"/>
                  </a:ext>
                </a:extLst>
              </p:cNvPr>
              <p:cNvSpPr txBox="1"/>
              <p:nvPr/>
            </p:nvSpPr>
            <p:spPr>
              <a:xfrm>
                <a:off x="7679530" y="1561628"/>
                <a:ext cx="852488" cy="23275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4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∆</m:t>
                      </m:r>
                      <m:sSub>
                        <m:sSubPr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sz="14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</m:e>
                        <m:sub>
                          <m:r>
                            <a:rPr lang="en-US" altLang="zh-TW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  <m:r>
                        <a:rPr lang="en-US" altLang="zh-TW" sz="14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≡∆</m:t>
                      </m:r>
                      <m:sSub>
                        <m:sSubPr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sz="14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sz="1400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  <m:sub>
                          <m:r>
                            <a:rPr lang="en-US" altLang="zh-TW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20" name="文字方塊 33">
                <a:extLst>
                  <a:ext uri="{FF2B5EF4-FFF2-40B4-BE49-F238E27FC236}">
                    <a16:creationId xmlns:a16="http://schemas.microsoft.com/office/drawing/2014/main" id="{C1D3E8F6-EE85-0A7D-2248-E3630332D27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79530" y="1561628"/>
                <a:ext cx="852488" cy="232756"/>
              </a:xfrm>
              <a:prstGeom prst="rect">
                <a:avLst/>
              </a:prstGeom>
              <a:blipFill>
                <a:blip r:embed="rId9"/>
                <a:stretch>
                  <a:fillRect t="-25000" b="-20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文字方塊 33">
                <a:extLst>
                  <a:ext uri="{FF2B5EF4-FFF2-40B4-BE49-F238E27FC236}">
                    <a16:creationId xmlns:a16="http://schemas.microsoft.com/office/drawing/2014/main" id="{60075B26-67AD-7D20-CB4C-D06D5BD31A26}"/>
                  </a:ext>
                </a:extLst>
              </p:cNvPr>
              <p:cNvSpPr txBox="1"/>
              <p:nvPr/>
            </p:nvSpPr>
            <p:spPr>
              <a:xfrm>
                <a:off x="7434262" y="1196410"/>
                <a:ext cx="273844" cy="23522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</m:e>
                        <m:sub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𝑗</m:t>
                          </m:r>
                          <m:r>
                            <a:rPr lang="en-US" altLang="zh-TW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+1</m:t>
                          </m:r>
                        </m:sub>
                      </m:sSub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21" name="文字方塊 33">
                <a:extLst>
                  <a:ext uri="{FF2B5EF4-FFF2-40B4-BE49-F238E27FC236}">
                    <a16:creationId xmlns:a16="http://schemas.microsoft.com/office/drawing/2014/main" id="{60075B26-67AD-7D20-CB4C-D06D5BD31A2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34262" y="1196410"/>
                <a:ext cx="273844" cy="235227"/>
              </a:xfrm>
              <a:prstGeom prst="rect">
                <a:avLst/>
              </a:prstGeom>
              <a:blipFill>
                <a:blip r:embed="rId10"/>
                <a:stretch>
                  <a:fillRect l="-22727" t="-31579" r="-22727" b="-2105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文字方塊 33">
                <a:extLst>
                  <a:ext uri="{FF2B5EF4-FFF2-40B4-BE49-F238E27FC236}">
                    <a16:creationId xmlns:a16="http://schemas.microsoft.com/office/drawing/2014/main" id="{071C26E2-77D2-2ECE-CCD8-70950290C33C}"/>
                  </a:ext>
                </a:extLst>
              </p:cNvPr>
              <p:cNvSpPr txBox="1"/>
              <p:nvPr/>
            </p:nvSpPr>
            <p:spPr>
              <a:xfrm>
                <a:off x="6973205" y="1239479"/>
                <a:ext cx="273844" cy="23522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</m:e>
                        <m:sub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22" name="文字方塊 33">
                <a:extLst>
                  <a:ext uri="{FF2B5EF4-FFF2-40B4-BE49-F238E27FC236}">
                    <a16:creationId xmlns:a16="http://schemas.microsoft.com/office/drawing/2014/main" id="{071C26E2-77D2-2ECE-CCD8-70950290C33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73205" y="1239479"/>
                <a:ext cx="273844" cy="235227"/>
              </a:xfrm>
              <a:prstGeom prst="rect">
                <a:avLst/>
              </a:prstGeom>
              <a:blipFill>
                <a:blip r:embed="rId11"/>
                <a:stretch>
                  <a:fillRect t="-25000" b="-20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文字方塊 33">
                <a:extLst>
                  <a:ext uri="{FF2B5EF4-FFF2-40B4-BE49-F238E27FC236}">
                    <a16:creationId xmlns:a16="http://schemas.microsoft.com/office/drawing/2014/main" id="{700518EF-7CB0-0AC8-305C-5BC4D0FD88D3}"/>
                  </a:ext>
                </a:extLst>
              </p:cNvPr>
              <p:cNvSpPr txBox="1"/>
              <p:nvPr/>
            </p:nvSpPr>
            <p:spPr>
              <a:xfrm>
                <a:off x="5089127" y="1827383"/>
                <a:ext cx="273844" cy="215444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</m:e>
                        <m:sub>
                          <m:r>
                            <a:rPr lang="en-US" altLang="zh-TW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23" name="文字方塊 33">
                <a:extLst>
                  <a:ext uri="{FF2B5EF4-FFF2-40B4-BE49-F238E27FC236}">
                    <a16:creationId xmlns:a16="http://schemas.microsoft.com/office/drawing/2014/main" id="{700518EF-7CB0-0AC8-305C-5BC4D0FD88D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89127" y="1827383"/>
                <a:ext cx="273844" cy="215444"/>
              </a:xfrm>
              <a:prstGeom prst="rect">
                <a:avLst/>
              </a:prstGeom>
              <a:blipFill>
                <a:blip r:embed="rId12"/>
                <a:stretch>
                  <a:fillRect t="-29412" b="-2352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文字方塊 33">
                <a:extLst>
                  <a:ext uri="{FF2B5EF4-FFF2-40B4-BE49-F238E27FC236}">
                    <a16:creationId xmlns:a16="http://schemas.microsoft.com/office/drawing/2014/main" id="{2C234B83-060F-2232-61FE-72ECF7968A22}"/>
                  </a:ext>
                </a:extLst>
              </p:cNvPr>
              <p:cNvSpPr txBox="1"/>
              <p:nvPr/>
            </p:nvSpPr>
            <p:spPr>
              <a:xfrm>
                <a:off x="7950637" y="1927360"/>
                <a:ext cx="307537" cy="26385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𝐹</m:t>
                              </m:r>
                            </m:e>
                          </m:acc>
                        </m:e>
                        <m:sub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24" name="文字方塊 33">
                <a:extLst>
                  <a:ext uri="{FF2B5EF4-FFF2-40B4-BE49-F238E27FC236}">
                    <a16:creationId xmlns:a16="http://schemas.microsoft.com/office/drawing/2014/main" id="{2C234B83-060F-2232-61FE-72ECF7968A2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50637" y="1927360"/>
                <a:ext cx="307537" cy="263855"/>
              </a:xfrm>
              <a:prstGeom prst="rect">
                <a:avLst/>
              </a:prstGeom>
              <a:blipFill>
                <a:blip r:embed="rId13"/>
                <a:stretch>
                  <a:fillRect t="-22727" b="-2272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文字方塊 33">
                <a:extLst>
                  <a:ext uri="{FF2B5EF4-FFF2-40B4-BE49-F238E27FC236}">
                    <a16:creationId xmlns:a16="http://schemas.microsoft.com/office/drawing/2014/main" id="{FD310961-BA71-7CB1-4CC5-1B1242FB05DF}"/>
                  </a:ext>
                </a:extLst>
              </p:cNvPr>
              <p:cNvSpPr txBox="1"/>
              <p:nvPr/>
            </p:nvSpPr>
            <p:spPr>
              <a:xfrm>
                <a:off x="5418674" y="1187469"/>
                <a:ext cx="273844" cy="24160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𝐹</m:t>
                          </m:r>
                        </m:e>
                      </m:acc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25" name="文字方塊 33">
                <a:extLst>
                  <a:ext uri="{FF2B5EF4-FFF2-40B4-BE49-F238E27FC236}">
                    <a16:creationId xmlns:a16="http://schemas.microsoft.com/office/drawing/2014/main" id="{FD310961-BA71-7CB1-4CC5-1B1242FB05D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18674" y="1187469"/>
                <a:ext cx="273844" cy="241605"/>
              </a:xfrm>
              <a:prstGeom prst="rect">
                <a:avLst/>
              </a:prstGeom>
              <a:blipFill>
                <a:blip r:embed="rId14"/>
                <a:stretch>
                  <a:fillRect t="-25000" b="-10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矩形 12"/>
          <p:cNvSpPr/>
          <p:nvPr/>
        </p:nvSpPr>
        <p:spPr>
          <a:xfrm>
            <a:off x="6608736" y="3645484"/>
            <a:ext cx="1828800" cy="1905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3522636" y="6019800"/>
            <a:ext cx="15240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>
                <a:solidFill>
                  <a:srgbClr val="FF0000"/>
                </a:solidFill>
              </a:rPr>
              <a:t>保守力</a:t>
            </a:r>
          </a:p>
        </p:txBody>
      </p:sp>
      <p:sp>
        <p:nvSpPr>
          <p:cNvPr id="4101" name="Text Box 7"/>
          <p:cNvSpPr txBox="1">
            <a:spLocks noChangeArrowheads="1"/>
          </p:cNvSpPr>
          <p:nvPr/>
        </p:nvSpPr>
        <p:spPr bwMode="auto">
          <a:xfrm>
            <a:off x="1731936" y="762000"/>
            <a:ext cx="290593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若是功要等於位能的變化：</a:t>
            </a:r>
          </a:p>
        </p:txBody>
      </p:sp>
      <p:sp>
        <p:nvSpPr>
          <p:cNvPr id="4102" name="Text Box 10"/>
          <p:cNvSpPr txBox="1">
            <a:spLocks noChangeArrowheads="1"/>
          </p:cNvSpPr>
          <p:nvPr/>
        </p:nvSpPr>
        <p:spPr bwMode="auto">
          <a:xfrm>
            <a:off x="4311013" y="6019800"/>
            <a:ext cx="27432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>
                <a:solidFill>
                  <a:srgbClr val="FF0000"/>
                </a:solidFill>
              </a:rPr>
              <a:t>對保守力才能定義位能！</a:t>
            </a:r>
          </a:p>
        </p:txBody>
      </p:sp>
      <p:sp>
        <p:nvSpPr>
          <p:cNvPr id="12" name="橢圓 11"/>
          <p:cNvSpPr/>
          <p:nvPr/>
        </p:nvSpPr>
        <p:spPr>
          <a:xfrm rot="19152474">
            <a:off x="6642074" y="3993147"/>
            <a:ext cx="1752600" cy="1219200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cxnSp>
        <p:nvCxnSpPr>
          <p:cNvPr id="15" name="直線單箭頭接點 14"/>
          <p:cNvCxnSpPr>
            <a:stCxn id="12" idx="4"/>
          </p:cNvCxnSpPr>
          <p:nvPr/>
        </p:nvCxnSpPr>
        <p:spPr>
          <a:xfrm rot="5400000" flipH="1" flipV="1">
            <a:off x="7924773" y="4932947"/>
            <a:ext cx="123825" cy="13970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6" name="文字方塊 17"/>
          <p:cNvSpPr txBox="1">
            <a:spLocks noChangeArrowheads="1"/>
          </p:cNvSpPr>
          <p:nvPr/>
        </p:nvSpPr>
        <p:spPr bwMode="auto">
          <a:xfrm>
            <a:off x="1731936" y="4066799"/>
            <a:ext cx="4953000" cy="874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TW" altLang="en-US" dirty="0"/>
              <a:t>繞著一個封閉曲線計算，因為起點與終點相同，位能差必須為零</a:t>
            </a:r>
          </a:p>
        </p:txBody>
      </p:sp>
      <p:sp>
        <p:nvSpPr>
          <p:cNvPr id="4108" name="Oval 15"/>
          <p:cNvSpPr>
            <a:spLocks noChangeArrowheads="1"/>
          </p:cNvSpPr>
          <p:nvPr/>
        </p:nvSpPr>
        <p:spPr bwMode="auto">
          <a:xfrm>
            <a:off x="7980336" y="3874084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endParaRPr lang="zh-TW" altLang="en-US"/>
          </a:p>
        </p:txBody>
      </p:sp>
      <p:pic>
        <p:nvPicPr>
          <p:cNvPr id="4109" name="Picture 9" descr="F08_0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63" t="20000" r="50746" b="25000"/>
          <a:stretch>
            <a:fillRect/>
          </a:stretch>
        </p:blipFill>
        <p:spPr bwMode="auto">
          <a:xfrm>
            <a:off x="6588072" y="1762360"/>
            <a:ext cx="1676400" cy="1317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10" name="文字方塊 15"/>
          <p:cNvSpPr txBox="1">
            <a:spLocks noChangeArrowheads="1"/>
          </p:cNvSpPr>
          <p:nvPr/>
        </p:nvSpPr>
        <p:spPr bwMode="auto">
          <a:xfrm>
            <a:off x="1731936" y="1975962"/>
            <a:ext cx="51816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由不同的路徑計算線積分的值必須相同！</a:t>
            </a:r>
          </a:p>
        </p:txBody>
      </p:sp>
      <p:sp>
        <p:nvSpPr>
          <p:cNvPr id="4111" name="文字方塊 16"/>
          <p:cNvSpPr txBox="1">
            <a:spLocks noChangeArrowheads="1"/>
          </p:cNvSpPr>
          <p:nvPr/>
        </p:nvSpPr>
        <p:spPr bwMode="auto">
          <a:xfrm>
            <a:off x="3079527" y="3302584"/>
            <a:ext cx="1066800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或者：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文字方塊 15"/>
              <p:cNvSpPr txBox="1"/>
              <p:nvPr/>
            </p:nvSpPr>
            <p:spPr>
              <a:xfrm>
                <a:off x="4672504" y="448442"/>
                <a:ext cx="2490296" cy="997004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𝑈</m:t>
                      </m:r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𝑊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=−</m:t>
                      </m:r>
                      <m:nary>
                        <m:naryPr>
                          <m:limLoc m:val="undOvr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</m:acc>
                        </m:sub>
                        <m:sup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</m:acc>
                        </m:sup>
                        <m:e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𝐹</m:t>
                              </m:r>
                            </m:e>
                          </m:acc>
                          <m:r>
                            <a:rPr lang="en-US" altLang="zh-TW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16" name="文字方塊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2504" y="448442"/>
                <a:ext cx="2490296" cy="997004"/>
              </a:xfrm>
              <a:prstGeom prst="rect">
                <a:avLst/>
              </a:prstGeom>
              <a:blipFill>
                <a:blip r:embed="rId3"/>
                <a:stretch>
                  <a:fillRect t="-93671" r="-4569" b="-154430"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文字方塊 16"/>
              <p:cNvSpPr txBox="1"/>
              <p:nvPr/>
            </p:nvSpPr>
            <p:spPr>
              <a:xfrm>
                <a:off x="1822227" y="4963127"/>
                <a:ext cx="2514600" cy="81887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𝑈</m:t>
                      </m:r>
                      <m:r>
                        <a:rPr lang="en-US" altLang="zh-TW" b="0" i="1" smtClean="0">
                          <a:latin typeface="Cambria Math"/>
                        </a:rPr>
                        <m:t>=0=−</m:t>
                      </m:r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𝐹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17" name="文字方塊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22227" y="4963127"/>
                <a:ext cx="2514600" cy="81887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文字方塊 17"/>
              <p:cNvSpPr txBox="1"/>
              <p:nvPr/>
            </p:nvSpPr>
            <p:spPr>
              <a:xfrm>
                <a:off x="1822227" y="5859387"/>
                <a:ext cx="1447799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𝐹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18" name="文字方塊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22227" y="5859387"/>
                <a:ext cx="1447799" cy="81887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文字方塊 14">
                <a:extLst>
                  <a:ext uri="{FF2B5EF4-FFF2-40B4-BE49-F238E27FC236}">
                    <a16:creationId xmlns:a16="http://schemas.microsoft.com/office/drawing/2014/main" id="{0C3E4C92-7363-7B0E-4F10-4DD49CDD8F13}"/>
                  </a:ext>
                </a:extLst>
              </p:cNvPr>
              <p:cNvSpPr txBox="1"/>
              <p:nvPr/>
            </p:nvSpPr>
            <p:spPr>
              <a:xfrm>
                <a:off x="3479494" y="2454885"/>
                <a:ext cx="1066800" cy="36933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/>
                            </a:rPr>
                            <m:t>𝑊</m:t>
                          </m:r>
                        </m:e>
                        <m:sub>
                          <m:r>
                            <a:rPr lang="en-US" altLang="zh-TW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/>
                            </a:rPr>
                            <m:t>𝑊</m:t>
                          </m:r>
                        </m:e>
                        <m:sub>
                          <m:r>
                            <a:rPr lang="en-US" altLang="zh-TW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2" name="文字方塊 14">
                <a:extLst>
                  <a:ext uri="{FF2B5EF4-FFF2-40B4-BE49-F238E27FC236}">
                    <a16:creationId xmlns:a16="http://schemas.microsoft.com/office/drawing/2014/main" id="{0C3E4C92-7363-7B0E-4F10-4DD49CDD8F1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79494" y="2454885"/>
                <a:ext cx="1066800" cy="369332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53174D98-9AE0-B614-904E-F721069DC341}"/>
              </a:ext>
            </a:extLst>
          </p:cNvPr>
          <p:cNvSpPr/>
          <p:nvPr/>
        </p:nvSpPr>
        <p:spPr>
          <a:xfrm>
            <a:off x="111922" y="1462385"/>
            <a:ext cx="3881438" cy="35052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W"/>
          </a:p>
        </p:txBody>
      </p:sp>
      <p:pic>
        <p:nvPicPr>
          <p:cNvPr id="109570" name="Picture 2" descr="fig2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798"/>
          <a:stretch>
            <a:fillRect/>
          </a:stretch>
        </p:blipFill>
        <p:spPr bwMode="auto">
          <a:xfrm>
            <a:off x="569121" y="1905000"/>
            <a:ext cx="3424238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3257" name="Text Box 6"/>
              <p:cNvSpPr txBox="1">
                <a:spLocks noChangeArrowheads="1"/>
              </p:cNvSpPr>
              <p:nvPr/>
            </p:nvSpPr>
            <p:spPr bwMode="auto">
              <a:xfrm>
                <a:off x="4094027" y="2961675"/>
                <a:ext cx="3124200" cy="3698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1pPr>
                <a:lvl2pPr marL="742950" indent="-28575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2pPr>
                <a:lvl3pPr marL="11430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3pPr>
                <a:lvl4pPr marL="16002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4pPr>
                <a:lvl5pPr marL="20574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zh-TW" altLang="en-US" dirty="0"/>
                  <a:t>垂直於 </a:t>
                </a:r>
                <a14:m>
                  <m:oMath xmlns:m="http://schemas.openxmlformats.org/officeDocument/2006/math">
                    <m:r>
                      <a:rPr lang="en-US" altLang="zh-TW" i="1" dirty="0" smtClean="0">
                        <a:latin typeface="Cambria Math"/>
                        <a:cs typeface="Times New Roman" pitchFamily="18" charset="0"/>
                      </a:rPr>
                      <m:t>𝑟</m:t>
                    </m:r>
                  </m:oMath>
                </a14:m>
                <a:r>
                  <a:rPr lang="en-US" altLang="zh-TW" dirty="0"/>
                  <a:t> </a:t>
                </a:r>
                <a:r>
                  <a:rPr lang="zh-TW" altLang="en-US" dirty="0"/>
                  <a:t>的運動不作功</a:t>
                </a:r>
              </a:p>
            </p:txBody>
          </p:sp>
        </mc:Choice>
        <mc:Fallback xmlns="">
          <p:sp>
            <p:nvSpPr>
              <p:cNvPr id="53257" name="Text Box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094027" y="2961675"/>
                <a:ext cx="3124200" cy="369888"/>
              </a:xfrm>
              <a:prstGeom prst="rect">
                <a:avLst/>
              </a:prstGeom>
              <a:blipFill>
                <a:blip r:embed="rId4"/>
                <a:stretch>
                  <a:fillRect l="-1619" t="-10000" b="-23333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9576" name="Text Box 8"/>
          <p:cNvSpPr txBox="1">
            <a:spLocks noChangeArrowheads="1"/>
          </p:cNvSpPr>
          <p:nvPr/>
        </p:nvSpPr>
        <p:spPr bwMode="auto">
          <a:xfrm>
            <a:off x="3186028" y="513206"/>
            <a:ext cx="51054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考慮一固定電荷 </a:t>
            </a:r>
            <a:r>
              <a:rPr lang="en-US" altLang="zh-TW" i="1" dirty="0">
                <a:latin typeface="Times New Roman" pitchFamily="18" charset="0"/>
                <a:cs typeface="Times New Roman" pitchFamily="18" charset="0"/>
              </a:rPr>
              <a:t>Q</a:t>
            </a:r>
            <a:r>
              <a:rPr lang="zh-TW" altLang="en-US" dirty="0"/>
              <a:t> 旁一可運動的小電荷 </a:t>
            </a:r>
            <a:r>
              <a:rPr lang="en-US" altLang="zh-TW" i="1" dirty="0">
                <a:latin typeface="Times New Roman" pitchFamily="18" charset="0"/>
                <a:cs typeface="Times New Roman" pitchFamily="18" charset="0"/>
              </a:rPr>
              <a:t>q</a:t>
            </a:r>
          </a:p>
        </p:txBody>
      </p:sp>
      <p:sp>
        <p:nvSpPr>
          <p:cNvPr id="53259" name="Text Box 9"/>
          <p:cNvSpPr txBox="1">
            <a:spLocks noChangeArrowheads="1"/>
          </p:cNvSpPr>
          <p:nvPr/>
        </p:nvSpPr>
        <p:spPr bwMode="auto">
          <a:xfrm>
            <a:off x="6200851" y="4091748"/>
            <a:ext cx="23622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與 </a:t>
            </a:r>
            <a:r>
              <a:rPr lang="en-US" altLang="zh-TW" i="1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zh-TW" altLang="en-US" i="1" dirty="0">
                <a:latin typeface="Times New Roman" pitchFamily="18" charset="0"/>
                <a:cs typeface="Times New Roman" pitchFamily="18" charset="0"/>
              </a:rPr>
              <a:t>、</a:t>
            </a:r>
            <a:r>
              <a:rPr lang="en-US" altLang="zh-TW" i="1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zh-TW" altLang="en-US" i="1" dirty="0"/>
              <a:t> </a:t>
            </a:r>
            <a:r>
              <a:rPr lang="zh-TW" altLang="en-US" dirty="0"/>
              <a:t>的方向無關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3260" name="Text Box 11"/>
              <p:cNvSpPr txBox="1">
                <a:spLocks noChangeArrowheads="1"/>
              </p:cNvSpPr>
              <p:nvPr/>
            </p:nvSpPr>
            <p:spPr bwMode="auto">
              <a:xfrm>
                <a:off x="1102521" y="1981200"/>
                <a:ext cx="457200" cy="36671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1pPr>
                <a:lvl2pPr marL="742950" indent="-28575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2pPr>
                <a:lvl3pPr marL="11430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3pPr>
                <a:lvl4pPr marL="16002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4pPr>
                <a:lvl5pPr marL="20574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i="1" dirty="0" smtClean="0">
                          <a:latin typeface="Cambria Math" panose="02040503050406030204" pitchFamily="18" charset="0"/>
                        </a:rPr>
                        <m:t>𝐴</m:t>
                      </m:r>
                      <m:r>
                        <a:rPr lang="en-US" altLang="zh-TW" i="1" dirty="0" smtClean="0">
                          <a:latin typeface="Cambria Math" panose="02040503050406030204" pitchFamily="18" charset="0"/>
                        </a:rPr>
                        <m:t>’</m:t>
                      </m:r>
                    </m:oMath>
                  </m:oMathPara>
                </a14:m>
                <a:endParaRPr lang="en-US" altLang="zh-TW" i="1" dirty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53260" name="Text Box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102521" y="1981200"/>
                <a:ext cx="457200" cy="366713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9579" name="Oval 12"/>
          <p:cNvSpPr>
            <a:spLocks noChangeArrowheads="1"/>
          </p:cNvSpPr>
          <p:nvPr/>
        </p:nvSpPr>
        <p:spPr bwMode="auto">
          <a:xfrm>
            <a:off x="1483521" y="22098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109580" name="Oval 13"/>
          <p:cNvSpPr>
            <a:spLocks noChangeArrowheads="1"/>
          </p:cNvSpPr>
          <p:nvPr/>
        </p:nvSpPr>
        <p:spPr bwMode="auto">
          <a:xfrm>
            <a:off x="416721" y="2286000"/>
            <a:ext cx="2209800" cy="2209800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53263" name="Freeform 14"/>
          <p:cNvSpPr>
            <a:spLocks/>
          </p:cNvSpPr>
          <p:nvPr/>
        </p:nvSpPr>
        <p:spPr bwMode="auto">
          <a:xfrm>
            <a:off x="1483521" y="2032000"/>
            <a:ext cx="1676400" cy="254000"/>
          </a:xfrm>
          <a:custGeom>
            <a:avLst/>
            <a:gdLst>
              <a:gd name="T0" fmla="*/ 0 w 1056"/>
              <a:gd name="T1" fmla="*/ 2147483647 h 160"/>
              <a:gd name="T2" fmla="*/ 2147483647 w 1056"/>
              <a:gd name="T3" fmla="*/ 2147483647 h 160"/>
              <a:gd name="T4" fmla="*/ 2147483647 w 1056"/>
              <a:gd name="T5" fmla="*/ 2147483647 h 160"/>
              <a:gd name="T6" fmla="*/ 2147483647 w 1056"/>
              <a:gd name="T7" fmla="*/ 2147483647 h 160"/>
              <a:gd name="T8" fmla="*/ 2147483647 w 1056"/>
              <a:gd name="T9" fmla="*/ 2147483647 h 16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056"/>
              <a:gd name="T16" fmla="*/ 0 h 160"/>
              <a:gd name="T17" fmla="*/ 1056 w 1056"/>
              <a:gd name="T18" fmla="*/ 160 h 16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056" h="160">
                <a:moveTo>
                  <a:pt x="0" y="160"/>
                </a:moveTo>
                <a:cubicBezTo>
                  <a:pt x="72" y="96"/>
                  <a:pt x="144" y="32"/>
                  <a:pt x="240" y="16"/>
                </a:cubicBezTo>
                <a:cubicBezTo>
                  <a:pt x="336" y="0"/>
                  <a:pt x="488" y="56"/>
                  <a:pt x="576" y="64"/>
                </a:cubicBezTo>
                <a:cubicBezTo>
                  <a:pt x="664" y="72"/>
                  <a:pt x="688" y="64"/>
                  <a:pt x="768" y="64"/>
                </a:cubicBezTo>
                <a:cubicBezTo>
                  <a:pt x="848" y="64"/>
                  <a:pt x="1008" y="64"/>
                  <a:pt x="1056" y="64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p:sp>
        <p:nvSpPr>
          <p:cNvPr id="53264" name="Line 15"/>
          <p:cNvSpPr>
            <a:spLocks noChangeShapeType="1"/>
          </p:cNvSpPr>
          <p:nvPr/>
        </p:nvSpPr>
        <p:spPr bwMode="auto">
          <a:xfrm flipV="1">
            <a:off x="2397921" y="2133600"/>
            <a:ext cx="304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p:sp>
        <p:nvSpPr>
          <p:cNvPr id="109583" name="Line 16"/>
          <p:cNvSpPr>
            <a:spLocks noChangeShapeType="1"/>
          </p:cNvSpPr>
          <p:nvPr/>
        </p:nvSpPr>
        <p:spPr bwMode="auto">
          <a:xfrm>
            <a:off x="2626521" y="3443585"/>
            <a:ext cx="304800" cy="0"/>
          </a:xfrm>
          <a:prstGeom prst="line">
            <a:avLst/>
          </a:prstGeom>
          <a:noFill/>
          <a:ln w="38100">
            <a:solidFill>
              <a:srgbClr val="33CC33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p:graphicFrame>
        <p:nvGraphicFramePr>
          <p:cNvPr id="109584" name="Objec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03809104"/>
              </p:ext>
            </p:extLst>
          </p:nvPr>
        </p:nvGraphicFramePr>
        <p:xfrm>
          <a:off x="2626521" y="3505200"/>
          <a:ext cx="228600" cy="212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方程式" r:id="rId6" imgW="190335" imgH="177646" progId="Equation.3">
                  <p:embed/>
                </p:oleObj>
              </mc:Choice>
              <mc:Fallback>
                <p:oleObj name="方程式" r:id="rId6" imgW="190335" imgH="177646" progId="Equation.3">
                  <p:embed/>
                  <p:pic>
                    <p:nvPicPr>
                      <p:cNvPr id="109584" name="Object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26521" y="3505200"/>
                        <a:ext cx="228600" cy="2127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266" name="Line 18"/>
          <p:cNvSpPr>
            <a:spLocks noChangeShapeType="1"/>
          </p:cNvSpPr>
          <p:nvPr/>
        </p:nvSpPr>
        <p:spPr bwMode="auto">
          <a:xfrm flipV="1">
            <a:off x="2397921" y="2133600"/>
            <a:ext cx="762000" cy="60960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p:sp>
        <p:nvSpPr>
          <p:cNvPr id="53267" name="Line 19"/>
          <p:cNvSpPr>
            <a:spLocks noChangeShapeType="1"/>
          </p:cNvSpPr>
          <p:nvPr/>
        </p:nvSpPr>
        <p:spPr bwMode="auto">
          <a:xfrm flipV="1">
            <a:off x="2474121" y="2593328"/>
            <a:ext cx="228600" cy="203201"/>
          </a:xfrm>
          <a:prstGeom prst="line">
            <a:avLst/>
          </a:prstGeom>
          <a:noFill/>
          <a:ln w="38100">
            <a:solidFill>
              <a:srgbClr val="33CC33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文字方塊 1"/>
              <p:cNvSpPr txBox="1"/>
              <p:nvPr/>
            </p:nvSpPr>
            <p:spPr>
              <a:xfrm>
                <a:off x="4114027" y="1037896"/>
                <a:ext cx="1600199" cy="818879"/>
              </a:xfrm>
              <a:prstGeom prst="rect">
                <a:avLst/>
              </a:prstGeom>
              <a:solidFill>
                <a:srgbClr val="FAFAA4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/>
                        </a:rPr>
                        <m:t>𝑊</m:t>
                      </m:r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limLoc m:val="undOvr"/>
                          <m:subHide m:val="on"/>
                          <m:supHide m:val="on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𝐹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𝐸</m:t>
                              </m:r>
                            </m:sub>
                          </m:sSub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" name="文字方塊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4027" y="1037896"/>
                <a:ext cx="1600199" cy="818879"/>
              </a:xfrm>
              <a:prstGeom prst="rect">
                <a:avLst/>
              </a:prstGeom>
              <a:blipFill>
                <a:blip r:embed="rId8"/>
                <a:stretch>
                  <a:fillRect l="-23810" t="-128788" r="-1587" b="-186364"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文字方塊 20"/>
              <p:cNvSpPr txBox="1"/>
              <p:nvPr/>
            </p:nvSpPr>
            <p:spPr>
              <a:xfrm>
                <a:off x="6816547" y="1145877"/>
                <a:ext cx="1746504" cy="659796"/>
              </a:xfrm>
              <a:prstGeom prst="rect">
                <a:avLst/>
              </a:prstGeom>
              <a:solidFill>
                <a:srgbClr val="FAFAA4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𝐹</m:t>
                              </m:r>
                            </m:e>
                          </m:acc>
                        </m:e>
                        <m:sub>
                          <m:r>
                            <a:rPr lang="en-US" altLang="zh-TW" i="1">
                              <a:latin typeface="Cambria Math"/>
                            </a:rPr>
                            <m:t>𝐸</m:t>
                          </m:r>
                        </m:sub>
                      </m:sSub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US" altLang="zh-TW" b="0" i="1" smtClean="0">
                              <a:latin typeface="Cambria Math"/>
                            </a:rPr>
                            <m:t>4</m:t>
                          </m:r>
                          <m:r>
                            <a:rPr lang="zh-TW" altLang="en-US" b="0" i="1" smtClean="0">
                              <a:latin typeface="Cambria Math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/>
                            </a:rPr>
                            <m:t>𝑄𝑞</m:t>
                          </m:r>
                        </m:num>
                        <m:den>
                          <m:sSup>
                            <m:sSup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en-US" altLang="zh-TW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acc>
                        <m:accPr>
                          <m:chr m:val="̂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b="0" i="1" smtClean="0">
                              <a:latin typeface="Cambria Math"/>
                            </a:rPr>
                            <m:t>𝑟</m:t>
                          </m:r>
                        </m:e>
                      </m:acc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1" name="文字方塊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16547" y="1145877"/>
                <a:ext cx="1746504" cy="659796"/>
              </a:xfrm>
              <a:prstGeom prst="rect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文字方塊 21"/>
              <p:cNvSpPr txBox="1"/>
              <p:nvPr/>
            </p:nvSpPr>
            <p:spPr>
              <a:xfrm>
                <a:off x="4130294" y="3813977"/>
                <a:ext cx="2032864" cy="941091"/>
              </a:xfrm>
              <a:prstGeom prst="rect">
                <a:avLst/>
              </a:prstGeom>
              <a:solidFill>
                <a:srgbClr val="FAFAA4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limLoc m:val="undOvr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𝐴</m:t>
                              </m:r>
                            </m:sub>
                          </m:sSub>
                        </m:sub>
                        <m:sup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𝐵</m:t>
                              </m:r>
                            </m:sub>
                          </m:sSub>
                        </m:sup>
                        <m:e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i="1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US" altLang="zh-TW" i="1">
                                  <a:latin typeface="Cambria Math"/>
                                </a:rPr>
                                <m:t>4</m:t>
                              </m:r>
                              <m:r>
                                <a:rPr lang="zh-TW" altLang="en-US" i="1">
                                  <a:latin typeface="Cambria Math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zh-TW" altLang="en-US" i="1">
                                      <a:latin typeface="Cambria Math"/>
                                    </a:rPr>
                                    <m:t>𝜀</m:t>
                                  </m:r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0</m:t>
                                  </m:r>
                                </m:sub>
                              </m:sSub>
                            </m:den>
                          </m:f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i="1">
                                  <a:latin typeface="Cambria Math"/>
                                </a:rPr>
                                <m:t>𝑄𝑞</m:t>
                              </m:r>
                            </m:num>
                            <m:den>
                              <m:sSup>
                                <m:sSup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𝑟</m:t>
                                  </m:r>
                                </m:e>
                                <m:sup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  <m:r>
                            <a:rPr lang="en-US" altLang="zh-TW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𝑑𝑟</m:t>
                          </m:r>
                        </m:e>
                      </m:nary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2" name="文字方塊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0294" y="3813977"/>
                <a:ext cx="2032864" cy="941091"/>
              </a:xfrm>
              <a:prstGeom prst="rect">
                <a:avLst/>
              </a:prstGeom>
              <a:blipFill>
                <a:blip r:embed="rId10"/>
                <a:stretch>
                  <a:fillRect l="-28571" t="-106667" b="-158667"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文字方塊 22"/>
              <p:cNvSpPr txBox="1"/>
              <p:nvPr/>
            </p:nvSpPr>
            <p:spPr>
              <a:xfrm>
                <a:off x="4094708" y="2023760"/>
                <a:ext cx="4890491" cy="764568"/>
              </a:xfrm>
              <a:prstGeom prst="rect">
                <a:avLst/>
              </a:prstGeom>
              <a:solidFill>
                <a:srgbClr val="FAFAA4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i="1" smtClean="0">
                          <a:latin typeface="Cambria Math"/>
                        </a:rPr>
                        <m:t>=</m:t>
                      </m:r>
                      <m:func>
                        <m:func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limLow>
                            <m:limLow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limLowPr>
                            <m:e>
                              <m:r>
                                <m:rPr>
                                  <m:sty m:val="p"/>
                                </m:rPr>
                                <a:rPr lang="en-US" altLang="zh-TW">
                                  <a:latin typeface="Cambria Math"/>
                                </a:rPr>
                                <m:t>lim</m:t>
                              </m:r>
                            </m:e>
                            <m:lim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∆</m:t>
                              </m:r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→0</m:t>
                              </m:r>
                            </m:lim>
                          </m:limLow>
                        </m:fName>
                        <m:e>
                          <m:nary>
                            <m:naryPr>
                              <m:chr m:val="∑"/>
                              <m:supHide m:val="on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m:rPr>
                                  <m:brk m:alnAt="7"/>
                                </m:rPr>
                                <a:rPr lang="en-US" altLang="zh-TW" i="1">
                                  <a:latin typeface="Cambria Math"/>
                                </a:rPr>
                                <m:t>𝑖</m:t>
                              </m:r>
                            </m:sub>
                            <m:sup/>
                            <m:e>
                              <m:f>
                                <m:f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4</m:t>
                                  </m:r>
                                  <m:r>
                                    <a:rPr lang="zh-TW" altLang="en-US" i="1">
                                      <a:latin typeface="Cambria Math"/>
                                    </a:rPr>
                                    <m:t>𝜋</m:t>
                                  </m:r>
                                  <m:sSub>
                                    <m:sSubPr>
                                      <m:ctrlPr>
                                        <a:rPr lang="en-US" altLang="zh-TW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zh-TW" altLang="en-US" i="1">
                                          <a:latin typeface="Cambria Math"/>
                                        </a:rPr>
                                        <m:t>𝜀</m:t>
                                      </m:r>
                                    </m:e>
                                    <m:sub>
                                      <m:r>
                                        <a:rPr lang="en-US" altLang="zh-TW" i="1">
                                          <a:latin typeface="Cambria Math"/>
                                        </a:rPr>
                                        <m:t>0</m:t>
                                      </m:r>
                                    </m:sub>
                                  </m:sSub>
                                </m:den>
                              </m:f>
                              <m:f>
                                <m:f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𝑄𝑞</m:t>
                                  </m:r>
                                </m:num>
                                <m:den>
                                  <m:sSubSup>
                                    <m:sSubSupPr>
                                      <m:ctrlPr>
                                        <a:rPr lang="zh-TW" alt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US" altLang="zh-TW" i="1">
                                          <a:latin typeface="Cambria Math"/>
                                        </a:rPr>
                                        <m:t>𝑟</m:t>
                                      </m:r>
                                    </m:e>
                                    <m:sub>
                                      <m:r>
                                        <a:rPr lang="en-US" altLang="zh-TW" i="1">
                                          <a:latin typeface="Cambria Math"/>
                                        </a:rPr>
                                        <m:t>𝑖</m:t>
                                      </m:r>
                                    </m:sub>
                                    <m:sup>
                                      <m:r>
                                        <a:rPr lang="en-US" altLang="zh-TW" i="1">
                                          <a:latin typeface="Cambria Math"/>
                                        </a:rPr>
                                        <m:t>2</m:t>
                                      </m:r>
                                    </m:sup>
                                  </m:sSubSup>
                                </m:den>
                              </m:f>
                              <m:sSub>
                                <m:sSubPr>
                                  <m:ctrlPr>
                                    <a:rPr lang="en-US" altLang="zh-TW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acc>
                                    <m:accPr>
                                      <m:chr m:val="̂"/>
                                      <m:ctrlPr>
                                        <a:rPr lang="en-US" altLang="zh-TW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US" altLang="zh-TW" b="0" i="1" smtClean="0">
                                          <a:latin typeface="Cambria Math"/>
                                        </a:rPr>
                                        <m:t>𝑟</m:t>
                                      </m:r>
                                    </m:e>
                                  </m:acc>
                                </m:e>
                                <m:sub>
                                  <m:r>
                                    <a:rPr lang="en-US" altLang="zh-TW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en-US" altLang="zh-TW" i="1" smtClean="0">
                                  <a:latin typeface="Cambria Math"/>
                                  <a:ea typeface="Cambria Math"/>
                                </a:rPr>
                                <m:t>∆</m:t>
                              </m:r>
                              <m:acc>
                                <m:accPr>
                                  <m:chr m:val="⃗"/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𝑠</m:t>
                                  </m:r>
                                </m:e>
                              </m:acc>
                            </m:e>
                          </m:nary>
                        </m:e>
                      </m:fun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unc>
                        <m:func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limLow>
                            <m:limLow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limLowPr>
                            <m:e>
                              <m:r>
                                <m:rPr>
                                  <m:sty m:val="p"/>
                                </m:rPr>
                                <a:rPr lang="en-US" altLang="zh-TW" b="0" i="0" smtClean="0">
                                  <a:latin typeface="Cambria Math"/>
                                </a:rPr>
                                <m:t>lim</m:t>
                              </m:r>
                            </m:e>
                            <m:lim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∆</m:t>
                              </m:r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→0</m:t>
                              </m:r>
                            </m:lim>
                          </m:limLow>
                        </m:fName>
                        <m:e>
                          <m:nary>
                            <m:naryPr>
                              <m:chr m:val="∑"/>
                              <m:supHide m:val="on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m:rPr>
                                  <m:brk m:alnAt="7"/>
                                </m:rPr>
                                <a:rPr lang="en-US" altLang="zh-TW" b="0" i="1" smtClean="0">
                                  <a:latin typeface="Cambria Math"/>
                                </a:rPr>
                                <m:t>𝑖</m:t>
                              </m:r>
                            </m:sub>
                            <m:sup/>
                            <m:e>
                              <m:f>
                                <m:f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4</m:t>
                                  </m:r>
                                  <m:r>
                                    <a:rPr lang="zh-TW" altLang="en-US" i="1">
                                      <a:latin typeface="Cambria Math"/>
                                    </a:rPr>
                                    <m:t>𝜋</m:t>
                                  </m:r>
                                  <m:sSub>
                                    <m:sSubPr>
                                      <m:ctrlPr>
                                        <a:rPr lang="en-US" altLang="zh-TW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zh-TW" altLang="en-US" i="1">
                                          <a:latin typeface="Cambria Math"/>
                                        </a:rPr>
                                        <m:t>𝜀</m:t>
                                      </m:r>
                                    </m:e>
                                    <m:sub>
                                      <m:r>
                                        <a:rPr lang="en-US" altLang="zh-TW" i="1">
                                          <a:latin typeface="Cambria Math"/>
                                        </a:rPr>
                                        <m:t>0</m:t>
                                      </m:r>
                                    </m:sub>
                                  </m:sSub>
                                </m:den>
                              </m:f>
                              <m:f>
                                <m:f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𝑄𝑞</m:t>
                                  </m:r>
                                </m:num>
                                <m:den>
                                  <m:sSubSup>
                                    <m:sSubSupPr>
                                      <m:ctrlPr>
                                        <a:rPr lang="zh-TW" alt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US" altLang="zh-TW" i="1">
                                          <a:latin typeface="Cambria Math"/>
                                        </a:rPr>
                                        <m:t>𝑟</m:t>
                                      </m:r>
                                    </m:e>
                                    <m:sub>
                                      <m:r>
                                        <a:rPr lang="en-US" altLang="zh-TW" i="1">
                                          <a:latin typeface="Cambria Math"/>
                                        </a:rPr>
                                        <m:t>𝑖</m:t>
                                      </m:r>
                                    </m:sub>
                                    <m:sup>
                                      <m:r>
                                        <a:rPr lang="en-US" altLang="zh-TW" i="1">
                                          <a:latin typeface="Cambria Math"/>
                                        </a:rPr>
                                        <m:t>2</m:t>
                                      </m:r>
                                    </m:sup>
                                  </m:sSubSup>
                                </m:den>
                              </m:f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∆</m:t>
                              </m:r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𝑖</m:t>
                                  </m:r>
                                </m:sub>
                              </m:sSub>
                            </m:e>
                          </m:nary>
                        </m:e>
                      </m:func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3" name="文字方塊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4708" y="2023760"/>
                <a:ext cx="4890491" cy="764568"/>
              </a:xfrm>
              <a:prstGeom prst="rect">
                <a:avLst/>
              </a:prstGeom>
              <a:blipFill>
                <a:blip r:embed="rId11"/>
                <a:stretch>
                  <a:fillRect l="-1295" t="-122951" b="-170492"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文字方塊 23"/>
              <p:cNvSpPr txBox="1"/>
              <p:nvPr/>
            </p:nvSpPr>
            <p:spPr>
              <a:xfrm>
                <a:off x="6556154" y="2961675"/>
                <a:ext cx="1334468" cy="369332"/>
              </a:xfrm>
              <a:prstGeom prst="rect">
                <a:avLst/>
              </a:prstGeom>
              <a:solidFill>
                <a:srgbClr val="FAFAA4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</a:rPr>
                            <m:t>𝑟</m:t>
                          </m:r>
                        </m:e>
                      </m:acc>
                      <m:r>
                        <a:rPr lang="en-US" altLang="zh-TW" i="1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en-US" altLang="zh-TW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∆</m:t>
                      </m:r>
                      <m:acc>
                        <m:accPr>
                          <m:chr m:val="⃗"/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𝑠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𝑟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4" name="文字方塊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56154" y="2961675"/>
                <a:ext cx="1334468" cy="369332"/>
              </a:xfrm>
              <a:prstGeom prst="rect">
                <a:avLst/>
              </a:prstGeom>
              <a:blipFill>
                <a:blip r:embed="rId12"/>
                <a:stretch>
                  <a:fillRect t="-10000"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文字方塊 24"/>
              <p:cNvSpPr txBox="1"/>
              <p:nvPr/>
            </p:nvSpPr>
            <p:spPr>
              <a:xfrm>
                <a:off x="4114026" y="4938415"/>
                <a:ext cx="4801373" cy="659796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/>
                            </a:rPr>
                            <m:t>𝑄𝑞</m:t>
                          </m:r>
                        </m:num>
                        <m:den>
                          <m:r>
                            <a:rPr lang="en-US" altLang="zh-TW" b="0" i="1" smtClean="0">
                              <a:latin typeface="Cambria Math"/>
                            </a:rPr>
                            <m:t>4</m:t>
                          </m:r>
                          <m:r>
                            <a:rPr lang="zh-TW" altLang="en-US" b="0" i="1" smtClean="0">
                              <a:latin typeface="Cambria Math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  <m:d>
                        <m:d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en-US" altLang="zh-TW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𝐵</m:t>
                                  </m:r>
                                </m:sub>
                              </m:sSub>
                            </m:den>
                          </m:f>
                          <m:r>
                            <a:rPr lang="en-US" altLang="zh-TW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en-US" altLang="zh-TW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𝐴</m:t>
                                  </m:r>
                                </m:sub>
                              </m:sSub>
                            </m:den>
                          </m:f>
                        </m:e>
                      </m:d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≡−∆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𝑈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=−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𝑈</m:t>
                      </m:r>
                      <m:d>
                        <m:d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/>
                                </a:rPr>
                                <m:t>𝐵</m:t>
                              </m:r>
                            </m:sub>
                          </m:sSub>
                        </m:e>
                      </m:d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a:rPr lang="en-US" altLang="zh-TW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𝑈</m:t>
                      </m:r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5" name="文字方塊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4026" y="4938415"/>
                <a:ext cx="4801373" cy="659796"/>
              </a:xfrm>
              <a:prstGeom prst="rect">
                <a:avLst/>
              </a:prstGeom>
              <a:blipFill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Oval 13">
            <a:extLst>
              <a:ext uri="{FF2B5EF4-FFF2-40B4-BE49-F238E27FC236}">
                <a16:creationId xmlns:a16="http://schemas.microsoft.com/office/drawing/2014/main" id="{901B40C9-D7C6-D146-AD4E-0E2B1825BB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1921" y="2032001"/>
            <a:ext cx="2819400" cy="2706984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文字方塊 2">
                <a:extLst>
                  <a:ext uri="{FF2B5EF4-FFF2-40B4-BE49-F238E27FC236}">
                    <a16:creationId xmlns:a16="http://schemas.microsoft.com/office/drawing/2014/main" id="{1F7A7B7F-E3A8-6347-BFDD-DB2DAF87DD7E}"/>
                  </a:ext>
                </a:extLst>
              </p:cNvPr>
              <p:cNvSpPr txBox="1"/>
              <p:nvPr/>
            </p:nvSpPr>
            <p:spPr bwMode="auto">
              <a:xfrm>
                <a:off x="2639832" y="3505200"/>
                <a:ext cx="201978" cy="246221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 eaLnBrk="1" hangingPunct="1">
                  <a:spcBef>
                    <a:spcPct val="50000"/>
                  </a:spcBef>
                </a:pPr>
                <a14:m>
                  <m:oMath xmlns:m="http://schemas.openxmlformats.org/officeDocument/2006/math">
                    <m:r>
                      <a:rPr kumimoji="1" lang="zh-TW" altLang="en-US" sz="1600" i="1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∆</m:t>
                    </m:r>
                  </m:oMath>
                </a14:m>
                <a:r>
                  <a:rPr kumimoji="1" lang="en-US" altLang="zh-TW" sz="1600" i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r</a:t>
                </a:r>
                <a:endParaRPr kumimoji="1" lang="zh-TW" altLang="en-US" sz="1600" i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" name="文字方塊 2">
                <a:extLst>
                  <a:ext uri="{FF2B5EF4-FFF2-40B4-BE49-F238E27FC236}">
                    <a16:creationId xmlns:a16="http://schemas.microsoft.com/office/drawing/2014/main" id="{1F7A7B7F-E3A8-6347-BFDD-DB2DAF87DD7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639832" y="3505200"/>
                <a:ext cx="201978" cy="246221"/>
              </a:xfrm>
              <a:prstGeom prst="rect">
                <a:avLst/>
              </a:prstGeom>
              <a:blipFill>
                <a:blip r:embed="rId14"/>
                <a:stretch>
                  <a:fillRect l="-29412" t="-25000" r="-58824" b="-450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文字方塊 26">
                <a:extLst>
                  <a:ext uri="{FF2B5EF4-FFF2-40B4-BE49-F238E27FC236}">
                    <a16:creationId xmlns:a16="http://schemas.microsoft.com/office/drawing/2014/main" id="{B252BA53-1933-CE4A-A115-8DF847CDAA75}"/>
                  </a:ext>
                </a:extLst>
              </p:cNvPr>
              <p:cNvSpPr txBox="1"/>
              <p:nvPr/>
            </p:nvSpPr>
            <p:spPr bwMode="auto">
              <a:xfrm>
                <a:off x="2640518" y="2884037"/>
                <a:ext cx="239296" cy="215444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 eaLnBrk="1" hangingPunct="1"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kumimoji="1" lang="zh-TW" altLang="en-US" sz="1400" i="1" smtClean="0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∆</m:t>
                      </m:r>
                      <m:r>
                        <a:rPr kumimoji="1" lang="en-US" altLang="zh-TW" sz="1400" b="0" i="1" smtClean="0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𝑠</m:t>
                      </m:r>
                    </m:oMath>
                  </m:oMathPara>
                </a14:m>
                <a:endParaRPr kumimoji="1" lang="zh-TW" altLang="en-US" sz="1400" i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7" name="文字方塊 26">
                <a:extLst>
                  <a:ext uri="{FF2B5EF4-FFF2-40B4-BE49-F238E27FC236}">
                    <a16:creationId xmlns:a16="http://schemas.microsoft.com/office/drawing/2014/main" id="{B252BA53-1933-CE4A-A115-8DF847CDAA7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640518" y="2884037"/>
                <a:ext cx="239296" cy="215444"/>
              </a:xfrm>
              <a:prstGeom prst="rect">
                <a:avLst/>
              </a:prstGeom>
              <a:blipFill>
                <a:blip r:embed="rId15"/>
                <a:stretch>
                  <a:fillRect l="-15000" r="-10000" b="-11765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文字方塊 27">
                <a:extLst>
                  <a:ext uri="{FF2B5EF4-FFF2-40B4-BE49-F238E27FC236}">
                    <a16:creationId xmlns:a16="http://schemas.microsoft.com/office/drawing/2014/main" id="{BD1EDAFD-F8AA-2F45-8CF3-9EE2FBC2BA8C}"/>
                  </a:ext>
                </a:extLst>
              </p:cNvPr>
              <p:cNvSpPr txBox="1"/>
              <p:nvPr/>
            </p:nvSpPr>
            <p:spPr bwMode="auto">
              <a:xfrm>
                <a:off x="2767443" y="2452985"/>
                <a:ext cx="201978" cy="24622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 eaLnBrk="1" hangingPunct="1">
                  <a:spcBef>
                    <a:spcPct val="50000"/>
                  </a:spcBef>
                </a:pPr>
                <a14:m>
                  <m:oMath xmlns:m="http://schemas.openxmlformats.org/officeDocument/2006/math">
                    <m:r>
                      <a:rPr kumimoji="1" lang="zh-TW" altLang="en-US" sz="1600" i="1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∆</m:t>
                    </m:r>
                  </m:oMath>
                </a14:m>
                <a:r>
                  <a:rPr kumimoji="1" lang="en-US" altLang="zh-TW" sz="1600" i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r</a:t>
                </a:r>
                <a:endParaRPr kumimoji="1" lang="zh-TW" altLang="en-US" sz="1600" i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8" name="文字方塊 27">
                <a:extLst>
                  <a:ext uri="{FF2B5EF4-FFF2-40B4-BE49-F238E27FC236}">
                    <a16:creationId xmlns:a16="http://schemas.microsoft.com/office/drawing/2014/main" id="{BD1EDAFD-F8AA-2F45-8CF3-9EE2FBC2BA8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767443" y="2452985"/>
                <a:ext cx="201978" cy="246221"/>
              </a:xfrm>
              <a:prstGeom prst="rect">
                <a:avLst/>
              </a:prstGeom>
              <a:blipFill>
                <a:blip r:embed="rId16"/>
                <a:stretch>
                  <a:fillRect l="-29412" t="-19048" r="-58824" b="-4285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文字方塊 3">
                <a:extLst>
                  <a:ext uri="{FF2B5EF4-FFF2-40B4-BE49-F238E27FC236}">
                    <a16:creationId xmlns:a16="http://schemas.microsoft.com/office/drawing/2014/main" id="{2540948E-F252-2F4E-ACC4-67F17D54DE99}"/>
                  </a:ext>
                </a:extLst>
              </p:cNvPr>
              <p:cNvSpPr txBox="1"/>
              <p:nvPr/>
            </p:nvSpPr>
            <p:spPr bwMode="auto">
              <a:xfrm>
                <a:off x="4062288" y="3388104"/>
                <a:ext cx="5105400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 rtlCol="0">
                <a:spAutoFit/>
              </a:bodyPr>
              <a:lstStyle/>
              <a:p>
                <a:pPr eaLnBrk="1" hangingPunct="1">
                  <a:spcBef>
                    <a:spcPct val="50000"/>
                  </a:spcBef>
                </a:pPr>
                <a:r>
                  <a:rPr kumimoji="1" lang="zh-CN" alt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沿此路徑</a:t>
                </a:r>
                <a14:m>
                  <m:oMath xmlns:m="http://schemas.openxmlformats.org/officeDocument/2006/math">
                    <m:r>
                      <a:rPr lang="en-US" altLang="zh-TW" i="1">
                        <a:latin typeface="Cambria Math"/>
                        <a:ea typeface="Cambria Math"/>
                      </a:rPr>
                      <m:t>∆</m:t>
                    </m:r>
                    <m:acc>
                      <m:accPr>
                        <m:chr m:val="⃗"/>
                        <m:ctrlPr>
                          <a:rPr lang="en-US" altLang="zh-TW" i="1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accPr>
                      <m:e>
                        <m:r>
                          <a:rPr lang="en-US" altLang="zh-TW" i="1">
                            <a:latin typeface="Cambria Math"/>
                            <a:ea typeface="Cambria Math"/>
                          </a:rPr>
                          <m:t>𝑠</m:t>
                        </m:r>
                      </m:e>
                    </m:acc>
                  </m:oMath>
                </a14:m>
                <a:r>
                  <a:rPr kumimoji="1" lang="zh-CN" alt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所作功與完全沿徑向的路徑</a:t>
                </a:r>
                <a14:m>
                  <m:oMath xmlns:m="http://schemas.openxmlformats.org/officeDocument/2006/math">
                    <m:r>
                      <a:rPr lang="en-US" altLang="zh-TW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∆</m:t>
                    </m:r>
                    <m:r>
                      <a:rPr lang="en-US" altLang="zh-TW" i="1">
                        <a:latin typeface="Cambria Math"/>
                        <a:ea typeface="Cambria Math"/>
                      </a:rPr>
                      <m:t>𝑟</m:t>
                    </m:r>
                  </m:oMath>
                </a14:m>
                <a:r>
                  <a:rPr kumimoji="1" lang="zh-CN" alt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相等！</a:t>
                </a:r>
                <a:endParaRPr kumimoji="1" lang="zh-TW" altLang="en-US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文字方塊 3">
                <a:extLst>
                  <a:ext uri="{FF2B5EF4-FFF2-40B4-BE49-F238E27FC236}">
                    <a16:creationId xmlns:a16="http://schemas.microsoft.com/office/drawing/2014/main" id="{2540948E-F252-2F4E-ACC4-67F17D54DE9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062288" y="3388104"/>
                <a:ext cx="5105400" cy="369332"/>
              </a:xfrm>
              <a:prstGeom prst="rect">
                <a:avLst/>
              </a:prstGeom>
              <a:blipFill>
                <a:blip r:embed="rId17"/>
                <a:stretch>
                  <a:fillRect l="-993" t="-10000" b="-23333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文字方塊 28">
                <a:extLst>
                  <a:ext uri="{FF2B5EF4-FFF2-40B4-BE49-F238E27FC236}">
                    <a16:creationId xmlns:a16="http://schemas.microsoft.com/office/drawing/2014/main" id="{CF53C2D2-593E-8247-89ED-59025F2AF81B}"/>
                  </a:ext>
                </a:extLst>
              </p:cNvPr>
              <p:cNvSpPr txBox="1"/>
              <p:nvPr/>
            </p:nvSpPr>
            <p:spPr bwMode="auto">
              <a:xfrm>
                <a:off x="3137000" y="3429000"/>
                <a:ext cx="153568" cy="246221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 eaLnBrk="1" hangingPunct="1"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altLang="zh-TW" sz="1600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sz="1600" i="1">
                              <a:latin typeface="Cambria Math"/>
                            </a:rPr>
                            <m:t>𝑟</m:t>
                          </m:r>
                        </m:e>
                      </m:acc>
                    </m:oMath>
                  </m:oMathPara>
                </a14:m>
                <a:endParaRPr kumimoji="1" lang="zh-TW" altLang="en-US" sz="1600" i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9" name="文字方塊 28">
                <a:extLst>
                  <a:ext uri="{FF2B5EF4-FFF2-40B4-BE49-F238E27FC236}">
                    <a16:creationId xmlns:a16="http://schemas.microsoft.com/office/drawing/2014/main" id="{CF53C2D2-593E-8247-89ED-59025F2AF81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137000" y="3429000"/>
                <a:ext cx="153568" cy="246221"/>
              </a:xfrm>
              <a:prstGeom prst="rect">
                <a:avLst/>
              </a:prstGeom>
              <a:blipFill>
                <a:blip r:embed="rId18"/>
                <a:stretch>
                  <a:fillRect l="-23077" t="-20000" r="-2307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文字方塊 9">
                <a:extLst>
                  <a:ext uri="{FF2B5EF4-FFF2-40B4-BE49-F238E27FC236}">
                    <a16:creationId xmlns:a16="http://schemas.microsoft.com/office/drawing/2014/main" id="{33BE6240-33AA-E642-BC36-0684E5FEAD07}"/>
                  </a:ext>
                </a:extLst>
              </p:cNvPr>
              <p:cNvSpPr txBox="1"/>
              <p:nvPr/>
            </p:nvSpPr>
            <p:spPr>
              <a:xfrm>
                <a:off x="4094027" y="5781558"/>
                <a:ext cx="1849573" cy="659796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i="1" smtClean="0">
                          <a:latin typeface="Cambria Math"/>
                        </a:rPr>
                        <m:t>𝑈</m:t>
                      </m:r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</m:acc>
                        </m:e>
                      </m:d>
                      <m:r>
                        <a:rPr lang="en-US" altLang="zh-TW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US" altLang="zh-TW" b="0" i="1" smtClean="0">
                              <a:latin typeface="Cambria Math"/>
                            </a:rPr>
                            <m:t>4</m:t>
                          </m:r>
                          <m:r>
                            <a:rPr lang="zh-TW" altLang="en-US" b="0" i="1" smtClean="0">
                              <a:latin typeface="Cambria Math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/>
                            </a:rPr>
                            <m:t>𝑄𝑞</m:t>
                          </m:r>
                        </m:num>
                        <m:den>
                          <m:r>
                            <a:rPr lang="en-US" altLang="zh-TW" i="1">
                              <a:latin typeface="Cambria Math"/>
                            </a:rPr>
                            <m:t>𝑟</m:t>
                          </m:r>
                        </m:den>
                      </m:f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31" name="文字方塊 9">
                <a:extLst>
                  <a:ext uri="{FF2B5EF4-FFF2-40B4-BE49-F238E27FC236}">
                    <a16:creationId xmlns:a16="http://schemas.microsoft.com/office/drawing/2014/main" id="{33BE6240-33AA-E642-BC36-0684E5FEAD0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4027" y="5781558"/>
                <a:ext cx="1849573" cy="659796"/>
              </a:xfrm>
              <a:prstGeom prst="rect">
                <a:avLst/>
              </a:prstGeom>
              <a:blipFill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Text Box 7">
            <a:extLst>
              <a:ext uri="{FF2B5EF4-FFF2-40B4-BE49-F238E27FC236}">
                <a16:creationId xmlns:a16="http://schemas.microsoft.com/office/drawing/2014/main" id="{2564070C-512A-9943-861A-B27E8DA044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75258" y="5928100"/>
            <a:ext cx="276052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靜電力可以定義電位能：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 Box 11">
                <a:extLst>
                  <a:ext uri="{FF2B5EF4-FFF2-40B4-BE49-F238E27FC236}">
                    <a16:creationId xmlns:a16="http://schemas.microsoft.com/office/drawing/2014/main" id="{03BE2439-6058-25D5-063B-89590733B7E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131088" y="2630262"/>
                <a:ext cx="288820" cy="36671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1pPr>
                <a:lvl2pPr marL="742950" indent="-28575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2pPr>
                <a:lvl3pPr marL="11430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3pPr>
                <a:lvl4pPr marL="16002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4pPr>
                <a:lvl5pPr marL="20574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i="1" dirty="0" smtClean="0">
                          <a:latin typeface="Cambria Math" panose="02040503050406030204" pitchFamily="18" charset="0"/>
                        </a:rPr>
                        <m:t>𝐴</m:t>
                      </m:r>
                    </m:oMath>
                  </m:oMathPara>
                </a14:m>
                <a:endParaRPr lang="en-US" altLang="zh-TW" i="1" dirty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 Box 11">
                <a:extLst>
                  <a:ext uri="{FF2B5EF4-FFF2-40B4-BE49-F238E27FC236}">
                    <a16:creationId xmlns:a16="http://schemas.microsoft.com/office/drawing/2014/main" id="{03BE2439-6058-25D5-063B-89590733B7E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131088" y="2630262"/>
                <a:ext cx="288820" cy="366713"/>
              </a:xfrm>
              <a:prstGeom prst="rect">
                <a:avLst/>
              </a:prstGeom>
              <a:blipFill>
                <a:blip r:embed="rId20"/>
                <a:stretch>
                  <a:fillRect r="-8696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74577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32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32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32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32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7" grpId="0"/>
      <p:bldP spid="53259" grpId="0"/>
      <p:bldP spid="22" grpId="0" animBg="1"/>
      <p:bldP spid="23" grpId="0" animBg="1"/>
      <p:bldP spid="24" grpId="0" animBg="1"/>
      <p:bldP spid="25" grpId="0" animBg="1"/>
      <p:bldP spid="4" grpId="0"/>
      <p:bldP spid="31" grpId="0" animBg="1"/>
      <p:bldP spid="32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67627B-9758-2129-C1DE-30EEC9DAB1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3257" name="Text Box 6">
                <a:extLst>
                  <a:ext uri="{FF2B5EF4-FFF2-40B4-BE49-F238E27FC236}">
                    <a16:creationId xmlns:a16="http://schemas.microsoft.com/office/drawing/2014/main" id="{C9F34C2B-CAE5-5CA3-E9EF-9FAA203D577E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6181048" y="4175849"/>
                <a:ext cx="2707961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1pPr>
                <a:lvl2pPr marL="742950" indent="-28575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2pPr>
                <a:lvl3pPr marL="11430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3pPr>
                <a:lvl4pPr marL="16002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4pPr>
                <a:lvl5pPr marL="20574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zh-TW" altLang="en-US" dirty="0"/>
                  <a:t>垂直於</a:t>
                </a:r>
                <a14:m>
                  <m:oMath xmlns:m="http://schemas.openxmlformats.org/officeDocument/2006/math">
                    <m:r>
                      <a:rPr lang="en-US" altLang="zh-TW" i="1" dirty="0" smtClean="0">
                        <a:latin typeface="Cambria Math"/>
                        <a:cs typeface="Times New Roman" pitchFamily="18" charset="0"/>
                      </a:rPr>
                      <m:t>𝑟</m:t>
                    </m:r>
                  </m:oMath>
                </a14:m>
                <a:r>
                  <a:rPr lang="zh-TW" altLang="en-US" dirty="0"/>
                  <a:t>的位移不作功。</a:t>
                </a:r>
              </a:p>
            </p:txBody>
          </p:sp>
        </mc:Choice>
        <mc:Fallback xmlns="">
          <p:sp>
            <p:nvSpPr>
              <p:cNvPr id="53257" name="Text Box 6">
                <a:extLst>
                  <a:ext uri="{FF2B5EF4-FFF2-40B4-BE49-F238E27FC236}">
                    <a16:creationId xmlns:a16="http://schemas.microsoft.com/office/drawing/2014/main" id="{C9F34C2B-CAE5-5CA3-E9EF-9FAA203D577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181048" y="4175849"/>
                <a:ext cx="2707961" cy="369332"/>
              </a:xfrm>
              <a:prstGeom prst="rect">
                <a:avLst/>
              </a:prstGeom>
              <a:blipFill>
                <a:blip r:embed="rId2"/>
                <a:stretch>
                  <a:fillRect l="-1869" t="-6452" b="-19355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9576" name="Text Box 8">
                <a:extLst>
                  <a:ext uri="{FF2B5EF4-FFF2-40B4-BE49-F238E27FC236}">
                    <a16:creationId xmlns:a16="http://schemas.microsoft.com/office/drawing/2014/main" id="{0101109E-7D21-6EBD-6D30-F79B090B1FD5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732990" y="773284"/>
                <a:ext cx="5334810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1pPr>
                <a:lvl2pPr marL="742950" indent="-28575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2pPr>
                <a:lvl3pPr marL="11430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3pPr>
                <a:lvl4pPr marL="16002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4pPr>
                <a:lvl5pPr marL="20574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zh-TW" altLang="en-US" dirty="0"/>
                  <a:t>考慮固定電荷</a:t>
                </a:r>
                <a14:m>
                  <m:oMath xmlns:m="http://schemas.openxmlformats.org/officeDocument/2006/math">
                    <m:r>
                      <a:rPr lang="en-US" altLang="zh-TW" i="1" dirty="0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𝑄</m:t>
                    </m:r>
                  </m:oMath>
                </a14:m>
                <a:r>
                  <a:rPr lang="zh-TW" altLang="en-US" dirty="0"/>
                  <a:t>旁可移動的小電荷</a:t>
                </a:r>
                <a14:m>
                  <m:oMath xmlns:m="http://schemas.openxmlformats.org/officeDocument/2006/math">
                    <m:r>
                      <a:rPr lang="en-US" altLang="zh-TW" i="1" dirty="0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𝑞</m:t>
                    </m:r>
                  </m:oMath>
                </a14:m>
                <a:r>
                  <a:rPr lang="zh-TW" altLang="en-US" dirty="0">
                    <a:latin typeface="Times New Roman" pitchFamily="18" charset="0"/>
                    <a:cs typeface="Times New Roman" pitchFamily="18" charset="0"/>
                  </a:rPr>
                  <a:t>，靜電力做功：</a:t>
                </a:r>
                <a:endParaRPr lang="en-US" altLang="zh-TW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9576" name="Text Box 8">
                <a:extLst>
                  <a:ext uri="{FF2B5EF4-FFF2-40B4-BE49-F238E27FC236}">
                    <a16:creationId xmlns:a16="http://schemas.microsoft.com/office/drawing/2014/main" id="{0101109E-7D21-6EBD-6D30-F79B090B1FD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732990" y="773284"/>
                <a:ext cx="5334810" cy="369332"/>
              </a:xfrm>
              <a:prstGeom prst="rect">
                <a:avLst/>
              </a:prstGeom>
              <a:blipFill>
                <a:blip r:embed="rId3"/>
                <a:stretch>
                  <a:fillRect l="-948" t="-6667" b="-23333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文字方塊 1">
                <a:extLst>
                  <a:ext uri="{FF2B5EF4-FFF2-40B4-BE49-F238E27FC236}">
                    <a16:creationId xmlns:a16="http://schemas.microsoft.com/office/drawing/2014/main" id="{F808698F-A175-29AB-21A6-A8913B4089DB}"/>
                  </a:ext>
                </a:extLst>
              </p:cNvPr>
              <p:cNvSpPr txBox="1"/>
              <p:nvPr/>
            </p:nvSpPr>
            <p:spPr>
              <a:xfrm>
                <a:off x="3759554" y="1231532"/>
                <a:ext cx="3581431" cy="1029000"/>
              </a:xfrm>
              <a:prstGeom prst="rect">
                <a:avLst/>
              </a:prstGeom>
              <a:solidFill>
                <a:srgbClr val="FAFAA4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/>
                        </a:rPr>
                        <m:t>𝑊</m:t>
                      </m:r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limLoc m:val="undOvr"/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𝑟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𝑖</m:t>
                              </m:r>
                            </m:sub>
                          </m:sSub>
                        </m:sub>
                        <m:sup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𝑟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𝑗</m:t>
                              </m:r>
                            </m:sub>
                          </m:sSub>
                        </m:sup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𝐹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/>
                        </a:rPr>
                        <m:t>=</m:t>
                      </m:r>
                      <m:limLow>
                        <m:limLow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limLowPr>
                        <m:e>
                          <m:r>
                            <m:rPr>
                              <m:sty m:val="p"/>
                            </m:rPr>
                            <a:rPr lang="en-US" altLang="zh-TW">
                              <a:latin typeface="Cambria Math"/>
                            </a:rPr>
                            <m:t>lim</m:t>
                          </m:r>
                        </m:e>
                        <m:lim>
                          <m:eqArr>
                            <m:eqArr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eqArr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𝑁</m:t>
                              </m:r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→∞</m:t>
                              </m:r>
                            </m:e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∆</m:t>
                              </m:r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→0</m:t>
                              </m:r>
                            </m:e>
                          </m:eqArr>
                        </m:lim>
                      </m:limLow>
                      <m:nary>
                        <m:naryPr>
                          <m:chr m:val="∑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𝑗</m:t>
                          </m:r>
                          <m:r>
                            <a:rPr lang="en-US" altLang="zh-TW" i="1">
                              <a:latin typeface="Cambria Math"/>
                            </a:rPr>
                            <m:t>=0</m:t>
                          </m:r>
                        </m:sub>
                        <m:sup>
                          <m:r>
                            <a:rPr lang="en-US" altLang="zh-TW" i="1">
                              <a:latin typeface="Cambria Math"/>
                            </a:rPr>
                            <m:t>𝑁</m:t>
                          </m:r>
                        </m:sup>
                        <m:e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acc>
                                    <m:accPr>
                                      <m:chr m:val="⃗"/>
                                      <m:ctrlPr>
                                        <a:rPr lang="en-US" altLang="zh-TW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US" altLang="zh-TW" i="1">
                                          <a:latin typeface="Cambria Math"/>
                                          <a:ea typeface="Cambria Math"/>
                                        </a:rPr>
                                        <m:t>𝐹</m:t>
                                      </m:r>
                                    </m:e>
                                  </m:acc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𝑗</m:t>
                                  </m:r>
                                </m:sub>
                              </m:sSub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∙∆</m:t>
                              </m:r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acc>
                                    <m:accPr>
                                      <m:chr m:val="⃗"/>
                                      <m:ctrlPr>
                                        <a:rPr lang="en-US" altLang="zh-TW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US" altLang="zh-TW" i="1">
                                          <a:latin typeface="Cambria Math"/>
                                          <a:ea typeface="Cambria Math"/>
                                        </a:rPr>
                                        <m:t>𝑠</m:t>
                                      </m:r>
                                    </m:e>
                                  </m:acc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𝑗</m:t>
                                  </m:r>
                                </m:sub>
                              </m:sSub>
                            </m:e>
                          </m:d>
                        </m:e>
                      </m:nary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" name="文字方塊 1">
                <a:extLst>
                  <a:ext uri="{FF2B5EF4-FFF2-40B4-BE49-F238E27FC236}">
                    <a16:creationId xmlns:a16="http://schemas.microsoft.com/office/drawing/2014/main" id="{F808698F-A175-29AB-21A6-A8913B4089D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59554" y="1231532"/>
                <a:ext cx="3581431" cy="1029000"/>
              </a:xfrm>
              <a:prstGeom prst="rect">
                <a:avLst/>
              </a:prstGeom>
              <a:blipFill>
                <a:blip r:embed="rId4"/>
                <a:stretch>
                  <a:fillRect l="-8511" t="-87952" b="-14216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文字方塊 21">
                <a:extLst>
                  <a:ext uri="{FF2B5EF4-FFF2-40B4-BE49-F238E27FC236}">
                    <a16:creationId xmlns:a16="http://schemas.microsoft.com/office/drawing/2014/main" id="{A3D3A5BB-54C2-9FA8-EC3E-6D0B8F60C6DD}"/>
                  </a:ext>
                </a:extLst>
              </p:cNvPr>
              <p:cNvSpPr txBox="1"/>
              <p:nvPr/>
            </p:nvSpPr>
            <p:spPr>
              <a:xfrm>
                <a:off x="3789581" y="5301798"/>
                <a:ext cx="2029658" cy="937116"/>
              </a:xfrm>
              <a:prstGeom prst="rect">
                <a:avLst/>
              </a:prstGeom>
              <a:solidFill>
                <a:srgbClr val="FAFAA4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limLoc m:val="undOvr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𝐴</m:t>
                              </m:r>
                            </m:sub>
                          </m:sSub>
                        </m:sub>
                        <m:sup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𝐵</m:t>
                              </m:r>
                            </m:sub>
                          </m:sSub>
                        </m:sup>
                        <m:e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i="1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US" altLang="zh-TW" i="1">
                                  <a:latin typeface="Cambria Math"/>
                                </a:rPr>
                                <m:t>4</m:t>
                              </m:r>
                              <m:r>
                                <a:rPr lang="zh-TW" altLang="en-US" i="1">
                                  <a:latin typeface="Cambria Math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zh-TW" altLang="en-US" i="1">
                                      <a:latin typeface="Cambria Math"/>
                                    </a:rPr>
                                    <m:t>𝜀</m:t>
                                  </m:r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0</m:t>
                                  </m:r>
                                </m:sub>
                              </m:sSub>
                            </m:den>
                          </m:f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i="1">
                                  <a:latin typeface="Cambria Math"/>
                                </a:rPr>
                                <m:t>𝑄𝑞</m:t>
                              </m:r>
                            </m:num>
                            <m:den>
                              <m:sSup>
                                <m:sSup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𝑟</m:t>
                                  </m:r>
                                </m:e>
                                <m:sup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  <m:r>
                            <a:rPr lang="en-US" altLang="zh-TW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𝑑𝑟</m:t>
                          </m:r>
                        </m:e>
                      </m:nary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2" name="文字方塊 21">
                <a:extLst>
                  <a:ext uri="{FF2B5EF4-FFF2-40B4-BE49-F238E27FC236}">
                    <a16:creationId xmlns:a16="http://schemas.microsoft.com/office/drawing/2014/main" id="{A3D3A5BB-54C2-9FA8-EC3E-6D0B8F60C6D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89581" y="5301798"/>
                <a:ext cx="2029658" cy="937116"/>
              </a:xfrm>
              <a:prstGeom prst="rect">
                <a:avLst/>
              </a:prstGeom>
              <a:blipFill>
                <a:blip r:embed="rId5"/>
                <a:stretch>
                  <a:fillRect l="-28571" t="-106667" b="-160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文字方塊 22">
                <a:extLst>
                  <a:ext uri="{FF2B5EF4-FFF2-40B4-BE49-F238E27FC236}">
                    <a16:creationId xmlns:a16="http://schemas.microsoft.com/office/drawing/2014/main" id="{9D43D980-3C77-32E7-9740-15B5FF698BB8}"/>
                  </a:ext>
                </a:extLst>
              </p:cNvPr>
              <p:cNvSpPr txBox="1"/>
              <p:nvPr/>
            </p:nvSpPr>
            <p:spPr>
              <a:xfrm>
                <a:off x="3778429" y="2409823"/>
                <a:ext cx="3124200" cy="813364"/>
              </a:xfrm>
              <a:prstGeom prst="rect">
                <a:avLst/>
              </a:prstGeom>
              <a:solidFill>
                <a:srgbClr val="FAFAA4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i="1" smtClean="0">
                          <a:latin typeface="Cambria Math"/>
                        </a:rPr>
                        <m:t>=</m:t>
                      </m:r>
                      <m:func>
                        <m:func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limLow>
                            <m:limLow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limLowPr>
                            <m:e>
                              <m:r>
                                <m:rPr>
                                  <m:sty m:val="p"/>
                                </m:rPr>
                                <a:rPr lang="en-US" altLang="zh-TW">
                                  <a:latin typeface="Cambria Math"/>
                                </a:rPr>
                                <m:t>lim</m:t>
                              </m:r>
                            </m:e>
                            <m:lim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∆</m:t>
                              </m:r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→0</m:t>
                              </m:r>
                            </m:lim>
                          </m:limLow>
                        </m:fName>
                        <m:e>
                          <m:nary>
                            <m:naryPr>
                              <m:chr m:val="∑"/>
                              <m:supHide m:val="on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m:rPr>
                                  <m:brk m:alnAt="7"/>
                                </m:r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sub>
                            <m:sup/>
                            <m:e>
                              <m:d>
                                <m:dPr>
                                  <m:ctrlPr>
                                    <a:rPr lang="en-US" altLang="zh-TW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US" altLang="zh-TW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US" altLang="zh-TW" i="1">
                                          <a:latin typeface="Cambria Math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r>
                                        <a:rPr lang="en-US" altLang="zh-TW" i="1">
                                          <a:latin typeface="Cambria Math"/>
                                        </a:rPr>
                                        <m:t>4</m:t>
                                      </m:r>
                                      <m:r>
                                        <a:rPr lang="zh-TW" altLang="en-US" i="1">
                                          <a:latin typeface="Cambria Math"/>
                                        </a:rPr>
                                        <m:t>𝜋</m:t>
                                      </m:r>
                                      <m:sSub>
                                        <m:sSubPr>
                                          <m:ctrlPr>
                                            <a:rPr lang="en-US" altLang="zh-TW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zh-TW" altLang="en-US" i="1">
                                              <a:latin typeface="Cambria Math"/>
                                            </a:rPr>
                                            <m:t>𝜀</m:t>
                                          </m:r>
                                        </m:e>
                                        <m:sub>
                                          <m:r>
                                            <a:rPr lang="en-US" altLang="zh-TW" i="1">
                                              <a:latin typeface="Cambria Math"/>
                                            </a:rPr>
                                            <m:t>0</m:t>
                                          </m:r>
                                        </m:sub>
                                      </m:sSub>
                                    </m:den>
                                  </m:f>
                                  <m:f>
                                    <m:fPr>
                                      <m:ctrlPr>
                                        <a:rPr lang="en-US" altLang="zh-TW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US" altLang="zh-TW" i="1">
                                          <a:latin typeface="Cambria Math"/>
                                        </a:rPr>
                                        <m:t>𝑄𝑞</m:t>
                                      </m:r>
                                    </m:num>
                                    <m:den>
                                      <m:sSubSup>
                                        <m:sSubSupPr>
                                          <m:ctrlPr>
                                            <a:rPr lang="zh-TW" altLang="en-US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SupPr>
                                        <m:e>
                                          <m:r>
                                            <a:rPr lang="en-US" altLang="zh-TW" i="1">
                                              <a:latin typeface="Cambria Math"/>
                                            </a:rPr>
                                            <m:t>𝑟</m:t>
                                          </m:r>
                                        </m:e>
                                        <m:sub>
                                          <m:r>
                                            <a:rPr lang="en-US" altLang="zh-TW" i="1">
                                              <a:latin typeface="Cambria Math" panose="02040503050406030204" pitchFamily="18" charset="0"/>
                                            </a:rPr>
                                            <m:t>𝑗</m:t>
                                          </m:r>
                                        </m:sub>
                                        <m:sup>
                                          <m:r>
                                            <a:rPr lang="en-US" altLang="zh-TW" i="1">
                                              <a:latin typeface="Cambria Math"/>
                                            </a:rPr>
                                            <m:t>2</m:t>
                                          </m:r>
                                        </m:sup>
                                      </m:sSubSup>
                                    </m:den>
                                  </m:f>
                                  <m:r>
                                    <a:rPr lang="en-US" altLang="zh-TW" b="0" i="1" smtClean="0">
                                      <a:latin typeface="Cambria Math" panose="02040503050406030204" pitchFamily="18" charset="0"/>
                                    </a:rPr>
                                    <m:t> </m:t>
                                  </m:r>
                                  <m:sSub>
                                    <m:sSubPr>
                                      <m:ctrlPr>
                                        <a:rPr lang="en-US" altLang="zh-TW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acc>
                                        <m:accPr>
                                          <m:chr m:val="̂"/>
                                          <m:ctrlPr>
                                            <a:rPr lang="en-US" altLang="zh-TW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accPr>
                                        <m:e>
                                          <m:r>
                                            <a:rPr lang="en-US" altLang="zh-TW" i="1">
                                              <a:latin typeface="Cambria Math"/>
                                            </a:rPr>
                                            <m:t>𝑟</m:t>
                                          </m:r>
                                        </m:e>
                                      </m:acc>
                                    </m:e>
                                    <m:sub>
                                      <m:r>
                                        <a:rPr lang="en-US" altLang="zh-TW" i="1">
                                          <a:latin typeface="Cambria Math" panose="02040503050406030204" pitchFamily="18" charset="0"/>
                                        </a:rPr>
                                        <m:t>𝑗</m:t>
                                      </m:r>
                                    </m:sub>
                                  </m:sSub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∙∆</m:t>
                                  </m:r>
                                  <m:sSub>
                                    <m:sSubPr>
                                      <m:ctrlPr>
                                        <a:rPr lang="en-US" altLang="zh-TW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sSubPr>
                                    <m:e>
                                      <m:acc>
                                        <m:accPr>
                                          <m:chr m:val="⃗"/>
                                          <m:ctrlPr>
                                            <a:rPr lang="en-US" altLang="zh-TW" i="1">
                                              <a:latin typeface="Cambria Math" panose="02040503050406030204" pitchFamily="18" charset="0"/>
                                              <a:ea typeface="Cambria Math"/>
                                            </a:rPr>
                                          </m:ctrlPr>
                                        </m:accPr>
                                        <m:e>
                                          <m:r>
                                            <a:rPr lang="en-US" altLang="zh-TW" i="1">
                                              <a:latin typeface="Cambria Math"/>
                                              <a:ea typeface="Cambria Math"/>
                                            </a:rPr>
                                            <m:t>𝑠</m:t>
                                          </m:r>
                                        </m:e>
                                      </m:acc>
                                    </m:e>
                                    <m:sub>
                                      <m:r>
                                        <a:rPr lang="en-US" altLang="zh-TW" i="1">
                                          <a:latin typeface="Cambria Math"/>
                                          <a:ea typeface="Cambria Math"/>
                                        </a:rPr>
                                        <m:t>𝑗</m:t>
                                      </m:r>
                                    </m:sub>
                                  </m:sSub>
                                </m:e>
                              </m:d>
                            </m:e>
                          </m:nary>
                        </m:e>
                      </m:func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3" name="文字方塊 22">
                <a:extLst>
                  <a:ext uri="{FF2B5EF4-FFF2-40B4-BE49-F238E27FC236}">
                    <a16:creationId xmlns:a16="http://schemas.microsoft.com/office/drawing/2014/main" id="{9D43D980-3C77-32E7-9740-15B5FF698BB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8429" y="2409823"/>
                <a:ext cx="3124200" cy="813364"/>
              </a:xfrm>
              <a:prstGeom prst="rect">
                <a:avLst/>
              </a:prstGeom>
              <a:blipFill>
                <a:blip r:embed="rId6"/>
                <a:stretch>
                  <a:fillRect l="-405" t="-110769" b="-15692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文字方塊 23">
                <a:extLst>
                  <a:ext uri="{FF2B5EF4-FFF2-40B4-BE49-F238E27FC236}">
                    <a16:creationId xmlns:a16="http://schemas.microsoft.com/office/drawing/2014/main" id="{0E512EF8-A069-FFE1-9372-9CECCC6512DC}"/>
                  </a:ext>
                </a:extLst>
              </p:cNvPr>
              <p:cNvSpPr txBox="1"/>
              <p:nvPr/>
            </p:nvSpPr>
            <p:spPr>
              <a:xfrm>
                <a:off x="5439435" y="3389256"/>
                <a:ext cx="1483227" cy="391646"/>
              </a:xfrm>
              <a:prstGeom prst="rect">
                <a:avLst/>
              </a:prstGeom>
              <a:solidFill>
                <a:srgbClr val="FAFAA4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̂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𝑟</m:t>
                              </m:r>
                            </m:e>
                          </m:acc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  <m:r>
                        <a:rPr lang="en-US" altLang="zh-TW" i="1">
                          <a:latin typeface="Cambria Math"/>
                          <a:ea typeface="Cambria Math"/>
                        </a:rPr>
                        <m:t>∙∆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  <m:sub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𝑗</m:t>
                          </m:r>
                        </m:sub>
                      </m:sSub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US" altLang="zh-TW" i="1">
                          <a:latin typeface="Cambria Math"/>
                          <a:ea typeface="Cambria Math"/>
                        </a:rPr>
                        <m:t>∆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  <m:t>𝑗</m:t>
                          </m:r>
                        </m:sub>
                      </m:sSub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4" name="文字方塊 23">
                <a:extLst>
                  <a:ext uri="{FF2B5EF4-FFF2-40B4-BE49-F238E27FC236}">
                    <a16:creationId xmlns:a16="http://schemas.microsoft.com/office/drawing/2014/main" id="{0E512EF8-A069-FFE1-9372-9CECCC6512D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9435" y="3389256"/>
                <a:ext cx="1483227" cy="391646"/>
              </a:xfrm>
              <a:prstGeom prst="rect">
                <a:avLst/>
              </a:prstGeom>
              <a:blipFill>
                <a:blip r:embed="rId7"/>
                <a:stretch>
                  <a:fillRect t="-9375" b="-937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文字方塊 24">
                <a:extLst>
                  <a:ext uri="{FF2B5EF4-FFF2-40B4-BE49-F238E27FC236}">
                    <a16:creationId xmlns:a16="http://schemas.microsoft.com/office/drawing/2014/main" id="{C255D161-3509-F890-0225-A7CC7DD42930}"/>
                  </a:ext>
                </a:extLst>
              </p:cNvPr>
              <p:cNvSpPr txBox="1"/>
              <p:nvPr/>
            </p:nvSpPr>
            <p:spPr>
              <a:xfrm>
                <a:off x="5969952" y="5424920"/>
                <a:ext cx="2055326" cy="659796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/>
                            </a:rPr>
                            <m:t>𝑄𝑞</m:t>
                          </m:r>
                        </m:num>
                        <m:den>
                          <m:r>
                            <a:rPr lang="en-US" altLang="zh-TW" b="0" i="1" smtClean="0">
                              <a:latin typeface="Cambria Math"/>
                            </a:rPr>
                            <m:t>4</m:t>
                          </m:r>
                          <m:r>
                            <a:rPr lang="zh-TW" altLang="en-US" b="0" i="1" smtClean="0">
                              <a:latin typeface="Cambria Math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  <m:d>
                        <m:d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en-US" altLang="zh-TW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𝐵</m:t>
                                  </m:r>
                                </m:sub>
                              </m:sSub>
                            </m:den>
                          </m:f>
                          <m:r>
                            <a:rPr lang="en-US" altLang="zh-TW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en-US" altLang="zh-TW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𝐴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5" name="文字方塊 24">
                <a:extLst>
                  <a:ext uri="{FF2B5EF4-FFF2-40B4-BE49-F238E27FC236}">
                    <a16:creationId xmlns:a16="http://schemas.microsoft.com/office/drawing/2014/main" id="{C255D161-3509-F890-0225-A7CC7DD4293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9952" y="5424920"/>
                <a:ext cx="2055326" cy="659796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文字方塊 3">
                <a:extLst>
                  <a:ext uri="{FF2B5EF4-FFF2-40B4-BE49-F238E27FC236}">
                    <a16:creationId xmlns:a16="http://schemas.microsoft.com/office/drawing/2014/main" id="{3DB9B1AD-2A1B-9D93-220B-6DBD6A12A710}"/>
                  </a:ext>
                </a:extLst>
              </p:cNvPr>
              <p:cNvSpPr txBox="1"/>
              <p:nvPr/>
            </p:nvSpPr>
            <p:spPr bwMode="auto">
              <a:xfrm>
                <a:off x="3783610" y="4818485"/>
                <a:ext cx="5105400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 rtlCol="0">
                <a:spAutoFit/>
              </a:bodyPr>
              <a:lstStyle/>
              <a:p>
                <a:pPr eaLnBrk="1" hangingPunct="1">
                  <a:spcBef>
                    <a:spcPct val="50000"/>
                  </a:spcBef>
                </a:pPr>
                <a:r>
                  <a:rPr kumimoji="1" lang="zh-CN" alt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沿此路徑</a:t>
                </a:r>
                <a14:m>
                  <m:oMath xmlns:m="http://schemas.openxmlformats.org/officeDocument/2006/math">
                    <m:r>
                      <a:rPr lang="en-US" altLang="zh-TW" i="1">
                        <a:latin typeface="Cambria Math"/>
                        <a:ea typeface="Cambria Math"/>
                      </a:rPr>
                      <m:t>∆</m:t>
                    </m:r>
                    <m:acc>
                      <m:accPr>
                        <m:chr m:val="⃗"/>
                        <m:ctrlPr>
                          <a:rPr lang="en-US" altLang="zh-TW" i="1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accPr>
                      <m:e>
                        <m:r>
                          <a:rPr lang="en-US" altLang="zh-TW" i="1">
                            <a:latin typeface="Cambria Math"/>
                            <a:ea typeface="Cambria Math"/>
                          </a:rPr>
                          <m:t>𝑠</m:t>
                        </m:r>
                      </m:e>
                    </m:acc>
                  </m:oMath>
                </a14:m>
                <a:r>
                  <a:rPr kumimoji="1" lang="zh-CN" alt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所作功與完全沿徑向的路徑</a:t>
                </a:r>
                <a14:m>
                  <m:oMath xmlns:m="http://schemas.openxmlformats.org/officeDocument/2006/math">
                    <m:r>
                      <a:rPr lang="en-US" altLang="zh-TW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∆</m:t>
                    </m:r>
                    <m:r>
                      <a:rPr lang="en-US" altLang="zh-TW" i="1">
                        <a:latin typeface="Cambria Math"/>
                        <a:ea typeface="Cambria Math"/>
                      </a:rPr>
                      <m:t>𝑟</m:t>
                    </m:r>
                  </m:oMath>
                </a14:m>
                <a:r>
                  <a:rPr kumimoji="1" lang="zh-CN" alt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相等！</a:t>
                </a:r>
                <a:endParaRPr kumimoji="1" lang="zh-TW" altLang="en-US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文字方塊 3">
                <a:extLst>
                  <a:ext uri="{FF2B5EF4-FFF2-40B4-BE49-F238E27FC236}">
                    <a16:creationId xmlns:a16="http://schemas.microsoft.com/office/drawing/2014/main" id="{3DB9B1AD-2A1B-9D93-220B-6DBD6A12A71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783610" y="4818485"/>
                <a:ext cx="5105400" cy="369332"/>
              </a:xfrm>
              <a:prstGeom prst="rect">
                <a:avLst/>
              </a:prstGeom>
              <a:blipFill>
                <a:blip r:embed="rId9"/>
                <a:stretch>
                  <a:fillRect l="-1244" t="-13333" b="-23333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 descr="Test charge q sub 0 moves from ay to b along an arbitrary path.&#10;">
            <a:extLst>
              <a:ext uri="{FF2B5EF4-FFF2-40B4-BE49-F238E27FC236}">
                <a16:creationId xmlns:a16="http://schemas.microsoft.com/office/drawing/2014/main" id="{82F12A86-D46B-15A8-ABA3-AB704948CC98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929186"/>
            <a:ext cx="3365171" cy="3717172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文字方塊 33">
                <a:extLst>
                  <a:ext uri="{FF2B5EF4-FFF2-40B4-BE49-F238E27FC236}">
                    <a16:creationId xmlns:a16="http://schemas.microsoft.com/office/drawing/2014/main" id="{A216D231-26D4-9C41-E220-B923C0FAF24A}"/>
                  </a:ext>
                </a:extLst>
              </p:cNvPr>
              <p:cNvSpPr txBox="1"/>
              <p:nvPr/>
            </p:nvSpPr>
            <p:spPr>
              <a:xfrm flipH="1">
                <a:off x="1659475" y="2297766"/>
                <a:ext cx="228600" cy="215444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4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∆</m:t>
                      </m:r>
                      <m:acc>
                        <m:accPr>
                          <m:chr m:val="⃗"/>
                          <m:ctrlP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𝑟</m:t>
                          </m:r>
                        </m:e>
                      </m:acc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7" name="文字方塊 33">
                <a:extLst>
                  <a:ext uri="{FF2B5EF4-FFF2-40B4-BE49-F238E27FC236}">
                    <a16:creationId xmlns:a16="http://schemas.microsoft.com/office/drawing/2014/main" id="{A216D231-26D4-9C41-E220-B923C0FAF24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1659475" y="2297766"/>
                <a:ext cx="228600" cy="215444"/>
              </a:xfrm>
              <a:prstGeom prst="rect">
                <a:avLst/>
              </a:prstGeom>
              <a:blipFill>
                <a:blip r:embed="rId11"/>
                <a:stretch>
                  <a:fillRect l="-15789" t="-22222" r="-10526" b="-1111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文字方塊 33">
                <a:extLst>
                  <a:ext uri="{FF2B5EF4-FFF2-40B4-BE49-F238E27FC236}">
                    <a16:creationId xmlns:a16="http://schemas.microsoft.com/office/drawing/2014/main" id="{3FEA6505-EB16-30B2-0720-5F6D69CBA80D}"/>
                  </a:ext>
                </a:extLst>
              </p:cNvPr>
              <p:cNvSpPr txBox="1"/>
              <p:nvPr/>
            </p:nvSpPr>
            <p:spPr>
              <a:xfrm flipH="1">
                <a:off x="2150608" y="2358264"/>
                <a:ext cx="228600" cy="23275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400" i="1">
                          <a:latin typeface="Cambria Math"/>
                          <a:ea typeface="Cambria Math"/>
                        </a:rPr>
                        <m:t>∆</m:t>
                      </m:r>
                      <m:sSub>
                        <m:sSubPr>
                          <m:ctrlPr>
                            <a:rPr lang="en-US" altLang="zh-TW" sz="14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sz="14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sz="1400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  <m:sub>
                          <m:r>
                            <a:rPr lang="en-US" altLang="zh-TW" sz="1400" i="1">
                              <a:latin typeface="Cambria Math"/>
                              <a:ea typeface="Cambria Math"/>
                            </a:rPr>
                            <m:t>𝑗</m:t>
                          </m:r>
                        </m:sub>
                      </m:sSub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8" name="文字方塊 33">
                <a:extLst>
                  <a:ext uri="{FF2B5EF4-FFF2-40B4-BE49-F238E27FC236}">
                    <a16:creationId xmlns:a16="http://schemas.microsoft.com/office/drawing/2014/main" id="{3FEA6505-EB16-30B2-0720-5F6D69CBA80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2150608" y="2358264"/>
                <a:ext cx="228600" cy="232756"/>
              </a:xfrm>
              <a:prstGeom prst="rect">
                <a:avLst/>
              </a:prstGeom>
              <a:blipFill>
                <a:blip r:embed="rId12"/>
                <a:stretch>
                  <a:fillRect l="-26316" t="-25000" r="-21053" b="-20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文字方塊 33">
                <a:extLst>
                  <a:ext uri="{FF2B5EF4-FFF2-40B4-BE49-F238E27FC236}">
                    <a16:creationId xmlns:a16="http://schemas.microsoft.com/office/drawing/2014/main" id="{081A6357-8B42-BA9E-CE32-2B7279DF203E}"/>
                  </a:ext>
                </a:extLst>
              </p:cNvPr>
              <p:cNvSpPr txBox="1"/>
              <p:nvPr/>
            </p:nvSpPr>
            <p:spPr>
              <a:xfrm>
                <a:off x="2555512" y="2671394"/>
                <a:ext cx="351760" cy="23275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400" i="1">
                          <a:latin typeface="Cambria Math"/>
                          <a:ea typeface="Cambria Math"/>
                        </a:rPr>
                        <m:t>∆</m:t>
                      </m:r>
                      <m:sSub>
                        <m:sSubPr>
                          <m:ctrlPr>
                            <a:rPr lang="en-US" altLang="zh-TW" sz="14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US" altLang="zh-TW" sz="1400" i="1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b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/>
                            </a:rPr>
                            <m:t>𝑗</m:t>
                          </m:r>
                        </m:sub>
                      </m:sSub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9" name="文字方塊 33">
                <a:extLst>
                  <a:ext uri="{FF2B5EF4-FFF2-40B4-BE49-F238E27FC236}">
                    <a16:creationId xmlns:a16="http://schemas.microsoft.com/office/drawing/2014/main" id="{081A6357-8B42-BA9E-CE32-2B7279DF203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5512" y="2671394"/>
                <a:ext cx="351760" cy="232756"/>
              </a:xfrm>
              <a:prstGeom prst="rect">
                <a:avLst/>
              </a:prstGeom>
              <a:blipFill>
                <a:blip r:embed="rId13"/>
                <a:stretch>
                  <a:fillRect b="-2105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文字方塊 33">
                <a:extLst>
                  <a:ext uri="{FF2B5EF4-FFF2-40B4-BE49-F238E27FC236}">
                    <a16:creationId xmlns:a16="http://schemas.microsoft.com/office/drawing/2014/main" id="{31C6963D-45FC-64B9-C492-F87609AB18DE}"/>
                  </a:ext>
                </a:extLst>
              </p:cNvPr>
              <p:cNvSpPr txBox="1"/>
              <p:nvPr/>
            </p:nvSpPr>
            <p:spPr>
              <a:xfrm>
                <a:off x="1612151" y="3145785"/>
                <a:ext cx="228600" cy="23275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𝑟</m:t>
                          </m:r>
                        </m:e>
                        <m:sub>
                          <m:r>
                            <a:rPr lang="en-US" altLang="zh-TW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10" name="文字方塊 33">
                <a:extLst>
                  <a:ext uri="{FF2B5EF4-FFF2-40B4-BE49-F238E27FC236}">
                    <a16:creationId xmlns:a16="http://schemas.microsoft.com/office/drawing/2014/main" id="{31C6963D-45FC-64B9-C492-F87609AB18D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2151" y="3145785"/>
                <a:ext cx="228600" cy="232756"/>
              </a:xfrm>
              <a:prstGeom prst="rect">
                <a:avLst/>
              </a:prstGeom>
              <a:blipFill>
                <a:blip r:embed="rId14"/>
                <a:stretch>
                  <a:fillRect b="-2631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文字方塊 22">
                <a:extLst>
                  <a:ext uri="{FF2B5EF4-FFF2-40B4-BE49-F238E27FC236}">
                    <a16:creationId xmlns:a16="http://schemas.microsoft.com/office/drawing/2014/main" id="{7C628C6E-8A2D-98C2-2521-E84286E33AD2}"/>
                  </a:ext>
                </a:extLst>
              </p:cNvPr>
              <p:cNvSpPr txBox="1"/>
              <p:nvPr/>
            </p:nvSpPr>
            <p:spPr>
              <a:xfrm>
                <a:off x="3789581" y="3954111"/>
                <a:ext cx="2351080" cy="813364"/>
              </a:xfrm>
              <a:prstGeom prst="rect">
                <a:avLst/>
              </a:prstGeom>
              <a:solidFill>
                <a:srgbClr val="FAFAA4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unc>
                        <m:func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limLow>
                            <m:limLow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limLowPr>
                            <m:e>
                              <m:r>
                                <m:rPr>
                                  <m:sty m:val="p"/>
                                </m:rPr>
                                <a:rPr lang="en-US" altLang="zh-TW" b="0" i="0" smtClean="0">
                                  <a:latin typeface="Cambria Math"/>
                                </a:rPr>
                                <m:t>lim</m:t>
                              </m:r>
                            </m:e>
                            <m:lim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∆</m:t>
                              </m:r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→0</m:t>
                              </m:r>
                            </m:lim>
                          </m:limLow>
                        </m:fName>
                        <m:e>
                          <m:nary>
                            <m:naryPr>
                              <m:chr m:val="∑"/>
                              <m:supHide m:val="on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m:rPr>
                                  <m:brk m:alnAt="7"/>
                                </m:r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sub>
                            <m:sup/>
                            <m:e>
                              <m:f>
                                <m:f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4</m:t>
                                  </m:r>
                                  <m:r>
                                    <a:rPr lang="zh-TW" altLang="en-US" i="1">
                                      <a:latin typeface="Cambria Math"/>
                                    </a:rPr>
                                    <m:t>𝜋</m:t>
                                  </m:r>
                                  <m:sSub>
                                    <m:sSubPr>
                                      <m:ctrlPr>
                                        <a:rPr lang="en-US" altLang="zh-TW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zh-TW" altLang="en-US" i="1">
                                          <a:latin typeface="Cambria Math"/>
                                        </a:rPr>
                                        <m:t>𝜀</m:t>
                                      </m:r>
                                    </m:e>
                                    <m:sub>
                                      <m:r>
                                        <a:rPr lang="en-US" altLang="zh-TW" i="1">
                                          <a:latin typeface="Cambria Math"/>
                                        </a:rPr>
                                        <m:t>0</m:t>
                                      </m:r>
                                    </m:sub>
                                  </m:sSub>
                                </m:den>
                              </m:f>
                              <m:f>
                                <m:f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𝑄𝑞</m:t>
                                  </m:r>
                                </m:num>
                                <m:den>
                                  <m:sSubSup>
                                    <m:sSubSupPr>
                                      <m:ctrlPr>
                                        <a:rPr lang="zh-TW" alt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US" altLang="zh-TW" i="1">
                                          <a:latin typeface="Cambria Math"/>
                                        </a:rPr>
                                        <m:t>𝑟</m:t>
                                      </m:r>
                                    </m:e>
                                    <m:sub>
                                      <m:r>
                                        <a:rPr lang="en-US" altLang="zh-TW" b="0" i="1" smtClean="0">
                                          <a:latin typeface="Cambria Math" panose="02040503050406030204" pitchFamily="18" charset="0"/>
                                        </a:rPr>
                                        <m:t>𝑗</m:t>
                                      </m:r>
                                    </m:sub>
                                    <m:sup>
                                      <m:r>
                                        <a:rPr lang="en-US" altLang="zh-TW" i="1">
                                          <a:latin typeface="Cambria Math"/>
                                        </a:rPr>
                                        <m:t>2</m:t>
                                      </m:r>
                                    </m:sup>
                                  </m:sSubSup>
                                </m:den>
                              </m:f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∆</m:t>
                              </m:r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en-US" altLang="zh-TW" b="0" i="1" smtClean="0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  <m:t>𝑗</m:t>
                                  </m:r>
                                </m:sub>
                              </m:sSub>
                            </m:e>
                          </m:nary>
                        </m:e>
                      </m:func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1" name="文字方塊 22">
                <a:extLst>
                  <a:ext uri="{FF2B5EF4-FFF2-40B4-BE49-F238E27FC236}">
                    <a16:creationId xmlns:a16="http://schemas.microsoft.com/office/drawing/2014/main" id="{7C628C6E-8A2D-98C2-2521-E84286E33AD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89581" y="3954111"/>
                <a:ext cx="2351080" cy="813364"/>
              </a:xfrm>
              <a:prstGeom prst="rect">
                <a:avLst/>
              </a:prstGeom>
              <a:blipFill>
                <a:blip r:embed="rId15"/>
                <a:stretch>
                  <a:fillRect l="-3226" t="-115385" b="-15384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文字方塊 33">
                <a:extLst>
                  <a:ext uri="{FF2B5EF4-FFF2-40B4-BE49-F238E27FC236}">
                    <a16:creationId xmlns:a16="http://schemas.microsoft.com/office/drawing/2014/main" id="{D09C081D-DBEB-4D83-3DB8-77455A94B3C2}"/>
                  </a:ext>
                </a:extLst>
              </p:cNvPr>
              <p:cNvSpPr txBox="1"/>
              <p:nvPr/>
            </p:nvSpPr>
            <p:spPr>
              <a:xfrm>
                <a:off x="1674095" y="3803968"/>
                <a:ext cx="199360" cy="215444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𝑄</m:t>
                      </m:r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12" name="文字方塊 33">
                <a:extLst>
                  <a:ext uri="{FF2B5EF4-FFF2-40B4-BE49-F238E27FC236}">
                    <a16:creationId xmlns:a16="http://schemas.microsoft.com/office/drawing/2014/main" id="{D09C081D-DBEB-4D83-3DB8-77455A94B3C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4095" y="3803968"/>
                <a:ext cx="199360" cy="215444"/>
              </a:xfrm>
              <a:prstGeom prst="rect">
                <a:avLst/>
              </a:prstGeom>
              <a:blipFill>
                <a:blip r:embed="rId16"/>
                <a:stretch>
                  <a:fillRect l="-25000" r="-18750" b="-3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文字方塊 33">
                <a:extLst>
                  <a:ext uri="{FF2B5EF4-FFF2-40B4-BE49-F238E27FC236}">
                    <a16:creationId xmlns:a16="http://schemas.microsoft.com/office/drawing/2014/main" id="{64B6C4D1-EC8D-9339-D608-1777BAA01935}"/>
                  </a:ext>
                </a:extLst>
              </p:cNvPr>
              <p:cNvSpPr txBox="1"/>
              <p:nvPr/>
            </p:nvSpPr>
            <p:spPr>
              <a:xfrm>
                <a:off x="1593453" y="2539672"/>
                <a:ext cx="199360" cy="215444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𝑞</m:t>
                      </m:r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13" name="文字方塊 33">
                <a:extLst>
                  <a:ext uri="{FF2B5EF4-FFF2-40B4-BE49-F238E27FC236}">
                    <a16:creationId xmlns:a16="http://schemas.microsoft.com/office/drawing/2014/main" id="{64B6C4D1-EC8D-9339-D608-1777BAA0193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3453" y="2539672"/>
                <a:ext cx="199360" cy="215444"/>
              </a:xfrm>
              <a:prstGeom prst="rect">
                <a:avLst/>
              </a:prstGeom>
              <a:blipFill>
                <a:blip r:embed="rId17"/>
                <a:stretch>
                  <a:fillRect l="-11765" r="-5882" b="-3529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Oval 2">
            <a:extLst>
              <a:ext uri="{FF2B5EF4-FFF2-40B4-BE49-F238E27FC236}">
                <a16:creationId xmlns:a16="http://schemas.microsoft.com/office/drawing/2014/main" id="{96A54E1A-3D97-622B-BD9C-16464E1C0F52}"/>
              </a:ext>
            </a:extLst>
          </p:cNvPr>
          <p:cNvSpPr/>
          <p:nvPr/>
        </p:nvSpPr>
        <p:spPr>
          <a:xfrm>
            <a:off x="4845260" y="3947739"/>
            <a:ext cx="914400" cy="762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88117E1-A0C3-141C-8176-26567C5328F3}"/>
              </a:ext>
            </a:extLst>
          </p:cNvPr>
          <p:cNvSpPr/>
          <p:nvPr/>
        </p:nvSpPr>
        <p:spPr>
          <a:xfrm>
            <a:off x="5759660" y="3942715"/>
            <a:ext cx="381001" cy="762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1968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32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32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7" grpId="0"/>
      <p:bldP spid="22" grpId="0" animBg="1"/>
      <p:bldP spid="23" grpId="0" animBg="1"/>
      <p:bldP spid="24" grpId="0" animBg="1"/>
      <p:bldP spid="25" grpId="0" animBg="1"/>
      <p:bldP spid="4" grpId="0"/>
      <p:bldP spid="11" grpId="0" animBg="1"/>
      <p:bldP spid="3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5" name="Text Box 4"/>
          <p:cNvSpPr txBox="1">
            <a:spLocks noChangeArrowheads="1"/>
          </p:cNvSpPr>
          <p:nvPr/>
        </p:nvSpPr>
        <p:spPr bwMode="auto">
          <a:xfrm>
            <a:off x="3216366" y="4154491"/>
            <a:ext cx="4953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固定電荷</a:t>
            </a:r>
            <a:r>
              <a:rPr lang="en-US" altLang="zh-TW" i="1" dirty="0">
                <a:latin typeface="Times New Roman" pitchFamily="18" charset="0"/>
                <a:cs typeface="Times New Roman" pitchFamily="18" charset="0"/>
              </a:rPr>
              <a:t>Q</a:t>
            </a:r>
            <a:r>
              <a:rPr lang="zh-TW" altLang="en-US" dirty="0"/>
              <a:t>旁可移動的小電荷</a:t>
            </a:r>
            <a:r>
              <a:rPr lang="en-US" altLang="zh-TW" i="1" dirty="0">
                <a:latin typeface="Times New Roman" pitchFamily="18" charset="0"/>
                <a:cs typeface="Times New Roman" pitchFamily="18" charset="0"/>
              </a:rPr>
              <a:t>q</a:t>
            </a:r>
            <a:r>
              <a:rPr lang="zh-TW" altLang="en-US" dirty="0">
                <a:latin typeface="Times New Roman" pitchFamily="18" charset="0"/>
                <a:cs typeface="Times New Roman" pitchFamily="18" charset="0"/>
              </a:rPr>
              <a:t>的</a:t>
            </a:r>
            <a:r>
              <a:rPr lang="zh-TW" altLang="en-US" dirty="0"/>
              <a:t>電位能。</a:t>
            </a:r>
          </a:p>
        </p:txBody>
      </p:sp>
      <p:pic>
        <p:nvPicPr>
          <p:cNvPr id="112647" name="Picture 6" descr="fig2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757"/>
          <a:stretch>
            <a:fillRect/>
          </a:stretch>
        </p:blipFill>
        <p:spPr bwMode="auto">
          <a:xfrm>
            <a:off x="304800" y="1447800"/>
            <a:ext cx="2784475" cy="4224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文字方塊 9"/>
              <p:cNvSpPr txBox="1"/>
              <p:nvPr/>
            </p:nvSpPr>
            <p:spPr>
              <a:xfrm>
                <a:off x="3216367" y="3082274"/>
                <a:ext cx="3352800" cy="95539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i="1" smtClean="0">
                          <a:latin typeface="Cambria Math"/>
                        </a:rPr>
                        <m:t>𝑈</m:t>
                      </m:r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</m:acc>
                        </m:e>
                      </m:d>
                      <m:r>
                        <a:rPr lang="en-US" altLang="zh-TW" i="1">
                          <a:latin typeface="Cambria Math"/>
                        </a:rPr>
                        <m:t>=−</m:t>
                      </m:r>
                      <m:nary>
                        <m:naryPr>
                          <m:limLoc m:val="undOvr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US" altLang="zh-TW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∞</m:t>
                          </m:r>
                        </m:sub>
                        <m:sup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𝑟</m:t>
                              </m:r>
                            </m:e>
                          </m:acc>
                        </m:sup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𝐹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US" altLang="zh-TW" b="0" i="1" smtClean="0">
                              <a:latin typeface="Cambria Math"/>
                            </a:rPr>
                            <m:t>4</m:t>
                          </m:r>
                          <m:r>
                            <a:rPr lang="zh-TW" altLang="en-US" b="0" i="1" smtClean="0">
                              <a:latin typeface="Cambria Math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/>
                            </a:rPr>
                            <m:t>𝑄𝑞</m:t>
                          </m:r>
                        </m:num>
                        <m:den>
                          <m:r>
                            <a:rPr lang="en-US" altLang="zh-TW" i="1">
                              <a:latin typeface="Cambria Math"/>
                            </a:rPr>
                            <m:t>𝑟</m:t>
                          </m:r>
                        </m:den>
                      </m:f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0" name="文字方塊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6367" y="3082274"/>
                <a:ext cx="3352800" cy="955390"/>
              </a:xfrm>
              <a:prstGeom prst="rect">
                <a:avLst/>
              </a:prstGeom>
              <a:blipFill>
                <a:blip r:embed="rId3"/>
                <a:stretch>
                  <a:fillRect t="-98684" b="-16184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文字方塊 6"/>
              <p:cNvSpPr txBox="1"/>
              <p:nvPr/>
            </p:nvSpPr>
            <p:spPr>
              <a:xfrm>
                <a:off x="3216366" y="2620504"/>
                <a:ext cx="3352799" cy="369332"/>
              </a:xfrm>
              <a:prstGeom prst="rect">
                <a:avLst/>
              </a:prstGeom>
              <a:solidFill>
                <a:srgbClr val="FAFAA4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zh-TW" altLang="en-US" dirty="0"/>
                  <a:t>選擇 </a:t>
                </a:r>
                <a14:m>
                  <m:oMath xmlns:m="http://schemas.openxmlformats.org/officeDocument/2006/math">
                    <m:r>
                      <a:rPr lang="en-US" altLang="zh-TW" i="1" smtClean="0">
                        <a:latin typeface="Cambria Math"/>
                      </a:rPr>
                      <m:t>𝑈</m:t>
                    </m:r>
                    <m:d>
                      <m:d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zh-TW" i="1" smtClean="0">
                            <a:latin typeface="Cambria Math"/>
                            <a:ea typeface="Cambria Math"/>
                          </a:rPr>
                          <m:t>∞</m:t>
                        </m:r>
                      </m:e>
                    </m:d>
                    <m:r>
                      <a:rPr lang="en-US" altLang="zh-TW" i="1">
                        <a:latin typeface="Cambria Math"/>
                      </a:rPr>
                      <m:t>=</m:t>
                    </m:r>
                    <m:r>
                      <a:rPr lang="en-US" altLang="zh-TW" b="0" i="0" smtClean="0">
                        <a:latin typeface="Cambria Math"/>
                      </a:rPr>
                      <m:t>0</m:t>
                    </m:r>
                    <m:r>
                      <a:rPr lang="en-US" altLang="zh-TW" b="0" i="0" smtClean="0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i="1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en-US" altLang="zh-TW" i="1">
                            <a:latin typeface="Cambria Math"/>
                          </a:rPr>
                          <m:t>𝐵</m:t>
                        </m:r>
                      </m:sub>
                    </m:sSub>
                    <m:r>
                      <a:rPr lang="en-US" altLang="zh-TW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≡</m:t>
                    </m:r>
                    <m:r>
                      <a:rPr lang="en-US" altLang="zh-TW" b="0" i="1" smtClean="0">
                        <a:latin typeface="Cambria Math" panose="02040503050406030204" pitchFamily="18" charset="0"/>
                      </a:rPr>
                      <m:t>𝑟</m:t>
                    </m:r>
                  </m:oMath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7" name="文字方塊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6366" y="2620504"/>
                <a:ext cx="3352799" cy="369332"/>
              </a:xfrm>
              <a:prstGeom prst="rect">
                <a:avLst/>
              </a:prstGeom>
              <a:blipFill>
                <a:blip r:embed="rId4"/>
                <a:stretch>
                  <a:fillRect l="-1509" t="-6667" b="-2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文字方塊 24">
                <a:extLst>
                  <a:ext uri="{FF2B5EF4-FFF2-40B4-BE49-F238E27FC236}">
                    <a16:creationId xmlns:a16="http://schemas.microsoft.com/office/drawing/2014/main" id="{132130C4-F418-E559-BE59-F928C54E7B70}"/>
                  </a:ext>
                </a:extLst>
              </p:cNvPr>
              <p:cNvSpPr txBox="1"/>
              <p:nvPr/>
            </p:nvSpPr>
            <p:spPr>
              <a:xfrm>
                <a:off x="3216367" y="1859048"/>
                <a:ext cx="5013233" cy="659796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𝑊</m:t>
                      </m:r>
                      <m:r>
                        <a:rPr lang="en-US" altLang="zh-TW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/>
                            </a:rPr>
                            <m:t>𝑄𝑞</m:t>
                          </m:r>
                        </m:num>
                        <m:den>
                          <m:r>
                            <a:rPr lang="en-US" altLang="zh-TW" b="0" i="1" smtClean="0">
                              <a:latin typeface="Cambria Math"/>
                            </a:rPr>
                            <m:t>4</m:t>
                          </m:r>
                          <m:r>
                            <a:rPr lang="zh-TW" altLang="en-US" b="0" i="1" smtClean="0">
                              <a:latin typeface="Cambria Math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  <m:d>
                        <m:d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en-US" altLang="zh-TW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𝐵</m:t>
                                  </m:r>
                                </m:sub>
                              </m:sSub>
                            </m:den>
                          </m:f>
                          <m:r>
                            <a:rPr lang="en-US" altLang="zh-TW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en-US" altLang="zh-TW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𝐴</m:t>
                                  </m:r>
                                </m:sub>
                              </m:sSub>
                            </m:den>
                          </m:f>
                        </m:e>
                      </m:d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≡−∆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𝑈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=−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𝑈</m:t>
                      </m:r>
                      <m:d>
                        <m:d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/>
                                </a:rPr>
                                <m:t>𝐵</m:t>
                              </m:r>
                            </m:sub>
                          </m:sSub>
                        </m:e>
                      </m:d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a:rPr lang="en-US" altLang="zh-TW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𝑈</m:t>
                      </m:r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" name="文字方塊 24">
                <a:extLst>
                  <a:ext uri="{FF2B5EF4-FFF2-40B4-BE49-F238E27FC236}">
                    <a16:creationId xmlns:a16="http://schemas.microsoft.com/office/drawing/2014/main" id="{132130C4-F418-E559-BE59-F928C54E7B7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6367" y="1859048"/>
                <a:ext cx="5013233" cy="65979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3C4BA311-902C-8E7F-C187-C6E6D1786C5A}"/>
                  </a:ext>
                </a:extLst>
              </p:cNvPr>
              <p:cNvSpPr txBox="1"/>
              <p:nvPr/>
            </p:nvSpPr>
            <p:spPr>
              <a:xfrm>
                <a:off x="3155034" y="1416373"/>
                <a:ext cx="4693566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zh-TW" altLang="en-US" dirty="0"/>
                  <a:t>讓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i="1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en-US" altLang="zh-TW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sub>
                    </m:sSub>
                    <m:r>
                      <a:rPr lang="en-US" altLang="zh-TW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→∞</m:t>
                    </m:r>
                  </m:oMath>
                </a14:m>
                <a:r>
                  <a:rPr lang="en-US" dirty="0"/>
                  <a:t>，</a:t>
                </a:r>
                <a:r>
                  <a:rPr lang="en-US" dirty="0" err="1"/>
                  <a:t>就是起點是無限遠處</a:t>
                </a:r>
                <a:r>
                  <a:rPr lang="en-US" dirty="0"/>
                  <a:t>：</a:t>
                </a: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3C4BA311-902C-8E7F-C187-C6E6D1786C5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55034" y="1416373"/>
                <a:ext cx="4693566" cy="369332"/>
              </a:xfrm>
              <a:prstGeom prst="rect">
                <a:avLst/>
              </a:prstGeom>
              <a:blipFill>
                <a:blip r:embed="rId6"/>
                <a:stretch>
                  <a:fillRect l="-1078" t="-6667" b="-2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01290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4"/>
          <p:cNvSpPr txBox="1">
            <a:spLocks noChangeArrowheads="1"/>
          </p:cNvSpPr>
          <p:nvPr/>
        </p:nvSpPr>
        <p:spPr bwMode="auto">
          <a:xfrm>
            <a:off x="1178317" y="740977"/>
            <a:ext cx="715288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若有一個以上的固定電荷</a:t>
            </a:r>
            <a:r>
              <a:rPr lang="en-US" altLang="zh-TW" i="1" dirty="0">
                <a:latin typeface="Times New Roman" pitchFamily="18" charset="0"/>
                <a:cs typeface="Times New Roman" pitchFamily="18" charset="0"/>
              </a:rPr>
              <a:t>Q</a:t>
            </a:r>
            <a:r>
              <a:rPr lang="zh-TW" altLang="en-US" dirty="0"/>
              <a:t>，電位能可以以一個點電荷的電位能疊加：</a:t>
            </a:r>
          </a:p>
        </p:txBody>
      </p:sp>
      <p:sp>
        <p:nvSpPr>
          <p:cNvPr id="13" name="矩形 12"/>
          <p:cNvSpPr/>
          <p:nvPr/>
        </p:nvSpPr>
        <p:spPr>
          <a:xfrm>
            <a:off x="914399" y="1371600"/>
            <a:ext cx="3845317" cy="3200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pic>
        <p:nvPicPr>
          <p:cNvPr id="10245" name="Picture 6" descr="fig2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298"/>
          <a:stretch>
            <a:fillRect/>
          </a:stretch>
        </p:blipFill>
        <p:spPr bwMode="auto">
          <a:xfrm>
            <a:off x="1143000" y="1752600"/>
            <a:ext cx="3592513" cy="266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6" name="Text Box 7"/>
          <p:cNvSpPr txBox="1">
            <a:spLocks noChangeArrowheads="1"/>
          </p:cNvSpPr>
          <p:nvPr/>
        </p:nvSpPr>
        <p:spPr bwMode="auto">
          <a:xfrm>
            <a:off x="1676400" y="1752600"/>
            <a:ext cx="457200" cy="36671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i="1">
                <a:latin typeface="Times New Roman" pitchFamily="18" charset="0"/>
                <a:cs typeface="Times New Roman" pitchFamily="18" charset="0"/>
              </a:rPr>
              <a:t>Q</a:t>
            </a:r>
            <a:r>
              <a:rPr lang="en-US" altLang="zh-TW" baseline="-25000"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10247" name="Text Box 8"/>
          <p:cNvSpPr txBox="1">
            <a:spLocks noChangeArrowheads="1"/>
          </p:cNvSpPr>
          <p:nvPr/>
        </p:nvSpPr>
        <p:spPr bwMode="auto">
          <a:xfrm>
            <a:off x="3962400" y="1524000"/>
            <a:ext cx="457200" cy="36671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i="1">
                <a:latin typeface="Times New Roman" pitchFamily="18" charset="0"/>
                <a:cs typeface="Times New Roman" pitchFamily="18" charset="0"/>
              </a:rPr>
              <a:t>Q</a:t>
            </a:r>
            <a:r>
              <a:rPr lang="en-US" altLang="zh-TW" baseline="-2500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10248" name="Text Box 9"/>
          <p:cNvSpPr txBox="1">
            <a:spLocks noChangeArrowheads="1"/>
          </p:cNvSpPr>
          <p:nvPr/>
        </p:nvSpPr>
        <p:spPr bwMode="auto">
          <a:xfrm>
            <a:off x="1371600" y="2971800"/>
            <a:ext cx="457200" cy="36671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i="1">
                <a:latin typeface="Times New Roman" pitchFamily="18" charset="0"/>
                <a:cs typeface="Times New Roman" pitchFamily="18" charset="0"/>
              </a:rPr>
              <a:t>Q</a:t>
            </a:r>
            <a:r>
              <a:rPr lang="en-US" altLang="zh-TW" baseline="-2500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0249" name="Text Box 10"/>
          <p:cNvSpPr txBox="1">
            <a:spLocks noChangeArrowheads="1"/>
          </p:cNvSpPr>
          <p:nvPr/>
        </p:nvSpPr>
        <p:spPr bwMode="auto">
          <a:xfrm>
            <a:off x="3581400" y="4038600"/>
            <a:ext cx="396875" cy="36671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i="1">
                <a:latin typeface="Times New Roman" pitchFamily="18" charset="0"/>
                <a:cs typeface="Times New Roman" pitchFamily="18" charset="0"/>
              </a:rPr>
              <a:t>q</a:t>
            </a:r>
          </a:p>
        </p:txBody>
      </p:sp>
      <p:cxnSp>
        <p:nvCxnSpPr>
          <p:cNvPr id="19" name="直線單箭頭接點 18"/>
          <p:cNvCxnSpPr/>
          <p:nvPr/>
        </p:nvCxnSpPr>
        <p:spPr>
          <a:xfrm rot="16200000" flipH="1">
            <a:off x="3962400" y="3962400"/>
            <a:ext cx="381000" cy="381000"/>
          </a:xfrm>
          <a:prstGeom prst="straightConnector1">
            <a:avLst/>
          </a:prstGeom>
          <a:ln w="47625">
            <a:solidFill>
              <a:srgbClr val="FF339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矩形 19"/>
          <p:cNvSpPr/>
          <p:nvPr/>
        </p:nvSpPr>
        <p:spPr>
          <a:xfrm>
            <a:off x="3048000" y="3886200"/>
            <a:ext cx="304800" cy="304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21" name="矩形 20"/>
          <p:cNvSpPr/>
          <p:nvPr/>
        </p:nvSpPr>
        <p:spPr>
          <a:xfrm>
            <a:off x="4114800" y="4343400"/>
            <a:ext cx="381000" cy="152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24" name="矩形 23"/>
          <p:cNvSpPr/>
          <p:nvPr/>
        </p:nvSpPr>
        <p:spPr>
          <a:xfrm>
            <a:off x="3962400" y="3200400"/>
            <a:ext cx="381000" cy="304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文字方塊 15"/>
              <p:cNvSpPr txBox="1"/>
              <p:nvPr/>
            </p:nvSpPr>
            <p:spPr>
              <a:xfrm>
                <a:off x="4988317" y="1371175"/>
                <a:ext cx="1960665" cy="76456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/>
                        </a:rPr>
                        <m:t>𝑈</m:t>
                      </m:r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chr m:val="∑"/>
                          <m:supHide m:val="on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en-US" altLang="zh-TW" i="1">
                              <a:latin typeface="Cambria Math"/>
                            </a:rPr>
                            <m:t>𝑖</m:t>
                          </m:r>
                        </m:sub>
                        <m:sup/>
                        <m:e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i="1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US" altLang="zh-TW" i="1">
                                  <a:latin typeface="Cambria Math"/>
                                </a:rPr>
                                <m:t>4</m:t>
                              </m:r>
                              <m:r>
                                <a:rPr lang="zh-TW" altLang="en-US" i="1">
                                  <a:latin typeface="Cambria Math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zh-TW" altLang="en-US" i="1">
                                      <a:latin typeface="Cambria Math"/>
                                    </a:rPr>
                                    <m:t>𝜀</m:t>
                                  </m:r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0</m:t>
                                  </m:r>
                                </m:sub>
                              </m:sSub>
                            </m:den>
                          </m:f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𝑄</m:t>
                                  </m:r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𝑖</m:t>
                                  </m:r>
                                </m:sub>
                              </m:s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𝑞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en-US" altLang="zh-TW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𝑖</m:t>
                                  </m:r>
                                </m:sub>
                              </m:sSub>
                            </m:den>
                          </m:f>
                        </m:e>
                      </m:nary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16" name="文字方塊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8317" y="1371175"/>
                <a:ext cx="1960665" cy="764568"/>
              </a:xfrm>
              <a:prstGeom prst="rect">
                <a:avLst/>
              </a:prstGeom>
              <a:blipFill>
                <a:blip r:embed="rId3"/>
                <a:stretch>
                  <a:fillRect l="-12821" t="-125000" b="-17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文字方塊 34">
                <a:extLst>
                  <a:ext uri="{FF2B5EF4-FFF2-40B4-BE49-F238E27FC236}">
                    <a16:creationId xmlns:a16="http://schemas.microsoft.com/office/drawing/2014/main" id="{DC070282-C96F-A612-537F-8FE1FE475D84}"/>
                  </a:ext>
                </a:extLst>
              </p:cNvPr>
              <p:cNvSpPr txBox="1"/>
              <p:nvPr/>
            </p:nvSpPr>
            <p:spPr>
              <a:xfrm>
                <a:off x="2509043" y="5287240"/>
                <a:ext cx="3592514" cy="92551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−</m:t>
                      </m:r>
                      <m:nary>
                        <m:naryPr>
                          <m:limLoc m:val="undOvr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𝐴</m:t>
                          </m:r>
                        </m:sub>
                        <m:sup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𝐵</m:t>
                          </m:r>
                        </m:sup>
                        <m:e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𝐹</m:t>
                              </m:r>
                            </m:e>
                          </m:acc>
                          <m:r>
                            <a:rPr lang="en-US" altLang="zh-TW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𝑈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𝑈</m:t>
                      </m:r>
                      <m:d>
                        <m:d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  <m:t>𝐵</m:t>
                          </m:r>
                        </m:e>
                      </m:d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US" altLang="zh-TW" i="1">
                          <a:latin typeface="Cambria Math"/>
                          <a:ea typeface="Cambria Math"/>
                        </a:rPr>
                        <m:t>𝑈</m:t>
                      </m:r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  <m:t>𝐴</m:t>
                          </m:r>
                        </m:e>
                      </m:d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2" name="文字方塊 34">
                <a:extLst>
                  <a:ext uri="{FF2B5EF4-FFF2-40B4-BE49-F238E27FC236}">
                    <a16:creationId xmlns:a16="http://schemas.microsoft.com/office/drawing/2014/main" id="{DC070282-C96F-A612-537F-8FE1FE475D8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09043" y="5287240"/>
                <a:ext cx="3592514" cy="925510"/>
              </a:xfrm>
              <a:prstGeom prst="rect">
                <a:avLst/>
              </a:prstGeom>
              <a:blipFill>
                <a:blip r:embed="rId4"/>
                <a:stretch>
                  <a:fillRect l="-15845" t="-105405" b="-16486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C5858D1C-3CD0-96F8-C673-27A47D209778}"/>
              </a:ext>
            </a:extLst>
          </p:cNvPr>
          <p:cNvSpPr txBox="1"/>
          <p:nvPr/>
        </p:nvSpPr>
        <p:spPr>
          <a:xfrm>
            <a:off x="1142999" y="4800600"/>
            <a:ext cx="59436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空間中兩點的電位能差，等於負的靜電力所作的功</a:t>
            </a:r>
            <a:r>
              <a:rPr lang="en-US" dirty="0"/>
              <a:t>。</a:t>
            </a:r>
          </a:p>
        </p:txBody>
      </p:sp>
      <p:pic>
        <p:nvPicPr>
          <p:cNvPr id="4" name="Picture 3" descr="fig7">
            <a:extLst>
              <a:ext uri="{FF2B5EF4-FFF2-40B4-BE49-F238E27FC236}">
                <a16:creationId xmlns:a16="http://schemas.microsoft.com/office/drawing/2014/main" id="{5BF3AF2D-AD09-8A37-F022-F16851066D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681"/>
          <a:stretch>
            <a:fillRect/>
          </a:stretch>
        </p:blipFill>
        <p:spPr bwMode="auto">
          <a:xfrm>
            <a:off x="4964113" y="2681841"/>
            <a:ext cx="3657600" cy="181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val 27">
            <a:extLst>
              <a:ext uri="{FF2B5EF4-FFF2-40B4-BE49-F238E27FC236}">
                <a16:creationId xmlns:a16="http://schemas.microsoft.com/office/drawing/2014/main" id="{E42167A2-27C8-FA41-0396-8681123091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88200" y="3320016"/>
            <a:ext cx="152400" cy="1524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6" name="Oval 26">
            <a:extLst>
              <a:ext uri="{FF2B5EF4-FFF2-40B4-BE49-F238E27FC236}">
                <a16:creationId xmlns:a16="http://schemas.microsoft.com/office/drawing/2014/main" id="{FB099116-485F-53A6-5812-ACCD31882D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31000" y="3381928"/>
            <a:ext cx="152400" cy="1524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graphicFrame>
        <p:nvGraphicFramePr>
          <p:cNvPr id="7" name="Object 29">
            <a:extLst>
              <a:ext uri="{FF2B5EF4-FFF2-40B4-BE49-F238E27FC236}">
                <a16:creationId xmlns:a16="http://schemas.microsoft.com/office/drawing/2014/main" id="{77FE2A95-45AC-A711-8AA6-DF979FEF1AD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70078187"/>
              </p:ext>
            </p:extLst>
          </p:nvPr>
        </p:nvGraphicFramePr>
        <p:xfrm>
          <a:off x="6263707" y="3193016"/>
          <a:ext cx="304800" cy="101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方程式" r:id="rId6" imgW="228402" imgH="76134" progId="Equation.3">
                  <p:embed/>
                </p:oleObj>
              </mc:Choice>
              <mc:Fallback>
                <p:oleObj name="方程式" r:id="rId6" imgW="228402" imgH="76134" progId="Equation.3">
                  <p:embed/>
                  <p:pic>
                    <p:nvPicPr>
                      <p:cNvPr id="11" name="Object 29">
                        <a:extLst>
                          <a:ext uri="{FF2B5EF4-FFF2-40B4-BE49-F238E27FC236}">
                            <a16:creationId xmlns:a16="http://schemas.microsoft.com/office/drawing/2014/main" id="{4AD4BC52-319A-E4DF-6959-68AD1D62AA6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63707" y="3193016"/>
                        <a:ext cx="304800" cy="101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Oval 26">
            <a:extLst>
              <a:ext uri="{FF2B5EF4-FFF2-40B4-BE49-F238E27FC236}">
                <a16:creationId xmlns:a16="http://schemas.microsoft.com/office/drawing/2014/main" id="{4350CB5A-E792-566F-F6F1-8D5DEE27CC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92725" y="3886753"/>
            <a:ext cx="152400" cy="1524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9" name="Oval 26">
            <a:extLst>
              <a:ext uri="{FF2B5EF4-FFF2-40B4-BE49-F238E27FC236}">
                <a16:creationId xmlns:a16="http://schemas.microsoft.com/office/drawing/2014/main" id="{1415299D-89DD-46AF-3C5B-80A2C7E6D1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73800" y="3458128"/>
            <a:ext cx="152400" cy="1524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10" name="Oval 26">
            <a:extLst>
              <a:ext uri="{FF2B5EF4-FFF2-40B4-BE49-F238E27FC236}">
                <a16:creationId xmlns:a16="http://schemas.microsoft.com/office/drawing/2014/main" id="{8CF95ED3-99F6-4846-2722-AF74A5509A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78800" y="3015216"/>
            <a:ext cx="152400" cy="1524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11" name="Oval 28">
            <a:extLst>
              <a:ext uri="{FF2B5EF4-FFF2-40B4-BE49-F238E27FC236}">
                <a16:creationId xmlns:a16="http://schemas.microsoft.com/office/drawing/2014/main" id="{2D12EE17-2703-ACBD-2768-736E719E7E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97800" y="3167616"/>
            <a:ext cx="152400" cy="1524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文字方塊 33">
                <a:extLst>
                  <a:ext uri="{FF2B5EF4-FFF2-40B4-BE49-F238E27FC236}">
                    <a16:creationId xmlns:a16="http://schemas.microsoft.com/office/drawing/2014/main" id="{FECBE806-D4CB-8172-44B4-54C16BC7AF73}"/>
                  </a:ext>
                </a:extLst>
              </p:cNvPr>
              <p:cNvSpPr txBox="1"/>
              <p:nvPr/>
            </p:nvSpPr>
            <p:spPr>
              <a:xfrm>
                <a:off x="5773737" y="3792932"/>
                <a:ext cx="350959" cy="246221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600" i="1">
                          <a:latin typeface="Cambria Math"/>
                          <a:ea typeface="Cambria Math"/>
                        </a:rPr>
                        <m:t>𝑑</m:t>
                      </m:r>
                      <m:acc>
                        <m:accPr>
                          <m:chr m:val="⃗"/>
                          <m:ctrlPr>
                            <a:rPr lang="en-US" altLang="zh-TW" sz="16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accPr>
                        <m:e>
                          <m:r>
                            <a:rPr lang="en-US" altLang="zh-TW" sz="1600" i="1">
                              <a:latin typeface="Cambria Math"/>
                              <a:ea typeface="Cambria Math"/>
                            </a:rPr>
                            <m:t>𝑠</m:t>
                          </m:r>
                        </m:e>
                      </m:acc>
                    </m:oMath>
                  </m:oMathPara>
                </a14:m>
                <a:endParaRPr lang="zh-CN" altLang="en-US" sz="1600" i="1" dirty="0"/>
              </a:p>
            </p:txBody>
          </p:sp>
        </mc:Choice>
        <mc:Fallback xmlns="">
          <p:sp>
            <p:nvSpPr>
              <p:cNvPr id="12" name="文字方塊 33">
                <a:extLst>
                  <a:ext uri="{FF2B5EF4-FFF2-40B4-BE49-F238E27FC236}">
                    <a16:creationId xmlns:a16="http://schemas.microsoft.com/office/drawing/2014/main" id="{FECBE806-D4CB-8172-44B4-54C16BC7AF7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73737" y="3792932"/>
                <a:ext cx="350959" cy="246221"/>
              </a:xfrm>
              <a:prstGeom prst="rect">
                <a:avLst/>
              </a:prstGeom>
              <a:blipFill>
                <a:blip r:embed="rId8"/>
                <a:stretch>
                  <a:fillRect t="-33333" b="-952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文字方塊 33">
                <a:extLst>
                  <a:ext uri="{FF2B5EF4-FFF2-40B4-BE49-F238E27FC236}">
                    <a16:creationId xmlns:a16="http://schemas.microsoft.com/office/drawing/2014/main" id="{5B4DB95D-401B-9DCD-AED0-82207253DF76}"/>
                  </a:ext>
                </a:extLst>
              </p:cNvPr>
              <p:cNvSpPr txBox="1"/>
              <p:nvPr/>
            </p:nvSpPr>
            <p:spPr>
              <a:xfrm>
                <a:off x="7752556" y="3344772"/>
                <a:ext cx="852488" cy="23275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4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∆</m:t>
                      </m:r>
                      <m:sSub>
                        <m:sSubPr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sz="14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</m:e>
                        <m:sub>
                          <m:r>
                            <a:rPr lang="en-US" altLang="zh-TW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  <m:r>
                        <a:rPr lang="en-US" altLang="zh-TW" sz="14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≡∆</m:t>
                      </m:r>
                      <m:sSub>
                        <m:sSubPr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sz="14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sz="1400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  <m:sub>
                          <m:r>
                            <a:rPr lang="en-US" altLang="zh-TW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14" name="文字方塊 33">
                <a:extLst>
                  <a:ext uri="{FF2B5EF4-FFF2-40B4-BE49-F238E27FC236}">
                    <a16:creationId xmlns:a16="http://schemas.microsoft.com/office/drawing/2014/main" id="{5B4DB95D-401B-9DCD-AED0-82207253DF7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52556" y="3344772"/>
                <a:ext cx="852488" cy="232756"/>
              </a:xfrm>
              <a:prstGeom prst="rect">
                <a:avLst/>
              </a:prstGeom>
              <a:blipFill>
                <a:blip r:embed="rId9"/>
                <a:stretch>
                  <a:fillRect t="-26316" b="-2631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文字方塊 33">
                <a:extLst>
                  <a:ext uri="{FF2B5EF4-FFF2-40B4-BE49-F238E27FC236}">
                    <a16:creationId xmlns:a16="http://schemas.microsoft.com/office/drawing/2014/main" id="{85048CCB-D41C-5612-FE68-6034A8524AD1}"/>
                  </a:ext>
                </a:extLst>
              </p:cNvPr>
              <p:cNvSpPr txBox="1"/>
              <p:nvPr/>
            </p:nvSpPr>
            <p:spPr>
              <a:xfrm>
                <a:off x="7507288" y="2979554"/>
                <a:ext cx="273844" cy="23522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</m:e>
                        <m:sub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𝑗</m:t>
                          </m:r>
                          <m:r>
                            <a:rPr lang="en-US" altLang="zh-TW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+1</m:t>
                          </m:r>
                        </m:sub>
                      </m:sSub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15" name="文字方塊 33">
                <a:extLst>
                  <a:ext uri="{FF2B5EF4-FFF2-40B4-BE49-F238E27FC236}">
                    <a16:creationId xmlns:a16="http://schemas.microsoft.com/office/drawing/2014/main" id="{85048CCB-D41C-5612-FE68-6034A8524AD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07288" y="2979554"/>
                <a:ext cx="273844" cy="235227"/>
              </a:xfrm>
              <a:prstGeom prst="rect">
                <a:avLst/>
              </a:prstGeom>
              <a:blipFill>
                <a:blip r:embed="rId10"/>
                <a:stretch>
                  <a:fillRect l="-22727" t="-26316" r="-18182" b="-2631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文字方塊 33">
                <a:extLst>
                  <a:ext uri="{FF2B5EF4-FFF2-40B4-BE49-F238E27FC236}">
                    <a16:creationId xmlns:a16="http://schemas.microsoft.com/office/drawing/2014/main" id="{F035672C-7F6D-6DF5-1CE9-4ACCFC42BB79}"/>
                  </a:ext>
                </a:extLst>
              </p:cNvPr>
              <p:cNvSpPr txBox="1"/>
              <p:nvPr/>
            </p:nvSpPr>
            <p:spPr>
              <a:xfrm>
                <a:off x="7046231" y="3022623"/>
                <a:ext cx="273844" cy="23522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</m:e>
                        <m:sub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17" name="文字方塊 33">
                <a:extLst>
                  <a:ext uri="{FF2B5EF4-FFF2-40B4-BE49-F238E27FC236}">
                    <a16:creationId xmlns:a16="http://schemas.microsoft.com/office/drawing/2014/main" id="{F035672C-7F6D-6DF5-1CE9-4ACCFC42BB7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46231" y="3022623"/>
                <a:ext cx="273844" cy="235227"/>
              </a:xfrm>
              <a:prstGeom prst="rect">
                <a:avLst/>
              </a:prstGeom>
              <a:blipFill>
                <a:blip r:embed="rId11"/>
                <a:stretch>
                  <a:fillRect t="-31579" b="-2105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文字方塊 33">
                <a:extLst>
                  <a:ext uri="{FF2B5EF4-FFF2-40B4-BE49-F238E27FC236}">
                    <a16:creationId xmlns:a16="http://schemas.microsoft.com/office/drawing/2014/main" id="{7D6203AB-28B1-F36D-EC42-4DFF54077801}"/>
                  </a:ext>
                </a:extLst>
              </p:cNvPr>
              <p:cNvSpPr txBox="1"/>
              <p:nvPr/>
            </p:nvSpPr>
            <p:spPr>
              <a:xfrm>
                <a:off x="5162153" y="3610527"/>
                <a:ext cx="273844" cy="215444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</m:e>
                        <m:sub>
                          <m:r>
                            <a:rPr lang="en-US" altLang="zh-TW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18" name="文字方塊 33">
                <a:extLst>
                  <a:ext uri="{FF2B5EF4-FFF2-40B4-BE49-F238E27FC236}">
                    <a16:creationId xmlns:a16="http://schemas.microsoft.com/office/drawing/2014/main" id="{7D6203AB-28B1-F36D-EC42-4DFF5407780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62153" y="3610527"/>
                <a:ext cx="273844" cy="215444"/>
              </a:xfrm>
              <a:prstGeom prst="rect">
                <a:avLst/>
              </a:prstGeom>
              <a:blipFill>
                <a:blip r:embed="rId12"/>
                <a:stretch>
                  <a:fillRect t="-27778" b="-1666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文字方塊 33">
                <a:extLst>
                  <a:ext uri="{FF2B5EF4-FFF2-40B4-BE49-F238E27FC236}">
                    <a16:creationId xmlns:a16="http://schemas.microsoft.com/office/drawing/2014/main" id="{7BA196F9-7572-34D7-D0D1-BA66CC08A0E1}"/>
                  </a:ext>
                </a:extLst>
              </p:cNvPr>
              <p:cNvSpPr txBox="1"/>
              <p:nvPr/>
            </p:nvSpPr>
            <p:spPr>
              <a:xfrm>
                <a:off x="8023663" y="3710504"/>
                <a:ext cx="307537" cy="26385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𝐹</m:t>
                              </m:r>
                            </m:e>
                          </m:acc>
                        </m:e>
                        <m:sub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22" name="文字方塊 33">
                <a:extLst>
                  <a:ext uri="{FF2B5EF4-FFF2-40B4-BE49-F238E27FC236}">
                    <a16:creationId xmlns:a16="http://schemas.microsoft.com/office/drawing/2014/main" id="{7BA196F9-7572-34D7-D0D1-BA66CC08A0E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23663" y="3710504"/>
                <a:ext cx="307537" cy="263855"/>
              </a:xfrm>
              <a:prstGeom prst="rect">
                <a:avLst/>
              </a:prstGeom>
              <a:blipFill>
                <a:blip r:embed="rId13"/>
                <a:stretch>
                  <a:fillRect t="-23810" b="-2381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文字方塊 33">
                <a:extLst>
                  <a:ext uri="{FF2B5EF4-FFF2-40B4-BE49-F238E27FC236}">
                    <a16:creationId xmlns:a16="http://schemas.microsoft.com/office/drawing/2014/main" id="{2E85C44A-4240-C0FB-D7FF-5EBA9F5BE9F5}"/>
                  </a:ext>
                </a:extLst>
              </p:cNvPr>
              <p:cNvSpPr txBox="1"/>
              <p:nvPr/>
            </p:nvSpPr>
            <p:spPr>
              <a:xfrm>
                <a:off x="5491700" y="2970613"/>
                <a:ext cx="273844" cy="24160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𝐹</m:t>
                          </m:r>
                        </m:e>
                      </m:acc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23" name="文字方塊 33">
                <a:extLst>
                  <a:ext uri="{FF2B5EF4-FFF2-40B4-BE49-F238E27FC236}">
                    <a16:creationId xmlns:a16="http://schemas.microsoft.com/office/drawing/2014/main" id="{2E85C44A-4240-C0FB-D7FF-5EBA9F5BE9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91700" y="2970613"/>
                <a:ext cx="273844" cy="241605"/>
              </a:xfrm>
              <a:prstGeom prst="rect">
                <a:avLst/>
              </a:prstGeom>
              <a:blipFill>
                <a:blip r:embed="rId14"/>
                <a:stretch>
                  <a:fillRect t="-25000" b="-10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216270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12CEA07-8269-725D-270C-3EAF8C5105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6965" y="762000"/>
            <a:ext cx="5110069" cy="499745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文字方塊 24">
                <a:extLst>
                  <a:ext uri="{FF2B5EF4-FFF2-40B4-BE49-F238E27FC236}">
                    <a16:creationId xmlns:a16="http://schemas.microsoft.com/office/drawing/2014/main" id="{FFACA31E-BD4C-A8A7-5BC2-6D64B1D4FDD2}"/>
                  </a:ext>
                </a:extLst>
              </p:cNvPr>
              <p:cNvSpPr txBox="1"/>
              <p:nvPr/>
            </p:nvSpPr>
            <p:spPr>
              <a:xfrm>
                <a:off x="2089627" y="5867400"/>
                <a:ext cx="2924251" cy="36933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𝑊</m:t>
                          </m:r>
                        </m:e>
                        <m:sub>
                          <m:r>
                            <a:rPr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𝐴</m:t>
                          </m:r>
                        </m:sub>
                      </m:sSub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𝑊</m:t>
                          </m:r>
                        </m:e>
                        <m:sub>
                          <m:r>
                            <a:rPr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𝐵</m:t>
                          </m:r>
                        </m:sub>
                      </m:sSub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=−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𝑈</m:t>
                      </m:r>
                      <m:d>
                        <m:d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e>
                      </m:d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a:rPr lang="en-US" altLang="zh-TW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𝑈</m:t>
                      </m:r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3" name="文字方塊 24">
                <a:extLst>
                  <a:ext uri="{FF2B5EF4-FFF2-40B4-BE49-F238E27FC236}">
                    <a16:creationId xmlns:a16="http://schemas.microsoft.com/office/drawing/2014/main" id="{FFACA31E-BD4C-A8A7-5BC2-6D64B1D4FDD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89627" y="5867400"/>
                <a:ext cx="2924251" cy="369332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5DC4E1C3-AD65-8A83-B86D-25E4C81AF885}"/>
              </a:ext>
            </a:extLst>
          </p:cNvPr>
          <p:cNvSpPr txBox="1"/>
          <p:nvPr/>
        </p:nvSpPr>
        <p:spPr>
          <a:xfrm>
            <a:off x="5257800" y="5867400"/>
            <a:ext cx="2133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與路徑無關</a:t>
            </a:r>
            <a:r>
              <a:rPr lang="en-US" dirty="0"/>
              <a:t>！</a:t>
            </a:r>
          </a:p>
        </p:txBody>
      </p:sp>
      <p:sp>
        <p:nvSpPr>
          <p:cNvPr id="5" name="Text Box 3">
            <a:extLst>
              <a:ext uri="{FF2B5EF4-FFF2-40B4-BE49-F238E27FC236}">
                <a16:creationId xmlns:a16="http://schemas.microsoft.com/office/drawing/2014/main" id="{8C2DE787-B8E5-43EF-F3D8-75C35CA437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16965" y="296630"/>
            <a:ext cx="27432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靜電力是不是保守力？</a:t>
            </a:r>
          </a:p>
        </p:txBody>
      </p:sp>
    </p:spTree>
    <p:extLst>
      <p:ext uri="{BB962C8B-B14F-4D97-AF65-F5344CB8AC3E}">
        <p14:creationId xmlns:p14="http://schemas.microsoft.com/office/powerpoint/2010/main" val="29422895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50" name="Text Box 7"/>
          <p:cNvSpPr txBox="1">
            <a:spLocks noChangeArrowheads="1"/>
          </p:cNvSpPr>
          <p:nvPr/>
        </p:nvSpPr>
        <p:spPr bwMode="auto">
          <a:xfrm>
            <a:off x="1333500" y="5410200"/>
            <a:ext cx="48387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>
                <a:solidFill>
                  <a:srgbClr val="FF0000"/>
                </a:solidFill>
              </a:rPr>
              <a:t>靜電力為保守力，可以定義電位能。</a:t>
            </a:r>
          </a:p>
        </p:txBody>
      </p:sp>
      <p:sp>
        <p:nvSpPr>
          <p:cNvPr id="57354" name="文字方塊 9"/>
          <p:cNvSpPr txBox="1">
            <a:spLocks noChangeArrowheads="1"/>
          </p:cNvSpPr>
          <p:nvPr/>
        </p:nvSpPr>
        <p:spPr bwMode="auto">
          <a:xfrm>
            <a:off x="1333500" y="4996656"/>
            <a:ext cx="55626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r>
              <a:rPr lang="zh-TW" altLang="en-US" dirty="0"/>
              <a:t>沿任一封閉曲線，庫倫靜電力所作的功必為零！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文字方塊 9"/>
              <p:cNvSpPr txBox="1"/>
              <p:nvPr/>
            </p:nvSpPr>
            <p:spPr>
              <a:xfrm>
                <a:off x="5143500" y="1664003"/>
                <a:ext cx="3429000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𝐹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sub>
                          </m:sSub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/>
                            </a:rPr>
                            <m:t>𝑄𝑞</m:t>
                          </m:r>
                        </m:num>
                        <m:den>
                          <m:r>
                            <a:rPr lang="en-US" altLang="zh-TW" b="0" i="1" smtClean="0">
                              <a:latin typeface="Cambria Math"/>
                            </a:rPr>
                            <m:t>4</m:t>
                          </m:r>
                          <m:r>
                            <a:rPr lang="zh-TW" altLang="en-US" b="0" i="1" smtClean="0">
                              <a:latin typeface="Cambria Math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  <m:d>
                        <m:d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en-US" altLang="zh-TW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𝐴</m:t>
                                  </m:r>
                                </m:sub>
                              </m:sSub>
                            </m:den>
                          </m:f>
                          <m:r>
                            <a:rPr lang="en-US" altLang="zh-TW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en-US" altLang="zh-TW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𝐴</m:t>
                                  </m:r>
                                </m:sub>
                              </m:sSub>
                            </m:den>
                          </m:f>
                        </m:e>
                      </m:d>
                      <m:r>
                        <a:rPr lang="en-US" altLang="zh-TW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0" name="文字方塊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3500" y="1664003"/>
                <a:ext cx="3429000" cy="818879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Picture 2" descr="fig2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798"/>
          <a:stretch>
            <a:fillRect/>
          </a:stretch>
        </p:blipFill>
        <p:spPr bwMode="auto">
          <a:xfrm>
            <a:off x="1333500" y="1655074"/>
            <a:ext cx="3424238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手繪多邊形 1"/>
          <p:cNvSpPr/>
          <p:nvPr/>
        </p:nvSpPr>
        <p:spPr>
          <a:xfrm>
            <a:off x="2892136" y="1876747"/>
            <a:ext cx="1538023" cy="2491264"/>
          </a:xfrm>
          <a:custGeom>
            <a:avLst/>
            <a:gdLst>
              <a:gd name="connsiteX0" fmla="*/ 0 w 1538023"/>
              <a:gd name="connsiteY0" fmla="*/ 2161309 h 2491264"/>
              <a:gd name="connsiteX1" fmla="*/ 1080655 w 1538023"/>
              <a:gd name="connsiteY1" fmla="*/ 2466109 h 2491264"/>
              <a:gd name="connsiteX2" fmla="*/ 1537855 w 1538023"/>
              <a:gd name="connsiteY2" fmla="*/ 1579418 h 2491264"/>
              <a:gd name="connsiteX3" fmla="*/ 1039091 w 1538023"/>
              <a:gd name="connsiteY3" fmla="*/ 13854 h 2491264"/>
              <a:gd name="connsiteX4" fmla="*/ 1039091 w 1538023"/>
              <a:gd name="connsiteY4" fmla="*/ 13854 h 2491264"/>
              <a:gd name="connsiteX5" fmla="*/ 1039091 w 1538023"/>
              <a:gd name="connsiteY5" fmla="*/ 0 h 2491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38023" h="2491264">
                <a:moveTo>
                  <a:pt x="0" y="2161309"/>
                </a:moveTo>
                <a:cubicBezTo>
                  <a:pt x="412173" y="2362200"/>
                  <a:pt x="824346" y="2563091"/>
                  <a:pt x="1080655" y="2466109"/>
                </a:cubicBezTo>
                <a:cubicBezTo>
                  <a:pt x="1336964" y="2369127"/>
                  <a:pt x="1544782" y="1988127"/>
                  <a:pt x="1537855" y="1579418"/>
                </a:cubicBezTo>
                <a:cubicBezTo>
                  <a:pt x="1530928" y="1170709"/>
                  <a:pt x="1039091" y="13854"/>
                  <a:pt x="1039091" y="13854"/>
                </a:cubicBezTo>
                <a:lnTo>
                  <a:pt x="1039091" y="13854"/>
                </a:lnTo>
                <a:lnTo>
                  <a:pt x="1039091" y="0"/>
                </a:lnTo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cxnSp>
        <p:nvCxnSpPr>
          <p:cNvPr id="4" name="直線單箭頭接點 3"/>
          <p:cNvCxnSpPr/>
          <p:nvPr/>
        </p:nvCxnSpPr>
        <p:spPr>
          <a:xfrm>
            <a:off x="4218709" y="2645674"/>
            <a:ext cx="76200" cy="22860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字方塊 4"/>
          <p:cNvSpPr txBox="1"/>
          <p:nvPr/>
        </p:nvSpPr>
        <p:spPr>
          <a:xfrm>
            <a:off x="1295400" y="1096697"/>
            <a:ext cx="5181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從</a:t>
            </a:r>
            <a:r>
              <a:rPr lang="en-US" altLang="zh-TW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TW" altLang="en-US" dirty="0"/>
              <a:t>出發再回到</a:t>
            </a:r>
            <a:r>
              <a:rPr lang="en-US" altLang="zh-TW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TW" altLang="en-US" dirty="0"/>
              <a:t>，形成一封閉曲線。</a:t>
            </a:r>
          </a:p>
        </p:txBody>
      </p:sp>
    </p:spTree>
    <p:extLst>
      <p:ext uri="{BB962C8B-B14F-4D97-AF65-F5344CB8AC3E}">
        <p14:creationId xmlns:p14="http://schemas.microsoft.com/office/powerpoint/2010/main" val="3619102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矩形 13"/>
          <p:cNvSpPr/>
          <p:nvPr/>
        </p:nvSpPr>
        <p:spPr>
          <a:xfrm>
            <a:off x="2403672" y="540848"/>
            <a:ext cx="4953000" cy="2971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pic>
        <p:nvPicPr>
          <p:cNvPr id="8196" name="Picture 6" descr="fig2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298"/>
          <a:stretch>
            <a:fillRect/>
          </a:stretch>
        </p:blipFill>
        <p:spPr bwMode="auto">
          <a:xfrm>
            <a:off x="2632272" y="769448"/>
            <a:ext cx="3592513" cy="266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7" name="Text Box 7"/>
          <p:cNvSpPr txBox="1">
            <a:spLocks noChangeArrowheads="1"/>
          </p:cNvSpPr>
          <p:nvPr/>
        </p:nvSpPr>
        <p:spPr bwMode="auto">
          <a:xfrm>
            <a:off x="3165672" y="769448"/>
            <a:ext cx="457200" cy="36671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i="1">
                <a:latin typeface="Times New Roman" pitchFamily="18" charset="0"/>
                <a:cs typeface="Times New Roman" pitchFamily="18" charset="0"/>
              </a:rPr>
              <a:t>Q</a:t>
            </a:r>
            <a:r>
              <a:rPr lang="en-US" altLang="zh-TW" baseline="-25000"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8198" name="Text Box 8"/>
          <p:cNvSpPr txBox="1">
            <a:spLocks noChangeArrowheads="1"/>
          </p:cNvSpPr>
          <p:nvPr/>
        </p:nvSpPr>
        <p:spPr bwMode="auto">
          <a:xfrm>
            <a:off x="5451672" y="540848"/>
            <a:ext cx="457200" cy="36671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i="1">
                <a:latin typeface="Times New Roman" pitchFamily="18" charset="0"/>
                <a:cs typeface="Times New Roman" pitchFamily="18" charset="0"/>
              </a:rPr>
              <a:t>Q</a:t>
            </a:r>
            <a:r>
              <a:rPr lang="en-US" altLang="zh-TW" baseline="-2500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8199" name="Text Box 9"/>
          <p:cNvSpPr txBox="1">
            <a:spLocks noChangeArrowheads="1"/>
          </p:cNvSpPr>
          <p:nvPr/>
        </p:nvSpPr>
        <p:spPr bwMode="auto">
          <a:xfrm>
            <a:off x="2860872" y="1988648"/>
            <a:ext cx="457200" cy="36671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i="1">
                <a:latin typeface="Times New Roman" pitchFamily="18" charset="0"/>
                <a:cs typeface="Times New Roman" pitchFamily="18" charset="0"/>
              </a:rPr>
              <a:t>Q</a:t>
            </a:r>
            <a:r>
              <a:rPr lang="en-US" altLang="zh-TW" baseline="-2500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8200" name="Text Box 10"/>
          <p:cNvSpPr txBox="1">
            <a:spLocks noChangeArrowheads="1"/>
          </p:cNvSpPr>
          <p:nvPr/>
        </p:nvSpPr>
        <p:spPr bwMode="auto">
          <a:xfrm>
            <a:off x="5070672" y="3055448"/>
            <a:ext cx="396875" cy="36671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i="1">
                <a:latin typeface="Times New Roman" pitchFamily="18" charset="0"/>
                <a:cs typeface="Times New Roman" pitchFamily="18" charset="0"/>
              </a:rPr>
              <a:t>q</a:t>
            </a:r>
          </a:p>
        </p:txBody>
      </p:sp>
      <p:sp>
        <p:nvSpPr>
          <p:cNvPr id="8201" name="Text Box 4"/>
          <p:cNvSpPr txBox="1">
            <a:spLocks noChangeArrowheads="1"/>
          </p:cNvSpPr>
          <p:nvPr/>
        </p:nvSpPr>
        <p:spPr bwMode="auto">
          <a:xfrm>
            <a:off x="634948" y="152242"/>
            <a:ext cx="5334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若有一個以上的固定電荷</a:t>
            </a:r>
            <a:r>
              <a:rPr lang="en-US" altLang="zh-TW" i="1" dirty="0">
                <a:latin typeface="Times New Roman" pitchFamily="18" charset="0"/>
                <a:cs typeface="Times New Roman" pitchFamily="18" charset="0"/>
              </a:rPr>
              <a:t>Q</a:t>
            </a:r>
            <a:r>
              <a:rPr lang="zh-TW" altLang="en-US" dirty="0"/>
              <a:t>，靜電力可以疊加：</a:t>
            </a:r>
            <a:endParaRPr lang="en-US" altLang="zh-TW" dirty="0"/>
          </a:p>
        </p:txBody>
      </p:sp>
      <p:cxnSp>
        <p:nvCxnSpPr>
          <p:cNvPr id="12" name="直線單箭頭接點 11"/>
          <p:cNvCxnSpPr/>
          <p:nvPr/>
        </p:nvCxnSpPr>
        <p:spPr>
          <a:xfrm rot="16200000" flipH="1">
            <a:off x="5451672" y="2979248"/>
            <a:ext cx="381000" cy="381000"/>
          </a:xfrm>
          <a:prstGeom prst="straightConnector1">
            <a:avLst/>
          </a:prstGeom>
          <a:ln w="47625">
            <a:solidFill>
              <a:srgbClr val="FF339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03" name="文字方塊 12"/>
          <p:cNvSpPr txBox="1">
            <a:spLocks noChangeArrowheads="1"/>
          </p:cNvSpPr>
          <p:nvPr/>
        </p:nvSpPr>
        <p:spPr bwMode="auto">
          <a:xfrm>
            <a:off x="4164139" y="5752279"/>
            <a:ext cx="30480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>
                <a:solidFill>
                  <a:srgbClr val="FF0000"/>
                </a:solidFill>
              </a:rPr>
              <a:t>任何靜電力都是保守力！</a:t>
            </a:r>
          </a:p>
        </p:txBody>
      </p:sp>
      <p:sp>
        <p:nvSpPr>
          <p:cNvPr id="15" name="矩形 14"/>
          <p:cNvSpPr/>
          <p:nvPr/>
        </p:nvSpPr>
        <p:spPr>
          <a:xfrm>
            <a:off x="4537272" y="2903048"/>
            <a:ext cx="304800" cy="304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16" name="矩形 15"/>
          <p:cNvSpPr/>
          <p:nvPr/>
        </p:nvSpPr>
        <p:spPr>
          <a:xfrm>
            <a:off x="5604072" y="3360248"/>
            <a:ext cx="381000" cy="152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17" name="橢圓 16"/>
          <p:cNvSpPr/>
          <p:nvPr/>
        </p:nvSpPr>
        <p:spPr>
          <a:xfrm rot="19152474">
            <a:off x="5016697" y="1779098"/>
            <a:ext cx="1281113" cy="777875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cxnSp>
        <p:nvCxnSpPr>
          <p:cNvPr id="20" name="直線單箭頭接點 19"/>
          <p:cNvCxnSpPr/>
          <p:nvPr/>
        </p:nvCxnSpPr>
        <p:spPr>
          <a:xfrm flipV="1">
            <a:off x="5908872" y="2293448"/>
            <a:ext cx="136525" cy="168275"/>
          </a:xfrm>
          <a:prstGeom prst="straightConnector1">
            <a:avLst/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矩形 20"/>
          <p:cNvSpPr/>
          <p:nvPr/>
        </p:nvSpPr>
        <p:spPr>
          <a:xfrm>
            <a:off x="5451672" y="2217248"/>
            <a:ext cx="381000" cy="304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8209" name="矩形 21"/>
          <p:cNvSpPr>
            <a:spLocks noChangeArrowheads="1"/>
          </p:cNvSpPr>
          <p:nvPr/>
        </p:nvSpPr>
        <p:spPr bwMode="auto">
          <a:xfrm>
            <a:off x="6028886" y="4629493"/>
            <a:ext cx="20320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>
                <a:solidFill>
                  <a:srgbClr val="000000"/>
                </a:solidFill>
              </a:rPr>
              <a:t>因此還是保守力。</a:t>
            </a:r>
          </a:p>
        </p:txBody>
      </p:sp>
      <p:pic>
        <p:nvPicPr>
          <p:cNvPr id="19" name="Picture 1" descr="25_22_Figure.jp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30"/>
          <a:stretch/>
        </p:blipFill>
        <p:spPr>
          <a:xfrm>
            <a:off x="2409768" y="4401745"/>
            <a:ext cx="1754371" cy="2262901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2" name="文字方塊 21"/>
              <p:cNvSpPr txBox="1"/>
              <p:nvPr/>
            </p:nvSpPr>
            <p:spPr>
              <a:xfrm>
                <a:off x="216907" y="3531367"/>
                <a:ext cx="8392764" cy="818879"/>
              </a:xfrm>
              <a:prstGeom prst="rect">
                <a:avLst/>
              </a:prstGeom>
              <a:solidFill>
                <a:srgbClr val="FBFE78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𝐹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sub>
                          </m:sSub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d>
                            <m:dPr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acc>
                                    <m:accPr>
                                      <m:chr m:val="⃗"/>
                                      <m:ctrlPr>
                                        <a:rPr lang="en-US" altLang="zh-TW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US" altLang="zh-TW" i="1">
                                          <a:latin typeface="Cambria Math"/>
                                        </a:rPr>
                                        <m:t>𝐹</m:t>
                                      </m:r>
                                    </m:e>
                                  </m:acc>
                                </m:e>
                                <m:sub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acc>
                                    <m:accPr>
                                      <m:chr m:val="⃗"/>
                                      <m:ctrlPr>
                                        <a:rPr lang="en-US" altLang="zh-TW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US" altLang="zh-TW" i="1">
                                          <a:latin typeface="Cambria Math"/>
                                        </a:rPr>
                                        <m:t>𝐹</m:t>
                                      </m:r>
                                    </m:e>
                                  </m:acc>
                                </m:e>
                                <m:sub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acc>
                                    <m:accPr>
                                      <m:chr m:val="⃗"/>
                                      <m:ctrlPr>
                                        <a:rPr lang="en-US" altLang="zh-TW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US" altLang="zh-TW" i="1">
                                          <a:latin typeface="Cambria Math"/>
                                        </a:rPr>
                                        <m:t>𝐹</m:t>
                                      </m:r>
                                    </m:e>
                                  </m:acc>
                                </m:e>
                                <m:sub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3</m:t>
                                  </m:r>
                                </m:sub>
                              </m:s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⋯</m:t>
                              </m:r>
                            </m:e>
                          </m:d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</m:t>
                      </m:r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𝐹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+</m:t>
                      </m:r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𝐹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+</m:t>
                      </m:r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𝐹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3</m:t>
                              </m:r>
                            </m:sub>
                          </m:sSub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+⋯</m:t>
                      </m:r>
                      <m:r>
                        <a:rPr lang="en-US" altLang="zh-TW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2" name="文字方塊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6907" y="3531367"/>
                <a:ext cx="8392764" cy="818879"/>
              </a:xfrm>
              <a:prstGeom prst="rect">
                <a:avLst/>
              </a:prstGeom>
              <a:blipFill>
                <a:blip r:embed="rId4"/>
                <a:stretch>
                  <a:fillRect l="-9366" t="-128788" b="-186364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文字方塊 22"/>
              <p:cNvSpPr txBox="1"/>
              <p:nvPr/>
            </p:nvSpPr>
            <p:spPr>
              <a:xfrm>
                <a:off x="4252466" y="4412753"/>
                <a:ext cx="1688093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𝐹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sub>
                          </m:sSub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3" name="文字方塊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52466" y="4412753"/>
                <a:ext cx="1688093" cy="818879"/>
              </a:xfrm>
              <a:prstGeom prst="rect">
                <a:avLst/>
              </a:prstGeom>
              <a:blipFill>
                <a:blip r:embed="rId5"/>
                <a:stretch>
                  <a:fillRect l="-47015" t="-128788" b="-186364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8212" name="Text Box 23"/>
              <p:cNvSpPr txBox="1">
                <a:spLocks noChangeArrowheads="1"/>
              </p:cNvSpPr>
              <p:nvPr/>
            </p:nvSpPr>
            <p:spPr bwMode="auto">
              <a:xfrm>
                <a:off x="4571999" y="3864015"/>
                <a:ext cx="4648200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1pPr>
                <a:lvl2pPr marL="742950" indent="-28575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2pPr>
                <a:lvl3pPr marL="11430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3pPr>
                <a:lvl4pPr marL="16002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4pPr>
                <a:lvl5pPr marL="20574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zh-TW" altLang="en-US" dirty="0"/>
                  <a:t>電位</a:t>
                </a:r>
                <a14:m>
                  <m:oMath xmlns:m="http://schemas.openxmlformats.org/officeDocument/2006/math">
                    <m:r>
                      <a:rPr lang="en-US" altLang="zh-TW" i="1" dirty="0">
                        <a:latin typeface="Cambria Math"/>
                      </a:rPr>
                      <m:t>𝑉</m:t>
                    </m:r>
                  </m:oMath>
                </a14:m>
                <a:r>
                  <a:rPr lang="zh-TW" altLang="en-US" dirty="0"/>
                  <a:t>只與</a:t>
                </a:r>
                <a:r>
                  <a:rPr lang="en-US" altLang="zh-TW" i="1" dirty="0">
                    <a:latin typeface="Times New Roman" pitchFamily="18" charset="0"/>
                    <a:cs typeface="Times New Roman" pitchFamily="18" charset="0"/>
                  </a:rPr>
                  <a:t>q</a:t>
                </a:r>
                <a:r>
                  <a:rPr lang="zh-TW" altLang="en-US" dirty="0"/>
                  <a:t>的位置相關，與</a:t>
                </a:r>
                <a:r>
                  <a:rPr lang="en-US" altLang="zh-TW" i="1" dirty="0">
                    <a:latin typeface="Times New Roman" pitchFamily="18" charset="0"/>
                    <a:cs typeface="Times New Roman" pitchFamily="18" charset="0"/>
                  </a:rPr>
                  <a:t>q</a:t>
                </a:r>
                <a:r>
                  <a:rPr lang="zh-TW" altLang="en-US" dirty="0"/>
                  <a:t>的電荷無關</a:t>
                </a:r>
              </a:p>
            </p:txBody>
          </p:sp>
        </mc:Choice>
        <mc:Fallback xmlns="">
          <p:sp>
            <p:nvSpPr>
              <p:cNvPr id="8212" name="Text Box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571999" y="3864015"/>
                <a:ext cx="4648200" cy="369332"/>
              </a:xfrm>
              <a:prstGeom prst="rect">
                <a:avLst/>
              </a:prstGeom>
              <a:blipFill>
                <a:blip r:embed="rId2"/>
                <a:stretch>
                  <a:fillRect l="-1093" t="-10000" b="-23333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Text Box 25"/>
          <p:cNvSpPr txBox="1">
            <a:spLocks noChangeArrowheads="1"/>
          </p:cNvSpPr>
          <p:nvPr/>
        </p:nvSpPr>
        <p:spPr bwMode="auto">
          <a:xfrm>
            <a:off x="4571999" y="4282138"/>
            <a:ext cx="44196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想像</a:t>
            </a:r>
            <a:r>
              <a:rPr lang="en-US" altLang="zh-TW" i="1" dirty="0">
                <a:latin typeface="Times New Roman" pitchFamily="18" charset="0"/>
                <a:cs typeface="Times New Roman" pitchFamily="18" charset="0"/>
              </a:rPr>
              <a:t>q</a:t>
            </a:r>
            <a:r>
              <a:rPr lang="zh-TW" altLang="en-US" dirty="0"/>
              <a:t>漸漸趨近於零</a:t>
            </a:r>
            <a:r>
              <a:rPr lang="en-US" altLang="zh-TW" dirty="0"/>
              <a:t>….</a:t>
            </a:r>
            <a:r>
              <a:rPr lang="zh-TW" altLang="en-US" dirty="0"/>
              <a:t>電位依舊存在吧！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文字方塊 27"/>
              <p:cNvSpPr txBox="1">
                <a:spLocks noChangeArrowheads="1"/>
              </p:cNvSpPr>
              <p:nvPr/>
            </p:nvSpPr>
            <p:spPr bwMode="auto">
              <a:xfrm>
                <a:off x="476326" y="6100947"/>
                <a:ext cx="4800600" cy="40293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1pPr>
                <a:lvl2pPr marL="742950" indent="-28575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2pPr>
                <a:lvl3pPr marL="11430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3pPr>
                <a:lvl4pPr marL="16002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4pPr>
                <a:lvl5pPr marL="20574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9pPr>
              </a:lstStyle>
              <a:p>
                <a:pPr eaLnBrk="1" hangingPunct="1"/>
                <a:r>
                  <a:rPr lang="zh-TW" altLang="en-US" dirty="0"/>
                  <a:t>與向量的電場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zh-TW" altLang="en-US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altLang="zh-TW" i="1">
                            <a:latin typeface="Cambria Math"/>
                          </a:rPr>
                          <m:t>𝐸</m:t>
                        </m:r>
                      </m:e>
                    </m:acc>
                  </m:oMath>
                </a14:m>
                <a:r>
                  <a:rPr lang="zh-TW" altLang="en-US" dirty="0"/>
                  <a:t>不同，電位</a:t>
                </a:r>
                <a14:m>
                  <m:oMath xmlns:m="http://schemas.openxmlformats.org/officeDocument/2006/math">
                    <m:r>
                      <a:rPr lang="en-US" altLang="zh-TW" i="1" dirty="0">
                        <a:latin typeface="Cambria Math"/>
                      </a:rPr>
                      <m:t>𝑉</m:t>
                    </m:r>
                  </m:oMath>
                </a14:m>
                <a:r>
                  <a:rPr lang="zh-TW" altLang="en-US" dirty="0"/>
                  <a:t>是一個純量場。</a:t>
                </a:r>
              </a:p>
            </p:txBody>
          </p:sp>
        </mc:Choice>
        <mc:Fallback xmlns="">
          <p:sp>
            <p:nvSpPr>
              <p:cNvPr id="28" name="文字方塊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76326" y="6100947"/>
                <a:ext cx="4800600" cy="402931"/>
              </a:xfrm>
              <a:prstGeom prst="rect">
                <a:avLst/>
              </a:prstGeom>
              <a:blipFill>
                <a:blip r:embed="rId3"/>
                <a:stretch>
                  <a:fillRect l="-1055" b="-21212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矩形 20"/>
          <p:cNvSpPr/>
          <p:nvPr/>
        </p:nvSpPr>
        <p:spPr>
          <a:xfrm>
            <a:off x="304799" y="1120815"/>
            <a:ext cx="3962400" cy="3200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pic>
        <p:nvPicPr>
          <p:cNvPr id="11277" name="Picture 6" descr="fig2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298"/>
          <a:stretch>
            <a:fillRect/>
          </a:stretch>
        </p:blipFill>
        <p:spPr bwMode="auto">
          <a:xfrm>
            <a:off x="533399" y="1501815"/>
            <a:ext cx="3592513" cy="266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8" name="Text Box 7"/>
          <p:cNvSpPr txBox="1">
            <a:spLocks noChangeArrowheads="1"/>
          </p:cNvSpPr>
          <p:nvPr/>
        </p:nvSpPr>
        <p:spPr bwMode="auto">
          <a:xfrm>
            <a:off x="1066799" y="1501815"/>
            <a:ext cx="457200" cy="36671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i="1">
                <a:latin typeface="Times New Roman" pitchFamily="18" charset="0"/>
                <a:cs typeface="Times New Roman" pitchFamily="18" charset="0"/>
              </a:rPr>
              <a:t>Q</a:t>
            </a:r>
            <a:r>
              <a:rPr lang="en-US" altLang="zh-TW" baseline="-25000"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11279" name="Text Box 8"/>
          <p:cNvSpPr txBox="1">
            <a:spLocks noChangeArrowheads="1"/>
          </p:cNvSpPr>
          <p:nvPr/>
        </p:nvSpPr>
        <p:spPr bwMode="auto">
          <a:xfrm>
            <a:off x="3352799" y="1273215"/>
            <a:ext cx="457200" cy="36671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i="1">
                <a:latin typeface="Times New Roman" pitchFamily="18" charset="0"/>
                <a:cs typeface="Times New Roman" pitchFamily="18" charset="0"/>
              </a:rPr>
              <a:t>Q</a:t>
            </a:r>
            <a:r>
              <a:rPr lang="en-US" altLang="zh-TW" baseline="-2500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11280" name="Text Box 9"/>
          <p:cNvSpPr txBox="1">
            <a:spLocks noChangeArrowheads="1"/>
          </p:cNvSpPr>
          <p:nvPr/>
        </p:nvSpPr>
        <p:spPr bwMode="auto">
          <a:xfrm>
            <a:off x="761999" y="2721015"/>
            <a:ext cx="457200" cy="36671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i="1">
                <a:latin typeface="Times New Roman" pitchFamily="18" charset="0"/>
                <a:cs typeface="Times New Roman" pitchFamily="18" charset="0"/>
              </a:rPr>
              <a:t>Q</a:t>
            </a:r>
            <a:r>
              <a:rPr lang="en-US" altLang="zh-TW" baseline="-2500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1281" name="Text Box 10"/>
          <p:cNvSpPr txBox="1">
            <a:spLocks noChangeArrowheads="1"/>
          </p:cNvSpPr>
          <p:nvPr/>
        </p:nvSpPr>
        <p:spPr bwMode="auto">
          <a:xfrm>
            <a:off x="2971799" y="3787815"/>
            <a:ext cx="396875" cy="36671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i="1">
                <a:latin typeface="Times New Roman" pitchFamily="18" charset="0"/>
                <a:cs typeface="Times New Roman" pitchFamily="18" charset="0"/>
              </a:rPr>
              <a:t>q</a:t>
            </a:r>
          </a:p>
        </p:txBody>
      </p:sp>
      <p:cxnSp>
        <p:nvCxnSpPr>
          <p:cNvPr id="32" name="直線單箭頭接點 31"/>
          <p:cNvCxnSpPr/>
          <p:nvPr/>
        </p:nvCxnSpPr>
        <p:spPr>
          <a:xfrm rot="16200000" flipH="1">
            <a:off x="3352799" y="3711615"/>
            <a:ext cx="381000" cy="381000"/>
          </a:xfrm>
          <a:prstGeom prst="straightConnector1">
            <a:avLst/>
          </a:prstGeom>
          <a:ln w="47625">
            <a:solidFill>
              <a:srgbClr val="FF339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矩形 32"/>
          <p:cNvSpPr/>
          <p:nvPr/>
        </p:nvSpPr>
        <p:spPr>
          <a:xfrm>
            <a:off x="2438399" y="3635415"/>
            <a:ext cx="304800" cy="304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34" name="矩形 33"/>
          <p:cNvSpPr/>
          <p:nvPr/>
        </p:nvSpPr>
        <p:spPr>
          <a:xfrm>
            <a:off x="3505199" y="4092615"/>
            <a:ext cx="381000" cy="152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37" name="矩形 36"/>
          <p:cNvSpPr/>
          <p:nvPr/>
        </p:nvSpPr>
        <p:spPr>
          <a:xfrm>
            <a:off x="3352799" y="2949615"/>
            <a:ext cx="381000" cy="304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文字方塊 23"/>
              <p:cNvSpPr txBox="1">
                <a:spLocks noChangeArrowheads="1"/>
              </p:cNvSpPr>
              <p:nvPr/>
            </p:nvSpPr>
            <p:spPr bwMode="auto">
              <a:xfrm>
                <a:off x="476327" y="5068427"/>
                <a:ext cx="7334365" cy="40293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1pPr>
                <a:lvl2pPr marL="742950" indent="-28575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2pPr>
                <a:lvl3pPr marL="11430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3pPr>
                <a:lvl4pPr marL="16002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4pPr>
                <a:lvl5pPr marL="20574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r>
                  <a:rPr lang="zh-TW" altLang="en-US" dirty="0"/>
                  <a:t>電場就是會讓位於當地的電荷</a:t>
                </a:r>
                <a14:m>
                  <m:oMath xmlns:m="http://schemas.openxmlformats.org/officeDocument/2006/math">
                    <m:r>
                      <a:rPr lang="en-US" altLang="zh-TW" i="1">
                        <a:latin typeface="Cambria Math"/>
                      </a:rPr>
                      <m:t>𝑞</m:t>
                    </m:r>
                  </m:oMath>
                </a14:m>
                <a:r>
                  <a:rPr lang="zh-TW" altLang="en-US" dirty="0"/>
                  <a:t>得到靜電力</a:t>
                </a:r>
                <a14:m>
                  <m:oMath xmlns:m="http://schemas.openxmlformats.org/officeDocument/2006/math">
                    <m:r>
                      <a:rPr lang="en-US" altLang="zh-TW" b="0" i="1" smtClean="0">
                        <a:latin typeface="Cambria Math"/>
                      </a:rPr>
                      <m:t>𝑞</m:t>
                    </m:r>
                    <m:r>
                      <a:rPr lang="en-US" altLang="zh-TW" b="0" i="1" smtClean="0">
                        <a:latin typeface="Cambria Math"/>
                        <a:ea typeface="Cambria Math"/>
                      </a:rPr>
                      <m:t>∙</m:t>
                    </m:r>
                    <m:acc>
                      <m:accPr>
                        <m:chr m:val="⃗"/>
                        <m:ctrlPr>
                          <a:rPr lang="zh-TW" altLang="en-US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altLang="zh-TW" i="1">
                            <a:latin typeface="Cambria Math"/>
                          </a:rPr>
                          <m:t>𝐸</m:t>
                        </m:r>
                      </m:e>
                    </m:acc>
                  </m:oMath>
                </a14:m>
                <a:r>
                  <a:rPr lang="zh-TW" altLang="en-US" dirty="0"/>
                  <a:t>的</a:t>
                </a:r>
                <a:r>
                  <a:rPr lang="zh-TW" altLang="en-US" dirty="0">
                    <a:solidFill>
                      <a:srgbClr val="FF0000"/>
                    </a:solidFill>
                  </a:rPr>
                  <a:t>空間的物理性質。</a:t>
                </a:r>
              </a:p>
            </p:txBody>
          </p:sp>
        </mc:Choice>
        <mc:Fallback xmlns="">
          <p:sp>
            <p:nvSpPr>
              <p:cNvPr id="24" name="文字方塊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76327" y="5068427"/>
                <a:ext cx="7334365" cy="402931"/>
              </a:xfrm>
              <a:prstGeom prst="rect">
                <a:avLst/>
              </a:prstGeom>
              <a:blipFill>
                <a:blip r:embed="rId5"/>
                <a:stretch>
                  <a:fillRect l="-692" b="-17647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文字方塊 28"/>
              <p:cNvSpPr txBox="1"/>
              <p:nvPr/>
            </p:nvSpPr>
            <p:spPr>
              <a:xfrm>
                <a:off x="4623589" y="1905284"/>
                <a:ext cx="1960665" cy="764568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/>
                        </a:rPr>
                        <m:t>𝑈</m:t>
                      </m:r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chr m:val="∑"/>
                          <m:supHide m:val="on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en-US" altLang="zh-TW" i="1">
                              <a:latin typeface="Cambria Math"/>
                            </a:rPr>
                            <m:t>𝑖</m:t>
                          </m:r>
                        </m:sub>
                        <m:sup/>
                        <m:e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i="1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US" altLang="zh-TW" i="1">
                                  <a:latin typeface="Cambria Math"/>
                                </a:rPr>
                                <m:t>4</m:t>
                              </m:r>
                              <m:r>
                                <a:rPr lang="zh-TW" altLang="en-US" i="1">
                                  <a:latin typeface="Cambria Math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zh-TW" altLang="en-US" i="1">
                                      <a:latin typeface="Cambria Math"/>
                                    </a:rPr>
                                    <m:t>𝜀</m:t>
                                  </m:r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0</m:t>
                                  </m:r>
                                </m:sub>
                              </m:sSub>
                            </m:den>
                          </m:f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𝑄</m:t>
                                  </m:r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𝑖</m:t>
                                  </m:r>
                                </m:sub>
                              </m:s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𝑞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en-US" altLang="zh-TW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𝑖</m:t>
                                  </m:r>
                                </m:sub>
                              </m:sSub>
                            </m:den>
                          </m:f>
                        </m:e>
                      </m:nary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29" name="文字方塊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3589" y="1905284"/>
                <a:ext cx="1960665" cy="764568"/>
              </a:xfrm>
              <a:prstGeom prst="rect">
                <a:avLst/>
              </a:prstGeom>
              <a:blipFill>
                <a:blip r:embed="rId13"/>
                <a:stretch>
                  <a:fillRect l="-12821" t="-122951" b="-16885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文字方塊 29"/>
              <p:cNvSpPr txBox="1"/>
              <p:nvPr/>
            </p:nvSpPr>
            <p:spPr>
              <a:xfrm>
                <a:off x="4623589" y="2806534"/>
                <a:ext cx="3076140" cy="828881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nary>
                            <m:naryPr>
                              <m:chr m:val="∑"/>
                              <m:supHide m:val="on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m:rPr>
                                  <m:brk m:alnAt="7"/>
                                </m:rPr>
                                <a:rPr lang="en-US" altLang="zh-TW" i="1">
                                  <a:latin typeface="Cambria Math"/>
                                </a:rPr>
                                <m:t>𝑖</m:t>
                              </m:r>
                            </m:sub>
                            <m:sup/>
                            <m:e>
                              <m:f>
                                <m:f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4</m:t>
                                  </m:r>
                                  <m:r>
                                    <a:rPr lang="zh-TW" altLang="en-US" i="1">
                                      <a:latin typeface="Cambria Math"/>
                                    </a:rPr>
                                    <m:t>𝜋</m:t>
                                  </m:r>
                                  <m:sSub>
                                    <m:sSubPr>
                                      <m:ctrlPr>
                                        <a:rPr lang="en-US" altLang="zh-TW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zh-TW" altLang="en-US" i="1">
                                          <a:latin typeface="Cambria Math"/>
                                        </a:rPr>
                                        <m:t>𝜀</m:t>
                                      </m:r>
                                    </m:e>
                                    <m:sub>
                                      <m:r>
                                        <a:rPr lang="en-US" altLang="zh-TW" i="1">
                                          <a:latin typeface="Cambria Math"/>
                                        </a:rPr>
                                        <m:t>0</m:t>
                                      </m:r>
                                    </m:sub>
                                  </m:sSub>
                                </m:den>
                              </m:f>
                              <m:f>
                                <m:f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en-US" altLang="zh-TW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zh-TW" i="1">
                                          <a:latin typeface="Cambria Math"/>
                                        </a:rPr>
                                        <m:t>𝑄</m:t>
                                      </m:r>
                                    </m:e>
                                    <m:sub>
                                      <m:r>
                                        <a:rPr lang="en-US" altLang="zh-TW" i="1">
                                          <a:latin typeface="Cambria Math"/>
                                        </a:rPr>
                                        <m:t>𝑖</m:t>
                                      </m:r>
                                    </m:sub>
                                  </m:sSub>
                                </m:num>
                                <m:den>
                                  <m:sSub>
                                    <m:sSubPr>
                                      <m:ctrlPr>
                                        <a:rPr lang="en-US" altLang="zh-TW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zh-TW" i="1">
                                          <a:latin typeface="Cambria Math"/>
                                        </a:rPr>
                                        <m:t>𝑟</m:t>
                                      </m:r>
                                    </m:e>
                                    <m:sub>
                                      <m:r>
                                        <a:rPr lang="en-US" altLang="zh-TW" i="1">
                                          <a:latin typeface="Cambria Math"/>
                                        </a:rPr>
                                        <m:t>𝑖</m:t>
                                      </m:r>
                                    </m:sub>
                                  </m:sSub>
                                </m:den>
                              </m:f>
                            </m:e>
                          </m:nary>
                        </m:e>
                      </m:d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𝑞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≡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𝑉𝑞</m:t>
                      </m:r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30" name="文字方塊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3589" y="2806534"/>
                <a:ext cx="3076140" cy="828881"/>
              </a:xfrm>
              <a:prstGeom prst="rect">
                <a:avLst/>
              </a:prstGeom>
              <a:blipFill>
                <a:blip r:embed="rId14"/>
                <a:stretch>
                  <a:fillRect l="-5738" t="-102985" b="-15373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文字方塊 30"/>
              <p:cNvSpPr txBox="1"/>
              <p:nvPr/>
            </p:nvSpPr>
            <p:spPr>
              <a:xfrm>
                <a:off x="8056119" y="2892198"/>
                <a:ext cx="864917" cy="65755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𝑉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𝑈</m:t>
                          </m:r>
                        </m:num>
                        <m:den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𝑞</m:t>
                          </m:r>
                        </m:den>
                      </m:f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31" name="文字方塊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56119" y="2892198"/>
                <a:ext cx="864917" cy="657552"/>
              </a:xfrm>
              <a:prstGeom prst="rect">
                <a:avLst/>
              </a:prstGeom>
              <a:blipFill>
                <a:blip r:embed="rId15"/>
                <a:stretch>
                  <a:fillRect b="-566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文字方塊 34"/>
              <p:cNvSpPr txBox="1"/>
              <p:nvPr/>
            </p:nvSpPr>
            <p:spPr>
              <a:xfrm>
                <a:off x="5569410" y="4677336"/>
                <a:ext cx="831253" cy="369332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i="1" smtClean="0">
                          <a:latin typeface="Cambria Math"/>
                        </a:rPr>
                        <m:t>𝑞</m:t>
                      </m:r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→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35" name="文字方塊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9410" y="4677336"/>
                <a:ext cx="831253" cy="369332"/>
              </a:xfrm>
              <a:prstGeom prst="rect">
                <a:avLst/>
              </a:prstGeom>
              <a:blipFill>
                <a:blip r:embed="rId16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矩形 1">
                <a:extLst>
                  <a:ext uri="{FF2B5EF4-FFF2-40B4-BE49-F238E27FC236}">
                    <a16:creationId xmlns:a16="http://schemas.microsoft.com/office/drawing/2014/main" id="{A871B9D7-1E85-1E40-B779-DF3CFBA71D22}"/>
                  </a:ext>
                </a:extLst>
              </p:cNvPr>
              <p:cNvSpPr/>
              <p:nvPr/>
            </p:nvSpPr>
            <p:spPr>
              <a:xfrm>
                <a:off x="4626405" y="1361085"/>
                <a:ext cx="4240841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zh-TW" altLang="en-US" dirty="0"/>
                  <a:t>注意這個電位能表示式中，</a:t>
                </a:r>
                <a14:m>
                  <m:oMath xmlns:m="http://schemas.openxmlformats.org/officeDocument/2006/math">
                    <m:r>
                      <a:rPr lang="en-US" altLang="zh-TW" i="1">
                        <a:latin typeface="Cambria Math"/>
                      </a:rPr>
                      <m:t>𝑞</m:t>
                    </m:r>
                  </m:oMath>
                </a14:m>
                <a:r>
                  <a:rPr lang="zh-TW" altLang="en-US" dirty="0"/>
                  <a:t>可以提出！</a:t>
                </a:r>
              </a:p>
            </p:txBody>
          </p:sp>
        </mc:Choice>
        <mc:Fallback xmlns="">
          <p:sp>
            <p:nvSpPr>
              <p:cNvPr id="2" name="矩形 1">
                <a:extLst>
                  <a:ext uri="{FF2B5EF4-FFF2-40B4-BE49-F238E27FC236}">
                    <a16:creationId xmlns:a16="http://schemas.microsoft.com/office/drawing/2014/main" id="{A871B9D7-1E85-1E40-B779-DF3CFBA71D2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6405" y="1361085"/>
                <a:ext cx="4240841" cy="369332"/>
              </a:xfrm>
              <a:prstGeom prst="rect">
                <a:avLst/>
              </a:prstGeom>
              <a:blipFill>
                <a:blip r:embed="rId17"/>
                <a:stretch>
                  <a:fillRect l="-1194" t="-6667" b="-2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文字方塊 3">
            <a:extLst>
              <a:ext uri="{FF2B5EF4-FFF2-40B4-BE49-F238E27FC236}">
                <a16:creationId xmlns:a16="http://schemas.microsoft.com/office/drawing/2014/main" id="{E3843921-F525-1330-A866-F5A6A1033AC5}"/>
              </a:ext>
            </a:extLst>
          </p:cNvPr>
          <p:cNvSpPr txBox="1"/>
          <p:nvPr/>
        </p:nvSpPr>
        <p:spPr>
          <a:xfrm>
            <a:off x="1676399" y="551752"/>
            <a:ext cx="5791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電位能</a:t>
            </a:r>
            <a:r>
              <a:rPr lang="zh-TW" altLang="en-US" dirty="0"/>
              <a:t> </a:t>
            </a:r>
            <a:r>
              <a:rPr lang="en-US" altLang="zh-TW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Electric Potential Energy</a:t>
            </a:r>
            <a:r>
              <a:rPr lang="zh-TW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TW" dirty="0">
                <a:latin typeface="Times New Roman" pitchFamily="18" charset="0"/>
                <a:cs typeface="Times New Roman" pitchFamily="18" charset="0"/>
              </a:rPr>
              <a:t>to</a:t>
            </a:r>
            <a:r>
              <a:rPr lang="en-US" altLang="zh-TW" dirty="0"/>
              <a:t> </a:t>
            </a:r>
            <a:r>
              <a:rPr lang="zh-TW" altLang="en-US" dirty="0"/>
              <a:t>電位 </a:t>
            </a:r>
            <a:r>
              <a:rPr lang="en-US" altLang="zh-TW" dirty="0">
                <a:latin typeface="Times New Roman" pitchFamily="18" charset="0"/>
                <a:cs typeface="Times New Roman" pitchFamily="18" charset="0"/>
              </a:rPr>
              <a:t>Electric Potential</a:t>
            </a:r>
            <a:endParaRPr kumimoji="1" lang="zh-TW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6FC7742-83F4-7E24-36C4-F8B417DD2A1E}"/>
              </a:ext>
            </a:extLst>
          </p:cNvPr>
          <p:cNvSpPr/>
          <p:nvPr/>
        </p:nvSpPr>
        <p:spPr>
          <a:xfrm>
            <a:off x="5105400" y="2806534"/>
            <a:ext cx="1478854" cy="82888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文字方塊 23">
                <a:extLst>
                  <a:ext uri="{FF2B5EF4-FFF2-40B4-BE49-F238E27FC236}">
                    <a16:creationId xmlns:a16="http://schemas.microsoft.com/office/drawing/2014/main" id="{A6B45C0E-A1EA-F0AE-87D5-28FFE38F47A2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76691" y="5466244"/>
                <a:ext cx="7334365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1pPr>
                <a:lvl2pPr marL="742950" indent="-28575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2pPr>
                <a:lvl3pPr marL="11430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3pPr>
                <a:lvl4pPr marL="16002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4pPr>
                <a:lvl5pPr marL="20574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r>
                  <a:rPr lang="zh-TW" altLang="en-US" dirty="0"/>
                  <a:t>電位就是會讓位於當地的電荷</a:t>
                </a:r>
                <a14:m>
                  <m:oMath xmlns:m="http://schemas.openxmlformats.org/officeDocument/2006/math">
                    <m:r>
                      <a:rPr lang="en-US" altLang="zh-TW" i="1">
                        <a:latin typeface="Cambria Math"/>
                      </a:rPr>
                      <m:t>𝑞</m:t>
                    </m:r>
                  </m:oMath>
                </a14:m>
                <a:r>
                  <a:rPr lang="zh-TW" altLang="en-US" dirty="0"/>
                  <a:t>得到電位能</a:t>
                </a:r>
                <a14:m>
                  <m:oMath xmlns:m="http://schemas.openxmlformats.org/officeDocument/2006/math">
                    <m:r>
                      <a:rPr lang="en-US" altLang="zh-TW" b="0" i="1" smtClean="0">
                        <a:latin typeface="Cambria Math"/>
                      </a:rPr>
                      <m:t>𝑞</m:t>
                    </m:r>
                    <m:r>
                      <a:rPr lang="en-US" altLang="zh-TW" b="0" i="1" smtClean="0">
                        <a:latin typeface="Cambria Math"/>
                        <a:ea typeface="Cambria Math"/>
                      </a:rPr>
                      <m:t>∙</m:t>
                    </m:r>
                    <m:r>
                      <a:rPr lang="en-US" altLang="zh-TW" b="0" i="1" smtClean="0">
                        <a:latin typeface="Cambria Math" panose="02040503050406030204" pitchFamily="18" charset="0"/>
                        <a:ea typeface="Cambria Math"/>
                      </a:rPr>
                      <m:t>𝑉</m:t>
                    </m:r>
                  </m:oMath>
                </a14:m>
                <a:r>
                  <a:rPr lang="zh-TW" altLang="en-US" dirty="0"/>
                  <a:t>的</a:t>
                </a:r>
                <a:r>
                  <a:rPr lang="zh-TW" altLang="en-US" dirty="0">
                    <a:solidFill>
                      <a:srgbClr val="FF0000"/>
                    </a:solidFill>
                  </a:rPr>
                  <a:t>空間的物理性質。</a:t>
                </a:r>
              </a:p>
            </p:txBody>
          </p:sp>
        </mc:Choice>
        <mc:Fallback xmlns="">
          <p:sp>
            <p:nvSpPr>
              <p:cNvPr id="5" name="文字方塊 23">
                <a:extLst>
                  <a:ext uri="{FF2B5EF4-FFF2-40B4-BE49-F238E27FC236}">
                    <a16:creationId xmlns:a16="http://schemas.microsoft.com/office/drawing/2014/main" id="{A6B45C0E-A1EA-F0AE-87D5-28FFE38F47A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76691" y="5466244"/>
                <a:ext cx="7334365" cy="369332"/>
              </a:xfrm>
              <a:prstGeom prst="rect">
                <a:avLst/>
              </a:prstGeom>
              <a:blipFill>
                <a:blip r:embed="rId18"/>
                <a:stretch>
                  <a:fillRect l="-692" t="-6667" b="-23333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44917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2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2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12" grpId="0"/>
      <p:bldP spid="25" grpId="0"/>
      <p:bldP spid="28" grpId="0"/>
      <p:bldP spid="24" grpId="0"/>
      <p:bldP spid="31" grpId="0" animBg="1"/>
      <p:bldP spid="35" grpId="0" animBg="1"/>
      <p:bldP spid="4" grpId="0" animBg="1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Chia-Hung Chang\Downloads\Data\Knight\Media\Chapter30\Images\30_01Figure-F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69"/>
          <a:stretch>
            <a:fillRect/>
          </a:stretch>
        </p:blipFill>
        <p:spPr bwMode="auto">
          <a:xfrm>
            <a:off x="2154744" y="1752600"/>
            <a:ext cx="4240213" cy="2998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文字方塊 5"/>
              <p:cNvSpPr txBox="1"/>
              <p:nvPr/>
            </p:nvSpPr>
            <p:spPr>
              <a:xfrm>
                <a:off x="6631478" y="3027666"/>
                <a:ext cx="864917" cy="65755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𝑉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𝑈</m:t>
                          </m:r>
                        </m:num>
                        <m:den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𝑞</m:t>
                          </m:r>
                        </m:den>
                      </m:f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6" name="文字方塊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31478" y="3027666"/>
                <a:ext cx="864917" cy="657552"/>
              </a:xfrm>
              <a:prstGeom prst="rect">
                <a:avLst/>
              </a:prstGeom>
              <a:blipFill>
                <a:blip r:embed="rId3"/>
                <a:stretch>
                  <a:fillRect b="-3774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文字方塊 6"/>
              <p:cNvSpPr txBox="1"/>
              <p:nvPr/>
            </p:nvSpPr>
            <p:spPr>
              <a:xfrm>
                <a:off x="1064656" y="2943601"/>
                <a:ext cx="853567" cy="72923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CN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CN" b="0" i="1" smtClean="0">
                              <a:latin typeface="Cambria Math"/>
                            </a:rPr>
                            <m:t>𝐸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𝐹</m:t>
                              </m:r>
                            </m:e>
                          </m:acc>
                        </m:num>
                        <m:den>
                          <m:r>
                            <a:rPr lang="en-US" altLang="zh-TW" b="0" i="1" smtClean="0">
                              <a:latin typeface="Cambria Math"/>
                            </a:rPr>
                            <m:t>𝑞</m:t>
                          </m:r>
                        </m:den>
                      </m:f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7" name="文字方塊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4656" y="2943601"/>
                <a:ext cx="853567" cy="729239"/>
              </a:xfrm>
              <a:prstGeom prst="rect">
                <a:avLst/>
              </a:prstGeom>
              <a:blipFill>
                <a:blip r:embed="rId4"/>
                <a:stretch>
                  <a:fillRect t="-5172" b="-5172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文字方塊 7"/>
              <p:cNvSpPr txBox="1"/>
              <p:nvPr/>
            </p:nvSpPr>
            <p:spPr>
              <a:xfrm>
                <a:off x="6621280" y="807004"/>
                <a:ext cx="1950784" cy="764568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/>
                        </a:rPr>
                        <m:t>𝑈</m:t>
                      </m:r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chr m:val="∑"/>
                          <m:supHide m:val="on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en-US" altLang="zh-TW" i="1">
                              <a:latin typeface="Cambria Math"/>
                            </a:rPr>
                            <m:t>𝑖</m:t>
                          </m:r>
                        </m:sub>
                        <m:sup/>
                        <m:e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i="1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US" altLang="zh-TW" i="1">
                                  <a:latin typeface="Cambria Math"/>
                                </a:rPr>
                                <m:t>4</m:t>
                              </m:r>
                              <m:r>
                                <a:rPr lang="zh-TW" altLang="en-US" i="1">
                                  <a:latin typeface="Cambria Math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zh-TW" altLang="en-US" i="1">
                                      <a:latin typeface="Cambria Math"/>
                                    </a:rPr>
                                    <m:t>𝜀</m:t>
                                  </m:r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0</m:t>
                                  </m:r>
                                </m:sub>
                              </m:sSub>
                            </m:den>
                          </m:f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𝑄</m:t>
                                  </m:r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𝑖</m:t>
                                  </m:r>
                                </m:sub>
                              </m:s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𝑞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en-US" altLang="zh-TW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𝑖</m:t>
                                  </m:r>
                                </m:sub>
                              </m:sSub>
                            </m:den>
                          </m:f>
                        </m:e>
                      </m:nary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8" name="文字方塊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21280" y="807004"/>
                <a:ext cx="1950784" cy="764568"/>
              </a:xfrm>
              <a:prstGeom prst="rect">
                <a:avLst/>
              </a:prstGeom>
              <a:blipFill>
                <a:blip r:embed="rId5"/>
                <a:stretch>
                  <a:fillRect l="-13636" t="-122951" b="-17049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文字方塊 8"/>
              <p:cNvSpPr txBox="1"/>
              <p:nvPr/>
            </p:nvSpPr>
            <p:spPr>
              <a:xfrm>
                <a:off x="6621280" y="4830504"/>
                <a:ext cx="1786002" cy="764568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/>
                        </a:rPr>
                        <m:t>𝑉</m:t>
                      </m:r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chr m:val="∑"/>
                          <m:supHide m:val="on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en-US" altLang="zh-TW" i="1">
                              <a:latin typeface="Cambria Math"/>
                            </a:rPr>
                            <m:t>𝑖</m:t>
                          </m:r>
                        </m:sub>
                        <m:sup/>
                        <m:e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i="1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US" altLang="zh-TW" i="1">
                                  <a:latin typeface="Cambria Math"/>
                                </a:rPr>
                                <m:t>4</m:t>
                              </m:r>
                              <m:r>
                                <a:rPr lang="zh-TW" altLang="en-US" i="1">
                                  <a:latin typeface="Cambria Math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zh-TW" altLang="en-US" i="1">
                                      <a:latin typeface="Cambria Math"/>
                                    </a:rPr>
                                    <m:t>𝜀</m:t>
                                  </m:r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0</m:t>
                                  </m:r>
                                </m:sub>
                              </m:sSub>
                            </m:den>
                          </m:f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𝑄</m:t>
                                  </m:r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𝑖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US" altLang="zh-TW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𝑖</m:t>
                                  </m:r>
                                </m:sub>
                              </m:sSub>
                            </m:den>
                          </m:f>
                        </m:e>
                      </m:nary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9" name="文字方塊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21280" y="4830504"/>
                <a:ext cx="1786002" cy="764568"/>
              </a:xfrm>
              <a:prstGeom prst="rect">
                <a:avLst/>
              </a:prstGeom>
              <a:blipFill>
                <a:blip r:embed="rId6"/>
                <a:stretch>
                  <a:fillRect l="-16312" t="-122951" b="-17049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文字方塊 9">
                <a:extLst>
                  <a:ext uri="{FF2B5EF4-FFF2-40B4-BE49-F238E27FC236}">
                    <a16:creationId xmlns:a16="http://schemas.microsoft.com/office/drawing/2014/main" id="{F801BE79-D762-A740-BD59-1313D8D108AB}"/>
                  </a:ext>
                </a:extLst>
              </p:cNvPr>
              <p:cNvSpPr txBox="1"/>
              <p:nvPr/>
            </p:nvSpPr>
            <p:spPr>
              <a:xfrm>
                <a:off x="3317066" y="4823752"/>
                <a:ext cx="1915568" cy="997004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𝑉</m:t>
                      </m:r>
                      <m:r>
                        <a:rPr lang="en-US" altLang="zh-TW" b="0" i="1" smtClean="0">
                          <a:latin typeface="Cambria Math"/>
                        </a:rPr>
                        <m:t>=−</m:t>
                      </m:r>
                      <m:nary>
                        <m:naryPr>
                          <m:limLoc m:val="undOvr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</m:acc>
                        </m:sub>
                        <m:sup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</m:acc>
                        </m:sup>
                        <m:e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10" name="文字方塊 9">
                <a:extLst>
                  <a:ext uri="{FF2B5EF4-FFF2-40B4-BE49-F238E27FC236}">
                    <a16:creationId xmlns:a16="http://schemas.microsoft.com/office/drawing/2014/main" id="{F801BE79-D762-A740-BD59-1313D8D108A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17066" y="4823752"/>
                <a:ext cx="1915568" cy="997004"/>
              </a:xfrm>
              <a:prstGeom prst="rect">
                <a:avLst/>
              </a:prstGeom>
              <a:blipFill>
                <a:blip r:embed="rId7"/>
                <a:stretch>
                  <a:fillRect l="-1316" t="-92405" r="-1974" b="-153165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文字方塊 10">
                <a:extLst>
                  <a:ext uri="{FF2B5EF4-FFF2-40B4-BE49-F238E27FC236}">
                    <a16:creationId xmlns:a16="http://schemas.microsoft.com/office/drawing/2014/main" id="{5B993AFD-7238-FE41-BA49-5F2AD2F37BAD}"/>
                  </a:ext>
                </a:extLst>
              </p:cNvPr>
              <p:cNvSpPr txBox="1"/>
              <p:nvPr/>
            </p:nvSpPr>
            <p:spPr>
              <a:xfrm>
                <a:off x="3301826" y="574568"/>
                <a:ext cx="1915568" cy="997004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/>
                        </a:rPr>
                        <m:t>𝑈</m:t>
                      </m:r>
                      <m:r>
                        <a:rPr lang="en-US" altLang="zh-TW" b="0" i="1" smtClean="0">
                          <a:latin typeface="Cambria Math"/>
                        </a:rPr>
                        <m:t>=−</m:t>
                      </m:r>
                      <m:nary>
                        <m:naryPr>
                          <m:limLoc m:val="undOvr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</m:acc>
                        </m:sub>
                        <m:sup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</m:acc>
                        </m:sup>
                        <m:e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𝐹</m:t>
                              </m:r>
                            </m:e>
                          </m:acc>
                          <m:r>
                            <a:rPr lang="en-US" altLang="zh-TW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11" name="文字方塊 10">
                <a:extLst>
                  <a:ext uri="{FF2B5EF4-FFF2-40B4-BE49-F238E27FC236}">
                    <a16:creationId xmlns:a16="http://schemas.microsoft.com/office/drawing/2014/main" id="{5B993AFD-7238-FE41-BA49-5F2AD2F37BA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1826" y="574568"/>
                <a:ext cx="1915568" cy="997004"/>
              </a:xfrm>
              <a:prstGeom prst="rect">
                <a:avLst/>
              </a:prstGeom>
              <a:blipFill>
                <a:blip r:embed="rId8"/>
                <a:stretch>
                  <a:fillRect l="-1316" t="-90000" r="-1974" b="-150000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782562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5_07_FigureB.jp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626" b="2554"/>
          <a:stretch/>
        </p:blipFill>
        <p:spPr>
          <a:xfrm>
            <a:off x="2286000" y="2839373"/>
            <a:ext cx="4328777" cy="284085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" name="矩形 3"/>
              <p:cNvSpPr/>
              <p:nvPr/>
            </p:nvSpPr>
            <p:spPr>
              <a:xfrm>
                <a:off x="693294" y="816746"/>
                <a:ext cx="8298305" cy="36933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zh-TW" altLang="en-US" dirty="0"/>
                  <a:t>電位</a:t>
                </a:r>
                <a14:m>
                  <m:oMath xmlns:m="http://schemas.openxmlformats.org/officeDocument/2006/math">
                    <m:r>
                      <a:rPr lang="en-US" altLang="zh-TW" i="1" dirty="0">
                        <a:latin typeface="Cambria Math"/>
                      </a:rPr>
                      <m:t>𝑉</m:t>
                    </m:r>
                    <m:d>
                      <m:d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en-US" altLang="zh-TW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US" altLang="zh-TW" i="1">
                                <a:latin typeface="Cambria Math"/>
                              </a:rPr>
                              <m:t>𝑟</m:t>
                            </m:r>
                          </m:e>
                        </m:acc>
                      </m:e>
                    </m:d>
                  </m:oMath>
                </a14:m>
                <a:r>
                  <a:rPr lang="zh-TW" altLang="en-US" dirty="0"/>
                  <a:t> 在空間中的每一點有一個數值。如同地面上每一個位置有一個高度值。</a:t>
                </a:r>
              </a:p>
            </p:txBody>
          </p:sp>
        </mc:Choice>
        <mc:Fallback xmlns="">
          <p:sp>
            <p:nvSpPr>
              <p:cNvPr id="4" name="矩形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294" y="816746"/>
                <a:ext cx="8298305" cy="369332"/>
              </a:xfrm>
              <a:prstGeom prst="rect">
                <a:avLst/>
              </a:prstGeom>
              <a:blipFill>
                <a:blip r:embed="rId3"/>
                <a:stretch>
                  <a:fillRect l="-612" t="-13333" b="-2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矩形 4"/>
              <p:cNvSpPr/>
              <p:nvPr/>
            </p:nvSpPr>
            <p:spPr>
              <a:xfrm>
                <a:off x="696534" y="1251673"/>
                <a:ext cx="7837866" cy="36933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zh-TW" altLang="en-US" dirty="0"/>
                  <a:t>電位</a:t>
                </a:r>
                <a14:m>
                  <m:oMath xmlns:m="http://schemas.openxmlformats.org/officeDocument/2006/math">
                    <m:r>
                      <a:rPr lang="en-US" altLang="zh-TW" i="1" dirty="0">
                        <a:latin typeface="Cambria Math"/>
                      </a:rPr>
                      <m:t>𝑉</m:t>
                    </m:r>
                    <m:d>
                      <m:d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en-US" altLang="zh-TW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US" altLang="zh-TW" i="1">
                                <a:latin typeface="Cambria Math"/>
                              </a:rPr>
                              <m:t>𝑟</m:t>
                            </m:r>
                          </m:e>
                        </m:acc>
                      </m:e>
                    </m:d>
                  </m:oMath>
                </a14:m>
                <a:r>
                  <a:rPr lang="zh-TW" altLang="en-US" dirty="0"/>
                  <a:t>是一個空間的純量函數。</a:t>
                </a:r>
              </a:p>
            </p:txBody>
          </p:sp>
        </mc:Choice>
        <mc:Fallback xmlns="">
          <p:sp>
            <p:nvSpPr>
              <p:cNvPr id="5" name="矩形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6534" y="1251673"/>
                <a:ext cx="7837866" cy="369332"/>
              </a:xfrm>
              <a:prstGeom prst="rect">
                <a:avLst/>
              </a:prstGeom>
              <a:blipFill>
                <a:blip r:embed="rId4"/>
                <a:stretch>
                  <a:fillRect l="-647" t="-10000" b="-2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矩形 5"/>
              <p:cNvSpPr/>
              <p:nvPr/>
            </p:nvSpPr>
            <p:spPr>
              <a:xfrm>
                <a:off x="696894" y="2249484"/>
                <a:ext cx="7532706" cy="40293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zh-TW" altLang="en-US" dirty="0"/>
                  <a:t>相對的</a:t>
                </a:r>
                <a14:m>
                  <m:oMath xmlns:m="http://schemas.openxmlformats.org/officeDocument/2006/math">
                    <m:r>
                      <a:rPr lang="zh-TW" altLang="en-US" b="0" i="1" smtClean="0">
                        <a:latin typeface="Cambria Math"/>
                      </a:rPr>
                      <m:t>，</m:t>
                    </m:r>
                    <m:r>
                      <a:rPr lang="zh-TW" altLang="en-US" i="1">
                        <a:latin typeface="Cambria Math"/>
                      </a:rPr>
                      <m:t>電場</m:t>
                    </m:r>
                    <m:acc>
                      <m:accPr>
                        <m:chr m:val="⃗"/>
                        <m:ctrlPr>
                          <a:rPr lang="zh-TW" altLang="en-US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altLang="zh-TW" i="1">
                            <a:latin typeface="Cambria Math"/>
                          </a:rPr>
                          <m:t>𝐸</m:t>
                        </m:r>
                      </m:e>
                    </m:acc>
                    <m:d>
                      <m:d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en-US" altLang="zh-TW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US" altLang="zh-TW" i="1">
                                <a:latin typeface="Cambria Math"/>
                              </a:rPr>
                              <m:t>𝑟</m:t>
                            </m:r>
                          </m:e>
                        </m:acc>
                      </m:e>
                    </m:d>
                  </m:oMath>
                </a14:m>
                <a:r>
                  <a:rPr lang="zh-TW" altLang="en-US" dirty="0"/>
                  <a:t>是一個向量函數。實用上圖像化上都困難的多。</a:t>
                </a:r>
              </a:p>
            </p:txBody>
          </p:sp>
        </mc:Choice>
        <mc:Fallback xmlns="">
          <p:sp>
            <p:nvSpPr>
              <p:cNvPr id="6" name="矩形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6894" y="2249484"/>
                <a:ext cx="7532706" cy="402931"/>
              </a:xfrm>
              <a:prstGeom prst="rect">
                <a:avLst/>
              </a:prstGeom>
              <a:blipFill rotWithShape="1">
                <a:blip r:embed="rId6"/>
                <a:stretch>
                  <a:fillRect l="-647" t="-10606" b="-25758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文字方塊 6"/>
          <p:cNvSpPr txBox="1"/>
          <p:nvPr/>
        </p:nvSpPr>
        <p:spPr>
          <a:xfrm>
            <a:off x="696534" y="1693194"/>
            <a:ext cx="7649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>
                <a:solidFill>
                  <a:srgbClr val="FF0000"/>
                </a:solidFill>
              </a:rPr>
              <a:t>空間中所有的靜電性質就記錄在這個函數中，可由此函數推導出來。</a:t>
            </a:r>
          </a:p>
        </p:txBody>
      </p:sp>
    </p:spTree>
    <p:extLst>
      <p:ext uri="{BB962C8B-B14F-4D97-AF65-F5344CB8AC3E}">
        <p14:creationId xmlns:p14="http://schemas.microsoft.com/office/powerpoint/2010/main" val="38811314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7"/>
          <p:cNvSpPr txBox="1">
            <a:spLocks noChangeArrowheads="1"/>
          </p:cNvSpPr>
          <p:nvPr/>
        </p:nvSpPr>
        <p:spPr bwMode="auto">
          <a:xfrm>
            <a:off x="1604707" y="2213816"/>
            <a:ext cx="2590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>
                <a:solidFill>
                  <a:srgbClr val="FF0000"/>
                </a:solidFill>
              </a:rPr>
              <a:t>點電荷的電位</a:t>
            </a:r>
          </a:p>
        </p:txBody>
      </p:sp>
      <p:sp>
        <p:nvSpPr>
          <p:cNvPr id="13316" name="文字方塊 14"/>
          <p:cNvSpPr txBox="1">
            <a:spLocks noChangeArrowheads="1"/>
          </p:cNvSpPr>
          <p:nvPr/>
        </p:nvSpPr>
        <p:spPr bwMode="auto">
          <a:xfrm>
            <a:off x="3124200" y="2767014"/>
            <a:ext cx="1828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>
                <a:solidFill>
                  <a:srgbClr val="FF0000"/>
                </a:solidFill>
              </a:rPr>
              <a:t>庫侖電位</a:t>
            </a:r>
          </a:p>
        </p:txBody>
      </p:sp>
      <p:pic>
        <p:nvPicPr>
          <p:cNvPr id="13319" name="Picture 8" descr="C:\Users\Chia-Hung Chang\Downloads\Data\Knight\Media\Chapter29\Images\29_27Figure-F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6363" b="6451"/>
          <a:stretch>
            <a:fillRect/>
          </a:stretch>
        </p:blipFill>
        <p:spPr bwMode="auto">
          <a:xfrm>
            <a:off x="1302327" y="4049907"/>
            <a:ext cx="2514600" cy="2605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0" name="Picture 8" descr="C:\Users\Chia-Hung Chang\Downloads\Data\Knight\Media\Chapter29\Images\29_27Figure-F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938"/>
          <a:stretch>
            <a:fillRect/>
          </a:stretch>
        </p:blipFill>
        <p:spPr bwMode="auto">
          <a:xfrm>
            <a:off x="4350327" y="4049907"/>
            <a:ext cx="4083050" cy="266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5" name="Picture 9" descr="C:\Users\Chia-Hung Chang\Downloads\Data\Knight\Media\Chapter29\Images\29_26Figure-F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9"/>
          <a:stretch/>
        </p:blipFill>
        <p:spPr bwMode="auto">
          <a:xfrm>
            <a:off x="5199718" y="712226"/>
            <a:ext cx="2742411" cy="2600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1" name="文字方塊 10"/>
              <p:cNvSpPr txBox="1"/>
              <p:nvPr/>
            </p:nvSpPr>
            <p:spPr>
              <a:xfrm>
                <a:off x="1676400" y="2622060"/>
                <a:ext cx="1380954" cy="659796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/>
                        </a:rPr>
                        <m:t>𝑉</m:t>
                      </m:r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US" altLang="zh-TW" i="1">
                              <a:latin typeface="Cambria Math"/>
                            </a:rPr>
                            <m:t>4</m:t>
                          </m:r>
                          <m:r>
                            <a:rPr lang="zh-TW" altLang="en-US" i="1">
                              <a:latin typeface="Cambria Math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i="1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/>
                            </a:rPr>
                            <m:t>𝑄</m:t>
                          </m:r>
                        </m:num>
                        <m:den>
                          <m:r>
                            <a:rPr lang="en-US" altLang="zh-TW" b="0" i="1" smtClean="0">
                              <a:latin typeface="Cambria Math"/>
                            </a:rPr>
                            <m:t>𝑟</m:t>
                          </m:r>
                        </m:den>
                      </m:f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11" name="文字方塊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6400" y="2622060"/>
                <a:ext cx="1380954" cy="65979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文字方塊 11"/>
              <p:cNvSpPr txBox="1"/>
              <p:nvPr/>
            </p:nvSpPr>
            <p:spPr>
              <a:xfrm>
                <a:off x="1688903" y="755201"/>
                <a:ext cx="1828800" cy="659796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i="1" smtClean="0">
                          <a:latin typeface="Cambria Math"/>
                        </a:rPr>
                        <m:t>𝑈</m:t>
                      </m:r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</m:acc>
                        </m:e>
                      </m:d>
                      <m:r>
                        <a:rPr lang="en-US" altLang="zh-TW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US" altLang="zh-TW" b="0" i="1" smtClean="0">
                              <a:latin typeface="Cambria Math"/>
                            </a:rPr>
                            <m:t>4</m:t>
                          </m:r>
                          <m:r>
                            <a:rPr lang="zh-TW" altLang="en-US" b="0" i="1" smtClean="0">
                              <a:latin typeface="Cambria Math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/>
                            </a:rPr>
                            <m:t>𝑄𝑞</m:t>
                          </m:r>
                        </m:num>
                        <m:den>
                          <m:r>
                            <a:rPr lang="en-US" altLang="zh-TW" i="1">
                              <a:latin typeface="Cambria Math"/>
                            </a:rPr>
                            <m:t>𝑟</m:t>
                          </m:r>
                        </m:den>
                      </m:f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2" name="文字方塊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88903" y="755201"/>
                <a:ext cx="1828800" cy="65979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 Box 7"/>
          <p:cNvSpPr txBox="1">
            <a:spLocks noChangeArrowheads="1"/>
          </p:cNvSpPr>
          <p:nvPr/>
        </p:nvSpPr>
        <p:spPr bwMode="auto">
          <a:xfrm>
            <a:off x="1683327" y="381000"/>
            <a:ext cx="2590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>
                <a:solidFill>
                  <a:srgbClr val="FF0000"/>
                </a:solidFill>
              </a:rPr>
              <a:t>點電荷的電位能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文字方塊 13"/>
              <p:cNvSpPr txBox="1"/>
              <p:nvPr/>
            </p:nvSpPr>
            <p:spPr>
              <a:xfrm>
                <a:off x="1653083" y="1517909"/>
                <a:ext cx="864917" cy="657552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𝑉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𝑈</m:t>
                          </m:r>
                        </m:num>
                        <m:den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𝑞</m:t>
                          </m:r>
                        </m:den>
                      </m:f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14" name="文字方塊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53083" y="1517909"/>
                <a:ext cx="864917" cy="657552"/>
              </a:xfrm>
              <a:prstGeom prst="rect">
                <a:avLst/>
              </a:prstGeom>
              <a:blipFill>
                <a:blip r:embed="rId6"/>
                <a:stretch>
                  <a:fillRect b="-377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文字方塊 13">
                <a:extLst>
                  <a:ext uri="{FF2B5EF4-FFF2-40B4-BE49-F238E27FC236}">
                    <a16:creationId xmlns:a16="http://schemas.microsoft.com/office/drawing/2014/main" id="{A6C2A0AE-1E31-C443-A9D5-932DCF7BC2A1}"/>
                  </a:ext>
                </a:extLst>
              </p:cNvPr>
              <p:cNvSpPr txBox="1"/>
              <p:nvPr/>
            </p:nvSpPr>
            <p:spPr>
              <a:xfrm>
                <a:off x="5473390" y="1237645"/>
                <a:ext cx="295934" cy="369332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/>
                        </a:rPr>
                        <m:t>𝑄</m:t>
                      </m:r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15" name="文字方塊 13">
                <a:extLst>
                  <a:ext uri="{FF2B5EF4-FFF2-40B4-BE49-F238E27FC236}">
                    <a16:creationId xmlns:a16="http://schemas.microsoft.com/office/drawing/2014/main" id="{A6C2A0AE-1E31-C443-A9D5-932DCF7BC2A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73390" y="1237645"/>
                <a:ext cx="295934" cy="369332"/>
              </a:xfrm>
              <a:prstGeom prst="rect">
                <a:avLst/>
              </a:prstGeom>
              <a:blipFill>
                <a:blip r:embed="rId7"/>
                <a:stretch>
                  <a:fillRect l="-4167" r="-12500" b="-10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文字方塊 13">
                <a:extLst>
                  <a:ext uri="{FF2B5EF4-FFF2-40B4-BE49-F238E27FC236}">
                    <a16:creationId xmlns:a16="http://schemas.microsoft.com/office/drawing/2014/main" id="{6090C2E1-CA8D-314F-BA24-28AD9F4DC8BA}"/>
                  </a:ext>
                </a:extLst>
              </p:cNvPr>
              <p:cNvSpPr txBox="1"/>
              <p:nvPr/>
            </p:nvSpPr>
            <p:spPr>
              <a:xfrm>
                <a:off x="5375430" y="2606114"/>
                <a:ext cx="295934" cy="369332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/>
                        </a:rPr>
                        <m:t>𝑄</m:t>
                      </m:r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16" name="文字方塊 13">
                <a:extLst>
                  <a:ext uri="{FF2B5EF4-FFF2-40B4-BE49-F238E27FC236}">
                    <a16:creationId xmlns:a16="http://schemas.microsoft.com/office/drawing/2014/main" id="{6090C2E1-CA8D-314F-BA24-28AD9F4DC8B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75430" y="2606114"/>
                <a:ext cx="295934" cy="369332"/>
              </a:xfrm>
              <a:prstGeom prst="rect">
                <a:avLst/>
              </a:prstGeom>
              <a:blipFill>
                <a:blip r:embed="rId8"/>
                <a:stretch>
                  <a:fillRect l="-4167" r="-16667" b="-10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文字方塊 13">
                <a:extLst>
                  <a:ext uri="{FF2B5EF4-FFF2-40B4-BE49-F238E27FC236}">
                    <a16:creationId xmlns:a16="http://schemas.microsoft.com/office/drawing/2014/main" id="{6E01EDEC-2C7B-A54B-AA2F-3E1B87FEF655}"/>
                  </a:ext>
                </a:extLst>
              </p:cNvPr>
              <p:cNvSpPr txBox="1"/>
              <p:nvPr/>
            </p:nvSpPr>
            <p:spPr>
              <a:xfrm>
                <a:off x="6598459" y="2091828"/>
                <a:ext cx="322732" cy="369332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/>
                        </a:rPr>
                        <m:t>𝑞</m:t>
                      </m:r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17" name="文字方塊 13">
                <a:extLst>
                  <a:ext uri="{FF2B5EF4-FFF2-40B4-BE49-F238E27FC236}">
                    <a16:creationId xmlns:a16="http://schemas.microsoft.com/office/drawing/2014/main" id="{6E01EDEC-2C7B-A54B-AA2F-3E1B87FEF65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98459" y="2091828"/>
                <a:ext cx="322732" cy="369332"/>
              </a:xfrm>
              <a:prstGeom prst="rect">
                <a:avLst/>
              </a:prstGeom>
              <a:blipFill>
                <a:blip r:embed="rId9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31F6B6DA-F3FA-446B-F1EF-429D9D5081DC}"/>
              </a:ext>
            </a:extLst>
          </p:cNvPr>
          <p:cNvSpPr txBox="1"/>
          <p:nvPr/>
        </p:nvSpPr>
        <p:spPr>
          <a:xfrm>
            <a:off x="1676400" y="3262665"/>
            <a:ext cx="53478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如同位能可以任意加上一個常數，電位也是如此</a:t>
            </a:r>
            <a:r>
              <a:rPr lang="en-US" dirty="0"/>
              <a:t>。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9E44B2D-B5FA-856D-6A50-3C1ECA196255}"/>
              </a:ext>
            </a:extLst>
          </p:cNvPr>
          <p:cNvSpPr txBox="1"/>
          <p:nvPr/>
        </p:nvSpPr>
        <p:spPr>
          <a:xfrm>
            <a:off x="1683327" y="3631997"/>
            <a:ext cx="62588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此公式是設無限遠處電位為零。這樣設一般就很好用</a:t>
            </a:r>
            <a:r>
              <a:rPr lang="en-US" dirty="0"/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42488467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矩形 18"/>
          <p:cNvSpPr/>
          <p:nvPr/>
        </p:nvSpPr>
        <p:spPr>
          <a:xfrm>
            <a:off x="2547143" y="1537392"/>
            <a:ext cx="3886200" cy="3200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pic>
        <p:nvPicPr>
          <p:cNvPr id="14347" name="Picture 6" descr="fig2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298"/>
          <a:stretch>
            <a:fillRect/>
          </a:stretch>
        </p:blipFill>
        <p:spPr bwMode="auto">
          <a:xfrm>
            <a:off x="2775743" y="1918392"/>
            <a:ext cx="3592513" cy="266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8" name="Text Box 7"/>
          <p:cNvSpPr txBox="1">
            <a:spLocks noChangeArrowheads="1"/>
          </p:cNvSpPr>
          <p:nvPr/>
        </p:nvSpPr>
        <p:spPr bwMode="auto">
          <a:xfrm>
            <a:off x="3309143" y="1918392"/>
            <a:ext cx="457200" cy="36671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i="1">
                <a:latin typeface="Times New Roman" pitchFamily="18" charset="0"/>
                <a:cs typeface="Times New Roman" pitchFamily="18" charset="0"/>
              </a:rPr>
              <a:t>Q</a:t>
            </a:r>
            <a:r>
              <a:rPr lang="en-US" altLang="zh-TW" baseline="-25000"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14349" name="Text Box 8"/>
          <p:cNvSpPr txBox="1">
            <a:spLocks noChangeArrowheads="1"/>
          </p:cNvSpPr>
          <p:nvPr/>
        </p:nvSpPr>
        <p:spPr bwMode="auto">
          <a:xfrm>
            <a:off x="5595143" y="1689792"/>
            <a:ext cx="457200" cy="36671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i="1">
                <a:latin typeface="Times New Roman" pitchFamily="18" charset="0"/>
                <a:cs typeface="Times New Roman" pitchFamily="18" charset="0"/>
              </a:rPr>
              <a:t>Q</a:t>
            </a:r>
            <a:r>
              <a:rPr lang="en-US" altLang="zh-TW" baseline="-2500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14350" name="Text Box 9"/>
          <p:cNvSpPr txBox="1">
            <a:spLocks noChangeArrowheads="1"/>
          </p:cNvSpPr>
          <p:nvPr/>
        </p:nvSpPr>
        <p:spPr bwMode="auto">
          <a:xfrm>
            <a:off x="3004343" y="3137592"/>
            <a:ext cx="457200" cy="36671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i="1">
                <a:latin typeface="Times New Roman" pitchFamily="18" charset="0"/>
                <a:cs typeface="Times New Roman" pitchFamily="18" charset="0"/>
              </a:rPr>
              <a:t>Q</a:t>
            </a:r>
            <a:r>
              <a:rPr lang="en-US" altLang="zh-TW" baseline="-2500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4351" name="Text Box 10"/>
          <p:cNvSpPr txBox="1">
            <a:spLocks noChangeArrowheads="1"/>
          </p:cNvSpPr>
          <p:nvPr/>
        </p:nvSpPr>
        <p:spPr bwMode="auto">
          <a:xfrm>
            <a:off x="5214143" y="4204392"/>
            <a:ext cx="396875" cy="36671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i="1">
                <a:latin typeface="Times New Roman" pitchFamily="18" charset="0"/>
                <a:cs typeface="Times New Roman" pitchFamily="18" charset="0"/>
              </a:rPr>
              <a:t>q</a:t>
            </a:r>
          </a:p>
        </p:txBody>
      </p:sp>
      <p:cxnSp>
        <p:nvCxnSpPr>
          <p:cNvPr id="26" name="直線單箭頭接點 25"/>
          <p:cNvCxnSpPr/>
          <p:nvPr/>
        </p:nvCxnSpPr>
        <p:spPr>
          <a:xfrm rot="16200000" flipH="1">
            <a:off x="5595143" y="4128192"/>
            <a:ext cx="381000" cy="381000"/>
          </a:xfrm>
          <a:prstGeom prst="straightConnector1">
            <a:avLst/>
          </a:prstGeom>
          <a:ln w="47625">
            <a:solidFill>
              <a:srgbClr val="FF339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矩形 26"/>
          <p:cNvSpPr/>
          <p:nvPr/>
        </p:nvSpPr>
        <p:spPr>
          <a:xfrm>
            <a:off x="4680743" y="4051992"/>
            <a:ext cx="304800" cy="304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28" name="矩形 27"/>
          <p:cNvSpPr/>
          <p:nvPr/>
        </p:nvSpPr>
        <p:spPr>
          <a:xfrm>
            <a:off x="5747543" y="4509192"/>
            <a:ext cx="381000" cy="152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31" name="矩形 30"/>
          <p:cNvSpPr/>
          <p:nvPr/>
        </p:nvSpPr>
        <p:spPr>
          <a:xfrm>
            <a:off x="5595143" y="3366192"/>
            <a:ext cx="381000" cy="304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14356" name="Text Box 12"/>
          <p:cNvSpPr txBox="1">
            <a:spLocks noChangeArrowheads="1"/>
          </p:cNvSpPr>
          <p:nvPr/>
        </p:nvSpPr>
        <p:spPr bwMode="auto">
          <a:xfrm>
            <a:off x="1646237" y="5818879"/>
            <a:ext cx="589756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>
                <a:solidFill>
                  <a:srgbClr val="FF0000"/>
                </a:solidFill>
              </a:rPr>
              <a:t>若已知電荷源，電位可以以點電荷的電位的疊加來計算。</a:t>
            </a:r>
          </a:p>
        </p:txBody>
      </p:sp>
      <p:sp>
        <p:nvSpPr>
          <p:cNvPr id="18" name="Text Box 4"/>
          <p:cNvSpPr txBox="1">
            <a:spLocks noChangeArrowheads="1"/>
          </p:cNvSpPr>
          <p:nvPr/>
        </p:nvSpPr>
        <p:spPr bwMode="auto">
          <a:xfrm>
            <a:off x="2072113" y="1011814"/>
            <a:ext cx="50292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若有一個以上的固定電荷</a:t>
            </a:r>
            <a:r>
              <a:rPr lang="en-US" altLang="zh-TW" i="1" dirty="0">
                <a:latin typeface="Times New Roman" pitchFamily="18" charset="0"/>
                <a:cs typeface="Times New Roman" pitchFamily="18" charset="0"/>
              </a:rPr>
              <a:t>Q</a:t>
            </a:r>
            <a:r>
              <a:rPr lang="zh-TW" altLang="en-US" dirty="0"/>
              <a:t>，電位可以疊加：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文字方塊 19"/>
              <p:cNvSpPr txBox="1"/>
              <p:nvPr/>
            </p:nvSpPr>
            <p:spPr>
              <a:xfrm>
                <a:off x="3641292" y="4939608"/>
                <a:ext cx="1786002" cy="76456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/>
                        </a:rPr>
                        <m:t>𝑉</m:t>
                      </m:r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chr m:val="∑"/>
                          <m:supHide m:val="on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en-US" altLang="zh-TW" i="1">
                              <a:latin typeface="Cambria Math"/>
                            </a:rPr>
                            <m:t>𝑖</m:t>
                          </m:r>
                        </m:sub>
                        <m:sup/>
                        <m:e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i="1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US" altLang="zh-TW" i="1">
                                  <a:latin typeface="Cambria Math"/>
                                </a:rPr>
                                <m:t>4</m:t>
                              </m:r>
                              <m:r>
                                <a:rPr lang="zh-TW" altLang="en-US" i="1">
                                  <a:latin typeface="Cambria Math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zh-TW" altLang="en-US" i="1">
                                      <a:latin typeface="Cambria Math"/>
                                    </a:rPr>
                                    <m:t>𝜀</m:t>
                                  </m:r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0</m:t>
                                  </m:r>
                                </m:sub>
                              </m:sSub>
                            </m:den>
                          </m:f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𝑄</m:t>
                                  </m:r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𝑖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US" altLang="zh-TW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𝑖</m:t>
                                  </m:r>
                                </m:sub>
                              </m:sSub>
                            </m:den>
                          </m:f>
                        </m:e>
                      </m:nary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20" name="文字方塊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41292" y="4939608"/>
                <a:ext cx="1786002" cy="76456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562835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3" name="圖片 2" descr="afg010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488"/>
          <a:stretch/>
        </p:blipFill>
        <p:spPr bwMode="auto">
          <a:xfrm>
            <a:off x="1597601" y="900999"/>
            <a:ext cx="1822450" cy="281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文字方塊 4"/>
              <p:cNvSpPr txBox="1"/>
              <p:nvPr/>
            </p:nvSpPr>
            <p:spPr>
              <a:xfrm>
                <a:off x="3721909" y="900998"/>
                <a:ext cx="1786002" cy="764568"/>
              </a:xfrm>
              <a:prstGeom prst="rect">
                <a:avLst/>
              </a:prstGeom>
              <a:solidFill>
                <a:srgbClr val="FBFE78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/>
                        </a:rPr>
                        <m:t>𝑉</m:t>
                      </m:r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chr m:val="∑"/>
                          <m:supHide m:val="on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en-US" altLang="zh-TW" i="1">
                              <a:latin typeface="Cambria Math"/>
                            </a:rPr>
                            <m:t>𝑖</m:t>
                          </m:r>
                        </m:sub>
                        <m:sup/>
                        <m:e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i="1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US" altLang="zh-TW" i="1">
                                  <a:latin typeface="Cambria Math"/>
                                </a:rPr>
                                <m:t>4</m:t>
                              </m:r>
                              <m:r>
                                <a:rPr lang="zh-TW" altLang="en-US" i="1">
                                  <a:latin typeface="Cambria Math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zh-TW" altLang="en-US" i="1">
                                      <a:latin typeface="Cambria Math"/>
                                    </a:rPr>
                                    <m:t>𝜀</m:t>
                                  </m:r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0</m:t>
                                  </m:r>
                                </m:sub>
                              </m:sSub>
                            </m:den>
                          </m:f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𝑄</m:t>
                                  </m:r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𝑖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US" altLang="zh-TW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𝑖</m:t>
                                  </m:r>
                                </m:sub>
                              </m:sSub>
                            </m:den>
                          </m:f>
                        </m:e>
                      </m:nary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5" name="文字方塊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1909" y="900998"/>
                <a:ext cx="1786002" cy="764568"/>
              </a:xfrm>
              <a:prstGeom prst="rect">
                <a:avLst/>
              </a:prstGeom>
              <a:blipFill>
                <a:blip r:embed="rId3"/>
                <a:stretch>
                  <a:fillRect l="-16312" t="-122951" b="-16885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文字方塊 1">
            <a:extLst>
              <a:ext uri="{FF2B5EF4-FFF2-40B4-BE49-F238E27FC236}">
                <a16:creationId xmlns:a16="http://schemas.microsoft.com/office/drawing/2014/main" id="{165DB7D5-9356-A845-93EA-ABD1A9E3A2B4}"/>
              </a:ext>
            </a:extLst>
          </p:cNvPr>
          <p:cNvSpPr txBox="1"/>
          <p:nvPr/>
        </p:nvSpPr>
        <p:spPr>
          <a:xfrm>
            <a:off x="3657583" y="2402805"/>
            <a:ext cx="1822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dirty="0"/>
              <a:t>電偶極的電位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文字方塊 4">
                <a:extLst>
                  <a:ext uri="{FF2B5EF4-FFF2-40B4-BE49-F238E27FC236}">
                    <a16:creationId xmlns:a16="http://schemas.microsoft.com/office/drawing/2014/main" id="{96B1950A-465B-564F-B237-73C69BBFCC55}"/>
                  </a:ext>
                </a:extLst>
              </p:cNvPr>
              <p:cNvSpPr txBox="1"/>
              <p:nvPr/>
            </p:nvSpPr>
            <p:spPr>
              <a:xfrm>
                <a:off x="3708704" y="5168198"/>
                <a:ext cx="1632177" cy="68582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/>
                        </a:rPr>
                        <m:t>𝑉</m:t>
                      </m:r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US" altLang="zh-TW" i="1">
                              <a:latin typeface="Cambria Math"/>
                            </a:rPr>
                            <m:t>4</m:t>
                          </m:r>
                          <m:r>
                            <a:rPr lang="zh-TW" altLang="en-US" i="1">
                              <a:latin typeface="Cambria Math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i="1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</m:acc>
                          <m:r>
                            <a:rPr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</m:t>
                          </m:r>
                          <m:acc>
                            <m:accPr>
                              <m:chr m:val="̂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</m:num>
                        <m:den>
                          <m:sSup>
                            <m:sSupPr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7" name="文字方塊 4">
                <a:extLst>
                  <a:ext uri="{FF2B5EF4-FFF2-40B4-BE49-F238E27FC236}">
                    <a16:creationId xmlns:a16="http://schemas.microsoft.com/office/drawing/2014/main" id="{96B1950A-465B-564F-B237-73C69BBFCC5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8704" y="5168198"/>
                <a:ext cx="1632177" cy="685829"/>
              </a:xfrm>
              <a:prstGeom prst="rect">
                <a:avLst/>
              </a:prstGeom>
              <a:blipFill>
                <a:blip r:embed="rId4"/>
                <a:stretch>
                  <a:fillRect t="-925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文字方塊 4">
                <a:extLst>
                  <a:ext uri="{FF2B5EF4-FFF2-40B4-BE49-F238E27FC236}">
                    <a16:creationId xmlns:a16="http://schemas.microsoft.com/office/drawing/2014/main" id="{D8433DA8-AADE-2C49-8B6C-D23CA937EB06}"/>
                  </a:ext>
                </a:extLst>
              </p:cNvPr>
              <p:cNvSpPr txBox="1"/>
              <p:nvPr/>
            </p:nvSpPr>
            <p:spPr>
              <a:xfrm>
                <a:off x="3721909" y="2860858"/>
                <a:ext cx="2500493" cy="659796"/>
              </a:xfrm>
              <a:prstGeom prst="rect">
                <a:avLst/>
              </a:prstGeom>
              <a:solidFill>
                <a:srgbClr val="FBFE78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/>
                        </a:rPr>
                        <m:t>𝑉</m:t>
                      </m:r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US" altLang="zh-TW" i="1">
                              <a:latin typeface="Cambria Math"/>
                            </a:rPr>
                            <m:t>4</m:t>
                          </m:r>
                          <m:r>
                            <a:rPr lang="zh-TW" altLang="en-US" i="1">
                              <a:latin typeface="Cambria Math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i="1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𝑞</m:t>
                          </m:r>
                        </m:num>
                        <m:den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</m:sub>
                          </m:sSub>
                        </m:den>
                      </m:f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US" altLang="zh-TW" i="1">
                              <a:latin typeface="Cambria Math"/>
                            </a:rPr>
                            <m:t>4</m:t>
                          </m:r>
                          <m:r>
                            <a:rPr lang="zh-TW" altLang="en-US" i="1">
                              <a:latin typeface="Cambria Math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i="1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𝑞</m:t>
                          </m:r>
                        </m:num>
                        <m:den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8" name="文字方塊 4">
                <a:extLst>
                  <a:ext uri="{FF2B5EF4-FFF2-40B4-BE49-F238E27FC236}">
                    <a16:creationId xmlns:a16="http://schemas.microsoft.com/office/drawing/2014/main" id="{D8433DA8-AADE-2C49-8B6C-D23CA937EB0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1909" y="2860858"/>
                <a:ext cx="2500493" cy="65979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文字方塊 4">
                <a:extLst>
                  <a:ext uri="{FF2B5EF4-FFF2-40B4-BE49-F238E27FC236}">
                    <a16:creationId xmlns:a16="http://schemas.microsoft.com/office/drawing/2014/main" id="{D68CAA82-989B-C741-9C47-7C1DDDC34403}"/>
                  </a:ext>
                </a:extLst>
              </p:cNvPr>
              <p:cNvSpPr txBox="1"/>
              <p:nvPr/>
            </p:nvSpPr>
            <p:spPr>
              <a:xfrm>
                <a:off x="3733800" y="3657600"/>
                <a:ext cx="2741328" cy="685444"/>
              </a:xfrm>
              <a:prstGeom prst="rect">
                <a:avLst/>
              </a:prstGeom>
              <a:solidFill>
                <a:srgbClr val="FBFE78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/>
                            </a:rPr>
                            <m:t>𝑟</m:t>
                          </m:r>
                        </m:e>
                        <m:sub>
                          <m:r>
                            <a:rPr lang="en-US" altLang="zh-TW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±</m:t>
                          </m:r>
                        </m:sub>
                      </m:sSub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𝑟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∓</m:t>
                      </m:r>
                      <m:acc>
                        <m:accPr>
                          <m:chr m:val="⃗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𝑑</m:t>
                          </m:r>
                        </m:e>
                      </m:acc>
                      <m:r>
                        <a:rPr lang="en-US" altLang="zh-TW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acc>
                        <m:accPr>
                          <m:chr m:val="̂"/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𝑟</m:t>
                          </m:r>
                        </m:e>
                      </m:acc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𝑟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∓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</m:acc>
                          <m: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</m:t>
                          </m:r>
                          <m:acc>
                            <m:accPr>
                              <m:chr m:val="̂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</m:num>
                        <m:den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𝑞</m:t>
                          </m:r>
                        </m:den>
                      </m:f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9" name="文字方塊 4">
                <a:extLst>
                  <a:ext uri="{FF2B5EF4-FFF2-40B4-BE49-F238E27FC236}">
                    <a16:creationId xmlns:a16="http://schemas.microsoft.com/office/drawing/2014/main" id="{D68CAA82-989B-C741-9C47-7C1DDDC3440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33800" y="3657600"/>
                <a:ext cx="2741328" cy="685444"/>
              </a:xfrm>
              <a:prstGeom prst="rect">
                <a:avLst/>
              </a:prstGeom>
              <a:blipFill>
                <a:blip r:embed="rId6"/>
                <a:stretch>
                  <a:fillRect t="-9259" b="-555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圖片 2" descr="afg010.jpg">
            <a:extLst>
              <a:ext uri="{FF2B5EF4-FFF2-40B4-BE49-F238E27FC236}">
                <a16:creationId xmlns:a16="http://schemas.microsoft.com/office/drawing/2014/main" id="{DF99F41A-A3B2-B653-AA5C-5C0F56998B6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865" b="2314"/>
          <a:stretch/>
        </p:blipFill>
        <p:spPr bwMode="auto">
          <a:xfrm>
            <a:off x="1597601" y="4101398"/>
            <a:ext cx="1822450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67614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4" name="圖片 3" descr="afg01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609600"/>
            <a:ext cx="2617788" cy="518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50560439-0270-B74F-8968-D2B26DEA3BEF}"/>
              </a:ext>
            </a:extLst>
          </p:cNvPr>
          <p:cNvSpPr txBox="1"/>
          <p:nvPr/>
        </p:nvSpPr>
        <p:spPr>
          <a:xfrm>
            <a:off x="2819400" y="5879068"/>
            <a:ext cx="472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dirty="0"/>
              <a:t>帶電棒的電位</a:t>
            </a:r>
            <a:r>
              <a:rPr lang="zh-TW" altLang="en-US" dirty="0"/>
              <a:t>可以切成一小段小段疊加。</a:t>
            </a:r>
            <a:endParaRPr kumimoji="1"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2150456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ext Box 5"/>
          <p:cNvSpPr txBox="1">
            <a:spLocks noChangeArrowheads="1"/>
          </p:cNvSpPr>
          <p:nvPr/>
        </p:nvSpPr>
        <p:spPr bwMode="auto">
          <a:xfrm>
            <a:off x="978479" y="805875"/>
            <a:ext cx="778912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>
                <a:solidFill>
                  <a:srgbClr val="FF0000"/>
                </a:solidFill>
              </a:rPr>
              <a:t>有時用電荷算電位十分繁雜，若已知電場，電位也可以以場的線積分來計算。</a:t>
            </a:r>
            <a:endParaRPr lang="en-US" altLang="zh-TW" dirty="0">
              <a:solidFill>
                <a:srgbClr val="FF0000"/>
              </a:solidFill>
            </a:endParaRPr>
          </a:p>
        </p:txBody>
      </p:sp>
      <p:pic>
        <p:nvPicPr>
          <p:cNvPr id="16388" name="Picture 6" descr="fig25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205"/>
          <a:stretch/>
        </p:blipFill>
        <p:spPr bwMode="auto">
          <a:xfrm>
            <a:off x="1002792" y="1524882"/>
            <a:ext cx="3027363" cy="26808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文字方塊 1"/>
          <p:cNvSpPr txBox="1"/>
          <p:nvPr/>
        </p:nvSpPr>
        <p:spPr>
          <a:xfrm>
            <a:off x="1002792" y="4882849"/>
            <a:ext cx="746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>
                <a:solidFill>
                  <a:srgbClr val="FF0000"/>
                </a:solidFill>
              </a:rPr>
              <a:t>兩點之間的</a:t>
            </a:r>
            <a:r>
              <a:rPr lang="zh-CN" altLang="en-US" dirty="0">
                <a:solidFill>
                  <a:srgbClr val="FF0000"/>
                </a:solidFill>
              </a:rPr>
              <a:t>電</a:t>
            </a:r>
            <a:r>
              <a:rPr lang="zh-TW" altLang="en-US" dirty="0">
                <a:solidFill>
                  <a:srgbClr val="FF0000"/>
                </a:solidFill>
              </a:rPr>
              <a:t>位差，等於沿任一連接兩點的曲線，負電場的線積分！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3" name="文字方塊 2"/>
          <p:cNvSpPr txBox="1"/>
          <p:nvPr/>
        </p:nvSpPr>
        <p:spPr>
          <a:xfrm>
            <a:off x="4355592" y="2291623"/>
            <a:ext cx="4419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位能差等於力的線積分的負號。</a:t>
            </a:r>
            <a:endParaRPr lang="zh-CN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文字方塊 10"/>
              <p:cNvSpPr txBox="1"/>
              <p:nvPr/>
            </p:nvSpPr>
            <p:spPr>
              <a:xfrm>
                <a:off x="5315252" y="2876665"/>
                <a:ext cx="864917" cy="657552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𝑉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𝑈</m:t>
                          </m:r>
                        </m:num>
                        <m:den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𝑞</m:t>
                          </m:r>
                        </m:den>
                      </m:f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11" name="文字方塊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5252" y="2876665"/>
                <a:ext cx="864917" cy="657552"/>
              </a:xfrm>
              <a:prstGeom prst="rect">
                <a:avLst/>
              </a:prstGeom>
              <a:blipFill>
                <a:blip r:embed="rId3"/>
                <a:stretch>
                  <a:fillRect b="-377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文字方塊 11"/>
              <p:cNvSpPr txBox="1"/>
              <p:nvPr/>
            </p:nvSpPr>
            <p:spPr>
              <a:xfrm>
                <a:off x="4464608" y="1252348"/>
                <a:ext cx="1915568" cy="925510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𝑈</m:t>
                      </m:r>
                      <m:r>
                        <a:rPr lang="en-US" altLang="zh-TW" b="0" i="1" smtClean="0">
                          <a:latin typeface="Cambria Math"/>
                        </a:rPr>
                        <m:t>=−</m:t>
                      </m:r>
                      <m:nary>
                        <m:naryPr>
                          <m:limLoc m:val="undOvr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𝐴</m:t>
                          </m:r>
                        </m:sub>
                        <m:sup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𝐵</m:t>
                          </m:r>
                        </m:sup>
                        <m:e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𝐹</m:t>
                              </m:r>
                            </m:e>
                          </m:acc>
                          <m:r>
                            <a:rPr lang="en-US" altLang="zh-TW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12" name="文字方塊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64608" y="1252348"/>
                <a:ext cx="1915568" cy="925510"/>
              </a:xfrm>
              <a:prstGeom prst="rect">
                <a:avLst/>
              </a:prstGeom>
              <a:blipFill>
                <a:blip r:embed="rId4"/>
                <a:stretch>
                  <a:fillRect l="-1316" t="-104054" r="-1974" b="-16621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文字方塊 12"/>
              <p:cNvSpPr txBox="1"/>
              <p:nvPr/>
            </p:nvSpPr>
            <p:spPr>
              <a:xfrm>
                <a:off x="4538175" y="3864235"/>
                <a:ext cx="1915568" cy="92551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𝑉</m:t>
                      </m:r>
                      <m:r>
                        <a:rPr lang="en-US" altLang="zh-TW" b="0" i="1" smtClean="0">
                          <a:latin typeface="Cambria Math"/>
                        </a:rPr>
                        <m:t>=−</m:t>
                      </m:r>
                      <m:nary>
                        <m:naryPr>
                          <m:limLoc m:val="undOvr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𝐴</m:t>
                          </m:r>
                        </m:sub>
                        <m:sup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𝐵</m:t>
                          </m:r>
                        </m:sup>
                        <m:e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13" name="文字方塊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8175" y="3864235"/>
                <a:ext cx="1915568" cy="925510"/>
              </a:xfrm>
              <a:prstGeom prst="rect">
                <a:avLst/>
              </a:prstGeom>
              <a:blipFill>
                <a:blip r:embed="rId5"/>
                <a:stretch>
                  <a:fillRect l="-1974" t="-105405" r="-1974" b="-16621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文字方塊 13"/>
              <p:cNvSpPr txBox="1"/>
              <p:nvPr/>
            </p:nvSpPr>
            <p:spPr>
              <a:xfrm>
                <a:off x="6360079" y="2840821"/>
                <a:ext cx="853567" cy="72923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CN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CN" b="0" i="1" smtClean="0">
                              <a:latin typeface="Cambria Math"/>
                            </a:rPr>
                            <m:t>𝐸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𝐹</m:t>
                              </m:r>
                            </m:e>
                          </m:acc>
                        </m:num>
                        <m:den>
                          <m:r>
                            <a:rPr lang="en-US" altLang="zh-TW" b="0" i="1" smtClean="0">
                              <a:latin typeface="Cambria Math"/>
                            </a:rPr>
                            <m:t>𝑞</m:t>
                          </m:r>
                        </m:den>
                      </m:f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14" name="文字方塊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60079" y="2840821"/>
                <a:ext cx="853567" cy="729239"/>
              </a:xfrm>
              <a:prstGeom prst="rect">
                <a:avLst/>
              </a:prstGeom>
              <a:blipFill>
                <a:blip r:embed="rId6"/>
                <a:stretch>
                  <a:fillRect t="-6780" b="-508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文字方塊 3">
            <a:extLst>
              <a:ext uri="{FF2B5EF4-FFF2-40B4-BE49-F238E27FC236}">
                <a16:creationId xmlns:a16="http://schemas.microsoft.com/office/drawing/2014/main" id="{4BA478DA-6232-CB44-84B2-DEE7184E5428}"/>
              </a:ext>
            </a:extLst>
          </p:cNvPr>
          <p:cNvSpPr txBox="1"/>
          <p:nvPr/>
        </p:nvSpPr>
        <p:spPr>
          <a:xfrm>
            <a:off x="999744" y="5325964"/>
            <a:ext cx="7915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注意電場只給定了電位差！因此可以在電位上全數加一個常數，</a:t>
            </a:r>
            <a:endParaRPr kumimoji="1" lang="zh-TW" altLang="en-US" dirty="0"/>
          </a:p>
        </p:txBody>
      </p:sp>
      <p:sp>
        <p:nvSpPr>
          <p:cNvPr id="5" name="向下箭號 4">
            <a:extLst>
              <a:ext uri="{FF2B5EF4-FFF2-40B4-BE49-F238E27FC236}">
                <a16:creationId xmlns:a16="http://schemas.microsoft.com/office/drawing/2014/main" id="{45D857FD-BCFF-2A40-8798-FBC692448BC1}"/>
              </a:ext>
            </a:extLst>
          </p:cNvPr>
          <p:cNvSpPr/>
          <p:nvPr/>
        </p:nvSpPr>
        <p:spPr>
          <a:xfrm>
            <a:off x="4891502" y="2706498"/>
            <a:ext cx="243840" cy="1157737"/>
          </a:xfrm>
          <a:prstGeom prst="down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25F53C-3182-2838-FE72-DE64ACD18DB6}"/>
              </a:ext>
            </a:extLst>
          </p:cNvPr>
          <p:cNvSpPr txBox="1"/>
          <p:nvPr/>
        </p:nvSpPr>
        <p:spPr>
          <a:xfrm>
            <a:off x="1005320" y="5769079"/>
            <a:ext cx="7529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或是找任一位置作為電位為零的參考點</a:t>
            </a:r>
            <a:r>
              <a:rPr lang="en-US" dirty="0"/>
              <a:t>，</a:t>
            </a:r>
            <a:r>
              <a:rPr lang="zh-CN" altLang="en-US" dirty="0"/>
              <a:t>不影響結果。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0040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5A69BFB-61EF-0316-440F-AFAE1F7058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684432"/>
            <a:ext cx="3200400" cy="3630706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文字方塊 9">
                <a:extLst>
                  <a:ext uri="{FF2B5EF4-FFF2-40B4-BE49-F238E27FC236}">
                    <a16:creationId xmlns:a16="http://schemas.microsoft.com/office/drawing/2014/main" id="{CFCBB2CE-E739-7923-47A2-63918930473F}"/>
                  </a:ext>
                </a:extLst>
              </p:cNvPr>
              <p:cNvSpPr txBox="1"/>
              <p:nvPr/>
            </p:nvSpPr>
            <p:spPr>
              <a:xfrm>
                <a:off x="1219200" y="4495800"/>
                <a:ext cx="3922168" cy="95981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𝑉</m:t>
                      </m:r>
                      <m:r>
                        <a:rPr lang="en-US" altLang="zh-TW" b="0" i="1" smtClean="0">
                          <a:latin typeface="Cambria Math"/>
                        </a:rPr>
                        <m:t>=−</m:t>
                      </m:r>
                      <m:nary>
                        <m:naryPr>
                          <m:limLoc m:val="undOvr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sub>
                        <m:sup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sup>
                        <m:e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/>
                        </a:rPr>
                        <m:t>=</m:t>
                      </m:r>
                      <m:limLow>
                        <m:limLow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limLowPr>
                        <m:e>
                          <m:r>
                            <m:rPr>
                              <m:sty m:val="p"/>
                            </m:rPr>
                            <a:rPr lang="en-US" altLang="zh-TW">
                              <a:latin typeface="Cambria Math"/>
                            </a:rPr>
                            <m:t>lim</m:t>
                          </m:r>
                        </m:e>
                        <m:lim>
                          <m:eqArr>
                            <m:eqArr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eqArr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𝑁</m:t>
                              </m:r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→∞</m:t>
                              </m:r>
                            </m:e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∆</m:t>
                              </m:r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→0</m:t>
                              </m:r>
                            </m:e>
                          </m:eqArr>
                        </m:lim>
                      </m:limLow>
                      <m:nary>
                        <m:naryPr>
                          <m:chr m:val="∑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US" altLang="zh-TW" i="1">
                              <a:latin typeface="Cambria Math"/>
                            </a:rPr>
                            <m:t>𝑗</m:t>
                          </m:r>
                          <m:r>
                            <a:rPr lang="en-US" altLang="zh-TW" i="1">
                              <a:latin typeface="Cambria Math"/>
                            </a:rPr>
                            <m:t>=0</m:t>
                          </m:r>
                        </m:sub>
                        <m:sup>
                          <m:r>
                            <a:rPr lang="en-US" altLang="zh-TW" i="1">
                              <a:latin typeface="Cambria Math"/>
                            </a:rPr>
                            <m:t>𝑁</m:t>
                          </m:r>
                        </m:sup>
                        <m:e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acc>
                                    <m:accPr>
                                      <m:chr m:val="⃗"/>
                                      <m:ctrlPr>
                                        <a:rPr lang="en-US" altLang="zh-TW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US" altLang="zh-TW" b="0" i="1" smtClean="0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  <m:t>𝐸</m:t>
                                      </m:r>
                                    </m:e>
                                  </m:acc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𝑗</m:t>
                                  </m:r>
                                </m:sub>
                              </m:sSub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∙∆</m:t>
                              </m:r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acc>
                                    <m:accPr>
                                      <m:chr m:val="⃗"/>
                                      <m:ctrlPr>
                                        <a:rPr lang="en-US" altLang="zh-TW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US" altLang="zh-TW" i="1">
                                          <a:latin typeface="Cambria Math"/>
                                          <a:ea typeface="Cambria Math"/>
                                        </a:rPr>
                                        <m:t>𝑠</m:t>
                                      </m:r>
                                    </m:e>
                                  </m:acc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𝑗</m:t>
                                  </m:r>
                                </m:sub>
                              </m:sSub>
                            </m:e>
                          </m:d>
                        </m:e>
                      </m:nary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3" name="文字方塊 9">
                <a:extLst>
                  <a:ext uri="{FF2B5EF4-FFF2-40B4-BE49-F238E27FC236}">
                    <a16:creationId xmlns:a16="http://schemas.microsoft.com/office/drawing/2014/main" id="{CFCBB2CE-E739-7923-47A2-63918930473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19200" y="4495800"/>
                <a:ext cx="3922168" cy="959815"/>
              </a:xfrm>
              <a:prstGeom prst="rect">
                <a:avLst/>
              </a:prstGeom>
              <a:blipFill>
                <a:blip r:embed="rId3"/>
                <a:stretch>
                  <a:fillRect l="-324" t="-102632" b="-15789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文字方塊 18">
                <a:extLst>
                  <a:ext uri="{FF2B5EF4-FFF2-40B4-BE49-F238E27FC236}">
                    <a16:creationId xmlns:a16="http://schemas.microsoft.com/office/drawing/2014/main" id="{F708D7BE-0AB9-E2B5-E0A2-78FA9048F71B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154655" y="4838388"/>
                <a:ext cx="3255811" cy="40293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1pPr>
                <a:lvl2pPr marL="742950" indent="-28575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2pPr>
                <a:lvl3pPr marL="11430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3pPr>
                <a:lvl4pPr marL="16002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4pPr>
                <a:lvl5pPr marL="20574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r>
                  <a:rPr lang="zh-TW" altLang="en-US" dirty="0"/>
                  <a:t>電位差</a:t>
                </a:r>
                <a14:m>
                  <m:oMath xmlns:m="http://schemas.openxmlformats.org/officeDocument/2006/math">
                    <m:r>
                      <a:rPr lang="en-US" altLang="zh-TW" i="1">
                        <a:latin typeface="Cambria Math"/>
                        <a:ea typeface="Cambria Math"/>
                      </a:rPr>
                      <m:t>∆</m:t>
                    </m:r>
                    <m:r>
                      <a:rPr lang="en-US" altLang="zh-TW" i="1">
                        <a:latin typeface="Cambria Math"/>
                        <a:ea typeface="Cambria Math"/>
                      </a:rPr>
                      <m:t>𝑉</m:t>
                    </m:r>
                  </m:oMath>
                </a14:m>
                <a:r>
                  <a:rPr lang="zh-TW" altLang="en-US" dirty="0"/>
                  <a:t>是電場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altLang="zh-TW" i="1">
                            <a:latin typeface="Cambria Math"/>
                          </a:rPr>
                          <m:t>𝐸</m:t>
                        </m:r>
                      </m:e>
                    </m:acc>
                  </m:oMath>
                </a14:m>
                <a:r>
                  <a:rPr lang="zh-TW" altLang="en-US" dirty="0"/>
                  <a:t>的線積分！</a:t>
                </a:r>
              </a:p>
            </p:txBody>
          </p:sp>
        </mc:Choice>
        <mc:Fallback xmlns="">
          <p:sp>
            <p:nvSpPr>
              <p:cNvPr id="4" name="文字方塊 18">
                <a:extLst>
                  <a:ext uri="{FF2B5EF4-FFF2-40B4-BE49-F238E27FC236}">
                    <a16:creationId xmlns:a16="http://schemas.microsoft.com/office/drawing/2014/main" id="{F708D7BE-0AB9-E2B5-E0A2-78FA9048F71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154655" y="4838388"/>
                <a:ext cx="3255811" cy="402931"/>
              </a:xfrm>
              <a:prstGeom prst="rect">
                <a:avLst/>
              </a:prstGeom>
              <a:blipFill>
                <a:blip r:embed="rId4"/>
                <a:stretch>
                  <a:fillRect l="-1946" b="-25000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Box 4">
            <a:extLst>
              <a:ext uri="{FF2B5EF4-FFF2-40B4-BE49-F238E27FC236}">
                <a16:creationId xmlns:a16="http://schemas.microsoft.com/office/drawing/2014/main" id="{73538B53-E4AB-CA77-A559-F15AB178E94C}"/>
              </a:ext>
            </a:extLst>
          </p:cNvPr>
          <p:cNvSpPr txBox="1"/>
          <p:nvPr/>
        </p:nvSpPr>
        <p:spPr>
          <a:xfrm>
            <a:off x="2057400" y="5602643"/>
            <a:ext cx="586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路徑可以任選，而且不需要在一個平面上</a:t>
            </a:r>
            <a:r>
              <a:rPr lang="en-US" dirty="0"/>
              <a:t>。</a:t>
            </a:r>
          </a:p>
        </p:txBody>
      </p:sp>
      <p:pic>
        <p:nvPicPr>
          <p:cNvPr id="6" name="Picture 5" descr="fig7">
            <a:extLst>
              <a:ext uri="{FF2B5EF4-FFF2-40B4-BE49-F238E27FC236}">
                <a16:creationId xmlns:a16="http://schemas.microsoft.com/office/drawing/2014/main" id="{E020422F-028D-118C-A307-8D73D75455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681"/>
          <a:stretch>
            <a:fillRect/>
          </a:stretch>
        </p:blipFill>
        <p:spPr bwMode="auto">
          <a:xfrm>
            <a:off x="4191000" y="2393795"/>
            <a:ext cx="3657600" cy="181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val 27">
            <a:extLst>
              <a:ext uri="{FF2B5EF4-FFF2-40B4-BE49-F238E27FC236}">
                <a16:creationId xmlns:a16="http://schemas.microsoft.com/office/drawing/2014/main" id="{40AB0A49-F117-7EA5-8862-DD0DB5CB2D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5087" y="3031970"/>
            <a:ext cx="152400" cy="1524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8" name="Oval 26">
            <a:extLst>
              <a:ext uri="{FF2B5EF4-FFF2-40B4-BE49-F238E27FC236}">
                <a16:creationId xmlns:a16="http://schemas.microsoft.com/office/drawing/2014/main" id="{078A0AFF-809B-AE7E-1032-32F886E10D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57887" y="3093882"/>
            <a:ext cx="152400" cy="1524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graphicFrame>
        <p:nvGraphicFramePr>
          <p:cNvPr id="9" name="Object 29">
            <a:extLst>
              <a:ext uri="{FF2B5EF4-FFF2-40B4-BE49-F238E27FC236}">
                <a16:creationId xmlns:a16="http://schemas.microsoft.com/office/drawing/2014/main" id="{8160BCFD-5E9C-5BFB-D157-48F894E065F9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490594" y="2904970"/>
          <a:ext cx="304800" cy="101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方程式" r:id="rId6" imgW="228402" imgH="76134" progId="Equation.3">
                  <p:embed/>
                </p:oleObj>
              </mc:Choice>
              <mc:Fallback>
                <p:oleObj name="方程式" r:id="rId6" imgW="228402" imgH="76134" progId="Equation.3">
                  <p:embed/>
                  <p:pic>
                    <p:nvPicPr>
                      <p:cNvPr id="9" name="Object 29">
                        <a:extLst>
                          <a:ext uri="{FF2B5EF4-FFF2-40B4-BE49-F238E27FC236}">
                            <a16:creationId xmlns:a16="http://schemas.microsoft.com/office/drawing/2014/main" id="{8160BCFD-5E9C-5BFB-D157-48F894E065F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90594" y="2904970"/>
                        <a:ext cx="304800" cy="101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Oval 26">
            <a:extLst>
              <a:ext uri="{FF2B5EF4-FFF2-40B4-BE49-F238E27FC236}">
                <a16:creationId xmlns:a16="http://schemas.microsoft.com/office/drawing/2014/main" id="{9A0C74F8-E546-B3AB-02CD-8458647710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19612" y="3598707"/>
            <a:ext cx="152400" cy="1524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11" name="Oval 26">
            <a:extLst>
              <a:ext uri="{FF2B5EF4-FFF2-40B4-BE49-F238E27FC236}">
                <a16:creationId xmlns:a16="http://schemas.microsoft.com/office/drawing/2014/main" id="{892A25F4-0CB5-46CA-E86B-241C03CCEB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00687" y="3170082"/>
            <a:ext cx="152400" cy="1524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12" name="Oval 26">
            <a:extLst>
              <a:ext uri="{FF2B5EF4-FFF2-40B4-BE49-F238E27FC236}">
                <a16:creationId xmlns:a16="http://schemas.microsoft.com/office/drawing/2014/main" id="{787A1C6B-CC2C-647B-B5AD-D30F0A9615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05687" y="2727170"/>
            <a:ext cx="152400" cy="1524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13" name="Oval 28">
            <a:extLst>
              <a:ext uri="{FF2B5EF4-FFF2-40B4-BE49-F238E27FC236}">
                <a16:creationId xmlns:a16="http://schemas.microsoft.com/office/drawing/2014/main" id="{F0E8A606-56F5-7ECD-9621-3BC24B5A3F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24687" y="2879570"/>
            <a:ext cx="152400" cy="1524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文字方塊 33">
                <a:extLst>
                  <a:ext uri="{FF2B5EF4-FFF2-40B4-BE49-F238E27FC236}">
                    <a16:creationId xmlns:a16="http://schemas.microsoft.com/office/drawing/2014/main" id="{A3A72646-1D62-4260-BBAE-E1575FDB99A9}"/>
                  </a:ext>
                </a:extLst>
              </p:cNvPr>
              <p:cNvSpPr txBox="1"/>
              <p:nvPr/>
            </p:nvSpPr>
            <p:spPr>
              <a:xfrm>
                <a:off x="5000624" y="3504886"/>
                <a:ext cx="350959" cy="246221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600" i="1">
                          <a:latin typeface="Cambria Math"/>
                          <a:ea typeface="Cambria Math"/>
                        </a:rPr>
                        <m:t>𝑑</m:t>
                      </m:r>
                      <m:acc>
                        <m:accPr>
                          <m:chr m:val="⃗"/>
                          <m:ctrlPr>
                            <a:rPr lang="en-US" altLang="zh-TW" sz="16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accPr>
                        <m:e>
                          <m:r>
                            <a:rPr lang="en-US" altLang="zh-TW" sz="1600" i="1">
                              <a:latin typeface="Cambria Math"/>
                              <a:ea typeface="Cambria Math"/>
                            </a:rPr>
                            <m:t>𝑠</m:t>
                          </m:r>
                        </m:e>
                      </m:acc>
                    </m:oMath>
                  </m:oMathPara>
                </a14:m>
                <a:endParaRPr lang="zh-CN" altLang="en-US" sz="1600" i="1" dirty="0"/>
              </a:p>
            </p:txBody>
          </p:sp>
        </mc:Choice>
        <mc:Fallback xmlns="">
          <p:sp>
            <p:nvSpPr>
              <p:cNvPr id="14" name="文字方塊 33">
                <a:extLst>
                  <a:ext uri="{FF2B5EF4-FFF2-40B4-BE49-F238E27FC236}">
                    <a16:creationId xmlns:a16="http://schemas.microsoft.com/office/drawing/2014/main" id="{A3A72646-1D62-4260-BBAE-E1575FDB99A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0624" y="3504886"/>
                <a:ext cx="350959" cy="246221"/>
              </a:xfrm>
              <a:prstGeom prst="rect">
                <a:avLst/>
              </a:prstGeom>
              <a:blipFill>
                <a:blip r:embed="rId8"/>
                <a:stretch>
                  <a:fillRect t="-40000" b="-10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文字方塊 33">
                <a:extLst>
                  <a:ext uri="{FF2B5EF4-FFF2-40B4-BE49-F238E27FC236}">
                    <a16:creationId xmlns:a16="http://schemas.microsoft.com/office/drawing/2014/main" id="{5643BD0F-57DE-B871-45B1-A00C09DEA790}"/>
                  </a:ext>
                </a:extLst>
              </p:cNvPr>
              <p:cNvSpPr txBox="1"/>
              <p:nvPr/>
            </p:nvSpPr>
            <p:spPr>
              <a:xfrm>
                <a:off x="6979443" y="3056726"/>
                <a:ext cx="852488" cy="23275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4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∆</m:t>
                      </m:r>
                      <m:sSub>
                        <m:sSubPr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sz="14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</m:e>
                        <m:sub>
                          <m:r>
                            <a:rPr lang="en-US" altLang="zh-TW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  <m:r>
                        <a:rPr lang="en-US" altLang="zh-TW" sz="14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≡∆</m:t>
                      </m:r>
                      <m:sSub>
                        <m:sSubPr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sz="14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sz="1400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  <m:sub>
                          <m:r>
                            <a:rPr lang="en-US" altLang="zh-TW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15" name="文字方塊 33">
                <a:extLst>
                  <a:ext uri="{FF2B5EF4-FFF2-40B4-BE49-F238E27FC236}">
                    <a16:creationId xmlns:a16="http://schemas.microsoft.com/office/drawing/2014/main" id="{5643BD0F-57DE-B871-45B1-A00C09DEA79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79443" y="3056726"/>
                <a:ext cx="852488" cy="232756"/>
              </a:xfrm>
              <a:prstGeom prst="rect">
                <a:avLst/>
              </a:prstGeom>
              <a:blipFill>
                <a:blip r:embed="rId9"/>
                <a:stretch>
                  <a:fillRect t="-25000" b="-20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文字方塊 33">
                <a:extLst>
                  <a:ext uri="{FF2B5EF4-FFF2-40B4-BE49-F238E27FC236}">
                    <a16:creationId xmlns:a16="http://schemas.microsoft.com/office/drawing/2014/main" id="{1D49E907-6194-022F-5B96-2D65818E721D}"/>
                  </a:ext>
                </a:extLst>
              </p:cNvPr>
              <p:cNvSpPr txBox="1"/>
              <p:nvPr/>
            </p:nvSpPr>
            <p:spPr>
              <a:xfrm>
                <a:off x="6734175" y="2691508"/>
                <a:ext cx="273844" cy="23522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</m:e>
                        <m:sub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𝑗</m:t>
                          </m:r>
                          <m:r>
                            <a:rPr lang="en-US" altLang="zh-TW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+1</m:t>
                          </m:r>
                        </m:sub>
                      </m:sSub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16" name="文字方塊 33">
                <a:extLst>
                  <a:ext uri="{FF2B5EF4-FFF2-40B4-BE49-F238E27FC236}">
                    <a16:creationId xmlns:a16="http://schemas.microsoft.com/office/drawing/2014/main" id="{1D49E907-6194-022F-5B96-2D65818E721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4175" y="2691508"/>
                <a:ext cx="273844" cy="235227"/>
              </a:xfrm>
              <a:prstGeom prst="rect">
                <a:avLst/>
              </a:prstGeom>
              <a:blipFill>
                <a:blip r:embed="rId10"/>
                <a:stretch>
                  <a:fillRect l="-22727" t="-31579" r="-18182" b="-2105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文字方塊 33">
                <a:extLst>
                  <a:ext uri="{FF2B5EF4-FFF2-40B4-BE49-F238E27FC236}">
                    <a16:creationId xmlns:a16="http://schemas.microsoft.com/office/drawing/2014/main" id="{0E5E04C4-6D81-F2AA-C35E-F7B0116FC2BB}"/>
                  </a:ext>
                </a:extLst>
              </p:cNvPr>
              <p:cNvSpPr txBox="1"/>
              <p:nvPr/>
            </p:nvSpPr>
            <p:spPr>
              <a:xfrm>
                <a:off x="6273118" y="2734577"/>
                <a:ext cx="273844" cy="23522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</m:e>
                        <m:sub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17" name="文字方塊 33">
                <a:extLst>
                  <a:ext uri="{FF2B5EF4-FFF2-40B4-BE49-F238E27FC236}">
                    <a16:creationId xmlns:a16="http://schemas.microsoft.com/office/drawing/2014/main" id="{0E5E04C4-6D81-F2AA-C35E-F7B0116FC2B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73118" y="2734577"/>
                <a:ext cx="273844" cy="235227"/>
              </a:xfrm>
              <a:prstGeom prst="rect">
                <a:avLst/>
              </a:prstGeom>
              <a:blipFill>
                <a:blip r:embed="rId11"/>
                <a:stretch>
                  <a:fillRect t="-26316" b="-2631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文字方塊 33">
                <a:extLst>
                  <a:ext uri="{FF2B5EF4-FFF2-40B4-BE49-F238E27FC236}">
                    <a16:creationId xmlns:a16="http://schemas.microsoft.com/office/drawing/2014/main" id="{657BFA83-9614-962B-D75C-5C4F706939AF}"/>
                  </a:ext>
                </a:extLst>
              </p:cNvPr>
              <p:cNvSpPr txBox="1"/>
              <p:nvPr/>
            </p:nvSpPr>
            <p:spPr>
              <a:xfrm>
                <a:off x="4389040" y="3322481"/>
                <a:ext cx="273844" cy="215444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</m:e>
                        <m:sub>
                          <m:r>
                            <a:rPr lang="en-US" altLang="zh-TW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18" name="文字方塊 33">
                <a:extLst>
                  <a:ext uri="{FF2B5EF4-FFF2-40B4-BE49-F238E27FC236}">
                    <a16:creationId xmlns:a16="http://schemas.microsoft.com/office/drawing/2014/main" id="{657BFA83-9614-962B-D75C-5C4F706939A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89040" y="3322481"/>
                <a:ext cx="273844" cy="215444"/>
              </a:xfrm>
              <a:prstGeom prst="rect">
                <a:avLst/>
              </a:prstGeom>
              <a:blipFill>
                <a:blip r:embed="rId12"/>
                <a:stretch>
                  <a:fillRect t="-22222" b="-1666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文字方塊 33">
                <a:extLst>
                  <a:ext uri="{FF2B5EF4-FFF2-40B4-BE49-F238E27FC236}">
                    <a16:creationId xmlns:a16="http://schemas.microsoft.com/office/drawing/2014/main" id="{E821FEB7-AA85-FECF-D237-BB586AA93F6A}"/>
                  </a:ext>
                </a:extLst>
              </p:cNvPr>
              <p:cNvSpPr txBox="1"/>
              <p:nvPr/>
            </p:nvSpPr>
            <p:spPr>
              <a:xfrm>
                <a:off x="7250550" y="3422458"/>
                <a:ext cx="307537" cy="26385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𝐸</m:t>
                              </m:r>
                            </m:e>
                          </m:acc>
                        </m:e>
                        <m:sub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19" name="文字方塊 33">
                <a:extLst>
                  <a:ext uri="{FF2B5EF4-FFF2-40B4-BE49-F238E27FC236}">
                    <a16:creationId xmlns:a16="http://schemas.microsoft.com/office/drawing/2014/main" id="{E821FEB7-AA85-FECF-D237-BB586AA93F6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50550" y="3422458"/>
                <a:ext cx="307537" cy="263855"/>
              </a:xfrm>
              <a:prstGeom prst="rect">
                <a:avLst/>
              </a:prstGeom>
              <a:blipFill>
                <a:blip r:embed="rId13"/>
                <a:stretch>
                  <a:fillRect b="-2272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文字方塊 33">
                <a:extLst>
                  <a:ext uri="{FF2B5EF4-FFF2-40B4-BE49-F238E27FC236}">
                    <a16:creationId xmlns:a16="http://schemas.microsoft.com/office/drawing/2014/main" id="{682695E5-12D0-06D2-76A2-6EF037B87154}"/>
                  </a:ext>
                </a:extLst>
              </p:cNvPr>
              <p:cNvSpPr txBox="1"/>
              <p:nvPr/>
            </p:nvSpPr>
            <p:spPr>
              <a:xfrm>
                <a:off x="4718587" y="2682567"/>
                <a:ext cx="273844" cy="24160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𝐸</m:t>
                          </m:r>
                        </m:e>
                      </m:acc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20" name="文字方塊 33">
                <a:extLst>
                  <a:ext uri="{FF2B5EF4-FFF2-40B4-BE49-F238E27FC236}">
                    <a16:creationId xmlns:a16="http://schemas.microsoft.com/office/drawing/2014/main" id="{682695E5-12D0-06D2-76A2-6EF037B8715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8587" y="2682567"/>
                <a:ext cx="273844" cy="241605"/>
              </a:xfrm>
              <a:prstGeom prst="rect">
                <a:avLst/>
              </a:prstGeom>
              <a:blipFill>
                <a:blip r:embed="rId14"/>
                <a:stretch>
                  <a:fillRect b="-5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860913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4" name="Picture 4" descr="F24_0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667" b="16904"/>
          <a:stretch>
            <a:fillRect/>
          </a:stretch>
        </p:blipFill>
        <p:spPr bwMode="auto">
          <a:xfrm>
            <a:off x="1371600" y="2514600"/>
            <a:ext cx="3048000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5" name="Line 9"/>
          <p:cNvSpPr>
            <a:spLocks noChangeShapeType="1"/>
          </p:cNvSpPr>
          <p:nvPr/>
        </p:nvSpPr>
        <p:spPr bwMode="auto">
          <a:xfrm flipV="1">
            <a:off x="2133600" y="4191000"/>
            <a:ext cx="0" cy="685800"/>
          </a:xfrm>
          <a:prstGeom prst="line">
            <a:avLst/>
          </a:prstGeom>
          <a:noFill/>
          <a:ln w="508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 dirty="0"/>
          </a:p>
        </p:txBody>
      </p:sp>
      <p:sp>
        <p:nvSpPr>
          <p:cNvPr id="17416" name="Text Box 10"/>
          <p:cNvSpPr txBox="1">
            <a:spLocks noChangeArrowheads="1"/>
          </p:cNvSpPr>
          <p:nvPr/>
        </p:nvSpPr>
        <p:spPr bwMode="auto">
          <a:xfrm>
            <a:off x="1324574" y="900656"/>
            <a:ext cx="4572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先看沿著垂直於電場方向的電位差</a:t>
            </a:r>
            <a:r>
              <a:rPr lang="zh-TW" altLang="en-US" sz="1600" dirty="0"/>
              <a:t>：</a:t>
            </a:r>
          </a:p>
        </p:txBody>
      </p:sp>
      <p:sp>
        <p:nvSpPr>
          <p:cNvPr id="17417" name="文字方塊 8"/>
          <p:cNvSpPr txBox="1">
            <a:spLocks noChangeArrowheads="1"/>
          </p:cNvSpPr>
          <p:nvPr/>
        </p:nvSpPr>
        <p:spPr bwMode="auto">
          <a:xfrm>
            <a:off x="1324574" y="6176577"/>
            <a:ext cx="20574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等位面與電場垂直。</a:t>
            </a:r>
          </a:p>
        </p:txBody>
      </p:sp>
      <p:sp>
        <p:nvSpPr>
          <p:cNvPr id="2" name="矩形 1"/>
          <p:cNvSpPr/>
          <p:nvPr/>
        </p:nvSpPr>
        <p:spPr>
          <a:xfrm>
            <a:off x="1324574" y="5727672"/>
            <a:ext cx="38779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dirty="0">
                <a:solidFill>
                  <a:srgbClr val="FF0000"/>
                </a:solidFill>
              </a:rPr>
              <a:t>沿著垂直於電場的方向，電位不變！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文字方塊 7"/>
              <p:cNvSpPr txBox="1"/>
              <p:nvPr/>
            </p:nvSpPr>
            <p:spPr>
              <a:xfrm>
                <a:off x="1371600" y="1352524"/>
                <a:ext cx="2514600" cy="925510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𝑉</m:t>
                      </m:r>
                      <m:r>
                        <a:rPr lang="en-US" altLang="zh-TW" b="0" i="1" smtClean="0">
                          <a:latin typeface="Cambria Math"/>
                        </a:rPr>
                        <m:t>=−</m:t>
                      </m:r>
                      <m:nary>
                        <m:naryPr>
                          <m:limLoc m:val="undOvr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𝐴</m:t>
                          </m:r>
                        </m:sub>
                        <m:sup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𝐵</m:t>
                          </m:r>
                        </m:sup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=0</m:t>
                      </m:r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8" name="文字方塊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1600" y="1352524"/>
                <a:ext cx="2514600" cy="925510"/>
              </a:xfrm>
              <a:prstGeom prst="rect">
                <a:avLst/>
              </a:prstGeom>
              <a:blipFill>
                <a:blip r:embed="rId3"/>
                <a:stretch>
                  <a:fillRect t="-105405" b="-16621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圖片 1" descr="afg016.jpg">
            <a:extLst>
              <a:ext uri="{FF2B5EF4-FFF2-40B4-BE49-F238E27FC236}">
                <a16:creationId xmlns:a16="http://schemas.microsoft.com/office/drawing/2014/main" id="{51B78F4F-4331-CC34-2472-5E11FE50B7A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989" b="11883"/>
          <a:stretch/>
        </p:blipFill>
        <p:spPr bwMode="auto">
          <a:xfrm>
            <a:off x="4982174" y="1352524"/>
            <a:ext cx="3124200" cy="2268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A6F4ECB-56B0-997C-38A8-E3ADDCA00FD3}"/>
              </a:ext>
            </a:extLst>
          </p:cNvPr>
          <p:cNvSpPr txBox="1"/>
          <p:nvPr/>
        </p:nvSpPr>
        <p:spPr>
          <a:xfrm>
            <a:off x="1324574" y="482205"/>
            <a:ext cx="7315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考慮兩片帶大小相等正負電的無限大電板，電板間的電場是均勻的</a:t>
            </a:r>
            <a:r>
              <a:rPr lang="en-US" dirty="0"/>
              <a:t>。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089105F0-A3D9-346D-9B9A-DC5E67129D5A}"/>
                  </a:ext>
                </a:extLst>
              </p:cNvPr>
              <p:cNvSpPr txBox="1"/>
              <p:nvPr/>
            </p:nvSpPr>
            <p:spPr>
              <a:xfrm>
                <a:off x="1905001" y="4800600"/>
                <a:ext cx="22859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𝐴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089105F0-A3D9-346D-9B9A-DC5E67129D5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5001" y="4800600"/>
                <a:ext cx="228591" cy="369332"/>
              </a:xfrm>
              <a:prstGeom prst="rect">
                <a:avLst/>
              </a:prstGeom>
              <a:blipFill>
                <a:blip r:embed="rId5"/>
                <a:stretch>
                  <a:fillRect r="-3888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342B978-4E31-FF47-DC4A-C8D07FB9EC0D}"/>
                  </a:ext>
                </a:extLst>
              </p:cNvPr>
              <p:cNvSpPr txBox="1"/>
              <p:nvPr/>
            </p:nvSpPr>
            <p:spPr>
              <a:xfrm>
                <a:off x="1905001" y="3897868"/>
                <a:ext cx="22859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𝐵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342B978-4E31-FF47-DC4A-C8D07FB9EC0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5001" y="3897868"/>
                <a:ext cx="228591" cy="369332"/>
              </a:xfrm>
              <a:prstGeom prst="rect">
                <a:avLst/>
              </a:prstGeom>
              <a:blipFill>
                <a:blip r:embed="rId6"/>
                <a:stretch>
                  <a:fillRect r="-4444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4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4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7" grpId="0"/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8439" name="Text Box 8"/>
              <p:cNvSpPr txBox="1">
                <a:spLocks noChangeArrowheads="1"/>
              </p:cNvSpPr>
              <p:nvPr/>
            </p:nvSpPr>
            <p:spPr bwMode="auto">
              <a:xfrm>
                <a:off x="1215908" y="392485"/>
                <a:ext cx="6327891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1pPr>
                <a:lvl2pPr marL="742950" indent="-28575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2pPr>
                <a:lvl3pPr marL="11430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3pPr>
                <a:lvl4pPr marL="16002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4pPr>
                <a:lvl5pPr marL="20574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zh-TW" altLang="en-US" dirty="0"/>
                  <a:t>沿著平行於電場方向的電位差，設此方向為</a:t>
                </a:r>
                <a14:m>
                  <m:oMath xmlns:m="http://schemas.openxmlformats.org/officeDocument/2006/math">
                    <m:r>
                      <a:rPr lang="en-US" altLang="zh-TW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zh-TW" altLang="en-US" dirty="0"/>
                  <a:t>：</a:t>
                </a:r>
                <a:endParaRPr lang="zh-TW" altLang="en-US" sz="1600" dirty="0"/>
              </a:p>
            </p:txBody>
          </p:sp>
        </mc:Choice>
        <mc:Fallback xmlns="">
          <p:sp>
            <p:nvSpPr>
              <p:cNvPr id="18439" name="Text Box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215908" y="392485"/>
                <a:ext cx="6327891" cy="369332"/>
              </a:xfrm>
              <a:prstGeom prst="rect">
                <a:avLst/>
              </a:prstGeom>
              <a:blipFill>
                <a:blip r:embed="rId2"/>
                <a:stretch>
                  <a:fillRect l="-802" t="-6452" b="-19355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8442" name="Picture 4" descr="F24_0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667" b="16904"/>
          <a:stretch>
            <a:fillRect/>
          </a:stretch>
        </p:blipFill>
        <p:spPr bwMode="auto">
          <a:xfrm>
            <a:off x="5486400" y="868096"/>
            <a:ext cx="2590800" cy="259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3" name="直線單箭頭接點 12"/>
          <p:cNvCxnSpPr>
            <a:cxnSpLocks/>
          </p:cNvCxnSpPr>
          <p:nvPr/>
        </p:nvCxnSpPr>
        <p:spPr>
          <a:xfrm>
            <a:off x="5747026" y="2539217"/>
            <a:ext cx="894539" cy="764"/>
          </a:xfrm>
          <a:prstGeom prst="straightConnector1">
            <a:avLst/>
          </a:prstGeom>
          <a:ln w="508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文字方塊 11"/>
          <p:cNvSpPr txBox="1">
            <a:spLocks noChangeArrowheads="1"/>
          </p:cNvSpPr>
          <p:nvPr/>
        </p:nvSpPr>
        <p:spPr bwMode="auto">
          <a:xfrm>
            <a:off x="1276917" y="3932782"/>
            <a:ext cx="28448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若電場是均勻的：</a:t>
            </a:r>
          </a:p>
        </p:txBody>
      </p:sp>
      <p:sp>
        <p:nvSpPr>
          <p:cNvPr id="14" name="文字方塊 13"/>
          <p:cNvSpPr txBox="1">
            <a:spLocks noChangeArrowheads="1"/>
          </p:cNvSpPr>
          <p:nvPr/>
        </p:nvSpPr>
        <p:spPr bwMode="auto">
          <a:xfrm>
            <a:off x="1215908" y="2007358"/>
            <a:ext cx="3810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電位差即是電場大小的積分。</a:t>
            </a:r>
            <a:endParaRPr lang="en-US" altLang="zh-TW" dirty="0"/>
          </a:p>
        </p:txBody>
      </p:sp>
      <p:sp>
        <p:nvSpPr>
          <p:cNvPr id="3" name="文字方塊 2"/>
          <p:cNvSpPr txBox="1"/>
          <p:nvPr/>
        </p:nvSpPr>
        <p:spPr>
          <a:xfrm>
            <a:off x="3839981" y="4651587"/>
            <a:ext cx="3177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>
                <a:solidFill>
                  <a:srgbClr val="FF0000"/>
                </a:solidFill>
              </a:rPr>
              <a:t>電場是指向電位下降的方向。</a:t>
            </a:r>
          </a:p>
        </p:txBody>
      </p:sp>
      <p:sp>
        <p:nvSpPr>
          <p:cNvPr id="4" name="文字方塊 3"/>
          <p:cNvSpPr txBox="1"/>
          <p:nvPr/>
        </p:nvSpPr>
        <p:spPr>
          <a:xfrm>
            <a:off x="2403677" y="5536953"/>
            <a:ext cx="3025008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>
                <a:solidFill>
                  <a:srgbClr val="FF0000"/>
                </a:solidFill>
              </a:rPr>
              <a:t>電位降得越快，電場越大。</a:t>
            </a:r>
          </a:p>
        </p:txBody>
      </p:sp>
      <p:sp>
        <p:nvSpPr>
          <p:cNvPr id="5" name="文字方塊 4"/>
          <p:cNvSpPr txBox="1"/>
          <p:nvPr/>
        </p:nvSpPr>
        <p:spPr>
          <a:xfrm>
            <a:off x="5334000" y="3461083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高電位</a:t>
            </a:r>
          </a:p>
        </p:txBody>
      </p:sp>
      <p:sp>
        <p:nvSpPr>
          <p:cNvPr id="15" name="文字方塊 14"/>
          <p:cNvSpPr txBox="1"/>
          <p:nvPr/>
        </p:nvSpPr>
        <p:spPr>
          <a:xfrm>
            <a:off x="7244867" y="3458896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低電位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文字方塊 15"/>
              <p:cNvSpPr txBox="1"/>
              <p:nvPr/>
            </p:nvSpPr>
            <p:spPr>
              <a:xfrm>
                <a:off x="1250366" y="902732"/>
                <a:ext cx="3626433" cy="932628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𝑉</m:t>
                      </m:r>
                      <m:r>
                        <a:rPr lang="en-US" altLang="zh-TW" b="0" i="1" smtClean="0">
                          <a:latin typeface="Cambria Math"/>
                        </a:rPr>
                        <m:t>=−</m:t>
                      </m:r>
                      <m:nary>
                        <m:naryPr>
                          <m:limLoc m:val="undOvr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𝐴</m:t>
                          </m:r>
                        </m:sub>
                        <m:sup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𝐵</m:t>
                          </m:r>
                        </m:sup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=−</m:t>
                      </m:r>
                      <m:nary>
                        <m:naryPr>
                          <m:limLoc m:val="undOvr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>
                          <m:r>
                            <m:rPr>
                              <m:brk m:alnAt="24"/>
                            </m:rP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sub>
                        <m:sup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</m:sup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  <m:t>𝐸</m:t>
                          </m:r>
                          <m:d>
                            <m:d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</m:d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𝑑𝑥</m:t>
                          </m:r>
                        </m:e>
                      </m:nary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16" name="文字方塊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0366" y="902732"/>
                <a:ext cx="3626433" cy="932628"/>
              </a:xfrm>
              <a:prstGeom prst="rect">
                <a:avLst/>
              </a:prstGeom>
              <a:blipFill>
                <a:blip r:embed="rId4"/>
                <a:stretch>
                  <a:fillRect t="-105405" b="-16486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文字方塊 16"/>
              <p:cNvSpPr txBox="1"/>
              <p:nvPr/>
            </p:nvSpPr>
            <p:spPr>
              <a:xfrm>
                <a:off x="1276917" y="4369939"/>
                <a:ext cx="2438400" cy="932628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𝑉</m:t>
                      </m:r>
                      <m:r>
                        <a:rPr lang="en-US" altLang="zh-TW" b="0" i="1" smtClean="0">
                          <a:latin typeface="Cambria Math"/>
                        </a:rPr>
                        <m:t>=−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𝐸</m:t>
                      </m:r>
                      <m:nary>
                        <m:naryPr>
                          <m:limLoc m:val="undOvr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>
                          <m:r>
                            <m:rPr>
                              <m:brk m:alnAt="24"/>
                            </m:rP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sub>
                        <m:sup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</m:sup>
                        <m:e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𝑑𝑥</m:t>
                          </m:r>
                        </m:e>
                      </m:nary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=−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𝐸𝑑</m:t>
                      </m:r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17" name="文字方塊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6917" y="4369939"/>
                <a:ext cx="2438400" cy="932628"/>
              </a:xfrm>
              <a:prstGeom prst="rect">
                <a:avLst/>
              </a:prstGeom>
              <a:blipFill>
                <a:blip r:embed="rId5"/>
                <a:stretch>
                  <a:fillRect t="-102667" b="-162667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文字方塊 17"/>
              <p:cNvSpPr txBox="1"/>
              <p:nvPr/>
            </p:nvSpPr>
            <p:spPr>
              <a:xfrm>
                <a:off x="1276917" y="5410189"/>
                <a:ext cx="1175327" cy="61273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𝐸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∆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𝑉</m:t>
                          </m:r>
                        </m:num>
                        <m:den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</m:den>
                      </m:f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18" name="文字方塊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6917" y="5410189"/>
                <a:ext cx="1175327" cy="612732"/>
              </a:xfrm>
              <a:prstGeom prst="rect">
                <a:avLst/>
              </a:prstGeom>
              <a:blipFill>
                <a:blip r:embed="rId6"/>
                <a:stretch>
                  <a:fillRect b="-4082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9" name="Picture 4" descr="fig25">
            <a:extLst>
              <a:ext uri="{FF2B5EF4-FFF2-40B4-BE49-F238E27FC236}">
                <a16:creationId xmlns:a16="http://schemas.microsoft.com/office/drawing/2014/main" id="{4C8EBFA2-6DA9-4143-AC0D-ADF9FF3D163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157" b="26215"/>
          <a:stretch/>
        </p:blipFill>
        <p:spPr bwMode="auto">
          <a:xfrm>
            <a:off x="5181600" y="5128369"/>
            <a:ext cx="3376363" cy="1557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004DF604-A090-9741-ACA3-10A8649E85D8}"/>
              </a:ext>
            </a:extLst>
          </p:cNvPr>
          <p:cNvSpPr/>
          <p:nvPr/>
        </p:nvSpPr>
        <p:spPr>
          <a:xfrm>
            <a:off x="5704703" y="5128369"/>
            <a:ext cx="1997364" cy="2818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/>
          </a:p>
        </p:txBody>
      </p:sp>
      <p:sp>
        <p:nvSpPr>
          <p:cNvPr id="6" name="文字方塊 2">
            <a:extLst>
              <a:ext uri="{FF2B5EF4-FFF2-40B4-BE49-F238E27FC236}">
                <a16:creationId xmlns:a16="http://schemas.microsoft.com/office/drawing/2014/main" id="{E3A5DEE2-9A69-FFF1-3970-64B1A0E54B3C}"/>
              </a:ext>
            </a:extLst>
          </p:cNvPr>
          <p:cNvSpPr txBox="1"/>
          <p:nvPr/>
        </p:nvSpPr>
        <p:spPr>
          <a:xfrm>
            <a:off x="1219180" y="2440111"/>
            <a:ext cx="39624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>
                <a:solidFill>
                  <a:srgbClr val="FF0000"/>
                </a:solidFill>
              </a:rPr>
              <a:t>注意：電場是指向電位下降的方向。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7865F56-9DC7-663E-1201-63F4A5D72930}"/>
                  </a:ext>
                </a:extLst>
              </p:cNvPr>
              <p:cNvSpPr txBox="1"/>
              <p:nvPr/>
            </p:nvSpPr>
            <p:spPr>
              <a:xfrm>
                <a:off x="5502418" y="2503996"/>
                <a:ext cx="22859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𝑎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7865F56-9DC7-663E-1201-63F4A5D7293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2418" y="2503996"/>
                <a:ext cx="228591" cy="369332"/>
              </a:xfrm>
              <a:prstGeom prst="rect">
                <a:avLst/>
              </a:prstGeom>
              <a:blipFill>
                <a:blip r:embed="rId8"/>
                <a:stretch>
                  <a:fillRect r="-2105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EEB39A9-0CFC-00C7-6E77-24D31F11EDAE}"/>
                  </a:ext>
                </a:extLst>
              </p:cNvPr>
              <p:cNvSpPr txBox="1"/>
              <p:nvPr/>
            </p:nvSpPr>
            <p:spPr>
              <a:xfrm>
                <a:off x="6497096" y="2503996"/>
                <a:ext cx="22859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𝑏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EEB39A9-0CFC-00C7-6E77-24D31F11EDA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97096" y="2503996"/>
                <a:ext cx="228591" cy="369332"/>
              </a:xfrm>
              <a:prstGeom prst="rect">
                <a:avLst/>
              </a:prstGeom>
              <a:blipFill>
                <a:blip r:embed="rId9"/>
                <a:stretch>
                  <a:fillRect r="-3157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3" grpId="0"/>
      <p:bldP spid="4" grpId="0"/>
      <p:bldP spid="17" grpId="0" animBg="1"/>
      <p:bldP spid="18" grpId="0" animBg="1"/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4" descr="fig2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6215"/>
          <a:stretch>
            <a:fillRect/>
          </a:stretch>
        </p:blipFill>
        <p:spPr bwMode="auto">
          <a:xfrm>
            <a:off x="1524000" y="2362200"/>
            <a:ext cx="3634150" cy="403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Text Box 5"/>
          <p:cNvSpPr txBox="1">
            <a:spLocks noChangeArrowheads="1"/>
          </p:cNvSpPr>
          <p:nvPr/>
        </p:nvSpPr>
        <p:spPr bwMode="auto">
          <a:xfrm>
            <a:off x="1524000" y="1292205"/>
            <a:ext cx="67818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均勻電場中任意兩點的電位差只要考慮沿電場方向的位移即可。</a:t>
            </a:r>
          </a:p>
        </p:txBody>
      </p:sp>
      <p:sp>
        <p:nvSpPr>
          <p:cNvPr id="19461" name="文字方塊 5"/>
          <p:cNvSpPr txBox="1">
            <a:spLocks noChangeArrowheads="1"/>
          </p:cNvSpPr>
          <p:nvPr/>
        </p:nvSpPr>
        <p:spPr bwMode="auto">
          <a:xfrm>
            <a:off x="2923032" y="1743925"/>
            <a:ext cx="2971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en-US" altLang="zh-TW" i="1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zh-TW" altLang="en-US" i="1" dirty="0"/>
              <a:t> </a:t>
            </a:r>
            <a:r>
              <a:rPr lang="zh-TW" altLang="en-US" dirty="0"/>
              <a:t>是沿電場方向的位移。</a:t>
            </a:r>
          </a:p>
        </p:txBody>
      </p:sp>
      <p:sp>
        <p:nvSpPr>
          <p:cNvPr id="19463" name="文字方塊 6"/>
          <p:cNvSpPr txBox="1">
            <a:spLocks noChangeArrowheads="1"/>
          </p:cNvSpPr>
          <p:nvPr/>
        </p:nvSpPr>
        <p:spPr bwMode="auto">
          <a:xfrm>
            <a:off x="5257800" y="4724400"/>
            <a:ext cx="32766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電場的方向是電位下降的方向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文字方塊 7"/>
              <p:cNvSpPr txBox="1"/>
              <p:nvPr/>
            </p:nvSpPr>
            <p:spPr>
              <a:xfrm>
                <a:off x="1524000" y="1737737"/>
                <a:ext cx="1371600" cy="376076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𝑉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=−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𝐸𝑑</m:t>
                      </m:r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8" name="文字方塊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24000" y="1737737"/>
                <a:ext cx="1371600" cy="37607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文字方塊 8"/>
              <p:cNvSpPr txBox="1"/>
              <p:nvPr/>
            </p:nvSpPr>
            <p:spPr>
              <a:xfrm>
                <a:off x="5355935" y="4050372"/>
                <a:ext cx="1175327" cy="61273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𝐸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∆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𝑉</m:t>
                          </m:r>
                        </m:num>
                        <m:den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</m:den>
                      </m:f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9" name="文字方塊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55935" y="4050372"/>
                <a:ext cx="1175327" cy="612732"/>
              </a:xfrm>
              <a:prstGeom prst="rect">
                <a:avLst/>
              </a:prstGeom>
              <a:blipFill>
                <a:blip r:embed="rId4"/>
                <a:stretch>
                  <a:fillRect b="-4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矩形 1">
            <a:extLst>
              <a:ext uri="{FF2B5EF4-FFF2-40B4-BE49-F238E27FC236}">
                <a16:creationId xmlns:a16="http://schemas.microsoft.com/office/drawing/2014/main" id="{03D85454-7B7A-9CA9-675C-890F942A7AFE}"/>
              </a:ext>
            </a:extLst>
          </p:cNvPr>
          <p:cNvSpPr/>
          <p:nvPr/>
        </p:nvSpPr>
        <p:spPr>
          <a:xfrm>
            <a:off x="1524000" y="839923"/>
            <a:ext cx="43396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dirty="0"/>
              <a:t>沿著垂直於電場的方向移動，電位不變！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AD9C10A-5940-03D4-7F39-BC2DF3B8C618}"/>
              </a:ext>
            </a:extLst>
          </p:cNvPr>
          <p:cNvSpPr txBox="1"/>
          <p:nvPr/>
        </p:nvSpPr>
        <p:spPr>
          <a:xfrm>
            <a:off x="1528200" y="429116"/>
            <a:ext cx="3390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將這兩個結果綜合起來</a:t>
            </a:r>
            <a:r>
              <a:rPr lang="en-US" dirty="0"/>
              <a:t>：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E90541FF-5F2B-EC62-B379-B259EFCFECAD}"/>
                  </a:ext>
                </a:extLst>
              </p:cNvPr>
              <p:cNvSpPr txBox="1"/>
              <p:nvPr/>
            </p:nvSpPr>
            <p:spPr>
              <a:xfrm>
                <a:off x="2209800" y="4196834"/>
                <a:ext cx="228591" cy="369332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𝐴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E90541FF-5F2B-EC62-B379-B259EFCFECA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09800" y="4196834"/>
                <a:ext cx="228591" cy="369332"/>
              </a:xfrm>
              <a:prstGeom prst="rect">
                <a:avLst/>
              </a:prstGeom>
              <a:blipFill>
                <a:blip r:embed="rId5"/>
                <a:stretch>
                  <a:fillRect r="-3888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DDF8CE95-0885-BE70-D606-855E5D6D68E1}"/>
                  </a:ext>
                </a:extLst>
              </p:cNvPr>
              <p:cNvSpPr txBox="1"/>
              <p:nvPr/>
            </p:nvSpPr>
            <p:spPr>
              <a:xfrm>
                <a:off x="3693825" y="2903002"/>
                <a:ext cx="228591" cy="369332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𝐵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DDF8CE95-0885-BE70-D606-855E5D6D68E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93825" y="2903002"/>
                <a:ext cx="228591" cy="369332"/>
              </a:xfrm>
              <a:prstGeom prst="rect">
                <a:avLst/>
              </a:prstGeom>
              <a:blipFill>
                <a:blip r:embed="rId6"/>
                <a:stretch>
                  <a:fillRect r="-4210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4" descr="C:\Users\Chia-Hung Chang\Downloads\Data\Knight\Media\Chapter29\Images\29_UnnumTbl_p894-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569" y="3581400"/>
            <a:ext cx="8547100" cy="287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3" name="Picture 2" descr="C:\Users\Chia-Hung Chang\Downloads\Data\Knight\Media\Chapter29\Images\29_21Figure-F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68"/>
          <a:stretch/>
        </p:blipFill>
        <p:spPr bwMode="auto">
          <a:xfrm>
            <a:off x="4560765" y="817869"/>
            <a:ext cx="2625725" cy="26111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4" name="Picture 3" descr="C:\Users\Chia-Hung Chang\Downloads\Data\Knight\Media\Chapter29\Images\29_20Figure-F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34" t="16924" r="18210" b="2689"/>
          <a:stretch>
            <a:fillRect/>
          </a:stretch>
        </p:blipFill>
        <p:spPr bwMode="auto">
          <a:xfrm>
            <a:off x="1305169" y="918675"/>
            <a:ext cx="2844800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文字方塊 1"/>
          <p:cNvSpPr txBox="1"/>
          <p:nvPr/>
        </p:nvSpPr>
        <p:spPr>
          <a:xfrm>
            <a:off x="1305169" y="304800"/>
            <a:ext cx="4181231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兩平行電板間的電位：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文字方塊 6"/>
              <p:cNvSpPr txBox="1"/>
              <p:nvPr/>
            </p:nvSpPr>
            <p:spPr>
              <a:xfrm>
                <a:off x="3810000" y="304800"/>
                <a:ext cx="1371600" cy="376076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𝑉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=−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𝐸𝑑</m:t>
                      </m:r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7" name="文字方塊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10000" y="304800"/>
                <a:ext cx="1371600" cy="37607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文字方塊 6">
                <a:extLst>
                  <a:ext uri="{FF2B5EF4-FFF2-40B4-BE49-F238E27FC236}">
                    <a16:creationId xmlns:a16="http://schemas.microsoft.com/office/drawing/2014/main" id="{21C4F764-3EF2-5ED0-7722-289720A27D88}"/>
                  </a:ext>
                </a:extLst>
              </p:cNvPr>
              <p:cNvSpPr txBox="1"/>
              <p:nvPr/>
            </p:nvSpPr>
            <p:spPr>
              <a:xfrm>
                <a:off x="6858000" y="2057400"/>
                <a:ext cx="328490" cy="30777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400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sz="1400" b="0" i="1" smtClean="0">
                          <a:latin typeface="Cambria Math"/>
                          <a:ea typeface="Cambria Math"/>
                        </a:rPr>
                        <m:t>𝑉</m:t>
                      </m:r>
                    </m:oMath>
                  </m:oMathPara>
                </a14:m>
                <a:endParaRPr lang="zh-CN" altLang="en-US" sz="1400" i="1" dirty="0"/>
              </a:p>
            </p:txBody>
          </p:sp>
        </mc:Choice>
        <mc:Fallback xmlns="">
          <p:sp>
            <p:nvSpPr>
              <p:cNvPr id="3" name="文字方塊 6">
                <a:extLst>
                  <a:ext uri="{FF2B5EF4-FFF2-40B4-BE49-F238E27FC236}">
                    <a16:creationId xmlns:a16="http://schemas.microsoft.com/office/drawing/2014/main" id="{21C4F764-3EF2-5ED0-7722-289720A27D8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58000" y="2057400"/>
                <a:ext cx="328490" cy="307777"/>
              </a:xfrm>
              <a:prstGeom prst="rect">
                <a:avLst/>
              </a:prstGeom>
              <a:blipFill>
                <a:blip r:embed="rId6"/>
                <a:stretch>
                  <a:fillRect r="-1538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1506" name="文字方塊 1"/>
              <p:cNvSpPr txBox="1">
                <a:spLocks noChangeArrowheads="1"/>
              </p:cNvSpPr>
              <p:nvPr/>
            </p:nvSpPr>
            <p:spPr bwMode="auto">
              <a:xfrm>
                <a:off x="1084811" y="715076"/>
                <a:ext cx="5600700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1pPr>
                <a:lvl2pPr marL="742950" indent="-28575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2pPr>
                <a:lvl3pPr marL="11430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3pPr>
                <a:lvl4pPr marL="16002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4pPr>
                <a:lvl5pPr marL="20574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9pPr>
              </a:lstStyle>
              <a:p>
                <a:pPr eaLnBrk="1" hangingPunct="1"/>
                <a:r>
                  <a:rPr lang="zh-TW" altLang="en-US" dirty="0"/>
                  <a:t>若電場是定向但不均勻，取方向為</a:t>
                </a:r>
                <a14:m>
                  <m:oMath xmlns:m="http://schemas.openxmlformats.org/officeDocument/2006/math">
                    <m:r>
                      <a:rPr lang="en-US" altLang="zh-TW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zh-TW" altLang="en-US" dirty="0"/>
                  <a:t>：</a:t>
                </a:r>
                <a:endParaRPr lang="en-US" altLang="zh-TW" dirty="0"/>
              </a:p>
            </p:txBody>
          </p:sp>
        </mc:Choice>
        <mc:Fallback xmlns="">
          <p:sp>
            <p:nvSpPr>
              <p:cNvPr id="21506" name="文字方塊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084811" y="715076"/>
                <a:ext cx="5600700" cy="369332"/>
              </a:xfrm>
              <a:prstGeom prst="rect">
                <a:avLst/>
              </a:prstGeom>
              <a:blipFill>
                <a:blip r:embed="rId2"/>
                <a:stretch>
                  <a:fillRect l="-905" t="-6667" b="-23333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510" name="文字方塊 5"/>
          <p:cNvSpPr txBox="1">
            <a:spLocks noChangeArrowheads="1"/>
          </p:cNvSpPr>
          <p:nvPr/>
        </p:nvSpPr>
        <p:spPr bwMode="auto">
          <a:xfrm>
            <a:off x="1115290" y="3899166"/>
            <a:ext cx="330430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因此電場是電位的微分乘負號：</a:t>
            </a:r>
          </a:p>
        </p:txBody>
      </p:sp>
      <p:pic>
        <p:nvPicPr>
          <p:cNvPr id="11776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5510" y="4572000"/>
            <a:ext cx="2989968" cy="19677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文字方塊 7"/>
          <p:cNvSpPr txBox="1">
            <a:spLocks noChangeArrowheads="1"/>
          </p:cNvSpPr>
          <p:nvPr/>
        </p:nvSpPr>
        <p:spPr bwMode="auto">
          <a:xfrm>
            <a:off x="1075518" y="1439065"/>
            <a:ext cx="758345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兩位置之間的電位差即是負電場的積分，即在兩點之間電場函數下的面積。</a:t>
            </a:r>
          </a:p>
        </p:txBody>
      </p:sp>
      <p:pic>
        <p:nvPicPr>
          <p:cNvPr id="9" name="圖片 2" descr="afg030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1905000"/>
            <a:ext cx="2922588" cy="163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文字方塊 9"/>
              <p:cNvSpPr txBox="1"/>
              <p:nvPr/>
            </p:nvSpPr>
            <p:spPr>
              <a:xfrm>
                <a:off x="4913944" y="360419"/>
                <a:ext cx="3626433" cy="932628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𝑉</m:t>
                      </m:r>
                      <m:r>
                        <a:rPr lang="en-US" altLang="zh-TW" b="0" i="1" smtClean="0">
                          <a:latin typeface="Cambria Math"/>
                        </a:rPr>
                        <m:t>=−</m:t>
                      </m:r>
                      <m:nary>
                        <m:naryPr>
                          <m:limLoc m:val="undOvr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𝐴</m:t>
                          </m:r>
                        </m:sub>
                        <m:sup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𝐵</m:t>
                          </m:r>
                        </m:sup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=−</m:t>
                      </m:r>
                      <m:nary>
                        <m:naryPr>
                          <m:limLoc m:val="undOvr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>
                          <m:r>
                            <m:rPr>
                              <m:brk m:alnAt="24"/>
                            </m:rP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sub>
                        <m:sup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</m:sup>
                        <m:e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sub>
                          </m:sSub>
                          <m:d>
                            <m:d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</m:d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𝑑𝑥</m:t>
                          </m:r>
                        </m:e>
                      </m:nary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10" name="文字方塊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13944" y="360419"/>
                <a:ext cx="3626433" cy="932628"/>
              </a:xfrm>
              <a:prstGeom prst="rect">
                <a:avLst/>
              </a:prstGeom>
              <a:blipFill>
                <a:blip r:embed="rId5"/>
                <a:stretch>
                  <a:fillRect l="-1045" t="-105405" b="-16621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文字方塊 10"/>
              <p:cNvSpPr txBox="1"/>
              <p:nvPr/>
            </p:nvSpPr>
            <p:spPr>
              <a:xfrm>
                <a:off x="4560849" y="3774709"/>
                <a:ext cx="1447800" cy="618246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𝐸</m:t>
                          </m:r>
                        </m:e>
                        <m:sub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𝑥</m:t>
                          </m:r>
                        </m:sub>
                      </m:sSub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𝑉</m:t>
                          </m:r>
                        </m:num>
                        <m:den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𝑑𝑥</m:t>
                          </m:r>
                        </m:den>
                      </m:f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11" name="文字方塊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0849" y="3774709"/>
                <a:ext cx="1447800" cy="618246"/>
              </a:xfrm>
              <a:prstGeom prst="rect">
                <a:avLst/>
              </a:prstGeom>
              <a:blipFill>
                <a:blip r:embed="rId6"/>
                <a:stretch>
                  <a:fillRect b="-4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089AA627-4678-AB8C-63AF-24079495996B}"/>
                  </a:ext>
                </a:extLst>
              </p:cNvPr>
              <p:cNvSpPr txBox="1"/>
              <p:nvPr/>
            </p:nvSpPr>
            <p:spPr>
              <a:xfrm>
                <a:off x="4419599" y="2438400"/>
                <a:ext cx="381000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altLang="zh-TW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US" dirty="0"/>
                  <a:t>軸</a:t>
                </a:r>
                <a:r>
                  <a:rPr lang="en-US" dirty="0" err="1"/>
                  <a:t>下的面積要算是負電位差</a:t>
                </a:r>
                <a:r>
                  <a:rPr lang="en-US" dirty="0"/>
                  <a:t>。</a:t>
                </a: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089AA627-4678-AB8C-63AF-24079495996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9599" y="2438400"/>
                <a:ext cx="3810001" cy="369332"/>
              </a:xfrm>
              <a:prstGeom prst="rect">
                <a:avLst/>
              </a:prstGeom>
              <a:blipFill>
                <a:blip r:embed="rId7"/>
                <a:stretch>
                  <a:fillRect t="-6667" b="-2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31841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77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77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10" grpId="0"/>
      <p:bldP spid="11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10" name="文字方塊 5"/>
          <p:cNvSpPr txBox="1">
            <a:spLocks noChangeArrowheads="1"/>
          </p:cNvSpPr>
          <p:nvPr/>
        </p:nvSpPr>
        <p:spPr bwMode="auto">
          <a:xfrm>
            <a:off x="1905000" y="2514600"/>
            <a:ext cx="596265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此式可以直接推廣到三維空間，對不定向的電場也對！</a:t>
            </a:r>
          </a:p>
        </p:txBody>
      </p:sp>
      <p:sp>
        <p:nvSpPr>
          <p:cNvPr id="21515" name="文字方塊 10"/>
          <p:cNvSpPr txBox="1">
            <a:spLocks noChangeArrowheads="1"/>
          </p:cNvSpPr>
          <p:nvPr/>
        </p:nvSpPr>
        <p:spPr bwMode="auto">
          <a:xfrm>
            <a:off x="4639129" y="3108221"/>
            <a:ext cx="838200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en-US" altLang="zh-TW">
                <a:latin typeface="Times New Roman" pitchFamily="18" charset="0"/>
                <a:cs typeface="Times New Roman" pitchFamily="18" charset="0"/>
              </a:rPr>
              <a:t>3D</a:t>
            </a:r>
            <a:endParaRPr lang="zh-TW" altLang="en-US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文字方塊 12"/>
              <p:cNvSpPr txBox="1"/>
              <p:nvPr/>
            </p:nvSpPr>
            <p:spPr>
              <a:xfrm>
                <a:off x="3680687" y="1742833"/>
                <a:ext cx="1349664" cy="618246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𝐸</m:t>
                          </m:r>
                        </m:e>
                        <m:sub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𝑥</m:t>
                          </m:r>
                        </m:sub>
                      </m:sSub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𝑉</m:t>
                          </m:r>
                        </m:num>
                        <m:den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𝑑𝑥</m:t>
                          </m:r>
                        </m:den>
                      </m:f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13" name="文字方塊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80687" y="1742833"/>
                <a:ext cx="1349664" cy="618246"/>
              </a:xfrm>
              <a:prstGeom prst="rect">
                <a:avLst/>
              </a:prstGeom>
              <a:blipFill>
                <a:blip r:embed="rId2"/>
                <a:stretch>
                  <a:fillRect b="-61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文字方塊 13"/>
              <p:cNvSpPr txBox="1"/>
              <p:nvPr/>
            </p:nvSpPr>
            <p:spPr>
              <a:xfrm>
                <a:off x="1905000" y="4098821"/>
                <a:ext cx="1305406" cy="619016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𝐸</m:t>
                          </m:r>
                        </m:e>
                        <m:sub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sub>
                      </m:sSub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𝑉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14" name="文字方塊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5000" y="4098821"/>
                <a:ext cx="1305406" cy="619016"/>
              </a:xfrm>
              <a:prstGeom prst="rect">
                <a:avLst/>
              </a:prstGeom>
              <a:blipFill>
                <a:blip r:embed="rId3"/>
                <a:stretch>
                  <a:fillRect b="-4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文字方塊 14"/>
              <p:cNvSpPr txBox="1"/>
              <p:nvPr/>
            </p:nvSpPr>
            <p:spPr>
              <a:xfrm>
                <a:off x="3580919" y="4122505"/>
                <a:ext cx="1305406" cy="666336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𝐸</m:t>
                          </m:r>
                        </m:e>
                        <m:sub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sub>
                      </m:sSub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𝑉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15" name="文字方塊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0919" y="4122505"/>
                <a:ext cx="1305406" cy="666336"/>
              </a:xfrm>
              <a:prstGeom prst="rect">
                <a:avLst/>
              </a:prstGeom>
              <a:blipFill>
                <a:blip r:embed="rId4"/>
                <a:stretch>
                  <a:fillRect b="-555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文字方塊 15"/>
              <p:cNvSpPr txBox="1"/>
              <p:nvPr/>
            </p:nvSpPr>
            <p:spPr>
              <a:xfrm>
                <a:off x="5448743" y="4169825"/>
                <a:ext cx="1305406" cy="619016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𝐸</m:t>
                          </m:r>
                        </m:e>
                        <m:sub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𝑧</m:t>
                          </m:r>
                        </m:sub>
                      </m:sSub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𝑉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b="0" i="1" smtClean="0">
                              <a:latin typeface="Cambria Math"/>
                            </a:rPr>
                            <m:t>𝑧</m:t>
                          </m:r>
                        </m:den>
                      </m:f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16" name="文字方塊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48743" y="4169825"/>
                <a:ext cx="1305406" cy="619016"/>
              </a:xfrm>
              <a:prstGeom prst="rect">
                <a:avLst/>
              </a:prstGeom>
              <a:blipFill>
                <a:blip r:embed="rId5"/>
                <a:stretch>
                  <a:fillRect b="-4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向下箭號 1">
            <a:extLst>
              <a:ext uri="{FF2B5EF4-FFF2-40B4-BE49-F238E27FC236}">
                <a16:creationId xmlns:a16="http://schemas.microsoft.com/office/drawing/2014/main" id="{0FF89875-B55B-0346-AB38-F29AB22EDCF3}"/>
              </a:ext>
            </a:extLst>
          </p:cNvPr>
          <p:cNvSpPr/>
          <p:nvPr/>
        </p:nvSpPr>
        <p:spPr>
          <a:xfrm>
            <a:off x="4096658" y="3152671"/>
            <a:ext cx="428171" cy="381000"/>
          </a:xfrm>
          <a:prstGeom prst="down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4578" name="Text Box 2"/>
              <p:cNvSpPr txBox="1">
                <a:spLocks noChangeArrowheads="1"/>
              </p:cNvSpPr>
              <p:nvPr/>
            </p:nvSpPr>
            <p:spPr bwMode="auto">
              <a:xfrm>
                <a:off x="1874715" y="470973"/>
                <a:ext cx="4305300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1pPr>
                <a:lvl2pPr marL="742950" indent="-28575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2pPr>
                <a:lvl3pPr marL="11430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3pPr>
                <a:lvl4pPr marL="16002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4pPr>
                <a:lvl5pPr marL="20574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zh-TW" altLang="en-US" dirty="0">
                    <a:solidFill>
                      <a:srgbClr val="FF0000"/>
                    </a:solidFill>
                  </a:rPr>
                  <a:t>要使電位</a:t>
                </a:r>
                <a14:m>
                  <m:oMath xmlns:m="http://schemas.openxmlformats.org/officeDocument/2006/math">
                    <m:r>
                      <a:rPr lang="en-US" altLang="zh-TW" b="0" i="1" smtClean="0">
                        <a:solidFill>
                          <a:srgbClr val="FF0000"/>
                        </a:solidFill>
                        <a:latin typeface="Cambria Math"/>
                      </a:rPr>
                      <m:t>𝑉</m:t>
                    </m:r>
                    <m:d>
                      <m:dPr>
                        <m:ctrlPr>
                          <a:rPr lang="en-US" altLang="zh-TW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en-US" altLang="zh-TW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US" altLang="zh-TW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𝑟</m:t>
                            </m:r>
                          </m:e>
                        </m:acc>
                      </m:e>
                    </m:d>
                  </m:oMath>
                </a14:m>
                <a:r>
                  <a:rPr lang="zh-TW" altLang="en-US" dirty="0">
                    <a:solidFill>
                      <a:srgbClr val="FF0000"/>
                    </a:solidFill>
                  </a:rPr>
                  <a:t>具象化最有用的就是等位面</a:t>
                </a:r>
              </a:p>
            </p:txBody>
          </p:sp>
        </mc:Choice>
        <mc:Fallback xmlns="">
          <p:sp>
            <p:nvSpPr>
              <p:cNvPr id="24578" name="Text Box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874715" y="470973"/>
                <a:ext cx="4305300" cy="369332"/>
              </a:xfrm>
              <a:prstGeom prst="rect">
                <a:avLst/>
              </a:prstGeom>
              <a:blipFill>
                <a:blip r:embed="rId2"/>
                <a:stretch>
                  <a:fillRect l="-1176" t="-10000" r="-588" b="-20000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4579" name="Picture 3" descr="fig2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077"/>
          <a:stretch>
            <a:fillRect/>
          </a:stretch>
        </p:blipFill>
        <p:spPr bwMode="auto">
          <a:xfrm>
            <a:off x="5108331" y="4041531"/>
            <a:ext cx="2056779" cy="240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0" name="Picture 4" descr="F24_0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904"/>
          <a:stretch>
            <a:fillRect/>
          </a:stretch>
        </p:blipFill>
        <p:spPr bwMode="auto">
          <a:xfrm>
            <a:off x="719992" y="990600"/>
            <a:ext cx="7772400" cy="259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1" name="Picture 2" descr="C:\Users\Chia-Hung Chang\Downloads\Data\Knight\Media\Chapter29\Images\29_27Figure-F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20" t="6813" r="58357" b="22356"/>
          <a:stretch>
            <a:fillRect/>
          </a:stretch>
        </p:blipFill>
        <p:spPr bwMode="auto">
          <a:xfrm>
            <a:off x="1839546" y="4003431"/>
            <a:ext cx="2462213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文字方塊 1"/>
          <p:cNvSpPr txBox="1"/>
          <p:nvPr/>
        </p:nvSpPr>
        <p:spPr>
          <a:xfrm>
            <a:off x="1905000" y="3581400"/>
            <a:ext cx="64770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等電位面非常像地圖上的等高線：</a:t>
            </a:r>
          </a:p>
        </p:txBody>
      </p:sp>
    </p:spTree>
    <p:extLst>
      <p:ext uri="{BB962C8B-B14F-4D97-AF65-F5344CB8AC3E}">
        <p14:creationId xmlns:p14="http://schemas.microsoft.com/office/powerpoint/2010/main" val="193123834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25_07_FigureA.jp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53"/>
          <a:stretch/>
        </p:blipFill>
        <p:spPr>
          <a:xfrm>
            <a:off x="685800" y="2143593"/>
            <a:ext cx="3730786" cy="2780113"/>
          </a:xfrm>
          <a:prstGeom prst="rect">
            <a:avLst/>
          </a:prstGeom>
        </p:spPr>
      </p:pic>
      <p:pic>
        <p:nvPicPr>
          <p:cNvPr id="3" name="Picture 2" descr="25_07_FigureB.jp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53"/>
          <a:stretch/>
        </p:blipFill>
        <p:spPr>
          <a:xfrm>
            <a:off x="4680170" y="2143593"/>
            <a:ext cx="3730786" cy="2780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662124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F24_0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888"/>
          <a:stretch>
            <a:fillRect/>
          </a:stretch>
        </p:blipFill>
        <p:spPr bwMode="auto">
          <a:xfrm>
            <a:off x="499917" y="1261265"/>
            <a:ext cx="4072083" cy="28504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3" name="Text Box 3"/>
          <p:cNvSpPr txBox="1">
            <a:spLocks noChangeArrowheads="1"/>
          </p:cNvSpPr>
          <p:nvPr/>
        </p:nvSpPr>
        <p:spPr bwMode="auto">
          <a:xfrm>
            <a:off x="2286000" y="4419600"/>
            <a:ext cx="41910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等位面不能交會。</a:t>
            </a:r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2272748" y="4800600"/>
            <a:ext cx="51816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>
                <a:solidFill>
                  <a:srgbClr val="FF0000"/>
                </a:solidFill>
              </a:rPr>
              <a:t>沿等位面方向的電場為零，故電場垂直於等位面。</a:t>
            </a:r>
          </a:p>
        </p:txBody>
      </p:sp>
      <p:sp>
        <p:nvSpPr>
          <p:cNvPr id="25605" name="Text Box 5"/>
          <p:cNvSpPr txBox="1">
            <a:spLocks noChangeArrowheads="1"/>
          </p:cNvSpPr>
          <p:nvPr/>
        </p:nvSpPr>
        <p:spPr bwMode="auto">
          <a:xfrm>
            <a:off x="2272748" y="5477809"/>
            <a:ext cx="27432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等位面越密，電場越強：</a:t>
            </a:r>
          </a:p>
        </p:txBody>
      </p:sp>
      <p:pic>
        <p:nvPicPr>
          <p:cNvPr id="25607" name="Picture 6" descr="D:\Dropbox\Documents\課程\YoungTextBook\Images\Chapter23\A_Images\A_Figures_and_Photos\23_22_Figur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6588" y="1253230"/>
            <a:ext cx="3352800" cy="28504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文字方塊 7"/>
              <p:cNvSpPr txBox="1"/>
              <p:nvPr/>
            </p:nvSpPr>
            <p:spPr>
              <a:xfrm>
                <a:off x="4886547" y="5475190"/>
                <a:ext cx="1599597" cy="369332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𝑉</m:t>
                      </m:r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𝐸𝑑</m:t>
                      </m:r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8" name="文字方塊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86547" y="5475190"/>
                <a:ext cx="1599597" cy="369332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5294963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3" descr="D:\Dropbox\Documents\課程\YoungTextBook\Images\Chapter23\A_Images\A_Figures_and_Photos\23_23_Figur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2057400"/>
            <a:ext cx="8547100" cy="334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872736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 descr="一張含有 個人, 男人, 握住, 年輕 的圖片&#10;&#10;自動產生的描述">
            <a:extLst>
              <a:ext uri="{FF2B5EF4-FFF2-40B4-BE49-F238E27FC236}">
                <a16:creationId xmlns:a16="http://schemas.microsoft.com/office/drawing/2014/main" id="{9F4C367D-1B67-A046-AAB9-A0AEE5AFF0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457200"/>
            <a:ext cx="7467600" cy="5011738"/>
          </a:xfrm>
          <a:prstGeom prst="rect">
            <a:avLst/>
          </a:prstGeom>
        </p:spPr>
      </p:pic>
      <p:sp>
        <p:nvSpPr>
          <p:cNvPr id="4" name="文字方塊 3">
            <a:extLst>
              <a:ext uri="{FF2B5EF4-FFF2-40B4-BE49-F238E27FC236}">
                <a16:creationId xmlns:a16="http://schemas.microsoft.com/office/drawing/2014/main" id="{D7B555CF-24E0-2547-9B9E-6F060636D8D0}"/>
              </a:ext>
            </a:extLst>
          </p:cNvPr>
          <p:cNvSpPr txBox="1"/>
          <p:nvPr/>
        </p:nvSpPr>
        <p:spPr>
          <a:xfrm>
            <a:off x="2209799" y="6027751"/>
            <a:ext cx="47132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dirty="0"/>
              <a:t>測量身體各部位的電位差！心電圖。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A0690CE-A1E6-52CB-54D1-433326D4BEF9}"/>
              </a:ext>
            </a:extLst>
          </p:cNvPr>
          <p:cNvSpPr txBox="1"/>
          <p:nvPr/>
        </p:nvSpPr>
        <p:spPr>
          <a:xfrm>
            <a:off x="2209800" y="5649887"/>
            <a:ext cx="563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電位對生物體很重要，身體運作時會有電位差</a:t>
            </a:r>
            <a:r>
              <a:rPr lang="en-US" dirty="0"/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41412328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 descr="一張含有 小, 握住, 桌, 球 的圖片&#10;&#10;自動產生的描述">
            <a:extLst>
              <a:ext uri="{FF2B5EF4-FFF2-40B4-BE49-F238E27FC236}">
                <a16:creationId xmlns:a16="http://schemas.microsoft.com/office/drawing/2014/main" id="{3D1CAC5D-C06C-3B45-8675-46FE348F92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" y="457200"/>
            <a:ext cx="6750050" cy="451403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" name="文字方塊 3">
                <a:extLst>
                  <a:ext uri="{FF2B5EF4-FFF2-40B4-BE49-F238E27FC236}">
                    <a16:creationId xmlns:a16="http://schemas.microsoft.com/office/drawing/2014/main" id="{FAE0AAC8-F585-DC47-99DA-1C9DCF053A7A}"/>
                  </a:ext>
                </a:extLst>
              </p:cNvPr>
              <p:cNvSpPr txBox="1"/>
              <p:nvPr/>
            </p:nvSpPr>
            <p:spPr>
              <a:xfrm>
                <a:off x="1720850" y="5181600"/>
                <a:ext cx="60960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zh-TW" altLang="en-US" dirty="0"/>
                  <a:t>細胞內的電位低於細胞外的電位，</a:t>
                </a:r>
                <a14:m>
                  <m:oMath xmlns:m="http://schemas.openxmlformats.org/officeDocument/2006/math">
                    <m:r>
                      <a:rPr kumimoji="1" lang="zh-TW" altLang="en-US" i="1" smtClean="0">
                        <a:latin typeface="Cambria Math" panose="02040503050406030204" pitchFamily="18" charset="0"/>
                      </a:rPr>
                      <m:t>∆</m:t>
                    </m:r>
                    <m:r>
                      <a:rPr kumimoji="1" lang="en-US" altLang="zh-TW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kumimoji="1" lang="en-US" altLang="zh-TW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~70−95</m:t>
                    </m:r>
                    <m:r>
                      <m:rPr>
                        <m:nor/>
                      </m:rPr>
                      <a:rPr kumimoji="1" lang="en-US" altLang="zh-TW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mV</m:t>
                    </m:r>
                  </m:oMath>
                </a14:m>
                <a:r>
                  <a:rPr kumimoji="1" lang="zh-TW" altLang="en-US" dirty="0"/>
                  <a:t>。</a:t>
                </a:r>
              </a:p>
            </p:txBody>
          </p:sp>
        </mc:Choice>
        <mc:Fallback xmlns="">
          <p:sp>
            <p:nvSpPr>
              <p:cNvPr id="4" name="文字方塊 3">
                <a:extLst>
                  <a:ext uri="{FF2B5EF4-FFF2-40B4-BE49-F238E27FC236}">
                    <a16:creationId xmlns:a16="http://schemas.microsoft.com/office/drawing/2014/main" id="{FAE0AAC8-F585-DC47-99DA-1C9DCF053A7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0850" y="5181600"/>
                <a:ext cx="6096000" cy="369332"/>
              </a:xfrm>
              <a:prstGeom prst="rect">
                <a:avLst/>
              </a:prstGeom>
              <a:blipFill>
                <a:blip r:embed="rId3"/>
                <a:stretch>
                  <a:fillRect l="-832" t="-6897" b="-24138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文字方塊 4">
                <a:extLst>
                  <a:ext uri="{FF2B5EF4-FFF2-40B4-BE49-F238E27FC236}">
                    <a16:creationId xmlns:a16="http://schemas.microsoft.com/office/drawing/2014/main" id="{79DC6847-58F5-9D45-A092-C10222E34D57}"/>
                  </a:ext>
                </a:extLst>
              </p:cNvPr>
              <p:cNvSpPr txBox="1"/>
              <p:nvPr/>
            </p:nvSpPr>
            <p:spPr>
              <a:xfrm>
                <a:off x="1720850" y="5638800"/>
                <a:ext cx="452755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zh-TW" altLang="en-US" dirty="0"/>
                  <a:t>因此有一細胞外指向細胞內的電場</a:t>
                </a:r>
                <a14:m>
                  <m:oMath xmlns:m="http://schemas.openxmlformats.org/officeDocument/2006/math">
                    <m:r>
                      <a:rPr kumimoji="1" lang="en-US" altLang="zh-TW" b="0" i="1" smtClean="0">
                        <a:latin typeface="Cambria Math" panose="02040503050406030204" pitchFamily="18" charset="0"/>
                      </a:rPr>
                      <m:t>𝐸</m:t>
                    </m:r>
                  </m:oMath>
                </a14:m>
                <a:r>
                  <a:rPr kumimoji="1" lang="zh-TW" altLang="en-US" dirty="0"/>
                  <a:t>。</a:t>
                </a:r>
              </a:p>
            </p:txBody>
          </p:sp>
        </mc:Choice>
        <mc:Fallback xmlns="">
          <p:sp>
            <p:nvSpPr>
              <p:cNvPr id="5" name="文字方塊 4">
                <a:extLst>
                  <a:ext uri="{FF2B5EF4-FFF2-40B4-BE49-F238E27FC236}">
                    <a16:creationId xmlns:a16="http://schemas.microsoft.com/office/drawing/2014/main" id="{79DC6847-58F5-9D45-A092-C10222E34D5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0850" y="5638800"/>
                <a:ext cx="4527550" cy="369332"/>
              </a:xfrm>
              <a:prstGeom prst="rect">
                <a:avLst/>
              </a:prstGeom>
              <a:blipFill>
                <a:blip r:embed="rId4"/>
                <a:stretch>
                  <a:fillRect l="-1120" t="-6897" b="-24138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文字方塊 5">
            <a:extLst>
              <a:ext uri="{FF2B5EF4-FFF2-40B4-BE49-F238E27FC236}">
                <a16:creationId xmlns:a16="http://schemas.microsoft.com/office/drawing/2014/main" id="{A585EB10-0A26-A54F-92EB-2A065D09221A}"/>
              </a:ext>
            </a:extLst>
          </p:cNvPr>
          <p:cNvSpPr txBox="1"/>
          <p:nvPr/>
        </p:nvSpPr>
        <p:spPr>
          <a:xfrm>
            <a:off x="1720850" y="6096000"/>
            <a:ext cx="6203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這會影響通過細胞膜上特別通道進出細胞的離子！</a:t>
            </a:r>
            <a:endParaRPr kumimoji="1"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99503698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文字方塊 17"/>
          <p:cNvSpPr txBox="1">
            <a:spLocks noChangeArrowheads="1"/>
          </p:cNvSpPr>
          <p:nvPr/>
        </p:nvSpPr>
        <p:spPr bwMode="auto">
          <a:xfrm>
            <a:off x="685800" y="2145860"/>
            <a:ext cx="8534400" cy="458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TW" altLang="en-US" dirty="0"/>
              <a:t>若繞一個封閉曲線計算電場的線積分，因為起點與終點相同，電位差永遠等於零！</a:t>
            </a:r>
          </a:p>
        </p:txBody>
      </p:sp>
      <p:pic>
        <p:nvPicPr>
          <p:cNvPr id="20" name="Picture 1" descr="25_22_Figure.jp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30"/>
          <a:stretch/>
        </p:blipFill>
        <p:spPr>
          <a:xfrm>
            <a:off x="5157361" y="2589644"/>
            <a:ext cx="1776839" cy="2291882"/>
          </a:xfrm>
          <a:prstGeom prst="rect">
            <a:avLst/>
          </a:prstGeom>
        </p:spPr>
      </p:pic>
      <p:sp>
        <p:nvSpPr>
          <p:cNvPr id="5" name="文字方塊 4"/>
          <p:cNvSpPr txBox="1"/>
          <p:nvPr/>
        </p:nvSpPr>
        <p:spPr>
          <a:xfrm>
            <a:off x="685800" y="1505680"/>
            <a:ext cx="3505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記得電位差等於電場的線積分：</a:t>
            </a:r>
          </a:p>
        </p:txBody>
      </p:sp>
      <p:sp>
        <p:nvSpPr>
          <p:cNvPr id="6" name="矩形 5"/>
          <p:cNvSpPr/>
          <p:nvPr/>
        </p:nvSpPr>
        <p:spPr>
          <a:xfrm>
            <a:off x="685800" y="4648200"/>
            <a:ext cx="43829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dirty="0"/>
              <a:t>沿一個封閉曲線，電場的線積分必為零！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文字方塊 8"/>
              <p:cNvSpPr txBox="1"/>
              <p:nvPr/>
            </p:nvSpPr>
            <p:spPr>
              <a:xfrm>
                <a:off x="4419600" y="1148856"/>
                <a:ext cx="1915568" cy="92551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𝑉</m:t>
                      </m:r>
                      <m:r>
                        <a:rPr lang="en-US" altLang="zh-TW" b="0" i="1" smtClean="0">
                          <a:latin typeface="Cambria Math"/>
                        </a:rPr>
                        <m:t>=−</m:t>
                      </m:r>
                      <m:nary>
                        <m:naryPr>
                          <m:limLoc m:val="undOvr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𝐴</m:t>
                          </m:r>
                        </m:sub>
                        <m:sup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𝐵</m:t>
                          </m:r>
                        </m:sup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9" name="文字方塊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9600" y="1148856"/>
                <a:ext cx="1915568" cy="925510"/>
              </a:xfrm>
              <a:prstGeom prst="rect">
                <a:avLst/>
              </a:prstGeom>
              <a:blipFill>
                <a:blip r:embed="rId3"/>
                <a:stretch>
                  <a:fillRect l="-1987" t="-105405" r="-2649" b="-16621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文字方塊 9"/>
              <p:cNvSpPr txBox="1"/>
              <p:nvPr/>
            </p:nvSpPr>
            <p:spPr>
              <a:xfrm>
                <a:off x="1779770" y="3359356"/>
                <a:ext cx="1688093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0" name="文字方塊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9770" y="3359356"/>
                <a:ext cx="1688093" cy="818879"/>
              </a:xfrm>
              <a:prstGeom prst="rect">
                <a:avLst/>
              </a:prstGeom>
              <a:blipFill>
                <a:blip r:embed="rId4"/>
                <a:stretch>
                  <a:fillRect l="-44776" t="-130769" b="-19076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34FF7486-B8E6-6AD0-548E-75D1261778AE}"/>
              </a:ext>
            </a:extLst>
          </p:cNvPr>
          <p:cNvSpPr txBox="1"/>
          <p:nvPr/>
        </p:nvSpPr>
        <p:spPr>
          <a:xfrm>
            <a:off x="707688" y="724719"/>
            <a:ext cx="7696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電位存在其實是電場一個非常重要的特質，這個特質給出一個定律</a:t>
            </a:r>
            <a:r>
              <a:rPr lang="en-US" dirty="0"/>
              <a:t>：</a:t>
            </a:r>
          </a:p>
        </p:txBody>
      </p:sp>
      <p:sp>
        <p:nvSpPr>
          <p:cNvPr id="3" name="Text Box 2">
            <a:extLst>
              <a:ext uri="{FF2B5EF4-FFF2-40B4-BE49-F238E27FC236}">
                <a16:creationId xmlns:a16="http://schemas.microsoft.com/office/drawing/2014/main" id="{D4164EF4-9219-B445-6EC3-9F05D6A301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7688" y="5620231"/>
            <a:ext cx="636758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這是空間中任一個靜電場都必須滿足的定律。</a:t>
            </a:r>
            <a:endParaRPr lang="en-US" altLang="zh-TW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B9D9D9F-9C77-12D2-8C08-B70066C1C3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57361" y="5017532"/>
            <a:ext cx="2984500" cy="16764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73C27604-01F6-8DE5-83D1-FB1D3E78D39A}"/>
                  </a:ext>
                </a:extLst>
              </p:cNvPr>
              <p:cNvSpPr txBox="1"/>
              <p:nvPr/>
            </p:nvSpPr>
            <p:spPr>
              <a:xfrm>
                <a:off x="7543800" y="6483107"/>
                <a:ext cx="152400" cy="207108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US" sz="120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1200" b="0" i="1" smtClean="0"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</m:acc>
                    </m:oMath>
                  </m:oMathPara>
                </a14:m>
                <a:endParaRPr lang="en-US" sz="1200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73C27604-01F6-8DE5-83D1-FB1D3E78D39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43800" y="6483107"/>
                <a:ext cx="152400" cy="207108"/>
              </a:xfrm>
              <a:prstGeom prst="rect">
                <a:avLst/>
              </a:prstGeom>
              <a:blipFill>
                <a:blip r:embed="rId6"/>
                <a:stretch>
                  <a:fillRect l="-23077" r="-7692" b="-588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92655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8" name="Picture 5" descr="C:\Users\Chia-Hung Chang\Downloads\Data\Knight\Media\Chapter32\Images\32_05Figureb-F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800" y="2743200"/>
            <a:ext cx="3616325" cy="299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49" name="文字方塊 5"/>
          <p:cNvSpPr txBox="1">
            <a:spLocks noChangeArrowheads="1"/>
          </p:cNvSpPr>
          <p:nvPr/>
        </p:nvSpPr>
        <p:spPr bwMode="auto">
          <a:xfrm>
            <a:off x="3221037" y="2230439"/>
            <a:ext cx="27432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en-US" altLang="zh-TW" dirty="0">
                <a:latin typeface="Times New Roman" panose="02020603050405020304" pitchFamily="18" charset="0"/>
                <a:cs typeface="Times New Roman" panose="02020603050405020304" pitchFamily="18" charset="0"/>
              </a:rPr>
              <a:t>Kirchhoff’s loop law</a:t>
            </a:r>
            <a:endParaRPr lang="zh-TW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文字方塊 4"/>
          <p:cNvSpPr txBox="1"/>
          <p:nvPr/>
        </p:nvSpPr>
        <p:spPr>
          <a:xfrm>
            <a:off x="2901622" y="732394"/>
            <a:ext cx="3276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封閉電路的總電位差必為零。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文字方塊 5"/>
              <p:cNvSpPr txBox="1"/>
              <p:nvPr/>
            </p:nvSpPr>
            <p:spPr>
              <a:xfrm>
                <a:off x="3276600" y="1287463"/>
                <a:ext cx="2057400" cy="81887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𝑉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=0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6" name="文字方塊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6600" y="1287463"/>
                <a:ext cx="2057400" cy="818879"/>
              </a:xfrm>
              <a:prstGeom prst="rect">
                <a:avLst/>
              </a:prstGeom>
              <a:blipFill>
                <a:blip r:embed="rId3"/>
                <a:stretch>
                  <a:fillRect l="-42331" t="-130303" b="-18484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5274964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D50B1A-1E34-DF3B-3D74-4658F3B355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5" name="Text Box 9">
            <a:extLst>
              <a:ext uri="{FF2B5EF4-FFF2-40B4-BE49-F238E27FC236}">
                <a16:creationId xmlns:a16="http://schemas.microsoft.com/office/drawing/2014/main" id="{5DFFB01B-3F06-558A-D33D-2D9EC78E3A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07063" y="5305158"/>
            <a:ext cx="638913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這與放射狀場線非常不同，我們把它們稱為</a:t>
            </a:r>
            <a:r>
              <a:rPr lang="zh-TW" altLang="en-US" dirty="0">
                <a:solidFill>
                  <a:srgbClr val="FF0000"/>
                </a:solidFill>
              </a:rPr>
              <a:t>漩渦狀</a:t>
            </a:r>
            <a:r>
              <a:rPr lang="zh-TW" altLang="en-US" dirty="0"/>
              <a:t>的場線。</a:t>
            </a:r>
          </a:p>
        </p:txBody>
      </p:sp>
      <p:sp>
        <p:nvSpPr>
          <p:cNvPr id="9" name="Text Box 9">
            <a:extLst>
              <a:ext uri="{FF2B5EF4-FFF2-40B4-BE49-F238E27FC236}">
                <a16:creationId xmlns:a16="http://schemas.microsoft.com/office/drawing/2014/main" id="{202727D2-20D2-BD07-294E-77AB4F202C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95400" y="4352372"/>
            <a:ext cx="657652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想像場線是一條一條的封閉曲線（不一定是圓）。</a:t>
            </a:r>
            <a:endParaRPr lang="en-US" altLang="zh-TW" dirty="0"/>
          </a:p>
        </p:txBody>
      </p:sp>
      <p:pic>
        <p:nvPicPr>
          <p:cNvPr id="3" name="圖片 2" descr="28_03_FigureB.jpg">
            <a:extLst>
              <a:ext uri="{FF2B5EF4-FFF2-40B4-BE49-F238E27FC236}">
                <a16:creationId xmlns:a16="http://schemas.microsoft.com/office/drawing/2014/main" id="{85343483-A653-A961-03F5-CD35E63042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9" t="24503" r="47562" b="8565"/>
          <a:stretch>
            <a:fillRect/>
          </a:stretch>
        </p:blipFill>
        <p:spPr bwMode="auto">
          <a:xfrm>
            <a:off x="1430158" y="1526698"/>
            <a:ext cx="2554288" cy="267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F440B827-E135-13D9-9A7D-2413462881D4}"/>
              </a:ext>
            </a:extLst>
          </p:cNvPr>
          <p:cNvSpPr/>
          <p:nvPr/>
        </p:nvSpPr>
        <p:spPr>
          <a:xfrm>
            <a:off x="2420758" y="3584098"/>
            <a:ext cx="609600" cy="4572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FFD6CF4C-E92D-391E-09F5-F917BFC9B676}"/>
              </a:ext>
            </a:extLst>
          </p:cNvPr>
          <p:cNvSpPr txBox="1"/>
          <p:nvPr/>
        </p:nvSpPr>
        <p:spPr>
          <a:xfrm>
            <a:off x="1307063" y="4835891"/>
            <a:ext cx="73797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如此就不需要起點與終點，或說起點與終點是重合的。不需要電荷了！</a:t>
            </a:r>
            <a:endParaRPr lang="zh-CN" altLang="en-US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65925E10-7B89-2825-FBCD-B3A29E8C72B1}"/>
              </a:ext>
            </a:extLst>
          </p:cNvPr>
          <p:cNvSpPr txBox="1"/>
          <p:nvPr/>
        </p:nvSpPr>
        <p:spPr>
          <a:xfrm>
            <a:off x="1417753" y="1024707"/>
            <a:ext cx="6126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連續的電場線，除了放射狀還有另一種可能的型式：</a:t>
            </a:r>
          </a:p>
        </p:txBody>
      </p:sp>
      <p:pic>
        <p:nvPicPr>
          <p:cNvPr id="7" name="Picture 1" descr="Figure_S_24_03.jpg">
            <a:extLst>
              <a:ext uri="{FF2B5EF4-FFF2-40B4-BE49-F238E27FC236}">
                <a16:creationId xmlns:a16="http://schemas.microsoft.com/office/drawing/2014/main" id="{9DCD6892-7000-9ABC-2CB1-EC34A0E438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97"/>
          <a:stretch/>
        </p:blipFill>
        <p:spPr>
          <a:xfrm>
            <a:off x="4679783" y="1539818"/>
            <a:ext cx="2597436" cy="2631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28508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6F9B72-0FCA-8787-1977-DDE566EF8B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4" descr="fig31">
            <a:extLst>
              <a:ext uri="{FF2B5EF4-FFF2-40B4-BE49-F238E27FC236}">
                <a16:creationId xmlns:a16="http://schemas.microsoft.com/office/drawing/2014/main" id="{9E7E17B9-376B-037A-F6D0-AB59538880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877" b="32773"/>
          <a:stretch>
            <a:fillRect/>
          </a:stretch>
        </p:blipFill>
        <p:spPr bwMode="auto">
          <a:xfrm>
            <a:off x="870692" y="625006"/>
            <a:ext cx="3186113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Text Box 6">
            <a:extLst>
              <a:ext uri="{FF2B5EF4-FFF2-40B4-BE49-F238E27FC236}">
                <a16:creationId xmlns:a16="http://schemas.microsoft.com/office/drawing/2014/main" id="{91949BEE-443D-C812-B2B7-A7A52FB1EB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9128" y="2857549"/>
            <a:ext cx="5952671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取一條沿著漩渦的路徑，沿這個路徑計算電場的線積分：</a:t>
            </a:r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5FA7ABBF-2474-775F-EA6F-38F96CF986F3}"/>
              </a:ext>
            </a:extLst>
          </p:cNvPr>
          <p:cNvSpPr/>
          <p:nvPr/>
        </p:nvSpPr>
        <p:spPr>
          <a:xfrm>
            <a:off x="829128" y="3292825"/>
            <a:ext cx="71718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dirty="0"/>
              <a:t>在此路徑上漩渦狀的電場線將與路徑一直同向，</a:t>
            </a:r>
            <a:r>
              <a:rPr lang="zh-TW" altLang="en-US" dirty="0">
                <a:solidFill>
                  <a:srgbClr val="FF0000"/>
                </a:solidFill>
              </a:rPr>
              <a:t>內積永遠為正：</a:t>
            </a: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09E33DF0-CD9A-03C7-FE12-4434B80E76D7}"/>
              </a:ext>
            </a:extLst>
          </p:cNvPr>
          <p:cNvSpPr txBox="1"/>
          <p:nvPr/>
        </p:nvSpPr>
        <p:spPr>
          <a:xfrm>
            <a:off x="827376" y="219815"/>
            <a:ext cx="3135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如果有漩渦狀的電場線：</a:t>
            </a:r>
          </a:p>
        </p:txBody>
      </p:sp>
      <p:sp>
        <p:nvSpPr>
          <p:cNvPr id="12" name="Text Box 9">
            <a:extLst>
              <a:ext uri="{FF2B5EF4-FFF2-40B4-BE49-F238E27FC236}">
                <a16:creationId xmlns:a16="http://schemas.microsoft.com/office/drawing/2014/main" id="{21D7A7E6-E424-63FC-199F-B908A9ED17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0599" y="6361137"/>
            <a:ext cx="799302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如果要求電場沿任一封閉曲線的線積分永遠為零，漩渦狀電場就不可能出現！</a:t>
            </a:r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F2587BFC-044E-9B50-D0CF-9A19573D6A97}"/>
              </a:ext>
            </a:extLst>
          </p:cNvPr>
          <p:cNvSpPr txBox="1"/>
          <p:nvPr/>
        </p:nvSpPr>
        <p:spPr>
          <a:xfrm>
            <a:off x="829128" y="4679571"/>
            <a:ext cx="2650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反之已知</a:t>
            </a:r>
          </a:p>
        </p:txBody>
      </p: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12657B47-37A0-B43A-22CE-0821B84BC2F6}"/>
              </a:ext>
            </a:extLst>
          </p:cNvPr>
          <p:cNvSpPr txBox="1"/>
          <p:nvPr/>
        </p:nvSpPr>
        <p:spPr>
          <a:xfrm>
            <a:off x="2388596" y="5707956"/>
            <a:ext cx="47742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這個定律正好可以禁絕漩渦狀的場線！</a:t>
            </a:r>
          </a:p>
        </p:txBody>
      </p:sp>
      <p:sp>
        <p:nvSpPr>
          <p:cNvPr id="18" name="文字方塊 17">
            <a:extLst>
              <a:ext uri="{FF2B5EF4-FFF2-40B4-BE49-F238E27FC236}">
                <a16:creationId xmlns:a16="http://schemas.microsoft.com/office/drawing/2014/main" id="{2C4484F1-4CDA-C1A1-49FF-3B46E655DABF}"/>
              </a:ext>
            </a:extLst>
          </p:cNvPr>
          <p:cNvSpPr txBox="1"/>
          <p:nvPr/>
        </p:nvSpPr>
        <p:spPr>
          <a:xfrm>
            <a:off x="3715923" y="4692210"/>
            <a:ext cx="737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則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文字方塊 19">
                <a:extLst>
                  <a:ext uri="{FF2B5EF4-FFF2-40B4-BE49-F238E27FC236}">
                    <a16:creationId xmlns:a16="http://schemas.microsoft.com/office/drawing/2014/main" id="{A583B31B-3D84-D53A-9FAC-DC50DD699886}"/>
                  </a:ext>
                </a:extLst>
              </p:cNvPr>
              <p:cNvSpPr txBox="1"/>
              <p:nvPr/>
            </p:nvSpPr>
            <p:spPr>
              <a:xfrm>
                <a:off x="821280" y="5474988"/>
                <a:ext cx="1524000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0" name="文字方塊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1280" y="5474988"/>
                <a:ext cx="1524000" cy="818879"/>
              </a:xfrm>
              <a:prstGeom prst="rect">
                <a:avLst/>
              </a:prstGeom>
              <a:blipFill>
                <a:blip r:embed="rId3"/>
                <a:stretch>
                  <a:fillRect l="-53719" t="-128788" b="-184848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文字方塊 20">
                <a:extLst>
                  <a:ext uri="{FF2B5EF4-FFF2-40B4-BE49-F238E27FC236}">
                    <a16:creationId xmlns:a16="http://schemas.microsoft.com/office/drawing/2014/main" id="{BBF708D3-2C18-B527-CF34-96C483356E5B}"/>
                  </a:ext>
                </a:extLst>
              </p:cNvPr>
              <p:cNvSpPr txBox="1"/>
              <p:nvPr/>
            </p:nvSpPr>
            <p:spPr>
              <a:xfrm>
                <a:off x="1909622" y="4584025"/>
                <a:ext cx="1688093" cy="81887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1" name="文字方塊 20">
                <a:extLst>
                  <a:ext uri="{FF2B5EF4-FFF2-40B4-BE49-F238E27FC236}">
                    <a16:creationId xmlns:a16="http://schemas.microsoft.com/office/drawing/2014/main" id="{BBF708D3-2C18-B527-CF34-96C483356E5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9622" y="4584025"/>
                <a:ext cx="1688093" cy="818879"/>
              </a:xfrm>
              <a:prstGeom prst="rect">
                <a:avLst/>
              </a:prstGeom>
              <a:blipFill>
                <a:blip r:embed="rId4"/>
                <a:stretch>
                  <a:fillRect l="-44776" t="-128788" b="-18636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文字方塊 21">
                <a:extLst>
                  <a:ext uri="{FF2B5EF4-FFF2-40B4-BE49-F238E27FC236}">
                    <a16:creationId xmlns:a16="http://schemas.microsoft.com/office/drawing/2014/main" id="{C24AD952-01F7-6D86-669E-B5B40BEC5EEE}"/>
                  </a:ext>
                </a:extLst>
              </p:cNvPr>
              <p:cNvSpPr txBox="1"/>
              <p:nvPr/>
            </p:nvSpPr>
            <p:spPr>
              <a:xfrm>
                <a:off x="870692" y="3697876"/>
                <a:ext cx="2514600" cy="81887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~</m:t>
                      </m:r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zh-TW" altLang="en-US" i="1">
                                  <a:latin typeface="Cambria Math" panose="02040503050406030204" pitchFamily="18" charset="0"/>
                                  <a:ea typeface="+mj-ea"/>
                                </a:rPr>
                                <m:t>漩渦</m:t>
                              </m:r>
                            </m:sub>
                          </m:sSub>
                          <m:r>
                            <a:rPr lang="en-US" altLang="zh-TW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𝑠</m:t>
                          </m:r>
                        </m:e>
                      </m:nary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2" name="文字方塊 21">
                <a:extLst>
                  <a:ext uri="{FF2B5EF4-FFF2-40B4-BE49-F238E27FC236}">
                    <a16:creationId xmlns:a16="http://schemas.microsoft.com/office/drawing/2014/main" id="{C24AD952-01F7-6D86-669E-B5B40BEC5EE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0692" y="3697876"/>
                <a:ext cx="2514600" cy="818879"/>
              </a:xfrm>
              <a:prstGeom prst="rect">
                <a:avLst/>
              </a:prstGeom>
              <a:blipFill>
                <a:blip r:embed="rId5"/>
                <a:stretch>
                  <a:fillRect l="-34171" t="-132308" b="-19076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文字方塊 23">
                <a:extLst>
                  <a:ext uri="{FF2B5EF4-FFF2-40B4-BE49-F238E27FC236}">
                    <a16:creationId xmlns:a16="http://schemas.microsoft.com/office/drawing/2014/main" id="{320B5ED4-3B64-071B-E8B1-F6F71D97C713}"/>
                  </a:ext>
                </a:extLst>
              </p:cNvPr>
              <p:cNvSpPr txBox="1"/>
              <p:nvPr/>
            </p:nvSpPr>
            <p:spPr>
              <a:xfrm>
                <a:off x="4223758" y="4689912"/>
                <a:ext cx="1407067" cy="433645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𝐸</m:t>
                          </m:r>
                        </m:e>
                        <m:sub>
                          <m:r>
                            <a:rPr lang="zh-TW" altLang="en-US" i="1">
                              <a:latin typeface="Cambria Math" panose="02040503050406030204" pitchFamily="18" charset="0"/>
                              <a:ea typeface="+mj-ea"/>
                            </a:rPr>
                            <m:t>漩渦</m:t>
                          </m:r>
                        </m:sub>
                      </m:sSub>
                      <m:r>
                        <a:rPr lang="en-US" altLang="zh-TW" b="0" i="0" smtClean="0">
                          <a:latin typeface="Cambria Math"/>
                          <a:ea typeface="Cambria Math"/>
                        </a:rPr>
                        <m:t>=0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4" name="文字方塊 23">
                <a:extLst>
                  <a:ext uri="{FF2B5EF4-FFF2-40B4-BE49-F238E27FC236}">
                    <a16:creationId xmlns:a16="http://schemas.microsoft.com/office/drawing/2014/main" id="{320B5ED4-3B64-071B-E8B1-F6F71D97C71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23758" y="4689912"/>
                <a:ext cx="1407067" cy="433645"/>
              </a:xfrm>
              <a:prstGeom prst="rect">
                <a:avLst/>
              </a:prstGeom>
              <a:blipFill>
                <a:blip r:embed="rId6"/>
                <a:stretch>
                  <a:fillRect b="-1428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文字方塊 1">
            <a:extLst>
              <a:ext uri="{FF2B5EF4-FFF2-40B4-BE49-F238E27FC236}">
                <a16:creationId xmlns:a16="http://schemas.microsoft.com/office/drawing/2014/main" id="{7468A869-4F0F-144B-8E03-B9104EB8E5BF}"/>
              </a:ext>
            </a:extLst>
          </p:cNvPr>
          <p:cNvSpPr txBox="1"/>
          <p:nvPr/>
        </p:nvSpPr>
        <p:spPr>
          <a:xfrm>
            <a:off x="3396522" y="3696338"/>
            <a:ext cx="541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可以說線積分會沿路收集沿路徑方向的電場分量！</a:t>
            </a:r>
            <a:endParaRPr kumimoji="1" lang="zh-TW" alt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887878-1E8E-D056-B413-756843BCCAB3}"/>
              </a:ext>
            </a:extLst>
          </p:cNvPr>
          <p:cNvSpPr txBox="1"/>
          <p:nvPr/>
        </p:nvSpPr>
        <p:spPr>
          <a:xfrm>
            <a:off x="3417543" y="4094046"/>
            <a:ext cx="47742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若有漩渦狀場線，線積分一定不為零</a:t>
            </a:r>
            <a:r>
              <a:rPr lang="en-US" dirty="0"/>
              <a:t>！</a:t>
            </a:r>
          </a:p>
        </p:txBody>
      </p:sp>
    </p:spTree>
    <p:extLst>
      <p:ext uri="{BB962C8B-B14F-4D97-AF65-F5344CB8AC3E}">
        <p14:creationId xmlns:p14="http://schemas.microsoft.com/office/powerpoint/2010/main" val="996430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5" grpId="0"/>
      <p:bldP spid="16" grpId="0"/>
      <p:bldP spid="18" grpId="0"/>
      <p:bldP spid="20" grpId="0" animBg="1"/>
      <p:bldP spid="21" grpId="0" animBg="1"/>
      <p:bldP spid="24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203E35-0971-F217-FD5E-2C5F5CD335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55" name="文字方塊 14">
            <a:extLst>
              <a:ext uri="{FF2B5EF4-FFF2-40B4-BE49-F238E27FC236}">
                <a16:creationId xmlns:a16="http://schemas.microsoft.com/office/drawing/2014/main" id="{30391440-6B81-549A-C1A5-658D70146D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48417" y="1642104"/>
            <a:ext cx="1172444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線積分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文字方塊 13">
                <a:extLst>
                  <a:ext uri="{FF2B5EF4-FFF2-40B4-BE49-F238E27FC236}">
                    <a16:creationId xmlns:a16="http://schemas.microsoft.com/office/drawing/2014/main" id="{9F898B46-8F3F-5EAB-178C-6AFE1468BAAF}"/>
                  </a:ext>
                </a:extLst>
              </p:cNvPr>
              <p:cNvSpPr txBox="1"/>
              <p:nvPr/>
            </p:nvSpPr>
            <p:spPr>
              <a:xfrm>
                <a:off x="6104656" y="4743625"/>
                <a:ext cx="2057400" cy="81887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zh-TW" altLang="en-US" i="1">
                                  <a:latin typeface="Cambria Math" panose="02040503050406030204" pitchFamily="18" charset="0"/>
                                  <a:ea typeface="+mj-ea"/>
                                </a:rPr>
                                <m:t>漩渦</m:t>
                              </m:r>
                            </m:sub>
                          </m:sSub>
                          <m:r>
                            <a:rPr lang="en-US" altLang="zh-TW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𝑠</m:t>
                          </m:r>
                        </m:e>
                      </m:nary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4" name="文字方塊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04656" y="4743625"/>
                <a:ext cx="2057400" cy="818879"/>
              </a:xfrm>
              <a:prstGeom prst="rect">
                <a:avLst/>
              </a:prstGeom>
              <a:blipFill>
                <a:blip r:embed="rId4"/>
                <a:stretch>
                  <a:fillRect l="-28221" t="-130769" b="-190769"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文字方塊 14">
                <a:extLst>
                  <a:ext uri="{FF2B5EF4-FFF2-40B4-BE49-F238E27FC236}">
                    <a16:creationId xmlns:a16="http://schemas.microsoft.com/office/drawing/2014/main" id="{412BBE74-578B-D68F-8B09-0A5A73D16D80}"/>
                  </a:ext>
                </a:extLst>
              </p:cNvPr>
              <p:cNvSpPr txBox="1"/>
              <p:nvPr/>
            </p:nvSpPr>
            <p:spPr>
              <a:xfrm>
                <a:off x="6104656" y="2133600"/>
                <a:ext cx="2057400" cy="81887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US" altLang="zh-TW" i="1" smtClean="0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𝐸</m:t>
                                  </m:r>
                                </m:e>
                              </m:acc>
                            </m:e>
                            <m:sub>
                              <m:r>
                                <a:rPr lang="zh-TW" altLang="en-US" i="1" smtClean="0">
                                  <a:latin typeface="Cambria Math" panose="02040503050406030204" pitchFamily="18" charset="0"/>
                                  <a:ea typeface="+mj-ea"/>
                                </a:rPr>
                                <m:t>放射</m:t>
                              </m:r>
                            </m:sub>
                          </m:sSub>
                          <m:r>
                            <a:rPr lang="en-US" altLang="zh-TW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=0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5" name="文字方塊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04656" y="2133600"/>
                <a:ext cx="2057400" cy="818879"/>
              </a:xfrm>
              <a:prstGeom prst="rect">
                <a:avLst/>
              </a:prstGeom>
              <a:blipFill>
                <a:blip r:embed="rId5"/>
                <a:stretch>
                  <a:fillRect l="-38650" t="-132308" b="-189231"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文字方塊 15">
                <a:extLst>
                  <a:ext uri="{FF2B5EF4-FFF2-40B4-BE49-F238E27FC236}">
                    <a16:creationId xmlns:a16="http://schemas.microsoft.com/office/drawing/2014/main" id="{6EC68B58-FD6A-60B7-F653-EBBA73447E06}"/>
                  </a:ext>
                </a:extLst>
              </p:cNvPr>
              <p:cNvSpPr txBox="1"/>
              <p:nvPr/>
            </p:nvSpPr>
            <p:spPr>
              <a:xfrm>
                <a:off x="3302459" y="4730054"/>
                <a:ext cx="1905000" cy="81887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US" altLang="zh-TW" i="1" smtClean="0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𝐸</m:t>
                                  </m:r>
                                </m:e>
                              </m:acc>
                            </m:e>
                            <m:sub>
                              <m:r>
                                <a:rPr lang="zh-TW" altLang="en-US" i="1">
                                  <a:latin typeface="Cambria Math" panose="02040503050406030204" pitchFamily="18" charset="0"/>
                                  <a:ea typeface="+mj-ea"/>
                                </a:rPr>
                                <m:t>漩渦</m:t>
                              </m:r>
                            </m:sub>
                          </m:sSub>
                          <m:r>
                            <a:rPr lang="en-US" altLang="zh-TW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=0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6" name="文字方塊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2459" y="4730054"/>
                <a:ext cx="1905000" cy="818879"/>
              </a:xfrm>
              <a:prstGeom prst="rect">
                <a:avLst/>
              </a:prstGeom>
              <a:blipFill>
                <a:blip r:embed="rId6"/>
                <a:stretch>
                  <a:fillRect l="-47333" t="-132308" b="-190769"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文字方塊 16">
                <a:extLst>
                  <a:ext uri="{FF2B5EF4-FFF2-40B4-BE49-F238E27FC236}">
                    <a16:creationId xmlns:a16="http://schemas.microsoft.com/office/drawing/2014/main" id="{BEB2934C-A093-BD43-C455-7A6275C17C7E}"/>
                  </a:ext>
                </a:extLst>
              </p:cNvPr>
              <p:cNvSpPr txBox="1"/>
              <p:nvPr/>
            </p:nvSpPr>
            <p:spPr>
              <a:xfrm>
                <a:off x="3302459" y="2155592"/>
                <a:ext cx="1828800" cy="81887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𝐸</m:t>
                                  </m:r>
                                </m:e>
                              </m:acc>
                            </m:e>
                            <m:sub>
                              <m:r>
                                <a:rPr lang="zh-TW" altLang="en-US" i="1">
                                  <a:latin typeface="Cambria Math" panose="02040503050406030204" pitchFamily="18" charset="0"/>
                                  <a:ea typeface="+mj-ea"/>
                                </a:rPr>
                                <m:t>放射</m:t>
                              </m:r>
                            </m:sub>
                          </m:sSub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7" name="文字方塊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2459" y="2155592"/>
                <a:ext cx="1828800" cy="818879"/>
              </a:xfrm>
              <a:prstGeom prst="rect">
                <a:avLst/>
              </a:prstGeom>
              <a:blipFill>
                <a:blip r:embed="rId7"/>
                <a:stretch>
                  <a:fillRect l="-39310" t="-128788" b="-186364"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文字方塊 14">
            <a:extLst>
              <a:ext uri="{FF2B5EF4-FFF2-40B4-BE49-F238E27FC236}">
                <a16:creationId xmlns:a16="http://schemas.microsoft.com/office/drawing/2014/main" id="{61933D35-FE04-2AE3-1486-EED9B905B5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68737" y="1674255"/>
            <a:ext cx="117244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面積分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1DC7E18-92B0-E361-EDAC-AEE18F023DC6}"/>
              </a:ext>
            </a:extLst>
          </p:cNvPr>
          <p:cNvSpPr txBox="1"/>
          <p:nvPr/>
        </p:nvSpPr>
        <p:spPr>
          <a:xfrm>
            <a:off x="628717" y="3308892"/>
            <a:ext cx="1676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TW" altLang="en-US" dirty="0">
                <a:solidFill>
                  <a:srgbClr val="FF0000"/>
                </a:solidFill>
              </a:rPr>
              <a:t>放射狀</a:t>
            </a:r>
            <a:r>
              <a:rPr lang="zh-TW" altLang="en-US" dirty="0"/>
              <a:t>的場線</a:t>
            </a:r>
            <a:endParaRPr lang="en-TW" dirty="0"/>
          </a:p>
        </p:txBody>
      </p:sp>
      <p:sp>
        <p:nvSpPr>
          <p:cNvPr id="20" name="文字方塊 9">
            <a:extLst>
              <a:ext uri="{FF2B5EF4-FFF2-40B4-BE49-F238E27FC236}">
                <a16:creationId xmlns:a16="http://schemas.microsoft.com/office/drawing/2014/main" id="{A1EC939C-0B84-5274-FB53-FBD5DC44E6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5063" y="6095999"/>
            <a:ext cx="19050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>
                <a:solidFill>
                  <a:srgbClr val="FF0000"/>
                </a:solidFill>
              </a:rPr>
              <a:t>漩渦狀</a:t>
            </a:r>
            <a:r>
              <a:rPr lang="zh-TW" altLang="en-US" dirty="0"/>
              <a:t>的場線</a:t>
            </a:r>
          </a:p>
        </p:txBody>
      </p:sp>
      <p:sp>
        <p:nvSpPr>
          <p:cNvPr id="2" name="文字方塊 9">
            <a:extLst>
              <a:ext uri="{FF2B5EF4-FFF2-40B4-BE49-F238E27FC236}">
                <a16:creationId xmlns:a16="http://schemas.microsoft.com/office/drawing/2014/main" id="{2DF57260-37B8-77E1-5E34-F67FC28CAF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83968" y="3308892"/>
            <a:ext cx="32206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>
                <a:solidFill>
                  <a:srgbClr val="FF0000"/>
                </a:solidFill>
              </a:rPr>
              <a:t>面積分</a:t>
            </a:r>
            <a:r>
              <a:rPr lang="zh-TW" altLang="en-US" dirty="0"/>
              <a:t>會補抓</a:t>
            </a:r>
            <a:r>
              <a:rPr lang="zh-TW" altLang="en-US" dirty="0">
                <a:solidFill>
                  <a:srgbClr val="FF0000"/>
                </a:solidFill>
              </a:rPr>
              <a:t>放射狀</a:t>
            </a:r>
            <a:r>
              <a:rPr lang="zh-TW" altLang="en-US" dirty="0"/>
              <a:t>的場線！</a:t>
            </a:r>
          </a:p>
        </p:txBody>
      </p:sp>
      <p:sp>
        <p:nvSpPr>
          <p:cNvPr id="3" name="文字方塊 9">
            <a:extLst>
              <a:ext uri="{FF2B5EF4-FFF2-40B4-BE49-F238E27FC236}">
                <a16:creationId xmlns:a16="http://schemas.microsoft.com/office/drawing/2014/main" id="{891A55D2-3949-2048-0384-0940526376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91200" y="5872957"/>
            <a:ext cx="3352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>
                <a:solidFill>
                  <a:srgbClr val="FF0000"/>
                </a:solidFill>
              </a:rPr>
              <a:t>線積分</a:t>
            </a:r>
            <a:r>
              <a:rPr lang="zh-TW" altLang="en-US" dirty="0"/>
              <a:t>會補抓</a:t>
            </a:r>
            <a:r>
              <a:rPr lang="zh-TW" altLang="en-US" dirty="0">
                <a:solidFill>
                  <a:srgbClr val="FF0000"/>
                </a:solidFill>
              </a:rPr>
              <a:t>漩渦狀</a:t>
            </a:r>
            <a:r>
              <a:rPr lang="zh-TW" altLang="en-US" dirty="0"/>
              <a:t>的場線！</a:t>
            </a:r>
          </a:p>
        </p:txBody>
      </p:sp>
      <p:pic>
        <p:nvPicPr>
          <p:cNvPr id="4" name="Picture 4" descr="2407">
            <a:extLst>
              <a:ext uri="{FF2B5EF4-FFF2-40B4-BE49-F238E27FC236}">
                <a16:creationId xmlns:a16="http://schemas.microsoft.com/office/drawing/2014/main" id="{E43A3D47-98E9-3F9A-0607-1714624E1DE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971"/>
          <a:stretch/>
        </p:blipFill>
        <p:spPr bwMode="auto">
          <a:xfrm>
            <a:off x="411725" y="1276576"/>
            <a:ext cx="1897132" cy="1875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4C0CDA3-F005-0808-FD22-C1F5DFE1C98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932" y="112247"/>
            <a:ext cx="2544179" cy="1429071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D21A9D93-A2D9-E024-C731-D690DD468D00}"/>
                  </a:ext>
                </a:extLst>
              </p:cNvPr>
              <p:cNvSpPr txBox="1"/>
              <p:nvPr/>
            </p:nvSpPr>
            <p:spPr>
              <a:xfrm>
                <a:off x="7764513" y="1334211"/>
                <a:ext cx="152400" cy="207108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US" sz="120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1200" b="0" i="1" smtClean="0"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</m:acc>
                    </m:oMath>
                  </m:oMathPara>
                </a14:m>
                <a:endParaRPr lang="en-US" sz="1200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F35D51E5-7B92-B12D-E9B6-23197600C98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64513" y="1334211"/>
                <a:ext cx="152400" cy="207108"/>
              </a:xfrm>
              <a:prstGeom prst="rect">
                <a:avLst/>
              </a:prstGeom>
              <a:blipFill>
                <a:blip r:embed="rId10"/>
                <a:stretch>
                  <a:fillRect l="-15385" r="-7692" b="-588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119C2101-B81A-E1EB-D671-F7DD8B17747B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r="22377"/>
          <a:stretch/>
        </p:blipFill>
        <p:spPr>
          <a:xfrm>
            <a:off x="78314" y="4076956"/>
            <a:ext cx="2755861" cy="187505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6A02D8B-BD33-480D-F108-2744A3D2B186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478303" y="152279"/>
            <a:ext cx="1477112" cy="1409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656642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C5E5E4-9254-91C5-95E9-CCB4A70B08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4" name="Picture 4" descr="fig24">
            <a:extLst>
              <a:ext uri="{FF2B5EF4-FFF2-40B4-BE49-F238E27FC236}">
                <a16:creationId xmlns:a16="http://schemas.microsoft.com/office/drawing/2014/main" id="{CB1BA97A-E82B-736B-4170-CE60D7F3DB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9300"/>
          <a:stretch>
            <a:fillRect/>
          </a:stretch>
        </p:blipFill>
        <p:spPr bwMode="auto">
          <a:xfrm>
            <a:off x="762000" y="2590800"/>
            <a:ext cx="3657600" cy="259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5" name="Picture 5" descr="fig31">
            <a:extLst>
              <a:ext uri="{FF2B5EF4-FFF2-40B4-BE49-F238E27FC236}">
                <a16:creationId xmlns:a16="http://schemas.microsoft.com/office/drawing/2014/main" id="{4096E4B6-8DF8-16DC-9FEB-3E2BC2702A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877" r="5646" b="32773"/>
          <a:stretch>
            <a:fillRect/>
          </a:stretch>
        </p:blipFill>
        <p:spPr bwMode="auto">
          <a:xfrm>
            <a:off x="5181600" y="2667000"/>
            <a:ext cx="3429000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5846" name="Text Box 6">
                <a:extLst>
                  <a:ext uri="{FF2B5EF4-FFF2-40B4-BE49-F238E27FC236}">
                    <a16:creationId xmlns:a16="http://schemas.microsoft.com/office/drawing/2014/main" id="{C80C2ED9-9D99-C512-07E8-C32A4C103D0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13596" y="5341209"/>
                <a:ext cx="7344229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1pPr>
                <a:lvl2pPr marL="742950" indent="-28575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2pPr>
                <a:lvl3pPr marL="11430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3pPr>
                <a:lvl4pPr marL="16002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4pPr>
                <a:lvl5pPr marL="20574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zh-TW" altLang="en-US" dirty="0"/>
                  <a:t>右邊的方程式規定了靜電場線必定是非漩渦狀</a:t>
                </a:r>
                <a14:m>
                  <m:oMath xmlns:m="http://schemas.openxmlformats.org/officeDocument/2006/math">
                    <m:r>
                      <a:rPr lang="en-US" altLang="zh-TW" b="0" i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US" altLang="zh-TW" b="0" i="1" smtClean="0">
                        <a:latin typeface="Cambria Math" panose="02040503050406030204" pitchFamily="18" charset="0"/>
                      </a:rPr>
                      <m:t>0)</m:t>
                    </m:r>
                  </m:oMath>
                </a14:m>
                <a:r>
                  <a:rPr lang="zh-TW" altLang="en-US" dirty="0"/>
                  <a:t>，而是放射狀！</a:t>
                </a:r>
              </a:p>
            </p:txBody>
          </p:sp>
        </mc:Choice>
        <mc:Fallback xmlns="">
          <p:sp>
            <p:nvSpPr>
              <p:cNvPr id="35846" name="Text Box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813596" y="5341209"/>
                <a:ext cx="7344229" cy="369332"/>
              </a:xfrm>
              <a:prstGeom prst="rect">
                <a:avLst/>
              </a:prstGeom>
              <a:blipFill>
                <a:blip r:embed="rId4"/>
                <a:stretch>
                  <a:fillRect l="-517" t="-6667" b="-23333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848" name="Line 10">
            <a:extLst>
              <a:ext uri="{FF2B5EF4-FFF2-40B4-BE49-F238E27FC236}">
                <a16:creationId xmlns:a16="http://schemas.microsoft.com/office/drawing/2014/main" id="{7098870F-3572-44FF-C21A-634374E6C5BC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867400" y="2514600"/>
            <a:ext cx="1219200" cy="297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p:sp>
        <p:nvSpPr>
          <p:cNvPr id="35849" name="Line 11">
            <a:extLst>
              <a:ext uri="{FF2B5EF4-FFF2-40B4-BE49-F238E27FC236}">
                <a16:creationId xmlns:a16="http://schemas.microsoft.com/office/drawing/2014/main" id="{342EF372-B7AD-C76C-1FF2-A391C16AB276}"/>
              </a:ext>
            </a:extLst>
          </p:cNvPr>
          <p:cNvSpPr>
            <a:spLocks noChangeShapeType="1"/>
          </p:cNvSpPr>
          <p:nvPr/>
        </p:nvSpPr>
        <p:spPr bwMode="auto">
          <a:xfrm>
            <a:off x="5791200" y="2514600"/>
            <a:ext cx="1295400" cy="297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文字方塊 1">
                <a:extLst>
                  <a:ext uri="{FF2B5EF4-FFF2-40B4-BE49-F238E27FC236}">
                    <a16:creationId xmlns:a16="http://schemas.microsoft.com/office/drawing/2014/main" id="{DE0ABBEF-732B-FE34-0EA9-7D890B906437}"/>
                  </a:ext>
                </a:extLst>
              </p:cNvPr>
              <p:cNvSpPr txBox="1"/>
              <p:nvPr/>
            </p:nvSpPr>
            <p:spPr>
              <a:xfrm>
                <a:off x="819590" y="5788367"/>
                <a:ext cx="757018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TW" altLang="en-US" dirty="0"/>
                  <a:t>左邊的方程式規定了放射狀場的大小由場源的電荷大小</a:t>
                </a:r>
                <a14:m>
                  <m:oMath xmlns:m="http://schemas.openxmlformats.org/officeDocument/2006/math">
                    <m:r>
                      <a:rPr lang="en-US" altLang="zh-TW" b="0" i="1" smtClean="0">
                        <a:latin typeface="Cambria Math" panose="02040503050406030204" pitchFamily="18" charset="0"/>
                      </a:rPr>
                      <m:t>𝑞</m:t>
                    </m:r>
                  </m:oMath>
                </a14:m>
                <a:r>
                  <a:rPr lang="zh-TW" altLang="en-US" dirty="0"/>
                  <a:t>決定！</a:t>
                </a:r>
              </a:p>
            </p:txBody>
          </p:sp>
        </mc:Choice>
        <mc:Fallback xmlns="">
          <p:sp>
            <p:nvSpPr>
              <p:cNvPr id="2" name="文字方塊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9590" y="5788367"/>
                <a:ext cx="7570189" cy="369332"/>
              </a:xfrm>
              <a:prstGeom prst="rect">
                <a:avLst/>
              </a:prstGeom>
              <a:blipFill>
                <a:blip r:embed="rId5"/>
                <a:stretch>
                  <a:fillRect l="-670" t="-10345" b="-2413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 Box 6">
            <a:extLst>
              <a:ext uri="{FF2B5EF4-FFF2-40B4-BE49-F238E27FC236}">
                <a16:creationId xmlns:a16="http://schemas.microsoft.com/office/drawing/2014/main" id="{215BEA04-3B2E-4DF2-15BE-F4F8B9AA34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9171" y="272256"/>
            <a:ext cx="45720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這兩個方程式合起來可以取代庫倫定律！</a:t>
            </a:r>
          </a:p>
        </p:txBody>
      </p: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37A271FD-8C01-1F3E-BB37-4C7DCC494F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9171" y="740846"/>
            <a:ext cx="65532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這兩個方程式是靜電學的基本定律，規定了靜電場的形狀！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文字方塊 16">
                <a:extLst>
                  <a:ext uri="{FF2B5EF4-FFF2-40B4-BE49-F238E27FC236}">
                    <a16:creationId xmlns:a16="http://schemas.microsoft.com/office/drawing/2014/main" id="{21F0FA98-BAE0-C322-D20C-706E78326095}"/>
                  </a:ext>
                </a:extLst>
              </p:cNvPr>
              <p:cNvSpPr txBox="1"/>
              <p:nvPr/>
            </p:nvSpPr>
            <p:spPr>
              <a:xfrm>
                <a:off x="885371" y="1198046"/>
                <a:ext cx="1586012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/>
                            </a:rPr>
                            <m:t>𝑞</m:t>
                          </m:r>
                        </m:num>
                        <m:den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7" name="文字方塊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5371" y="1198046"/>
                <a:ext cx="1586012" cy="818879"/>
              </a:xfrm>
              <a:prstGeom prst="rect">
                <a:avLst/>
              </a:prstGeom>
              <a:blipFill>
                <a:blip r:embed="rId6"/>
                <a:stretch>
                  <a:fillRect l="-53968" t="-132308" b="-19076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文字方塊 18">
                <a:extLst>
                  <a:ext uri="{FF2B5EF4-FFF2-40B4-BE49-F238E27FC236}">
                    <a16:creationId xmlns:a16="http://schemas.microsoft.com/office/drawing/2014/main" id="{EC6D93C4-2DB5-1B5D-B229-0AE86101766F}"/>
                  </a:ext>
                </a:extLst>
              </p:cNvPr>
              <p:cNvSpPr txBox="1"/>
              <p:nvPr/>
            </p:nvSpPr>
            <p:spPr>
              <a:xfrm>
                <a:off x="5202382" y="1198046"/>
                <a:ext cx="1688093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9" name="文字方塊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02382" y="1198046"/>
                <a:ext cx="1688093" cy="818879"/>
              </a:xfrm>
              <a:prstGeom prst="rect">
                <a:avLst/>
              </a:prstGeom>
              <a:blipFill>
                <a:blip r:embed="rId7"/>
                <a:stretch>
                  <a:fillRect l="-44776" t="-132308" b="-19076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文字方塊 9">
            <a:extLst>
              <a:ext uri="{FF2B5EF4-FFF2-40B4-BE49-F238E27FC236}">
                <a16:creationId xmlns:a16="http://schemas.microsoft.com/office/drawing/2014/main" id="{8D2412D0-C744-9A29-6241-AC13805BF7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4747" y="2105908"/>
            <a:ext cx="32206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>
                <a:solidFill>
                  <a:srgbClr val="FF0000"/>
                </a:solidFill>
              </a:rPr>
              <a:t>面積分</a:t>
            </a:r>
            <a:r>
              <a:rPr lang="zh-TW" altLang="en-US" dirty="0"/>
              <a:t>會補抓</a:t>
            </a:r>
            <a:r>
              <a:rPr lang="zh-TW" altLang="en-US" dirty="0">
                <a:solidFill>
                  <a:srgbClr val="FF0000"/>
                </a:solidFill>
              </a:rPr>
              <a:t>放射狀</a:t>
            </a:r>
            <a:r>
              <a:rPr lang="zh-TW" altLang="en-US" dirty="0"/>
              <a:t>的場線！</a:t>
            </a:r>
          </a:p>
        </p:txBody>
      </p:sp>
      <p:sp>
        <p:nvSpPr>
          <p:cNvPr id="4" name="文字方塊 9">
            <a:extLst>
              <a:ext uri="{FF2B5EF4-FFF2-40B4-BE49-F238E27FC236}">
                <a16:creationId xmlns:a16="http://schemas.microsoft.com/office/drawing/2014/main" id="{68EE3C71-9F1E-278D-8654-AD2AF666F8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70795" y="2105908"/>
            <a:ext cx="3352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>
                <a:solidFill>
                  <a:srgbClr val="FF0000"/>
                </a:solidFill>
              </a:rPr>
              <a:t>線積分</a:t>
            </a:r>
            <a:r>
              <a:rPr lang="zh-TW" altLang="en-US" dirty="0"/>
              <a:t>會補抓</a:t>
            </a:r>
            <a:r>
              <a:rPr lang="zh-TW" altLang="en-US" dirty="0">
                <a:solidFill>
                  <a:srgbClr val="FF0000"/>
                </a:solidFill>
              </a:rPr>
              <a:t>漩渦狀</a:t>
            </a:r>
            <a:r>
              <a:rPr lang="zh-TW" altLang="en-US" dirty="0"/>
              <a:t>的場線！</a:t>
            </a:r>
          </a:p>
        </p:txBody>
      </p:sp>
      <p:sp>
        <p:nvSpPr>
          <p:cNvPr id="5" name="Text Box 6">
            <a:extLst>
              <a:ext uri="{FF2B5EF4-FFF2-40B4-BE49-F238E27FC236}">
                <a16:creationId xmlns:a16="http://schemas.microsoft.com/office/drawing/2014/main" id="{503751C2-8D30-5423-7A43-C43423C5D4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3597" y="6235525"/>
            <a:ext cx="45720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這兩點正是庫倫定律的內容！</a:t>
            </a:r>
          </a:p>
        </p:txBody>
      </p:sp>
    </p:spTree>
    <p:extLst>
      <p:ext uri="{BB962C8B-B14F-4D97-AF65-F5344CB8AC3E}">
        <p14:creationId xmlns:p14="http://schemas.microsoft.com/office/powerpoint/2010/main" val="946842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文字方塊 8"/>
          <p:cNvSpPr txBox="1">
            <a:spLocks noChangeArrowheads="1"/>
          </p:cNvSpPr>
          <p:nvPr/>
        </p:nvSpPr>
        <p:spPr bwMode="auto">
          <a:xfrm>
            <a:off x="1600200" y="1905000"/>
            <a:ext cx="43434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r>
              <a:rPr lang="zh-TW" altLang="en-US" dirty="0"/>
              <a:t>高斯定律可以完全取代庫倫定律嗎？</a:t>
            </a:r>
          </a:p>
        </p:txBody>
      </p:sp>
      <p:sp>
        <p:nvSpPr>
          <p:cNvPr id="4" name="文字方塊 3"/>
          <p:cNvSpPr txBox="1"/>
          <p:nvPr/>
        </p:nvSpPr>
        <p:spPr>
          <a:xfrm>
            <a:off x="1606295" y="3676914"/>
            <a:ext cx="4103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不能</a:t>
            </a:r>
            <a:r>
              <a:rPr lang="en-US" altLang="zh-TW" dirty="0">
                <a:latin typeface="Times New Roman" panose="02020603050405020304" pitchFamily="18" charset="0"/>
                <a:cs typeface="Times New Roman" panose="02020603050405020304" pitchFamily="18" charset="0"/>
              </a:rPr>
              <a:t>!</a:t>
            </a:r>
            <a:r>
              <a:rPr lang="zh-TW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因為它不夠嚴格！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文字方塊 7"/>
              <p:cNvSpPr txBox="1"/>
              <p:nvPr/>
            </p:nvSpPr>
            <p:spPr>
              <a:xfrm>
                <a:off x="1606296" y="2555803"/>
                <a:ext cx="1586012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/>
                            </a:rPr>
                            <m:t>𝑞</m:t>
                          </m:r>
                        </m:num>
                        <m:den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8" name="文字方塊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6296" y="2555803"/>
                <a:ext cx="1586012" cy="818879"/>
              </a:xfrm>
              <a:prstGeom prst="rect">
                <a:avLst/>
              </a:prstGeom>
              <a:blipFill>
                <a:blip r:embed="rId2"/>
                <a:stretch>
                  <a:fillRect l="-53968" t="-132308" b="-18923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文字方塊 8"/>
              <p:cNvSpPr txBox="1"/>
              <p:nvPr/>
            </p:nvSpPr>
            <p:spPr>
              <a:xfrm>
                <a:off x="4633670" y="2610114"/>
                <a:ext cx="1989263" cy="76456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CN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CN" b="0" i="1" smtClean="0">
                              <a:latin typeface="Cambria Math"/>
                            </a:rPr>
                            <m:t>𝐸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chr m:val="∑"/>
                          <m:supHide m:val="on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en-US" altLang="zh-TW" i="1">
                              <a:latin typeface="Cambria Math"/>
                            </a:rPr>
                            <m:t>𝑖</m:t>
                          </m:r>
                        </m:sub>
                        <m:sup/>
                        <m:e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i="1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US" altLang="zh-TW" i="1">
                                  <a:latin typeface="Cambria Math"/>
                                </a:rPr>
                                <m:t>4</m:t>
                              </m:r>
                              <m:r>
                                <a:rPr lang="zh-TW" altLang="en-US" i="1">
                                  <a:latin typeface="Cambria Math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zh-TW" altLang="en-US" i="1">
                                      <a:latin typeface="Cambria Math"/>
                                    </a:rPr>
                                    <m:t>𝜀</m:t>
                                  </m:r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0</m:t>
                                  </m:r>
                                </m:sub>
                              </m:sSub>
                            </m:den>
                          </m:f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𝑄</m:t>
                                  </m:r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𝑖</m:t>
                                  </m:r>
                                </m:sub>
                              </m:sSub>
                            </m:num>
                            <m:den>
                              <m:sSubSup>
                                <m:sSubSupPr>
                                  <m:ctrlPr>
                                    <a:rPr lang="zh-TW" altLang="en-US" i="1"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𝑖</m:t>
                                  </m:r>
                                </m:sub>
                                <m:sup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bSup>
                            </m:den>
                          </m:f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̂"/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𝑟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US" altLang="zh-TW" i="1">
                                  <a:latin typeface="Cambria Math"/>
                                </a:rPr>
                                <m:t>𝑖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9" name="文字方塊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3670" y="2610114"/>
                <a:ext cx="1989263" cy="764568"/>
              </a:xfrm>
              <a:prstGeom prst="rect">
                <a:avLst/>
              </a:prstGeom>
              <a:blipFill>
                <a:blip r:embed="rId3"/>
                <a:stretch>
                  <a:fillRect l="-13924" t="-121311" b="-17049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Left Arrow 2">
            <a:extLst>
              <a:ext uri="{FF2B5EF4-FFF2-40B4-BE49-F238E27FC236}">
                <a16:creationId xmlns:a16="http://schemas.microsoft.com/office/drawing/2014/main" id="{F8BC60B2-C15C-C444-A833-952E6CBDB1DB}"/>
              </a:ext>
            </a:extLst>
          </p:cNvPr>
          <p:cNvSpPr/>
          <p:nvPr/>
        </p:nvSpPr>
        <p:spPr>
          <a:xfrm>
            <a:off x="3482670" y="2576564"/>
            <a:ext cx="692180" cy="304800"/>
          </a:xfrm>
          <a:prstGeom prst="left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W"/>
          </a:p>
        </p:txBody>
      </p:sp>
      <p:sp>
        <p:nvSpPr>
          <p:cNvPr id="5" name="Right Arrow 4">
            <a:extLst>
              <a:ext uri="{FF2B5EF4-FFF2-40B4-BE49-F238E27FC236}">
                <a16:creationId xmlns:a16="http://schemas.microsoft.com/office/drawing/2014/main" id="{9E46EF35-1000-4049-832E-87F1D7733B72}"/>
              </a:ext>
            </a:extLst>
          </p:cNvPr>
          <p:cNvSpPr/>
          <p:nvPr/>
        </p:nvSpPr>
        <p:spPr>
          <a:xfrm>
            <a:off x="3546080" y="3126739"/>
            <a:ext cx="628770" cy="304800"/>
          </a:xfrm>
          <a:prstGeom prst="right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W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351B671-348A-274D-BFA5-157025776F04}"/>
              </a:ext>
            </a:extLst>
          </p:cNvPr>
          <p:cNvSpPr txBox="1"/>
          <p:nvPr/>
        </p:nvSpPr>
        <p:spPr>
          <a:xfrm>
            <a:off x="3577422" y="2932080"/>
            <a:ext cx="6191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TW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16168650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8763" y="4267200"/>
            <a:ext cx="1640158" cy="1936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矩形 1"/>
          <p:cNvSpPr/>
          <p:nvPr/>
        </p:nvSpPr>
        <p:spPr>
          <a:xfrm>
            <a:off x="544089" y="3741293"/>
            <a:ext cx="844751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dirty="0"/>
              <a:t>高斯定律面積分正好會捕抓</a:t>
            </a:r>
            <a:r>
              <a:rPr lang="zh-CN" altLang="en-US" dirty="0"/>
              <a:t>曲面內</a:t>
            </a:r>
            <a:r>
              <a:rPr lang="zh-TW" altLang="en-US" dirty="0"/>
              <a:t>放射</a:t>
            </a:r>
            <a:r>
              <a:rPr lang="zh-CN" altLang="en-US" dirty="0"/>
              <a:t>出</a:t>
            </a:r>
            <a:r>
              <a:rPr lang="zh-TW" altLang="en-US" dirty="0"/>
              <a:t>場線的數目。不管源頭在曲面內的何處。</a:t>
            </a:r>
            <a:endParaRPr lang="en-US" altLang="zh-TW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 Box 4"/>
              <p:cNvSpPr txBox="1">
                <a:spLocks noChangeArrowheads="1"/>
              </p:cNvSpPr>
              <p:nvPr/>
            </p:nvSpPr>
            <p:spPr bwMode="auto">
              <a:xfrm>
                <a:off x="544089" y="3319170"/>
                <a:ext cx="5894832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1pPr>
                <a:lvl2pPr marL="742950" indent="-28575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2pPr>
                <a:lvl3pPr marL="11430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3pPr>
                <a:lvl4pPr marL="16002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4pPr>
                <a:lvl5pPr marL="20574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zh-TW" altLang="en-US" dirty="0"/>
                  <a:t>庫侖定律規定了電場線是放射狀由點電荷</a:t>
                </a:r>
                <a14:m>
                  <m:oMath xmlns:m="http://schemas.openxmlformats.org/officeDocument/2006/math">
                    <m:r>
                      <a:rPr lang="en-US" altLang="zh-TW" i="1">
                        <a:latin typeface="Cambria Math"/>
                      </a:rPr>
                      <m:t>𝑞</m:t>
                    </m:r>
                  </m:oMath>
                </a14:m>
                <a:r>
                  <a:rPr lang="zh-TW" altLang="en-US" dirty="0"/>
                  <a:t>所發出！</a:t>
                </a:r>
                <a:endParaRPr lang="en-US" altLang="zh-TW" dirty="0"/>
              </a:p>
            </p:txBody>
          </p:sp>
        </mc:Choice>
        <mc:Fallback xmlns="">
          <p:sp>
            <p:nvSpPr>
              <p:cNvPr id="7" name="Text 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44089" y="3319170"/>
                <a:ext cx="5894832" cy="369332"/>
              </a:xfrm>
              <a:prstGeom prst="rect">
                <a:avLst/>
              </a:prstGeom>
              <a:blipFill>
                <a:blip r:embed="rId3"/>
                <a:stretch>
                  <a:fillRect l="-860" t="-6667" b="-23333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文字方塊 7"/>
              <p:cNvSpPr txBox="1"/>
              <p:nvPr/>
            </p:nvSpPr>
            <p:spPr>
              <a:xfrm>
                <a:off x="2848287" y="4808085"/>
                <a:ext cx="1586012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/>
                            </a:rPr>
                            <m:t>𝑞</m:t>
                          </m:r>
                        </m:num>
                        <m:den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8" name="文字方塊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8287" y="4808085"/>
                <a:ext cx="1586012" cy="818879"/>
              </a:xfrm>
              <a:prstGeom prst="rect">
                <a:avLst/>
              </a:prstGeom>
              <a:blipFill>
                <a:blip r:embed="rId4"/>
                <a:stretch>
                  <a:fillRect l="-54400" t="-130303" b="-18636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Picture 4" descr="2407">
            <a:extLst>
              <a:ext uri="{FF2B5EF4-FFF2-40B4-BE49-F238E27FC236}">
                <a16:creationId xmlns:a16="http://schemas.microsoft.com/office/drawing/2014/main" id="{8BF3B83B-0C04-554F-86D7-22F766D1066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971"/>
          <a:stretch/>
        </p:blipFill>
        <p:spPr bwMode="auto">
          <a:xfrm>
            <a:off x="585142" y="4267200"/>
            <a:ext cx="1898681" cy="18765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1" descr="Figure_S_24_03.jpg">
            <a:extLst>
              <a:ext uri="{FF2B5EF4-FFF2-40B4-BE49-F238E27FC236}">
                <a16:creationId xmlns:a16="http://schemas.microsoft.com/office/drawing/2014/main" id="{90BD5F75-1BDA-AB45-9E41-2E1B8DF7B8A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97"/>
          <a:stretch/>
        </p:blipFill>
        <p:spPr>
          <a:xfrm>
            <a:off x="533085" y="561623"/>
            <a:ext cx="2597436" cy="2631183"/>
          </a:xfrm>
          <a:prstGeom prst="rect">
            <a:avLst/>
          </a:prstGeom>
        </p:spPr>
      </p:pic>
      <p:pic>
        <p:nvPicPr>
          <p:cNvPr id="5" name="Picture 4" descr="fig23">
            <a:extLst>
              <a:ext uri="{FF2B5EF4-FFF2-40B4-BE49-F238E27FC236}">
                <a16:creationId xmlns:a16="http://schemas.microsoft.com/office/drawing/2014/main" id="{22536DD8-5AE5-8DC6-E958-0432FEECF3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410"/>
          <a:stretch>
            <a:fillRect/>
          </a:stretch>
        </p:blipFill>
        <p:spPr bwMode="auto">
          <a:xfrm>
            <a:off x="3421789" y="561623"/>
            <a:ext cx="2965301" cy="26311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38975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5" name="Text Box 9"/>
          <p:cNvSpPr txBox="1">
            <a:spLocks noChangeArrowheads="1"/>
          </p:cNvSpPr>
          <p:nvPr/>
        </p:nvSpPr>
        <p:spPr bwMode="auto">
          <a:xfrm>
            <a:off x="1307063" y="5305158"/>
            <a:ext cx="638913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這與放射狀場線非常不同，我們把它們稱為</a:t>
            </a:r>
            <a:r>
              <a:rPr lang="zh-TW" altLang="en-US" dirty="0">
                <a:solidFill>
                  <a:srgbClr val="FF0000"/>
                </a:solidFill>
              </a:rPr>
              <a:t>漩渦狀</a:t>
            </a:r>
            <a:r>
              <a:rPr lang="zh-TW" altLang="en-US" dirty="0"/>
              <a:t>的場線。</a:t>
            </a:r>
          </a:p>
        </p:txBody>
      </p:sp>
      <p:sp>
        <p:nvSpPr>
          <p:cNvPr id="9" name="Text Box 9"/>
          <p:cNvSpPr txBox="1">
            <a:spLocks noChangeArrowheads="1"/>
          </p:cNvSpPr>
          <p:nvPr/>
        </p:nvSpPr>
        <p:spPr bwMode="auto">
          <a:xfrm>
            <a:off x="1295400" y="4352372"/>
            <a:ext cx="657652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想像場線是一條一條的封閉曲線（不一定是圓）。</a:t>
            </a:r>
            <a:endParaRPr lang="en-US" altLang="zh-TW" dirty="0"/>
          </a:p>
        </p:txBody>
      </p:sp>
      <p:pic>
        <p:nvPicPr>
          <p:cNvPr id="3" name="圖片 2" descr="28_03_FigureB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9" t="24503" r="47562" b="8565"/>
          <a:stretch>
            <a:fillRect/>
          </a:stretch>
        </p:blipFill>
        <p:spPr bwMode="auto">
          <a:xfrm>
            <a:off x="1430158" y="1526698"/>
            <a:ext cx="2554288" cy="267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矩形 4"/>
          <p:cNvSpPr/>
          <p:nvPr/>
        </p:nvSpPr>
        <p:spPr>
          <a:xfrm>
            <a:off x="2420758" y="3584098"/>
            <a:ext cx="609600" cy="4572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12" name="文字方塊 11"/>
          <p:cNvSpPr txBox="1"/>
          <p:nvPr/>
        </p:nvSpPr>
        <p:spPr>
          <a:xfrm>
            <a:off x="1307063" y="4835891"/>
            <a:ext cx="73797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如此就不需要起點與終點，或說起點與終點是重合的。不需要電荷了！</a:t>
            </a:r>
            <a:endParaRPr lang="zh-CN" altLang="en-US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F859282B-2014-F07F-F58F-EA982326B585}"/>
              </a:ext>
            </a:extLst>
          </p:cNvPr>
          <p:cNvSpPr txBox="1"/>
          <p:nvPr/>
        </p:nvSpPr>
        <p:spPr>
          <a:xfrm>
            <a:off x="1430158" y="486768"/>
            <a:ext cx="506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連續的電場線還有另一種可能的型式。</a:t>
            </a:r>
          </a:p>
        </p:txBody>
      </p:sp>
      <p:sp>
        <p:nvSpPr>
          <p:cNvPr id="4" name="文字方塊 2">
            <a:extLst>
              <a:ext uri="{FF2B5EF4-FFF2-40B4-BE49-F238E27FC236}">
                <a16:creationId xmlns:a16="http://schemas.microsoft.com/office/drawing/2014/main" id="{41D81EEC-F05D-63FA-9EBB-DE4A0DAA5B7F}"/>
              </a:ext>
            </a:extLst>
          </p:cNvPr>
          <p:cNvSpPr txBox="1"/>
          <p:nvPr/>
        </p:nvSpPr>
        <p:spPr>
          <a:xfrm>
            <a:off x="1441881" y="915607"/>
            <a:ext cx="5181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它可以沒有產生的點也沒有消滅的點！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7819E2-5434-537D-7776-8D7ABB6EA43D}"/>
              </a:ext>
            </a:extLst>
          </p:cNvPr>
          <p:cNvSpPr txBox="1"/>
          <p:nvPr/>
        </p:nvSpPr>
        <p:spPr>
          <a:xfrm>
            <a:off x="1307063" y="5791200"/>
            <a:ext cx="79131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庫侖定律規定電場線來自電荷，</a:t>
            </a:r>
            <a:r>
              <a:rPr lang="en-US" dirty="0" err="1">
                <a:solidFill>
                  <a:srgbClr val="FF0000"/>
                </a:solidFill>
              </a:rPr>
              <a:t>所以庫侖定律不容許這樣漩渦狀電場線</a:t>
            </a:r>
            <a:r>
              <a:rPr lang="en-US" dirty="0">
                <a:solidFill>
                  <a:srgbClr val="FF0000"/>
                </a:solidFill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554439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7" name="文字方塊 9"/>
          <p:cNvSpPr txBox="1">
            <a:spLocks noChangeArrowheads="1"/>
          </p:cNvSpPr>
          <p:nvPr/>
        </p:nvSpPr>
        <p:spPr bwMode="auto">
          <a:xfrm>
            <a:off x="1301250" y="2910976"/>
            <a:ext cx="53340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r>
              <a:rPr lang="zh-TW" altLang="en-US" dirty="0"/>
              <a:t>原因是這樣的漩渦狀場線，它的</a:t>
            </a:r>
            <a:r>
              <a:rPr lang="zh-TW" altLang="en-US" dirty="0">
                <a:solidFill>
                  <a:srgbClr val="FF0000"/>
                </a:solidFill>
              </a:rPr>
              <a:t>通量永遠為零</a:t>
            </a:r>
            <a:r>
              <a:rPr lang="zh-TW" altLang="en-US" dirty="0"/>
              <a:t>！</a:t>
            </a:r>
          </a:p>
        </p:txBody>
      </p:sp>
      <p:pic>
        <p:nvPicPr>
          <p:cNvPr id="3" name="圖片 2" descr="28_03_FigureB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9" t="24503" r="47562" b="8565"/>
          <a:stretch>
            <a:fillRect/>
          </a:stretch>
        </p:blipFill>
        <p:spPr bwMode="auto">
          <a:xfrm>
            <a:off x="1450725" y="807744"/>
            <a:ext cx="1975349" cy="20661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矩形 4"/>
          <p:cNvSpPr/>
          <p:nvPr/>
        </p:nvSpPr>
        <p:spPr>
          <a:xfrm>
            <a:off x="2133599" y="2261295"/>
            <a:ext cx="609600" cy="4572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文字方塊 6">
                <a:extLst>
                  <a:ext uri="{FF2B5EF4-FFF2-40B4-BE49-F238E27FC236}">
                    <a16:creationId xmlns:a16="http://schemas.microsoft.com/office/drawing/2014/main" id="{9FFFDA3E-41E1-2541-8903-63A3D5CE0443}"/>
                  </a:ext>
                </a:extLst>
              </p:cNvPr>
              <p:cNvSpPr txBox="1"/>
              <p:nvPr/>
            </p:nvSpPr>
            <p:spPr>
              <a:xfrm>
                <a:off x="6216149" y="2615404"/>
                <a:ext cx="1975349" cy="818814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𝐸</m:t>
                                  </m:r>
                                </m:e>
                              </m:acc>
                            </m:e>
                            <m:sub>
                              <m:r>
                                <a:rPr lang="zh-TW" altLang="en-US" i="1">
                                  <a:latin typeface="Cambria Math" panose="02040503050406030204" pitchFamily="18" charset="0"/>
                                </a:rPr>
                                <m:t>漩渦</m:t>
                              </m:r>
                            </m:sub>
                          </m:sSub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r>
                        <a:rPr lang="en-US" altLang="zh-TW" b="0" i="0" smtClean="0">
                          <a:latin typeface="Cambria Math" panose="02040503050406030204" pitchFamily="18" charset="0"/>
                        </a:rPr>
                        <m:t>0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7" name="文字方塊 6">
                <a:extLst>
                  <a:ext uri="{FF2B5EF4-FFF2-40B4-BE49-F238E27FC236}">
                    <a16:creationId xmlns:a16="http://schemas.microsoft.com/office/drawing/2014/main" id="{9FFFDA3E-41E1-2541-8903-63A3D5CE044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16149" y="2615404"/>
                <a:ext cx="1975349" cy="818814"/>
              </a:xfrm>
              <a:prstGeom prst="rect">
                <a:avLst/>
              </a:prstGeom>
              <a:blipFill>
                <a:blip r:embed="rId3"/>
                <a:stretch>
                  <a:fillRect l="-43312" t="-128788" b="-18636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文字方塊 7">
            <a:extLst>
              <a:ext uri="{FF2B5EF4-FFF2-40B4-BE49-F238E27FC236}">
                <a16:creationId xmlns:a16="http://schemas.microsoft.com/office/drawing/2014/main" id="{A91FD79C-58F6-EE43-8DE5-5110D99BC67B}"/>
              </a:ext>
            </a:extLst>
          </p:cNvPr>
          <p:cNvSpPr txBox="1"/>
          <p:nvPr/>
        </p:nvSpPr>
        <p:spPr>
          <a:xfrm>
            <a:off x="1301249" y="3822313"/>
            <a:ext cx="73096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高斯定律的面積分無法捕捉到這樣的電場！</a:t>
            </a:r>
            <a:r>
              <a:rPr lang="zh-CN" altLang="en-US" dirty="0"/>
              <a:t>因此對之完全沒有約束。</a:t>
            </a:r>
            <a:endParaRPr kumimoji="1" lang="zh-TW" altLang="en-US" dirty="0"/>
          </a:p>
        </p:txBody>
      </p:sp>
      <p:pic>
        <p:nvPicPr>
          <p:cNvPr id="2" name="圖片 1">
            <a:extLst>
              <a:ext uri="{FF2B5EF4-FFF2-40B4-BE49-F238E27FC236}">
                <a16:creationId xmlns:a16="http://schemas.microsoft.com/office/drawing/2014/main" id="{CD13027E-082D-A942-B950-4A9CA585B0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5650" y="4760036"/>
            <a:ext cx="2356349" cy="1916497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3D7F3102-5BFD-984B-A95A-4E7AC8A4CA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1660" y="4801224"/>
            <a:ext cx="1578540" cy="1864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 Box 4">
            <a:extLst>
              <a:ext uri="{FF2B5EF4-FFF2-40B4-BE49-F238E27FC236}">
                <a16:creationId xmlns:a16="http://schemas.microsoft.com/office/drawing/2014/main" id="{CCFB757D-9AC0-B994-B159-05284FA0CC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01250" y="4237264"/>
            <a:ext cx="723315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所以，</a:t>
            </a:r>
            <a:r>
              <a:rPr lang="zh-TW" altLang="en-US" dirty="0">
                <a:solidFill>
                  <a:srgbClr val="FF0000"/>
                </a:solidFill>
              </a:rPr>
              <a:t>庫倫定律比高斯定律嚴格</a:t>
            </a:r>
            <a:r>
              <a:rPr lang="zh-TW" altLang="en-US" dirty="0"/>
              <a:t>！</a:t>
            </a:r>
            <a:endParaRPr lang="en-US" altLang="zh-TW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F38E524-895C-F62F-EBE0-6F913F6376E2}"/>
              </a:ext>
            </a:extLst>
          </p:cNvPr>
          <p:cNvSpPr txBox="1"/>
          <p:nvPr/>
        </p:nvSpPr>
        <p:spPr>
          <a:xfrm>
            <a:off x="1301250" y="331043"/>
            <a:ext cx="79131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rgbClr val="FF0000"/>
                </a:solidFill>
              </a:rPr>
              <a:t>但高斯定律似乎不禁止這樣漩渦狀電場線</a:t>
            </a:r>
            <a:r>
              <a:rPr lang="en-US" dirty="0">
                <a:solidFill>
                  <a:srgbClr val="FF0000"/>
                </a:solidFill>
              </a:rPr>
              <a:t>。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E88A8AB-D4A2-8F50-2A1D-BBD49CE2EFBE}"/>
              </a:ext>
            </a:extLst>
          </p:cNvPr>
          <p:cNvSpPr txBox="1"/>
          <p:nvPr/>
        </p:nvSpPr>
        <p:spPr>
          <a:xfrm>
            <a:off x="1301250" y="3407362"/>
            <a:ext cx="73096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TW" altLang="en-US" dirty="0">
                <a:solidFill>
                  <a:srgbClr val="FF0000"/>
                </a:solidFill>
              </a:rPr>
              <a:t>漩渦狀</a:t>
            </a:r>
            <a:r>
              <a:rPr lang="zh-TW" altLang="en-US" dirty="0"/>
              <a:t>場線沒有起點或末點，因此對任一高斯面進入場線一定離開。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01844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8"/>
          <p:cNvSpPr txBox="1">
            <a:spLocks noChangeArrowheads="1"/>
          </p:cNvSpPr>
          <p:nvPr/>
        </p:nvSpPr>
        <p:spPr bwMode="auto">
          <a:xfrm>
            <a:off x="1423968" y="5027546"/>
            <a:ext cx="691453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我就可以在庫倫電場放射狀的場線上疊加一個漩渦狀的電場。</a:t>
            </a:r>
          </a:p>
        </p:txBody>
      </p:sp>
      <p:sp>
        <p:nvSpPr>
          <p:cNvPr id="28676" name="文字方塊 9"/>
          <p:cNvSpPr txBox="1">
            <a:spLocks noChangeArrowheads="1"/>
          </p:cNvSpPr>
          <p:nvPr/>
        </p:nvSpPr>
        <p:spPr bwMode="auto">
          <a:xfrm>
            <a:off x="1423968" y="1229446"/>
            <a:ext cx="299563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r>
              <a:rPr lang="zh-TW" altLang="en-US" dirty="0"/>
              <a:t>如果只有高斯定律：</a:t>
            </a:r>
          </a:p>
        </p:txBody>
      </p:sp>
      <p:sp>
        <p:nvSpPr>
          <p:cNvPr id="28678" name="文字方塊 11"/>
          <p:cNvSpPr txBox="1">
            <a:spLocks noChangeArrowheads="1"/>
          </p:cNvSpPr>
          <p:nvPr/>
        </p:nvSpPr>
        <p:spPr bwMode="auto">
          <a:xfrm>
            <a:off x="4300608" y="3095013"/>
            <a:ext cx="5334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r>
              <a:rPr lang="en-US" altLang="zh-TW" sz="3600" b="1" dirty="0">
                <a:latin typeface="Times New Roman" pitchFamily="18" charset="0"/>
                <a:cs typeface="Times New Roman" pitchFamily="18" charset="0"/>
              </a:rPr>
              <a:t>+</a:t>
            </a:r>
            <a:endParaRPr lang="zh-TW" altLang="en-US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8685" name="圖片 15" descr="28_03_FigureB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9" t="24503" r="47562" b="8565"/>
          <a:stretch>
            <a:fillRect/>
          </a:stretch>
        </p:blipFill>
        <p:spPr bwMode="auto">
          <a:xfrm>
            <a:off x="5323810" y="2104414"/>
            <a:ext cx="2331186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矩形 16"/>
          <p:cNvSpPr/>
          <p:nvPr/>
        </p:nvSpPr>
        <p:spPr>
          <a:xfrm>
            <a:off x="6243708" y="3864234"/>
            <a:ext cx="609600" cy="4572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pic>
        <p:nvPicPr>
          <p:cNvPr id="28687" name="Picture 8" descr="fig2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79" b="26752"/>
          <a:stretch>
            <a:fillRect/>
          </a:stretch>
        </p:blipFill>
        <p:spPr bwMode="auto">
          <a:xfrm>
            <a:off x="1391489" y="2054651"/>
            <a:ext cx="2540000" cy="24881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文字方塊 1"/>
          <p:cNvSpPr txBox="1"/>
          <p:nvPr/>
        </p:nvSpPr>
        <p:spPr>
          <a:xfrm>
            <a:off x="1423968" y="5512277"/>
            <a:ext cx="52283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疊加前後都滿足高斯定律。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文字方塊 9"/>
              <p:cNvSpPr txBox="1"/>
              <p:nvPr/>
            </p:nvSpPr>
            <p:spPr>
              <a:xfrm>
                <a:off x="4267200" y="1004950"/>
                <a:ext cx="1586012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/>
                            </a:rPr>
                            <m:t>𝑞</m:t>
                          </m:r>
                        </m:num>
                        <m:den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0" name="文字方塊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67200" y="1004950"/>
                <a:ext cx="1586012" cy="81887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矩形 2">
            <a:extLst>
              <a:ext uri="{FF2B5EF4-FFF2-40B4-BE49-F238E27FC236}">
                <a16:creationId xmlns:a16="http://schemas.microsoft.com/office/drawing/2014/main" id="{642DB048-5228-B642-AAD8-1AD8B86EC7A4}"/>
              </a:ext>
            </a:extLst>
          </p:cNvPr>
          <p:cNvSpPr/>
          <p:nvPr/>
        </p:nvSpPr>
        <p:spPr>
          <a:xfrm>
            <a:off x="1424618" y="447512"/>
            <a:ext cx="442859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dirty="0"/>
              <a:t>換另一種說法：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14736878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8" name="文字方塊 11"/>
          <p:cNvSpPr txBox="1">
            <a:spLocks noChangeArrowheads="1"/>
          </p:cNvSpPr>
          <p:nvPr/>
        </p:nvSpPr>
        <p:spPr bwMode="auto">
          <a:xfrm>
            <a:off x="3922710" y="5177330"/>
            <a:ext cx="5334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r>
              <a:rPr lang="en-US" altLang="zh-TW" sz="3600" b="1" dirty="0">
                <a:latin typeface="Times New Roman" pitchFamily="18" charset="0"/>
                <a:cs typeface="Times New Roman" pitchFamily="18" charset="0"/>
              </a:rPr>
              <a:t>+</a:t>
            </a:r>
            <a:endParaRPr lang="zh-TW" altLang="en-US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8685" name="圖片 15" descr="28_03_FigureB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9" t="24503" r="47562" b="8565"/>
          <a:stretch>
            <a:fillRect/>
          </a:stretch>
        </p:blipFill>
        <p:spPr bwMode="auto">
          <a:xfrm>
            <a:off x="4999035" y="4260317"/>
            <a:ext cx="1733550" cy="18132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矩形 16"/>
          <p:cNvSpPr/>
          <p:nvPr/>
        </p:nvSpPr>
        <p:spPr>
          <a:xfrm>
            <a:off x="5674648" y="5551111"/>
            <a:ext cx="479354" cy="39544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pic>
        <p:nvPicPr>
          <p:cNvPr id="28687" name="Picture 8" descr="fig2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79" b="26752"/>
          <a:stretch>
            <a:fillRect/>
          </a:stretch>
        </p:blipFill>
        <p:spPr bwMode="auto">
          <a:xfrm>
            <a:off x="1298502" y="4221219"/>
            <a:ext cx="1952058" cy="1912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文字方塊 1"/>
          <p:cNvSpPr txBox="1"/>
          <p:nvPr/>
        </p:nvSpPr>
        <p:spPr>
          <a:xfrm>
            <a:off x="2963762" y="3529094"/>
            <a:ext cx="60982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高斯定律預測放射狀的場線上疊加任一個漩渦狀的電場。</a:t>
            </a:r>
          </a:p>
        </p:txBody>
      </p:sp>
      <p:sp>
        <p:nvSpPr>
          <p:cNvPr id="20" name="Text Box 4"/>
          <p:cNvSpPr txBox="1">
            <a:spLocks noChangeArrowheads="1"/>
          </p:cNvSpPr>
          <p:nvPr/>
        </p:nvSpPr>
        <p:spPr bwMode="auto">
          <a:xfrm>
            <a:off x="3695338" y="457200"/>
            <a:ext cx="487144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庫倫定律預測電力線必定是放射狀的。</a:t>
            </a:r>
            <a:endParaRPr lang="en-US" altLang="zh-TW" dirty="0"/>
          </a:p>
        </p:txBody>
      </p:sp>
      <p:pic>
        <p:nvPicPr>
          <p:cNvPr id="21" name="Picture 8" descr="fig2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79" b="26752"/>
          <a:stretch>
            <a:fillRect/>
          </a:stretch>
        </p:blipFill>
        <p:spPr bwMode="auto">
          <a:xfrm>
            <a:off x="3771538" y="858743"/>
            <a:ext cx="1864649" cy="18265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" name="文字方塊 10"/>
          <p:cNvSpPr txBox="1">
            <a:spLocks noChangeArrowheads="1"/>
          </p:cNvSpPr>
          <p:nvPr/>
        </p:nvSpPr>
        <p:spPr bwMode="auto">
          <a:xfrm>
            <a:off x="1316279" y="6313111"/>
            <a:ext cx="737173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r>
              <a:rPr lang="zh-TW" altLang="en-US" dirty="0"/>
              <a:t>而自然界真的沒看到過漩渦狀的靜電場。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文字方塊 11"/>
              <p:cNvSpPr txBox="1"/>
              <p:nvPr/>
            </p:nvSpPr>
            <p:spPr>
              <a:xfrm>
                <a:off x="1298502" y="3308422"/>
                <a:ext cx="1586012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/>
                            </a:rPr>
                            <m:t>𝑞</m:t>
                          </m:r>
                        </m:num>
                        <m:den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2" name="文字方塊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8502" y="3308422"/>
                <a:ext cx="1586012" cy="81887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文字方塊 12"/>
              <p:cNvSpPr txBox="1"/>
              <p:nvPr/>
            </p:nvSpPr>
            <p:spPr>
              <a:xfrm>
                <a:off x="1316279" y="457200"/>
                <a:ext cx="1989263" cy="76456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CN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CN" b="0" i="1" smtClean="0">
                              <a:latin typeface="Cambria Math"/>
                            </a:rPr>
                            <m:t>𝐸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chr m:val="∑"/>
                          <m:supHide m:val="on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en-US" altLang="zh-TW" i="1">
                              <a:latin typeface="Cambria Math"/>
                            </a:rPr>
                            <m:t>𝑖</m:t>
                          </m:r>
                        </m:sub>
                        <m:sup/>
                        <m:e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i="1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US" altLang="zh-TW" i="1">
                                  <a:latin typeface="Cambria Math"/>
                                </a:rPr>
                                <m:t>4</m:t>
                              </m:r>
                              <m:r>
                                <a:rPr lang="zh-TW" altLang="en-US" i="1">
                                  <a:latin typeface="Cambria Math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zh-TW" altLang="en-US" i="1">
                                      <a:latin typeface="Cambria Math"/>
                                    </a:rPr>
                                    <m:t>𝜀</m:t>
                                  </m:r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0</m:t>
                                  </m:r>
                                </m:sub>
                              </m:sSub>
                            </m:den>
                          </m:f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𝑄</m:t>
                                  </m:r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𝑖</m:t>
                                  </m:r>
                                </m:sub>
                              </m:sSub>
                            </m:num>
                            <m:den>
                              <m:sSubSup>
                                <m:sSubSupPr>
                                  <m:ctrlPr>
                                    <a:rPr lang="zh-TW" altLang="en-US" i="1"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𝑖</m:t>
                                  </m:r>
                                </m:sub>
                                <m:sup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bSup>
                            </m:den>
                          </m:f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̂"/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𝑟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US" altLang="zh-TW" i="1">
                                  <a:latin typeface="Cambria Math"/>
                                </a:rPr>
                                <m:t>𝑖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13" name="文字方塊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6279" y="457200"/>
                <a:ext cx="1989263" cy="76456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74208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文字方塊 8"/>
          <p:cNvSpPr txBox="1">
            <a:spLocks noChangeArrowheads="1"/>
          </p:cNvSpPr>
          <p:nvPr/>
        </p:nvSpPr>
        <p:spPr bwMode="auto">
          <a:xfrm>
            <a:off x="1219200" y="3416453"/>
            <a:ext cx="743810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r>
              <a:rPr lang="zh-TW" altLang="en-US" dirty="0"/>
              <a:t>高斯定律可以取代庫倫定律成為主宰靜電學唯一定律嗎？答案是不能。</a:t>
            </a:r>
          </a:p>
        </p:txBody>
      </p:sp>
      <p:sp>
        <p:nvSpPr>
          <p:cNvPr id="28678" name="文字方塊 11"/>
          <p:cNvSpPr txBox="1">
            <a:spLocks noChangeArrowheads="1"/>
          </p:cNvSpPr>
          <p:nvPr/>
        </p:nvSpPr>
        <p:spPr bwMode="auto">
          <a:xfrm>
            <a:off x="4226754" y="1815288"/>
            <a:ext cx="5334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r>
              <a:rPr lang="en-US" altLang="zh-TW" sz="3600" b="1" dirty="0">
                <a:latin typeface="Times New Roman" pitchFamily="18" charset="0"/>
                <a:cs typeface="Times New Roman" pitchFamily="18" charset="0"/>
              </a:rPr>
              <a:t>+</a:t>
            </a:r>
            <a:endParaRPr lang="zh-TW" altLang="en-US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679" name="文字方塊 12"/>
          <p:cNvSpPr txBox="1">
            <a:spLocks noChangeArrowheads="1"/>
          </p:cNvSpPr>
          <p:nvPr/>
        </p:nvSpPr>
        <p:spPr bwMode="auto">
          <a:xfrm>
            <a:off x="1212998" y="4949633"/>
            <a:ext cx="3733800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r>
              <a:rPr lang="zh-TW" altLang="en-US" dirty="0"/>
              <a:t>高斯定律</a:t>
            </a:r>
          </a:p>
        </p:txBody>
      </p:sp>
      <p:sp>
        <p:nvSpPr>
          <p:cNvPr id="28680" name="文字方塊 13"/>
          <p:cNvSpPr txBox="1">
            <a:spLocks noChangeArrowheads="1"/>
          </p:cNvSpPr>
          <p:nvPr/>
        </p:nvSpPr>
        <p:spPr bwMode="auto">
          <a:xfrm>
            <a:off x="2373087" y="4808706"/>
            <a:ext cx="5334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r>
              <a:rPr lang="en-US" altLang="zh-TW" sz="3600" b="1" dirty="0">
                <a:latin typeface="Times New Roman" pitchFamily="18" charset="0"/>
                <a:cs typeface="Times New Roman" pitchFamily="18" charset="0"/>
              </a:rPr>
              <a:t>+</a:t>
            </a:r>
            <a:endParaRPr lang="zh-TW" altLang="en-US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681" name="文字方塊 14"/>
          <p:cNvSpPr txBox="1">
            <a:spLocks noChangeArrowheads="1"/>
          </p:cNvSpPr>
          <p:nvPr/>
        </p:nvSpPr>
        <p:spPr bwMode="auto">
          <a:xfrm>
            <a:off x="2813198" y="4949633"/>
            <a:ext cx="351760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r>
              <a:rPr lang="zh-TW" altLang="en-US" dirty="0"/>
              <a:t>一個可以禁止漩渦狀電場的定律</a:t>
            </a:r>
          </a:p>
        </p:txBody>
      </p:sp>
      <p:sp>
        <p:nvSpPr>
          <p:cNvPr id="28682" name="文字方塊 15"/>
          <p:cNvSpPr txBox="1">
            <a:spLocks noChangeArrowheads="1"/>
          </p:cNvSpPr>
          <p:nvPr/>
        </p:nvSpPr>
        <p:spPr bwMode="auto">
          <a:xfrm>
            <a:off x="6428136" y="4817076"/>
            <a:ext cx="5334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r>
              <a:rPr lang="en-US" altLang="zh-TW" sz="3600" b="1" dirty="0">
                <a:latin typeface="Times New Roman" pitchFamily="18" charset="0"/>
                <a:cs typeface="Times New Roman" pitchFamily="18" charset="0"/>
              </a:rPr>
              <a:t>=</a:t>
            </a:r>
            <a:endParaRPr lang="zh-TW" altLang="en-US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683" name="文字方塊 16"/>
          <p:cNvSpPr txBox="1">
            <a:spLocks noChangeArrowheads="1"/>
          </p:cNvSpPr>
          <p:nvPr/>
        </p:nvSpPr>
        <p:spPr bwMode="auto">
          <a:xfrm>
            <a:off x="7156598" y="4902801"/>
            <a:ext cx="12954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r>
              <a:rPr lang="zh-TW" altLang="en-US" dirty="0"/>
              <a:t>庫倫定律</a:t>
            </a:r>
          </a:p>
        </p:txBody>
      </p:sp>
      <p:pic>
        <p:nvPicPr>
          <p:cNvPr id="28685" name="圖片 15" descr="28_03_FigureB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9" t="24503" r="47562" b="8565"/>
          <a:stretch>
            <a:fillRect/>
          </a:stretch>
        </p:blipFill>
        <p:spPr bwMode="auto">
          <a:xfrm>
            <a:off x="5249956" y="824689"/>
            <a:ext cx="2331186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矩形 16"/>
          <p:cNvSpPr/>
          <p:nvPr/>
        </p:nvSpPr>
        <p:spPr>
          <a:xfrm>
            <a:off x="6169854" y="2584509"/>
            <a:ext cx="609600" cy="4572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pic>
        <p:nvPicPr>
          <p:cNvPr id="28687" name="Picture 8" descr="fig2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79" b="26752"/>
          <a:stretch>
            <a:fillRect/>
          </a:stretch>
        </p:blipFill>
        <p:spPr bwMode="auto">
          <a:xfrm>
            <a:off x="1317635" y="774926"/>
            <a:ext cx="2540000" cy="24881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文字方塊 8"/>
          <p:cNvSpPr txBox="1">
            <a:spLocks noChangeArrowheads="1"/>
          </p:cNvSpPr>
          <p:nvPr/>
        </p:nvSpPr>
        <p:spPr bwMode="auto">
          <a:xfrm>
            <a:off x="1230378" y="3848809"/>
            <a:ext cx="743810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r>
              <a:rPr lang="zh-TW" altLang="en-US" dirty="0"/>
              <a:t>因為高斯定律不夠嚴格，無法禁止漩渦狀電場。這個漏洞必須立法禁止！</a:t>
            </a:r>
          </a:p>
        </p:txBody>
      </p:sp>
      <p:sp>
        <p:nvSpPr>
          <p:cNvPr id="13" name="文字方塊 12"/>
          <p:cNvSpPr txBox="1"/>
          <p:nvPr/>
        </p:nvSpPr>
        <p:spPr>
          <a:xfrm>
            <a:off x="1230378" y="5417301"/>
            <a:ext cx="6465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要禁止，要先捕捉到漩渦狀電場。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844823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86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6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86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86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6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6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86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86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9" grpId="0"/>
      <p:bldP spid="28680" grpId="0"/>
      <p:bldP spid="28681" grpId="0"/>
      <p:bldP spid="28682" grpId="0"/>
      <p:bldP spid="28683" grpId="0"/>
      <p:bldP spid="13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4" descr="fig3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877" b="32773"/>
          <a:stretch>
            <a:fillRect/>
          </a:stretch>
        </p:blipFill>
        <p:spPr bwMode="auto">
          <a:xfrm>
            <a:off x="870692" y="625006"/>
            <a:ext cx="3186113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Text Box 6"/>
          <p:cNvSpPr txBox="1">
            <a:spLocks noChangeArrowheads="1"/>
          </p:cNvSpPr>
          <p:nvPr/>
        </p:nvSpPr>
        <p:spPr bwMode="auto">
          <a:xfrm>
            <a:off x="829128" y="2857549"/>
            <a:ext cx="5952671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取一條沿著漩渦的路徑，沿這個路徑計算電場的線積分：</a:t>
            </a:r>
          </a:p>
        </p:txBody>
      </p:sp>
      <p:sp>
        <p:nvSpPr>
          <p:cNvPr id="10" name="矩形 9"/>
          <p:cNvSpPr/>
          <p:nvPr/>
        </p:nvSpPr>
        <p:spPr>
          <a:xfrm>
            <a:off x="829128" y="3292825"/>
            <a:ext cx="71718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dirty="0"/>
              <a:t>在此路徑上漩渦狀的電場線將與路徑一直同向，內積永遠為正：</a:t>
            </a:r>
          </a:p>
        </p:txBody>
      </p:sp>
      <p:sp>
        <p:nvSpPr>
          <p:cNvPr id="11" name="文字方塊 10"/>
          <p:cNvSpPr txBox="1"/>
          <p:nvPr/>
        </p:nvSpPr>
        <p:spPr>
          <a:xfrm>
            <a:off x="827376" y="219815"/>
            <a:ext cx="3135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如果有漩渦狀的電場線：</a:t>
            </a:r>
          </a:p>
        </p:txBody>
      </p:sp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790599" y="6361137"/>
            <a:ext cx="799302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如果要求電場沿任一封閉曲線的線積分永遠為零，漩渦狀電場就不可能出現！</a:t>
            </a:r>
          </a:p>
        </p:txBody>
      </p:sp>
      <p:sp>
        <p:nvSpPr>
          <p:cNvPr id="15" name="文字方塊 14"/>
          <p:cNvSpPr txBox="1"/>
          <p:nvPr/>
        </p:nvSpPr>
        <p:spPr>
          <a:xfrm>
            <a:off x="829958" y="4902022"/>
            <a:ext cx="2650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那麼如果要求：</a:t>
            </a:r>
          </a:p>
        </p:txBody>
      </p:sp>
      <p:sp>
        <p:nvSpPr>
          <p:cNvPr id="16" name="文字方塊 15"/>
          <p:cNvSpPr txBox="1"/>
          <p:nvPr/>
        </p:nvSpPr>
        <p:spPr>
          <a:xfrm>
            <a:off x="2388596" y="5707956"/>
            <a:ext cx="47742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這個定律正好可以禁絕漩渦狀的場線！</a:t>
            </a:r>
          </a:p>
        </p:txBody>
      </p:sp>
      <p:sp>
        <p:nvSpPr>
          <p:cNvPr id="18" name="文字方塊 17"/>
          <p:cNvSpPr txBox="1"/>
          <p:nvPr/>
        </p:nvSpPr>
        <p:spPr>
          <a:xfrm>
            <a:off x="4746969" y="4887510"/>
            <a:ext cx="737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則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文字方塊 19"/>
              <p:cNvSpPr txBox="1"/>
              <p:nvPr/>
            </p:nvSpPr>
            <p:spPr>
              <a:xfrm>
                <a:off x="821280" y="5474988"/>
                <a:ext cx="1524000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0" name="文字方塊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1280" y="5474988"/>
                <a:ext cx="1524000" cy="818879"/>
              </a:xfrm>
              <a:prstGeom prst="rect">
                <a:avLst/>
              </a:prstGeom>
              <a:blipFill>
                <a:blip r:embed="rId3"/>
                <a:stretch>
                  <a:fillRect l="-53719" t="-128788" b="-184848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文字方塊 20"/>
              <p:cNvSpPr txBox="1"/>
              <p:nvPr/>
            </p:nvSpPr>
            <p:spPr>
              <a:xfrm>
                <a:off x="2961416" y="4712783"/>
                <a:ext cx="1688093" cy="81887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1" name="文字方塊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61416" y="4712783"/>
                <a:ext cx="1688093" cy="818879"/>
              </a:xfrm>
              <a:prstGeom prst="rect">
                <a:avLst/>
              </a:prstGeom>
              <a:blipFill>
                <a:blip r:embed="rId4"/>
                <a:stretch>
                  <a:fillRect l="-44030" t="-128788" b="-184848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文字方塊 21"/>
              <p:cNvSpPr txBox="1"/>
              <p:nvPr/>
            </p:nvSpPr>
            <p:spPr>
              <a:xfrm>
                <a:off x="891474" y="3761509"/>
                <a:ext cx="2514600" cy="81887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~</m:t>
                      </m:r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zh-TW" altLang="en-US" i="1">
                                  <a:latin typeface="Cambria Math" panose="02040503050406030204" pitchFamily="18" charset="0"/>
                                  <a:ea typeface="+mj-ea"/>
                                </a:rPr>
                                <m:t>漩渦</m:t>
                              </m:r>
                            </m:sub>
                          </m:sSub>
                          <m:r>
                            <a:rPr lang="en-US" altLang="zh-TW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𝑠</m:t>
                          </m:r>
                        </m:e>
                      </m:nary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2" name="文字方塊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1474" y="3761509"/>
                <a:ext cx="2514600" cy="818879"/>
              </a:xfrm>
              <a:prstGeom prst="rect">
                <a:avLst/>
              </a:prstGeom>
              <a:blipFill>
                <a:blip r:embed="rId5"/>
                <a:stretch>
                  <a:fillRect l="-34673" t="-132308" b="-189231"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文字方塊 23"/>
              <p:cNvSpPr txBox="1"/>
              <p:nvPr/>
            </p:nvSpPr>
            <p:spPr>
              <a:xfrm>
                <a:off x="5265645" y="4887510"/>
                <a:ext cx="1407067" cy="433645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𝐸</m:t>
                          </m:r>
                        </m:e>
                        <m:sub>
                          <m:r>
                            <a:rPr lang="zh-TW" altLang="en-US" i="1">
                              <a:latin typeface="Cambria Math" panose="02040503050406030204" pitchFamily="18" charset="0"/>
                              <a:ea typeface="+mj-ea"/>
                            </a:rPr>
                            <m:t>漩渦</m:t>
                          </m:r>
                        </m:sub>
                      </m:sSub>
                      <m:r>
                        <a:rPr lang="en-US" altLang="zh-TW" b="0" i="0" smtClean="0">
                          <a:latin typeface="Cambria Math"/>
                          <a:ea typeface="Cambria Math"/>
                        </a:rPr>
                        <m:t>=0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4" name="文字方塊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5645" y="4887510"/>
                <a:ext cx="1407067" cy="433645"/>
              </a:xfrm>
              <a:prstGeom prst="rect">
                <a:avLst/>
              </a:prstGeom>
              <a:blipFill>
                <a:blip r:embed="rId6"/>
                <a:stretch>
                  <a:fillRect b="-11111"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文字方塊 1">
            <a:extLst>
              <a:ext uri="{FF2B5EF4-FFF2-40B4-BE49-F238E27FC236}">
                <a16:creationId xmlns:a16="http://schemas.microsoft.com/office/drawing/2014/main" id="{828A0413-6185-214A-A9B7-3902BA825AD6}"/>
              </a:ext>
            </a:extLst>
          </p:cNvPr>
          <p:cNvSpPr txBox="1"/>
          <p:nvPr/>
        </p:nvSpPr>
        <p:spPr>
          <a:xfrm>
            <a:off x="3476697" y="3962756"/>
            <a:ext cx="541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可以說線積分會沿路收集沿路徑方向的電場分量！</a:t>
            </a:r>
            <a:endParaRPr kumimoji="1"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552171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5" grpId="0"/>
      <p:bldP spid="16" grpId="0"/>
      <p:bldP spid="18" grpId="0"/>
      <p:bldP spid="20" grpId="0" animBg="1"/>
      <p:bldP spid="21" grpId="0" animBg="1"/>
      <p:bldP spid="24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左-右雙向箭號 1"/>
          <p:cNvSpPr>
            <a:spLocks noChangeArrowheads="1"/>
          </p:cNvSpPr>
          <p:nvPr/>
        </p:nvSpPr>
        <p:spPr bwMode="auto">
          <a:xfrm>
            <a:off x="4953000" y="3262745"/>
            <a:ext cx="685800" cy="304800"/>
          </a:xfrm>
          <a:prstGeom prst="leftRightArrow">
            <a:avLst>
              <a:gd name="adj1" fmla="val 50000"/>
              <a:gd name="adj2" fmla="val 50000"/>
            </a:avLst>
          </a:prstGeom>
          <a:solidFill>
            <a:srgbClr val="008000"/>
          </a:solidFill>
          <a:ln w="9525">
            <a:solidFill>
              <a:srgbClr val="B6DCDF"/>
            </a:solidFill>
            <a:miter lim="800000"/>
            <a:headEnd/>
            <a:tailEnd/>
          </a:ln>
          <a:effectLst>
            <a:outerShdw blurRad="40000" dist="23000" dir="5400000" rotWithShape="0">
              <a:srgbClr val="808080">
                <a:alpha val="34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endParaRPr lang="zh-TW" altLang="en-US">
              <a:solidFill>
                <a:schemeClr val="lt1"/>
              </a:solidFill>
              <a:latin typeface="+mn-lt"/>
              <a:ea typeface="+mn-ea"/>
            </a:endParaRPr>
          </a:p>
        </p:txBody>
      </p:sp>
      <p:sp>
        <p:nvSpPr>
          <p:cNvPr id="34823" name="文字方塊 8"/>
          <p:cNvSpPr txBox="1">
            <a:spLocks noChangeArrowheads="1"/>
          </p:cNvSpPr>
          <p:nvPr/>
        </p:nvSpPr>
        <p:spPr bwMode="auto">
          <a:xfrm>
            <a:off x="1524000" y="2438400"/>
            <a:ext cx="6019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>
                <a:solidFill>
                  <a:srgbClr val="FF0000"/>
                </a:solidFill>
              </a:rPr>
              <a:t>高斯定律加上電場線積分為零的定律，就等於庫倫定律。</a:t>
            </a:r>
          </a:p>
        </p:txBody>
      </p:sp>
      <p:sp>
        <p:nvSpPr>
          <p:cNvPr id="8" name="文字方塊 7"/>
          <p:cNvSpPr txBox="1"/>
          <p:nvPr/>
        </p:nvSpPr>
        <p:spPr>
          <a:xfrm>
            <a:off x="3124200" y="1295400"/>
            <a:ext cx="47742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這個定律正好可以禁絕漩渦狀的場線！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文字方塊 9"/>
              <p:cNvSpPr txBox="1"/>
              <p:nvPr/>
            </p:nvSpPr>
            <p:spPr>
              <a:xfrm>
                <a:off x="1524000" y="1143000"/>
                <a:ext cx="1524000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0" name="文字方塊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24000" y="1143000"/>
                <a:ext cx="1524000" cy="818879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文字方塊 10"/>
              <p:cNvSpPr txBox="1"/>
              <p:nvPr/>
            </p:nvSpPr>
            <p:spPr>
              <a:xfrm>
                <a:off x="3124200" y="3005705"/>
                <a:ext cx="1524000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1" name="文字方塊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24200" y="3005705"/>
                <a:ext cx="1524000" cy="81887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文字方塊 12"/>
              <p:cNvSpPr txBox="1"/>
              <p:nvPr/>
            </p:nvSpPr>
            <p:spPr>
              <a:xfrm>
                <a:off x="5791200" y="3005705"/>
                <a:ext cx="1989263" cy="76456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CN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CN" b="0" i="1" smtClean="0">
                              <a:latin typeface="Cambria Math"/>
                            </a:rPr>
                            <m:t>𝐸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chr m:val="∑"/>
                          <m:supHide m:val="on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en-US" altLang="zh-TW" i="1">
                              <a:latin typeface="Cambria Math"/>
                            </a:rPr>
                            <m:t>𝑖</m:t>
                          </m:r>
                        </m:sub>
                        <m:sup/>
                        <m:e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i="1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US" altLang="zh-TW" i="1">
                                  <a:latin typeface="Cambria Math"/>
                                </a:rPr>
                                <m:t>4</m:t>
                              </m:r>
                              <m:r>
                                <a:rPr lang="zh-TW" altLang="en-US" i="1">
                                  <a:latin typeface="Cambria Math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zh-TW" altLang="en-US" i="1">
                                      <a:latin typeface="Cambria Math"/>
                                    </a:rPr>
                                    <m:t>𝜀</m:t>
                                  </m:r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0</m:t>
                                  </m:r>
                                </m:sub>
                              </m:sSub>
                            </m:den>
                          </m:f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𝑄</m:t>
                                  </m:r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𝑖</m:t>
                                  </m:r>
                                </m:sub>
                              </m:sSub>
                            </m:num>
                            <m:den>
                              <m:sSubSup>
                                <m:sSubSupPr>
                                  <m:ctrlPr>
                                    <a:rPr lang="zh-TW" altLang="en-US" i="1"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𝑖</m:t>
                                  </m:r>
                                </m:sub>
                                <m:sup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bSup>
                            </m:den>
                          </m:f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̂"/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𝑟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US" altLang="zh-TW" i="1">
                                  <a:latin typeface="Cambria Math"/>
                                </a:rPr>
                                <m:t>𝑖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13" name="文字方塊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1200" y="3005705"/>
                <a:ext cx="1989263" cy="76456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文字方塊 8"/>
              <p:cNvSpPr txBox="1"/>
              <p:nvPr/>
            </p:nvSpPr>
            <p:spPr>
              <a:xfrm>
                <a:off x="1219200" y="3005704"/>
                <a:ext cx="1586012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/>
                            </a:rPr>
                            <m:t>𝑞</m:t>
                          </m:r>
                        </m:num>
                        <m:den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9" name="文字方塊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19200" y="3005704"/>
                <a:ext cx="1586012" cy="81887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6439463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4" descr="fig3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877" b="32773"/>
          <a:stretch>
            <a:fillRect/>
          </a:stretch>
        </p:blipFill>
        <p:spPr bwMode="auto">
          <a:xfrm>
            <a:off x="1115291" y="1404144"/>
            <a:ext cx="3186113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" name="文字方塊 9"/>
          <p:cNvSpPr txBox="1">
            <a:spLocks noChangeArrowheads="1"/>
          </p:cNvSpPr>
          <p:nvPr/>
        </p:nvSpPr>
        <p:spPr bwMode="auto">
          <a:xfrm>
            <a:off x="1136071" y="4800600"/>
            <a:ext cx="738373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>
                <a:solidFill>
                  <a:srgbClr val="FF0000"/>
                </a:solidFill>
              </a:rPr>
              <a:t>這個積分會挑選出平行於該漩渦路徑的場，那就是漩渦狀的場線！</a:t>
            </a:r>
          </a:p>
        </p:txBody>
      </p:sp>
      <p:sp>
        <p:nvSpPr>
          <p:cNvPr id="2" name="文字方塊 1"/>
          <p:cNvSpPr txBox="1"/>
          <p:nvPr/>
        </p:nvSpPr>
        <p:spPr>
          <a:xfrm>
            <a:off x="1115291" y="812677"/>
            <a:ext cx="72667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根本的原因在於：線積分與面積分分別</a:t>
            </a:r>
            <a:r>
              <a:rPr lang="zh-TW" altLang="en-US" dirty="0">
                <a:solidFill>
                  <a:srgbClr val="FF0000"/>
                </a:solidFill>
              </a:rPr>
              <a:t>捕抓紀錄</a:t>
            </a:r>
            <a:r>
              <a:rPr lang="zh-TW" altLang="en-US" dirty="0"/>
              <a:t>不同形狀的場線：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文字方塊 8"/>
              <p:cNvSpPr txBox="1"/>
              <p:nvPr/>
            </p:nvSpPr>
            <p:spPr>
              <a:xfrm>
                <a:off x="1087581" y="3877328"/>
                <a:ext cx="2514600" cy="81887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~</m:t>
                      </m:r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zh-TW" altLang="en-US" i="1">
                                  <a:latin typeface="Cambria Math" panose="02040503050406030204" pitchFamily="18" charset="0"/>
                                  <a:ea typeface="+mj-ea"/>
                                </a:rPr>
                                <m:t>漩渦</m:t>
                              </m:r>
                            </m:sub>
                          </m:sSub>
                          <m:r>
                            <a:rPr lang="en-US" altLang="zh-TW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𝑠</m:t>
                          </m:r>
                        </m:e>
                      </m:nary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9" name="文字方塊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7581" y="3877328"/>
                <a:ext cx="2514600" cy="818879"/>
              </a:xfrm>
              <a:prstGeom prst="rect">
                <a:avLst/>
              </a:prstGeom>
              <a:blipFill>
                <a:blip r:embed="rId3"/>
                <a:stretch>
                  <a:fillRect l="-34673" t="-132308" b="-189231"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030A98B6-5CB3-8C75-305E-980932D35152}"/>
              </a:ext>
            </a:extLst>
          </p:cNvPr>
          <p:cNvSpPr txBox="1"/>
          <p:nvPr/>
        </p:nvSpPr>
        <p:spPr>
          <a:xfrm>
            <a:off x="1136071" y="5263356"/>
            <a:ext cx="80079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若有旋渦狀場線的場，就會對線積分有貢獻，就說線積分可補抓旋渦狀場線</a:t>
            </a:r>
            <a:r>
              <a:rPr lang="en-US" dirty="0"/>
              <a:t>。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8B71B9-3F96-A739-1EFF-D872DDE759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861344"/>
            <a:ext cx="2984500" cy="16764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26B2E868-84D4-F73F-A475-39229A500405}"/>
                  </a:ext>
                </a:extLst>
              </p:cNvPr>
              <p:cNvSpPr txBox="1"/>
              <p:nvPr/>
            </p:nvSpPr>
            <p:spPr>
              <a:xfrm>
                <a:off x="6958439" y="3326919"/>
                <a:ext cx="152400" cy="207108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US" sz="120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1200" b="0" i="1" smtClean="0"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</m:acc>
                    </m:oMath>
                  </m:oMathPara>
                </a14:m>
                <a:endParaRPr lang="en-US" sz="1200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26B2E868-84D4-F73F-A475-39229A50040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58439" y="3326919"/>
                <a:ext cx="152400" cy="207108"/>
              </a:xfrm>
              <a:prstGeom prst="rect">
                <a:avLst/>
              </a:prstGeom>
              <a:blipFill>
                <a:blip r:embed="rId5"/>
                <a:stretch>
                  <a:fillRect l="-15385" r="-15385" b="-588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83200831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7" name="文字方塊 9"/>
          <p:cNvSpPr txBox="1">
            <a:spLocks noChangeArrowheads="1"/>
          </p:cNvSpPr>
          <p:nvPr/>
        </p:nvSpPr>
        <p:spPr bwMode="auto">
          <a:xfrm>
            <a:off x="1149855" y="4895340"/>
            <a:ext cx="53340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r>
              <a:rPr lang="zh-TW" altLang="en-US" dirty="0">
                <a:solidFill>
                  <a:srgbClr val="FF0000"/>
                </a:solidFill>
              </a:rPr>
              <a:t>所以漩渦狀</a:t>
            </a:r>
            <a:r>
              <a:rPr lang="zh-TW" altLang="en-US" dirty="0"/>
              <a:t>場線在任一高斯面的通量永遠為零！</a:t>
            </a:r>
          </a:p>
        </p:txBody>
      </p:sp>
      <p:sp>
        <p:nvSpPr>
          <p:cNvPr id="6" name="文字方塊 5"/>
          <p:cNvSpPr txBox="1">
            <a:spLocks noChangeArrowheads="1"/>
          </p:cNvSpPr>
          <p:nvPr/>
        </p:nvSpPr>
        <p:spPr bwMode="auto">
          <a:xfrm>
            <a:off x="1142927" y="5574268"/>
            <a:ext cx="777247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r>
              <a:rPr lang="zh-TW" altLang="en-US" dirty="0"/>
              <a:t>面積分無法捕捉到</a:t>
            </a:r>
            <a:r>
              <a:rPr lang="zh-TW" altLang="en-US" dirty="0">
                <a:solidFill>
                  <a:srgbClr val="FF0000"/>
                </a:solidFill>
              </a:rPr>
              <a:t>漩渦狀</a:t>
            </a:r>
            <a:r>
              <a:rPr lang="zh-TW" altLang="en-US" dirty="0"/>
              <a:t>場線，它對面積分貢獻永遠為零！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文字方塊 6"/>
              <p:cNvSpPr txBox="1"/>
              <p:nvPr/>
            </p:nvSpPr>
            <p:spPr>
              <a:xfrm>
                <a:off x="6003111" y="4648200"/>
                <a:ext cx="1905000" cy="81887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US" altLang="zh-TW" i="1" smtClean="0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𝐸</m:t>
                                  </m:r>
                                </m:e>
                              </m:acc>
                            </m:e>
                            <m:sub>
                              <m:r>
                                <a:rPr lang="zh-TW" altLang="en-US" i="1">
                                  <a:latin typeface="Cambria Math" panose="02040503050406030204" pitchFamily="18" charset="0"/>
                                  <a:ea typeface="+mj-ea"/>
                                </a:rPr>
                                <m:t>漩渦</m:t>
                              </m:r>
                            </m:sub>
                          </m:sSub>
                          <m:r>
                            <a:rPr lang="en-US" altLang="zh-TW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=0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7" name="文字方塊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3111" y="4648200"/>
                <a:ext cx="1905000" cy="818879"/>
              </a:xfrm>
              <a:prstGeom prst="rect">
                <a:avLst/>
              </a:prstGeom>
              <a:blipFill>
                <a:blip r:embed="rId2"/>
                <a:stretch>
                  <a:fillRect l="-46358" t="-132308" b="-18923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6B3AAAA7-4849-673A-439F-99B442195847}"/>
              </a:ext>
            </a:extLst>
          </p:cNvPr>
          <p:cNvSpPr txBox="1"/>
          <p:nvPr/>
        </p:nvSpPr>
        <p:spPr>
          <a:xfrm>
            <a:off x="1157795" y="4163854"/>
            <a:ext cx="73096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TW" altLang="en-US" dirty="0">
                <a:solidFill>
                  <a:srgbClr val="FF0000"/>
                </a:solidFill>
              </a:rPr>
              <a:t>漩渦狀</a:t>
            </a:r>
            <a:r>
              <a:rPr lang="zh-TW" altLang="en-US" dirty="0"/>
              <a:t>場線沒有起點或末點，因此對任一高斯面進入場線一定離開。</a:t>
            </a: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77CE263-8AE3-F2CB-9FBF-807D277E35A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2377"/>
          <a:stretch/>
        </p:blipFill>
        <p:spPr>
          <a:xfrm>
            <a:off x="4929296" y="1219200"/>
            <a:ext cx="3562359" cy="242378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E965604-EF99-34A6-D55D-56335EF728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794" y="1243361"/>
            <a:ext cx="3333615" cy="2399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63327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9" name="Picture 4" descr="2407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971"/>
          <a:stretch/>
        </p:blipFill>
        <p:spPr bwMode="auto">
          <a:xfrm>
            <a:off x="1447800" y="1219200"/>
            <a:ext cx="2878824" cy="2845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" name="文字方塊 3"/>
              <p:cNvSpPr txBox="1"/>
              <p:nvPr/>
            </p:nvSpPr>
            <p:spPr>
              <a:xfrm>
                <a:off x="3451243" y="5281405"/>
                <a:ext cx="2056204" cy="818814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𝐸</m:t>
                                  </m:r>
                                </m:e>
                              </m:acc>
                            </m:e>
                            <m:sub>
                              <m:r>
                                <a:rPr lang="zh-TW" altLang="en-US" i="1">
                                  <a:latin typeface="Cambria Math" panose="02040503050406030204" pitchFamily="18" charset="0"/>
                                </a:rPr>
                                <m:t>放射</m:t>
                              </m:r>
                            </m:sub>
                          </m:sSub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/>
                            </a:rPr>
                            <m:t>𝑞</m:t>
                          </m:r>
                        </m:num>
                        <m:den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4" name="文字方塊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51243" y="5281405"/>
                <a:ext cx="2056204" cy="818814"/>
              </a:xfrm>
              <a:prstGeom prst="rect">
                <a:avLst/>
              </a:prstGeom>
              <a:blipFill>
                <a:blip r:embed="rId3"/>
                <a:stretch>
                  <a:fillRect l="-41104" t="-128788" b="-18636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文字方塊 9">
            <a:extLst>
              <a:ext uri="{FF2B5EF4-FFF2-40B4-BE49-F238E27FC236}">
                <a16:creationId xmlns:a16="http://schemas.microsoft.com/office/drawing/2014/main" id="{1C23C40F-A574-B82E-E194-2DAD13BC37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45388" y="4326156"/>
            <a:ext cx="738373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>
                <a:solidFill>
                  <a:srgbClr val="FF0000"/>
                </a:solidFill>
              </a:rPr>
              <a:t>面積分會挑選出垂直於高斯面的場，那就是放射狀的場線！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419984-6CD6-3EFC-3CCA-337DA04B22C7}"/>
              </a:ext>
            </a:extLst>
          </p:cNvPr>
          <p:cNvSpPr txBox="1"/>
          <p:nvPr/>
        </p:nvSpPr>
        <p:spPr>
          <a:xfrm>
            <a:off x="1345388" y="4788912"/>
            <a:ext cx="80079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若有放射狀場線的場，就會對面積分有貢獻，就說面積分補抓放射狀場線</a:t>
            </a:r>
            <a:r>
              <a:rPr lang="en-US" dirty="0"/>
              <a:t>。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C98415-8D80-7BBB-1AA7-AA456DABE1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377" y="1219200"/>
            <a:ext cx="3033485" cy="289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638481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6" name="文字方塊 18"/>
          <p:cNvSpPr txBox="1">
            <a:spLocks noChangeArrowheads="1"/>
          </p:cNvSpPr>
          <p:nvPr/>
        </p:nvSpPr>
        <p:spPr bwMode="auto">
          <a:xfrm>
            <a:off x="1769341" y="5022726"/>
            <a:ext cx="32004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對任一封閉曲線</a:t>
            </a:r>
          </a:p>
        </p:txBody>
      </p:sp>
      <p:sp>
        <p:nvSpPr>
          <p:cNvPr id="30737" name="文字方塊 18"/>
          <p:cNvSpPr txBox="1">
            <a:spLocks noChangeArrowheads="1"/>
          </p:cNvSpPr>
          <p:nvPr/>
        </p:nvSpPr>
        <p:spPr bwMode="auto">
          <a:xfrm>
            <a:off x="1752600" y="4384097"/>
            <a:ext cx="66294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由點狀源頭發出的放射狀場線，如庫倫電場一樣是保守力，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文字方塊 9"/>
              <p:cNvSpPr txBox="1"/>
              <p:nvPr/>
            </p:nvSpPr>
            <p:spPr>
              <a:xfrm>
                <a:off x="3581400" y="4870326"/>
                <a:ext cx="2057400" cy="81887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US" altLang="zh-TW" i="1" smtClean="0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𝐸</m:t>
                                  </m:r>
                                </m:e>
                              </m:acc>
                            </m:e>
                            <m:sub>
                              <m:r>
                                <a:rPr lang="zh-TW" altLang="en-US" i="1" smtClean="0">
                                  <a:latin typeface="Cambria Math" panose="02040503050406030204" pitchFamily="18" charset="0"/>
                                  <a:ea typeface="+mj-ea"/>
                                </a:rPr>
                                <m:t>放射</m:t>
                              </m:r>
                            </m:sub>
                          </m:sSub>
                          <m:r>
                            <a:rPr lang="en-US" altLang="zh-TW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=0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0" name="文字方塊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1400" y="4870326"/>
                <a:ext cx="2057400" cy="818879"/>
              </a:xfrm>
              <a:prstGeom prst="rect">
                <a:avLst/>
              </a:prstGeom>
              <a:blipFill>
                <a:blip r:embed="rId2"/>
                <a:stretch>
                  <a:fillRect l="-39264" t="-132308" b="-19076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直線單箭頭接點 12"/>
          <p:cNvCxnSpPr/>
          <p:nvPr/>
        </p:nvCxnSpPr>
        <p:spPr>
          <a:xfrm flipH="1" flipV="1">
            <a:off x="5195485" y="1937595"/>
            <a:ext cx="89490" cy="148732"/>
          </a:xfrm>
          <a:prstGeom prst="straightConnector1">
            <a:avLst/>
          </a:prstGeom>
          <a:ln w="9525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文字方塊 5">
            <a:extLst>
              <a:ext uri="{FF2B5EF4-FFF2-40B4-BE49-F238E27FC236}">
                <a16:creationId xmlns:a16="http://schemas.microsoft.com/office/drawing/2014/main" id="{4EB70468-CB17-7625-B0B5-7AED9AD5BD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0741" y="5830454"/>
            <a:ext cx="624847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r>
              <a:rPr lang="zh-TW" altLang="en-US" dirty="0"/>
              <a:t>線積分無法捕捉到</a:t>
            </a:r>
            <a:r>
              <a:rPr lang="zh-TW" altLang="en-US" dirty="0">
                <a:solidFill>
                  <a:srgbClr val="FF0000"/>
                </a:solidFill>
              </a:rPr>
              <a:t>放射狀</a:t>
            </a:r>
            <a:r>
              <a:rPr lang="zh-TW" altLang="en-US" dirty="0"/>
              <a:t>場線，它對線積分貢獻永遠為零！</a:t>
            </a:r>
          </a:p>
        </p:txBody>
      </p:sp>
      <p:pic>
        <p:nvPicPr>
          <p:cNvPr id="3" name="Picture 1" descr="25_22_Figure.jpg">
            <a:extLst>
              <a:ext uri="{FF2B5EF4-FFF2-40B4-BE49-F238E27FC236}">
                <a16:creationId xmlns:a16="http://schemas.microsoft.com/office/drawing/2014/main" id="{CDA96BDD-FAAA-EF3A-BC93-434AF499224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30"/>
          <a:stretch/>
        </p:blipFill>
        <p:spPr>
          <a:xfrm>
            <a:off x="3124200" y="949779"/>
            <a:ext cx="2514600" cy="3243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19983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55" name="文字方塊 14"/>
          <p:cNvSpPr txBox="1">
            <a:spLocks noChangeArrowheads="1"/>
          </p:cNvSpPr>
          <p:nvPr/>
        </p:nvSpPr>
        <p:spPr bwMode="auto">
          <a:xfrm>
            <a:off x="6448417" y="1642104"/>
            <a:ext cx="1172444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線積分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文字方塊 13"/>
              <p:cNvSpPr txBox="1"/>
              <p:nvPr/>
            </p:nvSpPr>
            <p:spPr>
              <a:xfrm>
                <a:off x="6104656" y="4743625"/>
                <a:ext cx="2057400" cy="81887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zh-TW" altLang="en-US" i="1">
                                  <a:latin typeface="Cambria Math" panose="02040503050406030204" pitchFamily="18" charset="0"/>
                                  <a:ea typeface="+mj-ea"/>
                                </a:rPr>
                                <m:t>漩渦</m:t>
                              </m:r>
                            </m:sub>
                          </m:sSub>
                          <m:r>
                            <a:rPr lang="en-US" altLang="zh-TW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𝑠</m:t>
                          </m:r>
                        </m:e>
                      </m:nary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4" name="文字方塊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04656" y="4743625"/>
                <a:ext cx="2057400" cy="818879"/>
              </a:xfrm>
              <a:prstGeom prst="rect">
                <a:avLst/>
              </a:prstGeom>
              <a:blipFill>
                <a:blip r:embed="rId4"/>
                <a:stretch>
                  <a:fillRect l="-28221" t="-130769" b="-190769"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文字方塊 14"/>
              <p:cNvSpPr txBox="1"/>
              <p:nvPr/>
            </p:nvSpPr>
            <p:spPr>
              <a:xfrm>
                <a:off x="6104656" y="2133600"/>
                <a:ext cx="2057400" cy="81887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US" altLang="zh-TW" i="1" smtClean="0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𝐸</m:t>
                                  </m:r>
                                </m:e>
                              </m:acc>
                            </m:e>
                            <m:sub>
                              <m:r>
                                <a:rPr lang="zh-TW" altLang="en-US" i="1" smtClean="0">
                                  <a:latin typeface="Cambria Math" panose="02040503050406030204" pitchFamily="18" charset="0"/>
                                  <a:ea typeface="+mj-ea"/>
                                </a:rPr>
                                <m:t>放射</m:t>
                              </m:r>
                            </m:sub>
                          </m:sSub>
                          <m:r>
                            <a:rPr lang="en-US" altLang="zh-TW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=0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5" name="文字方塊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04656" y="2133600"/>
                <a:ext cx="2057400" cy="818879"/>
              </a:xfrm>
              <a:prstGeom prst="rect">
                <a:avLst/>
              </a:prstGeom>
              <a:blipFill>
                <a:blip r:embed="rId5"/>
                <a:stretch>
                  <a:fillRect l="-38650" t="-132308" b="-189231"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文字方塊 15"/>
              <p:cNvSpPr txBox="1"/>
              <p:nvPr/>
            </p:nvSpPr>
            <p:spPr>
              <a:xfrm>
                <a:off x="3302459" y="4730054"/>
                <a:ext cx="1905000" cy="81887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US" altLang="zh-TW" i="1" smtClean="0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𝐸</m:t>
                                  </m:r>
                                </m:e>
                              </m:acc>
                            </m:e>
                            <m:sub>
                              <m:r>
                                <a:rPr lang="zh-TW" altLang="en-US" i="1">
                                  <a:latin typeface="Cambria Math" panose="02040503050406030204" pitchFamily="18" charset="0"/>
                                  <a:ea typeface="+mj-ea"/>
                                </a:rPr>
                                <m:t>漩渦</m:t>
                              </m:r>
                            </m:sub>
                          </m:sSub>
                          <m:r>
                            <a:rPr lang="en-US" altLang="zh-TW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=0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6" name="文字方塊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2459" y="4730054"/>
                <a:ext cx="1905000" cy="818879"/>
              </a:xfrm>
              <a:prstGeom prst="rect">
                <a:avLst/>
              </a:prstGeom>
              <a:blipFill>
                <a:blip r:embed="rId6"/>
                <a:stretch>
                  <a:fillRect l="-47333" t="-132308" b="-190769"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文字方塊 16"/>
              <p:cNvSpPr txBox="1"/>
              <p:nvPr/>
            </p:nvSpPr>
            <p:spPr>
              <a:xfrm>
                <a:off x="3302459" y="2155592"/>
                <a:ext cx="1828800" cy="81887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𝐸</m:t>
                                  </m:r>
                                </m:e>
                              </m:acc>
                            </m:e>
                            <m:sub>
                              <m:r>
                                <a:rPr lang="zh-TW" altLang="en-US" i="1">
                                  <a:latin typeface="Cambria Math" panose="02040503050406030204" pitchFamily="18" charset="0"/>
                                  <a:ea typeface="+mj-ea"/>
                                </a:rPr>
                                <m:t>放射</m:t>
                              </m:r>
                            </m:sub>
                          </m:sSub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7" name="文字方塊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2459" y="2155592"/>
                <a:ext cx="1828800" cy="818879"/>
              </a:xfrm>
              <a:prstGeom prst="rect">
                <a:avLst/>
              </a:prstGeom>
              <a:blipFill>
                <a:blip r:embed="rId7"/>
                <a:stretch>
                  <a:fillRect l="-39310" t="-128788" b="-186364"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文字方塊 14">
            <a:extLst>
              <a:ext uri="{FF2B5EF4-FFF2-40B4-BE49-F238E27FC236}">
                <a16:creationId xmlns:a16="http://schemas.microsoft.com/office/drawing/2014/main" id="{613FE997-0CFE-C102-E7B4-4C66DC4B46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68737" y="1674255"/>
            <a:ext cx="117244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面積分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4FC2BDE-383A-BE27-210E-170F3EE83BED}"/>
              </a:ext>
            </a:extLst>
          </p:cNvPr>
          <p:cNvSpPr txBox="1"/>
          <p:nvPr/>
        </p:nvSpPr>
        <p:spPr>
          <a:xfrm>
            <a:off x="783531" y="3366527"/>
            <a:ext cx="1676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TW" altLang="en-US" dirty="0">
                <a:solidFill>
                  <a:srgbClr val="FF0000"/>
                </a:solidFill>
              </a:rPr>
              <a:t>放射狀</a:t>
            </a:r>
            <a:r>
              <a:rPr lang="zh-TW" altLang="en-US" dirty="0"/>
              <a:t>的場線</a:t>
            </a:r>
            <a:endParaRPr lang="en-TW" dirty="0"/>
          </a:p>
        </p:txBody>
      </p:sp>
      <p:sp>
        <p:nvSpPr>
          <p:cNvPr id="20" name="文字方塊 9">
            <a:extLst>
              <a:ext uri="{FF2B5EF4-FFF2-40B4-BE49-F238E27FC236}">
                <a16:creationId xmlns:a16="http://schemas.microsoft.com/office/drawing/2014/main" id="{DA0D1373-8926-5480-F01F-F4A5918B18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5063" y="6095999"/>
            <a:ext cx="19050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>
                <a:solidFill>
                  <a:srgbClr val="FF0000"/>
                </a:solidFill>
              </a:rPr>
              <a:t>漩渦狀</a:t>
            </a:r>
            <a:r>
              <a:rPr lang="zh-TW" altLang="en-US" dirty="0"/>
              <a:t>的場線</a:t>
            </a:r>
          </a:p>
        </p:txBody>
      </p:sp>
      <p:sp>
        <p:nvSpPr>
          <p:cNvPr id="2" name="文字方塊 9">
            <a:extLst>
              <a:ext uri="{FF2B5EF4-FFF2-40B4-BE49-F238E27FC236}">
                <a16:creationId xmlns:a16="http://schemas.microsoft.com/office/drawing/2014/main" id="{41E40EA1-063C-109C-0DB2-3084DE4528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83968" y="3308892"/>
            <a:ext cx="32206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>
                <a:solidFill>
                  <a:srgbClr val="FF0000"/>
                </a:solidFill>
              </a:rPr>
              <a:t>面積分</a:t>
            </a:r>
            <a:r>
              <a:rPr lang="zh-TW" altLang="en-US" dirty="0"/>
              <a:t>會補抓</a:t>
            </a:r>
            <a:r>
              <a:rPr lang="zh-TW" altLang="en-US" dirty="0">
                <a:solidFill>
                  <a:srgbClr val="FF0000"/>
                </a:solidFill>
              </a:rPr>
              <a:t>放射狀</a:t>
            </a:r>
            <a:r>
              <a:rPr lang="zh-TW" altLang="en-US" dirty="0"/>
              <a:t>的場線！</a:t>
            </a:r>
          </a:p>
        </p:txBody>
      </p:sp>
      <p:sp>
        <p:nvSpPr>
          <p:cNvPr id="3" name="文字方塊 9">
            <a:extLst>
              <a:ext uri="{FF2B5EF4-FFF2-40B4-BE49-F238E27FC236}">
                <a16:creationId xmlns:a16="http://schemas.microsoft.com/office/drawing/2014/main" id="{38DFA66A-8B8B-D199-B1D5-140D47A255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91200" y="5872957"/>
            <a:ext cx="3352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>
                <a:solidFill>
                  <a:srgbClr val="FF0000"/>
                </a:solidFill>
              </a:rPr>
              <a:t>線積分</a:t>
            </a:r>
            <a:r>
              <a:rPr lang="zh-TW" altLang="en-US" dirty="0"/>
              <a:t>會補抓</a:t>
            </a:r>
            <a:r>
              <a:rPr lang="zh-TW" altLang="en-US" dirty="0">
                <a:solidFill>
                  <a:srgbClr val="FF0000"/>
                </a:solidFill>
              </a:rPr>
              <a:t>漩渦狀</a:t>
            </a:r>
            <a:r>
              <a:rPr lang="zh-TW" altLang="en-US" dirty="0"/>
              <a:t>的場線！</a:t>
            </a:r>
          </a:p>
        </p:txBody>
      </p:sp>
      <p:pic>
        <p:nvPicPr>
          <p:cNvPr id="4" name="Picture 4" descr="2407">
            <a:extLst>
              <a:ext uri="{FF2B5EF4-FFF2-40B4-BE49-F238E27FC236}">
                <a16:creationId xmlns:a16="http://schemas.microsoft.com/office/drawing/2014/main" id="{61EF30E3-D70A-49B0-4083-116AAD4B6D6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971"/>
          <a:stretch/>
        </p:blipFill>
        <p:spPr bwMode="auto">
          <a:xfrm>
            <a:off x="566539" y="1334211"/>
            <a:ext cx="1897132" cy="1875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FD689A6-31F6-2524-E12F-ADC52AB69FA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932" y="112247"/>
            <a:ext cx="2544179" cy="1429071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F35D51E5-7B92-B12D-E9B6-23197600C981}"/>
                  </a:ext>
                </a:extLst>
              </p:cNvPr>
              <p:cNvSpPr txBox="1"/>
              <p:nvPr/>
            </p:nvSpPr>
            <p:spPr>
              <a:xfrm>
                <a:off x="7764513" y="1334211"/>
                <a:ext cx="152400" cy="207108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US" sz="120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1200" b="0" i="1" smtClean="0"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</m:acc>
                    </m:oMath>
                  </m:oMathPara>
                </a14:m>
                <a:endParaRPr lang="en-US" sz="1200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F35D51E5-7B92-B12D-E9B6-23197600C98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64513" y="1334211"/>
                <a:ext cx="152400" cy="207108"/>
              </a:xfrm>
              <a:prstGeom prst="rect">
                <a:avLst/>
              </a:prstGeom>
              <a:blipFill>
                <a:blip r:embed="rId10"/>
                <a:stretch>
                  <a:fillRect l="-15385" r="-7692" b="-588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3985D747-DE42-957E-EA24-9C9920C5A3E0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r="22377"/>
          <a:stretch/>
        </p:blipFill>
        <p:spPr>
          <a:xfrm>
            <a:off x="78314" y="4076956"/>
            <a:ext cx="2755861" cy="187505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FE8DE41-333B-F13A-F251-9B2A6930003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478303" y="152279"/>
            <a:ext cx="1477112" cy="1409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203577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4" name="Picture 4" descr="fig2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9300"/>
          <a:stretch>
            <a:fillRect/>
          </a:stretch>
        </p:blipFill>
        <p:spPr bwMode="auto">
          <a:xfrm>
            <a:off x="762000" y="2590800"/>
            <a:ext cx="3657600" cy="259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5" name="Picture 5" descr="fig3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877" r="5646" b="32773"/>
          <a:stretch>
            <a:fillRect/>
          </a:stretch>
        </p:blipFill>
        <p:spPr bwMode="auto">
          <a:xfrm>
            <a:off x="5181600" y="2667000"/>
            <a:ext cx="3429000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5846" name="Text Box 6"/>
              <p:cNvSpPr txBox="1">
                <a:spLocks noChangeArrowheads="1"/>
              </p:cNvSpPr>
              <p:nvPr/>
            </p:nvSpPr>
            <p:spPr bwMode="auto">
              <a:xfrm>
                <a:off x="813596" y="5341209"/>
                <a:ext cx="7344229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1pPr>
                <a:lvl2pPr marL="742950" indent="-28575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2pPr>
                <a:lvl3pPr marL="11430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3pPr>
                <a:lvl4pPr marL="16002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4pPr>
                <a:lvl5pPr marL="20574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zh-TW" altLang="en-US" dirty="0"/>
                  <a:t>右邊的方程式規定了靜電場線必定是非漩渦狀</a:t>
                </a:r>
                <a14:m>
                  <m:oMath xmlns:m="http://schemas.openxmlformats.org/officeDocument/2006/math">
                    <m:r>
                      <a:rPr lang="en-US" altLang="zh-TW" b="0" i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US" altLang="zh-TW" b="0" i="1" smtClean="0">
                        <a:latin typeface="Cambria Math" panose="02040503050406030204" pitchFamily="18" charset="0"/>
                      </a:rPr>
                      <m:t>0)</m:t>
                    </m:r>
                  </m:oMath>
                </a14:m>
                <a:r>
                  <a:rPr lang="zh-TW" altLang="en-US" dirty="0"/>
                  <a:t>，而是放射狀！</a:t>
                </a:r>
              </a:p>
            </p:txBody>
          </p:sp>
        </mc:Choice>
        <mc:Fallback xmlns="">
          <p:sp>
            <p:nvSpPr>
              <p:cNvPr id="35846" name="Text Box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813596" y="5341209"/>
                <a:ext cx="7344229" cy="369332"/>
              </a:xfrm>
              <a:prstGeom prst="rect">
                <a:avLst/>
              </a:prstGeom>
              <a:blipFill>
                <a:blip r:embed="rId4"/>
                <a:stretch>
                  <a:fillRect l="-517" t="-6667" b="-23333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848" name="Line 10"/>
          <p:cNvSpPr>
            <a:spLocks noChangeShapeType="1"/>
          </p:cNvSpPr>
          <p:nvPr/>
        </p:nvSpPr>
        <p:spPr bwMode="auto">
          <a:xfrm flipH="1">
            <a:off x="5867400" y="2514600"/>
            <a:ext cx="1219200" cy="297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p:sp>
        <p:nvSpPr>
          <p:cNvPr id="35849" name="Line 11"/>
          <p:cNvSpPr>
            <a:spLocks noChangeShapeType="1"/>
          </p:cNvSpPr>
          <p:nvPr/>
        </p:nvSpPr>
        <p:spPr bwMode="auto">
          <a:xfrm>
            <a:off x="5791200" y="2514600"/>
            <a:ext cx="1295400" cy="297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文字方塊 1"/>
              <p:cNvSpPr txBox="1"/>
              <p:nvPr/>
            </p:nvSpPr>
            <p:spPr>
              <a:xfrm>
                <a:off x="819590" y="5788367"/>
                <a:ext cx="757018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TW" altLang="en-US" dirty="0"/>
                  <a:t>左邊的方程式規定了放射狀場的大小由場源的電荷大小</a:t>
                </a:r>
                <a14:m>
                  <m:oMath xmlns:m="http://schemas.openxmlformats.org/officeDocument/2006/math">
                    <m:r>
                      <a:rPr lang="en-US" altLang="zh-TW" b="0" i="1" smtClean="0">
                        <a:latin typeface="Cambria Math" panose="02040503050406030204" pitchFamily="18" charset="0"/>
                      </a:rPr>
                      <m:t>𝑞</m:t>
                    </m:r>
                  </m:oMath>
                </a14:m>
                <a:r>
                  <a:rPr lang="zh-TW" altLang="en-US" dirty="0"/>
                  <a:t>決定！</a:t>
                </a:r>
              </a:p>
            </p:txBody>
          </p:sp>
        </mc:Choice>
        <mc:Fallback xmlns="">
          <p:sp>
            <p:nvSpPr>
              <p:cNvPr id="2" name="文字方塊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9590" y="5788367"/>
                <a:ext cx="7570189" cy="369332"/>
              </a:xfrm>
              <a:prstGeom prst="rect">
                <a:avLst/>
              </a:prstGeom>
              <a:blipFill>
                <a:blip r:embed="rId5"/>
                <a:stretch>
                  <a:fillRect l="-670" t="-10345" b="-2413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 Box 6"/>
          <p:cNvSpPr txBox="1">
            <a:spLocks noChangeArrowheads="1"/>
          </p:cNvSpPr>
          <p:nvPr/>
        </p:nvSpPr>
        <p:spPr bwMode="auto">
          <a:xfrm>
            <a:off x="809171" y="272256"/>
            <a:ext cx="45720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這兩個方程式合起來可以取代庫倫定律！</a:t>
            </a:r>
          </a:p>
        </p:txBody>
      </p:sp>
      <p:sp>
        <p:nvSpPr>
          <p:cNvPr id="16" name="文字方塊 15"/>
          <p:cNvSpPr txBox="1">
            <a:spLocks noChangeArrowheads="1"/>
          </p:cNvSpPr>
          <p:nvPr/>
        </p:nvSpPr>
        <p:spPr bwMode="auto">
          <a:xfrm>
            <a:off x="809171" y="740846"/>
            <a:ext cx="65532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這兩個方程式是靜電學的基本定律，規定了靜電場的形狀！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文字方塊 16"/>
              <p:cNvSpPr txBox="1"/>
              <p:nvPr/>
            </p:nvSpPr>
            <p:spPr>
              <a:xfrm>
                <a:off x="885371" y="1198046"/>
                <a:ext cx="1586012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/>
                            </a:rPr>
                            <m:t>𝑞</m:t>
                          </m:r>
                        </m:num>
                        <m:den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7" name="文字方塊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5371" y="1198046"/>
                <a:ext cx="1586012" cy="818879"/>
              </a:xfrm>
              <a:prstGeom prst="rect">
                <a:avLst/>
              </a:prstGeom>
              <a:blipFill>
                <a:blip r:embed="rId6"/>
                <a:stretch>
                  <a:fillRect l="-53968" t="-132308" b="-19076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文字方塊 18"/>
              <p:cNvSpPr txBox="1"/>
              <p:nvPr/>
            </p:nvSpPr>
            <p:spPr>
              <a:xfrm>
                <a:off x="5202382" y="1198046"/>
                <a:ext cx="1688093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9" name="文字方塊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02382" y="1198046"/>
                <a:ext cx="1688093" cy="818879"/>
              </a:xfrm>
              <a:prstGeom prst="rect">
                <a:avLst/>
              </a:prstGeom>
              <a:blipFill>
                <a:blip r:embed="rId7"/>
                <a:stretch>
                  <a:fillRect l="-44776" t="-132308" b="-19076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文字方塊 9">
            <a:extLst>
              <a:ext uri="{FF2B5EF4-FFF2-40B4-BE49-F238E27FC236}">
                <a16:creationId xmlns:a16="http://schemas.microsoft.com/office/drawing/2014/main" id="{F65B6A18-87BE-B7F0-3089-42953B1A8D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4747" y="2105908"/>
            <a:ext cx="32206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>
                <a:solidFill>
                  <a:srgbClr val="FF0000"/>
                </a:solidFill>
              </a:rPr>
              <a:t>面積分</a:t>
            </a:r>
            <a:r>
              <a:rPr lang="zh-TW" altLang="en-US" dirty="0"/>
              <a:t>會補抓</a:t>
            </a:r>
            <a:r>
              <a:rPr lang="zh-TW" altLang="en-US" dirty="0">
                <a:solidFill>
                  <a:srgbClr val="FF0000"/>
                </a:solidFill>
              </a:rPr>
              <a:t>放射狀</a:t>
            </a:r>
            <a:r>
              <a:rPr lang="zh-TW" altLang="en-US" dirty="0"/>
              <a:t>的場線！</a:t>
            </a:r>
          </a:p>
        </p:txBody>
      </p:sp>
      <p:sp>
        <p:nvSpPr>
          <p:cNvPr id="4" name="文字方塊 9">
            <a:extLst>
              <a:ext uri="{FF2B5EF4-FFF2-40B4-BE49-F238E27FC236}">
                <a16:creationId xmlns:a16="http://schemas.microsoft.com/office/drawing/2014/main" id="{98C30BC7-CD3E-AEE4-B70E-A05822BCB3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70795" y="2105908"/>
            <a:ext cx="3352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>
                <a:solidFill>
                  <a:srgbClr val="FF0000"/>
                </a:solidFill>
              </a:rPr>
              <a:t>線積分</a:t>
            </a:r>
            <a:r>
              <a:rPr lang="zh-TW" altLang="en-US" dirty="0"/>
              <a:t>會補抓</a:t>
            </a:r>
            <a:r>
              <a:rPr lang="zh-TW" altLang="en-US" dirty="0">
                <a:solidFill>
                  <a:srgbClr val="FF0000"/>
                </a:solidFill>
              </a:rPr>
              <a:t>漩渦狀</a:t>
            </a:r>
            <a:r>
              <a:rPr lang="zh-TW" altLang="en-US" dirty="0"/>
              <a:t>的場線！</a:t>
            </a:r>
          </a:p>
        </p:txBody>
      </p:sp>
      <p:sp>
        <p:nvSpPr>
          <p:cNvPr id="5" name="Text Box 6">
            <a:extLst>
              <a:ext uri="{FF2B5EF4-FFF2-40B4-BE49-F238E27FC236}">
                <a16:creationId xmlns:a16="http://schemas.microsoft.com/office/drawing/2014/main" id="{B0573734-6FB8-1746-F3B1-98702695A6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3597" y="6235525"/>
            <a:ext cx="45720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這兩點正是庫倫定律的內容！</a:t>
            </a:r>
          </a:p>
        </p:txBody>
      </p:sp>
    </p:spTree>
    <p:extLst>
      <p:ext uri="{BB962C8B-B14F-4D97-AF65-F5344CB8AC3E}">
        <p14:creationId xmlns:p14="http://schemas.microsoft.com/office/powerpoint/2010/main" val="1651407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70" name="Text Box 11"/>
          <p:cNvSpPr txBox="1">
            <a:spLocks noChangeArrowheads="1"/>
          </p:cNvSpPr>
          <p:nvPr/>
        </p:nvSpPr>
        <p:spPr bwMode="auto">
          <a:xfrm>
            <a:off x="2411960" y="5462227"/>
            <a:ext cx="22860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Maxwell Equations</a:t>
            </a:r>
          </a:p>
        </p:txBody>
      </p:sp>
      <p:sp>
        <p:nvSpPr>
          <p:cNvPr id="36871" name="文字方塊 6"/>
          <p:cNvSpPr txBox="1">
            <a:spLocks noChangeArrowheads="1"/>
          </p:cNvSpPr>
          <p:nvPr/>
        </p:nvSpPr>
        <p:spPr bwMode="auto">
          <a:xfrm>
            <a:off x="1828800" y="571860"/>
            <a:ext cx="51816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/>
              <a:t>這兩個方程式就是馬克思威爾方程式的一部分。</a:t>
            </a:r>
          </a:p>
        </p:txBody>
      </p:sp>
      <p:sp>
        <p:nvSpPr>
          <p:cNvPr id="36872" name="文字方塊 7"/>
          <p:cNvSpPr txBox="1">
            <a:spLocks noChangeArrowheads="1"/>
          </p:cNvSpPr>
          <p:nvPr/>
        </p:nvSpPr>
        <p:spPr bwMode="auto">
          <a:xfrm>
            <a:off x="1828800" y="1029060"/>
            <a:ext cx="46482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另外兩個也是由對磁場一樣的積分所寫成！</a:t>
            </a:r>
          </a:p>
        </p:txBody>
      </p:sp>
      <p:sp>
        <p:nvSpPr>
          <p:cNvPr id="2" name="文字方塊 1"/>
          <p:cNvSpPr txBox="1"/>
          <p:nvPr/>
        </p:nvSpPr>
        <p:spPr>
          <a:xfrm>
            <a:off x="887960" y="5960779"/>
            <a:ext cx="7620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庫倫定律在電動力學中是不適用的，但這兩個定律卻只需要簡單的修改。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文字方塊 9"/>
              <p:cNvSpPr txBox="1"/>
              <p:nvPr/>
            </p:nvSpPr>
            <p:spPr>
              <a:xfrm>
                <a:off x="2468795" y="3532397"/>
                <a:ext cx="1994585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</a:rPr>
                            <m:t>𝑑</m:t>
                          </m:r>
                          <m:sSub>
                            <m:sSub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l-GR" altLang="zh-TW" sz="1800" b="0" i="1" smtClean="0">
                                  <a:latin typeface="Cambria Math"/>
                                  <a:ea typeface="Cambria Math"/>
                                </a:rPr>
                                <m:t>Φ</m:t>
                              </m:r>
                            </m:e>
                            <m:sub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𝐵</m:t>
                              </m:r>
                            </m:sub>
                          </m:sSub>
                        </m:num>
                        <m:den>
                          <m:r>
                            <a:rPr lang="en-US" altLang="zh-TW" sz="1800" b="0" i="1" smtClean="0">
                              <a:latin typeface="Cambria Math"/>
                            </a:rPr>
                            <m:t>𝑑𝑡</m:t>
                          </m:r>
                        </m:den>
                      </m:f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10" name="文字方塊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68795" y="3532397"/>
                <a:ext cx="1994585" cy="818879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文字方塊 10"/>
              <p:cNvSpPr txBox="1"/>
              <p:nvPr/>
            </p:nvSpPr>
            <p:spPr>
              <a:xfrm>
                <a:off x="2471747" y="4540509"/>
                <a:ext cx="2962862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𝐵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zh-TW" altLang="en-US" sz="1800" b="0" i="1" smtClean="0">
                              <a:latin typeface="Cambria Math"/>
                            </a:rPr>
                            <m:t>𝜇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en-US" altLang="zh-TW" sz="1800" b="0" i="1" smtClean="0">
                          <a:latin typeface="Cambria Math"/>
                        </a:rPr>
                        <m:t>𝑖</m:t>
                      </m:r>
                      <m:r>
                        <a:rPr lang="en-US" altLang="zh-TW" sz="1800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zh-TW" altLang="en-US" sz="1800" i="1">
                              <a:latin typeface="Cambria Math"/>
                            </a:rPr>
                            <m:t>𝜇</m:t>
                          </m:r>
                        </m:e>
                        <m:sub>
                          <m:r>
                            <a:rPr lang="en-US" altLang="zh-TW" sz="1800" i="1">
                              <a:latin typeface="Cambria Math"/>
                            </a:rPr>
                            <m:t>0</m:t>
                          </m:r>
                        </m:sub>
                      </m:sSub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zh-TW" altLang="en-US" sz="1800" i="1" smtClean="0">
                              <a:latin typeface="Cambria Math"/>
                            </a:rPr>
                            <m:t>𝜀</m:t>
                          </m:r>
                        </m:e>
                        <m:sub>
                          <m:r>
                            <a:rPr lang="en-US" altLang="zh-TW" sz="1800" i="1">
                              <a:latin typeface="Cambria Math"/>
                            </a:rPr>
                            <m:t>0</m:t>
                          </m:r>
                        </m:sub>
                      </m:sSub>
                      <m:f>
                        <m:f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</a:rPr>
                            <m:t>𝑑</m:t>
                          </m:r>
                          <m:sSub>
                            <m:sSub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l-GR" altLang="zh-TW" sz="1800" b="0" i="1" smtClean="0">
                                  <a:latin typeface="Cambria Math"/>
                                  <a:ea typeface="Cambria Math"/>
                                </a:rPr>
                                <m:t>Φ</m:t>
                              </m:r>
                            </m:e>
                            <m:sub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𝐸</m:t>
                              </m:r>
                            </m:sub>
                          </m:sSub>
                        </m:num>
                        <m:den>
                          <m:r>
                            <a:rPr lang="en-US" altLang="zh-TW" sz="1800" b="0" i="1" smtClean="0">
                              <a:latin typeface="Cambria Math"/>
                            </a:rPr>
                            <m:t>𝑑𝑡</m:t>
                          </m:r>
                        </m:den>
                      </m:f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11" name="文字方塊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71747" y="4540509"/>
                <a:ext cx="2962862" cy="81887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文字方塊 11"/>
              <p:cNvSpPr txBox="1"/>
              <p:nvPr/>
            </p:nvSpPr>
            <p:spPr>
              <a:xfrm>
                <a:off x="2465031" y="2596293"/>
                <a:ext cx="1503938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m:rPr>
                                  <m:brk/>
                                </m:rPr>
                                <a:rPr lang="en-US" altLang="zh-TW" sz="1800" b="0" i="1" smtClean="0">
                                  <a:latin typeface="Cambria Math"/>
                                </a:rPr>
                                <m:t>𝐵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12" name="文字方塊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65031" y="2596293"/>
                <a:ext cx="1503938" cy="81887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文字方塊 12"/>
              <p:cNvSpPr txBox="1"/>
              <p:nvPr/>
            </p:nvSpPr>
            <p:spPr>
              <a:xfrm>
                <a:off x="2427200" y="1588181"/>
                <a:ext cx="1579600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m:rPr>
                                  <m:brk/>
                                </m:rPr>
                                <a:rPr lang="en-US" altLang="zh-TW" sz="1800" b="0" i="1" smtClean="0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</a:rPr>
                            <m:t>𝑞</m:t>
                          </m:r>
                        </m:num>
                        <m:den>
                          <m:sSub>
                            <m:sSub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sz="1800" b="0" i="1" smtClean="0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13" name="文字方塊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27200" y="1588181"/>
                <a:ext cx="1579600" cy="81887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139117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4E84CA-220F-1E71-22B6-EC6F5A19EE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70" name="Text Box 11">
            <a:extLst>
              <a:ext uri="{FF2B5EF4-FFF2-40B4-BE49-F238E27FC236}">
                <a16:creationId xmlns:a16="http://schemas.microsoft.com/office/drawing/2014/main" id="{58CD6313-3C37-E507-3F98-31D5A9E954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2560" y="5474246"/>
            <a:ext cx="22860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Maxwell Equations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文字方塊 9">
                <a:extLst>
                  <a:ext uri="{FF2B5EF4-FFF2-40B4-BE49-F238E27FC236}">
                    <a16:creationId xmlns:a16="http://schemas.microsoft.com/office/drawing/2014/main" id="{E017A163-7165-008A-9097-BCC1FF345222}"/>
                  </a:ext>
                </a:extLst>
              </p:cNvPr>
              <p:cNvSpPr txBox="1"/>
              <p:nvPr/>
            </p:nvSpPr>
            <p:spPr>
              <a:xfrm>
                <a:off x="1432560" y="2521983"/>
                <a:ext cx="1477199" cy="818814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0</m:t>
                      </m:r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10" name="文字方塊 9">
                <a:extLst>
                  <a:ext uri="{FF2B5EF4-FFF2-40B4-BE49-F238E27FC236}">
                    <a16:creationId xmlns:a16="http://schemas.microsoft.com/office/drawing/2014/main" id="{E017A163-7165-008A-9097-BCC1FF34522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32560" y="2521983"/>
                <a:ext cx="1477199" cy="818814"/>
              </a:xfrm>
              <a:prstGeom prst="rect">
                <a:avLst/>
              </a:prstGeom>
              <a:blipFill>
                <a:blip r:embed="rId2"/>
                <a:stretch>
                  <a:fillRect l="-58120" t="-130303" b="-18636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文字方塊 10">
                <a:extLst>
                  <a:ext uri="{FF2B5EF4-FFF2-40B4-BE49-F238E27FC236}">
                    <a16:creationId xmlns:a16="http://schemas.microsoft.com/office/drawing/2014/main" id="{05B6BB5B-DB50-A16D-5375-C760F0686FDA}"/>
                  </a:ext>
                </a:extLst>
              </p:cNvPr>
              <p:cNvSpPr txBox="1"/>
              <p:nvPr/>
            </p:nvSpPr>
            <p:spPr>
              <a:xfrm>
                <a:off x="1492347" y="4552528"/>
                <a:ext cx="1669175" cy="818814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𝐵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zh-TW" altLang="en-US" sz="1800" b="0" i="1" smtClean="0">
                              <a:latin typeface="Cambria Math"/>
                            </a:rPr>
                            <m:t>𝜇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en-US" altLang="zh-TW" sz="1800" b="0" i="1" smtClean="0">
                          <a:latin typeface="Cambria Math"/>
                        </a:rPr>
                        <m:t>𝑖</m:t>
                      </m:r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11" name="文字方塊 10">
                <a:extLst>
                  <a:ext uri="{FF2B5EF4-FFF2-40B4-BE49-F238E27FC236}">
                    <a16:creationId xmlns:a16="http://schemas.microsoft.com/office/drawing/2014/main" id="{05B6BB5B-DB50-A16D-5375-C760F0686FD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92347" y="4552528"/>
                <a:ext cx="1669175" cy="818814"/>
              </a:xfrm>
              <a:prstGeom prst="rect">
                <a:avLst/>
              </a:prstGeom>
              <a:blipFill>
                <a:blip r:embed="rId3"/>
                <a:stretch>
                  <a:fillRect l="-51128" t="-132308" b="-19076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文字方塊 11">
                <a:extLst>
                  <a:ext uri="{FF2B5EF4-FFF2-40B4-BE49-F238E27FC236}">
                    <a16:creationId xmlns:a16="http://schemas.microsoft.com/office/drawing/2014/main" id="{5C5FAAD2-AB18-8B8D-96A3-BCFF9B256178}"/>
                  </a:ext>
                </a:extLst>
              </p:cNvPr>
              <p:cNvSpPr txBox="1"/>
              <p:nvPr/>
            </p:nvSpPr>
            <p:spPr>
              <a:xfrm>
                <a:off x="1485314" y="3682197"/>
                <a:ext cx="1503938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m:rPr>
                                  <m:brk/>
                                </m:rPr>
                                <a:rPr lang="en-US" altLang="zh-TW" sz="1800" b="0" i="1" smtClean="0">
                                  <a:latin typeface="Cambria Math"/>
                                </a:rPr>
                                <m:t>𝐵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12" name="文字方塊 11">
                <a:extLst>
                  <a:ext uri="{FF2B5EF4-FFF2-40B4-BE49-F238E27FC236}">
                    <a16:creationId xmlns:a16="http://schemas.microsoft.com/office/drawing/2014/main" id="{5C5FAAD2-AB18-8B8D-96A3-BCFF9B25617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85314" y="3682197"/>
                <a:ext cx="1503938" cy="818879"/>
              </a:xfrm>
              <a:prstGeom prst="rect">
                <a:avLst/>
              </a:prstGeom>
              <a:blipFill>
                <a:blip r:embed="rId4"/>
                <a:stretch>
                  <a:fillRect l="-57983" t="-128788" b="-18636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文字方塊 12">
                <a:extLst>
                  <a:ext uri="{FF2B5EF4-FFF2-40B4-BE49-F238E27FC236}">
                    <a16:creationId xmlns:a16="http://schemas.microsoft.com/office/drawing/2014/main" id="{2502D89B-BEA9-4067-F0A1-0D8B42F8F030}"/>
                  </a:ext>
                </a:extLst>
              </p:cNvPr>
              <p:cNvSpPr txBox="1"/>
              <p:nvPr/>
            </p:nvSpPr>
            <p:spPr>
              <a:xfrm>
                <a:off x="1447800" y="1600200"/>
                <a:ext cx="1579600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m:rPr>
                                  <m:brk/>
                                </m:rPr>
                                <a:rPr lang="en-US" altLang="zh-TW" sz="1800" b="0" i="1" smtClean="0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</a:rPr>
                            <m:t>𝑞</m:t>
                          </m:r>
                        </m:num>
                        <m:den>
                          <m:sSub>
                            <m:sSub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sz="1800" b="0" i="1" smtClean="0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13" name="文字方塊 12">
                <a:extLst>
                  <a:ext uri="{FF2B5EF4-FFF2-40B4-BE49-F238E27FC236}">
                    <a16:creationId xmlns:a16="http://schemas.microsoft.com/office/drawing/2014/main" id="{2502D89B-BEA9-4067-F0A1-0D8B42F8F03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7800" y="1600200"/>
                <a:ext cx="1579600" cy="818879"/>
              </a:xfrm>
              <a:prstGeom prst="rect">
                <a:avLst/>
              </a:prstGeom>
              <a:blipFill>
                <a:blip r:embed="rId5"/>
                <a:stretch>
                  <a:fillRect l="-55200" t="-132308" b="-18923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Box 5">
            <a:extLst>
              <a:ext uri="{FF2B5EF4-FFF2-40B4-BE49-F238E27FC236}">
                <a16:creationId xmlns:a16="http://schemas.microsoft.com/office/drawing/2014/main" id="{1AF1983F-2893-E15D-A61B-E67D533B3DE7}"/>
              </a:ext>
            </a:extLst>
          </p:cNvPr>
          <p:cNvSpPr txBox="1"/>
          <p:nvPr/>
        </p:nvSpPr>
        <p:spPr>
          <a:xfrm>
            <a:off x="3648808" y="1786338"/>
            <a:ext cx="5037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靜電場電場線是放射狀！場源是電荷</a:t>
            </a:r>
            <a:r>
              <a:rPr lang="en-US" dirty="0"/>
              <a:t>。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5943D9F-75D1-FEB6-2072-DCA78FF34137}"/>
              </a:ext>
            </a:extLst>
          </p:cNvPr>
          <p:cNvSpPr txBox="1"/>
          <p:nvPr/>
        </p:nvSpPr>
        <p:spPr>
          <a:xfrm>
            <a:off x="762000" y="462982"/>
            <a:ext cx="3429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考慮靜電場與靜磁場</a:t>
            </a:r>
            <a:r>
              <a:rPr lang="en-US" dirty="0"/>
              <a:t>：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6AE7F09-9913-7AB9-18E3-A2E4533D44D7}"/>
              </a:ext>
            </a:extLst>
          </p:cNvPr>
          <p:cNvSpPr txBox="1"/>
          <p:nvPr/>
        </p:nvSpPr>
        <p:spPr>
          <a:xfrm>
            <a:off x="3642946" y="3838970"/>
            <a:ext cx="3276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靜磁場磁場線不是放射狀</a:t>
            </a:r>
            <a:r>
              <a:rPr lang="en-US" dirty="0"/>
              <a:t>！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B7B9A48-E35E-5018-E905-7934FAA27B3B}"/>
              </a:ext>
            </a:extLst>
          </p:cNvPr>
          <p:cNvSpPr txBox="1"/>
          <p:nvPr/>
        </p:nvSpPr>
        <p:spPr>
          <a:xfrm>
            <a:off x="3648808" y="2649699"/>
            <a:ext cx="3276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靜電場電場線不是漩渦狀</a:t>
            </a:r>
            <a:r>
              <a:rPr lang="en-US" dirty="0"/>
              <a:t>！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6FAFB09-32C2-2F58-A637-D19679B896D2}"/>
              </a:ext>
            </a:extLst>
          </p:cNvPr>
          <p:cNvSpPr txBox="1"/>
          <p:nvPr/>
        </p:nvSpPr>
        <p:spPr>
          <a:xfrm>
            <a:off x="3642946" y="4696755"/>
            <a:ext cx="4891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靜磁場磁場線是漩渦狀！場源是電流</a:t>
            </a:r>
            <a:r>
              <a:rPr lang="en-US" dirty="0"/>
              <a:t>。</a:t>
            </a:r>
          </a:p>
        </p:txBody>
      </p:sp>
      <p:pic>
        <p:nvPicPr>
          <p:cNvPr id="15" name="Picture 3" descr="D:\Dropbox\Documents\課程\YoungTextBook\Images\Chapter28\A_Images\A_Figures_and_Photos\28_06_Figure.jpg">
            <a:extLst>
              <a:ext uri="{FF2B5EF4-FFF2-40B4-BE49-F238E27FC236}">
                <a16:creationId xmlns:a16="http://schemas.microsoft.com/office/drawing/2014/main" id="{C41B61A2-2DB6-9A9A-6561-ECB1E84776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059"/>
          <a:stretch>
            <a:fillRect/>
          </a:stretch>
        </p:blipFill>
        <p:spPr bwMode="auto">
          <a:xfrm>
            <a:off x="4544122" y="5125760"/>
            <a:ext cx="2286000" cy="15697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文字方塊 9">
            <a:extLst>
              <a:ext uri="{FF2B5EF4-FFF2-40B4-BE49-F238E27FC236}">
                <a16:creationId xmlns:a16="http://schemas.microsoft.com/office/drawing/2014/main" id="{E322902E-A804-11E5-C872-62B8CDB9EB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2000" y="968422"/>
            <a:ext cx="32206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>
                <a:solidFill>
                  <a:srgbClr val="FF0000"/>
                </a:solidFill>
              </a:rPr>
              <a:t>面積分</a:t>
            </a:r>
            <a:r>
              <a:rPr lang="zh-TW" altLang="en-US" dirty="0"/>
              <a:t>會補抓</a:t>
            </a:r>
            <a:r>
              <a:rPr lang="zh-TW" altLang="en-US" dirty="0">
                <a:solidFill>
                  <a:srgbClr val="FF0000"/>
                </a:solidFill>
              </a:rPr>
              <a:t>放射狀</a:t>
            </a:r>
            <a:r>
              <a:rPr lang="zh-TW" altLang="en-US" dirty="0"/>
              <a:t>的場線！</a:t>
            </a:r>
          </a:p>
        </p:txBody>
      </p:sp>
      <p:sp>
        <p:nvSpPr>
          <p:cNvPr id="3" name="文字方塊 9">
            <a:extLst>
              <a:ext uri="{FF2B5EF4-FFF2-40B4-BE49-F238E27FC236}">
                <a16:creationId xmlns:a16="http://schemas.microsoft.com/office/drawing/2014/main" id="{EDE116EE-405A-6FF9-06FE-36498C12A6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18048" y="968422"/>
            <a:ext cx="3352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>
                <a:solidFill>
                  <a:srgbClr val="FF0000"/>
                </a:solidFill>
              </a:rPr>
              <a:t>線積分</a:t>
            </a:r>
            <a:r>
              <a:rPr lang="zh-TW" altLang="en-US" dirty="0"/>
              <a:t>會補抓</a:t>
            </a:r>
            <a:r>
              <a:rPr lang="zh-TW" altLang="en-US" dirty="0">
                <a:solidFill>
                  <a:srgbClr val="FF0000"/>
                </a:solidFill>
              </a:rPr>
              <a:t>漩渦狀</a:t>
            </a:r>
            <a:r>
              <a:rPr lang="zh-TW" altLang="en-US" dirty="0"/>
              <a:t>的場線！</a:t>
            </a:r>
          </a:p>
        </p:txBody>
      </p:sp>
    </p:spTree>
    <p:extLst>
      <p:ext uri="{BB962C8B-B14F-4D97-AF65-F5344CB8AC3E}">
        <p14:creationId xmlns:p14="http://schemas.microsoft.com/office/powerpoint/2010/main" val="4203194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4" grpId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4AE1EA-F35A-2748-636B-7F6C0C212D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0" name="文字方塊 9">
                <a:extLst>
                  <a:ext uri="{FF2B5EF4-FFF2-40B4-BE49-F238E27FC236}">
                    <a16:creationId xmlns:a16="http://schemas.microsoft.com/office/drawing/2014/main" id="{EC07B4D4-3048-2052-9F17-08BF32430C60}"/>
                  </a:ext>
                </a:extLst>
              </p:cNvPr>
              <p:cNvSpPr txBox="1"/>
              <p:nvPr/>
            </p:nvSpPr>
            <p:spPr>
              <a:xfrm>
                <a:off x="1471120" y="2647292"/>
                <a:ext cx="1994585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</a:rPr>
                            <m:t>𝑑</m:t>
                          </m:r>
                          <m:sSub>
                            <m:sSub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l-GR" altLang="zh-TW" sz="1800" b="0" i="1" smtClean="0">
                                  <a:latin typeface="Cambria Math"/>
                                  <a:ea typeface="Cambria Math"/>
                                </a:rPr>
                                <m:t>Φ</m:t>
                              </m:r>
                            </m:e>
                            <m:sub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𝐵</m:t>
                              </m:r>
                            </m:sub>
                          </m:sSub>
                        </m:num>
                        <m:den>
                          <m:r>
                            <a:rPr lang="en-US" altLang="zh-TW" sz="1800" b="0" i="1" smtClean="0">
                              <a:latin typeface="Cambria Math"/>
                            </a:rPr>
                            <m:t>𝑑𝑡</m:t>
                          </m:r>
                        </m:den>
                      </m:f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10" name="文字方塊 9">
                <a:extLst>
                  <a:ext uri="{FF2B5EF4-FFF2-40B4-BE49-F238E27FC236}">
                    <a16:creationId xmlns:a16="http://schemas.microsoft.com/office/drawing/2014/main" id="{EC07B4D4-3048-2052-9F17-08BF32430C6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1120" y="2647292"/>
                <a:ext cx="1994585" cy="818879"/>
              </a:xfrm>
              <a:prstGeom prst="rect">
                <a:avLst/>
              </a:prstGeom>
              <a:blipFill>
                <a:blip r:embed="rId2"/>
                <a:stretch>
                  <a:fillRect l="-42767" t="-130303" b="-18636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文字方塊 10">
                <a:extLst>
                  <a:ext uri="{FF2B5EF4-FFF2-40B4-BE49-F238E27FC236}">
                    <a16:creationId xmlns:a16="http://schemas.microsoft.com/office/drawing/2014/main" id="{3ACBBC3A-8B17-AC4F-D8A7-A3F8D4D76A0C}"/>
                  </a:ext>
                </a:extLst>
              </p:cNvPr>
              <p:cNvSpPr txBox="1"/>
              <p:nvPr/>
            </p:nvSpPr>
            <p:spPr>
              <a:xfrm>
                <a:off x="1530907" y="4648902"/>
                <a:ext cx="2962862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𝐵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zh-TW" altLang="en-US" sz="1800" b="0" i="1" smtClean="0">
                              <a:latin typeface="Cambria Math"/>
                            </a:rPr>
                            <m:t>𝜇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en-US" altLang="zh-TW" sz="1800" b="0" i="1" smtClean="0">
                          <a:latin typeface="Cambria Math"/>
                        </a:rPr>
                        <m:t>𝑖</m:t>
                      </m:r>
                      <m:r>
                        <a:rPr lang="en-US" altLang="zh-TW" sz="1800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zh-TW" altLang="en-US" sz="1800" i="1">
                              <a:latin typeface="Cambria Math"/>
                            </a:rPr>
                            <m:t>𝜇</m:t>
                          </m:r>
                        </m:e>
                        <m:sub>
                          <m:r>
                            <a:rPr lang="en-US" altLang="zh-TW" sz="1800" i="1">
                              <a:latin typeface="Cambria Math"/>
                            </a:rPr>
                            <m:t>0</m:t>
                          </m:r>
                        </m:sub>
                      </m:sSub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zh-TW" altLang="en-US" sz="1800" i="1" smtClean="0">
                              <a:latin typeface="Cambria Math"/>
                            </a:rPr>
                            <m:t>𝜀</m:t>
                          </m:r>
                        </m:e>
                        <m:sub>
                          <m:r>
                            <a:rPr lang="en-US" altLang="zh-TW" sz="1800" i="1">
                              <a:latin typeface="Cambria Math"/>
                            </a:rPr>
                            <m:t>0</m:t>
                          </m:r>
                        </m:sub>
                      </m:sSub>
                      <m:f>
                        <m:f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</a:rPr>
                            <m:t>𝑑</m:t>
                          </m:r>
                          <m:sSub>
                            <m:sSub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l-GR" altLang="zh-TW" sz="1800" b="0" i="1" smtClean="0">
                                  <a:latin typeface="Cambria Math"/>
                                  <a:ea typeface="Cambria Math"/>
                                </a:rPr>
                                <m:t>Φ</m:t>
                              </m:r>
                            </m:e>
                            <m:sub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𝐸</m:t>
                              </m:r>
                            </m:sub>
                          </m:sSub>
                        </m:num>
                        <m:den>
                          <m:r>
                            <a:rPr lang="en-US" altLang="zh-TW" sz="1800" b="0" i="1" smtClean="0">
                              <a:latin typeface="Cambria Math"/>
                            </a:rPr>
                            <m:t>𝑑𝑡</m:t>
                          </m:r>
                        </m:den>
                      </m:f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11" name="文字方塊 10">
                <a:extLst>
                  <a:ext uri="{FF2B5EF4-FFF2-40B4-BE49-F238E27FC236}">
                    <a16:creationId xmlns:a16="http://schemas.microsoft.com/office/drawing/2014/main" id="{3ACBBC3A-8B17-AC4F-D8A7-A3F8D4D76A0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0907" y="4648902"/>
                <a:ext cx="2962862" cy="818879"/>
              </a:xfrm>
              <a:prstGeom prst="rect">
                <a:avLst/>
              </a:prstGeom>
              <a:blipFill>
                <a:blip r:embed="rId3"/>
                <a:stretch>
                  <a:fillRect l="-27350" t="-132308" b="-18923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文字方塊 11">
                <a:extLst>
                  <a:ext uri="{FF2B5EF4-FFF2-40B4-BE49-F238E27FC236}">
                    <a16:creationId xmlns:a16="http://schemas.microsoft.com/office/drawing/2014/main" id="{8B28652E-8E25-C4D8-1F39-7256E71079A1}"/>
                  </a:ext>
                </a:extLst>
              </p:cNvPr>
              <p:cNvSpPr txBox="1"/>
              <p:nvPr/>
            </p:nvSpPr>
            <p:spPr>
              <a:xfrm>
                <a:off x="1471120" y="3624096"/>
                <a:ext cx="1503938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m:rPr>
                                  <m:brk/>
                                </m:rPr>
                                <a:rPr lang="en-US" altLang="zh-TW" sz="1800" b="0" i="1" smtClean="0">
                                  <a:latin typeface="Cambria Math"/>
                                </a:rPr>
                                <m:t>𝐵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12" name="文字方塊 11">
                <a:extLst>
                  <a:ext uri="{FF2B5EF4-FFF2-40B4-BE49-F238E27FC236}">
                    <a16:creationId xmlns:a16="http://schemas.microsoft.com/office/drawing/2014/main" id="{8B28652E-8E25-C4D8-1F39-7256E71079A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1120" y="3624096"/>
                <a:ext cx="1503938" cy="818879"/>
              </a:xfrm>
              <a:prstGeom prst="rect">
                <a:avLst/>
              </a:prstGeom>
              <a:blipFill>
                <a:blip r:embed="rId4"/>
                <a:stretch>
                  <a:fillRect l="-56667" t="-132308" b="-19076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文字方塊 12">
                <a:extLst>
                  <a:ext uri="{FF2B5EF4-FFF2-40B4-BE49-F238E27FC236}">
                    <a16:creationId xmlns:a16="http://schemas.microsoft.com/office/drawing/2014/main" id="{858C2215-8AB1-AE5B-2D9C-1E5850A611AC}"/>
                  </a:ext>
                </a:extLst>
              </p:cNvPr>
              <p:cNvSpPr txBox="1"/>
              <p:nvPr/>
            </p:nvSpPr>
            <p:spPr>
              <a:xfrm>
                <a:off x="1486360" y="1696574"/>
                <a:ext cx="1579600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m:rPr>
                                  <m:brk/>
                                </m:rPr>
                                <a:rPr lang="en-US" altLang="zh-TW" sz="1800" b="0" i="1" smtClean="0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</a:rPr>
                            <m:t>𝑞</m:t>
                          </m:r>
                        </m:num>
                        <m:den>
                          <m:sSub>
                            <m:sSub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sz="1800" b="0" i="1" smtClean="0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13" name="文字方塊 12">
                <a:extLst>
                  <a:ext uri="{FF2B5EF4-FFF2-40B4-BE49-F238E27FC236}">
                    <a16:creationId xmlns:a16="http://schemas.microsoft.com/office/drawing/2014/main" id="{858C2215-8AB1-AE5B-2D9C-1E5850A611A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86360" y="1696574"/>
                <a:ext cx="1579600" cy="818879"/>
              </a:xfrm>
              <a:prstGeom prst="rect">
                <a:avLst/>
              </a:prstGeom>
              <a:blipFill>
                <a:blip r:embed="rId5"/>
                <a:stretch>
                  <a:fillRect l="-55200" t="-128788" b="-18636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F54F3053-485D-F7D2-A9B0-BF51F5D9E195}"/>
              </a:ext>
            </a:extLst>
          </p:cNvPr>
          <p:cNvSpPr txBox="1"/>
          <p:nvPr/>
        </p:nvSpPr>
        <p:spPr>
          <a:xfrm>
            <a:off x="1351460" y="1080743"/>
            <a:ext cx="3429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考慮動電場與動磁場</a:t>
            </a:r>
            <a:r>
              <a:rPr lang="en-US" dirty="0"/>
              <a:t>：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EA5C7F-608B-05CC-2FBB-C101C0B71427}"/>
              </a:ext>
            </a:extLst>
          </p:cNvPr>
          <p:cNvSpPr txBox="1"/>
          <p:nvPr/>
        </p:nvSpPr>
        <p:spPr>
          <a:xfrm>
            <a:off x="3583495" y="3118014"/>
            <a:ext cx="41896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變化磁場可以產生漩渦狀電場線</a:t>
            </a:r>
            <a:r>
              <a:rPr lang="en-US" dirty="0"/>
              <a:t>。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33A3BD-B3EE-6ECB-9FDA-A8BA97C6419C}"/>
              </a:ext>
            </a:extLst>
          </p:cNvPr>
          <p:cNvSpPr txBox="1"/>
          <p:nvPr/>
        </p:nvSpPr>
        <p:spPr>
          <a:xfrm>
            <a:off x="4668652" y="4873675"/>
            <a:ext cx="41896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變化電場可以產生漩渦狀磁場線</a:t>
            </a:r>
            <a:r>
              <a:rPr lang="en-US" dirty="0"/>
              <a:t>。</a:t>
            </a:r>
          </a:p>
        </p:txBody>
      </p:sp>
      <p:pic>
        <p:nvPicPr>
          <p:cNvPr id="6" name="Picture 4" descr="fig31">
            <a:extLst>
              <a:ext uri="{FF2B5EF4-FFF2-40B4-BE49-F238E27FC236}">
                <a16:creationId xmlns:a16="http://schemas.microsoft.com/office/drawing/2014/main" id="{E2D49CD9-495C-7504-9770-478F96D5CE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507" b="12312"/>
          <a:stretch>
            <a:fillRect/>
          </a:stretch>
        </p:blipFill>
        <p:spPr bwMode="auto">
          <a:xfrm>
            <a:off x="4572000" y="317448"/>
            <a:ext cx="1428750" cy="23155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 descr="F30_14">
            <a:extLst>
              <a:ext uri="{FF2B5EF4-FFF2-40B4-BE49-F238E27FC236}">
                <a16:creationId xmlns:a16="http://schemas.microsoft.com/office/drawing/2014/main" id="{7731E2AA-F541-749A-58A3-23931B82DF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184" t="28835" b="43356"/>
          <a:stretch>
            <a:fillRect/>
          </a:stretch>
        </p:blipFill>
        <p:spPr bwMode="auto">
          <a:xfrm>
            <a:off x="6078650" y="317448"/>
            <a:ext cx="2850351" cy="23578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A5DAC1F8-0639-6B4E-89F4-E3B015B1992A}"/>
                  </a:ext>
                </a:extLst>
              </p:cNvPr>
              <p:cNvSpPr txBox="1"/>
              <p:nvPr/>
            </p:nvSpPr>
            <p:spPr>
              <a:xfrm>
                <a:off x="8124091" y="2100439"/>
                <a:ext cx="381000" cy="40293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m:rPr>
                              <m:brk/>
                            </m:rPr>
                            <a:rPr lang="en-US" altLang="zh-TW" sz="1800" b="0" i="1" smtClean="0">
                              <a:latin typeface="Cambria Math"/>
                            </a:rPr>
                            <m:t>𝐸</m:t>
                          </m:r>
                        </m:e>
                      </m:acc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A5DAC1F8-0639-6B4E-89F4-E3B015B1992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24091" y="2100439"/>
                <a:ext cx="381000" cy="402931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Box 7">
            <a:extLst>
              <a:ext uri="{FF2B5EF4-FFF2-40B4-BE49-F238E27FC236}">
                <a16:creationId xmlns:a16="http://schemas.microsoft.com/office/drawing/2014/main" id="{3DEC003B-4B1F-C1A6-8E5B-714126A9D277}"/>
              </a:ext>
            </a:extLst>
          </p:cNvPr>
          <p:cNvSpPr txBox="1"/>
          <p:nvPr/>
        </p:nvSpPr>
        <p:spPr>
          <a:xfrm>
            <a:off x="3583495" y="2709297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 err="1"/>
              <a:t>漩渦狀電場也不是永遠不可能</a:t>
            </a:r>
            <a:r>
              <a:rPr lang="en-US" dirty="0"/>
              <a:t>！</a:t>
            </a:r>
          </a:p>
        </p:txBody>
      </p:sp>
    </p:spTree>
    <p:extLst>
      <p:ext uri="{BB962C8B-B14F-4D97-AF65-F5344CB8AC3E}">
        <p14:creationId xmlns:p14="http://schemas.microsoft.com/office/powerpoint/2010/main" val="1518907396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5" name="Picture 5" descr="fig3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877" r="5646" b="32773"/>
          <a:stretch>
            <a:fillRect/>
          </a:stretch>
        </p:blipFill>
        <p:spPr bwMode="auto">
          <a:xfrm>
            <a:off x="4737007" y="1888591"/>
            <a:ext cx="3726137" cy="2732500"/>
          </a:xfrm>
          <a:prstGeom prst="rect">
            <a:avLst/>
          </a:prstGeom>
          <a:noFill/>
          <a:ln w="635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854" name="文字方塊 13"/>
          <p:cNvSpPr txBox="1">
            <a:spLocks noChangeArrowheads="1"/>
          </p:cNvSpPr>
          <p:nvPr/>
        </p:nvSpPr>
        <p:spPr bwMode="auto">
          <a:xfrm>
            <a:off x="5129323" y="5904537"/>
            <a:ext cx="351209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面積分為零的場稱為漩渦狀場線。</a:t>
            </a:r>
          </a:p>
        </p:txBody>
      </p:sp>
      <p:sp>
        <p:nvSpPr>
          <p:cNvPr id="35855" name="文字方塊 14"/>
          <p:cNvSpPr txBox="1">
            <a:spLocks noChangeArrowheads="1"/>
          </p:cNvSpPr>
          <p:nvPr/>
        </p:nvSpPr>
        <p:spPr bwMode="auto">
          <a:xfrm>
            <a:off x="1049085" y="5895694"/>
            <a:ext cx="395405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線積分為零的場稱為放射狀場線。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文字方塊 14"/>
              <p:cNvSpPr txBox="1"/>
              <p:nvPr/>
            </p:nvSpPr>
            <p:spPr>
              <a:xfrm>
                <a:off x="1143000" y="4994689"/>
                <a:ext cx="2057400" cy="81887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US" altLang="zh-TW" i="1" smtClean="0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𝐸</m:t>
                                  </m:r>
                                </m:e>
                              </m:acc>
                            </m:e>
                            <m:sub>
                              <m:r>
                                <a:rPr lang="zh-TW" altLang="en-US" i="1" smtClean="0">
                                  <a:latin typeface="Cambria Math" panose="02040503050406030204" pitchFamily="18" charset="0"/>
                                  <a:ea typeface="+mj-ea"/>
                                </a:rPr>
                                <m:t>放射</m:t>
                              </m:r>
                            </m:sub>
                          </m:sSub>
                          <m:r>
                            <a:rPr lang="en-US" altLang="zh-TW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=0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5" name="文字方塊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3000" y="4994689"/>
                <a:ext cx="2057400" cy="818879"/>
              </a:xfrm>
              <a:prstGeom prst="rect">
                <a:avLst/>
              </a:prstGeom>
              <a:blipFill>
                <a:blip r:embed="rId3"/>
                <a:stretch>
                  <a:fillRect l="-39264" t="-132308" b="-190769"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文字方塊 15"/>
              <p:cNvSpPr txBox="1"/>
              <p:nvPr/>
            </p:nvSpPr>
            <p:spPr>
              <a:xfrm>
                <a:off x="5315712" y="4970974"/>
                <a:ext cx="1905000" cy="81887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US" altLang="zh-TW" i="1" smtClean="0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𝐸</m:t>
                                  </m:r>
                                </m:e>
                              </m:acc>
                            </m:e>
                            <m:sub>
                              <m:r>
                                <a:rPr lang="zh-TW" altLang="en-US" i="1">
                                  <a:latin typeface="Cambria Math" panose="02040503050406030204" pitchFamily="18" charset="0"/>
                                  <a:ea typeface="+mj-ea"/>
                                </a:rPr>
                                <m:t>漩渦</m:t>
                              </m:r>
                            </m:sub>
                          </m:sSub>
                          <m:r>
                            <a:rPr lang="en-US" altLang="zh-TW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=0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6" name="文字方塊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5712" y="4970974"/>
                <a:ext cx="1905000" cy="818879"/>
              </a:xfrm>
              <a:prstGeom prst="rect">
                <a:avLst/>
              </a:prstGeom>
              <a:blipFill>
                <a:blip r:embed="rId4"/>
                <a:stretch>
                  <a:fillRect l="-46358" t="-130303" b="-186364"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8" name="Picture 7" descr="fig2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570" b="29041"/>
          <a:stretch>
            <a:fillRect/>
          </a:stretch>
        </p:blipFill>
        <p:spPr bwMode="auto">
          <a:xfrm>
            <a:off x="1067477" y="1716678"/>
            <a:ext cx="3244850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橢圓 18"/>
          <p:cNvSpPr/>
          <p:nvPr/>
        </p:nvSpPr>
        <p:spPr>
          <a:xfrm rot="19152474">
            <a:off x="1620922" y="1921238"/>
            <a:ext cx="1988745" cy="2434985"/>
          </a:xfrm>
          <a:prstGeom prst="ellipse">
            <a:avLst/>
          </a:prstGeom>
          <a:noFill/>
          <a:ln w="127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cxnSp>
        <p:nvCxnSpPr>
          <p:cNvPr id="22" name="直線單箭頭接點 21"/>
          <p:cNvCxnSpPr/>
          <p:nvPr/>
        </p:nvCxnSpPr>
        <p:spPr>
          <a:xfrm flipH="1" flipV="1">
            <a:off x="3443562" y="2587473"/>
            <a:ext cx="89490" cy="148732"/>
          </a:xfrm>
          <a:prstGeom prst="straightConnector1">
            <a:avLst/>
          </a:prstGeom>
          <a:ln w="9525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矩形 23"/>
          <p:cNvSpPr/>
          <p:nvPr/>
        </p:nvSpPr>
        <p:spPr>
          <a:xfrm>
            <a:off x="6981076" y="4355416"/>
            <a:ext cx="76200" cy="26567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5" name="橢圓 4"/>
          <p:cNvSpPr/>
          <p:nvPr/>
        </p:nvSpPr>
        <p:spPr>
          <a:xfrm rot="1275453">
            <a:off x="4902844" y="2377896"/>
            <a:ext cx="3223422" cy="1953013"/>
          </a:xfrm>
          <a:prstGeom prst="ellipse">
            <a:avLst/>
          </a:prstGeom>
          <a:solidFill>
            <a:schemeClr val="accent1">
              <a:alpha val="33000"/>
            </a:schemeClr>
          </a:solidFill>
          <a:ln w="952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60477D15-D7E1-B14E-BF2A-2BA74992B666}"/>
              </a:ext>
            </a:extLst>
          </p:cNvPr>
          <p:cNvSpPr txBox="1"/>
          <p:nvPr/>
        </p:nvSpPr>
        <p:spPr>
          <a:xfrm>
            <a:off x="1143000" y="1192612"/>
            <a:ext cx="72150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dirty="0"/>
              <a:t>其實嚴格來說，他們的定義就分別是線積分及面積分永為零的場！</a:t>
            </a: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27F375EC-D572-6B4E-9EBF-B6DE0734E60E}"/>
              </a:ext>
            </a:extLst>
          </p:cNvPr>
          <p:cNvSpPr/>
          <p:nvPr/>
        </p:nvSpPr>
        <p:spPr>
          <a:xfrm>
            <a:off x="1143000" y="365663"/>
            <a:ext cx="55626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dirty="0"/>
              <a:t>放射狀場線與漩渦狀場線只是籠統的說法。</a:t>
            </a:r>
          </a:p>
        </p:txBody>
      </p:sp>
      <p:sp>
        <p:nvSpPr>
          <p:cNvPr id="4" name="文字方塊 3">
            <a:extLst>
              <a:ext uri="{FF2B5EF4-FFF2-40B4-BE49-F238E27FC236}">
                <a16:creationId xmlns:a16="http://schemas.microsoft.com/office/drawing/2014/main" id="{97EE8301-6B56-9D48-9D44-672E14D8D932}"/>
              </a:ext>
            </a:extLst>
          </p:cNvPr>
          <p:cNvSpPr txBox="1"/>
          <p:nvPr/>
        </p:nvSpPr>
        <p:spPr>
          <a:xfrm>
            <a:off x="1143000" y="772258"/>
            <a:ext cx="5914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dirty="0"/>
              <a:t>但馬克斯威爾當年就是用這種方式來抓出場的幾何特性。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文字方塊 16">
                <a:extLst>
                  <a:ext uri="{FF2B5EF4-FFF2-40B4-BE49-F238E27FC236}">
                    <a16:creationId xmlns:a16="http://schemas.microsoft.com/office/drawing/2014/main" id="{511B7F43-56C7-6648-AB21-C1014C3C8C9D}"/>
                  </a:ext>
                </a:extLst>
              </p:cNvPr>
              <p:cNvSpPr txBox="1"/>
              <p:nvPr/>
            </p:nvSpPr>
            <p:spPr>
              <a:xfrm>
                <a:off x="7239000" y="5191797"/>
                <a:ext cx="1757540" cy="473591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accPr>
                        <m:e>
                          <m:r>
                            <m:rPr>
                              <m:sty m:val="p"/>
                            </m:rPr>
                            <a:rPr lang="en-US" altLang="zh-TW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∇</m:t>
                          </m:r>
                        </m:e>
                      </m:acc>
                      <m:r>
                        <a:rPr lang="en-US" altLang="zh-TW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𝐸</m:t>
                              </m:r>
                            </m:e>
                          </m:acc>
                        </m:e>
                        <m:sub>
                          <m:r>
                            <a:rPr lang="zh-TW" altLang="en-US" i="1">
                              <a:latin typeface="Cambria Math" panose="02040503050406030204" pitchFamily="18" charset="0"/>
                              <a:ea typeface="+mj-ea"/>
                            </a:rPr>
                            <m:t>漩渦</m:t>
                          </m:r>
                        </m:sub>
                      </m:sSub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=0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7" name="文字方塊 16">
                <a:extLst>
                  <a:ext uri="{FF2B5EF4-FFF2-40B4-BE49-F238E27FC236}">
                    <a16:creationId xmlns:a16="http://schemas.microsoft.com/office/drawing/2014/main" id="{511B7F43-56C7-6648-AB21-C1014C3C8C9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39000" y="5191797"/>
                <a:ext cx="1757540" cy="473591"/>
              </a:xfrm>
              <a:prstGeom prst="rect">
                <a:avLst/>
              </a:prstGeom>
              <a:blipFill>
                <a:blip r:embed="rId6"/>
                <a:stretch>
                  <a:fillRect b="-13158"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文字方塊 19">
                <a:extLst>
                  <a:ext uri="{FF2B5EF4-FFF2-40B4-BE49-F238E27FC236}">
                    <a16:creationId xmlns:a16="http://schemas.microsoft.com/office/drawing/2014/main" id="{9AFA29F9-E4F9-A24E-91D6-3E87894BF2EC}"/>
                  </a:ext>
                </a:extLst>
              </p:cNvPr>
              <p:cNvSpPr txBox="1"/>
              <p:nvPr/>
            </p:nvSpPr>
            <p:spPr>
              <a:xfrm>
                <a:off x="3279342" y="5167332"/>
                <a:ext cx="1723802" cy="473591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accPr>
                        <m:e>
                          <m:r>
                            <m:rPr>
                              <m:sty m:val="p"/>
                            </m:rPr>
                            <a:rPr lang="en-US" altLang="zh-TW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∇</m:t>
                          </m:r>
                        </m:e>
                      </m:acc>
                      <m:r>
                        <a:rPr lang="en-US" altLang="zh-TW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𝐸</m:t>
                              </m:r>
                            </m:e>
                          </m:acc>
                        </m:e>
                        <m:sub>
                          <m:r>
                            <a:rPr lang="zh-TW" altLang="en-US" i="1">
                              <a:latin typeface="Cambria Math" panose="02040503050406030204" pitchFamily="18" charset="0"/>
                              <a:ea typeface="+mj-ea"/>
                            </a:rPr>
                            <m:t>放射</m:t>
                          </m:r>
                        </m:sub>
                      </m:sSub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=0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0" name="文字方塊 19">
                <a:extLst>
                  <a:ext uri="{FF2B5EF4-FFF2-40B4-BE49-F238E27FC236}">
                    <a16:creationId xmlns:a16="http://schemas.microsoft.com/office/drawing/2014/main" id="{9AFA29F9-E4F9-A24E-91D6-3E87894BF2E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9342" y="5167332"/>
                <a:ext cx="1723802" cy="473591"/>
              </a:xfrm>
              <a:prstGeom prst="rect">
                <a:avLst/>
              </a:prstGeom>
              <a:blipFill>
                <a:blip r:embed="rId7"/>
                <a:stretch>
                  <a:fillRect b="-13158"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71941496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5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574" y="756280"/>
            <a:ext cx="7091363" cy="2757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矩形 3"/>
          <p:cNvSpPr/>
          <p:nvPr/>
        </p:nvSpPr>
        <p:spPr>
          <a:xfrm>
            <a:off x="961852" y="4404836"/>
            <a:ext cx="77281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zh-TW" sz="1800" dirty="0"/>
              <a:t>強調的是流體可以捕捉到電磁場空間分布的幾何性質。</a:t>
            </a:r>
            <a:endParaRPr lang="zh-TW" altLang="en-US" sz="1800" dirty="0"/>
          </a:p>
        </p:txBody>
      </p:sp>
      <p:sp>
        <p:nvSpPr>
          <p:cNvPr id="5" name="矩形 4"/>
          <p:cNvSpPr/>
          <p:nvPr/>
        </p:nvSpPr>
        <p:spPr>
          <a:xfrm>
            <a:off x="983188" y="3983666"/>
            <a:ext cx="764593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於是</a:t>
            </a:r>
            <a:r>
              <a:rPr lang="en-US" altLang="zh-TW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Maxwell</a:t>
            </a:r>
            <a:r>
              <a:rPr lang="zh-TW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zh-TW" altLang="zh-TW" sz="1800" dirty="0"/>
              <a:t>將場線中的電磁力，類比於一沿</a:t>
            </a:r>
            <a:r>
              <a:rPr lang="zh-TW" altLang="en-US" sz="1800" dirty="0"/>
              <a:t>場</a:t>
            </a:r>
            <a:r>
              <a:rPr lang="zh-TW" altLang="zh-TW" sz="1800" dirty="0"/>
              <a:t>線流動的不可壓縮流體，</a:t>
            </a:r>
            <a:endParaRPr lang="zh-TW" altLang="en-US" sz="1800" dirty="0"/>
          </a:p>
        </p:txBody>
      </p:sp>
      <p:sp>
        <p:nvSpPr>
          <p:cNvPr id="2" name="文字方塊 1"/>
          <p:cNvSpPr txBox="1"/>
          <p:nvPr/>
        </p:nvSpPr>
        <p:spPr bwMode="auto">
          <a:xfrm>
            <a:off x="1024846" y="335110"/>
            <a:ext cx="678453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rtlCol="0">
            <a:spAutoFit/>
          </a:bodyPr>
          <a:lstStyle/>
          <a:p>
            <a:pPr eaLnBrk="1" hangingPunct="1"/>
            <a:r>
              <a:rPr lang="zh-TW" altLang="en-US" sz="1800" dirty="0"/>
              <a:t>但即使討論抽象的幾何，</a:t>
            </a:r>
            <a:r>
              <a:rPr lang="en-US" altLang="zh-TW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Maxwell</a:t>
            </a:r>
            <a:r>
              <a:rPr lang="zh-TW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zh-TW" altLang="en-US" sz="1800" dirty="0"/>
              <a:t>離不開具體的物理模型！</a:t>
            </a:r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24" t="60593" r="6329"/>
          <a:stretch/>
        </p:blipFill>
        <p:spPr>
          <a:xfrm>
            <a:off x="4223548" y="4826006"/>
            <a:ext cx="3544799" cy="1555643"/>
          </a:xfrm>
          <a:prstGeom prst="rect">
            <a:avLst/>
          </a:prstGeom>
        </p:spPr>
      </p:pic>
      <p:pic>
        <p:nvPicPr>
          <p:cNvPr id="8" name="圖片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24" r="6329" b="55306"/>
          <a:stretch/>
        </p:blipFill>
        <p:spPr>
          <a:xfrm>
            <a:off x="983188" y="4826006"/>
            <a:ext cx="3125423" cy="1555643"/>
          </a:xfrm>
          <a:prstGeom prst="rect">
            <a:avLst/>
          </a:prstGeom>
        </p:spPr>
      </p:pic>
      <p:sp>
        <p:nvSpPr>
          <p:cNvPr id="9" name="文字方塊 8">
            <a:extLst>
              <a:ext uri="{FF2B5EF4-FFF2-40B4-BE49-F238E27FC236}">
                <a16:creationId xmlns:a16="http://schemas.microsoft.com/office/drawing/2014/main" id="{341649A2-5A26-FE41-8E67-715297C680F9}"/>
              </a:ext>
            </a:extLst>
          </p:cNvPr>
          <p:cNvSpPr txBox="1"/>
          <p:nvPr/>
        </p:nvSpPr>
        <p:spPr>
          <a:xfrm>
            <a:off x="983188" y="3562496"/>
            <a:ext cx="7607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dirty="0"/>
              <a:t>空間中遍佈的連續的線，最典型的模型就是連續的流體！</a:t>
            </a:r>
            <a:endParaRPr kumimoji="1"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797509764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394" name="圖片 1" descr="field line 001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8" t="4443" r="2898" b="2222"/>
          <a:stretch>
            <a:fillRect/>
          </a:stretch>
        </p:blipFill>
        <p:spPr bwMode="auto">
          <a:xfrm>
            <a:off x="2362200" y="304800"/>
            <a:ext cx="4419600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21597479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4">
            <a:extLst>
              <a:ext uri="{FF2B5EF4-FFF2-40B4-BE49-F238E27FC236}">
                <a16:creationId xmlns:a16="http://schemas.microsoft.com/office/drawing/2014/main" id="{42E7EFEB-6719-564C-AADF-530A00E899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5100" y="2590800"/>
            <a:ext cx="3733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>
                <a:solidFill>
                  <a:srgbClr val="FF0000"/>
                </a:solidFill>
              </a:rPr>
              <a:t>電位最有用的應用是在導體的電性</a:t>
            </a:r>
          </a:p>
        </p:txBody>
      </p:sp>
    </p:spTree>
    <p:extLst>
      <p:ext uri="{BB962C8B-B14F-4D97-AF65-F5344CB8AC3E}">
        <p14:creationId xmlns:p14="http://schemas.microsoft.com/office/powerpoint/2010/main" val="769733295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1" name="Picture 5" descr="fig2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976"/>
          <a:stretch>
            <a:fillRect/>
          </a:stretch>
        </p:blipFill>
        <p:spPr bwMode="auto">
          <a:xfrm>
            <a:off x="1176132" y="2634299"/>
            <a:ext cx="2595563" cy="205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892" name="Text Box 6"/>
          <p:cNvSpPr txBox="1">
            <a:spLocks noChangeArrowheads="1"/>
          </p:cNvSpPr>
          <p:nvPr/>
        </p:nvSpPr>
        <p:spPr bwMode="auto">
          <a:xfrm>
            <a:off x="1221242" y="4996691"/>
            <a:ext cx="631003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導體內電場為零！否則自由電荷就可以繼續移動。</a:t>
            </a:r>
          </a:p>
        </p:txBody>
      </p:sp>
      <p:sp>
        <p:nvSpPr>
          <p:cNvPr id="35845" name="Text Box 7"/>
          <p:cNvSpPr txBox="1">
            <a:spLocks noChangeArrowheads="1"/>
          </p:cNvSpPr>
          <p:nvPr/>
        </p:nvSpPr>
        <p:spPr bwMode="auto">
          <a:xfrm>
            <a:off x="1221242" y="5453891"/>
            <a:ext cx="704114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取導體內任一高斯面，電通量為零，所有高斯面內電荷都為零！</a:t>
            </a:r>
          </a:p>
        </p:txBody>
      </p:sp>
      <p:sp>
        <p:nvSpPr>
          <p:cNvPr id="6" name="橢圓 5"/>
          <p:cNvSpPr/>
          <p:nvPr/>
        </p:nvSpPr>
        <p:spPr>
          <a:xfrm>
            <a:off x="2471531" y="3396491"/>
            <a:ext cx="443731" cy="45720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37895" name="文字方塊 6"/>
          <p:cNvSpPr txBox="1">
            <a:spLocks noChangeArrowheads="1"/>
          </p:cNvSpPr>
          <p:nvPr/>
        </p:nvSpPr>
        <p:spPr bwMode="auto">
          <a:xfrm>
            <a:off x="1143000" y="2121061"/>
            <a:ext cx="679636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但因為不知電荷的位置，庫倫定律無法發揮！</a:t>
            </a:r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51E25F2B-8BBB-424E-BDFF-676938888AE9}"/>
              </a:ext>
            </a:extLst>
          </p:cNvPr>
          <p:cNvSpPr/>
          <p:nvPr/>
        </p:nvSpPr>
        <p:spPr>
          <a:xfrm>
            <a:off x="1176132" y="457200"/>
            <a:ext cx="37483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dirty="0"/>
              <a:t>導體內有可以自由移動的電荷。</a:t>
            </a: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E555B4D5-303B-3C4A-AD2B-89E27136A9E8}"/>
              </a:ext>
            </a:extLst>
          </p:cNvPr>
          <p:cNvSpPr/>
          <p:nvPr/>
        </p:nvSpPr>
        <p:spPr>
          <a:xfrm>
            <a:off x="1143000" y="1666755"/>
            <a:ext cx="48013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dirty="0"/>
              <a:t>導體的靜電場由停下來之後的電荷分佈決定。</a:t>
            </a:r>
          </a:p>
        </p:txBody>
      </p:sp>
      <p:pic>
        <p:nvPicPr>
          <p:cNvPr id="5" name="圖片 4" descr="一張含有 水果 的圖片&#10;&#10;自動產生的描述">
            <a:extLst>
              <a:ext uri="{FF2B5EF4-FFF2-40B4-BE49-F238E27FC236}">
                <a16:creationId xmlns:a16="http://schemas.microsoft.com/office/drawing/2014/main" id="{6075BBDD-5C0D-BC45-A4E0-4B392EE0830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82" r="68672" b="31042"/>
          <a:stretch/>
        </p:blipFill>
        <p:spPr>
          <a:xfrm>
            <a:off x="4058263" y="2634491"/>
            <a:ext cx="4166951" cy="2057208"/>
          </a:xfrm>
          <a:prstGeom prst="rect">
            <a:avLst/>
          </a:prstGeom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AA2694E8-AC6C-5044-993A-98E966F8F766}"/>
              </a:ext>
            </a:extLst>
          </p:cNvPr>
          <p:cNvSpPr/>
          <p:nvPr/>
        </p:nvSpPr>
        <p:spPr>
          <a:xfrm>
            <a:off x="1213303" y="5911091"/>
            <a:ext cx="52833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dirty="0"/>
              <a:t>導體內電荷為零，因此電荷只分布於表面。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1CE561-3DED-D589-E51D-E13DCA68E2C3}"/>
              </a:ext>
            </a:extLst>
          </p:cNvPr>
          <p:cNvSpPr txBox="1"/>
          <p:nvPr/>
        </p:nvSpPr>
        <p:spPr>
          <a:xfrm>
            <a:off x="1154942" y="867669"/>
            <a:ext cx="67963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若有電場、及電位差，正電荷會移動，由高電位移向低電位</a:t>
            </a:r>
            <a:r>
              <a:rPr lang="en-US" dirty="0"/>
              <a:t>。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559F9D6-5329-AFFD-7DF8-DEA96886337C}"/>
              </a:ext>
            </a:extLst>
          </p:cNvPr>
          <p:cNvSpPr txBox="1"/>
          <p:nvPr/>
        </p:nvSpPr>
        <p:spPr>
          <a:xfrm>
            <a:off x="1154942" y="1251562"/>
            <a:ext cx="67963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負電荷會移動，由低電位移向高電位，直到電場為零</a:t>
            </a:r>
            <a:r>
              <a:rPr lang="en-US" dirty="0"/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17869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58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58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2" grpId="0"/>
      <p:bldP spid="35845" grpId="0"/>
      <p:bldP spid="7" grpId="0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 descr="一張含有 蛋糕, 坐, 粉筆, 巧克力 的圖片&#10;&#10;自動產生的描述">
            <a:extLst>
              <a:ext uri="{FF2B5EF4-FFF2-40B4-BE49-F238E27FC236}">
                <a16:creationId xmlns:a16="http://schemas.microsoft.com/office/drawing/2014/main" id="{E55DA16F-78A1-6643-87F6-91143B5291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7536" y="1219200"/>
            <a:ext cx="4668482" cy="325126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文字方塊 1">
                <a:extLst>
                  <a:ext uri="{FF2B5EF4-FFF2-40B4-BE49-F238E27FC236}">
                    <a16:creationId xmlns:a16="http://schemas.microsoft.com/office/drawing/2014/main" id="{C10BF64F-E297-ED43-B3DF-F3D18462CEE0}"/>
                  </a:ext>
                </a:extLst>
              </p:cNvPr>
              <p:cNvSpPr txBox="1"/>
              <p:nvPr/>
            </p:nvSpPr>
            <p:spPr>
              <a:xfrm>
                <a:off x="1316736" y="4622864"/>
                <a:ext cx="75184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CN" altLang="en-US" dirty="0"/>
                  <a:t>人的神經細胞內，有許多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CN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m:rPr>
                            <m:nor/>
                          </m:rPr>
                          <a:rPr lang="en-US" altLang="zh-CN" b="0" i="0" smtClean="0">
                            <a:latin typeface="Cambria Math" panose="02040503050406030204" pitchFamily="18" charset="0"/>
                          </a:rPr>
                          <m:t>Kr</m:t>
                        </m:r>
                      </m:e>
                      <m:sup>
                        <m:r>
                          <a:rPr lang="en-US" altLang="zh-CN" b="0" i="1" smtClean="0">
                            <a:latin typeface="Cambria Math" panose="02040503050406030204" pitchFamily="18" charset="0"/>
                          </a:rPr>
                          <m:t>+</m:t>
                        </m:r>
                      </m:sup>
                    </m:sSup>
                  </m:oMath>
                </a14:m>
                <a:r>
                  <a:rPr lang="zh-TW" altLang="en-US" dirty="0"/>
                  <a:t>氪</a:t>
                </a:r>
                <a:r>
                  <a:rPr lang="zh-CN" altLang="en-US" dirty="0"/>
                  <a:t>離子及帶負電的蛋白質分子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CN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m:rPr>
                            <m:nor/>
                          </m:rPr>
                          <a:rPr lang="en-US" altLang="zh-CN" b="0" i="0" smtClean="0">
                            <a:latin typeface="Cambria Math" panose="02040503050406030204" pitchFamily="18" charset="0"/>
                          </a:rPr>
                          <m:t>Pr</m:t>
                        </m:r>
                      </m:e>
                      <m:sup>
                        <m:r>
                          <a:rPr lang="en-US" altLang="zh-CN" b="0" i="1" smtClean="0">
                            <a:latin typeface="Cambria Math" panose="02040503050406030204" pitchFamily="18" charset="0"/>
                          </a:rPr>
                          <m:t>−</m:t>
                        </m:r>
                      </m:sup>
                    </m:sSup>
                  </m:oMath>
                </a14:m>
                <a:r>
                  <a:rPr lang="zh-TW" altLang="en-US" dirty="0"/>
                  <a:t>鐠離子</a:t>
                </a:r>
                <a:r>
                  <a:rPr lang="zh-CN" altLang="en-US" dirty="0"/>
                  <a:t>。</a:t>
                </a:r>
                <a:endParaRPr kumimoji="1" lang="zh-TW" altLang="en-US" dirty="0"/>
              </a:p>
            </p:txBody>
          </p:sp>
        </mc:Choice>
        <mc:Fallback xmlns="">
          <p:sp>
            <p:nvSpPr>
              <p:cNvPr id="2" name="文字方塊 1">
                <a:extLst>
                  <a:ext uri="{FF2B5EF4-FFF2-40B4-BE49-F238E27FC236}">
                    <a16:creationId xmlns:a16="http://schemas.microsoft.com/office/drawing/2014/main" id="{C10BF64F-E297-ED43-B3DF-F3D18462CEE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6736" y="4622864"/>
                <a:ext cx="7518400" cy="369332"/>
              </a:xfrm>
              <a:prstGeom prst="rect">
                <a:avLst/>
              </a:prstGeom>
              <a:blipFill>
                <a:blip r:embed="rId3"/>
                <a:stretch>
                  <a:fillRect l="-675" t="-6452" b="-1935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文字方塊 3">
                <a:extLst>
                  <a:ext uri="{FF2B5EF4-FFF2-40B4-BE49-F238E27FC236}">
                    <a16:creationId xmlns:a16="http://schemas.microsoft.com/office/drawing/2014/main" id="{5A016F6F-23FA-0547-8C52-04D7EBE2AAF4}"/>
                  </a:ext>
                </a:extLst>
              </p:cNvPr>
              <p:cNvSpPr txBox="1"/>
              <p:nvPr/>
            </p:nvSpPr>
            <p:spPr>
              <a:xfrm>
                <a:off x="1316736" y="5015532"/>
                <a:ext cx="67818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TW" altLang="en-US" dirty="0"/>
                  <a:t>只有較小的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CN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m:rPr>
                            <m:nor/>
                          </m:rPr>
                          <a:rPr lang="en-US" altLang="zh-CN">
                            <a:latin typeface="Cambria Math" panose="02040503050406030204" pitchFamily="18" charset="0"/>
                          </a:rPr>
                          <m:t>Kr</m:t>
                        </m:r>
                      </m:e>
                      <m:sup>
                        <m:r>
                          <a:rPr lang="en-US" altLang="zh-CN" i="1">
                            <a:latin typeface="Cambria Math" panose="02040503050406030204" pitchFamily="18" charset="0"/>
                          </a:rPr>
                          <m:t>+</m:t>
                        </m:r>
                      </m:sup>
                    </m:sSup>
                  </m:oMath>
                </a14:m>
                <a:r>
                  <a:rPr lang="zh-TW" altLang="en-US" dirty="0"/>
                  <a:t>離子可以透過細胞膜到達細胞外的液體中，</a:t>
                </a:r>
                <a:endParaRPr kumimoji="1" lang="zh-TW" altLang="en-US" dirty="0"/>
              </a:p>
            </p:txBody>
          </p:sp>
        </mc:Choice>
        <mc:Fallback xmlns="">
          <p:sp>
            <p:nvSpPr>
              <p:cNvPr id="4" name="文字方塊 3">
                <a:extLst>
                  <a:ext uri="{FF2B5EF4-FFF2-40B4-BE49-F238E27FC236}">
                    <a16:creationId xmlns:a16="http://schemas.microsoft.com/office/drawing/2014/main" id="{5A016F6F-23FA-0547-8C52-04D7EBE2AAF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6736" y="5015532"/>
                <a:ext cx="6781800" cy="369332"/>
              </a:xfrm>
              <a:prstGeom prst="rect">
                <a:avLst/>
              </a:prstGeom>
              <a:blipFill>
                <a:blip r:embed="rId4"/>
                <a:stretch>
                  <a:fillRect l="-748" t="-6667" b="-20000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文字方塊 4">
            <a:extLst>
              <a:ext uri="{FF2B5EF4-FFF2-40B4-BE49-F238E27FC236}">
                <a16:creationId xmlns:a16="http://schemas.microsoft.com/office/drawing/2014/main" id="{ED218705-3A21-524B-B677-74EFC067AC77}"/>
              </a:ext>
            </a:extLst>
          </p:cNvPr>
          <p:cNvSpPr txBox="1"/>
          <p:nvPr/>
        </p:nvSpPr>
        <p:spPr>
          <a:xfrm>
            <a:off x="1316736" y="5408200"/>
            <a:ext cx="56896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dirty="0"/>
              <a:t>因此細胞內的液體是帶負電，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94950D9B-E9E2-C84F-866A-701E7BAABBC9}"/>
              </a:ext>
            </a:extLst>
          </p:cNvPr>
          <p:cNvSpPr txBox="1"/>
          <p:nvPr/>
        </p:nvSpPr>
        <p:spPr>
          <a:xfrm>
            <a:off x="1306068" y="5856684"/>
            <a:ext cx="7539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dirty="0"/>
              <a:t>此液體是導體，因此負電會分佈在細胞膜內的表面，無論細胞形狀為何。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ACFB3E2F-E691-3549-9954-0951C23A458B}"/>
              </a:ext>
            </a:extLst>
          </p:cNvPr>
          <p:cNvSpPr txBox="1"/>
          <p:nvPr/>
        </p:nvSpPr>
        <p:spPr>
          <a:xfrm>
            <a:off x="1313688" y="6249352"/>
            <a:ext cx="5871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dirty="0"/>
              <a:t>於是細胞內外會有一電位差，或說有一靜電場。</a:t>
            </a:r>
          </a:p>
        </p:txBody>
      </p:sp>
      <p:pic>
        <p:nvPicPr>
          <p:cNvPr id="9" name="Picture 5" descr="fig24">
            <a:extLst>
              <a:ext uri="{FF2B5EF4-FFF2-40B4-BE49-F238E27FC236}">
                <a16:creationId xmlns:a16="http://schemas.microsoft.com/office/drawing/2014/main" id="{DBA8D88D-7DC2-95BE-D2CD-A590341419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976"/>
          <a:stretch>
            <a:fillRect/>
          </a:stretch>
        </p:blipFill>
        <p:spPr bwMode="auto">
          <a:xfrm>
            <a:off x="6219129" y="2362296"/>
            <a:ext cx="2595563" cy="205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B71AFC5A-452B-315E-BEF6-225E8C62D753}"/>
                  </a:ext>
                </a:extLst>
              </p:cNvPr>
              <p:cNvSpPr txBox="1"/>
              <p:nvPr/>
            </p:nvSpPr>
            <p:spPr>
              <a:xfrm>
                <a:off x="7007141" y="2844832"/>
                <a:ext cx="237244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−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B71AFC5A-452B-315E-BEF6-225E8C62D75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07141" y="2844832"/>
                <a:ext cx="237244" cy="276999"/>
              </a:xfrm>
              <a:prstGeom prst="rect">
                <a:avLst/>
              </a:prstGeom>
              <a:blipFill>
                <a:blip r:embed="rId6"/>
                <a:stretch>
                  <a:fillRect r="-5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B5D48052-EEFD-0C89-C314-C4ED98C868A2}"/>
                  </a:ext>
                </a:extLst>
              </p:cNvPr>
              <p:cNvSpPr txBox="1"/>
              <p:nvPr/>
            </p:nvSpPr>
            <p:spPr>
              <a:xfrm>
                <a:off x="7490707" y="2678834"/>
                <a:ext cx="237244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−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B5D48052-EEFD-0C89-C314-C4ED98C868A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90707" y="2678834"/>
                <a:ext cx="237244" cy="276999"/>
              </a:xfrm>
              <a:prstGeom prst="rect">
                <a:avLst/>
              </a:prstGeom>
              <a:blipFill>
                <a:blip r:embed="rId7"/>
                <a:stretch>
                  <a:fillRect l="-5000" r="-5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6C095FBB-355D-A6AE-423D-0D0A80CE0F5E}"/>
                  </a:ext>
                </a:extLst>
              </p:cNvPr>
              <p:cNvSpPr txBox="1"/>
              <p:nvPr/>
            </p:nvSpPr>
            <p:spPr>
              <a:xfrm>
                <a:off x="8061175" y="2401835"/>
                <a:ext cx="237244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−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6C095FBB-355D-A6AE-423D-0D0A80CE0F5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61175" y="2401835"/>
                <a:ext cx="237244" cy="276999"/>
              </a:xfrm>
              <a:prstGeom prst="rect">
                <a:avLst/>
              </a:prstGeom>
              <a:blipFill>
                <a:blip r:embed="rId6"/>
                <a:stretch>
                  <a:fillRect r="-5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40CF753D-32BB-DD89-F38C-1EC329F4F105}"/>
                  </a:ext>
                </a:extLst>
              </p:cNvPr>
              <p:cNvSpPr txBox="1"/>
              <p:nvPr/>
            </p:nvSpPr>
            <p:spPr>
              <a:xfrm>
                <a:off x="8467450" y="2793172"/>
                <a:ext cx="237244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−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40CF753D-32BB-DD89-F38C-1EC329F4F10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67450" y="2793172"/>
                <a:ext cx="237244" cy="276999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2CD1B607-C71A-427D-21D1-F4F2D9C080F2}"/>
                  </a:ext>
                </a:extLst>
              </p:cNvPr>
              <p:cNvSpPr txBox="1"/>
              <p:nvPr/>
            </p:nvSpPr>
            <p:spPr>
              <a:xfrm>
                <a:off x="8226298" y="3467934"/>
                <a:ext cx="237244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−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2CD1B607-C71A-427D-21D1-F4F2D9C080F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26298" y="3467934"/>
                <a:ext cx="237244" cy="276999"/>
              </a:xfrm>
              <a:prstGeom prst="rect">
                <a:avLst/>
              </a:prstGeom>
              <a:blipFill>
                <a:blip r:embed="rId6"/>
                <a:stretch>
                  <a:fillRect r="-5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4325971A-2681-5977-CD8D-AC70B231C582}"/>
                  </a:ext>
                </a:extLst>
              </p:cNvPr>
              <p:cNvSpPr txBox="1"/>
              <p:nvPr/>
            </p:nvSpPr>
            <p:spPr>
              <a:xfrm>
                <a:off x="7490707" y="3844304"/>
                <a:ext cx="237244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−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4325971A-2681-5977-CD8D-AC70B231C58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90707" y="3844304"/>
                <a:ext cx="237244" cy="276999"/>
              </a:xfrm>
              <a:prstGeom prst="rect">
                <a:avLst/>
              </a:prstGeom>
              <a:blipFill>
                <a:blip r:embed="rId7"/>
                <a:stretch>
                  <a:fillRect l="-5000" r="-5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A4C18130-3B99-4AA3-5AF5-74905DA610CA}"/>
                  </a:ext>
                </a:extLst>
              </p:cNvPr>
              <p:cNvSpPr txBox="1"/>
              <p:nvPr/>
            </p:nvSpPr>
            <p:spPr>
              <a:xfrm>
                <a:off x="6947477" y="3907825"/>
                <a:ext cx="237244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−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A4C18130-3B99-4AA3-5AF5-74905DA610C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47477" y="3907825"/>
                <a:ext cx="237244" cy="276999"/>
              </a:xfrm>
              <a:prstGeom prst="rect">
                <a:avLst/>
              </a:prstGeom>
              <a:blipFill>
                <a:blip r:embed="rId9"/>
                <a:stretch>
                  <a:fillRect l="-5263" r="-526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39D59114-96A9-6E99-BD0F-67AB3BE94962}"/>
                  </a:ext>
                </a:extLst>
              </p:cNvPr>
              <p:cNvSpPr txBox="1"/>
              <p:nvPr/>
            </p:nvSpPr>
            <p:spPr>
              <a:xfrm>
                <a:off x="6500911" y="3567305"/>
                <a:ext cx="237244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−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39D59114-96A9-6E99-BD0F-67AB3BE9496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00911" y="3567305"/>
                <a:ext cx="237244" cy="276999"/>
              </a:xfrm>
              <a:prstGeom prst="rect">
                <a:avLst/>
              </a:prstGeom>
              <a:blipFill>
                <a:blip r:embed="rId9"/>
                <a:stretch>
                  <a:fillRect r="-5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74640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ext Box 5"/>
          <p:cNvSpPr txBox="1">
            <a:spLocks noChangeArrowheads="1"/>
          </p:cNvSpPr>
          <p:nvPr/>
        </p:nvSpPr>
        <p:spPr bwMode="auto">
          <a:xfrm>
            <a:off x="1749287" y="514626"/>
            <a:ext cx="54864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因為導體內電場為零，因此整個導體為等電位！</a:t>
            </a:r>
          </a:p>
        </p:txBody>
      </p:sp>
      <p:sp>
        <p:nvSpPr>
          <p:cNvPr id="38915" name="文字方塊 3"/>
          <p:cNvSpPr txBox="1">
            <a:spLocks noChangeArrowheads="1"/>
          </p:cNvSpPr>
          <p:nvPr/>
        </p:nvSpPr>
        <p:spPr bwMode="auto">
          <a:xfrm>
            <a:off x="1752600" y="889000"/>
            <a:ext cx="4191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導體表面是等位面！如以下導電球。</a:t>
            </a:r>
          </a:p>
        </p:txBody>
      </p:sp>
      <p:pic>
        <p:nvPicPr>
          <p:cNvPr id="38916" name="Picture 5" descr="D:\Dropbox\Documents\課程\YoungTextBook\Images\Chapter23\A_Images\A_Figures_and_Photos\23_16_Figur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1371600"/>
            <a:ext cx="3313113" cy="500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86542657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 descr="D:\Dropbox\Documents\課程\YoungTextBook\Images\Chapter23\A_Images\A_Figures_and_Photos\23_24_Figur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8377" y="1905000"/>
            <a:ext cx="3361435" cy="4449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9939" name="Text Box 5"/>
          <p:cNvSpPr txBox="1">
            <a:spLocks noChangeArrowheads="1"/>
          </p:cNvSpPr>
          <p:nvPr/>
        </p:nvSpPr>
        <p:spPr bwMode="auto">
          <a:xfrm>
            <a:off x="1752600" y="406066"/>
            <a:ext cx="48006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因表面為等位面，電場垂直於導體表面！</a:t>
            </a:r>
          </a:p>
        </p:txBody>
      </p:sp>
      <p:pic>
        <p:nvPicPr>
          <p:cNvPr id="39940" name="Picture 2" descr="D:\Dropbox\Documents\課程\YoungTextBook\Images\Chapter23\A_Images\A_Figures_and_Photos\23_25_Figur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9043" y="2743200"/>
            <a:ext cx="3008313" cy="2532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5">
            <a:extLst>
              <a:ext uri="{FF2B5EF4-FFF2-40B4-BE49-F238E27FC236}">
                <a16:creationId xmlns:a16="http://schemas.microsoft.com/office/drawing/2014/main" id="{4F31DDB3-E12E-E446-8BB3-EFCC12B5AC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2600" y="844508"/>
            <a:ext cx="56388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若有平行表面的電場就會繼續推動自由電荷移動！</a:t>
            </a:r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A7058F49-3BB7-A249-A772-7D3512B0CFC4}"/>
              </a:ext>
            </a:extLst>
          </p:cNvPr>
          <p:cNvSpPr/>
          <p:nvPr/>
        </p:nvSpPr>
        <p:spPr>
          <a:xfrm>
            <a:off x="1752599" y="1279273"/>
            <a:ext cx="548308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dirty="0"/>
              <a:t>垂直於導體表面電場則無法將電荷推出表面！</a:t>
            </a:r>
          </a:p>
        </p:txBody>
      </p:sp>
    </p:spTree>
    <p:extLst>
      <p:ext uri="{BB962C8B-B14F-4D97-AF65-F5344CB8AC3E}">
        <p14:creationId xmlns:p14="http://schemas.microsoft.com/office/powerpoint/2010/main" val="792971210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4" descr="F24_2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350"/>
          <a:stretch>
            <a:fillRect/>
          </a:stretch>
        </p:blipFill>
        <p:spPr bwMode="auto">
          <a:xfrm>
            <a:off x="2819400" y="1828800"/>
            <a:ext cx="2944813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63" name="文字方塊 3"/>
          <p:cNvSpPr txBox="1">
            <a:spLocks noChangeArrowheads="1"/>
          </p:cNvSpPr>
          <p:nvPr/>
        </p:nvSpPr>
        <p:spPr bwMode="auto">
          <a:xfrm>
            <a:off x="2590800" y="5029200"/>
            <a:ext cx="50292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/>
              <a:t>導體會改變空間中電場的分布！</a:t>
            </a:r>
          </a:p>
        </p:txBody>
      </p:sp>
    </p:spTree>
    <p:extLst>
      <p:ext uri="{BB962C8B-B14F-4D97-AF65-F5344CB8AC3E}">
        <p14:creationId xmlns:p14="http://schemas.microsoft.com/office/powerpoint/2010/main" val="4122821281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>
            <a:extLst>
              <a:ext uri="{FF2B5EF4-FFF2-40B4-BE49-F238E27FC236}">
                <a16:creationId xmlns:a16="http://schemas.microsoft.com/office/drawing/2014/main" id="{5912FFD9-F16D-114C-8D6C-B2F0C269E0D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50"/>
          <a:stretch/>
        </p:blipFill>
        <p:spPr>
          <a:xfrm>
            <a:off x="2675051" y="3574774"/>
            <a:ext cx="3793898" cy="2796943"/>
          </a:xfrm>
          <a:prstGeom prst="rect">
            <a:avLst/>
          </a:prstGeom>
        </p:spPr>
      </p:pic>
      <p:sp>
        <p:nvSpPr>
          <p:cNvPr id="3" name="文字方塊 2">
            <a:extLst>
              <a:ext uri="{FF2B5EF4-FFF2-40B4-BE49-F238E27FC236}">
                <a16:creationId xmlns:a16="http://schemas.microsoft.com/office/drawing/2014/main" id="{3FE2CBD8-0A88-124F-9F74-60136BF38098}"/>
              </a:ext>
            </a:extLst>
          </p:cNvPr>
          <p:cNvSpPr txBox="1"/>
          <p:nvPr/>
        </p:nvSpPr>
        <p:spPr>
          <a:xfrm>
            <a:off x="3429000" y="6400800"/>
            <a:ext cx="22860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dirty="0"/>
              <a:t>金屬空腔內無電場！</a:t>
            </a:r>
          </a:p>
        </p:txBody>
      </p:sp>
      <p:pic>
        <p:nvPicPr>
          <p:cNvPr id="4" name="圖片 3" descr="一張含有 文字 的圖片&#10;&#10;自動產生的描述">
            <a:extLst>
              <a:ext uri="{FF2B5EF4-FFF2-40B4-BE49-F238E27FC236}">
                <a16:creationId xmlns:a16="http://schemas.microsoft.com/office/drawing/2014/main" id="{B71A6849-8B03-BD4A-A539-1ECE6562F6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0829" y="685800"/>
            <a:ext cx="3122342" cy="2286000"/>
          </a:xfrm>
          <a:prstGeom prst="rect">
            <a:avLst/>
          </a:prstGeom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CB73374E-BEB8-254F-BA22-F4CDB4B302B1}"/>
              </a:ext>
            </a:extLst>
          </p:cNvPr>
          <p:cNvSpPr txBox="1"/>
          <p:nvPr/>
        </p:nvSpPr>
        <p:spPr>
          <a:xfrm>
            <a:off x="2133601" y="3088621"/>
            <a:ext cx="5562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dirty="0"/>
              <a:t>金屬導體內無電場，導體內的空</a:t>
            </a:r>
            <a:r>
              <a:rPr lang="zh-TW" altLang="en-US" dirty="0"/>
              <a:t>腔</a:t>
            </a:r>
            <a:r>
              <a:rPr kumimoji="1" lang="zh-TW" altLang="en-US" dirty="0"/>
              <a:t>內自然也無電場！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F9051F-5BAA-2299-4AB9-6359CF9D80C8}"/>
              </a:ext>
            </a:extLst>
          </p:cNvPr>
          <p:cNvSpPr txBox="1"/>
          <p:nvPr/>
        </p:nvSpPr>
        <p:spPr>
          <a:xfrm>
            <a:off x="2209800" y="258058"/>
            <a:ext cx="31223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屏蔽效應</a:t>
            </a:r>
            <a:r>
              <a:rPr lang="en-US" dirty="0"/>
              <a:t>：</a:t>
            </a:r>
          </a:p>
        </p:txBody>
      </p:sp>
    </p:spTree>
    <p:extLst>
      <p:ext uri="{BB962C8B-B14F-4D97-AF65-F5344CB8AC3E}">
        <p14:creationId xmlns:p14="http://schemas.microsoft.com/office/powerpoint/2010/main" val="3486537205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 descr="一張含有 桌 的圖片&#10;&#10;自動產生的描述">
            <a:extLst>
              <a:ext uri="{FF2B5EF4-FFF2-40B4-BE49-F238E27FC236}">
                <a16:creationId xmlns:a16="http://schemas.microsoft.com/office/drawing/2014/main" id="{2DA4C9E4-940C-694C-A6AF-38BC74F607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1739900"/>
            <a:ext cx="8534400" cy="3378200"/>
          </a:xfrm>
          <a:prstGeom prst="rect">
            <a:avLst/>
          </a:prstGeom>
        </p:spPr>
      </p:pic>
      <p:sp>
        <p:nvSpPr>
          <p:cNvPr id="4" name="文字方塊 3">
            <a:extLst>
              <a:ext uri="{FF2B5EF4-FFF2-40B4-BE49-F238E27FC236}">
                <a16:creationId xmlns:a16="http://schemas.microsoft.com/office/drawing/2014/main" id="{323D59F9-2E9A-1444-A517-AAEFF4296620}"/>
              </a:ext>
            </a:extLst>
          </p:cNvPr>
          <p:cNvSpPr txBox="1"/>
          <p:nvPr/>
        </p:nvSpPr>
        <p:spPr>
          <a:xfrm>
            <a:off x="1600200" y="5486400"/>
            <a:ext cx="6477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dirty="0"/>
              <a:t>法拉第的實驗驗證了高斯定律，也就是庫侖定律的正確性！</a:t>
            </a:r>
          </a:p>
        </p:txBody>
      </p:sp>
      <p:sp>
        <p:nvSpPr>
          <p:cNvPr id="2" name="矩形 6">
            <a:extLst>
              <a:ext uri="{FF2B5EF4-FFF2-40B4-BE49-F238E27FC236}">
                <a16:creationId xmlns:a16="http://schemas.microsoft.com/office/drawing/2014/main" id="{2A0DDA5C-8353-2A80-9014-23D39B3056A1}"/>
              </a:ext>
            </a:extLst>
          </p:cNvPr>
          <p:cNvSpPr/>
          <p:nvPr/>
        </p:nvSpPr>
        <p:spPr>
          <a:xfrm>
            <a:off x="1600200" y="1001752"/>
            <a:ext cx="64171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dirty="0"/>
              <a:t>導體內電荷為零，電荷只分布於表面，這是高斯定律的結果。</a:t>
            </a:r>
          </a:p>
        </p:txBody>
      </p:sp>
    </p:spTree>
    <p:extLst>
      <p:ext uri="{BB962C8B-B14F-4D97-AF65-F5344CB8AC3E}">
        <p14:creationId xmlns:p14="http://schemas.microsoft.com/office/powerpoint/2010/main" val="2728977825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橢圓 1"/>
          <p:cNvSpPr/>
          <p:nvPr/>
        </p:nvSpPr>
        <p:spPr>
          <a:xfrm>
            <a:off x="1989015" y="3379177"/>
            <a:ext cx="914400" cy="83820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" name="橢圓 3"/>
          <p:cNvSpPr/>
          <p:nvPr/>
        </p:nvSpPr>
        <p:spPr>
          <a:xfrm>
            <a:off x="5037015" y="3122245"/>
            <a:ext cx="1524000" cy="147613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cxnSp>
        <p:nvCxnSpPr>
          <p:cNvPr id="5" name="弧形接點 4"/>
          <p:cNvCxnSpPr>
            <a:stCxn id="2" idx="6"/>
          </p:cNvCxnSpPr>
          <p:nvPr/>
        </p:nvCxnSpPr>
        <p:spPr>
          <a:xfrm>
            <a:off x="2903415" y="3798277"/>
            <a:ext cx="2209800" cy="419100"/>
          </a:xfrm>
          <a:prstGeom prst="curvedConnector3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文字方塊 6"/>
              <p:cNvSpPr txBox="1"/>
              <p:nvPr/>
            </p:nvSpPr>
            <p:spPr>
              <a:xfrm>
                <a:off x="3513015" y="4522177"/>
                <a:ext cx="1055865" cy="658065"/>
              </a:xfrm>
              <a:prstGeom prst="rect">
                <a:avLst/>
              </a:prstGeom>
              <a:solidFill>
                <a:srgbClr val="FBFE78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𝑄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den>
                      </m:f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𝑄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7" name="文字方塊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13015" y="4522177"/>
                <a:ext cx="1055865" cy="65806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文字方塊 7"/>
          <p:cNvSpPr txBox="1"/>
          <p:nvPr/>
        </p:nvSpPr>
        <p:spPr>
          <a:xfrm>
            <a:off x="1905000" y="1686169"/>
            <a:ext cx="48768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兩大小不同的導體以導線連接：</a:t>
            </a:r>
          </a:p>
        </p:txBody>
      </p:sp>
      <p:sp>
        <p:nvSpPr>
          <p:cNvPr id="9" name="文字方塊 8"/>
          <p:cNvSpPr txBox="1"/>
          <p:nvPr/>
        </p:nvSpPr>
        <p:spPr>
          <a:xfrm>
            <a:off x="1905000" y="2159977"/>
            <a:ext cx="64086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平衡後，導線內電場為零，電位相等，球表面的電位必須相等。</a:t>
            </a:r>
          </a:p>
        </p:txBody>
      </p:sp>
    </p:spTree>
    <p:extLst>
      <p:ext uri="{BB962C8B-B14F-4D97-AF65-F5344CB8AC3E}">
        <p14:creationId xmlns:p14="http://schemas.microsoft.com/office/powerpoint/2010/main" val="3031892893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>
            <a:extLst>
              <a:ext uri="{FF2B5EF4-FFF2-40B4-BE49-F238E27FC236}">
                <a16:creationId xmlns:a16="http://schemas.microsoft.com/office/drawing/2014/main" id="{8E172266-3A5D-5345-9575-BD238A0D01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0363" y="1447800"/>
            <a:ext cx="3107185" cy="4800600"/>
          </a:xfrm>
          <a:prstGeom prst="rect">
            <a:avLst/>
          </a:prstGeom>
        </p:spPr>
      </p:pic>
      <p:sp>
        <p:nvSpPr>
          <p:cNvPr id="3" name="Text Box 4">
            <a:extLst>
              <a:ext uri="{FF2B5EF4-FFF2-40B4-BE49-F238E27FC236}">
                <a16:creationId xmlns:a16="http://schemas.microsoft.com/office/drawing/2014/main" id="{113E2227-BEEB-5B45-A026-12C67E68AB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38600" y="914400"/>
            <a:ext cx="2348948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>
                <a:solidFill>
                  <a:srgbClr val="FF0000"/>
                </a:solidFill>
              </a:rPr>
              <a:t>雷電</a:t>
            </a:r>
            <a:r>
              <a:rPr lang="en-US" altLang="zh-TW" dirty="0">
                <a:solidFill>
                  <a:srgbClr val="FF0000"/>
                </a:solidFill>
              </a:rPr>
              <a:t> </a:t>
            </a:r>
            <a:r>
              <a:rPr lang="en-US" altLang="zh-TW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Thunder</a:t>
            </a:r>
            <a:endParaRPr lang="zh-TW" altLang="en-US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8925250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 with medium confidence">
            <a:hlinkClick r:id="rId2"/>
            <a:extLst>
              <a:ext uri="{FF2B5EF4-FFF2-40B4-BE49-F238E27FC236}">
                <a16:creationId xmlns:a16="http://schemas.microsoft.com/office/drawing/2014/main" id="{75176D84-8F0C-D451-8241-74AD4295A3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07395"/>
            <a:ext cx="9144000" cy="4043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042170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7" name="Picture 6" descr="gauss4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593" t="17186" b="23888"/>
          <a:stretch>
            <a:fillRect/>
          </a:stretch>
        </p:blipFill>
        <p:spPr bwMode="auto">
          <a:xfrm>
            <a:off x="2133600" y="752790"/>
            <a:ext cx="4038600" cy="29635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988" name="Text Box 7"/>
          <p:cNvSpPr txBox="1">
            <a:spLocks noChangeArrowheads="1"/>
          </p:cNvSpPr>
          <p:nvPr/>
        </p:nvSpPr>
        <p:spPr bwMode="auto">
          <a:xfrm>
            <a:off x="1524000" y="3938969"/>
            <a:ext cx="67056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在一般晴天時的大氣層中，每</a:t>
            </a:r>
            <a:r>
              <a:rPr lang="en-US" altLang="zh-TW" dirty="0">
                <a:latin typeface="Times New Roman" pitchFamily="18" charset="0"/>
                <a:cs typeface="Times New Roman" pitchFamily="18" charset="0"/>
              </a:rPr>
              <a:t>1m</a:t>
            </a:r>
            <a:r>
              <a:rPr lang="zh-TW" altLang="en-US" dirty="0"/>
              <a:t>會有大約</a:t>
            </a:r>
            <a:r>
              <a:rPr lang="en-US" altLang="zh-TW" dirty="0">
                <a:latin typeface="Times New Roman" pitchFamily="18" charset="0"/>
                <a:cs typeface="Times New Roman" pitchFamily="18" charset="0"/>
              </a:rPr>
              <a:t>100V</a:t>
            </a:r>
            <a:r>
              <a:rPr lang="zh-TW" altLang="en-US" dirty="0"/>
              <a:t>左右的電位差！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EDF38507-D370-AF47-9642-BD0E065A2D67}"/>
              </a:ext>
            </a:extLst>
          </p:cNvPr>
          <p:cNvSpPr txBox="1"/>
          <p:nvPr/>
        </p:nvSpPr>
        <p:spPr>
          <a:xfrm>
            <a:off x="1524000" y="4821103"/>
            <a:ext cx="7239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dirty="0"/>
              <a:t>但因人體是導體，人的表面是一等位面。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8A8397E0-DC0C-B645-83FB-50946762DF81}"/>
              </a:ext>
            </a:extLst>
          </p:cNvPr>
          <p:cNvSpPr txBox="1"/>
          <p:nvPr/>
        </p:nvSpPr>
        <p:spPr>
          <a:xfrm>
            <a:off x="1524000" y="4378726"/>
            <a:ext cx="5029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dirty="0"/>
              <a:t>所以一般人的頭</a:t>
            </a:r>
            <a:r>
              <a:rPr lang="zh-CN" altLang="en-US" dirty="0"/>
              <a:t>腳</a:t>
            </a:r>
            <a:r>
              <a:rPr kumimoji="1" lang="zh-TW" altLang="en-US" dirty="0"/>
              <a:t>之間應有約</a:t>
            </a:r>
            <a:r>
              <a:rPr lang="en-US" altLang="zh-TW" dirty="0">
                <a:latin typeface="Times New Roman" pitchFamily="18" charset="0"/>
                <a:cs typeface="Times New Roman" pitchFamily="18" charset="0"/>
              </a:rPr>
              <a:t>200V</a:t>
            </a:r>
            <a:r>
              <a:rPr kumimoji="1" lang="zh-CN" altLang="en-US" dirty="0"/>
              <a:t>的電位差！</a:t>
            </a:r>
            <a:endParaRPr kumimoji="1" lang="zh-TW" altLang="en-US" dirty="0"/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8229A773-1F36-B44C-9282-9EBA1D8488D0}"/>
              </a:ext>
            </a:extLst>
          </p:cNvPr>
          <p:cNvSpPr/>
          <p:nvPr/>
        </p:nvSpPr>
        <p:spPr>
          <a:xfrm>
            <a:off x="1524000" y="5293300"/>
            <a:ext cx="48013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dirty="0"/>
              <a:t>原本水平的等位面會隨地面上的人體而攏起！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5CF1ABF9-C7B8-2343-BAA4-597DE402EFB1}"/>
              </a:ext>
            </a:extLst>
          </p:cNvPr>
          <p:cNvSpPr txBox="1"/>
          <p:nvPr/>
        </p:nvSpPr>
        <p:spPr>
          <a:xfrm>
            <a:off x="1524000" y="5765497"/>
            <a:ext cx="6477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dirty="0"/>
              <a:t>因此人的頭頂或其他尖起物等位面最密，電場最大，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DAB2BAF1-62DF-224A-ADB7-ED4B5FF059E1}"/>
              </a:ext>
            </a:extLst>
          </p:cNvPr>
          <p:cNvSpPr txBox="1"/>
          <p:nvPr/>
        </p:nvSpPr>
        <p:spPr>
          <a:xfrm>
            <a:off x="1499616" y="6237694"/>
            <a:ext cx="5943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dirty="0"/>
              <a:t>此處空氣最易游離形成導體，落雷可能最大！</a:t>
            </a:r>
          </a:p>
        </p:txBody>
      </p:sp>
    </p:spTree>
    <p:extLst>
      <p:ext uri="{BB962C8B-B14F-4D97-AF65-F5344CB8AC3E}">
        <p14:creationId xmlns:p14="http://schemas.microsoft.com/office/powerpoint/2010/main" val="982776297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7" name="Picture 6" descr="gauss4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593" t="17186" b="23888"/>
          <a:stretch>
            <a:fillRect/>
          </a:stretch>
        </p:blipFill>
        <p:spPr bwMode="auto">
          <a:xfrm>
            <a:off x="609601" y="2438399"/>
            <a:ext cx="3058389" cy="2244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988" name="Text Box 7"/>
          <p:cNvSpPr txBox="1">
            <a:spLocks noChangeArrowheads="1"/>
          </p:cNvSpPr>
          <p:nvPr/>
        </p:nvSpPr>
        <p:spPr bwMode="auto">
          <a:xfrm>
            <a:off x="1219201" y="4803602"/>
            <a:ext cx="67056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大氣層中，每</a:t>
            </a:r>
            <a:r>
              <a:rPr lang="en-US" altLang="zh-TW" dirty="0">
                <a:latin typeface="Times New Roman" pitchFamily="18" charset="0"/>
                <a:cs typeface="Times New Roman" pitchFamily="18" charset="0"/>
              </a:rPr>
              <a:t>1m</a:t>
            </a:r>
            <a:r>
              <a:rPr lang="zh-TW" altLang="en-US" dirty="0"/>
              <a:t>會有大約</a:t>
            </a:r>
            <a:r>
              <a:rPr lang="en-US" altLang="zh-TW" dirty="0">
                <a:latin typeface="Times New Roman" pitchFamily="18" charset="0"/>
                <a:cs typeface="Times New Roman" pitchFamily="18" charset="0"/>
              </a:rPr>
              <a:t>100V</a:t>
            </a:r>
            <a:r>
              <a:rPr lang="zh-TW" altLang="en-US" dirty="0"/>
              <a:t>左右的電位差！</a:t>
            </a:r>
          </a:p>
        </p:txBody>
      </p:sp>
      <p:sp>
        <p:nvSpPr>
          <p:cNvPr id="41989" name="Text Box 8"/>
          <p:cNvSpPr txBox="1">
            <a:spLocks noChangeArrowheads="1"/>
          </p:cNvSpPr>
          <p:nvPr/>
        </p:nvSpPr>
        <p:spPr bwMode="auto">
          <a:xfrm>
            <a:off x="1219200" y="5260802"/>
            <a:ext cx="765100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這是因為地面帶負電荷，大約 </a:t>
            </a:r>
            <a:r>
              <a:rPr lang="en-US" altLang="zh-TW" dirty="0"/>
              <a:t>-</a:t>
            </a:r>
            <a:r>
              <a:rPr lang="en-US" altLang="zh-TW" dirty="0">
                <a:latin typeface="Times New Roman" pitchFamily="18" charset="0"/>
                <a:cs typeface="Times New Roman" pitchFamily="18" charset="0"/>
              </a:rPr>
              <a:t>10</a:t>
            </a:r>
            <a:r>
              <a:rPr lang="en-US" altLang="zh-TW" baseline="30000" dirty="0">
                <a:latin typeface="Times New Roman" pitchFamily="18" charset="0"/>
                <a:cs typeface="Times New Roman" pitchFamily="18" charset="0"/>
              </a:rPr>
              <a:t>-9 </a:t>
            </a:r>
            <a:r>
              <a:rPr lang="en-US" altLang="zh-TW" dirty="0">
                <a:latin typeface="Times New Roman" pitchFamily="18" charset="0"/>
                <a:cs typeface="Times New Roman" pitchFamily="18" charset="0"/>
              </a:rPr>
              <a:t>C/m</a:t>
            </a:r>
            <a:r>
              <a:rPr lang="en-US" altLang="zh-TW" baseline="30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zh-TW" altLang="en-US" dirty="0"/>
              <a:t>，正電荷位於</a:t>
            </a:r>
            <a:r>
              <a:rPr lang="en-US" altLang="zh-TW" dirty="0">
                <a:latin typeface="Times New Roman" pitchFamily="18" charset="0"/>
                <a:cs typeface="Times New Roman" pitchFamily="18" charset="0"/>
              </a:rPr>
              <a:t>50km</a:t>
            </a:r>
            <a:r>
              <a:rPr lang="zh-TW" altLang="en-US" dirty="0"/>
              <a:t>高的電離層。</a:t>
            </a:r>
          </a:p>
        </p:txBody>
      </p:sp>
      <p:sp>
        <p:nvSpPr>
          <p:cNvPr id="41990" name="Text Box 9"/>
          <p:cNvSpPr txBox="1">
            <a:spLocks noChangeArrowheads="1"/>
          </p:cNvSpPr>
          <p:nvPr/>
        </p:nvSpPr>
        <p:spPr bwMode="auto">
          <a:xfrm>
            <a:off x="1219200" y="6168666"/>
            <a:ext cx="765101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空氣會因宇宙線而些微游離因此導電，照理，約</a:t>
            </a:r>
            <a:r>
              <a:rPr lang="en-US" altLang="zh-TW" dirty="0">
                <a:latin typeface="Times New Roman" pitchFamily="18" charset="0"/>
                <a:cs typeface="Times New Roman" pitchFamily="18" charset="0"/>
              </a:rPr>
              <a:t>10</a:t>
            </a:r>
            <a:r>
              <a:rPr lang="zh-TW" altLang="en-US" dirty="0"/>
              <a:t>分鐘這個電荷即會流失。</a:t>
            </a:r>
          </a:p>
        </p:txBody>
      </p:sp>
      <p:pic>
        <p:nvPicPr>
          <p:cNvPr id="40967" name="Picture 10" descr="F25_0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3135"/>
          <a:stretch>
            <a:fillRect/>
          </a:stretch>
        </p:blipFill>
        <p:spPr bwMode="auto">
          <a:xfrm>
            <a:off x="3733800" y="3560516"/>
            <a:ext cx="2895601" cy="1157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68" name="Picture 11" descr="F25_0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252"/>
          <a:stretch>
            <a:fillRect/>
          </a:stretch>
        </p:blipFill>
        <p:spPr bwMode="auto">
          <a:xfrm>
            <a:off x="6722643" y="1016760"/>
            <a:ext cx="2147567" cy="2424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圖片 8">
            <a:hlinkClick r:id="rId5"/>
            <a:extLst>
              <a:ext uri="{FF2B5EF4-FFF2-40B4-BE49-F238E27FC236}">
                <a16:creationId xmlns:a16="http://schemas.microsoft.com/office/drawing/2014/main" id="{0D5F8CCD-1374-6541-9027-751F533E2C1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3800" y="61830"/>
            <a:ext cx="2895601" cy="3416810"/>
          </a:xfrm>
          <a:prstGeom prst="rect">
            <a:avLst/>
          </a:prstGeom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456B46EE-E266-0142-8167-3FD9FBA91D69}"/>
              </a:ext>
            </a:extLst>
          </p:cNvPr>
          <p:cNvSpPr txBox="1"/>
          <p:nvPr/>
        </p:nvSpPr>
        <p:spPr>
          <a:xfrm>
            <a:off x="1219199" y="5714954"/>
            <a:ext cx="76510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地球表面與電離層之間猶如球型電容器，</a:t>
            </a:r>
            <a:r>
              <a:rPr kumimoji="1" lang="zh-TW" altLang="en-US" dirty="0"/>
              <a:t>因此大氣中會維持一向下的電場。</a:t>
            </a:r>
          </a:p>
        </p:txBody>
      </p:sp>
    </p:spTree>
    <p:extLst>
      <p:ext uri="{BB962C8B-B14F-4D97-AF65-F5344CB8AC3E}">
        <p14:creationId xmlns:p14="http://schemas.microsoft.com/office/powerpoint/2010/main" val="2239559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09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9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9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0" grpId="0"/>
      <p:bldP spid="2" grpId="0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4" descr="fig2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2079212"/>
            <a:ext cx="4800600" cy="4500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011" name="Text Box 5"/>
          <p:cNvSpPr txBox="1">
            <a:spLocks noChangeArrowheads="1"/>
          </p:cNvSpPr>
          <p:nvPr/>
        </p:nvSpPr>
        <p:spPr bwMode="auto">
          <a:xfrm>
            <a:off x="2133600" y="480536"/>
            <a:ext cx="3429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地表會經由</a:t>
            </a:r>
            <a:r>
              <a:rPr lang="zh-TW" altLang="en-US" dirty="0">
                <a:solidFill>
                  <a:srgbClr val="FF0000"/>
                </a:solidFill>
              </a:rPr>
              <a:t>閃電現象</a:t>
            </a:r>
            <a:r>
              <a:rPr lang="zh-TW" altLang="en-US" dirty="0"/>
              <a:t>再次充電</a:t>
            </a:r>
          </a:p>
        </p:txBody>
      </p:sp>
      <p:sp>
        <p:nvSpPr>
          <p:cNvPr id="2" name="Text Box 5">
            <a:extLst>
              <a:ext uri="{FF2B5EF4-FFF2-40B4-BE49-F238E27FC236}">
                <a16:creationId xmlns:a16="http://schemas.microsoft.com/office/drawing/2014/main" id="{2A115E6E-985E-3397-C719-4BD36A0D0B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3600" y="849868"/>
            <a:ext cx="3429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>
                <a:solidFill>
                  <a:srgbClr val="FF0000"/>
                </a:solidFill>
              </a:rPr>
              <a:t>閃電現象主要來自雷雨雲。</a:t>
            </a:r>
            <a:endParaRPr lang="en-US" altLang="zh-TW" dirty="0">
              <a:solidFill>
                <a:srgbClr val="FF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F9706F-4833-7EAA-0A81-51C8A5106C62}"/>
              </a:ext>
            </a:extLst>
          </p:cNvPr>
          <p:cNvSpPr txBox="1"/>
          <p:nvPr/>
        </p:nvSpPr>
        <p:spPr>
          <a:xfrm>
            <a:off x="2133600" y="1219200"/>
            <a:ext cx="6019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含水氣的空氣，受熱迅速絕熱擴張而上升</a:t>
            </a:r>
            <a:r>
              <a:rPr lang="en-US" dirty="0"/>
              <a:t>，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66607C-C49E-18A1-E881-475396DE55EE}"/>
              </a:ext>
            </a:extLst>
          </p:cNvPr>
          <p:cNvSpPr txBox="1"/>
          <p:nvPr/>
        </p:nvSpPr>
        <p:spPr>
          <a:xfrm>
            <a:off x="2133600" y="1588532"/>
            <a:ext cx="3429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在高空水氣凝結迅速下落</a:t>
            </a:r>
            <a:r>
              <a:rPr lang="en-US" dirty="0"/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4084242580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圖片 1" descr="Tstorm-tcu-stage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5688" y="0"/>
            <a:ext cx="44926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56363520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圖片 1" descr="Tstorm-mature-stage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5688" y="0"/>
            <a:ext cx="44926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ight Arrow 1">
            <a:extLst>
              <a:ext uri="{FF2B5EF4-FFF2-40B4-BE49-F238E27FC236}">
                <a16:creationId xmlns:a16="http://schemas.microsoft.com/office/drawing/2014/main" id="{C6E87045-9885-4F6C-0DED-5A87B2ACA729}"/>
              </a:ext>
            </a:extLst>
          </p:cNvPr>
          <p:cNvSpPr/>
          <p:nvPr/>
        </p:nvSpPr>
        <p:spPr>
          <a:xfrm flipH="1">
            <a:off x="6934200" y="914400"/>
            <a:ext cx="381000" cy="304800"/>
          </a:xfrm>
          <a:prstGeom prst="right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4961866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圖片 1" descr="Tstorm-dissipating-stage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5688" y="0"/>
            <a:ext cx="44926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11303072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圖片 1" descr="Anvil_shaped_cumulus_panorama_edit_crop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49400"/>
            <a:ext cx="9144000" cy="375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55209959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圖片 1" descr="Rolling-thunder-cloud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990600"/>
            <a:ext cx="7064375" cy="4691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2880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4" descr="fig2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667"/>
          <a:stretch>
            <a:fillRect/>
          </a:stretch>
        </p:blipFill>
        <p:spPr bwMode="auto">
          <a:xfrm>
            <a:off x="609600" y="1447800"/>
            <a:ext cx="4275138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9155" name="Picture 5" descr="gauss6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52"/>
          <a:stretch>
            <a:fillRect/>
          </a:stretch>
        </p:blipFill>
        <p:spPr bwMode="auto">
          <a:xfrm>
            <a:off x="5105400" y="1524000"/>
            <a:ext cx="3679825" cy="372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9156" name="Text Box 6"/>
          <p:cNvSpPr txBox="1">
            <a:spLocks noChangeArrowheads="1"/>
          </p:cNvSpPr>
          <p:nvPr/>
        </p:nvSpPr>
        <p:spPr bwMode="auto">
          <a:xfrm>
            <a:off x="2628900" y="5393803"/>
            <a:ext cx="38862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觀察發現雷雨雲的下層帶</a:t>
            </a:r>
            <a:r>
              <a:rPr lang="zh-TW" altLang="en-US" dirty="0">
                <a:solidFill>
                  <a:srgbClr val="FF0000"/>
                </a:solidFill>
              </a:rPr>
              <a:t>負電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1B9B2E7-6B27-C247-CC55-5213DF0E7325}"/>
              </a:ext>
            </a:extLst>
          </p:cNvPr>
          <p:cNvSpPr txBox="1"/>
          <p:nvPr/>
        </p:nvSpPr>
        <p:spPr>
          <a:xfrm>
            <a:off x="2653014" y="5777603"/>
            <a:ext cx="3886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雷雨雲內會保持一個向下的電場</a:t>
            </a:r>
            <a:r>
              <a:rPr lang="en-US" dirty="0"/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1550292543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4" descr="fig2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762000"/>
            <a:ext cx="3905250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圖片 3" descr="一張含有 電腦, 房間 的圖片&#10;&#10;自動產生的描述">
            <a:extLst>
              <a:ext uri="{FF2B5EF4-FFF2-40B4-BE49-F238E27FC236}">
                <a16:creationId xmlns:a16="http://schemas.microsoft.com/office/drawing/2014/main" id="{AD47FFF4-3A7E-1341-9531-E043A21FAD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0" y="1295400"/>
            <a:ext cx="2946400" cy="22098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8816BC9-465C-AE73-9231-2725E5C4267C}"/>
              </a:ext>
            </a:extLst>
          </p:cNvPr>
          <p:cNvSpPr txBox="1"/>
          <p:nvPr/>
        </p:nvSpPr>
        <p:spPr>
          <a:xfrm>
            <a:off x="2053461" y="5181600"/>
            <a:ext cx="6191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在此向下的電場中，凝結下落的水滴前方會聚集正電</a:t>
            </a:r>
            <a:r>
              <a:rPr lang="en-US" dirty="0"/>
              <a:t>。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A0F9A0-911D-EF3A-B3E6-F3E2F34AF13C}"/>
              </a:ext>
            </a:extLst>
          </p:cNvPr>
          <p:cNvSpPr txBox="1"/>
          <p:nvPr/>
        </p:nvSpPr>
        <p:spPr>
          <a:xfrm>
            <a:off x="2053461" y="5574268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 err="1"/>
              <a:t>與上升的冰雹撞擊後，冰雹帶正電</a:t>
            </a:r>
            <a:r>
              <a:rPr lang="en-US" dirty="0"/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1384500921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 descr="一張含有 桌, 蛋糕, 大, 團體 的圖片&#10;&#10;自動產生的描述">
            <a:extLst>
              <a:ext uri="{FF2B5EF4-FFF2-40B4-BE49-F238E27FC236}">
                <a16:creationId xmlns:a16="http://schemas.microsoft.com/office/drawing/2014/main" id="{968EB41A-8370-0541-B548-1599016841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1447800"/>
            <a:ext cx="5283200" cy="3962400"/>
          </a:xfrm>
          <a:prstGeom prst="rect">
            <a:avLst/>
          </a:prstGeom>
        </p:spPr>
      </p:pic>
      <p:pic>
        <p:nvPicPr>
          <p:cNvPr id="4" name="Picture 4" descr="fig27">
            <a:extLst>
              <a:ext uri="{FF2B5EF4-FFF2-40B4-BE49-F238E27FC236}">
                <a16:creationId xmlns:a16="http://schemas.microsoft.com/office/drawing/2014/main" id="{2DB8181E-7712-E64F-D0C4-92B73EBA4D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667"/>
          <a:stretch>
            <a:fillRect/>
          </a:stretch>
        </p:blipFill>
        <p:spPr bwMode="auto">
          <a:xfrm>
            <a:off x="5664200" y="2332299"/>
            <a:ext cx="3457991" cy="30817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6">
            <a:extLst>
              <a:ext uri="{FF2B5EF4-FFF2-40B4-BE49-F238E27FC236}">
                <a16:creationId xmlns:a16="http://schemas.microsoft.com/office/drawing/2014/main" id="{B7805C42-3F83-528D-4708-CC190E1F60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1200" y="5715000"/>
            <a:ext cx="52832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雷雨雲下層的負電會持續累積。好像一個充電器！</a:t>
            </a:r>
          </a:p>
        </p:txBody>
      </p:sp>
    </p:spTree>
    <p:extLst>
      <p:ext uri="{BB962C8B-B14F-4D97-AF65-F5344CB8AC3E}">
        <p14:creationId xmlns:p14="http://schemas.microsoft.com/office/powerpoint/2010/main" val="105010358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4" descr="gauss7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444" b="9723"/>
          <a:stretch>
            <a:fillRect/>
          </a:stretch>
        </p:blipFill>
        <p:spPr bwMode="auto">
          <a:xfrm>
            <a:off x="975581" y="2583309"/>
            <a:ext cx="3397250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03" name="Text Box 5"/>
          <p:cNvSpPr txBox="1">
            <a:spLocks noChangeArrowheads="1"/>
          </p:cNvSpPr>
          <p:nvPr/>
        </p:nvSpPr>
        <p:spPr bwMode="auto">
          <a:xfrm>
            <a:off x="1285461" y="1150491"/>
            <a:ext cx="7239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雲層與地面間的電場就會增加，造成中間的空氣游離，</a:t>
            </a:r>
          </a:p>
        </p:txBody>
      </p:sp>
      <p:pic>
        <p:nvPicPr>
          <p:cNvPr id="3" name="圖片 2" descr="一張含有 藍色, 標誌, 飛機 的圖片&#10;&#10;自動產生的描述">
            <a:extLst>
              <a:ext uri="{FF2B5EF4-FFF2-40B4-BE49-F238E27FC236}">
                <a16:creationId xmlns:a16="http://schemas.microsoft.com/office/drawing/2014/main" id="{BBABCDDA-6EA9-104C-A954-BCA7E67D3D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3661" y="3573909"/>
            <a:ext cx="3860800" cy="28956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201CDFB-A45B-C2E4-B448-FF4EF18D6A71}"/>
              </a:ext>
            </a:extLst>
          </p:cNvPr>
          <p:cNvSpPr txBox="1"/>
          <p:nvPr/>
        </p:nvSpPr>
        <p:spPr>
          <a:xfrm>
            <a:off x="1285460" y="388491"/>
            <a:ext cx="75537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如果雷雨雲接近地表負電較缺乏，需要充負電的區域</a:t>
            </a:r>
            <a:r>
              <a:rPr lang="en-US" dirty="0"/>
              <a:t>，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A5EC08-4671-E092-2300-9DF8A1896EED}"/>
              </a:ext>
            </a:extLst>
          </p:cNvPr>
          <p:cNvSpPr txBox="1"/>
          <p:nvPr/>
        </p:nvSpPr>
        <p:spPr>
          <a:xfrm>
            <a:off x="1295399" y="781159"/>
            <a:ext cx="65631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TW" altLang="en-US" dirty="0"/>
              <a:t>或是因下層帶負電的雷雨雲接近，在附近地表感應了正電，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634166-F107-D450-2750-71CEBC92EB01}"/>
              </a:ext>
            </a:extLst>
          </p:cNvPr>
          <p:cNvSpPr txBox="1"/>
          <p:nvPr/>
        </p:nvSpPr>
        <p:spPr>
          <a:xfrm>
            <a:off x="1295400" y="1524000"/>
            <a:ext cx="7391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TW" altLang="en-US" dirty="0"/>
              <a:t>於是雲層上的負電流下地面，就是閃電，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3C22CB-15AC-D853-E090-4ED699578DFC}"/>
              </a:ext>
            </a:extLst>
          </p:cNvPr>
          <p:cNvSpPr txBox="1"/>
          <p:nvPr/>
        </p:nvSpPr>
        <p:spPr>
          <a:xfrm>
            <a:off x="1295398" y="1916668"/>
            <a:ext cx="647700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TW" altLang="en-US" dirty="0"/>
              <a:t>於是完成充電的過程，地表的負電自然地得到補充。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6440499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4" descr="fig2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2795" y="2098997"/>
            <a:ext cx="3898900" cy="473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圖片 2" descr="一張含有 水, 黑暗, 星星 的圖片&#10;&#10;自動產生的描述">
            <a:extLst>
              <a:ext uri="{FF2B5EF4-FFF2-40B4-BE49-F238E27FC236}">
                <a16:creationId xmlns:a16="http://schemas.microsoft.com/office/drawing/2014/main" id="{9E2AF596-CD17-9547-A38F-1AC7466CB4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537" y="2971800"/>
            <a:ext cx="3947825" cy="28257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0F97972-9959-5EAD-0C34-5DB97FD8F734}"/>
              </a:ext>
            </a:extLst>
          </p:cNvPr>
          <p:cNvSpPr txBox="1"/>
          <p:nvPr/>
        </p:nvSpPr>
        <p:spPr>
          <a:xfrm>
            <a:off x="914400" y="437104"/>
            <a:ext cx="52364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TW" altLang="en-US" dirty="0"/>
              <a:t>閃電流過的路徑，就是已經游離的空氣段落。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69EB86-F563-9612-5A0C-47373972D36F}"/>
              </a:ext>
            </a:extLst>
          </p:cNvPr>
          <p:cNvSpPr txBox="1"/>
          <p:nvPr/>
        </p:nvSpPr>
        <p:spPr>
          <a:xfrm>
            <a:off x="914400" y="827435"/>
            <a:ext cx="7315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游離空氣段落一開始會一段一段、由上而下慢慢產生</a:t>
            </a:r>
            <a:r>
              <a:rPr lang="en-US" dirty="0"/>
              <a:t>。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091CC4-1DB0-A24B-7A92-74B195B877CA}"/>
              </a:ext>
            </a:extLst>
          </p:cNvPr>
          <p:cNvSpPr txBox="1"/>
          <p:nvPr/>
        </p:nvSpPr>
        <p:spPr>
          <a:xfrm>
            <a:off x="914400" y="1217766"/>
            <a:ext cx="7924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已游離的段落會充滿負電，一旦聯通雲層與地表，就如導線可以通電</a:t>
            </a:r>
            <a:r>
              <a:rPr lang="en-US" dirty="0"/>
              <a:t>。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64E73F-3B5D-9074-90A0-47481448109F}"/>
              </a:ext>
            </a:extLst>
          </p:cNvPr>
          <p:cNvSpPr txBox="1"/>
          <p:nvPr/>
        </p:nvSpPr>
        <p:spPr>
          <a:xfrm>
            <a:off x="914399" y="1600200"/>
            <a:ext cx="77672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原則上應該是由接近地表、最後游離的段落發起，</a:t>
            </a:r>
            <a:r>
              <a:rPr lang="en-US" dirty="0" err="1">
                <a:solidFill>
                  <a:srgbClr val="FF0000"/>
                </a:solidFill>
              </a:rPr>
              <a:t>閃電是由下往上打</a:t>
            </a:r>
            <a:r>
              <a:rPr lang="en-US" dirty="0"/>
              <a:t>！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3F3CBF7D-9F1E-0929-A850-EFABF7F440B7}"/>
                  </a:ext>
                </a:extLst>
              </p:cNvPr>
              <p:cNvSpPr txBox="1"/>
              <p:nvPr/>
            </p:nvSpPr>
            <p:spPr>
              <a:xfrm>
                <a:off x="5562600" y="2624796"/>
                <a:ext cx="237244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−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3F3CBF7D-9F1E-0929-A850-EFABF7F440B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2600" y="2624796"/>
                <a:ext cx="237244" cy="276999"/>
              </a:xfrm>
              <a:prstGeom prst="rect">
                <a:avLst/>
              </a:prstGeom>
              <a:blipFill>
                <a:blip r:embed="rId4"/>
                <a:stretch>
                  <a:fillRect l="-5263" r="-526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07464457-CA15-5A9E-AA5C-DD8DD06EF068}"/>
                  </a:ext>
                </a:extLst>
              </p:cNvPr>
              <p:cNvSpPr txBox="1"/>
              <p:nvPr/>
            </p:nvSpPr>
            <p:spPr>
              <a:xfrm>
                <a:off x="5453605" y="2833300"/>
                <a:ext cx="237244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−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07464457-CA15-5A9E-AA5C-DD8DD06EF06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53605" y="2833300"/>
                <a:ext cx="237244" cy="276999"/>
              </a:xfrm>
              <a:prstGeom prst="rect">
                <a:avLst/>
              </a:prstGeom>
              <a:blipFill>
                <a:blip r:embed="rId5"/>
                <a:stretch>
                  <a:fillRect l="-5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1EDB2599-FA7A-1B96-9ABF-BA813F8D5CF8}"/>
                  </a:ext>
                </a:extLst>
              </p:cNvPr>
              <p:cNvSpPr txBox="1"/>
              <p:nvPr/>
            </p:nvSpPr>
            <p:spPr>
              <a:xfrm>
                <a:off x="5913655" y="2624796"/>
                <a:ext cx="237244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−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1EDB2599-FA7A-1B96-9ABF-BA813F8D5CF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13655" y="2624796"/>
                <a:ext cx="237244" cy="276999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AB47B79C-A9BD-7C90-7313-38E772412110}"/>
                  </a:ext>
                </a:extLst>
              </p:cNvPr>
              <p:cNvSpPr txBox="1"/>
              <p:nvPr/>
            </p:nvSpPr>
            <p:spPr>
              <a:xfrm>
                <a:off x="5628434" y="3335397"/>
                <a:ext cx="237244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+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AB47B79C-A9BD-7C90-7313-38E77241211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28434" y="3335397"/>
                <a:ext cx="237244" cy="276999"/>
              </a:xfrm>
              <a:prstGeom prst="rect">
                <a:avLst/>
              </a:prstGeom>
              <a:blipFill>
                <a:blip r:embed="rId7"/>
                <a:stretch>
                  <a:fillRect l="-15789" r="-21053" b="-869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FB78D7EF-B218-B4FE-E74B-7F12B4F90C4B}"/>
                  </a:ext>
                </a:extLst>
              </p:cNvPr>
              <p:cNvSpPr txBox="1"/>
              <p:nvPr/>
            </p:nvSpPr>
            <p:spPr>
              <a:xfrm>
                <a:off x="5865678" y="3358431"/>
                <a:ext cx="237244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+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FB78D7EF-B218-B4FE-E74B-7F12B4F90C4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5678" y="3358431"/>
                <a:ext cx="237244" cy="276999"/>
              </a:xfrm>
              <a:prstGeom prst="rect">
                <a:avLst/>
              </a:prstGeom>
              <a:blipFill>
                <a:blip r:embed="rId8"/>
                <a:stretch>
                  <a:fillRect l="-15000" r="-15000" b="-434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8A5C34AB-8415-B2E4-66E2-FCD2164A0CE9}"/>
                  </a:ext>
                </a:extLst>
              </p:cNvPr>
              <p:cNvSpPr txBox="1"/>
              <p:nvPr/>
            </p:nvSpPr>
            <p:spPr>
              <a:xfrm>
                <a:off x="5390385" y="3334886"/>
                <a:ext cx="237244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+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8A5C34AB-8415-B2E4-66E2-FCD2164A0CE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0385" y="3334886"/>
                <a:ext cx="237244" cy="276999"/>
              </a:xfrm>
              <a:prstGeom prst="rect">
                <a:avLst/>
              </a:prstGeom>
              <a:blipFill>
                <a:blip r:embed="rId9"/>
                <a:stretch>
                  <a:fillRect l="-15000" r="-15000" b="-869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70302391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DB6EB867-AD8B-E54C-9314-712CA1131B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5550" y="1638300"/>
            <a:ext cx="4152900" cy="415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6584367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 descr="一張含有 桌, 蛋糕, 大, 團體 的圖片&#10;&#10;自動產生的描述">
            <a:extLst>
              <a:ext uri="{FF2B5EF4-FFF2-40B4-BE49-F238E27FC236}">
                <a16:creationId xmlns:a16="http://schemas.microsoft.com/office/drawing/2014/main" id="{20F0A0B6-E1FE-5144-8469-02CF6BFC24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1120" y="257318"/>
            <a:ext cx="3352800" cy="2514600"/>
          </a:xfrm>
          <a:prstGeom prst="rect">
            <a:avLst/>
          </a:prstGeom>
        </p:spPr>
      </p:pic>
      <p:pic>
        <p:nvPicPr>
          <p:cNvPr id="4" name="圖片 3">
            <a:hlinkClick r:id="rId3"/>
            <a:extLst>
              <a:ext uri="{FF2B5EF4-FFF2-40B4-BE49-F238E27FC236}">
                <a16:creationId xmlns:a16="http://schemas.microsoft.com/office/drawing/2014/main" id="{7A4D94E3-23D6-C641-AEFA-D216730A1D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6322" y="257318"/>
            <a:ext cx="4142769" cy="4888468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294A0BC7-872C-064D-B26C-6441F921D3A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1600" y="3048000"/>
            <a:ext cx="3322320" cy="2076450"/>
          </a:xfrm>
          <a:prstGeom prst="rect">
            <a:avLst/>
          </a:prstGeom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F9E3770B-00E7-914F-9F91-2AAE6DE51088}"/>
              </a:ext>
            </a:extLst>
          </p:cNvPr>
          <p:cNvSpPr txBox="1"/>
          <p:nvPr/>
        </p:nvSpPr>
        <p:spPr>
          <a:xfrm>
            <a:off x="836322" y="5226788"/>
            <a:ext cx="73627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地球表面與電離層之間猶如球型電容器。晴空時地面為負電。</a:t>
            </a:r>
            <a:endParaRPr kumimoji="1" lang="zh-TW" altLang="en-US" dirty="0"/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CB94B869-9A49-ED44-B5FF-4849D9B13972}"/>
              </a:ext>
            </a:extLst>
          </p:cNvPr>
          <p:cNvSpPr txBox="1"/>
          <p:nvPr/>
        </p:nvSpPr>
        <p:spPr>
          <a:xfrm>
            <a:off x="818034" y="5596120"/>
            <a:ext cx="79378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dirty="0"/>
              <a:t>但如同絕緣不好的電容器，正電會慢慢由上向下流。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D1E35EE9-0C2A-A448-B100-68CBE39476FE}"/>
              </a:ext>
            </a:extLst>
          </p:cNvPr>
          <p:cNvSpPr txBox="1"/>
          <p:nvPr/>
        </p:nvSpPr>
        <p:spPr>
          <a:xfrm>
            <a:off x="818034" y="5974810"/>
            <a:ext cx="6542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dirty="0"/>
              <a:t>當地面出現局部正電區域，閃電又將負電帶到地面與之中和，</a:t>
            </a: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95FB79C7-69C6-8247-B72D-BDA711DE0977}"/>
              </a:ext>
            </a:extLst>
          </p:cNvPr>
          <p:cNvSpPr/>
          <p:nvPr/>
        </p:nvSpPr>
        <p:spPr>
          <a:xfrm>
            <a:off x="810597" y="6348428"/>
            <a:ext cx="71096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dirty="0"/>
              <a:t>如此保持地面負電性以及電場向下，如同電池為漏電的電容充電。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1283796-C9B1-8D91-ED76-D31B603E1801}"/>
              </a:ext>
            </a:extLst>
          </p:cNvPr>
          <p:cNvCxnSpPr/>
          <p:nvPr/>
        </p:nvCxnSpPr>
        <p:spPr>
          <a:xfrm flipH="1" flipV="1">
            <a:off x="3962400" y="3429000"/>
            <a:ext cx="1295400" cy="1797788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AD0F7976-1504-CB83-9870-4CCE9C3572FD}"/>
              </a:ext>
            </a:extLst>
          </p:cNvPr>
          <p:cNvCxnSpPr>
            <a:cxnSpLocks/>
          </p:cNvCxnSpPr>
          <p:nvPr/>
        </p:nvCxnSpPr>
        <p:spPr>
          <a:xfrm flipH="1" flipV="1">
            <a:off x="1612306" y="2304939"/>
            <a:ext cx="2350094" cy="3393519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82DC3335-CFCF-CB10-41AF-B3B90340AB87}"/>
              </a:ext>
            </a:extLst>
          </p:cNvPr>
          <p:cNvCxnSpPr>
            <a:cxnSpLocks/>
          </p:cNvCxnSpPr>
          <p:nvPr/>
        </p:nvCxnSpPr>
        <p:spPr>
          <a:xfrm flipH="1" flipV="1">
            <a:off x="6083808" y="4608532"/>
            <a:ext cx="365943" cy="1366278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1816260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unset in the background&#10;&#10;Description automatically generated">
            <a:extLst>
              <a:ext uri="{FF2B5EF4-FFF2-40B4-BE49-F238E27FC236}">
                <a16:creationId xmlns:a16="http://schemas.microsoft.com/office/drawing/2014/main" id="{B35D1B2E-15BE-2148-B841-293F40D7C2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1143000"/>
            <a:ext cx="7803366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588487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E26E2664-E0DF-9B47-92FF-46E7C2A244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600" y="990600"/>
            <a:ext cx="7391400" cy="4642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7852516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>
            <a:extLst>
              <a:ext uri="{FF2B5EF4-FFF2-40B4-BE49-F238E27FC236}">
                <a16:creationId xmlns:a16="http://schemas.microsoft.com/office/drawing/2014/main" id="{2F77FF8F-FE60-B149-8D44-769EAA9753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914400"/>
            <a:ext cx="7162800" cy="4775200"/>
          </a:xfrm>
          <a:prstGeom prst="rect">
            <a:avLst/>
          </a:prstGeom>
        </p:spPr>
      </p:pic>
      <p:sp>
        <p:nvSpPr>
          <p:cNvPr id="3" name="矩形 2">
            <a:extLst>
              <a:ext uri="{FF2B5EF4-FFF2-40B4-BE49-F238E27FC236}">
                <a16:creationId xmlns:a16="http://schemas.microsoft.com/office/drawing/2014/main" id="{EE78B700-52CB-8A41-B99D-7F904774CD02}"/>
              </a:ext>
            </a:extLst>
          </p:cNvPr>
          <p:cNvSpPr/>
          <p:nvPr/>
        </p:nvSpPr>
        <p:spPr>
          <a:xfrm>
            <a:off x="2286000" y="5943600"/>
            <a:ext cx="525780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View of lightning from an airplane flying above a system.</a:t>
            </a:r>
          </a:p>
        </p:txBody>
      </p:sp>
    </p:spTree>
    <p:extLst>
      <p:ext uri="{BB962C8B-B14F-4D97-AF65-F5344CB8AC3E}">
        <p14:creationId xmlns:p14="http://schemas.microsoft.com/office/powerpoint/2010/main" val="3579433360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圖片 1" descr="Lightnings_sequence_1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621"/>
          <a:stretch>
            <a:fillRect/>
          </a:stretch>
        </p:blipFill>
        <p:spPr bwMode="auto">
          <a:xfrm>
            <a:off x="61024" y="3827942"/>
            <a:ext cx="9104312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3251" name="圖片 2" descr="Lightnings_sequence_1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379"/>
          <a:stretch>
            <a:fillRect/>
          </a:stretch>
        </p:blipFill>
        <p:spPr bwMode="auto">
          <a:xfrm>
            <a:off x="1938528" y="5199542"/>
            <a:ext cx="5410200" cy="1350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3252" name="文字方塊 3"/>
          <p:cNvSpPr txBox="1">
            <a:spLocks noChangeArrowheads="1"/>
          </p:cNvSpPr>
          <p:nvPr/>
        </p:nvSpPr>
        <p:spPr bwMode="auto">
          <a:xfrm>
            <a:off x="643128" y="5648468"/>
            <a:ext cx="1447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en-US" altLang="zh-TW" dirty="0">
                <a:latin typeface="Times New Roman" panose="02020603050405020304" pitchFamily="18" charset="0"/>
                <a:cs typeface="Times New Roman" panose="02020603050405020304" pitchFamily="18" charset="0"/>
              </a:rPr>
              <a:t>0.32 s</a:t>
            </a:r>
            <a:endParaRPr lang="zh-TW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圖片 2" descr="一張含有 室外, 夜晚, 跑道, 黑暗 的圖片&#10;&#10;自動產生的描述">
            <a:extLst>
              <a:ext uri="{FF2B5EF4-FFF2-40B4-BE49-F238E27FC236}">
                <a16:creationId xmlns:a16="http://schemas.microsoft.com/office/drawing/2014/main" id="{89D9B496-142F-AE4F-AB82-443D749961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2428" y="152273"/>
            <a:ext cx="3962400" cy="2984339"/>
          </a:xfrm>
          <a:prstGeom prst="rect">
            <a:avLst/>
          </a:prstGeom>
        </p:spPr>
      </p:pic>
      <p:sp>
        <p:nvSpPr>
          <p:cNvPr id="4" name="矩形 3">
            <a:extLst>
              <a:ext uri="{FF2B5EF4-FFF2-40B4-BE49-F238E27FC236}">
                <a16:creationId xmlns:a16="http://schemas.microsoft.com/office/drawing/2014/main" id="{AF9EB0AC-1BF8-5F4E-8CDB-3CBF09DF7C30}"/>
              </a:ext>
            </a:extLst>
          </p:cNvPr>
          <p:cNvSpPr/>
          <p:nvPr/>
        </p:nvSpPr>
        <p:spPr>
          <a:xfrm>
            <a:off x="2362200" y="3136612"/>
            <a:ext cx="595272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High-speed photography showing different parts of a lightning flash during the discharge process as seen in Toulouse, France.</a:t>
            </a:r>
          </a:p>
        </p:txBody>
      </p:sp>
    </p:spTree>
    <p:extLst>
      <p:ext uri="{BB962C8B-B14F-4D97-AF65-F5344CB8AC3E}">
        <p14:creationId xmlns:p14="http://schemas.microsoft.com/office/powerpoint/2010/main" val="3046326974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>
            <a:extLst>
              <a:ext uri="{FF2B5EF4-FFF2-40B4-BE49-F238E27FC236}">
                <a16:creationId xmlns:a16="http://schemas.microsoft.com/office/drawing/2014/main" id="{70E50FC6-2A9A-3C43-B15A-A9DB98009F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000" y="889000"/>
            <a:ext cx="8128000" cy="5080000"/>
          </a:xfrm>
          <a:prstGeom prst="rect">
            <a:avLst/>
          </a:prstGeom>
        </p:spPr>
      </p:pic>
      <p:pic>
        <p:nvPicPr>
          <p:cNvPr id="3" name="螢幕錄製 2020-04-12 下午4.24.23.mov" descr="螢幕錄製 2020-04-12 下午4.24.23.mov">
            <a:hlinkClick r:id="" action="ppaction://media"/>
            <a:extLst>
              <a:ext uri="{FF2B5EF4-FFF2-40B4-BE49-F238E27FC236}">
                <a16:creationId xmlns:a16="http://schemas.microsoft.com/office/drawing/2014/main" id="{D8A84783-BD71-5243-A1B4-C07CD33922C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592138"/>
            <a:ext cx="9144000" cy="5673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498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96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4" name="圖片 1" descr="390px-Lightning_striking_the_Eiffel_Tower_-_NOAA_edit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1143000"/>
            <a:ext cx="3352800" cy="5157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91165464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>
            <a:extLst>
              <a:ext uri="{FF2B5EF4-FFF2-40B4-BE49-F238E27FC236}">
                <a16:creationId xmlns:a16="http://schemas.microsoft.com/office/drawing/2014/main" id="{F7FAB83A-C829-B048-A11F-2187273123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5762384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298" name="圖片 1" descr="800px-Lightning_cloud_to_cloud_%28aka%29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362075"/>
            <a:ext cx="7315200" cy="413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7073895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2" name="圖片 1" descr="800px-LightningOverMiramareDiRiminiItaly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762000"/>
            <a:ext cx="7620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17004279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6" name="Picture 5" descr="fig2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0" y="2971800"/>
            <a:ext cx="3309938" cy="2979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7347" name="Picture 6" descr="23p71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838200"/>
            <a:ext cx="3089275" cy="559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64838653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0" name="圖片 1" descr="800px-Global_lightning_strike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914400"/>
            <a:ext cx="6762750" cy="488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9842134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>
            <a:extLst>
              <a:ext uri="{FF2B5EF4-FFF2-40B4-BE49-F238E27FC236}">
                <a16:creationId xmlns:a16="http://schemas.microsoft.com/office/drawing/2014/main" id="{A04A88A3-78C5-D24A-AD0E-A6F1EEABB652}"/>
              </a:ext>
            </a:extLst>
          </p:cNvPr>
          <p:cNvSpPr txBox="1"/>
          <p:nvPr/>
        </p:nvSpPr>
        <p:spPr>
          <a:xfrm>
            <a:off x="3467100" y="2286000"/>
            <a:ext cx="2209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梯度，散度，漩度</a:t>
            </a:r>
            <a:endParaRPr kumimoji="1"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384357462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10" name="文字方塊 5"/>
          <p:cNvSpPr txBox="1">
            <a:spLocks noChangeArrowheads="1"/>
          </p:cNvSpPr>
          <p:nvPr/>
        </p:nvSpPr>
        <p:spPr bwMode="auto">
          <a:xfrm>
            <a:off x="2800350" y="1745810"/>
            <a:ext cx="3543300" cy="371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此式可以直接推廣到三維空間</a:t>
            </a:r>
          </a:p>
        </p:txBody>
      </p:sp>
      <p:sp>
        <p:nvSpPr>
          <p:cNvPr id="21515" name="文字方塊 10"/>
          <p:cNvSpPr txBox="1">
            <a:spLocks noChangeArrowheads="1"/>
          </p:cNvSpPr>
          <p:nvPr/>
        </p:nvSpPr>
        <p:spPr bwMode="auto">
          <a:xfrm>
            <a:off x="4791529" y="2438400"/>
            <a:ext cx="838200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en-US" altLang="zh-TW">
                <a:latin typeface="Times New Roman" pitchFamily="18" charset="0"/>
                <a:cs typeface="Times New Roman" pitchFamily="18" charset="0"/>
              </a:rPr>
              <a:t>3D</a:t>
            </a:r>
            <a:endParaRPr lang="zh-TW" altLang="en-US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文字方塊 12"/>
              <p:cNvSpPr txBox="1"/>
              <p:nvPr/>
            </p:nvSpPr>
            <p:spPr>
              <a:xfrm>
                <a:off x="3838836" y="933746"/>
                <a:ext cx="1349664" cy="618246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𝐸</m:t>
                          </m:r>
                        </m:e>
                        <m:sub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𝑥</m:t>
                          </m:r>
                        </m:sub>
                      </m:sSub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𝑉</m:t>
                          </m:r>
                        </m:num>
                        <m:den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𝑑𝑥</m:t>
                          </m:r>
                        </m:den>
                      </m:f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13" name="文字方塊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38836" y="933746"/>
                <a:ext cx="1349664" cy="618246"/>
              </a:xfrm>
              <a:prstGeom prst="rect">
                <a:avLst/>
              </a:prstGeom>
              <a:blipFill>
                <a:blip r:embed="rId2"/>
                <a:stretch>
                  <a:fillRect b="-4082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文字方塊 13"/>
              <p:cNvSpPr txBox="1"/>
              <p:nvPr/>
            </p:nvSpPr>
            <p:spPr>
              <a:xfrm>
                <a:off x="3860965" y="3282044"/>
                <a:ext cx="1305406" cy="619016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𝐸</m:t>
                          </m:r>
                        </m:e>
                        <m:sub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sub>
                      </m:sSub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𝑉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14" name="文字方塊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0965" y="3282044"/>
                <a:ext cx="1305406" cy="619016"/>
              </a:xfrm>
              <a:prstGeom prst="rect">
                <a:avLst/>
              </a:prstGeom>
              <a:blipFill>
                <a:blip r:embed="rId3"/>
                <a:stretch>
                  <a:fillRect b="-4000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文字方塊 14"/>
              <p:cNvSpPr txBox="1"/>
              <p:nvPr/>
            </p:nvSpPr>
            <p:spPr>
              <a:xfrm>
                <a:off x="3860965" y="4120244"/>
                <a:ext cx="1305406" cy="666336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𝐸</m:t>
                          </m:r>
                        </m:e>
                        <m:sub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sub>
                      </m:sSub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𝑉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15" name="文字方塊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0965" y="4120244"/>
                <a:ext cx="1305406" cy="666336"/>
              </a:xfrm>
              <a:prstGeom prst="rect">
                <a:avLst/>
              </a:prstGeom>
              <a:blipFill>
                <a:blip r:embed="rId4"/>
                <a:stretch>
                  <a:fillRect b="-3774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文字方塊 15"/>
              <p:cNvSpPr txBox="1"/>
              <p:nvPr/>
            </p:nvSpPr>
            <p:spPr>
              <a:xfrm>
                <a:off x="3860965" y="4958444"/>
                <a:ext cx="1305406" cy="619016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𝐸</m:t>
                          </m:r>
                        </m:e>
                        <m:sub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𝑧</m:t>
                          </m:r>
                        </m:sub>
                      </m:sSub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𝑉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b="0" i="1" smtClean="0">
                              <a:latin typeface="Cambria Math"/>
                            </a:rPr>
                            <m:t>𝑧</m:t>
                          </m:r>
                        </m:den>
                      </m:f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16" name="文字方塊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0965" y="4958444"/>
                <a:ext cx="1305406" cy="619016"/>
              </a:xfrm>
              <a:prstGeom prst="rect">
                <a:avLst/>
              </a:prstGeom>
              <a:blipFill>
                <a:blip r:embed="rId5"/>
                <a:stretch>
                  <a:fillRect b="-4000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向下箭號 1">
            <a:extLst>
              <a:ext uri="{FF2B5EF4-FFF2-40B4-BE49-F238E27FC236}">
                <a16:creationId xmlns:a16="http://schemas.microsoft.com/office/drawing/2014/main" id="{0FF89875-B55B-0346-AB38-F29AB22EDCF3}"/>
              </a:ext>
            </a:extLst>
          </p:cNvPr>
          <p:cNvSpPr/>
          <p:nvPr/>
        </p:nvSpPr>
        <p:spPr>
          <a:xfrm>
            <a:off x="4249058" y="2482850"/>
            <a:ext cx="428171" cy="381000"/>
          </a:xfrm>
          <a:prstGeom prst="down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2240648006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2531" name="文字方塊 2"/>
              <p:cNvSpPr txBox="1">
                <a:spLocks noChangeArrowheads="1"/>
              </p:cNvSpPr>
              <p:nvPr/>
            </p:nvSpPr>
            <p:spPr bwMode="auto">
              <a:xfrm>
                <a:off x="915868" y="819148"/>
                <a:ext cx="4222175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1pPr>
                <a:lvl2pPr marL="742950" indent="-28575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2pPr>
                <a:lvl3pPr marL="11430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3pPr>
                <a:lvl4pPr marL="16002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4pPr>
                <a:lvl5pPr marL="20574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9pPr>
              </a:lstStyle>
              <a:p>
                <a:pPr eaLnBrk="1" hangingPunct="1"/>
                <a:r>
                  <a:rPr lang="zh-TW" altLang="en-US" dirty="0"/>
                  <a:t>考慮圖中很靠近的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b="0" i="1" smtClean="0"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en-US" altLang="zh-TW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zh-TW" altLang="en-US" dirty="0"/>
                  <a:t>與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i="1"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en-US" altLang="zh-TW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zh-TW" altLang="en-US" dirty="0"/>
                  <a:t>：</a:t>
                </a:r>
              </a:p>
            </p:txBody>
          </p:sp>
        </mc:Choice>
        <mc:Fallback xmlns="">
          <p:sp>
            <p:nvSpPr>
              <p:cNvPr id="22531" name="文字方塊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915868" y="819148"/>
                <a:ext cx="4222175" cy="369332"/>
              </a:xfrm>
              <a:prstGeom prst="rect">
                <a:avLst/>
              </a:prstGeom>
              <a:blipFill>
                <a:blip r:embed="rId2"/>
                <a:stretch>
                  <a:fillRect l="-1201" t="-3226" b="-19355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534" name="文字方塊 5"/>
              <p:cNvSpPr txBox="1">
                <a:spLocks noChangeArrowheads="1"/>
              </p:cNvSpPr>
              <p:nvPr/>
            </p:nvSpPr>
            <p:spPr bwMode="auto">
              <a:xfrm>
                <a:off x="874400" y="3557617"/>
                <a:ext cx="3461036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1pPr>
                <a:lvl2pPr marL="742950" indent="-28575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2pPr>
                <a:lvl3pPr marL="11430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3pPr>
                <a:lvl4pPr marL="16002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4pPr>
                <a:lvl5pPr marL="20574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9pPr>
              </a:lstStyle>
              <a:p>
                <a:pPr eaLnBrk="1" hangingPunct="1"/>
                <a:r>
                  <a:rPr lang="zh-TW" altLang="en-US" dirty="0"/>
                  <a:t>但</a:t>
                </a:r>
                <a14:m>
                  <m:oMath xmlns:m="http://schemas.openxmlformats.org/officeDocument/2006/math">
                    <m:r>
                      <a:rPr lang="en-US" altLang="zh-TW" i="1" smtClean="0">
                        <a:latin typeface="Cambria Math"/>
                      </a:rPr>
                      <m:t>𝑉</m:t>
                    </m:r>
                    <m:d>
                      <m:dPr>
                        <m:ctrlPr>
                          <a:rPr lang="en-US" altLang="zh-TW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zh-TW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en-US" altLang="zh-TW" b="0" i="1" smtClean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US" altLang="zh-TW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  <m:r>
                          <a:rPr lang="en-US" altLang="zh-TW" b="0" i="1" smtClean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US" altLang="zh-TW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d>
                  </m:oMath>
                </a14:m>
                <a:r>
                  <a:rPr lang="zh-TW" altLang="en-US" dirty="0"/>
                  <a:t>是一個多變數函數，</a:t>
                </a:r>
              </a:p>
            </p:txBody>
          </p:sp>
        </mc:Choice>
        <mc:Fallback xmlns="">
          <p:sp>
            <p:nvSpPr>
              <p:cNvPr id="22534" name="文字方塊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874400" y="3557617"/>
                <a:ext cx="3461036" cy="369332"/>
              </a:xfrm>
              <a:prstGeom prst="rect">
                <a:avLst/>
              </a:prstGeom>
              <a:blipFill>
                <a:blip r:embed="rId3"/>
                <a:stretch>
                  <a:fillRect l="-1465" t="-6667" b="-20000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538" name="文字方塊 9"/>
          <p:cNvSpPr txBox="1">
            <a:spLocks noChangeArrowheads="1"/>
          </p:cNvSpPr>
          <p:nvPr/>
        </p:nvSpPr>
        <p:spPr bwMode="auto">
          <a:xfrm>
            <a:off x="898785" y="5356457"/>
            <a:ext cx="211609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比較兩式得到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文字方塊 10"/>
              <p:cNvSpPr txBox="1"/>
              <p:nvPr/>
            </p:nvSpPr>
            <p:spPr>
              <a:xfrm>
                <a:off x="889640" y="4396113"/>
                <a:ext cx="3155375" cy="666336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zh-TW" altLang="en-US" i="1" smtClean="0">
                          <a:latin typeface="Cambria Math"/>
                        </a:rPr>
                        <m:t>∆</m:t>
                      </m:r>
                      <m:r>
                        <a:rPr lang="en-US" altLang="zh-TW" b="0" i="1" smtClean="0">
                          <a:latin typeface="Cambria Math"/>
                        </a:rPr>
                        <m:t>𝑉</m:t>
                      </m:r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b="0" i="1" smtClean="0">
                              <a:latin typeface="Cambria Math"/>
                            </a:rPr>
                            <m:t>𝑉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+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b="0" i="1" smtClean="0">
                              <a:latin typeface="Cambria Math"/>
                            </a:rPr>
                            <m:t>𝑉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𝑦</m:t>
                          </m:r>
                        </m:den>
                      </m:f>
                      <m:r>
                        <a:rPr lang="en-US" altLang="zh-TW" i="1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+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b="0" i="1" smtClean="0">
                              <a:latin typeface="Cambria Math"/>
                            </a:rPr>
                            <m:t>𝑉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𝑧</m:t>
                          </m:r>
                        </m:den>
                      </m:f>
                      <m:r>
                        <a:rPr lang="en-US" altLang="zh-TW" i="1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𝑧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1" name="文字方塊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9640" y="4396113"/>
                <a:ext cx="3155375" cy="666336"/>
              </a:xfrm>
              <a:prstGeom prst="rect">
                <a:avLst/>
              </a:prstGeom>
              <a:blipFill>
                <a:blip r:embed="rId4"/>
                <a:stretch>
                  <a:fillRect b="-3704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2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02" r="11034"/>
          <a:stretch/>
        </p:blipFill>
        <p:spPr bwMode="auto">
          <a:xfrm>
            <a:off x="5864350" y="1492796"/>
            <a:ext cx="3031758" cy="2579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文字方塊 12"/>
              <p:cNvSpPr txBox="1"/>
              <p:nvPr/>
            </p:nvSpPr>
            <p:spPr>
              <a:xfrm>
                <a:off x="5602892" y="320646"/>
                <a:ext cx="1981199" cy="997004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𝑉</m:t>
                      </m:r>
                      <m:r>
                        <a:rPr lang="en-US" altLang="zh-TW" b="0" i="1" smtClean="0">
                          <a:latin typeface="Cambria Math"/>
                        </a:rPr>
                        <m:t>=−</m:t>
                      </m:r>
                      <m:nary>
                        <m:naryPr>
                          <m:limLoc m:val="undOvr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</m:acc>
                        </m:sub>
                        <m:sup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</m:acc>
                        </m:sup>
                        <m:e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13" name="文字方塊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2892" y="320646"/>
                <a:ext cx="1981199" cy="997004"/>
              </a:xfrm>
              <a:prstGeom prst="rect">
                <a:avLst/>
              </a:prstGeom>
              <a:blipFill>
                <a:blip r:embed="rId6"/>
                <a:stretch>
                  <a:fillRect t="-90000" b="-151250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文字方塊 13"/>
              <p:cNvSpPr txBox="1"/>
              <p:nvPr/>
            </p:nvSpPr>
            <p:spPr>
              <a:xfrm>
                <a:off x="1019066" y="3086455"/>
                <a:ext cx="4337738" cy="431208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~</m:t>
                      </m:r>
                      <m:r>
                        <a:rPr lang="en-US" altLang="zh-TW" b="0" i="1" smtClean="0">
                          <a:latin typeface="Cambria Math"/>
                        </a:rPr>
                        <m:t>−</m:t>
                      </m:r>
                      <m:acc>
                        <m:accPr>
                          <m:chr m:val="⃗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</a:rPr>
                            <m:t>𝐸</m:t>
                          </m:r>
                        </m:e>
                      </m:acc>
                      <m:r>
                        <a:rPr lang="en-US" altLang="zh-TW" i="1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∆</m:t>
                      </m:r>
                      <m:acc>
                        <m:accPr>
                          <m:chr m:val="⃗"/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acc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  <m:t>𝑅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=−</m:t>
                      </m:r>
                      <m:sSub>
                        <m:sSub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𝐸</m:t>
                          </m:r>
                        </m:e>
                        <m:sub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sub>
                      </m:sSub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−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𝐸</m:t>
                          </m:r>
                        </m:e>
                        <m:sub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sub>
                      </m:sSub>
                      <m:r>
                        <a:rPr lang="en-US" altLang="zh-TW" i="1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−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𝐸</m:t>
                          </m:r>
                        </m:e>
                        <m:sub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𝑧</m:t>
                          </m:r>
                        </m:sub>
                      </m:sSub>
                      <m:r>
                        <a:rPr lang="en-US" altLang="zh-TW" i="1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𝑧</m:t>
                      </m:r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14" name="文字方塊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9066" y="3086455"/>
                <a:ext cx="4337738" cy="431208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文字方塊 14"/>
              <p:cNvSpPr txBox="1"/>
              <p:nvPr/>
            </p:nvSpPr>
            <p:spPr>
              <a:xfrm>
                <a:off x="2430564" y="5194813"/>
                <a:ext cx="1305406" cy="619016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𝐸</m:t>
                          </m:r>
                        </m:e>
                        <m:sub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sub>
                      </m:sSub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𝑉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15" name="文字方塊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30564" y="5194813"/>
                <a:ext cx="1305406" cy="619016"/>
              </a:xfrm>
              <a:prstGeom prst="rect">
                <a:avLst/>
              </a:prstGeom>
              <a:blipFill>
                <a:blip r:embed="rId8"/>
                <a:stretch>
                  <a:fillRect b="-4000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文字方塊 15"/>
              <p:cNvSpPr txBox="1"/>
              <p:nvPr/>
            </p:nvSpPr>
            <p:spPr>
              <a:xfrm>
                <a:off x="3903684" y="5171153"/>
                <a:ext cx="1305406" cy="666336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𝐸</m:t>
                          </m:r>
                        </m:e>
                        <m:sub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sub>
                      </m:sSub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𝑉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16" name="文字方塊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3684" y="5171153"/>
                <a:ext cx="1305406" cy="666336"/>
              </a:xfrm>
              <a:prstGeom prst="rect">
                <a:avLst/>
              </a:prstGeom>
              <a:blipFill>
                <a:blip r:embed="rId9"/>
                <a:stretch>
                  <a:fillRect b="-3704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文字方塊 16"/>
              <p:cNvSpPr txBox="1"/>
              <p:nvPr/>
            </p:nvSpPr>
            <p:spPr>
              <a:xfrm>
                <a:off x="5395092" y="5183658"/>
                <a:ext cx="1305406" cy="619016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𝐸</m:t>
                          </m:r>
                        </m:e>
                        <m:sub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𝑧</m:t>
                          </m:r>
                        </m:sub>
                      </m:sSub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𝑉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b="0" i="1" smtClean="0">
                              <a:latin typeface="Cambria Math"/>
                            </a:rPr>
                            <m:t>𝑧</m:t>
                          </m:r>
                        </m:den>
                      </m:f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17" name="文字方塊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092" y="5183658"/>
                <a:ext cx="1305406" cy="619016"/>
              </a:xfrm>
              <a:prstGeom prst="rect">
                <a:avLst/>
              </a:prstGeom>
              <a:blipFill>
                <a:blip r:embed="rId10"/>
                <a:stretch>
                  <a:fillRect b="-4082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文字方塊 17"/>
          <p:cNvSpPr txBox="1"/>
          <p:nvPr/>
        </p:nvSpPr>
        <p:spPr>
          <a:xfrm>
            <a:off x="5117121" y="6038852"/>
            <a:ext cx="3873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這個運算稱為電位的梯度，</a:t>
            </a:r>
            <a:r>
              <a:rPr lang="en-US" altLang="zh-TW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Gradient</a:t>
            </a:r>
            <a:r>
              <a:rPr lang="zh-TW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文字方塊 18"/>
              <p:cNvSpPr txBox="1"/>
              <p:nvPr/>
            </p:nvSpPr>
            <p:spPr>
              <a:xfrm>
                <a:off x="2845638" y="5929231"/>
                <a:ext cx="2116092" cy="71468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b="0" i="1" smtClean="0">
                              <a:latin typeface="Cambria Math"/>
                            </a:rPr>
                            <m:t>𝐸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𝑉</m:t>
                              </m:r>
                            </m:num>
                            <m:den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𝑥</m:t>
                              </m:r>
                            </m:den>
                          </m:f>
                          <m:r>
                            <a:rPr lang="en-US" altLang="zh-TW" b="0" i="1" smtClean="0">
                              <a:latin typeface="Cambria Math"/>
                            </a:rPr>
                            <m:t>,</m:t>
                          </m:r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𝑉</m:t>
                              </m:r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𝑦</m:t>
                              </m:r>
                            </m:den>
                          </m:f>
                          <m:r>
                            <a:rPr lang="en-US" altLang="zh-TW" b="0" i="1" smtClean="0">
                              <a:latin typeface="Cambria Math"/>
                            </a:rPr>
                            <m:t>,</m:t>
                          </m:r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𝑉</m:t>
                              </m:r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𝑧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9" name="文字方塊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5638" y="5929231"/>
                <a:ext cx="2116092" cy="714683"/>
              </a:xfrm>
              <a:prstGeom prst="rect">
                <a:avLst/>
              </a:prstGeom>
              <a:blipFill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文字方塊 1">
            <a:extLst>
              <a:ext uri="{FF2B5EF4-FFF2-40B4-BE49-F238E27FC236}">
                <a16:creationId xmlns:a16="http://schemas.microsoft.com/office/drawing/2014/main" id="{374A3351-404D-F941-B976-6974C35BD453}"/>
              </a:ext>
            </a:extLst>
          </p:cNvPr>
          <p:cNvSpPr txBox="1"/>
          <p:nvPr/>
        </p:nvSpPr>
        <p:spPr>
          <a:xfrm>
            <a:off x="889640" y="403469"/>
            <a:ext cx="48768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兩點間的電位差等於兩點間負電場的線積分：</a:t>
            </a:r>
            <a:endParaRPr kumimoji="1" lang="zh-TW" altLang="en-US" dirty="0"/>
          </a:p>
        </p:txBody>
      </p:sp>
      <p:sp>
        <p:nvSpPr>
          <p:cNvPr id="20" name="文字方塊 2">
            <a:extLst>
              <a:ext uri="{FF2B5EF4-FFF2-40B4-BE49-F238E27FC236}">
                <a16:creationId xmlns:a16="http://schemas.microsoft.com/office/drawing/2014/main" id="{ED3F6FE0-BA95-6E49-93F9-7CD13A62CC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5665" y="1634167"/>
            <a:ext cx="487680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因為很靠近，電場的變化不大，可視為常數：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5CFEE048-1C31-7C42-9C20-D463D40030A1}"/>
              </a:ext>
            </a:extLst>
          </p:cNvPr>
          <p:cNvSpPr txBox="1"/>
          <p:nvPr/>
        </p:nvSpPr>
        <p:spPr>
          <a:xfrm>
            <a:off x="890671" y="6051189"/>
            <a:ext cx="24384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dirty="0"/>
              <a:t>以向量符號書寫：</a:t>
            </a: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0975C84D-E659-4C47-953B-78424EF68C28}"/>
              </a:ext>
            </a:extLst>
          </p:cNvPr>
          <p:cNvSpPr/>
          <p:nvPr/>
        </p:nvSpPr>
        <p:spPr>
          <a:xfrm>
            <a:off x="874583" y="3942867"/>
            <a:ext cx="31854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dirty="0"/>
              <a:t>函數變化可以以偏微分表示：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B529D4BD-F84F-B84A-B07E-D0A291AF24A6}"/>
              </a:ext>
            </a:extLst>
          </p:cNvPr>
          <p:cNvSpPr txBox="1"/>
          <p:nvPr/>
        </p:nvSpPr>
        <p:spPr>
          <a:xfrm>
            <a:off x="915665" y="1236482"/>
            <a:ext cx="19812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兩點的位移：</a:t>
            </a:r>
            <a:endParaRPr kumimoji="1" lang="zh-TW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文字方塊 20">
                <a:extLst>
                  <a:ext uri="{FF2B5EF4-FFF2-40B4-BE49-F238E27FC236}">
                    <a16:creationId xmlns:a16="http://schemas.microsoft.com/office/drawing/2014/main" id="{8A25CC5C-D389-E04D-8AB8-FE2C323799ED}"/>
                  </a:ext>
                </a:extLst>
              </p:cNvPr>
              <p:cNvSpPr txBox="1"/>
              <p:nvPr/>
            </p:nvSpPr>
            <p:spPr>
              <a:xfrm>
                <a:off x="2371114" y="1221716"/>
                <a:ext cx="1981202" cy="402931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∆</m:t>
                      </m:r>
                      <m:acc>
                        <m:accPr>
                          <m:chr m:val="⃗"/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acc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  <m:t>𝑅</m:t>
                          </m:r>
                        </m:e>
                      </m:acc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/>
                        </a:rPr>
                        <m:t>=</m:t>
                      </m:r>
                      <m:d>
                        <m:dPr>
                          <m:ctrlPr>
                            <a:rPr lang="zh-CN" altLang="en-US" i="1" dirty="0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∆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  <m:t>,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∆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𝑦</m:t>
                          </m:r>
                          <m: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  <m:t>,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∆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𝑧</m:t>
                          </m:r>
                        </m:e>
                      </m:d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21" name="文字方塊 20">
                <a:extLst>
                  <a:ext uri="{FF2B5EF4-FFF2-40B4-BE49-F238E27FC236}">
                    <a16:creationId xmlns:a16="http://schemas.microsoft.com/office/drawing/2014/main" id="{8A25CC5C-D389-E04D-8AB8-FE2C323799E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1114" y="1221716"/>
                <a:ext cx="1981202" cy="402931"/>
              </a:xfrm>
              <a:prstGeom prst="rect">
                <a:avLst/>
              </a:prstGeom>
              <a:blipFill>
                <a:blip r:embed="rId12"/>
                <a:stretch>
                  <a:fillRect b="-6250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文字方塊 21">
                <a:extLst>
                  <a:ext uri="{FF2B5EF4-FFF2-40B4-BE49-F238E27FC236}">
                    <a16:creationId xmlns:a16="http://schemas.microsoft.com/office/drawing/2014/main" id="{ADB8D47E-CE6B-9C40-9D37-883685F8CFE0}"/>
                  </a:ext>
                </a:extLst>
              </p:cNvPr>
              <p:cNvSpPr txBox="1"/>
              <p:nvPr/>
            </p:nvSpPr>
            <p:spPr>
              <a:xfrm>
                <a:off x="1002302" y="2039859"/>
                <a:ext cx="1981199" cy="982705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𝑉</m:t>
                      </m:r>
                      <m:r>
                        <a:rPr lang="en-US" altLang="zh-TW" b="0" i="1" smtClean="0">
                          <a:latin typeface="Cambria Math"/>
                        </a:rPr>
                        <m:t>=−</m:t>
                      </m:r>
                      <m:nary>
                        <m:naryPr>
                          <m:limLoc m:val="undOvr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sub>
                        <m:sup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sup>
                        <m:e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22" name="文字方塊 21">
                <a:extLst>
                  <a:ext uri="{FF2B5EF4-FFF2-40B4-BE49-F238E27FC236}">
                    <a16:creationId xmlns:a16="http://schemas.microsoft.com/office/drawing/2014/main" id="{ADB8D47E-CE6B-9C40-9D37-883685F8CFE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2302" y="2039859"/>
                <a:ext cx="1981199" cy="982705"/>
              </a:xfrm>
              <a:prstGeom prst="rect">
                <a:avLst/>
              </a:prstGeom>
              <a:blipFill>
                <a:blip r:embed="rId13"/>
                <a:stretch>
                  <a:fillRect t="-98718" b="-151282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02275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25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25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4" grpId="0"/>
      <p:bldP spid="22538" grpId="0"/>
      <p:bldP spid="11" grpId="0" animBg="1"/>
      <p:bldP spid="15" grpId="0" animBg="1"/>
      <p:bldP spid="16" grpId="0" animBg="1"/>
      <p:bldP spid="17" grpId="0" animBg="1"/>
      <p:bldP spid="18" grpId="0"/>
      <p:bldP spid="19" grpId="0" animBg="1"/>
      <p:bldP spid="3" grpId="0"/>
      <p:bldP spid="4" grpId="0"/>
    </p:bld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5" name="Text Box 4"/>
          <p:cNvSpPr txBox="1">
            <a:spLocks noChangeArrowheads="1"/>
          </p:cNvSpPr>
          <p:nvPr/>
        </p:nvSpPr>
        <p:spPr bwMode="auto">
          <a:xfrm>
            <a:off x="884653" y="502532"/>
            <a:ext cx="734125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若計算點電荷的庫倫電位能的梯度，果然就可以得到庫倫電場：</a:t>
            </a:r>
          </a:p>
        </p:txBody>
      </p:sp>
      <p:pic>
        <p:nvPicPr>
          <p:cNvPr id="112647" name="Picture 6" descr="fig2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757"/>
          <a:stretch>
            <a:fillRect/>
          </a:stretch>
        </p:blipFill>
        <p:spPr bwMode="auto">
          <a:xfrm>
            <a:off x="854173" y="1083595"/>
            <a:ext cx="2467193" cy="3742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文字方塊 9"/>
              <p:cNvSpPr txBox="1"/>
              <p:nvPr/>
            </p:nvSpPr>
            <p:spPr>
              <a:xfrm>
                <a:off x="3671277" y="1076668"/>
                <a:ext cx="1773025" cy="659796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/>
                        </a:rPr>
                        <m:t>𝑉</m:t>
                      </m:r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</m:acc>
                        </m:e>
                      </m:d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US" altLang="zh-TW" b="0" i="1" smtClean="0">
                              <a:latin typeface="Cambria Math"/>
                            </a:rPr>
                            <m:t>4</m:t>
                          </m:r>
                          <m:r>
                            <a:rPr lang="zh-TW" altLang="en-US" b="0" i="1" smtClean="0">
                              <a:latin typeface="Cambria Math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/>
                            </a:rPr>
                            <m:t>𝑄</m:t>
                          </m:r>
                        </m:num>
                        <m:den>
                          <m:r>
                            <a:rPr lang="en-US" altLang="zh-TW" i="1">
                              <a:latin typeface="Cambria Math"/>
                            </a:rPr>
                            <m:t>𝑟</m:t>
                          </m:r>
                        </m:den>
                      </m:f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0" name="文字方塊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71277" y="1076668"/>
                <a:ext cx="1773025" cy="65979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文字方塊 1"/>
              <p:cNvSpPr txBox="1"/>
              <p:nvPr/>
            </p:nvSpPr>
            <p:spPr>
              <a:xfrm>
                <a:off x="3657422" y="1840659"/>
                <a:ext cx="4419778" cy="1517338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𝑉</m:t>
                              </m:r>
                            </m:num>
                            <m:den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𝑥</m:t>
                              </m:r>
                            </m:den>
                          </m:f>
                          <m:r>
                            <a:rPr lang="en-US" altLang="zh-TW" b="0" i="1" smtClean="0">
                              <a:latin typeface="Cambria Math"/>
                            </a:rPr>
                            <m:t>,</m:t>
                          </m:r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𝑉</m:t>
                              </m:r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𝑦</m:t>
                              </m:r>
                            </m:den>
                          </m:f>
                          <m:r>
                            <a:rPr lang="en-US" altLang="zh-TW" b="0" i="1" smtClean="0">
                              <a:latin typeface="Cambria Math"/>
                            </a:rPr>
                            <m:t>,</m:t>
                          </m:r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𝑉</m:t>
                              </m:r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𝑧</m:t>
                              </m:r>
                            </m:den>
                          </m:f>
                        </m:e>
                      </m:d>
                      <m:r>
                        <a:rPr lang="en-US" altLang="zh-TW" i="1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𝑑𝑉</m:t>
                              </m:r>
                            </m:num>
                            <m:den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𝑑𝑟</m:t>
                              </m:r>
                            </m:den>
                          </m:f>
                          <m:f>
                            <m:fPr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 smtClean="0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𝑟</m:t>
                              </m:r>
                            </m:num>
                            <m:den>
                              <m:r>
                                <a:rPr lang="zh-TW" altLang="en-US" i="1" smtClean="0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𝑥</m:t>
                              </m:r>
                            </m:den>
                          </m:f>
                          <m:r>
                            <a:rPr lang="en-US" altLang="zh-TW" i="1">
                              <a:latin typeface="Cambria Math"/>
                            </a:rPr>
                            <m:t>,</m:t>
                          </m:r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𝑑𝑉</m:t>
                              </m:r>
                            </m:num>
                            <m:den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𝑑𝑟</m:t>
                              </m:r>
                            </m:den>
                          </m:f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i="1">
                                  <a:latin typeface="Cambria Math"/>
                                </a:rPr>
                                <m:t>𝑟</m:t>
                              </m:r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𝑦</m:t>
                              </m:r>
                            </m:den>
                          </m:f>
                          <m:r>
                            <a:rPr lang="en-US" altLang="zh-TW" i="1">
                              <a:latin typeface="Cambria Math"/>
                            </a:rPr>
                            <m:t>,</m:t>
                          </m:r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𝑑𝑉</m:t>
                              </m:r>
                            </m:num>
                            <m:den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𝑑𝑟</m:t>
                              </m:r>
                            </m:den>
                          </m:f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i="1">
                                  <a:latin typeface="Cambria Math"/>
                                </a:rPr>
                                <m:t>𝑟</m:t>
                              </m:r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𝑧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US" altLang="zh-TW" b="0" i="1" dirty="0">
                  <a:latin typeface="Cambria Math"/>
                </a:endParaRPr>
              </a:p>
              <a:p>
                <a:endParaRPr lang="en-US" altLang="zh-TW" i="1" dirty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/>
                            </a:rPr>
                            <m:t>𝑑</m:t>
                          </m:r>
                          <m:r>
                            <a:rPr lang="en-US" altLang="zh-TW" b="0" i="1" smtClean="0">
                              <a:latin typeface="Cambria Math"/>
                            </a:rPr>
                            <m:t>𝑉</m:t>
                          </m:r>
                        </m:num>
                        <m:den>
                          <m:r>
                            <a:rPr lang="en-US" altLang="zh-TW" i="1">
                              <a:latin typeface="Cambria Math"/>
                            </a:rPr>
                            <m:t>𝑑𝑟</m:t>
                          </m:r>
                        </m:den>
                      </m:f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i="1">
                                  <a:latin typeface="Cambria Math"/>
                                </a:rPr>
                                <m:t>𝑟</m:t>
                              </m:r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i="1">
                                  <a:latin typeface="Cambria Math"/>
                                </a:rPr>
                                <m:t>𝑥</m:t>
                              </m:r>
                            </m:den>
                          </m:f>
                          <m:r>
                            <a:rPr lang="en-US" altLang="zh-TW" i="1">
                              <a:latin typeface="Cambria Math"/>
                            </a:rPr>
                            <m:t>,</m:t>
                          </m:r>
                          <m:r>
                            <a:rPr lang="en-US" altLang="zh-TW" i="1" smtClean="0">
                              <a:latin typeface="Cambria Math"/>
                            </a:rPr>
                            <m:t> </m:t>
                          </m:r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i="1">
                                  <a:latin typeface="Cambria Math"/>
                                </a:rPr>
                                <m:t>𝑟</m:t>
                              </m:r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i="1">
                                  <a:latin typeface="Cambria Math"/>
                                </a:rPr>
                                <m:t>𝑦</m:t>
                              </m:r>
                            </m:den>
                          </m:f>
                          <m:r>
                            <a:rPr lang="en-US" altLang="zh-TW" i="1">
                              <a:latin typeface="Cambria Math"/>
                            </a:rPr>
                            <m:t>,</m:t>
                          </m:r>
                          <m:r>
                            <a:rPr lang="en-US" altLang="zh-TW" i="1" smtClean="0">
                              <a:latin typeface="Cambria Math"/>
                            </a:rPr>
                            <m:t> </m:t>
                          </m:r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i="1">
                                  <a:latin typeface="Cambria Math"/>
                                </a:rPr>
                                <m:t>𝑟</m:t>
                              </m:r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i="1">
                                  <a:latin typeface="Cambria Math"/>
                                </a:rPr>
                                <m:t>𝑧</m:t>
                              </m:r>
                            </m:den>
                          </m:f>
                        </m:e>
                      </m:d>
                      <m:r>
                        <a:rPr lang="en-US" altLang="zh-TW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US" altLang="zh-TW" i="1">
                              <a:latin typeface="Cambria Math"/>
                            </a:rPr>
                            <m:t>4</m:t>
                          </m:r>
                          <m:r>
                            <a:rPr lang="zh-TW" altLang="en-US" i="1">
                              <a:latin typeface="Cambria Math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i="1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/>
                            </a:rPr>
                            <m:t>𝑄𝑞</m:t>
                          </m:r>
                        </m:num>
                        <m:den>
                          <m:sSup>
                            <m:sSupPr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en-US" altLang="zh-TW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acc>
                        <m:accPr>
                          <m:chr m:val="̂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b="0" i="1" smtClean="0">
                              <a:latin typeface="Cambria Math"/>
                            </a:rPr>
                            <m:t>𝑟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−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</a:rPr>
                            <m:t>𝐸</m:t>
                          </m:r>
                        </m:e>
                      </m:acc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" name="文字方塊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7422" y="1840659"/>
                <a:ext cx="4419778" cy="1517338"/>
              </a:xfrm>
              <a:prstGeom prst="rect">
                <a:avLst/>
              </a:prstGeom>
              <a:blipFill>
                <a:blip r:embed="rId4"/>
                <a:stretch>
                  <a:fillRect b="-1653"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文字方塊 2"/>
          <p:cNvSpPr txBox="1"/>
          <p:nvPr/>
        </p:nvSpPr>
        <p:spPr>
          <a:xfrm>
            <a:off x="3321366" y="5217128"/>
            <a:ext cx="46483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這是適用於所有靜電學的關係！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文字方塊 10"/>
              <p:cNvSpPr txBox="1"/>
              <p:nvPr/>
            </p:nvSpPr>
            <p:spPr>
              <a:xfrm>
                <a:off x="1051579" y="5044453"/>
                <a:ext cx="2116092" cy="71468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b="0" i="1" smtClean="0">
                              <a:latin typeface="Cambria Math"/>
                            </a:rPr>
                            <m:t>𝐸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𝑉</m:t>
                              </m:r>
                            </m:num>
                            <m:den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𝑥</m:t>
                              </m:r>
                            </m:den>
                          </m:f>
                          <m:r>
                            <a:rPr lang="en-US" altLang="zh-TW" b="0" i="1" smtClean="0">
                              <a:latin typeface="Cambria Math"/>
                            </a:rPr>
                            <m:t>,</m:t>
                          </m:r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𝑉</m:t>
                              </m:r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𝑦</m:t>
                              </m:r>
                            </m:den>
                          </m:f>
                          <m:r>
                            <a:rPr lang="en-US" altLang="zh-TW" b="0" i="1" smtClean="0">
                              <a:latin typeface="Cambria Math"/>
                            </a:rPr>
                            <m:t>,</m:t>
                          </m:r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𝑉</m:t>
                              </m:r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𝑧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1" name="文字方塊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1579" y="5044453"/>
                <a:ext cx="2116092" cy="714683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矩形 3"/>
              <p:cNvSpPr/>
              <p:nvPr/>
            </p:nvSpPr>
            <p:spPr>
              <a:xfrm>
                <a:off x="3663518" y="3646463"/>
                <a:ext cx="3468770" cy="619016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𝑟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𝑥</m:t>
                          </m:r>
                        </m:den>
                      </m:f>
                      <m:rad>
                        <m:radPr>
                          <m:degHide m:val="on"/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en-US" altLang="zh-TW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𝑧</m:t>
                              </m:r>
                            </m:e>
                            <m:sup>
                              <m:r>
                                <a:rPr lang="en-US" altLang="zh-TW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en-US" altLang="zh-TW" b="0" i="1" smtClean="0">
                              <a:latin typeface="Cambria Math"/>
                            </a:rPr>
                            <m:t>𝑟</m:t>
                          </m:r>
                        </m:den>
                      </m:f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̂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𝑟</m:t>
                              </m:r>
                            </m:e>
                          </m:acc>
                        </m:e>
                        <m:sub>
                          <m:r>
                            <a:rPr lang="en-US" altLang="zh-TW" b="0" i="1" smtClean="0">
                              <a:latin typeface="Cambria Math"/>
                            </a:rPr>
                            <m:t>𝑥</m:t>
                          </m:r>
                        </m:sub>
                      </m:sSub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4" name="矩形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63518" y="3646463"/>
                <a:ext cx="3468770" cy="619016"/>
              </a:xfrm>
              <a:prstGeom prst="rect">
                <a:avLst/>
              </a:prstGeom>
              <a:blipFill>
                <a:blip r:embed="rId6"/>
                <a:stretch>
                  <a:fillRect b="-4000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文字方塊 11"/>
          <p:cNvSpPr txBox="1"/>
          <p:nvPr/>
        </p:nvSpPr>
        <p:spPr>
          <a:xfrm>
            <a:off x="1051579" y="5881255"/>
            <a:ext cx="74828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電位純量場的梯度是一個向量場！這是一個普遍的結果！</a:t>
            </a:r>
          </a:p>
        </p:txBody>
      </p:sp>
    </p:spTree>
    <p:extLst>
      <p:ext uri="{BB962C8B-B14F-4D97-AF65-F5344CB8AC3E}">
        <p14:creationId xmlns:p14="http://schemas.microsoft.com/office/powerpoint/2010/main" val="4199958478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文字方塊 1"/>
              <p:cNvSpPr txBox="1"/>
              <p:nvPr/>
            </p:nvSpPr>
            <p:spPr>
              <a:xfrm>
                <a:off x="1365616" y="1280066"/>
                <a:ext cx="6578981" cy="714683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zh-TW" altLang="en-US" i="1" smtClean="0">
                          <a:latin typeface="Cambria Math"/>
                        </a:rPr>
                        <m:t>∆</m:t>
                      </m:r>
                      <m:r>
                        <a:rPr lang="en-US" altLang="zh-TW" b="0" i="1" smtClean="0">
                          <a:latin typeface="Cambria Math"/>
                        </a:rPr>
                        <m:t>𝑈</m:t>
                      </m:r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b="0" i="1" smtClean="0">
                              <a:latin typeface="Cambria Math"/>
                            </a:rPr>
                            <m:t>𝑈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∙∆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+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𝑈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𝑦</m:t>
                          </m:r>
                        </m:den>
                      </m:f>
                      <m:r>
                        <a:rPr lang="en-US" altLang="zh-TW" i="1">
                          <a:latin typeface="Cambria Math"/>
                          <a:ea typeface="Cambria Math"/>
                        </a:rPr>
                        <m:t>∙∆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+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𝑈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𝑧</m:t>
                          </m:r>
                        </m:den>
                      </m:f>
                      <m:r>
                        <a:rPr lang="en-US" altLang="zh-TW" i="1">
                          <a:latin typeface="Cambria Math"/>
                          <a:ea typeface="Cambria Math"/>
                        </a:rPr>
                        <m:t>∙∆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𝑧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i="1">
                                  <a:latin typeface="Cambria Math"/>
                                </a:rPr>
                                <m:t>𝑈</m:t>
                              </m:r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i="1">
                                  <a:latin typeface="Cambria Math"/>
                                </a:rPr>
                                <m:t>𝑥</m:t>
                              </m:r>
                            </m:den>
                          </m:f>
                          <m:r>
                            <a:rPr lang="en-US" altLang="zh-TW" i="1">
                              <a:latin typeface="Cambria Math"/>
                            </a:rPr>
                            <m:t>,</m:t>
                          </m:r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i="1">
                                  <a:latin typeface="Cambria Math"/>
                                </a:rPr>
                                <m:t>𝑈</m:t>
                              </m:r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i="1">
                                  <a:latin typeface="Cambria Math"/>
                                </a:rPr>
                                <m:t>𝑦</m:t>
                              </m:r>
                            </m:den>
                          </m:f>
                          <m:r>
                            <a:rPr lang="en-US" altLang="zh-TW" i="1">
                              <a:latin typeface="Cambria Math"/>
                            </a:rPr>
                            <m:t>,</m:t>
                          </m:r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i="1">
                                  <a:latin typeface="Cambria Math"/>
                                </a:rPr>
                                <m:t>𝑈</m:t>
                              </m:r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i="1">
                                  <a:latin typeface="Cambria Math"/>
                                </a:rPr>
                                <m:t>𝑧</m:t>
                              </m:r>
                            </m:den>
                          </m:f>
                        </m:e>
                      </m:d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∆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,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∆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𝑦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,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∆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𝑧</m:t>
                          </m:r>
                        </m:e>
                      </m:d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" name="文字方塊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5616" y="1280066"/>
                <a:ext cx="6578981" cy="714683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矩形 2"/>
              <p:cNvSpPr/>
              <p:nvPr/>
            </p:nvSpPr>
            <p:spPr>
              <a:xfrm>
                <a:off x="1349307" y="776010"/>
                <a:ext cx="6171305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zh-TW" altLang="en-US" dirty="0"/>
                  <a:t>對於任一純量</a:t>
                </a:r>
                <a14:m>
                  <m:oMath xmlns:m="http://schemas.openxmlformats.org/officeDocument/2006/math">
                    <m:r>
                      <a:rPr lang="en-US" altLang="zh-TW" i="1" smtClean="0">
                        <a:latin typeface="Cambria Math"/>
                      </a:rPr>
                      <m:t>𝑈</m:t>
                    </m:r>
                    <m:d>
                      <m:dPr>
                        <m:ctrlPr>
                          <a:rPr lang="en-US" altLang="zh-TW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zh-TW" b="0" i="1" smtClean="0">
                            <a:latin typeface="Cambria Math"/>
                          </a:rPr>
                          <m:t>𝑥</m:t>
                        </m:r>
                        <m:r>
                          <a:rPr lang="en-US" altLang="zh-TW" b="0" i="1" smtClean="0">
                            <a:latin typeface="Cambria Math"/>
                          </a:rPr>
                          <m:t>,</m:t>
                        </m:r>
                        <m:r>
                          <a:rPr lang="en-US" altLang="zh-TW" b="0" i="1" smtClean="0">
                            <a:latin typeface="Cambria Math"/>
                          </a:rPr>
                          <m:t>𝑦</m:t>
                        </m:r>
                        <m:r>
                          <a:rPr lang="en-US" altLang="zh-TW" b="0" i="1" smtClean="0">
                            <a:latin typeface="Cambria Math"/>
                          </a:rPr>
                          <m:t>,</m:t>
                        </m:r>
                        <m:r>
                          <a:rPr lang="en-US" altLang="zh-TW" b="0" i="1" smtClean="0">
                            <a:latin typeface="Cambria Math"/>
                          </a:rPr>
                          <m:t>𝑧</m:t>
                        </m:r>
                      </m:e>
                    </m:d>
                  </m:oMath>
                </a14:m>
                <a:r>
                  <a:rPr lang="zh-TW" altLang="en-US" dirty="0"/>
                  <a:t>，這個三變數函數的變化可以寫成：</a:t>
                </a:r>
              </a:p>
            </p:txBody>
          </p:sp>
        </mc:Choice>
        <mc:Fallback xmlns="">
          <p:sp>
            <p:nvSpPr>
              <p:cNvPr id="3" name="矩形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49307" y="776010"/>
                <a:ext cx="6171305" cy="369332"/>
              </a:xfrm>
              <a:prstGeom prst="rect">
                <a:avLst/>
              </a:prstGeom>
              <a:blipFill>
                <a:blip r:embed="rId3"/>
                <a:stretch>
                  <a:fillRect l="-616" t="-3333" b="-20000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文字方塊 3"/>
          <p:cNvSpPr txBox="1"/>
          <p:nvPr/>
        </p:nvSpPr>
        <p:spPr>
          <a:xfrm>
            <a:off x="1365616" y="34396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間接證據：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文字方塊 4"/>
              <p:cNvSpPr txBox="1"/>
              <p:nvPr/>
            </p:nvSpPr>
            <p:spPr>
              <a:xfrm>
                <a:off x="1437624" y="2144162"/>
                <a:ext cx="518457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zh-TW" altLang="en-US" i="1">
                        <a:latin typeface="Cambria Math"/>
                      </a:rPr>
                      <m:t>∆</m:t>
                    </m:r>
                    <m:r>
                      <a:rPr lang="en-US" altLang="zh-TW" i="1">
                        <a:latin typeface="Cambria Math"/>
                      </a:rPr>
                      <m:t>𝑈</m:t>
                    </m:r>
                  </m:oMath>
                </a14:m>
                <a:r>
                  <a:rPr lang="zh-TW" altLang="en-US" dirty="0"/>
                  <a:t>可以寫成內積的形式，</a:t>
                </a:r>
              </a:p>
            </p:txBody>
          </p:sp>
        </mc:Choice>
        <mc:Fallback xmlns="">
          <p:sp>
            <p:nvSpPr>
              <p:cNvPr id="5" name="文字方塊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37624" y="2144162"/>
                <a:ext cx="5184576" cy="369332"/>
              </a:xfrm>
              <a:prstGeom prst="rect">
                <a:avLst/>
              </a:prstGeom>
              <a:blipFill>
                <a:blip r:embed="rId4"/>
                <a:stretch>
                  <a:fillRect t="-6667" b="-20000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文字方塊 5"/>
              <p:cNvSpPr txBox="1"/>
              <p:nvPr/>
            </p:nvSpPr>
            <p:spPr>
              <a:xfrm>
                <a:off x="1437624" y="2521552"/>
                <a:ext cx="518457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zh-TW" altLang="en-US" i="1">
                        <a:latin typeface="Cambria Math"/>
                      </a:rPr>
                      <m:t>∆</m:t>
                    </m:r>
                    <m:r>
                      <a:rPr lang="en-US" altLang="zh-TW" i="1">
                        <a:latin typeface="Cambria Math"/>
                      </a:rPr>
                      <m:t>𝑈</m:t>
                    </m:r>
                  </m:oMath>
                </a14:m>
                <a:r>
                  <a:rPr lang="zh-TW" altLang="en-US" dirty="0"/>
                  <a:t>是純量，而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US" altLang="zh-TW" i="1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dPr>
                      <m:e>
                        <m:r>
                          <a:rPr lang="en-US" altLang="zh-TW" i="1">
                            <a:latin typeface="Cambria Math"/>
                            <a:ea typeface="Cambria Math"/>
                          </a:rPr>
                          <m:t>∆</m:t>
                        </m:r>
                        <m:r>
                          <a:rPr lang="en-US" altLang="zh-TW" i="1">
                            <a:latin typeface="Cambria Math"/>
                            <a:ea typeface="Cambria Math"/>
                          </a:rPr>
                          <m:t>𝑥</m:t>
                        </m:r>
                        <m:r>
                          <a:rPr lang="en-US" altLang="zh-TW" i="1">
                            <a:latin typeface="Cambria Math"/>
                            <a:ea typeface="Cambria Math"/>
                          </a:rPr>
                          <m:t>,∆</m:t>
                        </m:r>
                        <m:r>
                          <a:rPr lang="en-US" altLang="zh-TW" i="1">
                            <a:latin typeface="Cambria Math"/>
                            <a:ea typeface="Cambria Math"/>
                          </a:rPr>
                          <m:t>𝑦</m:t>
                        </m:r>
                        <m:r>
                          <a:rPr lang="en-US" altLang="zh-TW" i="1">
                            <a:latin typeface="Cambria Math"/>
                            <a:ea typeface="Cambria Math"/>
                          </a:rPr>
                          <m:t>,∆</m:t>
                        </m:r>
                        <m:r>
                          <a:rPr lang="en-US" altLang="zh-TW" i="1">
                            <a:latin typeface="Cambria Math"/>
                            <a:ea typeface="Cambria Math"/>
                          </a:rPr>
                          <m:t>𝑧</m:t>
                        </m:r>
                      </m:e>
                    </m:d>
                  </m:oMath>
                </a14:m>
                <a:r>
                  <a:rPr lang="zh-TW" altLang="en-US" dirty="0"/>
                  <a:t>是向量，</a:t>
                </a:r>
              </a:p>
            </p:txBody>
          </p:sp>
        </mc:Choice>
        <mc:Fallback xmlns="">
          <p:sp>
            <p:nvSpPr>
              <p:cNvPr id="6" name="文字方塊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37624" y="2521552"/>
                <a:ext cx="5184576" cy="369332"/>
              </a:xfrm>
              <a:prstGeom prst="rect">
                <a:avLst/>
              </a:prstGeom>
              <a:blipFill>
                <a:blip r:embed="rId5"/>
                <a:stretch>
                  <a:fillRect t="-6667" b="-20000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矩形 6"/>
              <p:cNvSpPr/>
              <p:nvPr/>
            </p:nvSpPr>
            <p:spPr>
              <a:xfrm>
                <a:off x="1392072" y="2996593"/>
                <a:ext cx="4816318" cy="58214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d>
                      <m:d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US" altLang="zh-TW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zh-TW" altLang="en-US" i="1">
                                <a:latin typeface="Cambria Math"/>
                              </a:rPr>
                              <m:t>𝜕</m:t>
                            </m:r>
                            <m:r>
                              <a:rPr lang="en-US" altLang="zh-TW" i="1">
                                <a:latin typeface="Cambria Math"/>
                              </a:rPr>
                              <m:t>𝑈</m:t>
                            </m:r>
                          </m:num>
                          <m:den>
                            <m:r>
                              <a:rPr lang="zh-TW" altLang="en-US" i="1">
                                <a:latin typeface="Cambria Math"/>
                              </a:rPr>
                              <m:t>𝜕</m:t>
                            </m:r>
                            <m:r>
                              <a:rPr lang="en-US" altLang="zh-TW" i="1">
                                <a:latin typeface="Cambria Math"/>
                              </a:rPr>
                              <m:t>𝑥</m:t>
                            </m:r>
                          </m:den>
                        </m:f>
                        <m:r>
                          <a:rPr lang="en-US" altLang="zh-TW" i="1">
                            <a:latin typeface="Cambria Math"/>
                          </a:rPr>
                          <m:t>,</m:t>
                        </m:r>
                        <m:f>
                          <m:fPr>
                            <m:ctrlPr>
                              <a:rPr lang="en-US" altLang="zh-TW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zh-TW" altLang="en-US" i="1">
                                <a:latin typeface="Cambria Math"/>
                              </a:rPr>
                              <m:t>𝜕</m:t>
                            </m:r>
                            <m:r>
                              <a:rPr lang="en-US" altLang="zh-TW" i="1">
                                <a:latin typeface="Cambria Math"/>
                              </a:rPr>
                              <m:t>𝑈</m:t>
                            </m:r>
                          </m:num>
                          <m:den>
                            <m:r>
                              <a:rPr lang="zh-TW" altLang="en-US" i="1">
                                <a:latin typeface="Cambria Math"/>
                              </a:rPr>
                              <m:t>𝜕</m:t>
                            </m:r>
                            <m:r>
                              <a:rPr lang="en-US" altLang="zh-TW" i="1">
                                <a:latin typeface="Cambria Math"/>
                              </a:rPr>
                              <m:t>𝑦</m:t>
                            </m:r>
                          </m:den>
                        </m:f>
                        <m:r>
                          <a:rPr lang="en-US" altLang="zh-TW" i="1">
                            <a:latin typeface="Cambria Math"/>
                          </a:rPr>
                          <m:t>,</m:t>
                        </m:r>
                        <m:f>
                          <m:fPr>
                            <m:ctrlPr>
                              <a:rPr lang="en-US" altLang="zh-TW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zh-TW" altLang="en-US" i="1">
                                <a:latin typeface="Cambria Math"/>
                              </a:rPr>
                              <m:t>𝜕</m:t>
                            </m:r>
                            <m:r>
                              <a:rPr lang="en-US" altLang="zh-TW" i="1">
                                <a:latin typeface="Cambria Math"/>
                              </a:rPr>
                              <m:t>𝑈</m:t>
                            </m:r>
                          </m:num>
                          <m:den>
                            <m:r>
                              <a:rPr lang="zh-TW" altLang="en-US" i="1">
                                <a:latin typeface="Cambria Math"/>
                              </a:rPr>
                              <m:t>𝜕</m:t>
                            </m:r>
                            <m:r>
                              <a:rPr lang="en-US" altLang="zh-TW" i="1">
                                <a:latin typeface="Cambria Math"/>
                              </a:rPr>
                              <m:t>𝑧</m:t>
                            </m:r>
                          </m:den>
                        </m:f>
                      </m:e>
                    </m:d>
                  </m:oMath>
                </a14:m>
                <a:r>
                  <a:rPr lang="zh-TW" altLang="en-US" dirty="0"/>
                  <a:t>只能是向量，不然這不可能達成！</a:t>
                </a:r>
              </a:p>
            </p:txBody>
          </p:sp>
        </mc:Choice>
        <mc:Fallback xmlns="">
          <p:sp>
            <p:nvSpPr>
              <p:cNvPr id="7" name="矩形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2072" y="2996593"/>
                <a:ext cx="4816318" cy="582147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圖片 7">
            <a:extLst>
              <a:ext uri="{FF2B5EF4-FFF2-40B4-BE49-F238E27FC236}">
                <a16:creationId xmlns:a16="http://schemas.microsoft.com/office/drawing/2014/main" id="{A220BF90-C961-1444-A6BB-843EDC87A66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9840622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4" descr="旋轉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7775" y="1039456"/>
            <a:ext cx="3424237" cy="22964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5" name="Rectangle 7"/>
          <p:cNvSpPr>
            <a:spLocks noChangeArrowheads="1"/>
          </p:cNvSpPr>
          <p:nvPr/>
        </p:nvSpPr>
        <p:spPr bwMode="auto">
          <a:xfrm>
            <a:off x="0" y="33289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23557" name="Rectangle 9"/>
          <p:cNvSpPr>
            <a:spLocks noChangeArrowheads="1"/>
          </p:cNvSpPr>
          <p:nvPr/>
        </p:nvSpPr>
        <p:spPr bwMode="auto">
          <a:xfrm>
            <a:off x="0" y="31051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23558" name="Rectangle 11"/>
          <p:cNvSpPr>
            <a:spLocks noChangeArrowheads="1"/>
          </p:cNvSpPr>
          <p:nvPr/>
        </p:nvSpPr>
        <p:spPr bwMode="auto">
          <a:xfrm>
            <a:off x="0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23559" name="Rectangle 14"/>
          <p:cNvSpPr>
            <a:spLocks noChangeArrowheads="1"/>
          </p:cNvSpPr>
          <p:nvPr/>
        </p:nvSpPr>
        <p:spPr bwMode="auto">
          <a:xfrm>
            <a:off x="0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23560" name="Rectangle 16"/>
          <p:cNvSpPr>
            <a:spLocks noChangeArrowheads="1"/>
          </p:cNvSpPr>
          <p:nvPr/>
        </p:nvSpPr>
        <p:spPr bwMode="auto">
          <a:xfrm>
            <a:off x="0" y="33289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23561" name="Text Box 20"/>
          <p:cNvSpPr txBox="1">
            <a:spLocks noChangeArrowheads="1"/>
          </p:cNvSpPr>
          <p:nvPr/>
        </p:nvSpPr>
        <p:spPr bwMode="auto">
          <a:xfrm>
            <a:off x="2133600" y="563131"/>
            <a:ext cx="43529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>
                <a:latin typeface="Tahoma" pitchFamily="34" charset="0"/>
              </a:rPr>
              <a:t>將座標軸旋轉 </a:t>
            </a:r>
            <a:r>
              <a:rPr lang="el-GR" altLang="zh-TW" i="1" dirty="0">
                <a:latin typeface="Times New Roman" pitchFamily="18" charset="0"/>
                <a:cs typeface="Times New Roman" pitchFamily="18" charset="0"/>
              </a:rPr>
              <a:t>θ</a:t>
            </a:r>
            <a:r>
              <a:rPr lang="zh-TW" altLang="en-US" dirty="0">
                <a:latin typeface="Tahoma" pitchFamily="34" charset="0"/>
              </a:rPr>
              <a:t> 角，得到一組新的座標軸</a:t>
            </a:r>
          </a:p>
        </p:txBody>
      </p:sp>
      <p:sp>
        <p:nvSpPr>
          <p:cNvPr id="23562" name="文字方塊 23"/>
          <p:cNvSpPr txBox="1">
            <a:spLocks noChangeArrowheads="1"/>
          </p:cNvSpPr>
          <p:nvPr/>
        </p:nvSpPr>
        <p:spPr bwMode="auto">
          <a:xfrm>
            <a:off x="2195513" y="3543012"/>
            <a:ext cx="55308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>
                <a:latin typeface="Times New Roman" pitchFamily="18" charset="0"/>
                <a:cs typeface="Times New Roman" pitchFamily="18" charset="0"/>
              </a:rPr>
              <a:t>同一個點或向量，新舊座標都是相關的：</a:t>
            </a:r>
          </a:p>
        </p:txBody>
      </p:sp>
      <p:sp>
        <p:nvSpPr>
          <p:cNvPr id="23563" name="文字方塊 10"/>
          <p:cNvSpPr txBox="1">
            <a:spLocks noChangeArrowheads="1"/>
          </p:cNvSpPr>
          <p:nvPr/>
        </p:nvSpPr>
        <p:spPr bwMode="auto">
          <a:xfrm>
            <a:off x="1079500" y="5080000"/>
            <a:ext cx="771048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/>
              <a:t>因為選擇不同座標系時，向量分量不同，這三個分量本身沒有絕對意義，</a:t>
            </a:r>
          </a:p>
        </p:txBody>
      </p:sp>
      <p:sp>
        <p:nvSpPr>
          <p:cNvPr id="23564" name="文字方塊 11"/>
          <p:cNvSpPr txBox="1">
            <a:spLocks noChangeArrowheads="1"/>
          </p:cNvSpPr>
          <p:nvPr/>
        </p:nvSpPr>
        <p:spPr bwMode="auto">
          <a:xfrm>
            <a:off x="1062038" y="5448300"/>
            <a:ext cx="7797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/>
              <a:t>但這三個分量也不是任意的，它們在不同座標系的值由上式的變換來規定！</a:t>
            </a:r>
            <a:endParaRPr lang="en-US" altLang="zh-TW"/>
          </a:p>
        </p:txBody>
      </p:sp>
      <p:sp>
        <p:nvSpPr>
          <p:cNvPr id="23565" name="文字方塊 1"/>
          <p:cNvSpPr txBox="1">
            <a:spLocks noChangeArrowheads="1"/>
          </p:cNvSpPr>
          <p:nvPr/>
        </p:nvSpPr>
        <p:spPr bwMode="auto">
          <a:xfrm>
            <a:off x="1079500" y="5818188"/>
            <a:ext cx="63007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>
                <a:solidFill>
                  <a:srgbClr val="FF0000"/>
                </a:solidFill>
              </a:rPr>
              <a:t>向量是由一組三個數，及一個轉換規則來定義！</a:t>
            </a:r>
            <a:endParaRPr lang="en-US" altLang="zh-TW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文字方塊 13"/>
              <p:cNvSpPr txBox="1"/>
              <p:nvPr/>
            </p:nvSpPr>
            <p:spPr>
              <a:xfrm>
                <a:off x="2971800" y="4191000"/>
                <a:ext cx="2341090" cy="36933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altLang="zh-CN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CN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en-US" altLang="zh-CN" b="0" i="1" smtClean="0">
                              <a:latin typeface="Cambria Math"/>
                            </a:rPr>
                            <m:t>′</m:t>
                          </m:r>
                        </m:sup>
                      </m:sSup>
                      <m:r>
                        <a:rPr lang="en-US" altLang="zh-CN" b="0" i="1" smtClean="0">
                          <a:latin typeface="Cambria Math"/>
                        </a:rPr>
                        <m:t>=</m:t>
                      </m:r>
                      <m:r>
                        <a:rPr lang="en-US" altLang="zh-CN" b="0" i="1" smtClean="0">
                          <a:latin typeface="Cambria Math"/>
                        </a:rPr>
                        <m:t>𝑥</m:t>
                      </m:r>
                      <m:func>
                        <m:funcPr>
                          <m:ctrlPr>
                            <a:rPr lang="en-US" altLang="zh-CN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altLang="zh-CN" b="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r>
                            <a:rPr lang="zh-CN" altLang="en-US" b="0" i="1" smtClean="0">
                              <a:latin typeface="Cambria Math"/>
                            </a:rPr>
                            <m:t>𝜃</m:t>
                          </m:r>
                        </m:e>
                      </m:func>
                      <m:r>
                        <a:rPr lang="en-US" altLang="zh-CN" b="0" i="1" smtClean="0">
                          <a:latin typeface="Cambria Math"/>
                        </a:rPr>
                        <m:t>−</m:t>
                      </m:r>
                      <m:r>
                        <a:rPr lang="en-US" altLang="zh-CN" b="0" i="1" smtClean="0">
                          <a:latin typeface="Cambria Math"/>
                        </a:rPr>
                        <m:t>𝑦</m:t>
                      </m:r>
                      <m:func>
                        <m:funcPr>
                          <m:ctrlPr>
                            <a:rPr lang="en-US" altLang="zh-CN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altLang="zh-CN" b="0" i="0" smtClean="0">
                              <a:latin typeface="Cambria Math"/>
                            </a:rPr>
                            <m:t>sin</m:t>
                          </m:r>
                        </m:fName>
                        <m:e>
                          <m:r>
                            <a:rPr lang="zh-CN" altLang="en-US" b="0" i="1" smtClean="0">
                              <a:latin typeface="Cambria Math"/>
                            </a:rPr>
                            <m:t>𝜃</m:t>
                          </m:r>
                        </m:e>
                      </m:func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14" name="文字方塊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1800" y="4191000"/>
                <a:ext cx="2341090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文字方塊 14"/>
              <p:cNvSpPr txBox="1"/>
              <p:nvPr/>
            </p:nvSpPr>
            <p:spPr>
              <a:xfrm>
                <a:off x="2971800" y="4560332"/>
                <a:ext cx="2341090" cy="36933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altLang="zh-CN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CN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en-US" altLang="zh-CN" b="0" i="1" smtClean="0">
                              <a:latin typeface="Cambria Math"/>
                            </a:rPr>
                            <m:t>′</m:t>
                          </m:r>
                        </m:sup>
                      </m:sSup>
                      <m:r>
                        <a:rPr lang="en-US" altLang="zh-CN" b="0" i="1" smtClean="0">
                          <a:latin typeface="Cambria Math"/>
                        </a:rPr>
                        <m:t>=</m:t>
                      </m:r>
                      <m:r>
                        <a:rPr lang="en-US" altLang="zh-CN" b="0" i="1" smtClean="0">
                          <a:latin typeface="Cambria Math"/>
                        </a:rPr>
                        <m:t>𝑥</m:t>
                      </m:r>
                      <m:func>
                        <m:funcPr>
                          <m:ctrlPr>
                            <a:rPr lang="en-US" altLang="zh-CN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altLang="zh-CN">
                              <a:latin typeface="Cambria Math"/>
                            </a:rPr>
                            <m:t>sin</m:t>
                          </m:r>
                        </m:fName>
                        <m:e>
                          <m:r>
                            <a:rPr lang="zh-CN" altLang="en-US" i="1">
                              <a:latin typeface="Cambria Math"/>
                            </a:rPr>
                            <m:t>𝜃</m:t>
                          </m:r>
                        </m:e>
                      </m:func>
                      <m:r>
                        <a:rPr lang="en-US" altLang="zh-CN" b="0" i="1" smtClean="0">
                          <a:latin typeface="Cambria Math"/>
                        </a:rPr>
                        <m:t>+</m:t>
                      </m:r>
                      <m:r>
                        <a:rPr lang="en-US" altLang="zh-CN" b="0" i="1" smtClean="0">
                          <a:latin typeface="Cambria Math"/>
                        </a:rPr>
                        <m:t>𝑦</m:t>
                      </m:r>
                      <m:func>
                        <m:funcPr>
                          <m:ctrlPr>
                            <a:rPr lang="en-US" altLang="zh-CN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altLang="zh-CN">
                              <a:latin typeface="Cambria Math"/>
                            </a:rPr>
                            <m:t>cos</m:t>
                          </m:r>
                        </m:fName>
                        <m:e>
                          <m:r>
                            <a:rPr lang="zh-CN" altLang="en-US" i="1">
                              <a:latin typeface="Cambria Math"/>
                            </a:rPr>
                            <m:t>𝜃</m:t>
                          </m:r>
                        </m:e>
                      </m:func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15" name="文字方塊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1800" y="4560332"/>
                <a:ext cx="2341090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81519972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8" name="Picture 4" descr="旋轉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75" t="9149" r="4195"/>
          <a:stretch>
            <a:fillRect/>
          </a:stretch>
        </p:blipFill>
        <p:spPr bwMode="auto">
          <a:xfrm>
            <a:off x="1295400" y="1047755"/>
            <a:ext cx="2945707" cy="199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8428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kumimoji="0" lang="zh-TW" altLang="en-US" sz="1800">
              <a:latin typeface="Arial" charset="0"/>
            </a:endParaRPr>
          </a:p>
        </p:txBody>
      </p:sp>
      <p:sp>
        <p:nvSpPr>
          <p:cNvPr id="188430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kumimoji="0" lang="zh-TW" altLang="en-US" sz="1800">
              <a:latin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文字方塊 2"/>
              <p:cNvSpPr txBox="1"/>
              <p:nvPr/>
            </p:nvSpPr>
            <p:spPr>
              <a:xfrm>
                <a:off x="4419600" y="2303654"/>
                <a:ext cx="2341090" cy="36933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altLang="zh-CN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CN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en-US" altLang="zh-CN" b="0" i="1" smtClean="0">
                              <a:latin typeface="Cambria Math"/>
                            </a:rPr>
                            <m:t>′</m:t>
                          </m:r>
                        </m:sup>
                      </m:sSup>
                      <m:r>
                        <a:rPr lang="en-US" altLang="zh-CN" b="0" i="1" smtClean="0">
                          <a:latin typeface="Cambria Math"/>
                        </a:rPr>
                        <m:t>=</m:t>
                      </m:r>
                      <m:r>
                        <a:rPr lang="en-US" altLang="zh-CN" b="0" i="1" smtClean="0">
                          <a:latin typeface="Cambria Math"/>
                        </a:rPr>
                        <m:t>𝑥</m:t>
                      </m:r>
                      <m:func>
                        <m:funcPr>
                          <m:ctrlPr>
                            <a:rPr lang="en-US" altLang="zh-CN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altLang="zh-CN" b="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r>
                            <a:rPr lang="zh-CN" altLang="en-US" b="0" i="1" smtClean="0">
                              <a:latin typeface="Cambria Math"/>
                            </a:rPr>
                            <m:t>𝜃</m:t>
                          </m:r>
                        </m:e>
                      </m:func>
                      <m:r>
                        <a:rPr lang="en-US" altLang="zh-CN" b="0" i="1" smtClean="0">
                          <a:latin typeface="Cambria Math"/>
                        </a:rPr>
                        <m:t>−</m:t>
                      </m:r>
                      <m:r>
                        <a:rPr lang="en-US" altLang="zh-CN" b="0" i="1" smtClean="0">
                          <a:latin typeface="Cambria Math"/>
                        </a:rPr>
                        <m:t>𝑦</m:t>
                      </m:r>
                      <m:func>
                        <m:funcPr>
                          <m:ctrlPr>
                            <a:rPr lang="en-US" altLang="zh-CN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altLang="zh-CN" b="0" i="0" smtClean="0">
                              <a:latin typeface="Cambria Math"/>
                            </a:rPr>
                            <m:t>sin</m:t>
                          </m:r>
                        </m:fName>
                        <m:e>
                          <m:r>
                            <a:rPr lang="zh-CN" altLang="en-US" b="0" i="1" smtClean="0">
                              <a:latin typeface="Cambria Math"/>
                            </a:rPr>
                            <m:t>𝜃</m:t>
                          </m:r>
                        </m:e>
                      </m:func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3" name="文字方塊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9600" y="2303654"/>
                <a:ext cx="2341090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文字方塊 34"/>
              <p:cNvSpPr txBox="1"/>
              <p:nvPr/>
            </p:nvSpPr>
            <p:spPr>
              <a:xfrm>
                <a:off x="4419600" y="2672986"/>
                <a:ext cx="2341090" cy="36933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altLang="zh-CN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CN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en-US" altLang="zh-CN" b="0" i="1" smtClean="0">
                              <a:latin typeface="Cambria Math"/>
                            </a:rPr>
                            <m:t>′</m:t>
                          </m:r>
                        </m:sup>
                      </m:sSup>
                      <m:r>
                        <a:rPr lang="en-US" altLang="zh-CN" b="0" i="1" smtClean="0">
                          <a:latin typeface="Cambria Math"/>
                        </a:rPr>
                        <m:t>=</m:t>
                      </m:r>
                      <m:r>
                        <a:rPr lang="en-US" altLang="zh-CN" b="0" i="1" smtClean="0">
                          <a:latin typeface="Cambria Math"/>
                        </a:rPr>
                        <m:t>𝑥</m:t>
                      </m:r>
                      <m:func>
                        <m:funcPr>
                          <m:ctrlPr>
                            <a:rPr lang="en-US" altLang="zh-CN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altLang="zh-CN">
                              <a:latin typeface="Cambria Math"/>
                            </a:rPr>
                            <m:t>sin</m:t>
                          </m:r>
                        </m:fName>
                        <m:e>
                          <m:r>
                            <a:rPr lang="zh-CN" altLang="en-US" i="1">
                              <a:latin typeface="Cambria Math"/>
                            </a:rPr>
                            <m:t>𝜃</m:t>
                          </m:r>
                        </m:e>
                      </m:func>
                      <m:r>
                        <a:rPr lang="en-US" altLang="zh-CN" b="0" i="1" smtClean="0">
                          <a:latin typeface="Cambria Math"/>
                        </a:rPr>
                        <m:t>+</m:t>
                      </m:r>
                      <m:r>
                        <a:rPr lang="en-US" altLang="zh-CN" b="0" i="1" smtClean="0">
                          <a:latin typeface="Cambria Math"/>
                        </a:rPr>
                        <m:t>𝑦</m:t>
                      </m:r>
                      <m:func>
                        <m:funcPr>
                          <m:ctrlPr>
                            <a:rPr lang="en-US" altLang="zh-CN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altLang="zh-CN">
                              <a:latin typeface="Cambria Math"/>
                            </a:rPr>
                            <m:t>cos</m:t>
                          </m:r>
                        </m:fName>
                        <m:e>
                          <m:r>
                            <a:rPr lang="zh-CN" altLang="en-US" i="1">
                              <a:latin typeface="Cambria Math"/>
                            </a:rPr>
                            <m:t>𝜃</m:t>
                          </m:r>
                        </m:e>
                      </m:func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35" name="文字方塊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9600" y="2672986"/>
                <a:ext cx="2341090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文字方塊 4"/>
          <p:cNvSpPr txBox="1"/>
          <p:nvPr/>
        </p:nvSpPr>
        <p:spPr>
          <a:xfrm>
            <a:off x="1127624" y="3100318"/>
            <a:ext cx="7416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在旋轉變化下如何變換，就定義了一個物理量究竟是純量向量或張量。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文字方塊 14"/>
              <p:cNvSpPr txBox="1"/>
              <p:nvPr/>
            </p:nvSpPr>
            <p:spPr>
              <a:xfrm>
                <a:off x="1252607" y="353239"/>
                <a:ext cx="4539573" cy="5821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TW" altLang="en-US" dirty="0"/>
                  <a:t>直接證據：看一看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US" altLang="zh-TW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zh-TW" altLang="en-US" i="1">
                                <a:latin typeface="Cambria Math"/>
                              </a:rPr>
                              <m:t>𝜕</m:t>
                            </m:r>
                            <m:r>
                              <a:rPr lang="en-US" altLang="zh-TW" i="1">
                                <a:latin typeface="Cambria Math"/>
                              </a:rPr>
                              <m:t>𝑈</m:t>
                            </m:r>
                          </m:num>
                          <m:den>
                            <m:r>
                              <a:rPr lang="zh-TW" altLang="en-US" i="1">
                                <a:latin typeface="Cambria Math"/>
                              </a:rPr>
                              <m:t>𝜕</m:t>
                            </m:r>
                            <m:r>
                              <a:rPr lang="en-US" altLang="zh-TW" i="1">
                                <a:latin typeface="Cambria Math"/>
                              </a:rPr>
                              <m:t>𝑥</m:t>
                            </m:r>
                          </m:den>
                        </m:f>
                        <m:r>
                          <a:rPr lang="en-US" altLang="zh-TW" i="1">
                            <a:latin typeface="Cambria Math"/>
                          </a:rPr>
                          <m:t>,</m:t>
                        </m:r>
                        <m:f>
                          <m:fPr>
                            <m:ctrlPr>
                              <a:rPr lang="en-US" altLang="zh-TW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zh-TW" altLang="en-US" i="1">
                                <a:latin typeface="Cambria Math"/>
                              </a:rPr>
                              <m:t>𝜕</m:t>
                            </m:r>
                            <m:r>
                              <a:rPr lang="en-US" altLang="zh-TW" i="1">
                                <a:latin typeface="Cambria Math"/>
                              </a:rPr>
                              <m:t>𝑈</m:t>
                            </m:r>
                          </m:num>
                          <m:den>
                            <m:r>
                              <a:rPr lang="zh-TW" altLang="en-US" i="1">
                                <a:latin typeface="Cambria Math"/>
                              </a:rPr>
                              <m:t>𝜕</m:t>
                            </m:r>
                            <m:r>
                              <a:rPr lang="en-US" altLang="zh-TW" i="1">
                                <a:latin typeface="Cambria Math"/>
                              </a:rPr>
                              <m:t>𝑦</m:t>
                            </m:r>
                          </m:den>
                        </m:f>
                        <m:r>
                          <a:rPr lang="en-US" altLang="zh-TW" i="1">
                            <a:latin typeface="Cambria Math"/>
                          </a:rPr>
                          <m:t>,</m:t>
                        </m:r>
                        <m:f>
                          <m:fPr>
                            <m:ctrlPr>
                              <a:rPr lang="en-US" altLang="zh-TW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zh-TW" altLang="en-US" i="1">
                                <a:latin typeface="Cambria Math"/>
                              </a:rPr>
                              <m:t>𝜕</m:t>
                            </m:r>
                            <m:r>
                              <a:rPr lang="en-US" altLang="zh-TW" i="1">
                                <a:latin typeface="Cambria Math"/>
                              </a:rPr>
                              <m:t>𝑈</m:t>
                            </m:r>
                          </m:num>
                          <m:den>
                            <m:r>
                              <a:rPr lang="zh-TW" altLang="en-US" i="1">
                                <a:latin typeface="Cambria Math"/>
                              </a:rPr>
                              <m:t>𝜕</m:t>
                            </m:r>
                            <m:r>
                              <a:rPr lang="en-US" altLang="zh-TW" i="1">
                                <a:latin typeface="Cambria Math"/>
                              </a:rPr>
                              <m:t>𝑧</m:t>
                            </m:r>
                          </m:den>
                        </m:f>
                      </m:e>
                    </m:d>
                  </m:oMath>
                </a14:m>
                <a:r>
                  <a:rPr lang="zh-TW" altLang="en-US" dirty="0"/>
                  <a:t>如何變換！</a:t>
                </a:r>
              </a:p>
            </p:txBody>
          </p:sp>
        </mc:Choice>
        <mc:Fallback xmlns="">
          <p:sp>
            <p:nvSpPr>
              <p:cNvPr id="15" name="文字方塊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2607" y="353239"/>
                <a:ext cx="4539573" cy="582147"/>
              </a:xfrm>
              <a:prstGeom prst="rect">
                <a:avLst/>
              </a:prstGeom>
              <a:blipFill rotWithShape="1">
                <a:blip r:embed="rId5"/>
                <a:stretch>
                  <a:fillRect l="-1074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矩形 5"/>
              <p:cNvSpPr/>
              <p:nvPr/>
            </p:nvSpPr>
            <p:spPr>
              <a:xfrm>
                <a:off x="1167715" y="3541170"/>
                <a:ext cx="3629520" cy="58214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zh-TW" altLang="en-US" dirty="0"/>
                  <a:t>計算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US" altLang="zh-TW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zh-TW" altLang="en-US" i="1">
                                <a:latin typeface="Cambria Math"/>
                              </a:rPr>
                              <m:t>𝜕</m:t>
                            </m:r>
                            <m:r>
                              <a:rPr lang="en-US" altLang="zh-TW" i="1">
                                <a:latin typeface="Cambria Math"/>
                              </a:rPr>
                              <m:t>𝑈</m:t>
                            </m:r>
                          </m:num>
                          <m:den>
                            <m:r>
                              <a:rPr lang="zh-TW" altLang="en-US" i="1">
                                <a:latin typeface="Cambria Math"/>
                              </a:rPr>
                              <m:t>𝜕</m:t>
                            </m:r>
                            <m:r>
                              <a:rPr lang="en-US" altLang="zh-TW" i="1">
                                <a:latin typeface="Cambria Math"/>
                              </a:rPr>
                              <m:t>𝑥</m:t>
                            </m:r>
                          </m:den>
                        </m:f>
                        <m:r>
                          <a:rPr lang="en-US" altLang="zh-TW" i="1">
                            <a:latin typeface="Cambria Math"/>
                          </a:rPr>
                          <m:t>,</m:t>
                        </m:r>
                        <m:f>
                          <m:fPr>
                            <m:ctrlPr>
                              <a:rPr lang="en-US" altLang="zh-TW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zh-TW" altLang="en-US" i="1">
                                <a:latin typeface="Cambria Math"/>
                              </a:rPr>
                              <m:t>𝜕</m:t>
                            </m:r>
                            <m:r>
                              <a:rPr lang="en-US" altLang="zh-TW" i="1">
                                <a:latin typeface="Cambria Math"/>
                              </a:rPr>
                              <m:t>𝑈</m:t>
                            </m:r>
                          </m:num>
                          <m:den>
                            <m:r>
                              <a:rPr lang="zh-TW" altLang="en-US" i="1">
                                <a:latin typeface="Cambria Math"/>
                              </a:rPr>
                              <m:t>𝜕</m:t>
                            </m:r>
                            <m:r>
                              <a:rPr lang="en-US" altLang="zh-TW" i="1">
                                <a:latin typeface="Cambria Math"/>
                              </a:rPr>
                              <m:t>𝑦</m:t>
                            </m:r>
                          </m:den>
                        </m:f>
                        <m:r>
                          <a:rPr lang="en-US" altLang="zh-TW" i="1" smtClean="0">
                            <a:latin typeface="Cambria Math"/>
                          </a:rPr>
                          <m:t> </m:t>
                        </m:r>
                      </m:e>
                    </m:d>
                    <m:r>
                      <a:rPr lang="zh-TW" altLang="en-US" b="0" i="1" smtClean="0">
                        <a:latin typeface="Cambria Math"/>
                      </a:rPr>
                      <m:t>與</m:t>
                    </m:r>
                    <m:d>
                      <m:dPr>
                        <m:ctrlPr>
                          <a:rPr lang="en-US" altLang="zh-TW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US" altLang="zh-TW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zh-TW" altLang="en-US" i="1">
                                <a:latin typeface="Cambria Math"/>
                              </a:rPr>
                              <m:t>𝜕</m:t>
                            </m:r>
                            <m:r>
                              <a:rPr lang="en-US" altLang="zh-TW" i="1">
                                <a:latin typeface="Cambria Math"/>
                              </a:rPr>
                              <m:t>𝑈</m:t>
                            </m:r>
                          </m:num>
                          <m:den>
                            <m:r>
                              <a:rPr lang="zh-TW" altLang="en-US" i="1">
                                <a:latin typeface="Cambria Math"/>
                              </a:rPr>
                              <m:t>𝜕</m:t>
                            </m:r>
                            <m:r>
                              <a:rPr lang="en-US" altLang="zh-TW" i="1">
                                <a:latin typeface="Cambria Math"/>
                              </a:rPr>
                              <m:t>𝑥</m:t>
                            </m:r>
                            <m:r>
                              <a:rPr lang="en-US" altLang="zh-TW" i="1">
                                <a:latin typeface="Cambria Math"/>
                              </a:rPr>
                              <m:t>′</m:t>
                            </m:r>
                          </m:den>
                        </m:f>
                        <m:r>
                          <a:rPr lang="en-US" altLang="zh-TW" b="0" i="1" smtClean="0">
                            <a:latin typeface="Cambria Math"/>
                          </a:rPr>
                          <m:t>,</m:t>
                        </m:r>
                        <m:f>
                          <m:fPr>
                            <m:ctrlPr>
                              <a:rPr lang="en-US" altLang="zh-TW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zh-TW" altLang="en-US" i="1">
                                <a:latin typeface="Cambria Math"/>
                              </a:rPr>
                              <m:t>𝜕</m:t>
                            </m:r>
                            <m:r>
                              <a:rPr lang="en-US" altLang="zh-TW" i="1">
                                <a:latin typeface="Cambria Math"/>
                              </a:rPr>
                              <m:t>𝑈</m:t>
                            </m:r>
                          </m:num>
                          <m:den>
                            <m:r>
                              <a:rPr lang="zh-TW" altLang="en-US" i="1">
                                <a:latin typeface="Cambria Math"/>
                              </a:rPr>
                              <m:t>𝜕</m:t>
                            </m:r>
                            <m:r>
                              <a:rPr lang="en-US" altLang="zh-TW" i="1">
                                <a:latin typeface="Cambria Math"/>
                              </a:rPr>
                              <m:t>𝑦</m:t>
                            </m:r>
                            <m:r>
                              <a:rPr lang="en-US" altLang="zh-TW" i="1">
                                <a:latin typeface="Cambria Math"/>
                              </a:rPr>
                              <m:t>′</m:t>
                            </m:r>
                          </m:den>
                        </m:f>
                      </m:e>
                    </m:d>
                  </m:oMath>
                </a14:m>
                <a:r>
                  <a:rPr lang="zh-TW" altLang="en-US" dirty="0"/>
                  <a:t>的關係！</a:t>
                </a:r>
              </a:p>
            </p:txBody>
          </p:sp>
        </mc:Choice>
        <mc:Fallback xmlns="">
          <p:sp>
            <p:nvSpPr>
              <p:cNvPr id="6" name="矩形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7715" y="3541170"/>
                <a:ext cx="3629520" cy="582147"/>
              </a:xfrm>
              <a:prstGeom prst="rect">
                <a:avLst/>
              </a:prstGeom>
              <a:blipFill rotWithShape="1">
                <a:blip r:embed="rId6"/>
                <a:stretch>
                  <a:fillRect l="-1513" r="-1008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矩形 6"/>
              <p:cNvSpPr/>
              <p:nvPr/>
            </p:nvSpPr>
            <p:spPr>
              <a:xfrm>
                <a:off x="1173674" y="4252446"/>
                <a:ext cx="4697440" cy="681084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𝑈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𝑈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𝑥</m:t>
                          </m:r>
                          <m:r>
                            <a:rPr lang="en-US" altLang="zh-TW" i="1">
                              <a:latin typeface="Cambria Math"/>
                            </a:rPr>
                            <m:t>′</m:t>
                          </m:r>
                        </m:den>
                      </m:f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en-US" altLang="zh-TW" b="0" i="1" smtClean="0">
                              <a:latin typeface="Cambria Math"/>
                            </a:rPr>
                            <m:t>′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en-US" altLang="zh-TW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𝑈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en-US" altLang="zh-TW" b="0" i="1" smtClean="0">
                              <a:latin typeface="Cambria Math"/>
                            </a:rPr>
                            <m:t>′</m:t>
                          </m:r>
                        </m:den>
                      </m:f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en-US" altLang="zh-TW" b="0" i="1" smtClean="0">
                              <a:latin typeface="Cambria Math"/>
                            </a:rPr>
                            <m:t>′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b="0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b="0" i="1">
                              <a:latin typeface="Cambria Math"/>
                            </a:rPr>
                            <m:t>𝑈</m:t>
                          </m:r>
                        </m:num>
                        <m:den>
                          <m:r>
                            <a:rPr lang="zh-TW" altLang="en-US" b="0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b="0" i="1">
                              <a:latin typeface="Cambria Math"/>
                            </a:rPr>
                            <m:t>𝑥</m:t>
                          </m:r>
                          <m:r>
                            <a:rPr lang="en-US" altLang="zh-TW" b="0" i="1">
                              <a:latin typeface="Cambria Math"/>
                            </a:rPr>
                            <m:t>′</m:t>
                          </m:r>
                        </m:den>
                      </m:f>
                      <m:func>
                        <m:funcPr>
                          <m:ctrlPr>
                            <a:rPr lang="en-US" altLang="zh-CN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altLang="zh-CN">
                              <a:latin typeface="Cambria Math"/>
                            </a:rPr>
                            <m:t>cos</m:t>
                          </m:r>
                        </m:fName>
                        <m:e>
                          <m:r>
                            <a:rPr lang="zh-CN" altLang="en-US" i="1">
                              <a:latin typeface="Cambria Math"/>
                            </a:rPr>
                            <m:t>𝜃</m:t>
                          </m:r>
                        </m:e>
                      </m:func>
                      <m:r>
                        <a:rPr lang="en-US" altLang="zh-TW" i="1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𝑈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𝑦</m:t>
                          </m:r>
                          <m:r>
                            <a:rPr lang="en-US" altLang="zh-TW" i="1">
                              <a:latin typeface="Cambria Math"/>
                            </a:rPr>
                            <m:t>′</m:t>
                          </m:r>
                        </m:den>
                      </m:f>
                      <m:func>
                        <m:funcPr>
                          <m:ctrlPr>
                            <a:rPr lang="en-US" altLang="zh-CN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altLang="zh-CN">
                              <a:latin typeface="Cambria Math"/>
                            </a:rPr>
                            <m:t>sin</m:t>
                          </m:r>
                        </m:fName>
                        <m:e>
                          <m:r>
                            <a:rPr lang="zh-CN" altLang="en-US" i="1">
                              <a:latin typeface="Cambria Math"/>
                            </a:rPr>
                            <m:t>𝜃</m:t>
                          </m:r>
                        </m:e>
                      </m:func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7" name="矩形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3674" y="4252446"/>
                <a:ext cx="4697440" cy="68108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矩形 18"/>
              <p:cNvSpPr/>
              <p:nvPr/>
            </p:nvSpPr>
            <p:spPr>
              <a:xfrm>
                <a:off x="1167715" y="4972526"/>
                <a:ext cx="4909036" cy="681084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𝑈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𝑈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𝑥</m:t>
                          </m:r>
                          <m:r>
                            <a:rPr lang="en-US" altLang="zh-TW" i="1">
                              <a:latin typeface="Cambria Math"/>
                            </a:rPr>
                            <m:t>′</m:t>
                          </m:r>
                        </m:den>
                      </m:f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en-US" altLang="zh-TW" b="0" i="1" smtClean="0">
                              <a:latin typeface="Cambria Math"/>
                            </a:rPr>
                            <m:t>′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  <m:r>
                        <a:rPr lang="en-US" altLang="zh-TW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𝑈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en-US" altLang="zh-TW" b="0" i="1" smtClean="0">
                              <a:latin typeface="Cambria Math"/>
                            </a:rPr>
                            <m:t>′</m:t>
                          </m:r>
                        </m:den>
                      </m:f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en-US" altLang="zh-TW" b="0" i="1" smtClean="0">
                              <a:latin typeface="Cambria Math"/>
                            </a:rPr>
                            <m:t>′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  <m:r>
                        <a:rPr lang="en-US" altLang="zh-TW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b="0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b="0" i="1">
                              <a:latin typeface="Cambria Math"/>
                            </a:rPr>
                            <m:t>𝑈</m:t>
                          </m:r>
                        </m:num>
                        <m:den>
                          <m:r>
                            <a:rPr lang="zh-TW" altLang="en-US" b="0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b="0" i="1">
                              <a:latin typeface="Cambria Math"/>
                            </a:rPr>
                            <m:t>𝑥</m:t>
                          </m:r>
                          <m:r>
                            <a:rPr lang="en-US" altLang="zh-TW" b="0" i="1">
                              <a:latin typeface="Cambria Math"/>
                            </a:rPr>
                            <m:t>′</m:t>
                          </m:r>
                        </m:den>
                      </m:f>
                      <m:func>
                        <m:funcPr>
                          <m:ctrlPr>
                            <a:rPr lang="en-US" altLang="zh-CN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altLang="zh-CN">
                              <a:latin typeface="Cambria Math"/>
                            </a:rPr>
                            <m:t>sin</m:t>
                          </m:r>
                        </m:fName>
                        <m:e>
                          <m:r>
                            <a:rPr lang="zh-CN" altLang="en-US" i="1">
                              <a:latin typeface="Cambria Math"/>
                            </a:rPr>
                            <m:t>𝜃</m:t>
                          </m:r>
                        </m:e>
                      </m:func>
                      <m:r>
                        <a:rPr lang="en-US" altLang="zh-TW" i="1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𝑈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𝑦</m:t>
                          </m:r>
                          <m:r>
                            <a:rPr lang="en-US" altLang="zh-TW" i="1">
                              <a:latin typeface="Cambria Math"/>
                            </a:rPr>
                            <m:t>′</m:t>
                          </m:r>
                        </m:den>
                      </m:f>
                      <m:func>
                        <m:funcPr>
                          <m:ctrlPr>
                            <a:rPr lang="en-US" altLang="zh-CN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altLang="zh-CN">
                              <a:latin typeface="Cambria Math"/>
                            </a:rPr>
                            <m:t>cos</m:t>
                          </m:r>
                        </m:fName>
                        <m:e>
                          <m:r>
                            <a:rPr lang="zh-CN" altLang="en-US" i="1">
                              <a:latin typeface="Cambria Math"/>
                            </a:rPr>
                            <m:t>𝜃</m:t>
                          </m:r>
                        </m:e>
                      </m:func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9" name="矩形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7715" y="4972526"/>
                <a:ext cx="4909036" cy="68108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文字方塊 7"/>
              <p:cNvSpPr txBox="1"/>
              <p:nvPr/>
            </p:nvSpPr>
            <p:spPr>
              <a:xfrm>
                <a:off x="1121730" y="5736175"/>
                <a:ext cx="517256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TW" altLang="en-US" dirty="0"/>
                  <a:t>這就是上述向量分量的關係，只是</a:t>
                </a:r>
                <a14:m>
                  <m:oMath xmlns:m="http://schemas.openxmlformats.org/officeDocument/2006/math">
                    <m:r>
                      <a:rPr lang="zh-TW" altLang="en-US" i="1" smtClean="0">
                        <a:latin typeface="Cambria Math"/>
                      </a:rPr>
                      <m:t>𝜃</m:t>
                    </m:r>
                    <m:r>
                      <a:rPr lang="zh-TW" altLang="en-US" i="1" smtClean="0">
                        <a:latin typeface="Cambria Math"/>
                      </a:rPr>
                      <m:t>→−</m:t>
                    </m:r>
                    <m:r>
                      <a:rPr lang="zh-TW" altLang="en-US" b="0" i="1" smtClean="0">
                        <a:latin typeface="Cambria Math"/>
                      </a:rPr>
                      <m:t>𝜃</m:t>
                    </m:r>
                  </m:oMath>
                </a14:m>
                <a:r>
                  <a:rPr lang="zh-TW" altLang="en-US" dirty="0"/>
                  <a:t>。</a:t>
                </a:r>
              </a:p>
            </p:txBody>
          </p:sp>
        </mc:Choice>
        <mc:Fallback xmlns="">
          <p:sp>
            <p:nvSpPr>
              <p:cNvPr id="8" name="文字方塊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1730" y="5736175"/>
                <a:ext cx="5172568" cy="369332"/>
              </a:xfrm>
              <a:prstGeom prst="rect">
                <a:avLst/>
              </a:prstGeom>
              <a:blipFill rotWithShape="1">
                <a:blip r:embed="rId9"/>
                <a:stretch>
                  <a:fillRect l="-942" t="-6557" b="-26230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文字方塊 8"/>
              <p:cNvSpPr txBox="1"/>
              <p:nvPr/>
            </p:nvSpPr>
            <p:spPr>
              <a:xfrm>
                <a:off x="1127624" y="6105507"/>
                <a:ext cx="396849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TW" altLang="en-US" dirty="0"/>
                  <a:t>舊座標相對於新座標的確是轉</a:t>
                </a:r>
                <a14:m>
                  <m:oMath xmlns:m="http://schemas.openxmlformats.org/officeDocument/2006/math">
                    <m:r>
                      <a:rPr lang="en-US" altLang="zh-TW" i="1">
                        <a:latin typeface="Cambria Math"/>
                      </a:rPr>
                      <m:t>−</m:t>
                    </m:r>
                    <m:r>
                      <a:rPr lang="zh-TW" altLang="en-US" i="1">
                        <a:latin typeface="Cambria Math"/>
                      </a:rPr>
                      <m:t>𝜃</m:t>
                    </m:r>
                  </m:oMath>
                </a14:m>
                <a:r>
                  <a:rPr lang="zh-TW" altLang="en-US" dirty="0"/>
                  <a:t>。</a:t>
                </a:r>
              </a:p>
            </p:txBody>
          </p:sp>
        </mc:Choice>
        <mc:Fallback xmlns="">
          <p:sp>
            <p:nvSpPr>
              <p:cNvPr id="9" name="文字方塊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7624" y="6105507"/>
                <a:ext cx="3968496" cy="369332"/>
              </a:xfrm>
              <a:prstGeom prst="rect">
                <a:avLst/>
              </a:prstGeom>
              <a:blipFill rotWithShape="1">
                <a:blip r:embed="rId10"/>
                <a:stretch>
                  <a:fillRect l="-1382" t="-6667" b="-28333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95061016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6" name="文字方塊 5"/>
              <p:cNvSpPr txBox="1"/>
              <p:nvPr/>
            </p:nvSpPr>
            <p:spPr>
              <a:xfrm>
                <a:off x="933973" y="1691852"/>
                <a:ext cx="2150908" cy="666336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𝜕</m:t>
                              </m:r>
                            </m:num>
                            <m:den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𝑥</m:t>
                              </m:r>
                            </m:den>
                          </m:f>
                          <m:r>
                            <a:rPr lang="en-US" altLang="zh-TW" b="0" i="1" smtClean="0">
                              <a:latin typeface="Cambria Math"/>
                            </a:rPr>
                            <m:t>,</m:t>
                          </m:r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𝑦</m:t>
                              </m:r>
                            </m:den>
                          </m:f>
                          <m:r>
                            <a:rPr lang="en-US" altLang="zh-TW" b="0" i="1" smtClean="0">
                              <a:latin typeface="Cambria Math"/>
                            </a:rPr>
                            <m:t>,</m:t>
                          </m:r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𝑧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6" name="文字方塊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3973" y="1691852"/>
                <a:ext cx="2150908" cy="666336"/>
              </a:xfrm>
              <a:prstGeom prst="rect">
                <a:avLst/>
              </a:prstGeom>
              <a:blipFill>
                <a:blip r:embed="rId2"/>
                <a:stretch>
                  <a:fillRect b="-3704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文字方塊 6"/>
              <p:cNvSpPr txBox="1"/>
              <p:nvPr/>
            </p:nvSpPr>
            <p:spPr>
              <a:xfrm>
                <a:off x="889898" y="1233430"/>
                <a:ext cx="814632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TW" altLang="en-US" dirty="0"/>
                  <a:t>這個事實適用於任何純量場</a:t>
                </a:r>
                <a14:m>
                  <m:oMath xmlns:m="http://schemas.openxmlformats.org/officeDocument/2006/math">
                    <m:r>
                      <a:rPr lang="en-US" altLang="zh-TW" i="1">
                        <a:latin typeface="Cambria Math"/>
                      </a:rPr>
                      <m:t>𝑈</m:t>
                    </m:r>
                    <m:r>
                      <a:rPr lang="en-US" altLang="zh-TW" i="1">
                        <a:latin typeface="Cambria Math"/>
                      </a:rPr>
                      <m:t> </m:t>
                    </m:r>
                  </m:oMath>
                </a14:m>
                <a:r>
                  <a:rPr lang="zh-TW" altLang="en-US" dirty="0"/>
                  <a:t>，我們根本可以把這個運算本身，就視為向量！</a:t>
                </a:r>
              </a:p>
            </p:txBody>
          </p:sp>
        </mc:Choice>
        <mc:Fallback xmlns="">
          <p:sp>
            <p:nvSpPr>
              <p:cNvPr id="7" name="文字方塊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9898" y="1233430"/>
                <a:ext cx="8146328" cy="369332"/>
              </a:xfrm>
              <a:prstGeom prst="rect">
                <a:avLst/>
              </a:prstGeom>
              <a:blipFill>
                <a:blip r:embed="rId3"/>
                <a:stretch>
                  <a:fillRect l="-467" t="-3333" b="-20000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文字方塊 7"/>
          <p:cNvSpPr txBox="1"/>
          <p:nvPr/>
        </p:nvSpPr>
        <p:spPr>
          <a:xfrm>
            <a:off x="879836" y="2411217"/>
            <a:ext cx="6253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梯度是一個運算，還是要作用於一個函數上：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文字方塊 8"/>
              <p:cNvSpPr txBox="1"/>
              <p:nvPr/>
            </p:nvSpPr>
            <p:spPr>
              <a:xfrm>
                <a:off x="6651037" y="4268180"/>
                <a:ext cx="1003095" cy="404663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b="0" i="1" smtClean="0">
                              <a:latin typeface="Cambria Math"/>
                            </a:rPr>
                            <m:t>𝐸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𝑉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9" name="文字方塊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51037" y="4268180"/>
                <a:ext cx="1003095" cy="404663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文字方塊 12"/>
          <p:cNvSpPr txBox="1"/>
          <p:nvPr/>
        </p:nvSpPr>
        <p:spPr>
          <a:xfrm>
            <a:off x="6159351" y="637783"/>
            <a:ext cx="18698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是一個向量！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文字方塊 1"/>
              <p:cNvSpPr txBox="1"/>
              <p:nvPr/>
            </p:nvSpPr>
            <p:spPr>
              <a:xfrm>
                <a:off x="933972" y="5119190"/>
                <a:ext cx="6253024" cy="4047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TW" altLang="en-US" dirty="0"/>
                  <a:t>可以證明，若任一向量場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zh-TW" altLang="en-US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altLang="zh-TW" b="0" i="1" smtClean="0">
                            <a:latin typeface="Cambria Math"/>
                          </a:rPr>
                          <m:t>𝐴</m:t>
                        </m:r>
                      </m:e>
                    </m:acc>
                  </m:oMath>
                </a14:m>
                <a:r>
                  <a:rPr lang="zh-TW" altLang="en-US" dirty="0"/>
                  <a:t>，只要是放射狀，也就是滿足：</a:t>
                </a:r>
              </a:p>
            </p:txBody>
          </p:sp>
        </mc:Choice>
        <mc:Fallback xmlns="">
          <p:sp>
            <p:nvSpPr>
              <p:cNvPr id="2" name="文字方塊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3972" y="5119190"/>
                <a:ext cx="6253024" cy="404791"/>
              </a:xfrm>
              <a:prstGeom prst="rect">
                <a:avLst/>
              </a:prstGeom>
              <a:blipFill>
                <a:blip r:embed="rId5"/>
                <a:stretch>
                  <a:fillRect l="-811" t="-12121" b="-21212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文字方塊 15"/>
              <p:cNvSpPr txBox="1"/>
              <p:nvPr/>
            </p:nvSpPr>
            <p:spPr>
              <a:xfrm>
                <a:off x="6324600" y="5983623"/>
                <a:ext cx="1008353" cy="404791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b="0" i="1" smtClean="0">
                              <a:latin typeface="Cambria Math"/>
                            </a:rPr>
                            <m:t>𝐴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zh-TW" altLang="en-US" i="1" smtClean="0">
                          <a:latin typeface="Cambria Math"/>
                          <a:ea typeface="Cambria Math"/>
                        </a:rPr>
                        <m:t>𝜙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6" name="文字方塊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24600" y="5983623"/>
                <a:ext cx="1008353" cy="404791"/>
              </a:xfrm>
              <a:prstGeom prst="rect">
                <a:avLst/>
              </a:prstGeom>
              <a:blipFill>
                <a:blip r:embed="rId6"/>
                <a:stretch>
                  <a:fillRect t="-9091" b="-9091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文字方塊 16"/>
              <p:cNvSpPr txBox="1"/>
              <p:nvPr/>
            </p:nvSpPr>
            <p:spPr>
              <a:xfrm>
                <a:off x="933972" y="5973297"/>
                <a:ext cx="5493183" cy="4047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TW" altLang="en-US" dirty="0"/>
                  <a:t>此一向量場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zh-TW" altLang="en-US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altLang="zh-TW" b="0" i="1" smtClean="0">
                            <a:latin typeface="Cambria Math"/>
                          </a:rPr>
                          <m:t>𝐴</m:t>
                        </m:r>
                      </m:e>
                    </m:acc>
                  </m:oMath>
                </a14:m>
                <a:r>
                  <a:rPr lang="zh-TW" altLang="en-US" dirty="0"/>
                  <a:t>就一定可以寫成一個純量場</a:t>
                </a:r>
                <a14:m>
                  <m:oMath xmlns:m="http://schemas.openxmlformats.org/officeDocument/2006/math">
                    <m:r>
                      <a:rPr lang="zh-TW" altLang="en-US" i="1">
                        <a:latin typeface="Cambria Math"/>
                        <a:ea typeface="Cambria Math"/>
                      </a:rPr>
                      <m:t>𝜙</m:t>
                    </m:r>
                  </m:oMath>
                </a14:m>
                <a:r>
                  <a:rPr lang="zh-TW" altLang="en-US" dirty="0"/>
                  <a:t>的梯度：</a:t>
                </a:r>
              </a:p>
            </p:txBody>
          </p:sp>
        </mc:Choice>
        <mc:Fallback xmlns="">
          <p:sp>
            <p:nvSpPr>
              <p:cNvPr id="17" name="文字方塊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3972" y="5973297"/>
                <a:ext cx="5493183" cy="404791"/>
              </a:xfrm>
              <a:prstGeom prst="rect">
                <a:avLst/>
              </a:prstGeom>
              <a:blipFill>
                <a:blip r:embed="rId7"/>
                <a:stretch>
                  <a:fillRect l="-924" t="-9091" b="-21212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文字方塊 17"/>
              <p:cNvSpPr txBox="1"/>
              <p:nvPr/>
            </p:nvSpPr>
            <p:spPr>
              <a:xfrm>
                <a:off x="6914417" y="4896455"/>
                <a:ext cx="1463991" cy="81887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𝐴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r>
                        <a:rPr lang="en-US" altLang="zh-TW" sz="1800" b="0" i="0" smtClean="0"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18" name="文字方塊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14417" y="4896455"/>
                <a:ext cx="1463991" cy="818879"/>
              </a:xfrm>
              <a:prstGeom prst="rect">
                <a:avLst/>
              </a:prstGeom>
              <a:blipFill>
                <a:blip r:embed="rId8"/>
                <a:stretch>
                  <a:fillRect l="-57265" t="-130769" b="-189231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文字方塊 14"/>
              <p:cNvSpPr txBox="1"/>
              <p:nvPr/>
            </p:nvSpPr>
            <p:spPr>
              <a:xfrm>
                <a:off x="5691090" y="2244460"/>
                <a:ext cx="2418827" cy="666336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𝑈</m:t>
                              </m:r>
                            </m:num>
                            <m:den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𝑥</m:t>
                              </m:r>
                            </m:den>
                          </m:f>
                          <m:r>
                            <a:rPr lang="en-US" altLang="zh-TW" b="0" i="1" smtClean="0">
                              <a:latin typeface="Cambria Math"/>
                            </a:rPr>
                            <m:t>,</m:t>
                          </m:r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𝑈</m:t>
                              </m:r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𝑦</m:t>
                              </m:r>
                            </m:den>
                          </m:f>
                          <m:r>
                            <a:rPr lang="en-US" altLang="zh-TW" b="0" i="1" smtClean="0">
                              <a:latin typeface="Cambria Math"/>
                            </a:rPr>
                            <m:t>,</m:t>
                          </m:r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𝑈</m:t>
                              </m:r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𝑧</m:t>
                              </m:r>
                            </m:den>
                          </m:f>
                        </m:e>
                      </m:d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𝑈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5" name="文字方塊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91090" y="2244460"/>
                <a:ext cx="2418827" cy="666336"/>
              </a:xfrm>
              <a:prstGeom prst="rect">
                <a:avLst/>
              </a:prstGeom>
              <a:blipFill>
                <a:blip r:embed="rId9"/>
                <a:stretch>
                  <a:fillRect b="-5660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文字方塊 3">
            <a:extLst>
              <a:ext uri="{FF2B5EF4-FFF2-40B4-BE49-F238E27FC236}">
                <a16:creationId xmlns:a16="http://schemas.microsoft.com/office/drawing/2014/main" id="{7A0A18E7-4373-B241-9CAE-C5D64527431A}"/>
              </a:ext>
            </a:extLst>
          </p:cNvPr>
          <p:cNvSpPr txBox="1"/>
          <p:nvPr/>
        </p:nvSpPr>
        <p:spPr>
          <a:xfrm>
            <a:off x="889898" y="3112429"/>
            <a:ext cx="39501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dirty="0"/>
              <a:t>注意以上是由電場線積分永為零：</a:t>
            </a: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FA936D2E-12BD-6345-9DFE-DE7F4E885EDF}"/>
              </a:ext>
            </a:extLst>
          </p:cNvPr>
          <p:cNvSpPr/>
          <p:nvPr/>
        </p:nvSpPr>
        <p:spPr>
          <a:xfrm>
            <a:off x="6078592" y="3112429"/>
            <a:ext cx="20313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dirty="0"/>
              <a:t>得到有電位存在：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文字方塊 18">
                <a:extLst>
                  <a:ext uri="{FF2B5EF4-FFF2-40B4-BE49-F238E27FC236}">
                    <a16:creationId xmlns:a16="http://schemas.microsoft.com/office/drawing/2014/main" id="{465F6567-96F9-E54C-AB8C-8DE04563B2EA}"/>
                  </a:ext>
                </a:extLst>
              </p:cNvPr>
              <p:cNvSpPr txBox="1"/>
              <p:nvPr/>
            </p:nvSpPr>
            <p:spPr>
              <a:xfrm>
                <a:off x="4484968" y="2924777"/>
                <a:ext cx="1477199" cy="818814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r>
                        <a:rPr lang="en-US" altLang="zh-TW" sz="1800" b="0" i="0" smtClean="0">
                          <a:latin typeface="Cambria Math" panose="02040503050406030204" pitchFamily="18" charset="0"/>
                        </a:rPr>
                        <m:t>0</m:t>
                      </m:r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19" name="文字方塊 18">
                <a:extLst>
                  <a:ext uri="{FF2B5EF4-FFF2-40B4-BE49-F238E27FC236}">
                    <a16:creationId xmlns:a16="http://schemas.microsoft.com/office/drawing/2014/main" id="{465F6567-96F9-E54C-AB8C-8DE04563B2E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84968" y="2924777"/>
                <a:ext cx="1477199" cy="818814"/>
              </a:xfrm>
              <a:prstGeom prst="rect">
                <a:avLst/>
              </a:prstGeom>
              <a:blipFill>
                <a:blip r:embed="rId10"/>
                <a:stretch>
                  <a:fillRect l="-58120" t="-132308" b="-190769"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文字方塊 19">
                <a:extLst>
                  <a:ext uri="{FF2B5EF4-FFF2-40B4-BE49-F238E27FC236}">
                    <a16:creationId xmlns:a16="http://schemas.microsoft.com/office/drawing/2014/main" id="{F9136DD6-2C3D-F44E-9406-58CF563A0C09}"/>
                  </a:ext>
                </a:extLst>
              </p:cNvPr>
              <p:cNvSpPr txBox="1"/>
              <p:nvPr/>
            </p:nvSpPr>
            <p:spPr>
              <a:xfrm>
                <a:off x="933971" y="477659"/>
                <a:ext cx="5028195" cy="666336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b="0" i="1" smtClean="0">
                              <a:latin typeface="Cambria Math"/>
                            </a:rPr>
                            <m:t>𝐸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−</m:t>
                      </m:r>
                      <m:d>
                        <m:d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𝑉</m:t>
                              </m:r>
                            </m:num>
                            <m:den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𝑥</m:t>
                              </m:r>
                            </m:den>
                          </m:f>
                          <m:r>
                            <a:rPr lang="en-US" altLang="zh-TW" b="0" i="1" smtClean="0">
                              <a:latin typeface="Cambria Math"/>
                            </a:rPr>
                            <m:t>,</m:t>
                          </m:r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𝑉</m:t>
                              </m:r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𝑦</m:t>
                              </m:r>
                            </m:den>
                          </m:f>
                          <m:r>
                            <a:rPr lang="en-US" altLang="zh-TW" b="0" i="1" smtClean="0">
                              <a:latin typeface="Cambria Math"/>
                            </a:rPr>
                            <m:t>,</m:t>
                          </m:r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𝑉</m:t>
                              </m:r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𝑧</m:t>
                              </m:r>
                            </m:den>
                          </m:f>
                        </m:e>
                      </m:d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=−</m:t>
                      </m:r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i="1">
                                  <a:latin typeface="Cambria Math"/>
                                </a:rPr>
                                <m:t>𝑥</m:t>
                              </m:r>
                            </m:den>
                          </m:f>
                          <m:r>
                            <a:rPr lang="en-US" altLang="zh-TW" i="1">
                              <a:latin typeface="Cambria Math"/>
                            </a:rPr>
                            <m:t>,</m:t>
                          </m:r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i="1">
                                  <a:latin typeface="Cambria Math"/>
                                </a:rPr>
                                <m:t>𝑦</m:t>
                              </m:r>
                            </m:den>
                          </m:f>
                          <m:r>
                            <a:rPr lang="en-US" altLang="zh-TW" i="1">
                              <a:latin typeface="Cambria Math"/>
                            </a:rPr>
                            <m:t>,</m:t>
                          </m:r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i="1">
                                  <a:latin typeface="Cambria Math"/>
                                </a:rPr>
                                <m:t>𝑧</m:t>
                              </m:r>
                            </m:den>
                          </m:f>
                        </m:e>
                      </m:d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≡−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/>
                        </a:rPr>
                        <m:t>𝑉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0" name="文字方塊 19">
                <a:extLst>
                  <a:ext uri="{FF2B5EF4-FFF2-40B4-BE49-F238E27FC236}">
                    <a16:creationId xmlns:a16="http://schemas.microsoft.com/office/drawing/2014/main" id="{F9136DD6-2C3D-F44E-9406-58CF563A0C0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3971" y="477659"/>
                <a:ext cx="5028195" cy="666336"/>
              </a:xfrm>
              <a:prstGeom prst="rect">
                <a:avLst/>
              </a:prstGeom>
              <a:blipFill>
                <a:blip r:embed="rId11"/>
                <a:stretch>
                  <a:fillRect b="-5556"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文字方塊 12">
                <a:extLst>
                  <a:ext uri="{FF2B5EF4-FFF2-40B4-BE49-F238E27FC236}">
                    <a16:creationId xmlns:a16="http://schemas.microsoft.com/office/drawing/2014/main" id="{43079165-039D-EE41-BE1A-98C719B449A1}"/>
                  </a:ext>
                </a:extLst>
              </p:cNvPr>
              <p:cNvSpPr txBox="1"/>
              <p:nvPr/>
            </p:nvSpPr>
            <p:spPr>
              <a:xfrm>
                <a:off x="983288" y="3967393"/>
                <a:ext cx="1981199" cy="997004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𝑉</m:t>
                      </m:r>
                      <m:r>
                        <a:rPr lang="en-US" altLang="zh-TW" b="0" i="1" smtClean="0">
                          <a:latin typeface="Cambria Math"/>
                        </a:rPr>
                        <m:t>=−</m:t>
                      </m:r>
                      <m:nary>
                        <m:naryPr>
                          <m:limLoc m:val="undOvr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</m:acc>
                        </m:sub>
                        <m:sup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</m:acc>
                        </m:sup>
                        <m:e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</m:oMath>
                  </m:oMathPara>
                </a14:m>
                <a:endParaRPr lang="zh-CN" altLang="en-US" i="1" dirty="0"/>
              </a:p>
            </p:txBody>
          </p:sp>
        </mc:Choice>
        <mc:Fallback xmlns="">
          <p:sp>
            <p:nvSpPr>
              <p:cNvPr id="21" name="文字方塊 12">
                <a:extLst>
                  <a:ext uri="{FF2B5EF4-FFF2-40B4-BE49-F238E27FC236}">
                    <a16:creationId xmlns:a16="http://schemas.microsoft.com/office/drawing/2014/main" id="{43079165-039D-EE41-BE1A-98C719B449A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3288" y="3967393"/>
                <a:ext cx="1981199" cy="997004"/>
              </a:xfrm>
              <a:prstGeom prst="rect">
                <a:avLst/>
              </a:prstGeom>
              <a:blipFill>
                <a:blip r:embed="rId12"/>
                <a:stretch>
                  <a:fillRect t="-93671" r="-637" b="-154430"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516B55A4-CA86-2440-983E-0E47B2B971D1}"/>
              </a:ext>
            </a:extLst>
          </p:cNvPr>
          <p:cNvSpPr txBox="1"/>
          <p:nvPr/>
        </p:nvSpPr>
        <p:spPr>
          <a:xfrm>
            <a:off x="879836" y="3526916"/>
            <a:ext cx="2750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TW" dirty="0"/>
              <a:t>電位差是電場線積分：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2D1A2C9-8191-6F4B-BA7E-9AF3F8D24DAF}"/>
              </a:ext>
            </a:extLst>
          </p:cNvPr>
          <p:cNvSpPr txBox="1"/>
          <p:nvPr/>
        </p:nvSpPr>
        <p:spPr>
          <a:xfrm>
            <a:off x="3066662" y="4275982"/>
            <a:ext cx="3762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TW" dirty="0"/>
              <a:t>進一步就得到</a:t>
            </a:r>
            <a:r>
              <a:rPr lang="zh-TW" altLang="en-US" dirty="0"/>
              <a:t>電場是電位的梯度：</a:t>
            </a:r>
            <a:endParaRPr lang="en-TW" dirty="0"/>
          </a:p>
        </p:txBody>
      </p:sp>
    </p:spTree>
    <p:extLst>
      <p:ext uri="{BB962C8B-B14F-4D97-AF65-F5344CB8AC3E}">
        <p14:creationId xmlns:p14="http://schemas.microsoft.com/office/powerpoint/2010/main" val="1523676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" grpId="0"/>
      <p:bldP spid="16" grpId="0" animBg="1"/>
      <p:bldP spid="17" grpId="0"/>
      <p:bldP spid="18" grpId="0" animBg="1"/>
      <p:bldP spid="4" grpId="0"/>
      <p:bldP spid="5" grpId="0"/>
      <p:bldP spid="19" grpId="0" animBg="1"/>
    </p:bld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6" name="文字方塊 5"/>
              <p:cNvSpPr txBox="1"/>
              <p:nvPr/>
            </p:nvSpPr>
            <p:spPr>
              <a:xfrm>
                <a:off x="886585" y="296450"/>
                <a:ext cx="1903918" cy="714683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𝜕</m:t>
                              </m:r>
                            </m:num>
                            <m:den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𝑥</m:t>
                              </m:r>
                            </m:den>
                          </m:f>
                          <m:r>
                            <a:rPr lang="en-US" altLang="zh-TW" b="0" i="1" smtClean="0">
                              <a:latin typeface="Cambria Math"/>
                            </a:rPr>
                            <m:t>,</m:t>
                          </m:r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𝑦</m:t>
                              </m:r>
                            </m:den>
                          </m:f>
                          <m:r>
                            <a:rPr lang="en-US" altLang="zh-TW" b="0" i="1" smtClean="0">
                              <a:latin typeface="Cambria Math"/>
                            </a:rPr>
                            <m:t>,</m:t>
                          </m:r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𝑧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6" name="文字方塊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6585" y="296450"/>
                <a:ext cx="1903918" cy="714683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文字方塊 6"/>
          <p:cNvSpPr txBox="1"/>
          <p:nvPr/>
        </p:nvSpPr>
        <p:spPr>
          <a:xfrm>
            <a:off x="2829562" y="428941"/>
            <a:ext cx="5001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到此梯度都運算在純量函數，得到向量！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文字方塊 12"/>
              <p:cNvSpPr txBox="1"/>
              <p:nvPr/>
            </p:nvSpPr>
            <p:spPr>
              <a:xfrm>
                <a:off x="807872" y="992404"/>
                <a:ext cx="6987755" cy="4029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TW" altLang="en-US" dirty="0"/>
                  <a:t>它運算的對象也可以是一個空間中的向量函數，例如電場：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zh-TW" altLang="en-US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altLang="zh-TW" b="0" i="1" smtClean="0">
                            <a:latin typeface="Cambria Math"/>
                          </a:rPr>
                          <m:t>𝐸</m:t>
                        </m:r>
                      </m:e>
                    </m:acc>
                  </m:oMath>
                </a14:m>
                <a:r>
                  <a:rPr lang="zh-TW" altLang="en-US" dirty="0"/>
                  <a:t>。</a:t>
                </a:r>
                <a:endParaRPr lang="zh-CN" altLang="en-US" dirty="0"/>
              </a:p>
            </p:txBody>
          </p:sp>
        </mc:Choice>
        <mc:Fallback xmlns="">
          <p:sp>
            <p:nvSpPr>
              <p:cNvPr id="13" name="文字方塊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7872" y="992404"/>
                <a:ext cx="6987755" cy="402931"/>
              </a:xfrm>
              <a:prstGeom prst="rect">
                <a:avLst/>
              </a:prstGeom>
              <a:blipFill>
                <a:blip r:embed="rId3"/>
                <a:stretch>
                  <a:fillRect l="-726" b="-21212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文字方塊 13"/>
          <p:cNvSpPr txBox="1"/>
          <p:nvPr/>
        </p:nvSpPr>
        <p:spPr>
          <a:xfrm>
            <a:off x="832606" y="2487379"/>
            <a:ext cx="64462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對此</a:t>
            </a:r>
            <a:r>
              <a:rPr lang="zh-CN" altLang="en-US" dirty="0"/>
              <a:t>空間</a:t>
            </a:r>
            <a:r>
              <a:rPr lang="zh-TW" altLang="en-US" dirty="0"/>
              <a:t>函數作空間微分，同時作內積組合，定義：</a:t>
            </a:r>
            <a:endParaRPr lang="zh-CN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矩形 14"/>
              <p:cNvSpPr/>
              <p:nvPr/>
            </p:nvSpPr>
            <p:spPr>
              <a:xfrm>
                <a:off x="853482" y="2929379"/>
                <a:ext cx="3518206" cy="67390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∙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</a:rPr>
                            <m:t>𝐸</m:t>
                          </m:r>
                        </m:e>
                      </m:acc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i="1">
                              <a:latin typeface="Cambria Math"/>
                            </a:rPr>
                            <m:t>𝑥</m:t>
                          </m:r>
                          <m:r>
                            <a:rPr lang="en-US" altLang="zh-TW" i="1">
                              <a:latin typeface="Cambria Math"/>
                            </a:rPr>
                            <m:t>,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𝑦</m:t>
                          </m:r>
                          <m:r>
                            <a:rPr lang="en-US" altLang="zh-TW" i="1">
                              <a:latin typeface="Cambria Math"/>
                            </a:rPr>
                            <m:t>,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𝑧</m:t>
                          </m:r>
                        </m:e>
                      </m:d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≡</m:t>
                      </m:r>
                      <m:f>
                        <m:f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sSub>
                            <m:sSubPr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𝑥</m:t>
                              </m:r>
                            </m:sub>
                          </m:sSub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en-US" altLang="zh-TW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𝑦</m:t>
                              </m:r>
                            </m:sub>
                          </m:sSub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  <m:r>
                        <a:rPr lang="en-US" altLang="zh-TW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𝑧</m:t>
                              </m:r>
                            </m:sub>
                          </m:sSub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b="0" i="1" smtClean="0">
                              <a:latin typeface="Cambria Math"/>
                            </a:rPr>
                            <m:t>𝑧</m:t>
                          </m:r>
                        </m:den>
                      </m:f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15" name="矩形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3482" y="2929379"/>
                <a:ext cx="3518206" cy="673902"/>
              </a:xfrm>
              <a:prstGeom prst="rect">
                <a:avLst/>
              </a:prstGeom>
              <a:blipFill>
                <a:blip r:embed="rId4"/>
                <a:stretch>
                  <a:fillRect b="-3704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文字方塊 15"/>
          <p:cNvSpPr txBox="1"/>
          <p:nvPr/>
        </p:nvSpPr>
        <p:spPr>
          <a:xfrm>
            <a:off x="4557701" y="3081664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可以很容易猜出這是一個純量！</a:t>
            </a:r>
            <a:endParaRPr lang="zh-CN" altLang="en-US" dirty="0"/>
          </a:p>
        </p:txBody>
      </p:sp>
      <p:sp>
        <p:nvSpPr>
          <p:cNvPr id="17" name="文字方塊 16"/>
          <p:cNvSpPr txBox="1"/>
          <p:nvPr/>
        </p:nvSpPr>
        <p:spPr>
          <a:xfrm>
            <a:off x="832606" y="3742729"/>
            <a:ext cx="46242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這個運算組合稱為散度，</a:t>
            </a:r>
            <a:r>
              <a:rPr lang="en-US" altLang="zh-TW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Divergence</a:t>
            </a:r>
            <a:r>
              <a:rPr lang="zh-TW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文字方塊 17"/>
          <p:cNvSpPr txBox="1"/>
          <p:nvPr/>
        </p:nvSpPr>
        <p:spPr>
          <a:xfrm>
            <a:off x="886585" y="5003028"/>
            <a:ext cx="704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對此函數作空間微分時，同時作外積組合，可以定義：</a:t>
            </a:r>
            <a:endParaRPr lang="zh-CN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矩形 18"/>
              <p:cNvSpPr/>
              <p:nvPr/>
            </p:nvSpPr>
            <p:spPr>
              <a:xfrm>
                <a:off x="886585" y="5454439"/>
                <a:ext cx="5541261" cy="71468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i="1">
                          <a:latin typeface="Cambria Math"/>
                          <a:ea typeface="Cambria Math"/>
                        </a:rPr>
                        <m:t>×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</a:rPr>
                            <m:t>𝐸</m:t>
                          </m:r>
                        </m:e>
                      </m:acc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i="1">
                              <a:latin typeface="Cambria Math"/>
                            </a:rPr>
                            <m:t>𝑥</m:t>
                          </m:r>
                          <m:r>
                            <a:rPr lang="en-US" altLang="zh-TW" i="1">
                              <a:latin typeface="Cambria Math"/>
                            </a:rPr>
                            <m:t>,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𝑦</m:t>
                          </m:r>
                          <m:r>
                            <a:rPr lang="en-US" altLang="zh-TW" i="1">
                              <a:latin typeface="Cambria Math"/>
                            </a:rPr>
                            <m:t>,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𝑧</m:t>
                          </m:r>
                        </m:e>
                      </m:d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≡</m:t>
                      </m:r>
                      <m:d>
                        <m:dPr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𝑧</m:t>
                                  </m:r>
                                </m:sub>
                              </m:sSub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𝑦</m:t>
                              </m:r>
                            </m:den>
                          </m:f>
                          <m:r>
                            <a:rPr lang="en-US" altLang="zh-TW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𝑦</m:t>
                                  </m:r>
                                </m:sub>
                              </m:sSub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𝑧</m:t>
                              </m:r>
                            </m:den>
                          </m:f>
                          <m:r>
                            <a:rPr lang="en-US" altLang="zh-TW" b="0" i="1" smtClean="0">
                              <a:latin typeface="Cambria Math"/>
                            </a:rPr>
                            <m:t>,</m:t>
                          </m:r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𝑥</m:t>
                                  </m:r>
                                </m:sub>
                              </m:sSub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𝑧</m:t>
                              </m:r>
                            </m:den>
                          </m:f>
                          <m:r>
                            <a:rPr lang="en-US" altLang="zh-TW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𝑧</m:t>
                                  </m:r>
                                </m:sub>
                              </m:sSub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𝑥</m:t>
                              </m:r>
                            </m:den>
                          </m:f>
                          <m:r>
                            <a:rPr lang="en-US" altLang="zh-TW" b="0" i="1" smtClean="0">
                              <a:latin typeface="Cambria Math"/>
                            </a:rPr>
                            <m:t>,</m:t>
                          </m:r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𝑦</m:t>
                                  </m:r>
                                </m:sub>
                              </m:sSub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i="1">
                                  <a:latin typeface="Cambria Math"/>
                                </a:rPr>
                                <m:t>𝑥</m:t>
                              </m:r>
                            </m:den>
                          </m:f>
                          <m:r>
                            <a:rPr lang="en-US" altLang="zh-TW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𝑥</m:t>
                                  </m:r>
                                </m:sub>
                              </m:sSub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i="1">
                                  <a:latin typeface="Cambria Math"/>
                                </a:rPr>
                                <m:t>𝑦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19" name="矩形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6585" y="5454439"/>
                <a:ext cx="5541261" cy="714683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文字方塊 19"/>
          <p:cNvSpPr txBox="1"/>
          <p:nvPr/>
        </p:nvSpPr>
        <p:spPr>
          <a:xfrm>
            <a:off x="2352580" y="6194617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可以很容易猜出這是一個向量！</a:t>
            </a:r>
            <a:endParaRPr lang="zh-CN" altLang="en-US" dirty="0"/>
          </a:p>
        </p:txBody>
      </p:sp>
      <p:sp>
        <p:nvSpPr>
          <p:cNvPr id="21" name="文字方塊 20"/>
          <p:cNvSpPr txBox="1"/>
          <p:nvPr/>
        </p:nvSpPr>
        <p:spPr>
          <a:xfrm>
            <a:off x="842509" y="6196509"/>
            <a:ext cx="30201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旋度，</a:t>
            </a:r>
            <a:r>
              <a:rPr lang="en-US" altLang="zh-TW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Curl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文字方塊 1"/>
          <p:cNvSpPr txBox="1"/>
          <p:nvPr/>
        </p:nvSpPr>
        <p:spPr>
          <a:xfrm>
            <a:off x="821727" y="1848283"/>
            <a:ext cx="64545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如同向量的乘積，這裡也只有兩種選擇：內積與外積！</a:t>
            </a:r>
          </a:p>
        </p:txBody>
      </p:sp>
      <p:sp>
        <p:nvSpPr>
          <p:cNvPr id="3" name="文字方塊 2"/>
          <p:cNvSpPr txBox="1"/>
          <p:nvPr/>
        </p:nvSpPr>
        <p:spPr>
          <a:xfrm>
            <a:off x="842509" y="4199339"/>
            <a:ext cx="4191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利用這符號高斯定律可以很簡潔地寫成：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矩形 21"/>
              <p:cNvSpPr/>
              <p:nvPr/>
            </p:nvSpPr>
            <p:spPr>
              <a:xfrm>
                <a:off x="5282628" y="4075444"/>
                <a:ext cx="3209148" cy="67390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∙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</a:rPr>
                            <m:t>𝐸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sSub>
                            <m:sSubPr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𝑥</m:t>
                              </m:r>
                            </m:sub>
                          </m:sSub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en-US" altLang="zh-TW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𝑦</m:t>
                              </m:r>
                            </m:sub>
                          </m:sSub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  <m:r>
                        <a:rPr lang="en-US" altLang="zh-TW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𝑧</m:t>
                              </m:r>
                            </m:sub>
                          </m:sSub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b="0" i="1" smtClean="0">
                              <a:latin typeface="Cambria Math"/>
                            </a:rPr>
                            <m:t>𝑧</m:t>
                          </m:r>
                        </m:den>
                      </m:f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𝜌</m:t>
                          </m:r>
                        </m:num>
                        <m:den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i="1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22" name="矩形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82628" y="4075444"/>
                <a:ext cx="3209148" cy="673902"/>
              </a:xfrm>
              <a:prstGeom prst="rect">
                <a:avLst/>
              </a:prstGeom>
              <a:blipFill>
                <a:blip r:embed="rId6"/>
                <a:stretch>
                  <a:fillRect b="-3704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文字方塊 3">
            <a:extLst>
              <a:ext uri="{FF2B5EF4-FFF2-40B4-BE49-F238E27FC236}">
                <a16:creationId xmlns:a16="http://schemas.microsoft.com/office/drawing/2014/main" id="{A2616131-65CF-6E4F-8359-83E162FC14C9}"/>
              </a:ext>
            </a:extLst>
          </p:cNvPr>
          <p:cNvSpPr txBox="1"/>
          <p:nvPr/>
        </p:nvSpPr>
        <p:spPr>
          <a:xfrm>
            <a:off x="807872" y="1430629"/>
            <a:ext cx="8183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dirty="0"/>
              <a:t>只是兩個向量各自有三個分量，要放在一起，這時就必須指定分量要如何組合。</a:t>
            </a:r>
          </a:p>
        </p:txBody>
      </p:sp>
    </p:spTree>
    <p:extLst>
      <p:ext uri="{BB962C8B-B14F-4D97-AF65-F5344CB8AC3E}">
        <p14:creationId xmlns:p14="http://schemas.microsoft.com/office/powerpoint/2010/main" val="2285680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 animBg="1"/>
      <p:bldP spid="16" grpId="0"/>
      <p:bldP spid="17" grpId="0"/>
      <p:bldP spid="18" grpId="0"/>
      <p:bldP spid="19" grpId="0" animBg="1"/>
      <p:bldP spid="20" grpId="0"/>
      <p:bldP spid="21" grpId="0"/>
      <p:bldP spid="2" grpId="0"/>
      <p:bldP spid="3" grpId="0"/>
      <p:bldP spid="22" grpId="0" animBg="1"/>
      <p:bldP spid="4" grpId="0"/>
    </p:bld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853" name="Picture 2" descr="C:\Users\Chia-Hung Chang\Desktop\FeynmanEM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0976"/>
          <a:stretch>
            <a:fillRect/>
          </a:stretch>
        </p:blipFill>
        <p:spPr bwMode="auto">
          <a:xfrm>
            <a:off x="3067982" y="4953000"/>
            <a:ext cx="3176707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8854" name="文字方塊 6"/>
          <p:cNvSpPr txBox="1">
            <a:spLocks noChangeArrowheads="1"/>
          </p:cNvSpPr>
          <p:nvPr/>
        </p:nvSpPr>
        <p:spPr bwMode="auto">
          <a:xfrm>
            <a:off x="1143000" y="4495800"/>
            <a:ext cx="7239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一任意路徑線積分可以分解為無限多無限小正方形的線積分的加總！</a:t>
            </a:r>
          </a:p>
        </p:txBody>
      </p:sp>
      <p:pic>
        <p:nvPicPr>
          <p:cNvPr id="78859" name="Picture 2" descr="C:\Users\Chia-Hung Chang\Desktop\FeynmanEM2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740" r="4474" b="6146"/>
          <a:stretch/>
        </p:blipFill>
        <p:spPr bwMode="auto">
          <a:xfrm>
            <a:off x="3063560" y="2514600"/>
            <a:ext cx="3934691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2" name="文字方塊 11"/>
              <p:cNvSpPr txBox="1"/>
              <p:nvPr/>
            </p:nvSpPr>
            <p:spPr>
              <a:xfrm>
                <a:off x="1166243" y="710558"/>
                <a:ext cx="35052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TW" altLang="en-US" dirty="0"/>
                  <a:t>將一個路徑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altLang="zh-TW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Γ</m:t>
                    </m:r>
                  </m:oMath>
                </a14:m>
                <a:r>
                  <a:rPr lang="zh-TW" altLang="en-US" dirty="0"/>
                  <a:t>分解成子路徑：</a:t>
                </a:r>
              </a:p>
            </p:txBody>
          </p:sp>
        </mc:Choice>
        <mc:Fallback xmlns="">
          <p:sp>
            <p:nvSpPr>
              <p:cNvPr id="12" name="文字方塊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6243" y="710558"/>
                <a:ext cx="3505200" cy="369332"/>
              </a:xfrm>
              <a:prstGeom prst="rect">
                <a:avLst/>
              </a:prstGeom>
              <a:blipFill>
                <a:blip r:embed="rId4"/>
                <a:stretch>
                  <a:fillRect l="-1444" t="-6667" b="-20000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文字方塊 12"/>
          <p:cNvSpPr txBox="1"/>
          <p:nvPr/>
        </p:nvSpPr>
        <p:spPr>
          <a:xfrm>
            <a:off x="1156605" y="1143240"/>
            <a:ext cx="655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沿此空間的線積分會等於沿子路徑的線積分的和。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文字方塊 13"/>
              <p:cNvSpPr txBox="1"/>
              <p:nvPr/>
            </p:nvSpPr>
            <p:spPr>
              <a:xfrm>
                <a:off x="4199703" y="710558"/>
                <a:ext cx="955325" cy="369332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l-GR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Γ</m:t>
                          </m:r>
                        </m:e>
                        <m:sub>
                          <m:r>
                            <a:rPr lang="en-US" altLang="zh-TW" b="0" i="1" smtClean="0">
                              <a:latin typeface="Cambria Math"/>
                            </a:rPr>
                            <m:t>𝑎</m:t>
                          </m:r>
                        </m:sub>
                      </m:sSub>
                      <m:r>
                        <a:rPr lang="en-US" altLang="zh-TW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l-GR" altLang="zh-TW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Γ</m:t>
                          </m:r>
                        </m:e>
                        <m:sub>
                          <m:r>
                            <a:rPr lang="en-US" altLang="zh-TW" b="0" i="1" smtClean="0">
                              <a:latin typeface="Cambria Math"/>
                            </a:rPr>
                            <m:t>𝑏</m:t>
                          </m:r>
                        </m:sub>
                      </m:sSub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4" name="文字方塊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99703" y="710558"/>
                <a:ext cx="955325" cy="369332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文字方塊 22"/>
              <p:cNvSpPr txBox="1">
                <a:spLocks noChangeArrowheads="1"/>
              </p:cNvSpPr>
              <p:nvPr/>
            </p:nvSpPr>
            <p:spPr bwMode="auto">
              <a:xfrm>
                <a:off x="1156605" y="1574912"/>
                <a:ext cx="7086600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1pPr>
                <a:lvl2pPr marL="742950" indent="-28575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2pPr>
                <a:lvl3pPr marL="11430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3pPr>
                <a:lvl4pPr marL="16002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4pPr>
                <a:lvl5pPr marL="20574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r>
                  <a:rPr lang="zh-TW" altLang="en-US" dirty="0"/>
                  <a:t>這是因為線積分時，子路徑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altLang="zh-TW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Γ</m:t>
                        </m:r>
                      </m:e>
                      <m:sub>
                        <m:r>
                          <a:rPr lang="en-US" altLang="zh-TW" i="1">
                            <a:latin typeface="Cambria Math"/>
                          </a:rPr>
                          <m:t>𝑎</m:t>
                        </m:r>
                      </m:sub>
                    </m:sSub>
                    <m:r>
                      <a:rPr lang="en-US" altLang="zh-TW" i="1">
                        <a:latin typeface="Cambria Math"/>
                      </a:rPr>
                      <m:t>+</m:t>
                    </m:r>
                    <m:sSub>
                      <m:sSub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altLang="zh-TW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Γ</m:t>
                        </m:r>
                      </m:e>
                      <m:sub>
                        <m:r>
                          <a:rPr lang="en-US" altLang="zh-TW" i="1">
                            <a:latin typeface="Cambria Math"/>
                          </a:rPr>
                          <m:t>𝑏</m:t>
                        </m:r>
                      </m:sub>
                    </m:sSub>
                  </m:oMath>
                </a14:m>
                <a:r>
                  <a:rPr lang="zh-TW" altLang="en-US" dirty="0"/>
                  <a:t>重疊部分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altLang="zh-TW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Γ</m:t>
                        </m:r>
                      </m:e>
                      <m:sub>
                        <m:r>
                          <a:rPr lang="en-US" altLang="zh-TW" i="1">
                            <a:latin typeface="Cambria Math"/>
                          </a:rPr>
                          <m:t>𝑎𝑏</m:t>
                        </m:r>
                      </m:sub>
                    </m:sSub>
                  </m:oMath>
                </a14:m>
                <a:r>
                  <a:rPr lang="zh-TW" altLang="en-US" dirty="0"/>
                  <a:t>的線積分會互相抵消，</a:t>
                </a:r>
                <a:endParaRPr lang="en-US" altLang="zh-TW" dirty="0"/>
              </a:p>
            </p:txBody>
          </p:sp>
        </mc:Choice>
        <mc:Fallback xmlns="">
          <p:sp>
            <p:nvSpPr>
              <p:cNvPr id="16" name="文字方塊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156605" y="1574912"/>
                <a:ext cx="7086600" cy="369332"/>
              </a:xfrm>
              <a:prstGeom prst="rect">
                <a:avLst/>
              </a:prstGeom>
              <a:blipFill>
                <a:blip r:embed="rId6"/>
                <a:stretch>
                  <a:fillRect l="-716" t="-6667" r="-3936" b="-20000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矩形 16"/>
              <p:cNvSpPr/>
              <p:nvPr/>
            </p:nvSpPr>
            <p:spPr>
              <a:xfrm>
                <a:off x="1170459" y="2032112"/>
                <a:ext cx="5169620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zh-TW" altLang="en-US" dirty="0"/>
                  <a:t>只留下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altLang="zh-TW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Γ</m:t>
                        </m:r>
                      </m:e>
                      <m:sub>
                        <m:r>
                          <a:rPr lang="en-US" altLang="zh-TW" i="1">
                            <a:latin typeface="Cambria Math"/>
                          </a:rPr>
                          <m:t>𝑎</m:t>
                        </m:r>
                      </m:sub>
                    </m:sSub>
                    <m:r>
                      <a:rPr lang="en-US" altLang="zh-TW" i="1">
                        <a:latin typeface="Cambria Math"/>
                      </a:rPr>
                      <m:t>+</m:t>
                    </m:r>
                    <m:sSub>
                      <m:sSub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altLang="zh-TW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Γ</m:t>
                        </m:r>
                      </m:e>
                      <m:sub>
                        <m:r>
                          <a:rPr lang="en-US" altLang="zh-TW" i="1">
                            <a:latin typeface="Cambria Math"/>
                          </a:rPr>
                          <m:t>𝑏</m:t>
                        </m:r>
                      </m:sub>
                    </m:sSub>
                  </m:oMath>
                </a14:m>
                <a:r>
                  <a:rPr lang="zh-TW" altLang="en-US" dirty="0"/>
                  <a:t>外圍部分的路徑，就是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altLang="zh-TW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Γ</m:t>
                    </m:r>
                  </m:oMath>
                </a14:m>
                <a:r>
                  <a:rPr lang="zh-TW" altLang="en-US" dirty="0"/>
                  <a:t>的線積分。</a:t>
                </a:r>
              </a:p>
            </p:txBody>
          </p:sp>
        </mc:Choice>
        <mc:Fallback xmlns="">
          <p:sp>
            <p:nvSpPr>
              <p:cNvPr id="17" name="矩形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0459" y="2032112"/>
                <a:ext cx="5169620" cy="369332"/>
              </a:xfrm>
              <a:prstGeom prst="rect">
                <a:avLst/>
              </a:prstGeom>
              <a:blipFill>
                <a:blip r:embed="rId7"/>
                <a:stretch>
                  <a:fillRect l="-735" t="-6667" b="-20000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文字方塊 9">
            <a:extLst>
              <a:ext uri="{FF2B5EF4-FFF2-40B4-BE49-F238E27FC236}">
                <a16:creationId xmlns:a16="http://schemas.microsoft.com/office/drawing/2014/main" id="{0A4B491E-452F-5E48-999E-722A068203DE}"/>
              </a:ext>
            </a:extLst>
          </p:cNvPr>
          <p:cNvSpPr txBox="1"/>
          <p:nvPr/>
        </p:nvSpPr>
        <p:spPr>
          <a:xfrm>
            <a:off x="1149678" y="253358"/>
            <a:ext cx="68025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旋度</a:t>
            </a:r>
            <a:r>
              <a:rPr lang="zh-TW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可以讓我們計算線積分！如同散度可以計算面積分。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5090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88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88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88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88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4" grpId="0"/>
    </p:bld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802" name="Picture 2" descr="C:\Users\Chia-Hung Chang\Desktop\FeynmanEM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56" b="64539"/>
          <a:stretch>
            <a:fillRect/>
          </a:stretch>
        </p:blipFill>
        <p:spPr bwMode="auto">
          <a:xfrm>
            <a:off x="7061184" y="736477"/>
            <a:ext cx="1761358" cy="10966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6803" name="Picture 2" descr="C:\Users\Chia-Hung Chang\Desktop\FeynmanEM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600"/>
          <a:stretch>
            <a:fillRect/>
          </a:stretch>
        </p:blipFill>
        <p:spPr bwMode="auto">
          <a:xfrm>
            <a:off x="2617455" y="702941"/>
            <a:ext cx="2955925" cy="260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6804" name="文字方塊 3"/>
              <p:cNvSpPr txBox="1">
                <a:spLocks noChangeArrowheads="1"/>
              </p:cNvSpPr>
              <p:nvPr/>
            </p:nvSpPr>
            <p:spPr bwMode="auto">
              <a:xfrm>
                <a:off x="762000" y="228600"/>
                <a:ext cx="7924799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1pPr>
                <a:lvl2pPr marL="742950" indent="-28575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2pPr>
                <a:lvl3pPr marL="11430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3pPr>
                <a:lvl4pPr marL="16002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4pPr>
                <a:lvl5pPr marL="20574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9pPr>
              </a:lstStyle>
              <a:p>
                <a:pPr eaLnBrk="1" hangingPunct="1"/>
                <a:r>
                  <a:rPr lang="zh-TW" altLang="en-US" dirty="0"/>
                  <a:t>考慮沿一個在</a:t>
                </a:r>
                <a14:m>
                  <m:oMath xmlns:m="http://schemas.openxmlformats.org/officeDocument/2006/math">
                    <m:r>
                      <a:rPr lang="en-US" altLang="zh-TW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US" altLang="zh-TW" b="0" i="1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US" altLang="zh-TW" b="0" i="1" smtClean="0">
                        <a:latin typeface="Cambria Math" panose="02040503050406030204" pitchFamily="18" charset="0"/>
                      </a:rPr>
                      <m:t>𝑦</m:t>
                    </m:r>
                  </m:oMath>
                </a14:m>
                <a:r>
                  <a:rPr lang="zh-TW" altLang="en-US" dirty="0"/>
                  <a:t>平面上一無限小的正方形路徑，計算電場的線積分</a:t>
                </a:r>
              </a:p>
            </p:txBody>
          </p:sp>
        </mc:Choice>
        <mc:Fallback xmlns="">
          <p:sp>
            <p:nvSpPr>
              <p:cNvPr id="76804" name="文字方塊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62000" y="228600"/>
                <a:ext cx="7924799" cy="369332"/>
              </a:xfrm>
              <a:prstGeom prst="rect">
                <a:avLst/>
              </a:prstGeom>
              <a:blipFill>
                <a:blip r:embed="rId4"/>
                <a:stretch>
                  <a:fillRect l="-641" t="-10000" b="-20000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文字方塊 22"/>
          <p:cNvSpPr txBox="1">
            <a:spLocks noChangeArrowheads="1"/>
          </p:cNvSpPr>
          <p:nvPr/>
        </p:nvSpPr>
        <p:spPr bwMode="auto">
          <a:xfrm>
            <a:off x="1347456" y="6324600"/>
            <a:ext cx="6731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r>
              <a:rPr lang="zh-TW" altLang="en-US" dirty="0"/>
              <a:t>沿無限小的正方形的場的線積分等於該場的旋度乘上正方形面積！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矩形 10"/>
              <p:cNvSpPr/>
              <p:nvPr/>
            </p:nvSpPr>
            <p:spPr>
              <a:xfrm>
                <a:off x="3581883" y="5153604"/>
                <a:ext cx="2490745" cy="673902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⃗"/>
                                  <m:ctrlPr>
                                    <a:rPr lang="zh-TW" altLang="en-US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𝛻</m:t>
                                  </m:r>
                                </m:e>
                              </m:acc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×</m:t>
                              </m:r>
                              <m:acc>
                                <m:accPr>
                                  <m:chr m:val="⃗"/>
                                  <m:ctrlPr>
                                    <a:rPr lang="zh-TW" altLang="en-US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𝐸</m:t>
                                  </m:r>
                                </m:e>
                              </m:acc>
                            </m:e>
                          </m:d>
                        </m:e>
                        <m:sub>
                          <m:r>
                            <a:rPr lang="en-US" altLang="zh-TW" b="0" i="1" smtClean="0">
                              <a:latin typeface="Cambria Math"/>
                            </a:rPr>
                            <m:t>𝑧</m:t>
                          </m:r>
                        </m:sub>
                      </m:sSub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/>
                                </a:rPr>
                                <m:t>𝑦</m:t>
                              </m:r>
                            </m:sub>
                          </m:sSub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en-US" altLang="zh-TW" i="1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/>
                                </a:rPr>
                                <m:t>𝑥</m:t>
                              </m:r>
                            </m:sub>
                          </m:sSub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𝑦</m:t>
                          </m:r>
                        </m:den>
                      </m:f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11" name="矩形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1883" y="5153604"/>
                <a:ext cx="2490745" cy="673902"/>
              </a:xfrm>
              <a:prstGeom prst="rect">
                <a:avLst/>
              </a:prstGeom>
              <a:blipFill>
                <a:blip r:embed="rId5"/>
                <a:stretch>
                  <a:fillRect b="-3704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文字方塊 13"/>
              <p:cNvSpPr txBox="1"/>
              <p:nvPr/>
            </p:nvSpPr>
            <p:spPr>
              <a:xfrm>
                <a:off x="265050" y="3429000"/>
                <a:ext cx="6135750" cy="81887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b="0" i="1" smtClean="0">
                              <a:latin typeface="Cambria Math"/>
                            </a:rPr>
                            <m:t>𝐸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/>
                            </a:rPr>
                            <m:t>𝑦</m:t>
                          </m:r>
                        </m:sub>
                      </m:sSub>
                      <m:d>
                        <m:d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</m:d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en-US" altLang="zh-TW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en-US" altLang="zh-TW" i="1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/>
                            </a:rPr>
                            <m:t>𝐸</m:t>
                          </m:r>
                        </m:e>
                        <m:sub>
                          <m:r>
                            <a:rPr lang="en-US" altLang="zh-TW" i="1">
                              <a:latin typeface="Cambria Math"/>
                            </a:rPr>
                            <m:t>𝑦</m:t>
                          </m:r>
                        </m:sub>
                      </m:sSub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4</m:t>
                          </m:r>
                        </m:e>
                      </m:d>
                      <m:r>
                        <a:rPr lang="en-US" altLang="zh-TW" i="1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en-US" altLang="zh-TW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i="1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en-US" altLang="zh-TW" b="0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/>
                            </a:rPr>
                            <m:t>𝐸</m:t>
                          </m:r>
                        </m:e>
                        <m:sub>
                          <m:r>
                            <a:rPr lang="en-US" altLang="zh-TW" i="1">
                              <a:latin typeface="Cambria Math"/>
                            </a:rPr>
                            <m:t>𝑥</m:t>
                          </m:r>
                        </m:sub>
                      </m:sSub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e>
                      </m:d>
                      <m:r>
                        <a:rPr lang="en-US" altLang="zh-TW" i="1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en-US" altLang="zh-TW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+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/>
                            </a:rPr>
                            <m:t>𝐸</m:t>
                          </m:r>
                        </m:e>
                        <m:sub>
                          <m:r>
                            <a:rPr lang="en-US" altLang="zh-TW" i="1">
                              <a:latin typeface="Cambria Math"/>
                            </a:rPr>
                            <m:t>𝑥</m:t>
                          </m:r>
                        </m:sub>
                      </m:sSub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e>
                      </m:d>
                      <m:r>
                        <a:rPr lang="en-US" altLang="zh-TW" i="1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en-US" altLang="zh-TW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i="1">
                          <a:latin typeface="Cambria Math"/>
                          <a:ea typeface="Cambria Math"/>
                        </a:rPr>
                        <m:t>𝑥</m:t>
                      </m:r>
                    </m:oMath>
                  </m:oMathPara>
                </a14:m>
                <a:endParaRPr lang="zh-TW" altLang="en-US" sz="1800" i="1" dirty="0"/>
              </a:p>
            </p:txBody>
          </p:sp>
        </mc:Choice>
        <mc:Fallback xmlns="">
          <p:sp>
            <p:nvSpPr>
              <p:cNvPr id="14" name="文字方塊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5050" y="3429000"/>
                <a:ext cx="6135750" cy="818879"/>
              </a:xfrm>
              <a:prstGeom prst="rect">
                <a:avLst/>
              </a:prstGeom>
              <a:blipFill>
                <a:blip r:embed="rId6"/>
                <a:stretch>
                  <a:fillRect l="-14050" t="-130769" b="-189231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文字方塊 14"/>
              <p:cNvSpPr txBox="1"/>
              <p:nvPr/>
            </p:nvSpPr>
            <p:spPr>
              <a:xfrm>
                <a:off x="4903456" y="1817574"/>
                <a:ext cx="1261564" cy="391261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b="0" i="1" smtClean="0">
                              <a:latin typeface="Cambria Math"/>
                            </a:rPr>
                            <m:t>𝐸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/>
                            </a:rPr>
                            <m:t>𝑦</m:t>
                          </m:r>
                        </m:sub>
                      </m:sSub>
                      <m:d>
                        <m:d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</m:d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en-US" altLang="zh-TW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𝑦</m:t>
                      </m:r>
                    </m:oMath>
                  </m:oMathPara>
                </a14:m>
                <a:endParaRPr lang="zh-TW" altLang="en-US" sz="1800" i="1" dirty="0"/>
              </a:p>
            </p:txBody>
          </p:sp>
        </mc:Choice>
        <mc:Fallback xmlns="">
          <p:sp>
            <p:nvSpPr>
              <p:cNvPr id="15" name="文字方塊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3456" y="1817574"/>
                <a:ext cx="1261564" cy="391261"/>
              </a:xfrm>
              <a:prstGeom prst="rect">
                <a:avLst/>
              </a:prstGeom>
              <a:blipFill>
                <a:blip r:embed="rId7"/>
                <a:stretch>
                  <a:fillRect b="-3125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文字方塊 15"/>
              <p:cNvSpPr txBox="1"/>
              <p:nvPr/>
            </p:nvSpPr>
            <p:spPr>
              <a:xfrm>
                <a:off x="3087480" y="702941"/>
                <a:ext cx="1423658" cy="369332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800" b="0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b="0" i="1" smtClean="0">
                              <a:latin typeface="Cambria Math"/>
                            </a:rPr>
                            <m:t>𝐸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/>
                            </a:rPr>
                            <m:t>𝑥</m:t>
                          </m:r>
                        </m:sub>
                      </m:sSub>
                      <m:d>
                        <m:d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e>
                      </m:d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en-US" altLang="zh-TW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𝑥</m:t>
                      </m:r>
                    </m:oMath>
                  </m:oMathPara>
                </a14:m>
                <a:endParaRPr lang="zh-TW" altLang="en-US" sz="1800" i="1" dirty="0"/>
              </a:p>
            </p:txBody>
          </p:sp>
        </mc:Choice>
        <mc:Fallback xmlns="">
          <p:sp>
            <p:nvSpPr>
              <p:cNvPr id="16" name="文字方塊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87480" y="702941"/>
                <a:ext cx="1423658" cy="369332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" name="直線單箭頭接點 2"/>
          <p:cNvCxnSpPr/>
          <p:nvPr/>
        </p:nvCxnSpPr>
        <p:spPr>
          <a:xfrm>
            <a:off x="3912856" y="1072273"/>
            <a:ext cx="0" cy="251936"/>
          </a:xfrm>
          <a:prstGeom prst="straightConnector1">
            <a:avLst/>
          </a:prstGeom>
          <a:ln w="158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線單箭頭接點 19"/>
          <p:cNvCxnSpPr/>
          <p:nvPr/>
        </p:nvCxnSpPr>
        <p:spPr>
          <a:xfrm flipH="1">
            <a:off x="4598656" y="2013205"/>
            <a:ext cx="228600" cy="0"/>
          </a:xfrm>
          <a:prstGeom prst="straightConnector1">
            <a:avLst/>
          </a:prstGeom>
          <a:ln w="158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文字方塊 21"/>
              <p:cNvSpPr txBox="1"/>
              <p:nvPr/>
            </p:nvSpPr>
            <p:spPr>
              <a:xfrm>
                <a:off x="250029" y="4294039"/>
                <a:ext cx="8619837" cy="714683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sz="1800" b="0" i="1" smtClean="0">
                              <a:latin typeface="Cambria Math"/>
                            </a:rPr>
                            <m:t>𝜕</m:t>
                          </m:r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/>
                                </a:rPr>
                                <m:t>𝑦</m:t>
                              </m:r>
                            </m:sub>
                          </m:sSub>
                        </m:num>
                        <m:den>
                          <m:r>
                            <a:rPr lang="zh-TW" altLang="en-US" sz="1800" b="0" i="1" smtClean="0">
                              <a:latin typeface="Cambria Math"/>
                            </a:rPr>
                            <m:t>𝜕</m:t>
                          </m:r>
                          <m:r>
                            <a:rPr lang="en-US" altLang="zh-TW" sz="1800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en-US" altLang="zh-TW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i="1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en-US" altLang="zh-TW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en-US" altLang="zh-TW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𝑥</m:t>
                              </m:r>
                            </m:sub>
                          </m:sSub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  <m:r>
                        <a:rPr lang="en-US" altLang="zh-TW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i="1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en-US" altLang="zh-TW" i="1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en-US" altLang="zh-TW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𝑦</m:t>
                                  </m:r>
                                </m:sub>
                              </m:sSub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i="1">
                                  <a:latin typeface="Cambria Math"/>
                                </a:rPr>
                                <m:t>𝑥</m:t>
                              </m:r>
                            </m:den>
                          </m:f>
                          <m:r>
                            <a:rPr lang="en-US" altLang="zh-TW" i="1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𝑥</m:t>
                                  </m:r>
                                </m:sub>
                              </m:sSub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</a:rPr>
                                <m:t>𝜕</m:t>
                              </m:r>
                              <m:r>
                                <a:rPr lang="en-US" altLang="zh-TW" i="1">
                                  <a:latin typeface="Cambria Math"/>
                                </a:rPr>
                                <m:t>𝑦</m:t>
                              </m:r>
                            </m:den>
                          </m:f>
                        </m:e>
                      </m:d>
                      <m:r>
                        <a:rPr lang="en-US" altLang="zh-TW" i="1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en-US" altLang="zh-TW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i="1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en-US" altLang="zh-TW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i="1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⃗"/>
                                  <m:ctrlPr>
                                    <a:rPr lang="zh-TW" altLang="en-US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𝛻</m:t>
                                  </m:r>
                                </m:e>
                              </m:acc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×</m:t>
                              </m:r>
                              <m:acc>
                                <m:accPr>
                                  <m:chr m:val="⃗"/>
                                  <m:ctrlPr>
                                    <a:rPr lang="zh-TW" altLang="en-US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𝐸</m:t>
                                  </m:r>
                                </m:e>
                              </m:acc>
                            </m:e>
                          </m:d>
                        </m:e>
                        <m:sub>
                          <m:r>
                            <a:rPr lang="en-US" altLang="zh-TW" i="1">
                              <a:latin typeface="Cambria Math"/>
                            </a:rPr>
                            <m:t>𝑧</m:t>
                          </m:r>
                        </m:sub>
                      </m:sSub>
                      <m:r>
                        <a:rPr lang="en-US" altLang="zh-TW" i="1">
                          <a:latin typeface="Cambria Math"/>
                          <a:ea typeface="Cambria Math"/>
                        </a:rPr>
                        <m:t>∙</m:t>
                      </m:r>
                      <m:sSub>
                        <m:sSubPr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US" altLang="zh-TW" i="1" smtClean="0">
                              <a:latin typeface="Cambria Math"/>
                              <a:ea typeface="Cambria Math"/>
                            </a:rPr>
                            <m:t>∆</m:t>
                          </m:r>
                          <m:acc>
                            <m:accPr>
                              <m:chr m:val="⃗"/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  <m:sub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𝑧</m:t>
                          </m:r>
                        </m:sub>
                      </m:sSub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zh-TW" altLang="en-US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𝛻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×</m:t>
                          </m:r>
                          <m:acc>
                            <m:accPr>
                              <m:chr m:val="⃗"/>
                              <m:ctrlPr>
                                <a:rPr lang="zh-TW" altLang="en-US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</m:e>
                      </m:d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∙∆</m:t>
                      </m:r>
                      <m:acc>
                        <m:accPr>
                          <m:chr m:val="⃗"/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accPr>
                        <m:e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𝐴</m:t>
                          </m:r>
                        </m:e>
                      </m:acc>
                    </m:oMath>
                  </m:oMathPara>
                </a14:m>
                <a:endParaRPr lang="zh-TW" altLang="en-US" sz="1800" i="1" dirty="0"/>
              </a:p>
            </p:txBody>
          </p:sp>
        </mc:Choice>
        <mc:Fallback xmlns="">
          <p:sp>
            <p:nvSpPr>
              <p:cNvPr id="22" name="文字方塊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0029" y="4294039"/>
                <a:ext cx="8619837" cy="714683"/>
              </a:xfrm>
              <a:prstGeom prst="rect">
                <a:avLst/>
              </a:prstGeom>
              <a:blipFill>
                <a:blip r:embed="rId9"/>
                <a:stretch>
                  <a:fillRect b="-1754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文字方塊 22"/>
              <p:cNvSpPr txBox="1"/>
              <p:nvPr/>
            </p:nvSpPr>
            <p:spPr>
              <a:xfrm>
                <a:off x="574818" y="5418066"/>
                <a:ext cx="2561277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zh-TW" altLang="en-US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𝛻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×</m:t>
                          </m:r>
                          <m:acc>
                            <m:accPr>
                              <m:chr m:val="⃗"/>
                              <m:ctrlPr>
                                <a:rPr lang="zh-TW" altLang="en-US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</m:e>
                      </m:d>
                      <m:r>
                        <a:rPr lang="en-US" altLang="zh-TW" i="1">
                          <a:latin typeface="Cambria Math"/>
                          <a:ea typeface="Cambria Math"/>
                        </a:rPr>
                        <m:t>∙∆</m:t>
                      </m:r>
                      <m:acc>
                        <m:accPr>
                          <m:chr m:val="⃗"/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𝐴</m:t>
                          </m:r>
                        </m:e>
                      </m:acc>
                    </m:oMath>
                  </m:oMathPara>
                </a14:m>
                <a:endParaRPr lang="zh-TW" altLang="en-US" sz="1800" i="1" dirty="0"/>
              </a:p>
            </p:txBody>
          </p:sp>
        </mc:Choice>
        <mc:Fallback xmlns="">
          <p:sp>
            <p:nvSpPr>
              <p:cNvPr id="23" name="文字方塊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4818" y="5418066"/>
                <a:ext cx="2561277" cy="818879"/>
              </a:xfrm>
              <a:prstGeom prst="rect">
                <a:avLst/>
              </a:prstGeom>
              <a:blipFill>
                <a:blip r:embed="rId10"/>
                <a:stretch>
                  <a:fillRect l="-31034" t="-132308" b="-189231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文字方塊 16">
                <a:extLst>
                  <a:ext uri="{FF2B5EF4-FFF2-40B4-BE49-F238E27FC236}">
                    <a16:creationId xmlns:a16="http://schemas.microsoft.com/office/drawing/2014/main" id="{6ED6FDF2-E004-F84F-B5D8-85BAD94AC7C7}"/>
                  </a:ext>
                </a:extLst>
              </p:cNvPr>
              <p:cNvSpPr txBox="1"/>
              <p:nvPr/>
            </p:nvSpPr>
            <p:spPr>
              <a:xfrm>
                <a:off x="3296029" y="2999212"/>
                <a:ext cx="1423658" cy="369332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/>
                            </a:rPr>
                            <m:t>𝐸</m:t>
                          </m:r>
                        </m:e>
                        <m:sub>
                          <m:r>
                            <a:rPr lang="en-US" altLang="zh-TW" i="1">
                              <a:latin typeface="Cambria Math"/>
                            </a:rPr>
                            <m:t>𝑥</m:t>
                          </m:r>
                        </m:sub>
                      </m:sSub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e>
                      </m:d>
                      <m:r>
                        <a:rPr lang="en-US" altLang="zh-TW" i="1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en-US" altLang="zh-TW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i="1">
                          <a:latin typeface="Cambria Math"/>
                          <a:ea typeface="Cambria Math"/>
                        </a:rPr>
                        <m:t>𝑥</m:t>
                      </m:r>
                    </m:oMath>
                  </m:oMathPara>
                </a14:m>
                <a:endParaRPr lang="zh-TW" altLang="en-US" sz="1800" i="1" dirty="0"/>
              </a:p>
            </p:txBody>
          </p:sp>
        </mc:Choice>
        <mc:Fallback xmlns="">
          <p:sp>
            <p:nvSpPr>
              <p:cNvPr id="17" name="文字方塊 16">
                <a:extLst>
                  <a:ext uri="{FF2B5EF4-FFF2-40B4-BE49-F238E27FC236}">
                    <a16:creationId xmlns:a16="http://schemas.microsoft.com/office/drawing/2014/main" id="{6ED6FDF2-E004-F84F-B5D8-85BAD94AC7C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96029" y="2999212"/>
                <a:ext cx="1423658" cy="369332"/>
              </a:xfrm>
              <a:prstGeom prst="rect">
                <a:avLst/>
              </a:prstGeom>
              <a:blipFill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5" name="直線單箭頭接點 2">
            <a:extLst>
              <a:ext uri="{FF2B5EF4-FFF2-40B4-BE49-F238E27FC236}">
                <a16:creationId xmlns:a16="http://schemas.microsoft.com/office/drawing/2014/main" id="{F36B3E7D-100C-3147-845D-20DFA05ADA8A}"/>
              </a:ext>
            </a:extLst>
          </p:cNvPr>
          <p:cNvCxnSpPr>
            <a:cxnSpLocks/>
          </p:cNvCxnSpPr>
          <p:nvPr/>
        </p:nvCxnSpPr>
        <p:spPr>
          <a:xfrm flipV="1">
            <a:off x="4095417" y="2590800"/>
            <a:ext cx="0" cy="295169"/>
          </a:xfrm>
          <a:prstGeom prst="straightConnector1">
            <a:avLst/>
          </a:prstGeom>
          <a:ln w="158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文字方塊 25">
                <a:extLst>
                  <a:ext uri="{FF2B5EF4-FFF2-40B4-BE49-F238E27FC236}">
                    <a16:creationId xmlns:a16="http://schemas.microsoft.com/office/drawing/2014/main" id="{00296C62-93D1-BD4D-877A-9E02063195A2}"/>
                  </a:ext>
                </a:extLst>
              </p:cNvPr>
              <p:cNvSpPr txBox="1"/>
              <p:nvPr/>
            </p:nvSpPr>
            <p:spPr>
              <a:xfrm>
                <a:off x="857592" y="1864449"/>
                <a:ext cx="1578191" cy="391261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/>
                            </a:rPr>
                            <m:t>𝐸</m:t>
                          </m:r>
                        </m:e>
                        <m:sub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sub>
                      </m:sSub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4</m:t>
                          </m:r>
                        </m:e>
                      </m:d>
                      <m:r>
                        <a:rPr lang="en-US" altLang="zh-TW" i="1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en-US" altLang="zh-TW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/>
                        </a:rPr>
                        <m:t>𝑦</m:t>
                      </m:r>
                    </m:oMath>
                  </m:oMathPara>
                </a14:m>
                <a:endParaRPr lang="zh-TW" altLang="en-US" sz="1800" i="1" dirty="0"/>
              </a:p>
            </p:txBody>
          </p:sp>
        </mc:Choice>
        <mc:Fallback xmlns="">
          <p:sp>
            <p:nvSpPr>
              <p:cNvPr id="26" name="文字方塊 25">
                <a:extLst>
                  <a:ext uri="{FF2B5EF4-FFF2-40B4-BE49-F238E27FC236}">
                    <a16:creationId xmlns:a16="http://schemas.microsoft.com/office/drawing/2014/main" id="{00296C62-93D1-BD4D-877A-9E02063195A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7592" y="1864449"/>
                <a:ext cx="1578191" cy="391261"/>
              </a:xfrm>
              <a:prstGeom prst="rect">
                <a:avLst/>
              </a:prstGeom>
              <a:blipFill>
                <a:blip r:embed="rId12"/>
                <a:stretch>
                  <a:fillRect b="-6250"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7" name="直線單箭頭接點 2">
            <a:extLst>
              <a:ext uri="{FF2B5EF4-FFF2-40B4-BE49-F238E27FC236}">
                <a16:creationId xmlns:a16="http://schemas.microsoft.com/office/drawing/2014/main" id="{DA5E3F24-F7F5-074C-BFB9-E6FFFF22088E}"/>
              </a:ext>
            </a:extLst>
          </p:cNvPr>
          <p:cNvCxnSpPr>
            <a:cxnSpLocks/>
          </p:cNvCxnSpPr>
          <p:nvPr/>
        </p:nvCxnSpPr>
        <p:spPr>
          <a:xfrm flipV="1">
            <a:off x="2603269" y="2035743"/>
            <a:ext cx="692759" cy="1"/>
          </a:xfrm>
          <a:prstGeom prst="straightConnector1">
            <a:avLst/>
          </a:prstGeom>
          <a:ln w="158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文字方塊 17">
                <a:extLst>
                  <a:ext uri="{FF2B5EF4-FFF2-40B4-BE49-F238E27FC236}">
                    <a16:creationId xmlns:a16="http://schemas.microsoft.com/office/drawing/2014/main" id="{DC02ACD2-9501-C444-863C-ABFAEB857F25}"/>
                  </a:ext>
                </a:extLst>
              </p:cNvPr>
              <p:cNvSpPr txBox="1"/>
              <p:nvPr/>
            </p:nvSpPr>
            <p:spPr bwMode="auto">
              <a:xfrm>
                <a:off x="6248400" y="5236474"/>
                <a:ext cx="2742188" cy="463140"/>
              </a:xfrm>
              <a:prstGeom prst="rect">
                <a:avLst/>
              </a:prstGeom>
              <a:solidFill>
                <a:srgbClr val="FBFE78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bPr>
                        <m:e>
                          <m:d>
                            <m:dPr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⃗"/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b="0" i="1" smtClean="0">
                                      <a:latin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</m:acc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×</m:t>
                              </m:r>
                              <m:acc>
                                <m:accPr>
                                  <m:chr m:val="⃗"/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𝐵</m:t>
                                  </m:r>
                                </m:e>
                              </m:acc>
                            </m:e>
                          </m:d>
                        </m:e>
                        <m:sub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𝑧</m:t>
                          </m:r>
                        </m:sub>
                      </m:sSub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  <m:t>𝐴</m:t>
                          </m:r>
                        </m:e>
                        <m:sub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𝑥</m:t>
                          </m:r>
                        </m:sub>
                      </m:sSub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/>
                            </a:rPr>
                            <m:t>𝐵</m:t>
                          </m:r>
                        </m:e>
                        <m:sub>
                          <m:r>
                            <a:rPr lang="en-US" altLang="zh-TW" i="1">
                              <a:latin typeface="Cambria Math"/>
                            </a:rPr>
                            <m:t>𝑦</m:t>
                          </m:r>
                        </m:sub>
                      </m:sSub>
                      <m:r>
                        <a:rPr lang="en-US" altLang="zh-TW" i="1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US" altLang="zh-TW" i="1">
                              <a:latin typeface="Cambria Math"/>
                            </a:rPr>
                            <m:t>𝑦</m:t>
                          </m:r>
                        </m:sub>
                      </m:sSub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𝐵</m:t>
                          </m:r>
                        </m:e>
                        <m:sub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𝑥</m:t>
                          </m:r>
                        </m:sub>
                      </m:sSub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8" name="文字方塊 17">
                <a:extLst>
                  <a:ext uri="{FF2B5EF4-FFF2-40B4-BE49-F238E27FC236}">
                    <a16:creationId xmlns:a16="http://schemas.microsoft.com/office/drawing/2014/main" id="{DC02ACD2-9501-C444-863C-ABFAEB857F2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248400" y="5236474"/>
                <a:ext cx="2742188" cy="463140"/>
              </a:xfrm>
              <a:prstGeom prst="rect">
                <a:avLst/>
              </a:prstGeom>
              <a:blipFill>
                <a:blip r:embed="rId13"/>
                <a:stretch>
                  <a:fillRect t="-789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文字方塊 20">
                <a:extLst>
                  <a:ext uri="{FF2B5EF4-FFF2-40B4-BE49-F238E27FC236}">
                    <a16:creationId xmlns:a16="http://schemas.microsoft.com/office/drawing/2014/main" id="{831D9041-1A3C-8A4E-8050-05CAFF31B494}"/>
                  </a:ext>
                </a:extLst>
              </p:cNvPr>
              <p:cNvSpPr txBox="1"/>
              <p:nvPr/>
            </p:nvSpPr>
            <p:spPr>
              <a:xfrm>
                <a:off x="6575688" y="2664560"/>
                <a:ext cx="2541172" cy="626582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b="0" i="1" smtClean="0">
                              <a:latin typeface="Cambria Math"/>
                            </a:rPr>
                            <m:t>𝐸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/>
                            </a:rPr>
                            <m:t>𝑦</m:t>
                          </m:r>
                        </m:sub>
                      </m:sSub>
                      <m:d>
                        <m:d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</m:d>
                      <m:r>
                        <a:rPr lang="en-US" altLang="zh-TW" i="1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/>
                            </a:rPr>
                            <m:t>𝐸</m:t>
                          </m:r>
                        </m:e>
                        <m:sub>
                          <m:r>
                            <a:rPr lang="en-US" altLang="zh-TW" i="1">
                              <a:latin typeface="Cambria Math"/>
                            </a:rPr>
                            <m:t>𝑦</m:t>
                          </m:r>
                        </m:sub>
                      </m:sSub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4</m:t>
                          </m:r>
                        </m:e>
                      </m:d>
                      <m:r>
                        <a:rPr lang="en-US" altLang="zh-TW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~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/>
                                </a:rPr>
                                <m:t>𝑦</m:t>
                              </m:r>
                            </m:sub>
                          </m:sSub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en-US" altLang="zh-TW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i="1">
                          <a:latin typeface="Cambria Math"/>
                          <a:ea typeface="Cambria Math"/>
                        </a:rPr>
                        <m:t>𝑥</m:t>
                      </m:r>
                    </m:oMath>
                  </m:oMathPara>
                </a14:m>
                <a:endParaRPr lang="zh-TW" altLang="en-US" sz="1800" i="1" dirty="0"/>
              </a:p>
            </p:txBody>
          </p:sp>
        </mc:Choice>
        <mc:Fallback xmlns="">
          <p:sp>
            <p:nvSpPr>
              <p:cNvPr id="21" name="文字方塊 20">
                <a:extLst>
                  <a:ext uri="{FF2B5EF4-FFF2-40B4-BE49-F238E27FC236}">
                    <a16:creationId xmlns:a16="http://schemas.microsoft.com/office/drawing/2014/main" id="{831D9041-1A3C-8A4E-8050-05CAFF31B49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75688" y="2664560"/>
                <a:ext cx="2541172" cy="626582"/>
              </a:xfrm>
              <a:prstGeom prst="rect">
                <a:avLst/>
              </a:prstGeom>
              <a:blipFill>
                <a:blip r:embed="rId14"/>
                <a:stretch>
                  <a:fillRect b="-4000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文字方塊 3">
            <a:extLst>
              <a:ext uri="{FF2B5EF4-FFF2-40B4-BE49-F238E27FC236}">
                <a16:creationId xmlns:a16="http://schemas.microsoft.com/office/drawing/2014/main" id="{AF281BCB-AA35-A047-B1C2-06154E9F12DE}"/>
              </a:ext>
            </a:extLst>
          </p:cNvPr>
          <p:cNvSpPr txBox="1"/>
          <p:nvPr/>
        </p:nvSpPr>
        <p:spPr>
          <a:xfrm>
            <a:off x="6575688" y="2233781"/>
            <a:ext cx="891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注意：</a:t>
            </a:r>
            <a:endParaRPr kumimoji="1" lang="zh-TW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文字方塊 23">
                <a:extLst>
                  <a:ext uri="{FF2B5EF4-FFF2-40B4-BE49-F238E27FC236}">
                    <a16:creationId xmlns:a16="http://schemas.microsoft.com/office/drawing/2014/main" id="{A82792FD-FD8D-714B-90D4-235054759D2B}"/>
                  </a:ext>
                </a:extLst>
              </p:cNvPr>
              <p:cNvSpPr txBox="1"/>
              <p:nvPr/>
            </p:nvSpPr>
            <p:spPr>
              <a:xfrm>
                <a:off x="6575688" y="3378797"/>
                <a:ext cx="2541172" cy="666336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b="0" i="1" smtClean="0">
                              <a:latin typeface="Cambria Math"/>
                            </a:rPr>
                            <m:t>𝐸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sub>
                      </m:sSub>
                      <m:d>
                        <m:d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e>
                      </m:d>
                      <m:r>
                        <a:rPr lang="en-US" altLang="zh-TW" i="1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/>
                            </a:rPr>
                            <m:t>𝐸</m:t>
                          </m:r>
                        </m:e>
                        <m:sub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sub>
                      </m:sSub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e>
                      </m:d>
                      <m:r>
                        <a:rPr lang="en-US" altLang="zh-TW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~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sub>
                          </m:sSub>
                        </m:num>
                        <m:den>
                          <m:r>
                            <a:rPr lang="zh-TW" altLang="en-US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den>
                      </m:f>
                      <m:r>
                        <a:rPr lang="en-US" altLang="zh-TW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/>
                        </a:rPr>
                        <m:t>𝑦</m:t>
                      </m:r>
                    </m:oMath>
                  </m:oMathPara>
                </a14:m>
                <a:endParaRPr lang="zh-TW" altLang="en-US" sz="1800" i="1" dirty="0"/>
              </a:p>
            </p:txBody>
          </p:sp>
        </mc:Choice>
        <mc:Fallback xmlns="">
          <p:sp>
            <p:nvSpPr>
              <p:cNvPr id="24" name="文字方塊 23">
                <a:extLst>
                  <a:ext uri="{FF2B5EF4-FFF2-40B4-BE49-F238E27FC236}">
                    <a16:creationId xmlns:a16="http://schemas.microsoft.com/office/drawing/2014/main" id="{A82792FD-FD8D-714B-90D4-235054759D2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75688" y="3378797"/>
                <a:ext cx="2541172" cy="666336"/>
              </a:xfrm>
              <a:prstGeom prst="rect">
                <a:avLst/>
              </a:prstGeom>
              <a:blipFill>
                <a:blip r:embed="rId15"/>
                <a:stretch>
                  <a:fillRect b="-3704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Box 5">
            <a:extLst>
              <a:ext uri="{FF2B5EF4-FFF2-40B4-BE49-F238E27FC236}">
                <a16:creationId xmlns:a16="http://schemas.microsoft.com/office/drawing/2014/main" id="{4C247E8C-2563-F84B-BA3F-73D8DF9CC885}"/>
              </a:ext>
            </a:extLst>
          </p:cNvPr>
          <p:cNvSpPr txBox="1"/>
          <p:nvPr/>
        </p:nvSpPr>
        <p:spPr>
          <a:xfrm>
            <a:off x="3168752" y="5870592"/>
            <a:ext cx="5701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TW" dirty="0"/>
              <a:t>可以看出並證明此式適用於指向任一方向之小平面。</a:t>
            </a:r>
          </a:p>
        </p:txBody>
      </p:sp>
    </p:spTree>
    <p:extLst>
      <p:ext uri="{BB962C8B-B14F-4D97-AF65-F5344CB8AC3E}">
        <p14:creationId xmlns:p14="http://schemas.microsoft.com/office/powerpoint/2010/main" val="3924367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 animBg="1"/>
      <p:bldP spid="14" grpId="0" animBg="1"/>
      <p:bldP spid="15" grpId="0" animBg="1"/>
      <p:bldP spid="16" grpId="0" animBg="1"/>
      <p:bldP spid="22" grpId="0" animBg="1"/>
      <p:bldP spid="23" grpId="0" animBg="1"/>
      <p:bldP spid="17" grpId="0" animBg="1"/>
      <p:bldP spid="26" grpId="0" animBg="1"/>
      <p:bldP spid="18" grpId="0" animBg="1"/>
      <p:bldP spid="21" grpId="0" animBg="1"/>
      <p:bldP spid="4" grpId="0"/>
      <p:bldP spid="24" grpId="0" animBg="1"/>
      <p:bldP spid="6" grpId="0"/>
    </p:bld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853" name="Picture 2" descr="C:\Users\Chia-Hung Chang\Desktop\FeynmanEM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0976"/>
          <a:stretch>
            <a:fillRect/>
          </a:stretch>
        </p:blipFill>
        <p:spPr bwMode="auto">
          <a:xfrm>
            <a:off x="3111549" y="2071542"/>
            <a:ext cx="2609850" cy="1439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8855" name="文字方塊 8"/>
          <p:cNvSpPr txBox="1">
            <a:spLocks noChangeArrowheads="1"/>
          </p:cNvSpPr>
          <p:nvPr/>
        </p:nvSpPr>
        <p:spPr bwMode="auto">
          <a:xfrm>
            <a:off x="924070" y="3640778"/>
            <a:ext cx="355470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加總所有小正方形的線積分：</a:t>
            </a:r>
          </a:p>
        </p:txBody>
      </p:sp>
      <p:sp>
        <p:nvSpPr>
          <p:cNvPr id="78857" name="文字方塊 10"/>
          <p:cNvSpPr txBox="1">
            <a:spLocks noChangeArrowheads="1"/>
          </p:cNvSpPr>
          <p:nvPr/>
        </p:nvSpPr>
        <p:spPr bwMode="auto">
          <a:xfrm>
            <a:off x="924070" y="1659521"/>
            <a:ext cx="76962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鄰近正方形接觸邊的線積分因路徑方向相反，故互相抵消，只剩最外圍。</a:t>
            </a:r>
          </a:p>
        </p:txBody>
      </p:sp>
      <p:pic>
        <p:nvPicPr>
          <p:cNvPr id="78859" name="Picture 2" descr="C:\Users\Chia-Hung Chang\Desktop\FeynmanEM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740" b="6146"/>
          <a:stretch>
            <a:fillRect/>
          </a:stretch>
        </p:blipFill>
        <p:spPr bwMode="auto">
          <a:xfrm>
            <a:off x="5829298" y="2071542"/>
            <a:ext cx="2974605" cy="1430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文字方塊 6"/>
          <p:cNvSpPr txBox="1">
            <a:spLocks noChangeArrowheads="1"/>
          </p:cNvSpPr>
          <p:nvPr/>
        </p:nvSpPr>
        <p:spPr bwMode="auto">
          <a:xfrm>
            <a:off x="924070" y="1292153"/>
            <a:ext cx="7239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一任意路徑線積分可以分解為無限多無限小正方形的線積分的加總！</a:t>
            </a:r>
          </a:p>
        </p:txBody>
      </p:sp>
      <p:sp>
        <p:nvSpPr>
          <p:cNvPr id="13" name="文字方塊 9"/>
          <p:cNvSpPr txBox="1">
            <a:spLocks noChangeArrowheads="1"/>
          </p:cNvSpPr>
          <p:nvPr/>
        </p:nvSpPr>
        <p:spPr bwMode="auto">
          <a:xfrm>
            <a:off x="3145315" y="6348312"/>
            <a:ext cx="23622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r>
              <a:rPr lang="zh-TW" altLang="en-US" dirty="0"/>
              <a:t>數學上的史塔克定律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文字方塊 13"/>
              <p:cNvSpPr txBox="1"/>
              <p:nvPr/>
            </p:nvSpPr>
            <p:spPr>
              <a:xfrm>
                <a:off x="3075859" y="473274"/>
                <a:ext cx="2561277" cy="81887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zh-TW" altLang="en-US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𝛻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×</m:t>
                          </m:r>
                          <m:acc>
                            <m:accPr>
                              <m:chr m:val="⃗"/>
                              <m:ctrlPr>
                                <a:rPr lang="zh-TW" altLang="en-US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</m:e>
                      </m:d>
                      <m:r>
                        <a:rPr lang="en-US" altLang="zh-TW" i="1">
                          <a:latin typeface="Cambria Math"/>
                          <a:ea typeface="Cambria Math"/>
                        </a:rPr>
                        <m:t>∙∆</m:t>
                      </m:r>
                      <m:acc>
                        <m:accPr>
                          <m:chr m:val="⃗"/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𝐴</m:t>
                          </m:r>
                        </m:e>
                      </m:acc>
                    </m:oMath>
                  </m:oMathPara>
                </a14:m>
                <a:endParaRPr lang="zh-TW" altLang="en-US" sz="1800" i="1" dirty="0"/>
              </a:p>
            </p:txBody>
          </p:sp>
        </mc:Choice>
        <mc:Fallback xmlns="">
          <p:sp>
            <p:nvSpPr>
              <p:cNvPr id="14" name="文字方塊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75859" y="473274"/>
                <a:ext cx="2561277" cy="818879"/>
              </a:xfrm>
              <a:prstGeom prst="rect">
                <a:avLst/>
              </a:prstGeom>
              <a:blipFill>
                <a:blip r:embed="rId4"/>
                <a:stretch>
                  <a:fillRect l="-31034" t="-127273" b="-186364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文字方塊 14"/>
              <p:cNvSpPr txBox="1"/>
              <p:nvPr/>
            </p:nvSpPr>
            <p:spPr>
              <a:xfrm>
                <a:off x="1726096" y="4066526"/>
                <a:ext cx="6410470" cy="81887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</m:t>
                      </m:r>
                      <m:nary>
                        <m:naryPr>
                          <m:chr m:val="∑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en-US" altLang="zh-TW" sz="1800" b="0" i="1" smtClean="0">
                              <a:latin typeface="Cambria Math"/>
                            </a:rPr>
                            <m:t>𝑖</m:t>
                          </m:r>
                        </m:sub>
                        <m:sup/>
                        <m:e>
                          <m:nary>
                            <m:naryPr>
                              <m:chr m:val="∮"/>
                              <m:limLoc m:val="undOvr"/>
                              <m:subHide m:val="on"/>
                              <m:supHide m:val="on"/>
                              <m:ctrlPr>
                                <a:rPr lang="zh-TW" altLang="en-US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/>
                            <m:sup/>
                            <m:e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acc>
                                    <m:accPr>
                                      <m:chr m:val="⃗"/>
                                      <m:ctrlPr>
                                        <a:rPr lang="zh-TW" alt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US" altLang="zh-TW" i="1">
                                          <a:latin typeface="Cambria Math"/>
                                        </a:rPr>
                                        <m:t>𝐸</m:t>
                                      </m:r>
                                    </m:e>
                                  </m:acc>
                                </m:e>
                                <m:sub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𝑖</m:t>
                                  </m:r>
                                </m:sub>
                              </m:sSub>
                              <m:r>
                                <m:rPr>
                                  <m:brk/>
                                </m:rP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𝑑</m:t>
                              </m:r>
                              <m:sSub>
                                <m:sSubPr>
                                  <m:ctrlPr>
                                    <a:rPr lang="en-US" altLang="zh-TW" i="1" smtClean="0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acc>
                                    <m:accPr>
                                      <m:chr m:val="⃗"/>
                                      <m:ctrlPr>
                                        <a:rPr lang="en-US" altLang="zh-TW" i="1" smtClean="0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US" altLang="zh-TW" b="0" i="1" smtClean="0">
                                          <a:latin typeface="Cambria Math"/>
                                          <a:ea typeface="Cambria Math"/>
                                        </a:rPr>
                                        <m:t>𝑠</m:t>
                                      </m:r>
                                    </m:e>
                                  </m:acc>
                                </m:e>
                                <m:sub>
                                  <m:r>
                                    <a:rPr lang="en-US" altLang="zh-TW" b="0" i="1" smtClean="0">
                                      <a:latin typeface="Cambria Math"/>
                                      <a:ea typeface="Cambria Math"/>
                                    </a:rPr>
                                    <m:t>𝑖</m:t>
                                  </m:r>
                                </m:sub>
                              </m:sSub>
                            </m:e>
                          </m:nary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chr m:val="∑"/>
                          <m:supHide m:val="on"/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en-US" altLang="zh-TW" sz="1800" b="0" i="1" smtClean="0">
                              <a:latin typeface="Cambria Math"/>
                            </a:rPr>
                            <m:t>𝑖</m:t>
                          </m:r>
                        </m:sub>
                        <m:sup/>
                        <m:e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⃗"/>
                                  <m:ctrlPr>
                                    <a:rPr lang="zh-TW" altLang="en-US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𝛻</m:t>
                                  </m:r>
                                </m:e>
                              </m:acc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×</m:t>
                              </m:r>
                              <m:sSub>
                                <m:sSubPr>
                                  <m:ctrlPr>
                                    <a:rPr lang="en-US" altLang="zh-TW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acc>
                                    <m:accPr>
                                      <m:chr m:val="⃗"/>
                                      <m:ctrlPr>
                                        <a:rPr lang="zh-TW" alt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US" altLang="zh-TW" i="1">
                                          <a:latin typeface="Cambria Math"/>
                                        </a:rPr>
                                        <m:t>𝐸</m:t>
                                      </m:r>
                                    </m:e>
                                  </m:acc>
                                </m:e>
                                <m:sub>
                                  <m:r>
                                    <a:rPr lang="en-US" altLang="zh-TW" b="0" i="1" smtClean="0">
                                      <a:latin typeface="Cambria Math"/>
                                    </a:rPr>
                                    <m:t>𝑖</m:t>
                                  </m:r>
                                </m:sub>
                              </m:sSub>
                            </m:e>
                          </m:d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∙∆</m:t>
                          </m:r>
                          <m:sSub>
                            <m:sSubPr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𝐴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  <a:ea typeface="Cambria Math"/>
                                </a:rPr>
                                <m:t>𝑖</m:t>
                              </m:r>
                            </m:sub>
                          </m:sSub>
                        </m:e>
                      </m:nary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→</m:t>
                      </m:r>
                      <m:nary>
                        <m:naryPr>
                          <m:limLoc m:val="undOvr"/>
                          <m:subHide m:val="on"/>
                          <m:supHide m:val="on"/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⃗"/>
                                  <m:ctrlPr>
                                    <a:rPr lang="zh-TW" altLang="en-US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𝛻</m:t>
                                  </m:r>
                                </m:e>
                              </m:acc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×</m:t>
                              </m:r>
                              <m:acc>
                                <m:accPr>
                                  <m:chr m:val="⃗"/>
                                  <m:ctrlPr>
                                    <a:rPr lang="zh-TW" altLang="en-US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𝐸</m:t>
                                  </m:r>
                                </m:e>
                              </m:acc>
                            </m:e>
                          </m:d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</m:oMath>
                  </m:oMathPara>
                </a14:m>
                <a:endParaRPr lang="zh-TW" altLang="en-US" sz="1800" i="1" dirty="0"/>
              </a:p>
            </p:txBody>
          </p:sp>
        </mc:Choice>
        <mc:Fallback xmlns="">
          <p:sp>
            <p:nvSpPr>
              <p:cNvPr id="15" name="文字方塊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6096" y="4066526"/>
                <a:ext cx="6410470" cy="818879"/>
              </a:xfrm>
              <a:prstGeom prst="rect">
                <a:avLst/>
              </a:prstGeom>
              <a:blipFill>
                <a:blip r:embed="rId5"/>
                <a:stretch>
                  <a:fillRect l="-10672" t="-128788" b="-184848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文字方塊 15"/>
              <p:cNvSpPr txBox="1"/>
              <p:nvPr/>
            </p:nvSpPr>
            <p:spPr>
              <a:xfrm>
                <a:off x="3196936" y="5419190"/>
                <a:ext cx="2750127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</m:t>
                      </m:r>
                      <m:nary>
                        <m:naryPr>
                          <m:limLoc m:val="undOvr"/>
                          <m:subHide m:val="on"/>
                          <m:supHide m:val="on"/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⃗"/>
                                  <m:ctrlPr>
                                    <a:rPr lang="zh-TW" altLang="en-US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𝛻</m:t>
                                  </m:r>
                                </m:e>
                              </m:acc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×</m:t>
                              </m:r>
                              <m:acc>
                                <m:accPr>
                                  <m:chr m:val="⃗"/>
                                  <m:ctrlPr>
                                    <a:rPr lang="zh-TW" altLang="en-US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𝐸</m:t>
                                  </m:r>
                                </m:e>
                              </m:acc>
                            </m:e>
                          </m:d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</m:oMath>
                  </m:oMathPara>
                </a14:m>
                <a:endParaRPr lang="zh-TW" altLang="en-US" sz="1800" i="1" dirty="0"/>
              </a:p>
            </p:txBody>
          </p:sp>
        </mc:Choice>
        <mc:Fallback xmlns="">
          <p:sp>
            <p:nvSpPr>
              <p:cNvPr id="16" name="文字方塊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6936" y="5419190"/>
                <a:ext cx="2750127" cy="818879"/>
              </a:xfrm>
              <a:prstGeom prst="rect">
                <a:avLst/>
              </a:prstGeom>
              <a:blipFill>
                <a:blip r:embed="rId6"/>
                <a:stretch>
                  <a:fillRect l="-30093" t="-132308" b="-189231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22223686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向下箭號 3"/>
          <p:cNvSpPr/>
          <p:nvPr/>
        </p:nvSpPr>
        <p:spPr>
          <a:xfrm>
            <a:off x="3276600" y="1849994"/>
            <a:ext cx="381000" cy="533400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77830" name="文字方塊 6"/>
          <p:cNvSpPr txBox="1">
            <a:spLocks noChangeArrowheads="1"/>
          </p:cNvSpPr>
          <p:nvPr/>
        </p:nvSpPr>
        <p:spPr bwMode="auto">
          <a:xfrm>
            <a:off x="4343400" y="2699265"/>
            <a:ext cx="1447800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微分形式</a:t>
            </a:r>
          </a:p>
        </p:txBody>
      </p:sp>
      <p:sp>
        <p:nvSpPr>
          <p:cNvPr id="7" name="文字方塊 1"/>
          <p:cNvSpPr txBox="1">
            <a:spLocks noChangeArrowheads="1"/>
          </p:cNvSpPr>
          <p:nvPr/>
        </p:nvSpPr>
        <p:spPr bwMode="auto">
          <a:xfrm>
            <a:off x="1978152" y="1348900"/>
            <a:ext cx="30861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r>
              <a:rPr lang="zh-TW" altLang="en-US" dirty="0"/>
              <a:t>將此定律適用於小正方形：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文字方塊 7"/>
              <p:cNvSpPr txBox="1"/>
              <p:nvPr/>
            </p:nvSpPr>
            <p:spPr>
              <a:xfrm>
                <a:off x="2581656" y="461054"/>
                <a:ext cx="1527469" cy="81887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r>
                        <a:rPr lang="en-US" altLang="zh-TW" sz="1800" b="0" i="0" smtClean="0"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8" name="文字方塊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81656" y="461054"/>
                <a:ext cx="1527469" cy="818879"/>
              </a:xfrm>
              <a:prstGeom prst="rect">
                <a:avLst/>
              </a:prstGeom>
              <a:blipFill>
                <a:blip r:embed="rId2"/>
                <a:stretch>
                  <a:fillRect l="-53279" t="-130769" b="-189231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文字方塊 8"/>
              <p:cNvSpPr txBox="1"/>
              <p:nvPr/>
            </p:nvSpPr>
            <p:spPr>
              <a:xfrm>
                <a:off x="2730806" y="2675602"/>
                <a:ext cx="1247456" cy="404663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×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</a:rPr>
                            <m:t>𝐸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r>
                        <a:rPr lang="en-US" altLang="zh-TW" b="0" i="0" smtClean="0"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9" name="文字方塊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0806" y="2675602"/>
                <a:ext cx="1247456" cy="404663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文字方塊 9"/>
              <p:cNvSpPr txBox="1"/>
              <p:nvPr/>
            </p:nvSpPr>
            <p:spPr>
              <a:xfrm>
                <a:off x="4538472" y="1761439"/>
                <a:ext cx="2561277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zh-TW" altLang="en-US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𝛻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×</m:t>
                          </m:r>
                          <m:acc>
                            <m:accPr>
                              <m:chr m:val="⃗"/>
                              <m:ctrlPr>
                                <a:rPr lang="zh-TW" altLang="en-US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</m:e>
                      </m:d>
                      <m:r>
                        <a:rPr lang="en-US" altLang="zh-TW" i="1">
                          <a:latin typeface="Cambria Math"/>
                          <a:ea typeface="Cambria Math"/>
                        </a:rPr>
                        <m:t>∙∆</m:t>
                      </m:r>
                      <m:acc>
                        <m:accPr>
                          <m:chr m:val="⃗"/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𝐴</m:t>
                          </m:r>
                        </m:e>
                      </m:acc>
                    </m:oMath>
                  </m:oMathPara>
                </a14:m>
                <a:endParaRPr lang="zh-TW" altLang="en-US" sz="1800" i="1" dirty="0"/>
              </a:p>
            </p:txBody>
          </p:sp>
        </mc:Choice>
        <mc:Fallback xmlns="">
          <p:sp>
            <p:nvSpPr>
              <p:cNvPr id="10" name="文字方塊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8472" y="1761439"/>
                <a:ext cx="2561277" cy="818879"/>
              </a:xfrm>
              <a:prstGeom prst="rect">
                <a:avLst/>
              </a:prstGeom>
              <a:blipFill>
                <a:blip r:embed="rId4"/>
                <a:stretch>
                  <a:fillRect l="-31034" t="-132308" b="-189231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文字方塊 6">
            <a:extLst>
              <a:ext uri="{FF2B5EF4-FFF2-40B4-BE49-F238E27FC236}">
                <a16:creationId xmlns:a16="http://schemas.microsoft.com/office/drawing/2014/main" id="{0BD7ACB0-B7CF-6646-B317-E9A7435525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1200" y="3211471"/>
            <a:ext cx="539115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積分形式可以推得微分形式！</a:t>
            </a:r>
          </a:p>
        </p:txBody>
      </p:sp>
      <p:sp>
        <p:nvSpPr>
          <p:cNvPr id="12" name="向下箭號 11">
            <a:extLst>
              <a:ext uri="{FF2B5EF4-FFF2-40B4-BE49-F238E27FC236}">
                <a16:creationId xmlns:a16="http://schemas.microsoft.com/office/drawing/2014/main" id="{88D07B79-D77F-694E-8CF5-67122A296534}"/>
              </a:ext>
            </a:extLst>
          </p:cNvPr>
          <p:cNvSpPr/>
          <p:nvPr/>
        </p:nvSpPr>
        <p:spPr>
          <a:xfrm>
            <a:off x="2960783" y="4822830"/>
            <a:ext cx="381000" cy="533400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14" name="文字方塊 1">
            <a:extLst>
              <a:ext uri="{FF2B5EF4-FFF2-40B4-BE49-F238E27FC236}">
                <a16:creationId xmlns:a16="http://schemas.microsoft.com/office/drawing/2014/main" id="{7D8A8B88-6BCB-D34E-9205-5B00028A1C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48256" y="4459757"/>
            <a:ext cx="481965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r>
              <a:rPr lang="zh-TW" altLang="en-US" dirty="0"/>
              <a:t>將此微分形式定律代入數學的史塔克定律：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文字方塊 14">
                <a:extLst>
                  <a:ext uri="{FF2B5EF4-FFF2-40B4-BE49-F238E27FC236}">
                    <a16:creationId xmlns:a16="http://schemas.microsoft.com/office/drawing/2014/main" id="{2098606A-7FCA-2A42-8B48-0F960605E480}"/>
                  </a:ext>
                </a:extLst>
              </p:cNvPr>
              <p:cNvSpPr txBox="1"/>
              <p:nvPr/>
            </p:nvSpPr>
            <p:spPr>
              <a:xfrm>
                <a:off x="2446571" y="5405519"/>
                <a:ext cx="1527469" cy="81887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r>
                        <a:rPr lang="en-US" altLang="zh-TW" sz="1800" b="0" i="0" smtClean="0"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15" name="文字方塊 14">
                <a:extLst>
                  <a:ext uri="{FF2B5EF4-FFF2-40B4-BE49-F238E27FC236}">
                    <a16:creationId xmlns:a16="http://schemas.microsoft.com/office/drawing/2014/main" id="{2098606A-7FCA-2A42-8B48-0F960605E48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46571" y="5405519"/>
                <a:ext cx="1527469" cy="818879"/>
              </a:xfrm>
              <a:prstGeom prst="rect">
                <a:avLst/>
              </a:prstGeom>
              <a:blipFill>
                <a:blip r:embed="rId5"/>
                <a:stretch>
                  <a:fillRect l="-54545" t="-132308" b="-189231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文字方塊 15">
                <a:extLst>
                  <a:ext uri="{FF2B5EF4-FFF2-40B4-BE49-F238E27FC236}">
                    <a16:creationId xmlns:a16="http://schemas.microsoft.com/office/drawing/2014/main" id="{99EFF414-D27E-5544-BEFB-3DFB6C6CD390}"/>
                  </a:ext>
                </a:extLst>
              </p:cNvPr>
              <p:cNvSpPr txBox="1"/>
              <p:nvPr/>
            </p:nvSpPr>
            <p:spPr>
              <a:xfrm>
                <a:off x="2718055" y="3977733"/>
                <a:ext cx="1247456" cy="404663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×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</a:rPr>
                            <m:t>𝐸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r>
                        <a:rPr lang="en-US" altLang="zh-TW" b="0" i="0" smtClean="0"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6" name="文字方塊 15">
                <a:extLst>
                  <a:ext uri="{FF2B5EF4-FFF2-40B4-BE49-F238E27FC236}">
                    <a16:creationId xmlns:a16="http://schemas.microsoft.com/office/drawing/2014/main" id="{99EFF414-D27E-5544-BEFB-3DFB6C6CD39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8055" y="3977733"/>
                <a:ext cx="1247456" cy="404663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文字方塊 6">
            <a:extLst>
              <a:ext uri="{FF2B5EF4-FFF2-40B4-BE49-F238E27FC236}">
                <a16:creationId xmlns:a16="http://schemas.microsoft.com/office/drawing/2014/main" id="{91250E12-5A61-1949-A865-9FF5CA542C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05584" y="6205400"/>
            <a:ext cx="539115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微分形式可以推得積分形式！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文字方塊 18">
                <a:extLst>
                  <a:ext uri="{FF2B5EF4-FFF2-40B4-BE49-F238E27FC236}">
                    <a16:creationId xmlns:a16="http://schemas.microsoft.com/office/drawing/2014/main" id="{230868B0-2445-B84F-A7C1-78D674300A82}"/>
                  </a:ext>
                </a:extLst>
              </p:cNvPr>
              <p:cNvSpPr txBox="1"/>
              <p:nvPr/>
            </p:nvSpPr>
            <p:spPr>
              <a:xfrm>
                <a:off x="4471213" y="4938745"/>
                <a:ext cx="2750127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</m:t>
                      </m:r>
                      <m:nary>
                        <m:naryPr>
                          <m:limLoc m:val="undOvr"/>
                          <m:subHide m:val="on"/>
                          <m:supHide m:val="on"/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⃗"/>
                                  <m:ctrlPr>
                                    <a:rPr lang="zh-TW" altLang="en-US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𝛻</m:t>
                                  </m:r>
                                </m:e>
                              </m:acc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×</m:t>
                              </m:r>
                              <m:acc>
                                <m:accPr>
                                  <m:chr m:val="⃗"/>
                                  <m:ctrlPr>
                                    <a:rPr lang="zh-TW" altLang="en-US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𝐸</m:t>
                                  </m:r>
                                </m:e>
                              </m:acc>
                            </m:e>
                          </m:d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</m:oMath>
                  </m:oMathPara>
                </a14:m>
                <a:endParaRPr lang="zh-TW" altLang="en-US" sz="1800" i="1" dirty="0"/>
              </a:p>
            </p:txBody>
          </p:sp>
        </mc:Choice>
        <mc:Fallback xmlns="">
          <p:sp>
            <p:nvSpPr>
              <p:cNvPr id="19" name="文字方塊 18">
                <a:extLst>
                  <a:ext uri="{FF2B5EF4-FFF2-40B4-BE49-F238E27FC236}">
                    <a16:creationId xmlns:a16="http://schemas.microsoft.com/office/drawing/2014/main" id="{230868B0-2445-B84F-A7C1-78D674300A8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71213" y="4938745"/>
                <a:ext cx="2750127" cy="818879"/>
              </a:xfrm>
              <a:prstGeom prst="rect">
                <a:avLst/>
              </a:prstGeom>
              <a:blipFill>
                <a:blip r:embed="rId7"/>
                <a:stretch>
                  <a:fillRect l="-28899" t="-130769" b="-189231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08169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/>
      <p:bldP spid="15" grpId="0" animBg="1"/>
      <p:bldP spid="16" grpId="0" animBg="1"/>
      <p:bldP spid="18" grpId="0"/>
      <p:bldP spid="19" grpId="0" animBg="1"/>
    </p:bld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文字方塊 1"/>
              <p:cNvSpPr txBox="1"/>
              <p:nvPr/>
            </p:nvSpPr>
            <p:spPr>
              <a:xfrm>
                <a:off x="2133600" y="1828800"/>
                <a:ext cx="3010055" cy="818814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𝐵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zh-TW" altLang="en-US" i="1">
                              <a:latin typeface="Cambria Math"/>
                            </a:rPr>
                            <m:t>𝜇</m:t>
                          </m:r>
                        </m:e>
                        <m:sub>
                          <m:r>
                            <a:rPr lang="en-US" altLang="zh-TW" i="1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en-US" altLang="zh-TW" i="1">
                          <a:latin typeface="Cambria Math"/>
                        </a:rPr>
                        <m:t>𝑖</m:t>
                      </m:r>
                      <m:r>
                        <a:rPr lang="en-US" altLang="zh-TW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zh-TW" altLang="en-US" i="1">
                              <a:latin typeface="Cambria Math"/>
                            </a:rPr>
                            <m:t>𝜇</m:t>
                          </m:r>
                        </m:e>
                        <m:sub>
                          <m:r>
                            <a:rPr lang="en-US" altLang="zh-TW" i="1">
                              <a:latin typeface="Cambria Math"/>
                            </a:rPr>
                            <m:t>0</m:t>
                          </m:r>
                        </m:sub>
                      </m:sSub>
                      <m:nary>
                        <m:naryPr>
                          <m:limLoc m:val="undOvr"/>
                          <m:subHide m:val="on"/>
                          <m:supHide m:val="on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zh-TW" altLang="en-US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2" name="文字方塊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33600" y="1828800"/>
                <a:ext cx="3010055" cy="818814"/>
              </a:xfrm>
              <a:prstGeom prst="rect">
                <a:avLst/>
              </a:prstGeom>
              <a:blipFill>
                <a:blip r:embed="rId2"/>
                <a:stretch>
                  <a:fillRect l="-28571" t="-132308" r="-2941" b="-189231"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矩形 2"/>
              <p:cNvSpPr/>
              <p:nvPr/>
            </p:nvSpPr>
            <p:spPr>
              <a:xfrm>
                <a:off x="3048000" y="5029200"/>
                <a:ext cx="1341393" cy="40466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i="1">
                          <a:latin typeface="Cambria Math"/>
                          <a:ea typeface="Cambria Math"/>
                        </a:rPr>
                        <m:t>×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zh-TW" altLang="en-US" i="1">
                              <a:latin typeface="Cambria Math"/>
                            </a:rPr>
                            <m:t>𝜇</m:t>
                          </m:r>
                        </m:e>
                        <m:sub>
                          <m:r>
                            <a:rPr lang="en-US" altLang="zh-TW" i="1">
                              <a:latin typeface="Cambria Math"/>
                            </a:rPr>
                            <m:t>0</m:t>
                          </m:r>
                        </m:sub>
                      </m:sSub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𝑗</m:t>
                          </m:r>
                        </m:e>
                      </m:acc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3" name="矩形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8000" y="5029200"/>
                <a:ext cx="1341393" cy="404663"/>
              </a:xfrm>
              <a:prstGeom prst="rect">
                <a:avLst/>
              </a:prstGeom>
              <a:blipFill>
                <a:blip r:embed="rId3"/>
                <a:stretch>
                  <a:fillRect t="-3125" b="-6250"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文字方塊 3"/>
          <p:cNvSpPr txBox="1"/>
          <p:nvPr/>
        </p:nvSpPr>
        <p:spPr>
          <a:xfrm>
            <a:off x="1843606" y="1152291"/>
            <a:ext cx="48302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靜磁學的安培</a:t>
            </a:r>
            <a:r>
              <a:rPr lang="zh-TW" altLang="en-US" dirty="0"/>
              <a:t>定律也可以寫成微分形式：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文字方塊 4"/>
              <p:cNvSpPr txBox="1"/>
              <p:nvPr/>
            </p:nvSpPr>
            <p:spPr>
              <a:xfrm>
                <a:off x="2667000" y="3429000"/>
                <a:ext cx="2750127" cy="81887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𝐵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</m:t>
                      </m:r>
                      <m:nary>
                        <m:naryPr>
                          <m:limLoc m:val="undOvr"/>
                          <m:subHide m:val="on"/>
                          <m:supHide m:val="on"/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⃗"/>
                                  <m:ctrlPr>
                                    <a:rPr lang="zh-TW" altLang="en-US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𝛻</m:t>
                                  </m:r>
                                </m:e>
                              </m:acc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×</m:t>
                              </m:r>
                              <m:acc>
                                <m:accPr>
                                  <m:chr m:val="⃗"/>
                                  <m:ctrlPr>
                                    <a:rPr lang="zh-TW" altLang="en-US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b="0" i="1" smtClean="0">
                                      <a:latin typeface="Cambria Math" panose="02040503050406030204" pitchFamily="18" charset="0"/>
                                    </a:rPr>
                                    <m:t>𝐵</m:t>
                                  </m:r>
                                </m:e>
                              </m:acc>
                            </m:e>
                          </m:d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</m:oMath>
                  </m:oMathPara>
                </a14:m>
                <a:endParaRPr lang="zh-TW" altLang="en-US" sz="1800" i="1" dirty="0"/>
              </a:p>
            </p:txBody>
          </p:sp>
        </mc:Choice>
        <mc:Fallback xmlns="">
          <p:sp>
            <p:nvSpPr>
              <p:cNvPr id="5" name="文字方塊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67000" y="3429000"/>
                <a:ext cx="2750127" cy="818879"/>
              </a:xfrm>
              <a:prstGeom prst="rect">
                <a:avLst/>
              </a:prstGeom>
              <a:blipFill>
                <a:blip r:embed="rId4"/>
                <a:stretch>
                  <a:fillRect l="-29954" t="-132308" b="-189231"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文字方塊 9"/>
          <p:cNvSpPr txBox="1">
            <a:spLocks noChangeArrowheads="1"/>
          </p:cNvSpPr>
          <p:nvPr/>
        </p:nvSpPr>
        <p:spPr bwMode="auto">
          <a:xfrm>
            <a:off x="2701721" y="2819400"/>
            <a:ext cx="23622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r>
              <a:rPr lang="zh-TW" altLang="en-US" dirty="0"/>
              <a:t>數學上的史塔克定律</a:t>
            </a:r>
          </a:p>
        </p:txBody>
      </p:sp>
      <p:sp>
        <p:nvSpPr>
          <p:cNvPr id="7" name="文字方塊 6"/>
          <p:cNvSpPr txBox="1"/>
          <p:nvPr/>
        </p:nvSpPr>
        <p:spPr>
          <a:xfrm>
            <a:off x="2667000" y="4495800"/>
            <a:ext cx="31834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得到法拉第定律的微分形式：</a:t>
            </a:r>
          </a:p>
        </p:txBody>
      </p:sp>
    </p:spTree>
    <p:extLst>
      <p:ext uri="{BB962C8B-B14F-4D97-AF65-F5344CB8AC3E}">
        <p14:creationId xmlns:p14="http://schemas.microsoft.com/office/powerpoint/2010/main" val="437788657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2" name="文字方塊 5"/>
          <p:cNvSpPr txBox="1">
            <a:spLocks noChangeArrowheads="1"/>
          </p:cNvSpPr>
          <p:nvPr/>
        </p:nvSpPr>
        <p:spPr bwMode="auto">
          <a:xfrm>
            <a:off x="1066800" y="617075"/>
            <a:ext cx="699201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TW" sz="1800" dirty="0">
                <a:solidFill>
                  <a:srgbClr val="FF0000"/>
                </a:solidFill>
              </a:rPr>
              <a:t>Maxwell Equations</a:t>
            </a:r>
            <a:r>
              <a:rPr lang="zh-TW" altLang="en-US" sz="1800" dirty="0">
                <a:solidFill>
                  <a:srgbClr val="FF0000"/>
                </a:solidFill>
              </a:rPr>
              <a:t> 的微分形式就是由這散度與旋度兩個運算寫成！</a:t>
            </a:r>
          </a:p>
        </p:txBody>
      </p:sp>
      <p:sp>
        <p:nvSpPr>
          <p:cNvPr id="96263" name="文字方塊 9"/>
          <p:cNvSpPr txBox="1">
            <a:spLocks noChangeArrowheads="1"/>
          </p:cNvSpPr>
          <p:nvPr/>
        </p:nvSpPr>
        <p:spPr bwMode="auto">
          <a:xfrm>
            <a:off x="1066800" y="5715000"/>
            <a:ext cx="735806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zh-TW" altLang="en-US" sz="1800"/>
              <a:t>電流是磁場的基本來源，而且產生的磁場是漩渦狀的，不是放射狀的。</a:t>
            </a:r>
          </a:p>
        </p:txBody>
      </p:sp>
      <p:sp>
        <p:nvSpPr>
          <p:cNvPr id="96264" name="文字方塊 10"/>
          <p:cNvSpPr txBox="1">
            <a:spLocks noChangeArrowheads="1"/>
          </p:cNvSpPr>
          <p:nvPr/>
        </p:nvSpPr>
        <p:spPr bwMode="auto">
          <a:xfrm>
            <a:off x="1072896" y="5262096"/>
            <a:ext cx="735806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zh-TW" altLang="en-US" sz="1800" dirty="0"/>
              <a:t>電荷是電場的基本來源，而且產生的電場是放射狀的，不是漩渦狀的。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文字方塊 13"/>
              <p:cNvSpPr txBox="1"/>
              <p:nvPr/>
            </p:nvSpPr>
            <p:spPr>
              <a:xfrm>
                <a:off x="1220247" y="3128709"/>
                <a:ext cx="1444498" cy="818814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𝑙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0</m:t>
                      </m:r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14" name="文字方塊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0247" y="3128709"/>
                <a:ext cx="1444498" cy="818814"/>
              </a:xfrm>
              <a:prstGeom prst="rect">
                <a:avLst/>
              </a:prstGeom>
              <a:blipFill>
                <a:blip r:embed="rId2"/>
                <a:stretch>
                  <a:fillRect l="-60526" t="-128788" b="-184848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文字方塊 14"/>
              <p:cNvSpPr txBox="1"/>
              <p:nvPr/>
            </p:nvSpPr>
            <p:spPr>
              <a:xfrm>
                <a:off x="1223199" y="4136821"/>
                <a:ext cx="1636474" cy="818814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𝐵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𝑙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zh-TW" altLang="en-US" sz="1800" b="0" i="1" smtClean="0">
                              <a:latin typeface="Cambria Math"/>
                            </a:rPr>
                            <m:t>𝜇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en-US" altLang="zh-TW" sz="1800" b="0" i="1" smtClean="0">
                          <a:latin typeface="Cambria Math"/>
                        </a:rPr>
                        <m:t>𝑖</m:t>
                      </m:r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15" name="文字方塊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3199" y="4136821"/>
                <a:ext cx="1636474" cy="818814"/>
              </a:xfrm>
              <a:prstGeom prst="rect">
                <a:avLst/>
              </a:prstGeom>
              <a:blipFill>
                <a:blip r:embed="rId3"/>
                <a:stretch>
                  <a:fillRect l="-52713" t="-130769" b="-189231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文字方塊 15"/>
              <p:cNvSpPr txBox="1"/>
              <p:nvPr/>
            </p:nvSpPr>
            <p:spPr>
              <a:xfrm>
                <a:off x="1216483" y="2192605"/>
                <a:ext cx="1503938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m:rPr>
                                  <m:brk/>
                                </m:rPr>
                                <a:rPr lang="en-US" altLang="zh-TW" sz="1800" b="0" i="1" smtClean="0">
                                  <a:latin typeface="Cambria Math"/>
                                </a:rPr>
                                <m:t>𝐵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16" name="文字方塊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16483" y="2192605"/>
                <a:ext cx="1503938" cy="818879"/>
              </a:xfrm>
              <a:prstGeom prst="rect">
                <a:avLst/>
              </a:prstGeom>
              <a:blipFill>
                <a:blip r:embed="rId4"/>
                <a:stretch>
                  <a:fillRect l="-58475" t="-132308" b="-189231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文字方塊 16"/>
              <p:cNvSpPr txBox="1"/>
              <p:nvPr/>
            </p:nvSpPr>
            <p:spPr>
              <a:xfrm>
                <a:off x="1178652" y="1184493"/>
                <a:ext cx="1579600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m:rPr>
                                  <m:brk/>
                                </m:rPr>
                                <a:rPr lang="en-US" altLang="zh-TW" sz="1800" b="0" i="1" smtClean="0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</a:rPr>
                            <m:t>𝑞</m:t>
                          </m:r>
                        </m:num>
                        <m:den>
                          <m:sSub>
                            <m:sSub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sz="1800" b="0" i="1" smtClean="0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17" name="文字方塊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8652" y="1184493"/>
                <a:ext cx="1579600" cy="818879"/>
              </a:xfrm>
              <a:prstGeom prst="rect">
                <a:avLst/>
              </a:prstGeom>
              <a:blipFill>
                <a:blip r:embed="rId5"/>
                <a:stretch>
                  <a:fillRect l="-54400" t="-128788" b="-186364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矩形 17"/>
              <p:cNvSpPr/>
              <p:nvPr/>
            </p:nvSpPr>
            <p:spPr>
              <a:xfrm>
                <a:off x="5994300" y="1389846"/>
                <a:ext cx="1220912" cy="613694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∙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</a:rPr>
                            <m:t>𝐸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b="0" i="1" smtClean="0">
                              <a:latin typeface="Cambria Math"/>
                            </a:rPr>
                            <m:t>𝜌</m:t>
                          </m:r>
                        </m:num>
                        <m:den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i="1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18" name="矩形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4300" y="1389846"/>
                <a:ext cx="1220912" cy="613694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矩形 18"/>
              <p:cNvSpPr/>
              <p:nvPr/>
            </p:nvSpPr>
            <p:spPr>
              <a:xfrm>
                <a:off x="5994299" y="3331123"/>
                <a:ext cx="1144865" cy="40466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i="1">
                          <a:latin typeface="Cambria Math"/>
                          <a:ea typeface="Cambria Math"/>
                        </a:rPr>
                        <m:t>×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</a:rPr>
                            <m:t>𝐸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19" name="矩形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4299" y="3331123"/>
                <a:ext cx="1144865" cy="404663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矩形 19"/>
              <p:cNvSpPr/>
              <p:nvPr/>
            </p:nvSpPr>
            <p:spPr>
              <a:xfrm>
                <a:off x="5994299" y="2399712"/>
                <a:ext cx="1145250" cy="40466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∙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b="0" i="1" smtClean="0">
                              <a:latin typeface="Cambria Math"/>
                            </a:rPr>
                            <m:t>𝐵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20" name="矩形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4299" y="2399712"/>
                <a:ext cx="1145250" cy="404663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矩形 20"/>
              <p:cNvSpPr/>
              <p:nvPr/>
            </p:nvSpPr>
            <p:spPr>
              <a:xfrm>
                <a:off x="5994299" y="4303614"/>
                <a:ext cx="1341393" cy="40466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i="1">
                          <a:latin typeface="Cambria Math"/>
                          <a:ea typeface="Cambria Math"/>
                        </a:rPr>
                        <m:t>×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b="0" i="1" smtClean="0">
                              <a:latin typeface="Cambria Math"/>
                            </a:rPr>
                            <m:t>𝐵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zh-TW" altLang="en-US" b="0" i="1" smtClean="0">
                              <a:latin typeface="Cambria Math"/>
                            </a:rPr>
                            <m:t>𝜇</m:t>
                          </m:r>
                        </m:e>
                        <m:sub>
                          <m:r>
                            <a:rPr lang="en-US" altLang="zh-TW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acc>
                        <m:accPr>
                          <m:chr m:val="⃗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b="0" i="1" smtClean="0">
                              <a:latin typeface="Cambria Math"/>
                            </a:rPr>
                            <m:t>𝑗</m:t>
                          </m:r>
                        </m:e>
                      </m:acc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21" name="矩形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4299" y="4303614"/>
                <a:ext cx="1341393" cy="404663"/>
              </a:xfrm>
              <a:prstGeom prst="rect">
                <a:avLst/>
              </a:prstGeom>
              <a:blipFill>
                <a:blip r:embed="rId9"/>
                <a:stretch>
                  <a:fillRect b="-3030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66117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62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62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62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62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3" grpId="0"/>
      <p:bldP spid="96264" grpId="0"/>
      <p:bldP spid="18" grpId="0" animBg="1"/>
      <p:bldP spid="19" grpId="0" animBg="1"/>
      <p:bldP spid="20" grpId="0" animBg="1"/>
      <p:bldP spid="21" grpId="0" animBg="1"/>
    </p:bld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文字方塊 1"/>
              <p:cNvSpPr txBox="1"/>
              <p:nvPr/>
            </p:nvSpPr>
            <p:spPr>
              <a:xfrm>
                <a:off x="2133600" y="1828800"/>
                <a:ext cx="3631379" cy="818814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</a:rPr>
                            <m:t>𝑑</m:t>
                          </m:r>
                          <m:sSub>
                            <m:sSub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l-GR" altLang="zh-TW" sz="1800" b="0" i="1" smtClean="0">
                                  <a:latin typeface="Cambria Math"/>
                                  <a:ea typeface="Cambria Math"/>
                                </a:rPr>
                                <m:t>Φ</m:t>
                              </m:r>
                            </m:e>
                            <m:sub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𝐵</m:t>
                              </m:r>
                            </m:sub>
                          </m:sSub>
                        </m:num>
                        <m:den>
                          <m:r>
                            <a:rPr lang="en-US" altLang="zh-TW" sz="1800" b="0" i="1" smtClean="0">
                              <a:latin typeface="Cambria Math"/>
                            </a:rPr>
                            <m:t>𝑑𝑡</m:t>
                          </m:r>
                        </m:den>
                      </m:f>
                      <m:r>
                        <a:rPr lang="en-US" altLang="zh-TW" i="1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/>
                            </a:rPr>
                            <m:t>𝑑</m:t>
                          </m:r>
                        </m:num>
                        <m:den>
                          <m:r>
                            <a:rPr lang="en-US" altLang="zh-TW" i="1">
                              <a:latin typeface="Cambria Math"/>
                            </a:rPr>
                            <m:t>𝑑𝑡</m:t>
                          </m:r>
                        </m:den>
                      </m:f>
                      <m:nary>
                        <m:naryPr>
                          <m:limLoc m:val="undOvr"/>
                          <m:subHide m:val="on"/>
                          <m:supHide m:val="on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zh-TW" altLang="en-US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𝐵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2" name="文字方塊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33600" y="1828800"/>
                <a:ext cx="3631379" cy="818814"/>
              </a:xfrm>
              <a:prstGeom prst="rect">
                <a:avLst/>
              </a:prstGeom>
              <a:blipFill>
                <a:blip r:embed="rId2"/>
                <a:stretch>
                  <a:fillRect l="-23693" t="-132308" r="-697" b="-189231"/>
                </a:stretch>
              </a:blipFill>
            </p:spPr>
            <p:txBody>
              <a:bodyPr/>
              <a:lstStyle/>
              <a:p>
                <a:r>
                  <a:rPr lang="en-TW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矩形 2"/>
              <p:cNvSpPr/>
              <p:nvPr/>
            </p:nvSpPr>
            <p:spPr>
              <a:xfrm>
                <a:off x="3048000" y="5029200"/>
                <a:ext cx="1676485" cy="70827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i="1">
                          <a:latin typeface="Cambria Math"/>
                          <a:ea typeface="Cambria Math"/>
                        </a:rPr>
                        <m:t>×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</a:rPr>
                            <m:t>𝐸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−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zh-TW" altLang="en-US" b="0" i="1" smtClean="0">
                              <a:latin typeface="Cambria Math"/>
                              <a:ea typeface="Cambria Math"/>
                            </a:rPr>
                            <m:t>𝜕</m:t>
                          </m:r>
                          <m:acc>
                            <m:accPr>
                              <m:chr m:val="⃗"/>
                              <m:ctrlPr>
                                <a:rPr lang="zh-TW" alt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𝐵</m:t>
                              </m:r>
                            </m:e>
                          </m:acc>
                        </m:num>
                        <m:den>
                          <m:r>
                            <a:rPr lang="zh-TW" altLang="en-US" b="0" i="1" smtClean="0">
                              <a:latin typeface="Cambria Math"/>
                              <a:ea typeface="Cambria Math"/>
                            </a:rPr>
                            <m:t>𝜕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𝑡</m:t>
                          </m:r>
                        </m:den>
                      </m:f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3" name="矩形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8000" y="5029200"/>
                <a:ext cx="1676485" cy="70827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文字方塊 3"/>
          <p:cNvSpPr txBox="1"/>
          <p:nvPr/>
        </p:nvSpPr>
        <p:spPr>
          <a:xfrm>
            <a:off x="1020213" y="1253474"/>
            <a:ext cx="71035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如果電場與磁場有變化，</a:t>
            </a:r>
            <a:r>
              <a:rPr lang="zh-TW" altLang="en-US" dirty="0"/>
              <a:t>法拉第定律再加上一個磁通量的時變率！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文字方塊 4"/>
              <p:cNvSpPr txBox="1"/>
              <p:nvPr/>
            </p:nvSpPr>
            <p:spPr>
              <a:xfrm>
                <a:off x="2667000" y="3429000"/>
                <a:ext cx="2750127" cy="81887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</m:t>
                      </m:r>
                      <m:nary>
                        <m:naryPr>
                          <m:limLoc m:val="undOvr"/>
                          <m:subHide m:val="on"/>
                          <m:supHide m:val="on"/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⃗"/>
                                  <m:ctrlPr>
                                    <a:rPr lang="zh-TW" altLang="en-US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𝛻</m:t>
                                  </m:r>
                                </m:e>
                              </m:acc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×</m:t>
                              </m:r>
                              <m:acc>
                                <m:accPr>
                                  <m:chr m:val="⃗"/>
                                  <m:ctrlPr>
                                    <a:rPr lang="zh-TW" altLang="en-US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</a:rPr>
                                    <m:t>𝐸</m:t>
                                  </m:r>
                                </m:e>
                              </m:acc>
                            </m:e>
                          </m:d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</m:oMath>
                  </m:oMathPara>
                </a14:m>
                <a:endParaRPr lang="zh-TW" altLang="en-US" sz="1800" i="1" dirty="0"/>
              </a:p>
            </p:txBody>
          </p:sp>
        </mc:Choice>
        <mc:Fallback xmlns="">
          <p:sp>
            <p:nvSpPr>
              <p:cNvPr id="5" name="文字方塊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67000" y="3429000"/>
                <a:ext cx="2750127" cy="81887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文字方塊 9"/>
          <p:cNvSpPr txBox="1">
            <a:spLocks noChangeArrowheads="1"/>
          </p:cNvSpPr>
          <p:nvPr/>
        </p:nvSpPr>
        <p:spPr bwMode="auto">
          <a:xfrm>
            <a:off x="2701721" y="2819400"/>
            <a:ext cx="23622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/>
            <a:r>
              <a:rPr lang="zh-TW" altLang="en-US" dirty="0"/>
              <a:t>數學上的史塔克定律</a:t>
            </a:r>
          </a:p>
        </p:txBody>
      </p:sp>
      <p:sp>
        <p:nvSpPr>
          <p:cNvPr id="7" name="文字方塊 6"/>
          <p:cNvSpPr txBox="1"/>
          <p:nvPr/>
        </p:nvSpPr>
        <p:spPr>
          <a:xfrm>
            <a:off x="2667000" y="4495800"/>
            <a:ext cx="31834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得到法拉第定律的微分形式：</a:t>
            </a:r>
          </a:p>
        </p:txBody>
      </p:sp>
    </p:spTree>
    <p:extLst>
      <p:ext uri="{BB962C8B-B14F-4D97-AF65-F5344CB8AC3E}">
        <p14:creationId xmlns:p14="http://schemas.microsoft.com/office/powerpoint/2010/main" val="151629102"/>
      </p:ext>
    </p:extLst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3" name="文字方塊 9"/>
          <p:cNvSpPr txBox="1">
            <a:spLocks noChangeArrowheads="1"/>
          </p:cNvSpPr>
          <p:nvPr/>
        </p:nvSpPr>
        <p:spPr bwMode="auto">
          <a:xfrm>
            <a:off x="1132790" y="5322059"/>
            <a:ext cx="735806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zh-TW" altLang="en-US" sz="1800" dirty="0"/>
              <a:t>注意電（磁）場的時變率產生的是感應磁（電）的線積分，</a:t>
            </a:r>
          </a:p>
        </p:txBody>
      </p:sp>
      <p:sp>
        <p:nvSpPr>
          <p:cNvPr id="96265" name="文字方塊 7"/>
          <p:cNvSpPr txBox="1">
            <a:spLocks noChangeArrowheads="1"/>
          </p:cNvSpPr>
          <p:nvPr/>
        </p:nvSpPr>
        <p:spPr bwMode="auto">
          <a:xfrm>
            <a:off x="1132790" y="4890388"/>
            <a:ext cx="714375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TW" altLang="en-US" sz="1800" dirty="0"/>
              <a:t>電（磁）場變化時會感應產生磁（電）場，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文字方塊 13"/>
              <p:cNvSpPr txBox="1"/>
              <p:nvPr/>
            </p:nvSpPr>
            <p:spPr>
              <a:xfrm>
                <a:off x="1183529" y="2951033"/>
                <a:ext cx="1962781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𝑙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</a:rPr>
                            <m:t>𝑑</m:t>
                          </m:r>
                          <m:sSub>
                            <m:sSub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l-GR" altLang="zh-TW" sz="1800" b="0" i="1" smtClean="0">
                                  <a:latin typeface="Cambria Math"/>
                                  <a:ea typeface="Cambria Math"/>
                                </a:rPr>
                                <m:t>Φ</m:t>
                              </m:r>
                            </m:e>
                            <m:sub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𝐵</m:t>
                              </m:r>
                            </m:sub>
                          </m:sSub>
                        </m:num>
                        <m:den>
                          <m:r>
                            <a:rPr lang="en-US" altLang="zh-TW" sz="1800" b="0" i="1" smtClean="0">
                              <a:latin typeface="Cambria Math"/>
                            </a:rPr>
                            <m:t>𝑑𝑡</m:t>
                          </m:r>
                        </m:den>
                      </m:f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14" name="文字方塊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3529" y="2951033"/>
                <a:ext cx="1962781" cy="818879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文字方塊 14"/>
              <p:cNvSpPr txBox="1"/>
              <p:nvPr/>
            </p:nvSpPr>
            <p:spPr>
              <a:xfrm>
                <a:off x="1186481" y="3959145"/>
                <a:ext cx="2824299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𝐵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𝑙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zh-TW" altLang="en-US" sz="1800" b="0" i="1" smtClean="0">
                              <a:latin typeface="Cambria Math"/>
                            </a:rPr>
                            <m:t>𝜇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en-US" altLang="zh-TW" sz="1800" b="0" i="1" smtClean="0">
                          <a:latin typeface="Cambria Math"/>
                        </a:rPr>
                        <m:t>𝑖</m:t>
                      </m:r>
                      <m:r>
                        <a:rPr lang="en-US" altLang="zh-TW" sz="1800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zh-TW" altLang="en-US" sz="1800" i="1">
                              <a:latin typeface="Cambria Math"/>
                            </a:rPr>
                            <m:t>𝜇</m:t>
                          </m:r>
                        </m:e>
                        <m:sub>
                          <m:r>
                            <a:rPr lang="en-US" altLang="zh-TW" sz="1800" i="1">
                              <a:latin typeface="Cambria Math"/>
                            </a:rPr>
                            <m:t>0</m:t>
                          </m:r>
                        </m:sub>
                      </m:sSub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zh-TW" altLang="en-US" sz="1800" i="1" smtClean="0">
                              <a:latin typeface="Cambria Math"/>
                            </a:rPr>
                            <m:t>𝜀</m:t>
                          </m:r>
                        </m:e>
                        <m:sub>
                          <m:r>
                            <a:rPr lang="en-US" altLang="zh-TW" sz="1800" i="1">
                              <a:latin typeface="Cambria Math"/>
                            </a:rPr>
                            <m:t>0</m:t>
                          </m:r>
                        </m:sub>
                      </m:sSub>
                      <m:f>
                        <m:f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</a:rPr>
                            <m:t>𝑑</m:t>
                          </m:r>
                          <m:sSub>
                            <m:sSub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l-GR" altLang="zh-TW" sz="1800" b="0" i="1" smtClean="0">
                                  <a:latin typeface="Cambria Math"/>
                                  <a:ea typeface="Cambria Math"/>
                                </a:rPr>
                                <m:t>Φ</m:t>
                              </m:r>
                            </m:e>
                            <m:sub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𝐸</m:t>
                              </m:r>
                            </m:sub>
                          </m:sSub>
                        </m:num>
                        <m:den>
                          <m:r>
                            <a:rPr lang="en-US" altLang="zh-TW" sz="1800" b="0" i="1" smtClean="0">
                              <a:latin typeface="Cambria Math"/>
                            </a:rPr>
                            <m:t>𝑑𝑡</m:t>
                          </m:r>
                        </m:den>
                      </m:f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15" name="文字方塊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6481" y="3959145"/>
                <a:ext cx="2824299" cy="818879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文字方塊 15"/>
              <p:cNvSpPr txBox="1"/>
              <p:nvPr/>
            </p:nvSpPr>
            <p:spPr>
              <a:xfrm>
                <a:off x="1179765" y="2014929"/>
                <a:ext cx="1503938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m:rPr>
                                  <m:brk/>
                                </m:rPr>
                                <a:rPr lang="en-US" altLang="zh-TW" sz="1800" b="0" i="1" smtClean="0">
                                  <a:latin typeface="Cambria Math"/>
                                </a:rPr>
                                <m:t>𝐵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16" name="文字方塊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9765" y="2014929"/>
                <a:ext cx="1503938" cy="818879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文字方塊 16"/>
              <p:cNvSpPr txBox="1"/>
              <p:nvPr/>
            </p:nvSpPr>
            <p:spPr>
              <a:xfrm>
                <a:off x="1141934" y="1006817"/>
                <a:ext cx="1579600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m:rPr>
                                  <m:brk/>
                                </m:rPr>
                                <a:rPr lang="en-US" altLang="zh-TW" sz="1800" b="0" i="1" smtClean="0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</a:rPr>
                            <m:t>𝑞</m:t>
                          </m:r>
                        </m:num>
                        <m:den>
                          <m:sSub>
                            <m:sSub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sz="1800" b="0" i="1" smtClean="0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17" name="文字方塊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1934" y="1006817"/>
                <a:ext cx="1579600" cy="818879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矩形 17"/>
              <p:cNvSpPr/>
              <p:nvPr/>
            </p:nvSpPr>
            <p:spPr>
              <a:xfrm>
                <a:off x="5957582" y="1212170"/>
                <a:ext cx="1220912" cy="613694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∙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</a:rPr>
                            <m:t>𝐸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b="0" i="1" smtClean="0">
                              <a:latin typeface="Cambria Math"/>
                            </a:rPr>
                            <m:t>𝜌</m:t>
                          </m:r>
                        </m:num>
                        <m:den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i="1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18" name="矩形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57582" y="1212170"/>
                <a:ext cx="1220912" cy="613694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矩形 18"/>
              <p:cNvSpPr/>
              <p:nvPr/>
            </p:nvSpPr>
            <p:spPr>
              <a:xfrm>
                <a:off x="5957581" y="3050964"/>
                <a:ext cx="1676485" cy="70827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i="1">
                          <a:latin typeface="Cambria Math"/>
                          <a:ea typeface="Cambria Math"/>
                        </a:rPr>
                        <m:t>×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</a:rPr>
                            <m:t>𝐸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−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zh-TW" altLang="en-US" b="0" i="1" smtClean="0">
                              <a:latin typeface="Cambria Math"/>
                              <a:ea typeface="Cambria Math"/>
                            </a:rPr>
                            <m:t>𝜕</m:t>
                          </m:r>
                          <m:acc>
                            <m:accPr>
                              <m:chr m:val="⃗"/>
                              <m:ctrlPr>
                                <a:rPr lang="zh-TW" alt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𝐵</m:t>
                              </m:r>
                            </m:e>
                          </m:acc>
                        </m:num>
                        <m:den>
                          <m:r>
                            <a:rPr lang="zh-TW" altLang="en-US" b="0" i="1" smtClean="0">
                              <a:latin typeface="Cambria Math"/>
                              <a:ea typeface="Cambria Math"/>
                            </a:rPr>
                            <m:t>𝜕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𝑡</m:t>
                          </m:r>
                        </m:den>
                      </m:f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19" name="矩形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57581" y="3050964"/>
                <a:ext cx="1676485" cy="708271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矩形 19"/>
              <p:cNvSpPr/>
              <p:nvPr/>
            </p:nvSpPr>
            <p:spPr>
              <a:xfrm>
                <a:off x="5957581" y="2222036"/>
                <a:ext cx="1145250" cy="40466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∙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b="0" i="1" smtClean="0">
                              <a:latin typeface="Cambria Math"/>
                            </a:rPr>
                            <m:t>𝐵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20" name="矩形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57581" y="2222036"/>
                <a:ext cx="1145250" cy="404663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矩形 20"/>
              <p:cNvSpPr/>
              <p:nvPr/>
            </p:nvSpPr>
            <p:spPr>
              <a:xfrm>
                <a:off x="5934179" y="3959145"/>
                <a:ext cx="2488630" cy="68255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i="1">
                          <a:latin typeface="Cambria Math"/>
                          <a:ea typeface="Cambria Math"/>
                        </a:rPr>
                        <m:t>×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b="0" i="1" smtClean="0">
                              <a:latin typeface="Cambria Math"/>
                            </a:rPr>
                            <m:t>𝐵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zh-TW" altLang="en-US" b="0" i="1" smtClean="0">
                              <a:latin typeface="Cambria Math"/>
                            </a:rPr>
                            <m:t>𝜇</m:t>
                          </m:r>
                        </m:e>
                        <m:sub>
                          <m:r>
                            <a:rPr lang="en-US" altLang="zh-TW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acc>
                        <m:accPr>
                          <m:chr m:val="⃗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b="0" i="1" smtClean="0">
                              <a:latin typeface="Cambria Math"/>
                            </a:rPr>
                            <m:t>𝑗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zh-TW" altLang="en-US" i="1">
                              <a:latin typeface="Cambria Math"/>
                            </a:rPr>
                            <m:t>𝜇</m:t>
                          </m:r>
                        </m:e>
                        <m:sub>
                          <m:r>
                            <a:rPr lang="en-US" altLang="zh-TW" i="1">
                              <a:latin typeface="Cambria Math"/>
                            </a:rPr>
                            <m:t>0</m:t>
                          </m:r>
                        </m:sub>
                      </m:sSub>
                      <m:sSub>
                        <m:sSub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zh-TW" altLang="en-US" i="1" smtClean="0">
                              <a:latin typeface="Cambria Math"/>
                            </a:rPr>
                            <m:t>𝜀</m:t>
                          </m:r>
                        </m:e>
                        <m:sub>
                          <m:r>
                            <a:rPr lang="en-US" altLang="zh-TW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zh-TW" altLang="en-US" b="0" i="1" smtClean="0">
                              <a:latin typeface="Cambria Math"/>
                              <a:ea typeface="Cambria Math"/>
                            </a:rPr>
                            <m:t>𝜕</m:t>
                          </m:r>
                          <m:acc>
                            <m:accPr>
                              <m:chr m:val="⃗"/>
                              <m:ctrlPr>
                                <a:rPr lang="zh-TW" alt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𝐸</m:t>
                              </m:r>
                            </m:e>
                          </m:acc>
                        </m:num>
                        <m:den>
                          <m:r>
                            <a:rPr lang="zh-TW" altLang="en-US" b="0" i="1" smtClean="0">
                              <a:latin typeface="Cambria Math"/>
                              <a:ea typeface="Cambria Math"/>
                            </a:rPr>
                            <m:t>𝜕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𝑡</m:t>
                          </m:r>
                        </m:den>
                      </m:f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21" name="矩形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34179" y="3959145"/>
                <a:ext cx="2488630" cy="682559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矩形 1">
            <a:extLst>
              <a:ext uri="{FF2B5EF4-FFF2-40B4-BE49-F238E27FC236}">
                <a16:creationId xmlns:a16="http://schemas.microsoft.com/office/drawing/2014/main" id="{BA8CE2F1-498D-BC42-99EA-DC069DCE70F0}"/>
              </a:ext>
            </a:extLst>
          </p:cNvPr>
          <p:cNvSpPr/>
          <p:nvPr/>
        </p:nvSpPr>
        <p:spPr>
          <a:xfrm>
            <a:off x="1132790" y="5765960"/>
            <a:ext cx="78021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dirty="0"/>
              <a:t>因此感應電磁場都是漩渦狀的，不是放射狀的。大致與變化的場方向垂直。</a:t>
            </a:r>
          </a:p>
        </p:txBody>
      </p:sp>
    </p:spTree>
    <p:extLst>
      <p:ext uri="{BB962C8B-B14F-4D97-AF65-F5344CB8AC3E}">
        <p14:creationId xmlns:p14="http://schemas.microsoft.com/office/powerpoint/2010/main" val="2040059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62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62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62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62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3" grpId="0"/>
      <p:bldP spid="96265" grpId="0"/>
      <p:bldP spid="18" grpId="0" animBg="1"/>
      <p:bldP spid="19" grpId="0" animBg="1"/>
      <p:bldP spid="20" grpId="0" animBg="1"/>
      <p:bldP spid="21" grpId="0" animBg="1"/>
    </p:bld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1" name="文字方塊 20"/>
              <p:cNvSpPr txBox="1"/>
              <p:nvPr/>
            </p:nvSpPr>
            <p:spPr>
              <a:xfrm>
                <a:off x="1495363" y="5142394"/>
                <a:ext cx="5867400" cy="4029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TW" altLang="en-US" dirty="0"/>
                  <a:t>原來一個向量場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zh-TW" altLang="en-US" dirty="0"/>
                      <m:t>如</m:t>
                    </m:r>
                    <m:acc>
                      <m:accPr>
                        <m:chr m:val="⃗"/>
                        <m:ctrlPr>
                          <a:rPr lang="zh-TW" altLang="en-US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altLang="zh-TW" i="1">
                            <a:latin typeface="Cambria Math"/>
                          </a:rPr>
                          <m:t>𝐸</m:t>
                        </m:r>
                      </m:e>
                    </m:acc>
                  </m:oMath>
                </a14:m>
                <a:r>
                  <a:rPr lang="zh-TW" altLang="en-US" dirty="0"/>
                  <a:t>的旋度與線積分是有關的！</a:t>
                </a:r>
              </a:p>
            </p:txBody>
          </p:sp>
        </mc:Choice>
        <mc:Fallback xmlns="">
          <p:sp>
            <p:nvSpPr>
              <p:cNvPr id="21" name="文字方塊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95363" y="5142394"/>
                <a:ext cx="5867400" cy="402931"/>
              </a:xfrm>
              <a:prstGeom prst="rect">
                <a:avLst/>
              </a:prstGeom>
              <a:blipFill rotWithShape="1">
                <a:blip r:embed="rId2"/>
                <a:stretch>
                  <a:fillRect l="-831" b="-25758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文字方塊 23"/>
              <p:cNvSpPr txBox="1"/>
              <p:nvPr/>
            </p:nvSpPr>
            <p:spPr>
              <a:xfrm>
                <a:off x="3145631" y="1505540"/>
                <a:ext cx="1003095" cy="404663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b="0" i="1" smtClean="0">
                              <a:latin typeface="Cambria Math"/>
                            </a:rPr>
                            <m:t>𝐸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𝑉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4" name="文字方塊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45631" y="1505540"/>
                <a:ext cx="1003095" cy="40466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文字方塊 1"/>
          <p:cNvSpPr txBox="1"/>
          <p:nvPr/>
        </p:nvSpPr>
        <p:spPr>
          <a:xfrm>
            <a:off x="1469231" y="1036708"/>
            <a:ext cx="3468914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已知電場是電位的梯度：</a:t>
            </a:r>
          </a:p>
        </p:txBody>
      </p:sp>
      <p:sp>
        <p:nvSpPr>
          <p:cNvPr id="3" name="文字方塊 2"/>
          <p:cNvSpPr txBox="1"/>
          <p:nvPr/>
        </p:nvSpPr>
        <p:spPr>
          <a:xfrm>
            <a:off x="1475478" y="2043145"/>
            <a:ext cx="434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如果對純量場的梯度作旋度運算：</a:t>
            </a:r>
            <a:endParaRPr lang="en-US" altLang="zh-TW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文字方塊 25"/>
              <p:cNvSpPr txBox="1"/>
              <p:nvPr/>
            </p:nvSpPr>
            <p:spPr>
              <a:xfrm>
                <a:off x="3138630" y="2500345"/>
                <a:ext cx="3033569" cy="426912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×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</a:rPr>
                            <m:t>𝐸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i="1">
                          <a:latin typeface="Cambria Math"/>
                          <a:ea typeface="Cambria Math"/>
                        </a:rPr>
                        <m:t>×</m:t>
                      </m:r>
                      <m:d>
                        <m:d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zh-TW" altLang="en-US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𝛻</m:t>
                              </m:r>
                            </m:e>
                          </m:acc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𝑉</m:t>
                          </m:r>
                        </m:e>
                      </m:d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r>
                        <a:rPr lang="en-US" altLang="zh-TW" b="0" i="0" smtClean="0"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6" name="文字方塊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8630" y="2500345"/>
                <a:ext cx="3033569" cy="426912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文字方塊 3"/>
          <p:cNvSpPr txBox="1"/>
          <p:nvPr/>
        </p:nvSpPr>
        <p:spPr>
          <a:xfrm>
            <a:off x="1503187" y="3072835"/>
            <a:ext cx="6172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向量外積的規則顯示梯度的旋度必為零！電場滿足：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文字方塊 12"/>
              <p:cNvSpPr txBox="1"/>
              <p:nvPr/>
            </p:nvSpPr>
            <p:spPr>
              <a:xfrm>
                <a:off x="1571563" y="3514608"/>
                <a:ext cx="1247456" cy="404663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×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</a:rPr>
                            <m:t>𝐸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r>
                        <a:rPr lang="en-US" altLang="zh-TW" b="0" i="0" smtClean="0"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3" name="文字方塊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1563" y="3514608"/>
                <a:ext cx="1247456" cy="40466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文字方塊 4"/>
          <p:cNvSpPr txBox="1"/>
          <p:nvPr/>
        </p:nvSpPr>
        <p:spPr>
          <a:xfrm>
            <a:off x="1506780" y="4176745"/>
            <a:ext cx="3810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還記得電場的線積分永遠為零：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文字方塊 15"/>
              <p:cNvSpPr txBox="1"/>
              <p:nvPr/>
            </p:nvSpPr>
            <p:spPr>
              <a:xfrm>
                <a:off x="4865450" y="4176745"/>
                <a:ext cx="1916350" cy="81887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r>
                        <a:rPr lang="en-US" altLang="zh-TW" sz="1800" b="0" i="0" smtClean="0"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16" name="文字方塊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5450" y="4176745"/>
                <a:ext cx="1916350" cy="818879"/>
              </a:xfrm>
              <a:prstGeom prst="rect">
                <a:avLst/>
              </a:prstGeom>
              <a:blipFill>
                <a:blip r:embed="rId6"/>
                <a:stretch>
                  <a:fillRect l="-32895" t="-130769" b="-189231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文字方塊 10">
            <a:extLst>
              <a:ext uri="{FF2B5EF4-FFF2-40B4-BE49-F238E27FC236}">
                <a16:creationId xmlns:a16="http://schemas.microsoft.com/office/drawing/2014/main" id="{DCFEC3C6-7479-0D46-8162-B57558E3567E}"/>
              </a:ext>
            </a:extLst>
          </p:cNvPr>
          <p:cNvSpPr txBox="1"/>
          <p:nvPr/>
        </p:nvSpPr>
        <p:spPr>
          <a:xfrm>
            <a:off x="1443150" y="621363"/>
            <a:ext cx="426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這些運算給你非常簡潔而直覺的推導！</a:t>
            </a:r>
          </a:p>
        </p:txBody>
      </p:sp>
    </p:spTree>
    <p:extLst>
      <p:ext uri="{BB962C8B-B14F-4D97-AF65-F5344CB8AC3E}">
        <p14:creationId xmlns:p14="http://schemas.microsoft.com/office/powerpoint/2010/main" val="1490104350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文字方塊 10"/>
          <p:cNvSpPr txBox="1"/>
          <p:nvPr/>
        </p:nvSpPr>
        <p:spPr>
          <a:xfrm>
            <a:off x="838200" y="3244334"/>
            <a:ext cx="71911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已知電場是電位的梯度，</a:t>
            </a:r>
            <a:r>
              <a:rPr lang="zh-TW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電場的散度等於電荷密度：</a:t>
            </a:r>
          </a:p>
        </p:txBody>
      </p:sp>
      <p:sp>
        <p:nvSpPr>
          <p:cNvPr id="21" name="文字方塊 20"/>
          <p:cNvSpPr txBox="1"/>
          <p:nvPr/>
        </p:nvSpPr>
        <p:spPr>
          <a:xfrm>
            <a:off x="864704" y="5362521"/>
            <a:ext cx="62854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這是高等靜電學解題的基本方程式！</a:t>
            </a:r>
            <a:r>
              <a:rPr lang="en-US" altLang="zh-TW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Laplacian</a:t>
            </a:r>
            <a:r>
              <a:rPr lang="zh-TW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TW" dirty="0">
                <a:latin typeface="Times New Roman" panose="02020603050405020304" pitchFamily="18" charset="0"/>
                <a:cs typeface="Times New Roman" panose="02020603050405020304" pitchFamily="18" charset="0"/>
              </a:rPr>
              <a:t>Equation!</a:t>
            </a:r>
            <a:endParaRPr lang="zh-TW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文字方塊 23"/>
              <p:cNvSpPr txBox="1"/>
              <p:nvPr/>
            </p:nvSpPr>
            <p:spPr>
              <a:xfrm>
                <a:off x="1425597" y="3746887"/>
                <a:ext cx="1003095" cy="404663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b="0" i="1" smtClean="0">
                              <a:latin typeface="Cambria Math"/>
                            </a:rPr>
                            <m:t>𝐸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𝑉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4" name="文字方塊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25597" y="3746887"/>
                <a:ext cx="1003095" cy="404663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矩形 24"/>
              <p:cNvSpPr/>
              <p:nvPr/>
            </p:nvSpPr>
            <p:spPr>
              <a:xfrm>
                <a:off x="2713879" y="3699301"/>
                <a:ext cx="1220911" cy="613694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∙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</a:rPr>
                            <m:t>𝐸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b="0" i="1" smtClean="0">
                              <a:latin typeface="Cambria Math"/>
                            </a:rPr>
                            <m:t>𝜌</m:t>
                          </m:r>
                        </m:num>
                        <m:den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i="1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25" name="矩形 2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3879" y="3699301"/>
                <a:ext cx="1220911" cy="613694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文字方塊 2"/>
          <p:cNvSpPr txBox="1"/>
          <p:nvPr/>
        </p:nvSpPr>
        <p:spPr>
          <a:xfrm>
            <a:off x="866592" y="4312995"/>
            <a:ext cx="3124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將第一式代入第二式：</a:t>
            </a:r>
            <a:endParaRPr lang="en-US" altLang="zh-TW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文字方塊 25"/>
              <p:cNvSpPr txBox="1"/>
              <p:nvPr/>
            </p:nvSpPr>
            <p:spPr>
              <a:xfrm>
                <a:off x="2713276" y="4715577"/>
                <a:ext cx="3069430" cy="613694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i="1">
                          <a:latin typeface="Cambria Math"/>
                          <a:ea typeface="Cambria Math"/>
                        </a:rPr>
                        <m:t>∙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</a:rPr>
                            <m:t>𝐸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i="1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zh-TW" altLang="en-US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𝛻</m:t>
                              </m:r>
                            </m:e>
                          </m:acc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𝑉</m:t>
                          </m:r>
                        </m:e>
                      </m:d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  <m:sup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𝑉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𝜌</m:t>
                          </m:r>
                        </m:num>
                        <m:den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i="1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6" name="文字方塊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3276" y="4715577"/>
                <a:ext cx="3069430" cy="613694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文字方塊 26"/>
              <p:cNvSpPr txBox="1"/>
              <p:nvPr/>
            </p:nvSpPr>
            <p:spPr>
              <a:xfrm>
                <a:off x="2713276" y="5786293"/>
                <a:ext cx="1170705" cy="613694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  <m:sup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𝑉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𝜌</m:t>
                          </m:r>
                        </m:num>
                        <m:den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i="1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7" name="文字方塊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3276" y="5786293"/>
                <a:ext cx="1170705" cy="613694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文字方塊 27"/>
              <p:cNvSpPr txBox="1"/>
              <p:nvPr/>
            </p:nvSpPr>
            <p:spPr>
              <a:xfrm>
                <a:off x="4646991" y="5766843"/>
                <a:ext cx="2503121" cy="695447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𝑉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i="1">
                          <a:latin typeface="Cambria Math"/>
                          <a:ea typeface="Cambria Math"/>
                        </a:rPr>
                        <m:t>+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𝑉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i="1">
                          <a:latin typeface="Cambria Math"/>
                          <a:ea typeface="Cambria Math"/>
                        </a:rPr>
                        <m:t>+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𝑉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𝑧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i="1">
                              <a:latin typeface="Cambria Math"/>
                            </a:rPr>
                            <m:t>𝜌</m:t>
                          </m:r>
                        </m:num>
                        <m:den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i="1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28" name="文字方塊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6991" y="5766843"/>
                <a:ext cx="2503121" cy="695447"/>
              </a:xfrm>
              <a:prstGeom prst="rect">
                <a:avLst/>
              </a:prstGeom>
              <a:blipFill>
                <a:blip r:embed="rId6"/>
                <a:stretch>
                  <a:fillRect b="-3571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矩形 11">
                <a:extLst>
                  <a:ext uri="{FF2B5EF4-FFF2-40B4-BE49-F238E27FC236}">
                    <a16:creationId xmlns:a16="http://schemas.microsoft.com/office/drawing/2014/main" id="{F2FD02ED-ED45-774D-9C76-E97180AD8518}"/>
                  </a:ext>
                </a:extLst>
              </p:cNvPr>
              <p:cNvSpPr/>
              <p:nvPr/>
            </p:nvSpPr>
            <p:spPr>
              <a:xfrm>
                <a:off x="2597362" y="1770379"/>
                <a:ext cx="3672865" cy="695447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∙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𝑈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  <m:sup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𝑈</m:t>
                      </m:r>
                      <m:r>
                        <a:rPr lang="en-US" altLang="zh-TW" i="1">
                          <a:latin typeface="Cambria Math"/>
                          <a:ea typeface="Cambria Math"/>
                        </a:rPr>
                        <m:t>≡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𝑈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i="1">
                          <a:latin typeface="Cambria Math"/>
                          <a:ea typeface="Cambria Math"/>
                        </a:rPr>
                        <m:t>+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𝑈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i="1">
                          <a:latin typeface="Cambria Math"/>
                          <a:ea typeface="Cambria Math"/>
                        </a:rPr>
                        <m:t>+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𝑈</m:t>
                          </m:r>
                        </m:num>
                        <m:den>
                          <m:r>
                            <a:rPr lang="zh-TW" altLang="en-US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𝑧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2" name="矩形 11">
                <a:extLst>
                  <a:ext uri="{FF2B5EF4-FFF2-40B4-BE49-F238E27FC236}">
                    <a16:creationId xmlns:a16="http://schemas.microsoft.com/office/drawing/2014/main" id="{F2FD02ED-ED45-774D-9C76-E97180AD851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97362" y="1770379"/>
                <a:ext cx="3672865" cy="695447"/>
              </a:xfrm>
              <a:prstGeom prst="rect">
                <a:avLst/>
              </a:prstGeom>
              <a:blipFill>
                <a:blip r:embed="rId7"/>
                <a:stretch>
                  <a:fillRect b="-3571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文字方塊 12">
            <a:extLst>
              <a:ext uri="{FF2B5EF4-FFF2-40B4-BE49-F238E27FC236}">
                <a16:creationId xmlns:a16="http://schemas.microsoft.com/office/drawing/2014/main" id="{2426015C-73A9-C444-9D4E-06A3A3A0B9E3}"/>
              </a:ext>
            </a:extLst>
          </p:cNvPr>
          <p:cNvSpPr txBox="1"/>
          <p:nvPr/>
        </p:nvSpPr>
        <p:spPr>
          <a:xfrm>
            <a:off x="864705" y="2531979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這個運算稱為</a:t>
            </a:r>
            <a:r>
              <a:rPr lang="en-US" altLang="zh-TW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Laplacian</a:t>
            </a:r>
            <a:r>
              <a:rPr lang="zh-TW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F31BEC67-65A9-8C4D-BB51-7B75D93D9C6B}"/>
              </a:ext>
            </a:extLst>
          </p:cNvPr>
          <p:cNvSpPr txBox="1"/>
          <p:nvPr/>
        </p:nvSpPr>
        <p:spPr>
          <a:xfrm>
            <a:off x="906273" y="234832"/>
            <a:ext cx="7162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如果梯度是向量，將兩個梯度作內積式的組合，就會得到一個純量！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矩形 15">
                <a:extLst>
                  <a:ext uri="{FF2B5EF4-FFF2-40B4-BE49-F238E27FC236}">
                    <a16:creationId xmlns:a16="http://schemas.microsoft.com/office/drawing/2014/main" id="{FF2C0AB6-E266-5546-9646-5FB8D9148301}"/>
                  </a:ext>
                </a:extLst>
              </p:cNvPr>
              <p:cNvSpPr/>
              <p:nvPr/>
            </p:nvSpPr>
            <p:spPr>
              <a:xfrm>
                <a:off x="973965" y="664937"/>
                <a:ext cx="6033653" cy="720325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i="1">
                          <a:latin typeface="Cambria Math"/>
                          <a:ea typeface="Cambria Math"/>
                        </a:rPr>
                        <m:t>∙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ctrlPr>
                            <a:rPr lang="en-US" altLang="zh-TW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den>
                          </m:f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den>
                          </m:f>
                          <m:r>
                            <a:rPr lang="en-US" altLang="zh-TW">
                              <a:latin typeface="Cambria Math"/>
                              <a:ea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den>
                          </m:f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den>
                          </m:f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𝑧</m:t>
                              </m:r>
                            </m:den>
                          </m:f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zh-TW" altLang="en-US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num>
                            <m:den>
                              <m:r>
                                <a:rPr lang="zh-TW" altLang="en-US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𝑧</m:t>
                              </m:r>
                            </m:den>
                          </m:f>
                        </m:e>
                      </m:d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zh-TW" altLang="en-US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i="1">
                          <a:latin typeface="Cambria Math"/>
                          <a:ea typeface="Cambria Math"/>
                        </a:rPr>
                        <m:t>+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zh-TW" altLang="en-US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i="1">
                          <a:latin typeface="Cambria Math"/>
                          <a:ea typeface="Cambria Math"/>
                        </a:rPr>
                        <m:t>+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zh-TW" altLang="en-US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𝑧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≡</m:t>
                      </m:r>
                      <m:sSup>
                        <m:sSup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  <m:sup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6" name="矩形 15">
                <a:extLst>
                  <a:ext uri="{FF2B5EF4-FFF2-40B4-BE49-F238E27FC236}">
                    <a16:creationId xmlns:a16="http://schemas.microsoft.com/office/drawing/2014/main" id="{FF2C0AB6-E266-5546-9646-5FB8D9148301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3965" y="664937"/>
                <a:ext cx="6033653" cy="720325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文字方塊 16">
            <a:extLst>
              <a:ext uri="{FF2B5EF4-FFF2-40B4-BE49-F238E27FC236}">
                <a16:creationId xmlns:a16="http://schemas.microsoft.com/office/drawing/2014/main" id="{C7F8FB29-5EFA-FA47-9314-809F4E6866EB}"/>
              </a:ext>
            </a:extLst>
          </p:cNvPr>
          <p:cNvSpPr txBox="1"/>
          <p:nvPr/>
        </p:nvSpPr>
        <p:spPr>
          <a:xfrm>
            <a:off x="864705" y="1409084"/>
            <a:ext cx="7416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當然這梯度內積是一個運算，還是</a:t>
            </a:r>
            <a:r>
              <a:rPr lang="zh-CN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得</a:t>
            </a:r>
            <a:r>
              <a:rPr lang="zh-TW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作用於一個函數上：</a:t>
            </a:r>
          </a:p>
        </p:txBody>
      </p:sp>
    </p:spTree>
    <p:extLst>
      <p:ext uri="{BB962C8B-B14F-4D97-AF65-F5344CB8AC3E}">
        <p14:creationId xmlns:p14="http://schemas.microsoft.com/office/powerpoint/2010/main" val="1997905533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2" name="文字方塊 5"/>
          <p:cNvSpPr txBox="1">
            <a:spLocks noChangeArrowheads="1"/>
          </p:cNvSpPr>
          <p:nvPr/>
        </p:nvSpPr>
        <p:spPr bwMode="auto">
          <a:xfrm>
            <a:off x="796419" y="1143000"/>
            <a:ext cx="75438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TW" altLang="en-US" sz="1800" dirty="0">
                <a:solidFill>
                  <a:srgbClr val="FF0000"/>
                </a:solidFill>
              </a:rPr>
              <a:t>散度透過高斯定律對應到面積分！旋度透過史塔克定律對應到線積分！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文字方塊 13"/>
              <p:cNvSpPr txBox="1"/>
              <p:nvPr/>
            </p:nvSpPr>
            <p:spPr>
              <a:xfrm>
                <a:off x="888150" y="3689207"/>
                <a:ext cx="2001894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</a:rPr>
                            <m:t>𝑑</m:t>
                          </m:r>
                          <m:sSub>
                            <m:sSub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l-GR" altLang="zh-TW" sz="1800" b="0" i="1" smtClean="0">
                                  <a:latin typeface="Cambria Math"/>
                                  <a:ea typeface="Cambria Math"/>
                                </a:rPr>
                                <m:t>Φ</m:t>
                              </m:r>
                            </m:e>
                            <m:sub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𝐵</m:t>
                              </m:r>
                            </m:sub>
                          </m:sSub>
                        </m:num>
                        <m:den>
                          <m:r>
                            <a:rPr lang="en-US" altLang="zh-TW" sz="1800" b="0" i="1" smtClean="0">
                              <a:latin typeface="Cambria Math"/>
                            </a:rPr>
                            <m:t>𝑑𝑡</m:t>
                          </m:r>
                        </m:den>
                      </m:f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14" name="文字方塊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8150" y="3689207"/>
                <a:ext cx="2001894" cy="818879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文字方塊 14"/>
              <p:cNvSpPr txBox="1"/>
              <p:nvPr/>
            </p:nvSpPr>
            <p:spPr>
              <a:xfrm>
                <a:off x="891102" y="4697319"/>
                <a:ext cx="2962862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𝐵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zh-TW" altLang="en-US" sz="1800" b="0" i="1" smtClean="0">
                              <a:latin typeface="Cambria Math"/>
                            </a:rPr>
                            <m:t>𝜇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en-US" altLang="zh-TW" sz="1800" b="0" i="1" smtClean="0">
                          <a:latin typeface="Cambria Math"/>
                        </a:rPr>
                        <m:t>𝑖</m:t>
                      </m:r>
                      <m:r>
                        <a:rPr lang="en-US" altLang="zh-TW" sz="1800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zh-TW" altLang="en-US" sz="1800" i="1">
                              <a:latin typeface="Cambria Math"/>
                            </a:rPr>
                            <m:t>𝜇</m:t>
                          </m:r>
                        </m:e>
                        <m:sub>
                          <m:r>
                            <a:rPr lang="en-US" altLang="zh-TW" sz="1800" i="1">
                              <a:latin typeface="Cambria Math"/>
                            </a:rPr>
                            <m:t>0</m:t>
                          </m:r>
                        </m:sub>
                      </m:sSub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zh-TW" altLang="en-US" sz="1800" i="1" smtClean="0">
                              <a:latin typeface="Cambria Math"/>
                            </a:rPr>
                            <m:t>𝜀</m:t>
                          </m:r>
                        </m:e>
                        <m:sub>
                          <m:r>
                            <a:rPr lang="en-US" altLang="zh-TW" sz="1800" i="1">
                              <a:latin typeface="Cambria Math"/>
                            </a:rPr>
                            <m:t>0</m:t>
                          </m:r>
                        </m:sub>
                      </m:sSub>
                      <m:f>
                        <m:f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</a:rPr>
                            <m:t>𝑑</m:t>
                          </m:r>
                          <m:sSub>
                            <m:sSub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l-GR" altLang="zh-TW" sz="1800" b="0" i="1" smtClean="0">
                                  <a:latin typeface="Cambria Math"/>
                                  <a:ea typeface="Cambria Math"/>
                                </a:rPr>
                                <m:t>Φ</m:t>
                              </m:r>
                            </m:e>
                            <m:sub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𝐸</m:t>
                              </m:r>
                            </m:sub>
                          </m:sSub>
                        </m:num>
                        <m:den>
                          <m:r>
                            <a:rPr lang="en-US" altLang="zh-TW" sz="1800" b="0" i="1" smtClean="0">
                              <a:latin typeface="Cambria Math"/>
                            </a:rPr>
                            <m:t>𝑑𝑡</m:t>
                          </m:r>
                        </m:den>
                      </m:f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15" name="文字方塊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1102" y="4697319"/>
                <a:ext cx="2962862" cy="81887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文字方塊 15"/>
              <p:cNvSpPr txBox="1"/>
              <p:nvPr/>
            </p:nvSpPr>
            <p:spPr>
              <a:xfrm>
                <a:off x="884386" y="2753103"/>
                <a:ext cx="1503938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m:rPr>
                                  <m:brk/>
                                </m:rPr>
                                <a:rPr lang="en-US" altLang="zh-TW" sz="1800" b="0" i="1" smtClean="0">
                                  <a:latin typeface="Cambria Math"/>
                                </a:rPr>
                                <m:t>𝐵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16" name="文字方塊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4386" y="2753103"/>
                <a:ext cx="1503938" cy="81887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文字方塊 16"/>
              <p:cNvSpPr txBox="1"/>
              <p:nvPr/>
            </p:nvSpPr>
            <p:spPr>
              <a:xfrm>
                <a:off x="846555" y="1744991"/>
                <a:ext cx="1579600" cy="81887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zh-TW" altLang="en-US" sz="18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m:rPr>
                                  <m:brk/>
                                </m:rPr>
                                <a:rPr lang="en-US" altLang="zh-TW" sz="1800" b="0" i="1" smtClean="0">
                                  <a:latin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US" altLang="zh-TW" sz="18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</a:rPr>
                            <m:t>𝑞</m:t>
                          </m:r>
                        </m:num>
                        <m:den>
                          <m:sSub>
                            <m:sSub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sz="1800" b="0" i="1" smtClean="0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17" name="文字方塊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6555" y="1744991"/>
                <a:ext cx="1579600" cy="81887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矩形 17"/>
              <p:cNvSpPr/>
              <p:nvPr/>
            </p:nvSpPr>
            <p:spPr>
              <a:xfrm>
                <a:off x="5662203" y="1950344"/>
                <a:ext cx="1220912" cy="613694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∙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</a:rPr>
                            <m:t>𝐸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b="0" i="1" smtClean="0">
                              <a:latin typeface="Cambria Math"/>
                            </a:rPr>
                            <m:t>𝜌</m:t>
                          </m:r>
                        </m:num>
                        <m:den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i="1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18" name="矩形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62203" y="1950344"/>
                <a:ext cx="1220912" cy="61369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矩形 18"/>
              <p:cNvSpPr/>
              <p:nvPr/>
            </p:nvSpPr>
            <p:spPr>
              <a:xfrm>
                <a:off x="5662202" y="3789138"/>
                <a:ext cx="1676485" cy="70827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i="1">
                          <a:latin typeface="Cambria Math"/>
                          <a:ea typeface="Cambria Math"/>
                        </a:rPr>
                        <m:t>×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</a:rPr>
                            <m:t>𝐸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r>
                        <a:rPr lang="en-US" altLang="zh-TW" b="0" i="1" smtClean="0">
                          <a:latin typeface="Cambria Math"/>
                          <a:ea typeface="Cambria Math"/>
                        </a:rPr>
                        <m:t>−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zh-TW" altLang="en-US" b="0" i="1" smtClean="0">
                              <a:latin typeface="Cambria Math"/>
                              <a:ea typeface="Cambria Math"/>
                            </a:rPr>
                            <m:t>𝜕</m:t>
                          </m:r>
                          <m:acc>
                            <m:accPr>
                              <m:chr m:val="⃗"/>
                              <m:ctrlPr>
                                <a:rPr lang="zh-TW" alt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𝐵</m:t>
                              </m:r>
                            </m:e>
                          </m:acc>
                        </m:num>
                        <m:den>
                          <m:r>
                            <a:rPr lang="zh-TW" altLang="en-US" b="0" i="1" smtClean="0">
                              <a:latin typeface="Cambria Math"/>
                              <a:ea typeface="Cambria Math"/>
                            </a:rPr>
                            <m:t>𝜕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𝑡</m:t>
                          </m:r>
                        </m:den>
                      </m:f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19" name="矩形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62202" y="3789138"/>
                <a:ext cx="1676485" cy="70827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矩形 19"/>
              <p:cNvSpPr/>
              <p:nvPr/>
            </p:nvSpPr>
            <p:spPr>
              <a:xfrm>
                <a:off x="5662202" y="2960210"/>
                <a:ext cx="1145250" cy="40466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∙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b="0" i="1" smtClean="0">
                              <a:latin typeface="Cambria Math"/>
                            </a:rPr>
                            <m:t>𝐵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20" name="矩形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62202" y="2960210"/>
                <a:ext cx="1145250" cy="404663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矩形 20"/>
              <p:cNvSpPr/>
              <p:nvPr/>
            </p:nvSpPr>
            <p:spPr>
              <a:xfrm>
                <a:off x="5638800" y="4697319"/>
                <a:ext cx="2488630" cy="68255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i="1">
                          <a:latin typeface="Cambria Math"/>
                          <a:ea typeface="Cambria Math"/>
                        </a:rPr>
                        <m:t>×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b="0" i="1" smtClean="0">
                              <a:latin typeface="Cambria Math"/>
                            </a:rPr>
                            <m:t>𝐵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zh-TW" altLang="en-US" b="0" i="1" smtClean="0">
                              <a:latin typeface="Cambria Math"/>
                            </a:rPr>
                            <m:t>𝜇</m:t>
                          </m:r>
                        </m:e>
                        <m:sub>
                          <m:r>
                            <a:rPr lang="en-US" altLang="zh-TW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acc>
                        <m:accPr>
                          <m:chr m:val="⃗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b="0" i="1" smtClean="0">
                              <a:latin typeface="Cambria Math"/>
                            </a:rPr>
                            <m:t>𝑗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zh-TW" altLang="en-US" i="1">
                              <a:latin typeface="Cambria Math"/>
                            </a:rPr>
                            <m:t>𝜇</m:t>
                          </m:r>
                        </m:e>
                        <m:sub>
                          <m:r>
                            <a:rPr lang="en-US" altLang="zh-TW" i="1">
                              <a:latin typeface="Cambria Math"/>
                            </a:rPr>
                            <m:t>0</m:t>
                          </m:r>
                        </m:sub>
                      </m:sSub>
                      <m:sSub>
                        <m:sSub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zh-TW" altLang="en-US" i="1" smtClean="0">
                              <a:latin typeface="Cambria Math"/>
                            </a:rPr>
                            <m:t>𝜀</m:t>
                          </m:r>
                        </m:e>
                        <m:sub>
                          <m:r>
                            <a:rPr lang="en-US" altLang="zh-TW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zh-TW" altLang="en-US" b="0" i="1" smtClean="0">
                              <a:latin typeface="Cambria Math"/>
                              <a:ea typeface="Cambria Math"/>
                            </a:rPr>
                            <m:t>𝜕</m:t>
                          </m:r>
                          <m:acc>
                            <m:accPr>
                              <m:chr m:val="⃗"/>
                              <m:ctrlPr>
                                <a:rPr lang="zh-TW" alt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𝐸</m:t>
                              </m:r>
                            </m:e>
                          </m:acc>
                        </m:num>
                        <m:den>
                          <m:r>
                            <a:rPr lang="zh-TW" altLang="en-US" b="0" i="1" smtClean="0">
                              <a:latin typeface="Cambria Math"/>
                              <a:ea typeface="Cambria Math"/>
                            </a:rPr>
                            <m:t>𝜕</m:t>
                          </m:r>
                          <m:r>
                            <a:rPr lang="en-US" altLang="zh-TW" b="0" i="1" smtClean="0">
                              <a:latin typeface="Cambria Math"/>
                              <a:ea typeface="Cambria Math"/>
                            </a:rPr>
                            <m:t>𝑡</m:t>
                          </m:r>
                        </m:den>
                      </m:f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21" name="矩形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38800" y="4697319"/>
                <a:ext cx="2488630" cy="68255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67263795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07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228600"/>
            <a:ext cx="6010275" cy="64847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4077543"/>
      </p:ext>
    </p:extLst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1794" name="Picture 2" descr="\\Mac\Dropbox\Documents\課程\Young\Chapter24\A_Images\A_Figures_and_Photos\24_00_Figur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066800"/>
            <a:ext cx="8547100" cy="487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4076407"/>
      </p:ext>
    </p:extLst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文字方塊 1"/>
          <p:cNvSpPr txBox="1">
            <a:spLocks noChangeArrowheads="1"/>
          </p:cNvSpPr>
          <p:nvPr/>
        </p:nvSpPr>
        <p:spPr bwMode="auto">
          <a:xfrm>
            <a:off x="3581400" y="1099453"/>
            <a:ext cx="19812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電容    </a:t>
            </a:r>
            <a:r>
              <a:rPr lang="en-US" altLang="zh-TW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Capacitor</a:t>
            </a:r>
            <a:endParaRPr lang="zh-TW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1DFA8967-F8BF-1F4C-8BED-87497727944A}"/>
              </a:ext>
            </a:extLst>
          </p:cNvPr>
          <p:cNvSpPr txBox="1"/>
          <p:nvPr/>
        </p:nvSpPr>
        <p:spPr>
          <a:xfrm>
            <a:off x="2590800" y="1593050"/>
            <a:ext cx="3962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兩片帶相反電性的（平面板）導體。</a:t>
            </a:r>
            <a:endParaRPr kumimoji="1" lang="zh-TW" altLang="en-US" dirty="0"/>
          </a:p>
        </p:txBody>
      </p:sp>
      <p:pic>
        <p:nvPicPr>
          <p:cNvPr id="6" name="圖片 5" descr="一張含有 物件, 時鐘 的圖片&#10;&#10;自動產生的描述">
            <a:extLst>
              <a:ext uri="{FF2B5EF4-FFF2-40B4-BE49-F238E27FC236}">
                <a16:creationId xmlns:a16="http://schemas.microsoft.com/office/drawing/2014/main" id="{68B21371-4352-9B4A-9F36-277F1CE158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" y="2259467"/>
            <a:ext cx="4267200" cy="3035300"/>
          </a:xfrm>
          <a:prstGeom prst="rect">
            <a:avLst/>
          </a:prstGeom>
        </p:spPr>
      </p:pic>
      <p:pic>
        <p:nvPicPr>
          <p:cNvPr id="8" name="圖片 7" descr="一張含有 文字 的圖片&#10;&#10;自動產生的描述">
            <a:extLst>
              <a:ext uri="{FF2B5EF4-FFF2-40B4-BE49-F238E27FC236}">
                <a16:creationId xmlns:a16="http://schemas.microsoft.com/office/drawing/2014/main" id="{81F3DB5F-9378-4D4A-A933-E2F4188300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9050" y="2259467"/>
            <a:ext cx="3740150" cy="3041441"/>
          </a:xfrm>
          <a:prstGeom prst="rect">
            <a:avLst/>
          </a:prstGeom>
        </p:spPr>
      </p:pic>
    </p:spTree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7340"/>
            <a:ext cx="9144000" cy="6643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9488744"/>
      </p:ext>
    </p:extLst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89000"/>
            <a:ext cx="9144000" cy="5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3739206"/>
      </p:ext>
    </p:extLst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5748"/>
            <a:ext cx="9144000" cy="6406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5304877"/>
      </p:ext>
    </p:extLst>
  </p:cSld>
  <p:clrMapOvr>
    <a:masterClrMapping/>
  </p:clrMapOvr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Picture 2" descr="C:\Users\Chia-Hung Chang\Downloads\Data\Knight\Media\Chapter29\Images\29_20Figure-F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153" y="990600"/>
            <a:ext cx="3005700" cy="25267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43" name="Picture 3" descr="C:\Users\Chia-Hung Chang\Downloads\Data\Knight\Media\Chapter29\Images\29_21Figure-F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0669" y="983628"/>
            <a:ext cx="2443480" cy="25276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 descr="C:\Users\Chia-Hung Chang\Downloads\Data\Knight\Media\Chapter29\Images\29_22Figure-F.jpg">
            <a:extLst>
              <a:ext uri="{FF2B5EF4-FFF2-40B4-BE49-F238E27FC236}">
                <a16:creationId xmlns:a16="http://schemas.microsoft.com/office/drawing/2014/main" id="{B2A0EE30-77A5-654D-BB0E-C8ACAEB9D9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0723" y="1017843"/>
            <a:ext cx="2822244" cy="25267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 descr="C:\Users\Chia-Hung Chang\Downloads\Data\Knight\Media\Chapter29\Images\29_23Figure-F.jpg">
            <a:extLst>
              <a:ext uri="{FF2B5EF4-FFF2-40B4-BE49-F238E27FC236}">
                <a16:creationId xmlns:a16="http://schemas.microsoft.com/office/drawing/2014/main" id="{93FFE841-14F3-8A4C-8789-B2ACB8317E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3603" y="3858846"/>
            <a:ext cx="2132677" cy="23173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940E65B2-721E-4C41-A143-30445257EF27}"/>
              </a:ext>
            </a:extLst>
          </p:cNvPr>
          <p:cNvSpPr txBox="1"/>
          <p:nvPr/>
        </p:nvSpPr>
        <p:spPr>
          <a:xfrm>
            <a:off x="990600" y="4191000"/>
            <a:ext cx="5370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兩片帶相反電性的平面板之間的電場是均勻的。</a:t>
            </a:r>
            <a:endParaRPr kumimoji="1" lang="zh-TW" altLang="en-US" dirty="0"/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3CA74319-4C62-6247-8514-A0EF61009426}"/>
              </a:ext>
            </a:extLst>
          </p:cNvPr>
          <p:cNvSpPr/>
          <p:nvPr/>
        </p:nvSpPr>
        <p:spPr>
          <a:xfrm>
            <a:off x="990600" y="4648200"/>
            <a:ext cx="491354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dirty="0"/>
              <a:t>平板外電場為零，如此就不會干擾其他元件。</a:t>
            </a:r>
            <a:endParaRPr lang="zh-TW" altLang="en-US" dirty="0"/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FF8674F6-2D5A-4541-9B2A-8A76C4D719A6}"/>
              </a:ext>
            </a:extLst>
          </p:cNvPr>
          <p:cNvSpPr txBox="1"/>
          <p:nvPr/>
        </p:nvSpPr>
        <p:spPr>
          <a:xfrm>
            <a:off x="990600" y="5091364"/>
            <a:ext cx="259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dirty="0"/>
              <a:t>兩代電板間有一電位差：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文字方塊 6">
                <a:extLst>
                  <a:ext uri="{FF2B5EF4-FFF2-40B4-BE49-F238E27FC236}">
                    <a16:creationId xmlns:a16="http://schemas.microsoft.com/office/drawing/2014/main" id="{F5428171-AC6D-1249-993B-CF244FD34A2C}"/>
                  </a:ext>
                </a:extLst>
              </p:cNvPr>
              <p:cNvSpPr txBox="1"/>
              <p:nvPr/>
            </p:nvSpPr>
            <p:spPr>
              <a:xfrm>
                <a:off x="3843458" y="5168861"/>
                <a:ext cx="801694" cy="27699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𝐸𝑑</m:t>
                      </m:r>
                    </m:oMath>
                  </m:oMathPara>
                </a14:m>
                <a:endParaRPr kumimoji="1" lang="zh-TW" altLang="en-US" dirty="0"/>
              </a:p>
            </p:txBody>
          </p:sp>
        </mc:Choice>
        <mc:Fallback xmlns="">
          <p:sp>
            <p:nvSpPr>
              <p:cNvPr id="7" name="文字方塊 6">
                <a:extLst>
                  <a:ext uri="{FF2B5EF4-FFF2-40B4-BE49-F238E27FC236}">
                    <a16:creationId xmlns:a16="http://schemas.microsoft.com/office/drawing/2014/main" id="{F5428171-AC6D-1249-993B-CF244FD34A2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43458" y="5168861"/>
                <a:ext cx="801694" cy="276999"/>
              </a:xfrm>
              <a:prstGeom prst="rect">
                <a:avLst/>
              </a:prstGeom>
              <a:blipFill>
                <a:blip r:embed="rId6"/>
                <a:stretch>
                  <a:fillRect l="-4688" r="-4688" b="-8696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文字方塊 7">
            <a:extLst>
              <a:ext uri="{FF2B5EF4-FFF2-40B4-BE49-F238E27FC236}">
                <a16:creationId xmlns:a16="http://schemas.microsoft.com/office/drawing/2014/main" id="{B5F4F191-5511-B34C-8417-F72EC10DC3E8}"/>
              </a:ext>
            </a:extLst>
          </p:cNvPr>
          <p:cNvSpPr txBox="1"/>
          <p:nvPr/>
        </p:nvSpPr>
        <p:spPr>
          <a:xfrm>
            <a:off x="990600" y="5534528"/>
            <a:ext cx="426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如要維持此電量與電場，必須加一電壓！</a:t>
            </a:r>
            <a:endParaRPr kumimoji="1" lang="zh-TW" altLang="en-US" dirty="0"/>
          </a:p>
        </p:txBody>
      </p:sp>
      <p:sp>
        <p:nvSpPr>
          <p:cNvPr id="11" name="Text Box 8">
            <a:extLst>
              <a:ext uri="{FF2B5EF4-FFF2-40B4-BE49-F238E27FC236}">
                <a16:creationId xmlns:a16="http://schemas.microsoft.com/office/drawing/2014/main" id="{A192E2A8-B529-4A4E-B8B2-D7B6E3D012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0600" y="5992528"/>
            <a:ext cx="25146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電容為儲存電場的裝置。</a:t>
            </a:r>
          </a:p>
        </p:txBody>
      </p:sp>
    </p:spTree>
  </p:cSld>
  <p:clrMapOvr>
    <a:masterClrMapping/>
  </p:clrMapOvr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1" name="文字方塊 10">
                <a:extLst>
                  <a:ext uri="{FF2B5EF4-FFF2-40B4-BE49-F238E27FC236}">
                    <a16:creationId xmlns:a16="http://schemas.microsoft.com/office/drawing/2014/main" id="{422498E7-7781-A64D-9F43-92A08BF3977E}"/>
                  </a:ext>
                </a:extLst>
              </p:cNvPr>
              <p:cNvSpPr txBox="1"/>
              <p:nvPr/>
            </p:nvSpPr>
            <p:spPr>
              <a:xfrm>
                <a:off x="4964832" y="687969"/>
                <a:ext cx="801694" cy="27699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𝐸𝑑</m:t>
                      </m:r>
                    </m:oMath>
                  </m:oMathPara>
                </a14:m>
                <a:endParaRPr kumimoji="1" lang="zh-TW" altLang="en-US" dirty="0"/>
              </a:p>
            </p:txBody>
          </p:sp>
        </mc:Choice>
        <mc:Fallback xmlns="">
          <p:sp>
            <p:nvSpPr>
              <p:cNvPr id="11" name="文字方塊 10">
                <a:extLst>
                  <a:ext uri="{FF2B5EF4-FFF2-40B4-BE49-F238E27FC236}">
                    <a16:creationId xmlns:a16="http://schemas.microsoft.com/office/drawing/2014/main" id="{422498E7-7781-A64D-9F43-92A08BF3977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4832" y="687969"/>
                <a:ext cx="801694" cy="276999"/>
              </a:xfrm>
              <a:prstGeom prst="rect">
                <a:avLst/>
              </a:prstGeom>
              <a:blipFill>
                <a:blip r:embed="rId2"/>
                <a:stretch>
                  <a:fillRect l="-4688" r="-4688" b="-8696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文字方塊 12">
                <a:extLst>
                  <a:ext uri="{FF2B5EF4-FFF2-40B4-BE49-F238E27FC236}">
                    <a16:creationId xmlns:a16="http://schemas.microsoft.com/office/drawing/2014/main" id="{D40CCB1E-E317-B54C-95AF-53F60AE16158}"/>
                  </a:ext>
                </a:extLst>
              </p:cNvPr>
              <p:cNvSpPr txBox="1"/>
              <p:nvPr/>
            </p:nvSpPr>
            <p:spPr>
              <a:xfrm>
                <a:off x="4964832" y="1260639"/>
                <a:ext cx="1386470" cy="567463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kumimoji="1"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kumimoji="1"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𝜎</m:t>
                          </m:r>
                        </m:num>
                        <m:den>
                          <m:sSub>
                            <m:sSubPr>
                              <m:ctrlPr>
                                <a:rPr kumimoji="1"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kumimoji="1" lang="en-US" altLang="zh-TW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𝜀</m:t>
                              </m:r>
                            </m:e>
                            <m:sub>
                              <m:r>
                                <a:rPr kumimoji="1" lang="en-US" altLang="zh-TW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𝑄</m:t>
                          </m:r>
                        </m:num>
                        <m:den>
                          <m:r>
                            <a:rPr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𝐴</m:t>
                          </m:r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kumimoji="1" lang="zh-TW" altLang="en-US" dirty="0"/>
              </a:p>
            </p:txBody>
          </p:sp>
        </mc:Choice>
        <mc:Fallback xmlns="">
          <p:sp>
            <p:nvSpPr>
              <p:cNvPr id="13" name="文字方塊 12">
                <a:extLst>
                  <a:ext uri="{FF2B5EF4-FFF2-40B4-BE49-F238E27FC236}">
                    <a16:creationId xmlns:a16="http://schemas.microsoft.com/office/drawing/2014/main" id="{D40CCB1E-E317-B54C-95AF-53F60AE1615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4832" y="1260639"/>
                <a:ext cx="1386470" cy="567463"/>
              </a:xfrm>
              <a:prstGeom prst="rect">
                <a:avLst/>
              </a:prstGeom>
              <a:blipFill>
                <a:blip r:embed="rId3"/>
                <a:stretch>
                  <a:fillRect l="-2727" t="-4348" b="-6522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文字方塊 13">
                <a:extLst>
                  <a:ext uri="{FF2B5EF4-FFF2-40B4-BE49-F238E27FC236}">
                    <a16:creationId xmlns:a16="http://schemas.microsoft.com/office/drawing/2014/main" id="{4DDF7FA5-0A7B-3049-B233-A28DBD2DF6AD}"/>
                  </a:ext>
                </a:extLst>
              </p:cNvPr>
              <p:cNvSpPr txBox="1"/>
              <p:nvPr/>
            </p:nvSpPr>
            <p:spPr>
              <a:xfrm>
                <a:off x="4964832" y="2094266"/>
                <a:ext cx="1587935" cy="591316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𝑑</m:t>
                          </m:r>
                        </m:num>
                        <m:den>
                          <m:r>
                            <a:rPr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𝐴</m:t>
                          </m:r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𝑄</m:t>
                          </m:r>
                        </m:num>
                        <m:den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𝐶</m:t>
                          </m:r>
                        </m:den>
                      </m:f>
                    </m:oMath>
                  </m:oMathPara>
                </a14:m>
                <a:endParaRPr kumimoji="1" lang="zh-TW" altLang="en-US" dirty="0"/>
              </a:p>
            </p:txBody>
          </p:sp>
        </mc:Choice>
        <mc:Fallback xmlns="">
          <p:sp>
            <p:nvSpPr>
              <p:cNvPr id="14" name="文字方塊 13">
                <a:extLst>
                  <a:ext uri="{FF2B5EF4-FFF2-40B4-BE49-F238E27FC236}">
                    <a16:creationId xmlns:a16="http://schemas.microsoft.com/office/drawing/2014/main" id="{4DDF7FA5-0A7B-3049-B233-A28DBD2DF6A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4832" y="2094266"/>
                <a:ext cx="1587935" cy="591316"/>
              </a:xfrm>
              <a:prstGeom prst="rect">
                <a:avLst/>
              </a:prstGeom>
              <a:blipFill>
                <a:blip r:embed="rId4"/>
                <a:stretch>
                  <a:fillRect l="-794" t="-2128" r="-1587" b="-6383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文字方塊 14">
                <a:extLst>
                  <a:ext uri="{FF2B5EF4-FFF2-40B4-BE49-F238E27FC236}">
                    <a16:creationId xmlns:a16="http://schemas.microsoft.com/office/drawing/2014/main" id="{7A95E0ED-D374-6C49-8704-4B58F109B05B}"/>
                  </a:ext>
                </a:extLst>
              </p:cNvPr>
              <p:cNvSpPr txBox="1"/>
              <p:nvPr/>
            </p:nvSpPr>
            <p:spPr>
              <a:xfrm>
                <a:off x="6846172" y="2135955"/>
                <a:ext cx="870687" cy="52039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𝐶</m:t>
                      </m:r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𝐴</m:t>
                          </m:r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num>
                        <m:den>
                          <m:r>
                            <a:rPr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𝑑</m:t>
                          </m:r>
                        </m:den>
                      </m:f>
                    </m:oMath>
                  </m:oMathPara>
                </a14:m>
                <a:endParaRPr kumimoji="1" lang="zh-TW" altLang="en-US" dirty="0"/>
              </a:p>
            </p:txBody>
          </p:sp>
        </mc:Choice>
        <mc:Fallback xmlns="">
          <p:sp>
            <p:nvSpPr>
              <p:cNvPr id="15" name="文字方塊 14">
                <a:extLst>
                  <a:ext uri="{FF2B5EF4-FFF2-40B4-BE49-F238E27FC236}">
                    <a16:creationId xmlns:a16="http://schemas.microsoft.com/office/drawing/2014/main" id="{7A95E0ED-D374-6C49-8704-4B58F109B05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46172" y="2135955"/>
                <a:ext cx="870687" cy="520399"/>
              </a:xfrm>
              <a:prstGeom prst="rect">
                <a:avLst/>
              </a:prstGeom>
              <a:blipFill>
                <a:blip r:embed="rId5"/>
                <a:stretch>
                  <a:fillRect l="-4286" t="-4878" b="-14634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文字方塊 15">
                <a:extLst>
                  <a:ext uri="{FF2B5EF4-FFF2-40B4-BE49-F238E27FC236}">
                    <a16:creationId xmlns:a16="http://schemas.microsoft.com/office/drawing/2014/main" id="{B031DEE5-6CE5-7E4D-A8A2-96D42F53397B}"/>
                  </a:ext>
                </a:extLst>
              </p:cNvPr>
              <p:cNvSpPr txBox="1"/>
              <p:nvPr/>
            </p:nvSpPr>
            <p:spPr>
              <a:xfrm>
                <a:off x="4964832" y="2892287"/>
                <a:ext cx="817147" cy="27699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𝐶𝑉</m:t>
                      </m:r>
                    </m:oMath>
                  </m:oMathPara>
                </a14:m>
                <a:endParaRPr kumimoji="1" lang="zh-TW" altLang="en-US" dirty="0"/>
              </a:p>
            </p:txBody>
          </p:sp>
        </mc:Choice>
        <mc:Fallback xmlns="">
          <p:sp>
            <p:nvSpPr>
              <p:cNvPr id="16" name="文字方塊 15">
                <a:extLst>
                  <a:ext uri="{FF2B5EF4-FFF2-40B4-BE49-F238E27FC236}">
                    <a16:creationId xmlns:a16="http://schemas.microsoft.com/office/drawing/2014/main" id="{B031DEE5-6CE5-7E4D-A8A2-96D42F53397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4832" y="2892287"/>
                <a:ext cx="817147" cy="276999"/>
              </a:xfrm>
              <a:prstGeom prst="rect">
                <a:avLst/>
              </a:prstGeom>
              <a:blipFill>
                <a:blip r:embed="rId6"/>
                <a:stretch>
                  <a:fillRect l="-7692" r="-3077" b="-27273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8" name="Picture 10" descr="F25_05">
            <a:extLst>
              <a:ext uri="{FF2B5EF4-FFF2-40B4-BE49-F238E27FC236}">
                <a16:creationId xmlns:a16="http://schemas.microsoft.com/office/drawing/2014/main" id="{5432D1AB-380F-204F-BA7E-5A0DB01861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3135"/>
          <a:stretch>
            <a:fillRect/>
          </a:stretch>
        </p:blipFill>
        <p:spPr bwMode="auto">
          <a:xfrm>
            <a:off x="1424609" y="1263952"/>
            <a:ext cx="3124200" cy="1249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文字方塊 3">
            <a:extLst>
              <a:ext uri="{FF2B5EF4-FFF2-40B4-BE49-F238E27FC236}">
                <a16:creationId xmlns:a16="http://schemas.microsoft.com/office/drawing/2014/main" id="{812970E5-03BF-E745-B331-549AF0EE8A35}"/>
              </a:ext>
            </a:extLst>
          </p:cNvPr>
          <p:cNvSpPr txBox="1"/>
          <p:nvPr/>
        </p:nvSpPr>
        <p:spPr>
          <a:xfrm>
            <a:off x="4888632" y="3584619"/>
            <a:ext cx="3733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dirty="0"/>
              <a:t>類似的公式也適用於圓柱體電容。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文字方塊 19">
                <a:extLst>
                  <a:ext uri="{FF2B5EF4-FFF2-40B4-BE49-F238E27FC236}">
                    <a16:creationId xmlns:a16="http://schemas.microsoft.com/office/drawing/2014/main" id="{E46C4B13-4411-8D47-9D12-AF53466CDFF2}"/>
                  </a:ext>
                </a:extLst>
              </p:cNvPr>
              <p:cNvSpPr txBox="1"/>
              <p:nvPr/>
            </p:nvSpPr>
            <p:spPr>
              <a:xfrm>
                <a:off x="4964832" y="4104177"/>
                <a:ext cx="1921936" cy="802143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𝐶</m:t>
                      </m:r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𝑄</m:t>
                          </m:r>
                        </m:num>
                        <m:den>
                          <m:r>
                            <a:rPr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𝑉</m:t>
                          </m:r>
                        </m:den>
                      </m:f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𝜆</m:t>
                          </m:r>
                          <m:r>
                            <a:rPr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𝐿</m:t>
                          </m:r>
                        </m:num>
                        <m:den>
                          <m:f>
                            <m:f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𝜆</m:t>
                              </m:r>
                            </m:num>
                            <m:den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US" altLang="zh-TW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𝜀</m:t>
                                  </m:r>
                                </m:e>
                                <m:sub>
                                  <m:r>
                                    <a:rPr lang="en-US" altLang="zh-TW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den>
                          </m:f>
                          <m:func>
                            <m:func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US" altLang="zh-TW" b="0" i="0" smtClean="0">
                                  <a:latin typeface="Cambria Math" panose="02040503050406030204" pitchFamily="18" charset="0"/>
                                </a:rPr>
                                <m:t>ln</m:t>
                              </m:r>
                            </m:fName>
                            <m:e>
                              <m:f>
                                <m:fPr>
                                  <m:ctrlPr>
                                    <a:rPr lang="en-US" altLang="zh-TW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en-US" altLang="zh-TW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zh-TW" b="0" i="1" smtClean="0">
                                          <a:latin typeface="Cambria Math" panose="02040503050406030204" pitchFamily="18" charset="0"/>
                                        </a:rPr>
                                        <m:t>𝑟</m:t>
                                      </m:r>
                                    </m:e>
                                    <m:sub>
                                      <m:r>
                                        <a:rPr lang="en-US" altLang="zh-TW" b="0" i="1" smtClean="0">
                                          <a:latin typeface="Cambria Math" panose="02040503050406030204" pitchFamily="18" charset="0"/>
                                        </a:rPr>
                                        <m:t>𝑏</m:t>
                                      </m:r>
                                    </m:sub>
                                  </m:sSub>
                                </m:num>
                                <m:den>
                                  <m:sSub>
                                    <m:sSubPr>
                                      <m:ctrlPr>
                                        <a:rPr lang="en-US" altLang="zh-TW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zh-TW" b="0" i="1" smtClean="0">
                                          <a:latin typeface="Cambria Math" panose="02040503050406030204" pitchFamily="18" charset="0"/>
                                        </a:rPr>
                                        <m:t>𝑟</m:t>
                                      </m:r>
                                    </m:e>
                                    <m:sub>
                                      <m:r>
                                        <a:rPr lang="en-US" altLang="zh-TW" b="0" i="1" smtClean="0">
                                          <a:latin typeface="Cambria Math" panose="02040503050406030204" pitchFamily="18" charset="0"/>
                                        </a:rPr>
                                        <m:t>𝑎</m:t>
                                      </m:r>
                                    </m:sub>
                                  </m:sSub>
                                </m:den>
                              </m:f>
                            </m:e>
                          </m:func>
                        </m:den>
                      </m:f>
                    </m:oMath>
                  </m:oMathPara>
                </a14:m>
                <a:endParaRPr kumimoji="1" lang="zh-TW" altLang="en-US" dirty="0"/>
              </a:p>
            </p:txBody>
          </p:sp>
        </mc:Choice>
        <mc:Fallback xmlns="">
          <p:sp>
            <p:nvSpPr>
              <p:cNvPr id="20" name="文字方塊 19">
                <a:extLst>
                  <a:ext uri="{FF2B5EF4-FFF2-40B4-BE49-F238E27FC236}">
                    <a16:creationId xmlns:a16="http://schemas.microsoft.com/office/drawing/2014/main" id="{E46C4B13-4411-8D47-9D12-AF53466CDFF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4832" y="4104177"/>
                <a:ext cx="1921936" cy="802143"/>
              </a:xfrm>
              <a:prstGeom prst="rect">
                <a:avLst/>
              </a:prstGeom>
              <a:blipFill>
                <a:blip r:embed="rId8"/>
                <a:stretch>
                  <a:fillRect l="-1974" t="-1563" b="-7813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矩形 4">
            <a:extLst>
              <a:ext uri="{FF2B5EF4-FFF2-40B4-BE49-F238E27FC236}">
                <a16:creationId xmlns:a16="http://schemas.microsoft.com/office/drawing/2014/main" id="{0E82AF23-B1A4-1B4D-818C-4009D6BE4298}"/>
              </a:ext>
            </a:extLst>
          </p:cNvPr>
          <p:cNvSpPr/>
          <p:nvPr/>
        </p:nvSpPr>
        <p:spPr>
          <a:xfrm>
            <a:off x="3236977" y="6045732"/>
            <a:ext cx="268882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dirty="0"/>
              <a:t>電容</a:t>
            </a:r>
            <a:r>
              <a:rPr lang="zh-CN" altLang="en-US" dirty="0"/>
              <a:t>的電荷正比於電壓。</a:t>
            </a:r>
            <a:endParaRPr lang="zh-TW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文字方塊 21">
                <a:extLst>
                  <a:ext uri="{FF2B5EF4-FFF2-40B4-BE49-F238E27FC236}">
                    <a16:creationId xmlns:a16="http://schemas.microsoft.com/office/drawing/2014/main" id="{3BA362F5-FC54-4245-8F92-3C69925E3DE8}"/>
                  </a:ext>
                </a:extLst>
              </p:cNvPr>
              <p:cNvSpPr txBox="1"/>
              <p:nvPr/>
            </p:nvSpPr>
            <p:spPr>
              <a:xfrm>
                <a:off x="6003194" y="6091898"/>
                <a:ext cx="817147" cy="27699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𝐶𝑉</m:t>
                      </m:r>
                    </m:oMath>
                  </m:oMathPara>
                </a14:m>
                <a:endParaRPr kumimoji="1" lang="zh-TW" altLang="en-US" dirty="0"/>
              </a:p>
            </p:txBody>
          </p:sp>
        </mc:Choice>
        <mc:Fallback xmlns="">
          <p:sp>
            <p:nvSpPr>
              <p:cNvPr id="22" name="文字方塊 21">
                <a:extLst>
                  <a:ext uri="{FF2B5EF4-FFF2-40B4-BE49-F238E27FC236}">
                    <a16:creationId xmlns:a16="http://schemas.microsoft.com/office/drawing/2014/main" id="{3BA362F5-FC54-4245-8F92-3C69925E3DE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3194" y="6091898"/>
                <a:ext cx="817147" cy="276999"/>
              </a:xfrm>
              <a:prstGeom prst="rect">
                <a:avLst/>
              </a:prstGeom>
              <a:blipFill>
                <a:blip r:embed="rId9"/>
                <a:stretch>
                  <a:fillRect l="-7692" r="-4615" b="-33333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圖片 6" descr="一張含有 時鐘 的圖片&#10;&#10;自動產生的描述">
            <a:extLst>
              <a:ext uri="{FF2B5EF4-FFF2-40B4-BE49-F238E27FC236}">
                <a16:creationId xmlns:a16="http://schemas.microsoft.com/office/drawing/2014/main" id="{EAC4D10E-2BA4-2F43-9248-0A3E5AE3E0D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" y="2971800"/>
            <a:ext cx="3357731" cy="2578258"/>
          </a:xfrm>
          <a:prstGeom prst="rect">
            <a:avLst/>
          </a:prstGeom>
        </p:spPr>
      </p:pic>
    </p:spTree>
  </p:cSld>
  <p:clrMapOvr>
    <a:masterClrMapping/>
  </p:clrMapOvr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4" descr="26C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263" y="44450"/>
            <a:ext cx="6723062" cy="676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586" name="Picture 4" descr="261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488" y="1182688"/>
            <a:ext cx="8709025" cy="4494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610" name="Picture 4" descr="260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1371600"/>
            <a:ext cx="4778375" cy="4908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 descr="一張含有 個人, 室內, 女性, 烘乾機 的圖片&#10;&#10;自動產生的描述">
            <a:extLst>
              <a:ext uri="{FF2B5EF4-FFF2-40B4-BE49-F238E27FC236}">
                <a16:creationId xmlns:a16="http://schemas.microsoft.com/office/drawing/2014/main" id="{FBBF4FE2-31AD-C747-B6E8-3AD741E652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5916" y="685800"/>
            <a:ext cx="5992168" cy="4605852"/>
          </a:xfrm>
          <a:prstGeom prst="rect">
            <a:avLst/>
          </a:prstGeom>
        </p:spPr>
      </p:pic>
      <p:sp>
        <p:nvSpPr>
          <p:cNvPr id="4" name="文字方塊 3">
            <a:extLst>
              <a:ext uri="{FF2B5EF4-FFF2-40B4-BE49-F238E27FC236}">
                <a16:creationId xmlns:a16="http://schemas.microsoft.com/office/drawing/2014/main" id="{B814075E-F630-CB49-A6AD-EFEF23DB333B}"/>
              </a:ext>
            </a:extLst>
          </p:cNvPr>
          <p:cNvSpPr txBox="1"/>
          <p:nvPr/>
        </p:nvSpPr>
        <p:spPr>
          <a:xfrm>
            <a:off x="1582542" y="5343939"/>
            <a:ext cx="66470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/>
              <a:t>電容式</a:t>
            </a:r>
            <a:r>
              <a:rPr kumimoji="1" lang="zh-TW" altLang="en-US" dirty="0"/>
              <a:t>麥克風有一可動及一固定電板。兩者間保持固定電壓。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17959608-1424-BF47-9CB4-0044293DFFB3}"/>
              </a:ext>
            </a:extLst>
          </p:cNvPr>
          <p:cNvSpPr txBox="1"/>
          <p:nvPr/>
        </p:nvSpPr>
        <p:spPr>
          <a:xfrm>
            <a:off x="1575916" y="5746546"/>
            <a:ext cx="6858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dirty="0"/>
              <a:t>電波帶動可動電板振動，改變電板間距離，因此成比例改變電荷。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E7E447AE-DE79-FB47-8716-FC0F1611D112}"/>
              </a:ext>
            </a:extLst>
          </p:cNvPr>
          <p:cNvSpPr txBox="1"/>
          <p:nvPr/>
        </p:nvSpPr>
        <p:spPr>
          <a:xfrm>
            <a:off x="1556038" y="6201440"/>
            <a:ext cx="59844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dirty="0"/>
              <a:t>電荷變化即電流，便可被放大並收集為訊號。</a:t>
            </a: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05D00C12-71FD-A941-B8B9-B8B294297F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3187" y="3343786"/>
            <a:ext cx="2514600" cy="191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483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 descr="一張含有 螢幕擷取畫面 的圖片&#10;&#10;自動產生的描述">
            <a:extLst>
              <a:ext uri="{FF2B5EF4-FFF2-40B4-BE49-F238E27FC236}">
                <a16:creationId xmlns:a16="http://schemas.microsoft.com/office/drawing/2014/main" id="{F759D2BE-50E4-B241-AB3E-403D31EA15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5750" y="139700"/>
            <a:ext cx="3492500" cy="657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601449"/>
      </p:ext>
    </p:extLst>
  </p:cSld>
  <p:clrMapOvr>
    <a:masterClrMapping/>
  </p:clrMapOvr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 descr="一張含有 螢幕擷取畫面 的圖片&#10;&#10;自動產生的描述">
            <a:extLst>
              <a:ext uri="{FF2B5EF4-FFF2-40B4-BE49-F238E27FC236}">
                <a16:creationId xmlns:a16="http://schemas.microsoft.com/office/drawing/2014/main" id="{02395DA0-6E65-BE41-8EAF-75BE31E822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2350" y="139700"/>
            <a:ext cx="4559300" cy="657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019401"/>
      </p:ext>
    </p:extLst>
  </p:cSld>
  <p:clrMapOvr>
    <a:masterClrMapping/>
  </p:clrMapOvr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 descr="一張含有 室內, 個人, 窗戶, 女性 的圖片&#10;&#10;自動產生的描述">
            <a:extLst>
              <a:ext uri="{FF2B5EF4-FFF2-40B4-BE49-F238E27FC236}">
                <a16:creationId xmlns:a16="http://schemas.microsoft.com/office/drawing/2014/main" id="{885AB2F3-5816-4948-8279-8A73F00ACF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3312" y="1524000"/>
            <a:ext cx="6197375" cy="4159250"/>
          </a:xfrm>
          <a:prstGeom prst="rect">
            <a:avLst/>
          </a:prstGeom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C3A6C3C6-5079-7B4D-B847-63A7EED3BA05}"/>
              </a:ext>
            </a:extLst>
          </p:cNvPr>
          <p:cNvSpPr txBox="1"/>
          <p:nvPr/>
        </p:nvSpPr>
        <p:spPr>
          <a:xfrm>
            <a:off x="3848099" y="5867400"/>
            <a:ext cx="1447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TW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Touch Screen</a:t>
            </a:r>
            <a:endParaRPr kumimoji="1" lang="zh-TW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7199936"/>
      </p:ext>
    </p:extLst>
  </p:cSld>
  <p:clrMapOvr>
    <a:masterClrMapping/>
  </p:clrMapOvr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>
            <a:extLst>
              <a:ext uri="{FF2B5EF4-FFF2-40B4-BE49-F238E27FC236}">
                <a16:creationId xmlns:a16="http://schemas.microsoft.com/office/drawing/2014/main" id="{EE72B2D6-13EA-A244-BF8B-530A66A13F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548640"/>
            <a:ext cx="3288236" cy="3337560"/>
          </a:xfrm>
          <a:prstGeom prst="rect">
            <a:avLst/>
          </a:prstGeom>
        </p:spPr>
      </p:pic>
      <p:pic>
        <p:nvPicPr>
          <p:cNvPr id="3" name="圖片 2">
            <a:extLst>
              <a:ext uri="{FF2B5EF4-FFF2-40B4-BE49-F238E27FC236}">
                <a16:creationId xmlns:a16="http://schemas.microsoft.com/office/drawing/2014/main" id="{95630969-BD84-0C48-8A6E-F0D8765D02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800" y="4038600"/>
            <a:ext cx="6835058" cy="2050517"/>
          </a:xfrm>
          <a:prstGeom prst="rect">
            <a:avLst/>
          </a:prstGeom>
        </p:spPr>
      </p:pic>
      <p:pic>
        <p:nvPicPr>
          <p:cNvPr id="4" name="圖片 3">
            <a:extLst>
              <a:ext uri="{FF2B5EF4-FFF2-40B4-BE49-F238E27FC236}">
                <a16:creationId xmlns:a16="http://schemas.microsoft.com/office/drawing/2014/main" id="{3D28A79F-E887-6948-BAF5-C68E71F142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1600" y="88127"/>
            <a:ext cx="2720258" cy="3794760"/>
          </a:xfrm>
          <a:prstGeom prst="rect">
            <a:avLst/>
          </a:prstGeom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9CC53CFD-05C0-454F-93E6-785990901344}"/>
              </a:ext>
            </a:extLst>
          </p:cNvPr>
          <p:cNvSpPr txBox="1"/>
          <p:nvPr/>
        </p:nvSpPr>
        <p:spPr>
          <a:xfrm>
            <a:off x="1828800" y="6309360"/>
            <a:ext cx="6705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觸碰的手指提供一個串聯的電容器，改變當地的電容。</a:t>
            </a:r>
            <a:endParaRPr kumimoji="1"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749005324"/>
      </p:ext>
    </p:extLst>
  </p:cSld>
  <p:clrMapOvr>
    <a:masterClrMapping/>
  </p:clrMapOvr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634" name="圖片 1" descr="afg004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1" y="149776"/>
            <a:ext cx="2296508" cy="3552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9635" name="Picture 2" descr="C:\Users\Chia-Hung Chang\Downloads\Data\Serway\VII\Media\Images\chapter26\2612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70"/>
          <a:stretch/>
        </p:blipFill>
        <p:spPr bwMode="auto">
          <a:xfrm>
            <a:off x="990601" y="3708594"/>
            <a:ext cx="2296508" cy="29970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9639" name="文字方塊 6"/>
          <p:cNvSpPr txBox="1">
            <a:spLocks noChangeArrowheads="1"/>
          </p:cNvSpPr>
          <p:nvPr/>
        </p:nvSpPr>
        <p:spPr bwMode="auto">
          <a:xfrm>
            <a:off x="5410200" y="4845327"/>
            <a:ext cx="3048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能量密度只與當地電場有關！</a:t>
            </a:r>
            <a:endParaRPr lang="zh-TW" altLang="en-US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9640" name="Text Box 9"/>
              <p:cNvSpPr txBox="1">
                <a:spLocks noChangeArrowheads="1"/>
              </p:cNvSpPr>
              <p:nvPr/>
            </p:nvSpPr>
            <p:spPr bwMode="auto">
              <a:xfrm>
                <a:off x="3562733" y="1994704"/>
                <a:ext cx="4010891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1pPr>
                <a:lvl2pPr marL="742950" indent="-28575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2pPr>
                <a:lvl3pPr marL="11430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3pPr>
                <a:lvl4pPr marL="16002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4pPr>
                <a:lvl5pPr marL="20574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zh-TW" altLang="en-US" dirty="0"/>
                  <a:t>當電位是</a:t>
                </a:r>
                <a14:m>
                  <m:oMath xmlns:m="http://schemas.openxmlformats.org/officeDocument/2006/math">
                    <m:r>
                      <a:rPr lang="en-US" altLang="zh-TW" b="0" i="1" smtClean="0">
                        <a:latin typeface="Cambria Math"/>
                      </a:rPr>
                      <m:t>𝑉</m:t>
                    </m:r>
                    <m:r>
                      <a:rPr lang="zh-TW" altLang="en-US" b="0" i="1" smtClean="0">
                        <a:latin typeface="Cambria Math"/>
                      </a:rPr>
                      <m:t>時</m:t>
                    </m:r>
                  </m:oMath>
                </a14:m>
                <a:r>
                  <a:rPr lang="zh-TW" altLang="en-US" dirty="0"/>
                  <a:t>儲存於電容中的</a:t>
                </a:r>
                <a:r>
                  <a:rPr lang="zh-TW" altLang="en-US" dirty="0">
                    <a:solidFill>
                      <a:srgbClr val="FF0000"/>
                    </a:solidFill>
                  </a:rPr>
                  <a:t>能量：</a:t>
                </a:r>
              </a:p>
            </p:txBody>
          </p:sp>
        </mc:Choice>
        <mc:Fallback xmlns="">
          <p:sp>
            <p:nvSpPr>
              <p:cNvPr id="69640" name="Text Box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562733" y="1994704"/>
                <a:ext cx="4010891" cy="369332"/>
              </a:xfrm>
              <a:prstGeom prst="rect">
                <a:avLst/>
              </a:prstGeom>
              <a:blipFill>
                <a:blip r:embed="rId4"/>
                <a:stretch>
                  <a:fillRect l="-1266" t="-3333" b="-20000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9641" name="Text Box 10"/>
          <p:cNvSpPr txBox="1">
            <a:spLocks noChangeArrowheads="1"/>
          </p:cNvSpPr>
          <p:nvPr/>
        </p:nvSpPr>
        <p:spPr bwMode="auto">
          <a:xfrm>
            <a:off x="3635395" y="5420606"/>
            <a:ext cx="40386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能量可看成是儲存於電場之中！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文字方塊 1"/>
              <p:cNvSpPr txBox="1"/>
              <p:nvPr/>
            </p:nvSpPr>
            <p:spPr>
              <a:xfrm>
                <a:off x="3570671" y="1163561"/>
                <a:ext cx="401089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TW" altLang="en-US" dirty="0"/>
                  <a:t>增加電荷</a:t>
                </a:r>
                <a14:m>
                  <m:oMath xmlns:m="http://schemas.openxmlformats.org/officeDocument/2006/math">
                    <m:r>
                      <a:rPr lang="en-US" altLang="zh-TW" b="0" i="1" dirty="0" smtClean="0">
                        <a:latin typeface="Cambria Math" panose="02040503050406030204" pitchFamily="18" charset="0"/>
                      </a:rPr>
                      <m:t>𝑑𝑞</m:t>
                    </m:r>
                  </m:oMath>
                </a14:m>
                <a:r>
                  <a:rPr lang="zh-TW" altLang="en-US" dirty="0"/>
                  <a:t>時必須提供能量：</a:t>
                </a:r>
                <a14:m>
                  <m:oMath xmlns:m="http://schemas.openxmlformats.org/officeDocument/2006/math">
                    <m:r>
                      <a:rPr lang="en-US" altLang="zh-TW" i="1" dirty="0">
                        <a:latin typeface="Cambria Math" panose="02040503050406030204" pitchFamily="18" charset="0"/>
                      </a:rPr>
                      <m:t>𝑑𝑞</m:t>
                    </m:r>
                    <m:r>
                      <a:rPr lang="en-US" altLang="zh-TW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∙</m:t>
                    </m:r>
                    <m:r>
                      <a:rPr lang="en-US" altLang="zh-TW" b="0" i="1" dirty="0" smtClean="0">
                        <a:latin typeface="Cambria Math" panose="02040503050406030204" pitchFamily="18" charset="0"/>
                      </a:rPr>
                      <m:t>𝑉</m:t>
                    </m:r>
                  </m:oMath>
                </a14:m>
                <a:r>
                  <a:rPr lang="zh-TW" altLang="en-US" dirty="0"/>
                  <a:t>。</a:t>
                </a:r>
              </a:p>
            </p:txBody>
          </p:sp>
        </mc:Choice>
        <mc:Fallback xmlns="">
          <p:sp>
            <p:nvSpPr>
              <p:cNvPr id="2" name="文字方塊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0671" y="1163561"/>
                <a:ext cx="4010891" cy="369332"/>
              </a:xfrm>
              <a:prstGeom prst="rect">
                <a:avLst/>
              </a:prstGeom>
              <a:blipFill>
                <a:blip r:embed="rId5"/>
                <a:stretch>
                  <a:fillRect l="-1262" t="-6667" r="-946" b="-20000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文字方塊 2"/>
              <p:cNvSpPr txBox="1"/>
              <p:nvPr/>
            </p:nvSpPr>
            <p:spPr>
              <a:xfrm>
                <a:off x="3567357" y="1576827"/>
                <a:ext cx="414235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TW" altLang="en-US" dirty="0"/>
                  <a:t>注意電位</a:t>
                </a:r>
                <a14:m>
                  <m:oMath xmlns:m="http://schemas.openxmlformats.org/officeDocument/2006/math">
                    <m:r>
                      <a:rPr lang="en-US" altLang="zh-TW" i="1">
                        <a:latin typeface="Cambria Math"/>
                      </a:rPr>
                      <m:t>𝑉</m:t>
                    </m:r>
                  </m:oMath>
                </a14:m>
                <a:r>
                  <a:rPr lang="zh-TW" altLang="en-US" dirty="0"/>
                  <a:t>隨電荷</a:t>
                </a:r>
                <a14:m>
                  <m:oMath xmlns:m="http://schemas.openxmlformats.org/officeDocument/2006/math">
                    <m:r>
                      <a:rPr lang="en-US" altLang="zh-TW" i="1">
                        <a:latin typeface="Cambria Math"/>
                      </a:rPr>
                      <m:t>𝑞</m:t>
                    </m:r>
                  </m:oMath>
                </a14:m>
                <a:r>
                  <a:rPr lang="zh-TW" altLang="en-US" dirty="0"/>
                  <a:t>會一直增加：</a:t>
                </a:r>
              </a:p>
            </p:txBody>
          </p:sp>
        </mc:Choice>
        <mc:Fallback xmlns="">
          <p:sp>
            <p:nvSpPr>
              <p:cNvPr id="3" name="文字方塊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7357" y="1576827"/>
                <a:ext cx="4142359" cy="369332"/>
              </a:xfrm>
              <a:prstGeom prst="rect">
                <a:avLst/>
              </a:prstGeom>
              <a:blipFill>
                <a:blip r:embed="rId6"/>
                <a:stretch>
                  <a:fillRect l="-1223" t="-6667" b="-20000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文字方塊 3">
            <a:extLst>
              <a:ext uri="{FF2B5EF4-FFF2-40B4-BE49-F238E27FC236}">
                <a16:creationId xmlns:a16="http://schemas.microsoft.com/office/drawing/2014/main" id="{9D738BE5-F7E2-6D4A-9976-803D56A009DE}"/>
              </a:ext>
            </a:extLst>
          </p:cNvPr>
          <p:cNvSpPr txBox="1"/>
          <p:nvPr/>
        </p:nvSpPr>
        <p:spPr>
          <a:xfrm>
            <a:off x="3567358" y="483595"/>
            <a:ext cx="34774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dirty="0"/>
              <a:t>電容儲藏電場也同時儲藏能量。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文字方塊 5">
                <a:extLst>
                  <a:ext uri="{FF2B5EF4-FFF2-40B4-BE49-F238E27FC236}">
                    <a16:creationId xmlns:a16="http://schemas.microsoft.com/office/drawing/2014/main" id="{F1D6F76F-6F93-F944-B8FA-0E874300B138}"/>
                  </a:ext>
                </a:extLst>
              </p:cNvPr>
              <p:cNvSpPr txBox="1"/>
              <p:nvPr/>
            </p:nvSpPr>
            <p:spPr>
              <a:xfrm>
                <a:off x="3635396" y="2407970"/>
                <a:ext cx="4074320" cy="859274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𝑈</m:t>
                      </m:r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limLoc m:val="undOvr"/>
                          <m:ctrlPr>
                            <a:rPr kumimoji="1"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4"/>
                            </m:rPr>
                            <a:rPr kumimoji="1" lang="en-US" altLang="zh-TW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kumimoji="1" lang="en-US" altLang="zh-TW" b="0" i="1" smtClean="0">
                              <a:latin typeface="Cambria Math" panose="02040503050406030204" pitchFamily="18" charset="0"/>
                            </a:rPr>
                            <m:t>𝑄</m:t>
                          </m:r>
                        </m:sup>
                        <m:e>
                          <m:r>
                            <a:rPr kumimoji="1" lang="en-US" altLang="zh-TW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  <m:r>
                            <a:rPr kumimoji="1"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</m:t>
                          </m:r>
                          <m:r>
                            <a:rPr kumimoji="1"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𝑑𝑞</m:t>
                          </m:r>
                        </m:e>
                      </m:nary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limLoc m:val="undOvr"/>
                          <m:supHide m:val="on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4"/>
                            </m:rPr>
                            <a:rPr lang="en-US" altLang="zh-TW" i="1">
                              <a:latin typeface="Cambria Math" panose="02040503050406030204" pitchFamily="18" charset="0"/>
                            </a:rPr>
                            <m:t>0</m:t>
                          </m:r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𝑄</m:t>
                          </m:r>
                        </m:sub>
                        <m:sup/>
                        <m:e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𝑞</m:t>
                              </m:r>
                            </m:num>
                            <m:den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den>
                          </m:f>
                          <m: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𝑑𝑞</m:t>
                          </m:r>
                        </m:e>
                      </m:nary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𝑄</m:t>
                              </m:r>
                            </m:e>
                            <m:sup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𝐶</m:t>
                          </m:r>
                        </m:den>
                      </m:f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𝐶</m:t>
                      </m:r>
                      <m:sSup>
                        <m:sSup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p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kumimoji="1" lang="zh-TW" altLang="en-US" dirty="0"/>
              </a:p>
            </p:txBody>
          </p:sp>
        </mc:Choice>
        <mc:Fallback xmlns="">
          <p:sp>
            <p:nvSpPr>
              <p:cNvPr id="6" name="文字方塊 5">
                <a:extLst>
                  <a:ext uri="{FF2B5EF4-FFF2-40B4-BE49-F238E27FC236}">
                    <a16:creationId xmlns:a16="http://schemas.microsoft.com/office/drawing/2014/main" id="{F1D6F76F-6F93-F944-B8FA-0E874300B13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5396" y="2407970"/>
                <a:ext cx="4074320" cy="859274"/>
              </a:xfrm>
              <a:prstGeom prst="rect">
                <a:avLst/>
              </a:prstGeom>
              <a:blipFill>
                <a:blip r:embed="rId7"/>
                <a:stretch>
                  <a:fillRect l="-10248" t="-119118" b="-182353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文字方塊 14">
                <a:extLst>
                  <a:ext uri="{FF2B5EF4-FFF2-40B4-BE49-F238E27FC236}">
                    <a16:creationId xmlns:a16="http://schemas.microsoft.com/office/drawing/2014/main" id="{BA168A22-F824-6143-A018-2F813C136893}"/>
                  </a:ext>
                </a:extLst>
              </p:cNvPr>
              <p:cNvSpPr txBox="1"/>
              <p:nvPr/>
            </p:nvSpPr>
            <p:spPr>
              <a:xfrm>
                <a:off x="3632488" y="3691071"/>
                <a:ext cx="3183372" cy="52039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𝑈</m:t>
                      </m:r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𝐴</m:t>
                          </m:r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num>
                        <m:den>
                          <m: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𝑑</m:t>
                          </m:r>
                        </m:den>
                      </m:f>
                      <m:sSup>
                        <m:sSup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  <m:sup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sSup>
                        <m:sSup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𝑑</m:t>
                          </m:r>
                        </m:e>
                        <m:sup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𝐴𝑑</m:t>
                          </m:r>
                        </m:e>
                      </m:d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sSup>
                        <m:sSup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  <m:sup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kumimoji="1" lang="zh-TW" altLang="en-US" dirty="0"/>
              </a:p>
            </p:txBody>
          </p:sp>
        </mc:Choice>
        <mc:Fallback xmlns="">
          <p:sp>
            <p:nvSpPr>
              <p:cNvPr id="15" name="文字方塊 14">
                <a:extLst>
                  <a:ext uri="{FF2B5EF4-FFF2-40B4-BE49-F238E27FC236}">
                    <a16:creationId xmlns:a16="http://schemas.microsoft.com/office/drawing/2014/main" id="{BA168A22-F824-6143-A018-2F813C13689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2488" y="3691071"/>
                <a:ext cx="3183372" cy="520399"/>
              </a:xfrm>
              <a:prstGeom prst="rect">
                <a:avLst/>
              </a:prstGeom>
              <a:blipFill>
                <a:blip r:embed="rId8"/>
                <a:stretch>
                  <a:fillRect l="-794" t="-4762" b="-11905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文字方塊 15">
                <a:extLst>
                  <a:ext uri="{FF2B5EF4-FFF2-40B4-BE49-F238E27FC236}">
                    <a16:creationId xmlns:a16="http://schemas.microsoft.com/office/drawing/2014/main" id="{CE254CB7-1243-C946-823E-314BE356BB9C}"/>
                  </a:ext>
                </a:extLst>
              </p:cNvPr>
              <p:cNvSpPr txBox="1"/>
              <p:nvPr/>
            </p:nvSpPr>
            <p:spPr>
              <a:xfrm>
                <a:off x="3661900" y="4787185"/>
                <a:ext cx="1728422" cy="52039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𝑢</m:t>
                      </m:r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𝑈</m:t>
                          </m:r>
                        </m:num>
                        <m:den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𝐴</m:t>
                          </m:r>
                          <m: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𝑑</m:t>
                          </m:r>
                        </m:den>
                      </m:f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sSup>
                        <m:sSup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  <m:sup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kumimoji="1" lang="zh-TW" altLang="en-US" dirty="0"/>
              </a:p>
            </p:txBody>
          </p:sp>
        </mc:Choice>
        <mc:Fallback xmlns="">
          <p:sp>
            <p:nvSpPr>
              <p:cNvPr id="16" name="文字方塊 15">
                <a:extLst>
                  <a:ext uri="{FF2B5EF4-FFF2-40B4-BE49-F238E27FC236}">
                    <a16:creationId xmlns:a16="http://schemas.microsoft.com/office/drawing/2014/main" id="{CE254CB7-1243-C946-823E-314BE356BB9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61900" y="4787185"/>
                <a:ext cx="1728422" cy="520399"/>
              </a:xfrm>
              <a:prstGeom prst="rect">
                <a:avLst/>
              </a:prstGeom>
              <a:blipFill>
                <a:blip r:embed="rId9"/>
                <a:stretch>
                  <a:fillRect l="-1471" t="-4762" r="-735" b="-11905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文字方塊 6">
            <a:extLst>
              <a:ext uri="{FF2B5EF4-FFF2-40B4-BE49-F238E27FC236}">
                <a16:creationId xmlns:a16="http://schemas.microsoft.com/office/drawing/2014/main" id="{CDA8DFCD-772F-A84C-8686-DCE722CFEE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19236" y="4299645"/>
            <a:ext cx="506492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CN" altLang="en-US" dirty="0"/>
              <a:t>我們可以定義單位體積的</a:t>
            </a:r>
            <a:r>
              <a:rPr lang="zh-TW" altLang="en-US" dirty="0"/>
              <a:t>能量密度：</a:t>
            </a:r>
          </a:p>
        </p:txBody>
      </p:sp>
      <p:sp>
        <p:nvSpPr>
          <p:cNvPr id="18" name="Text Box 10">
            <a:extLst>
              <a:ext uri="{FF2B5EF4-FFF2-40B4-BE49-F238E27FC236}">
                <a16:creationId xmlns:a16="http://schemas.microsoft.com/office/drawing/2014/main" id="{708CBB76-0B54-6848-BEB0-8518A705F7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19236" y="5811219"/>
            <a:ext cx="537236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以上公式適用於任意電場！甚至隨時改變的電場！</a:t>
            </a:r>
          </a:p>
        </p:txBody>
      </p:sp>
      <p:sp>
        <p:nvSpPr>
          <p:cNvPr id="19" name="Text Box 10">
            <a:extLst>
              <a:ext uri="{FF2B5EF4-FFF2-40B4-BE49-F238E27FC236}">
                <a16:creationId xmlns:a16="http://schemas.microsoft.com/office/drawing/2014/main" id="{428449FC-12AA-1D47-B405-5B7212D9D5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79405" y="3267244"/>
            <a:ext cx="40386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dirty="0"/>
              <a:t>此能量也可以電場表示：</a:t>
            </a:r>
          </a:p>
        </p:txBody>
      </p:sp>
    </p:spTree>
  </p:cSld>
  <p:clrMapOvr>
    <a:masterClrMapping/>
  </p:clrMapOvr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 descr="一張含有 相片, 彩色, 年輕, 握住 的圖片&#10;&#10;自動產生的描述">
            <a:extLst>
              <a:ext uri="{FF2B5EF4-FFF2-40B4-BE49-F238E27FC236}">
                <a16:creationId xmlns:a16="http://schemas.microsoft.com/office/drawing/2014/main" id="{FB3102B5-B4C1-3F46-9A5F-87DD25DDDA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596900"/>
            <a:ext cx="8534400" cy="566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556935"/>
      </p:ext>
    </p:extLst>
  </p:cSld>
  <p:clrMapOvr>
    <a:masterClrMapping/>
  </p:clrMapOvr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文字方塊 1"/>
          <p:cNvSpPr txBox="1">
            <a:spLocks noChangeArrowheads="1"/>
          </p:cNvSpPr>
          <p:nvPr/>
        </p:nvSpPr>
        <p:spPr bwMode="auto">
          <a:xfrm>
            <a:off x="3276600" y="914400"/>
            <a:ext cx="21336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介電質 </a:t>
            </a:r>
            <a:r>
              <a:rPr lang="en-US" altLang="zh-TW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Dielectrics</a:t>
            </a:r>
            <a:endParaRPr lang="zh-TW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0659" name="Picture 2" descr="C:\Users\Chia-Hung Chang\Downloads\Data\Knight\Media\Chapter30\Images\30_31Figurea-F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673639"/>
            <a:ext cx="2362200" cy="2283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0660" name="Picture 3" descr="C:\Users\Chia-Hung Chang\Downloads\Data\Knight\Media\Chapter30\Images\30_31Figureb-F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4149678"/>
            <a:ext cx="2362200" cy="22167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圖片 2">
            <a:extLst>
              <a:ext uri="{FF2B5EF4-FFF2-40B4-BE49-F238E27FC236}">
                <a16:creationId xmlns:a16="http://schemas.microsoft.com/office/drawing/2014/main" id="{96758033-6691-ED44-9C83-62F22310588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9400" y="1663700"/>
            <a:ext cx="2891824" cy="4279900"/>
          </a:xfrm>
          <a:prstGeom prst="rect">
            <a:avLst/>
          </a:prstGeom>
        </p:spPr>
      </p:pic>
      <p:pic>
        <p:nvPicPr>
          <p:cNvPr id="5" name="圖片 4" descr="一張含有 食物 的圖片&#10;&#10;自動產生的描述">
            <a:extLst>
              <a:ext uri="{FF2B5EF4-FFF2-40B4-BE49-F238E27FC236}">
                <a16:creationId xmlns:a16="http://schemas.microsoft.com/office/drawing/2014/main" id="{C69CABEA-DEE6-744B-9BFC-BB124EFE625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9075" y="1673639"/>
            <a:ext cx="2941398" cy="4279900"/>
          </a:xfrm>
          <a:prstGeom prst="rect">
            <a:avLst/>
          </a:prstGeom>
        </p:spPr>
      </p:pic>
    </p:spTree>
  </p:cSld>
  <p:clrMapOvr>
    <a:masterClrMapping/>
  </p:clrMapOvr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4" name="文字方塊 3"/>
          <p:cNvSpPr txBox="1">
            <a:spLocks noChangeArrowheads="1"/>
          </p:cNvSpPr>
          <p:nvPr/>
        </p:nvSpPr>
        <p:spPr bwMode="auto">
          <a:xfrm>
            <a:off x="1895433" y="5202303"/>
            <a:ext cx="503876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極化的電介質效果如同兩片額外的平面電荷。</a:t>
            </a:r>
          </a:p>
        </p:txBody>
      </p:sp>
      <p:sp>
        <p:nvSpPr>
          <p:cNvPr id="71685" name="文字方塊 4"/>
          <p:cNvSpPr txBox="1">
            <a:spLocks noChangeArrowheads="1"/>
          </p:cNvSpPr>
          <p:nvPr/>
        </p:nvSpPr>
        <p:spPr bwMode="auto">
          <a:xfrm>
            <a:off x="1890091" y="5590513"/>
            <a:ext cx="60198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引發的電場與原來的電場成正比，但方向通常相反</a:t>
            </a: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7F7A5A45-7558-7840-ABE9-3CA5627E10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54440"/>
            <a:ext cx="3050078" cy="4876360"/>
          </a:xfrm>
          <a:prstGeom prst="rect">
            <a:avLst/>
          </a:prstGeom>
        </p:spPr>
      </p:pic>
      <p:pic>
        <p:nvPicPr>
          <p:cNvPr id="11" name="Picture 2" descr="C:\Users\Chia-Hung Chang\Downloads\Data\Knight\Media\Chapter30\Images\30_32Figurea-F.jpg">
            <a:extLst>
              <a:ext uri="{FF2B5EF4-FFF2-40B4-BE49-F238E27FC236}">
                <a16:creationId xmlns:a16="http://schemas.microsoft.com/office/drawing/2014/main" id="{43331DEC-E272-1A4F-8444-49F7EE9350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4939" y="2438400"/>
            <a:ext cx="2799591" cy="27639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683" name="Picture 3" descr="C:\Users\Chia-Hung Chang\Downloads\Data\Knight\Media\Chapter30\Images\30_32Figureb-F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5867" y="2978534"/>
            <a:ext cx="2969533" cy="22420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2" name="文字方塊 11">
                <a:extLst>
                  <a:ext uri="{FF2B5EF4-FFF2-40B4-BE49-F238E27FC236}">
                    <a16:creationId xmlns:a16="http://schemas.microsoft.com/office/drawing/2014/main" id="{20BE791C-A1C1-A54C-8340-03C8C2D91820}"/>
                  </a:ext>
                </a:extLst>
              </p:cNvPr>
              <p:cNvSpPr txBox="1"/>
              <p:nvPr/>
            </p:nvSpPr>
            <p:spPr>
              <a:xfrm>
                <a:off x="6144530" y="6059395"/>
                <a:ext cx="758028" cy="58843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kumimoji="1"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kumimoji="1" lang="en-US" altLang="zh-TW" b="0" i="1" smtClean="0"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</m:acc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kumimoji="1"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kumimoji="1"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kumimoji="1" lang="en-US" altLang="zh-TW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kumimoji="1" lang="en-US" altLang="zh-TW" b="0" i="1" smtClean="0">
                                      <a:latin typeface="Cambria Math" panose="02040503050406030204" pitchFamily="18" charset="0"/>
                                    </a:rPr>
                                    <m:t>𝐸</m:t>
                                  </m:r>
                                </m:e>
                              </m:acc>
                            </m:e>
                            <m:sub>
                              <m:r>
                                <a:rPr kumimoji="1" lang="en-US" altLang="zh-TW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num>
                        <m:den>
                          <m:r>
                            <a:rPr kumimoji="1"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𝜅</m:t>
                          </m:r>
                        </m:den>
                      </m:f>
                    </m:oMath>
                  </m:oMathPara>
                </a14:m>
                <a:endParaRPr kumimoji="1" lang="zh-TW" altLang="en-US" dirty="0"/>
              </a:p>
            </p:txBody>
          </p:sp>
        </mc:Choice>
        <mc:Fallback xmlns="">
          <p:sp>
            <p:nvSpPr>
              <p:cNvPr id="12" name="文字方塊 11">
                <a:extLst>
                  <a:ext uri="{FF2B5EF4-FFF2-40B4-BE49-F238E27FC236}">
                    <a16:creationId xmlns:a16="http://schemas.microsoft.com/office/drawing/2014/main" id="{20BE791C-A1C1-A54C-8340-03C8C2D9182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44530" y="6059395"/>
                <a:ext cx="758028" cy="588431"/>
              </a:xfrm>
              <a:prstGeom prst="rect">
                <a:avLst/>
              </a:prstGeom>
              <a:blipFill>
                <a:blip r:embed="rId5"/>
                <a:stretch>
                  <a:fillRect l="-4918" b="-10638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文字方塊 12">
                <a:extLst>
                  <a:ext uri="{FF2B5EF4-FFF2-40B4-BE49-F238E27FC236}">
                    <a16:creationId xmlns:a16="http://schemas.microsoft.com/office/drawing/2014/main" id="{29B55E91-3C90-4944-9079-8CF48A3F1B37}"/>
                  </a:ext>
                </a:extLst>
              </p:cNvPr>
              <p:cNvSpPr txBox="1"/>
              <p:nvPr/>
            </p:nvSpPr>
            <p:spPr>
              <a:xfrm>
                <a:off x="2038403" y="6198311"/>
                <a:ext cx="1240275" cy="310598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kumimoji="1"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kumimoji="1" lang="en-US" altLang="zh-TW" b="0" i="1" smtClean="0"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</m:acc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</m:acc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lang="en-US" altLang="zh-TW" b="0" i="0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</m:acc>
                        </m:e>
                        <m:sub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</m:oMath>
                  </m:oMathPara>
                </a14:m>
                <a:endParaRPr kumimoji="1" lang="zh-TW" altLang="en-US" dirty="0"/>
              </a:p>
            </p:txBody>
          </p:sp>
        </mc:Choice>
        <mc:Fallback xmlns="">
          <p:sp>
            <p:nvSpPr>
              <p:cNvPr id="13" name="文字方塊 12">
                <a:extLst>
                  <a:ext uri="{FF2B5EF4-FFF2-40B4-BE49-F238E27FC236}">
                    <a16:creationId xmlns:a16="http://schemas.microsoft.com/office/drawing/2014/main" id="{29B55E91-3C90-4944-9079-8CF48A3F1B3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38403" y="6198311"/>
                <a:ext cx="1240275" cy="310598"/>
              </a:xfrm>
              <a:prstGeom prst="rect">
                <a:avLst/>
              </a:prstGeom>
              <a:blipFill>
                <a:blip r:embed="rId6"/>
                <a:stretch>
                  <a:fillRect l="-3061" b="-11538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文字方塊 13">
                <a:extLst>
                  <a:ext uri="{FF2B5EF4-FFF2-40B4-BE49-F238E27FC236}">
                    <a16:creationId xmlns:a16="http://schemas.microsoft.com/office/drawing/2014/main" id="{3CE03B31-08A5-5D4D-95E6-2D5E98DDD4B1}"/>
                  </a:ext>
                </a:extLst>
              </p:cNvPr>
              <p:cNvSpPr txBox="1"/>
              <p:nvPr/>
            </p:nvSpPr>
            <p:spPr>
              <a:xfrm>
                <a:off x="3793075" y="6198311"/>
                <a:ext cx="1243481" cy="310598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</m:acc>
                        </m:e>
                        <m:sub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r>
                        <a:rPr lang="en-US" altLang="zh-TW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∝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</m:acc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lang="en-US" altLang="zh-TW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∝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</m:acc>
                    </m:oMath>
                  </m:oMathPara>
                </a14:m>
                <a:endParaRPr kumimoji="1" lang="zh-TW" altLang="en-US" dirty="0"/>
              </a:p>
            </p:txBody>
          </p:sp>
        </mc:Choice>
        <mc:Fallback xmlns="">
          <p:sp>
            <p:nvSpPr>
              <p:cNvPr id="14" name="文字方塊 13">
                <a:extLst>
                  <a:ext uri="{FF2B5EF4-FFF2-40B4-BE49-F238E27FC236}">
                    <a16:creationId xmlns:a16="http://schemas.microsoft.com/office/drawing/2014/main" id="{3CE03B31-08A5-5D4D-95E6-2D5E98DDD4B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3075" y="6198311"/>
                <a:ext cx="1243481" cy="310598"/>
              </a:xfrm>
              <a:prstGeom prst="rect">
                <a:avLst/>
              </a:prstGeom>
              <a:blipFill>
                <a:blip r:embed="rId7"/>
                <a:stretch>
                  <a:fillRect l="-3030" r="-2020" b="-11538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0" name="文字方塊 9"/>
          <p:cNvSpPr txBox="1">
            <a:spLocks noChangeArrowheads="1"/>
          </p:cNvSpPr>
          <p:nvPr/>
        </p:nvSpPr>
        <p:spPr bwMode="auto">
          <a:xfrm>
            <a:off x="2890837" y="6145760"/>
            <a:ext cx="1681163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el-GR" altLang="zh-TW" i="1" dirty="0">
                <a:latin typeface="Times New Roman" pitchFamily="18" charset="0"/>
                <a:cs typeface="Times New Roman" pitchFamily="18" charset="0"/>
              </a:rPr>
              <a:t>κ</a:t>
            </a:r>
            <a:r>
              <a:rPr lang="en-US" altLang="zh-TW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TW" dirty="0">
                <a:latin typeface="Times New Roman" pitchFamily="18" charset="0"/>
                <a:cs typeface="Times New Roman" pitchFamily="18" charset="0"/>
              </a:rPr>
              <a:t>&gt; 1 </a:t>
            </a:r>
            <a:r>
              <a:rPr lang="zh-TW" altLang="en-US" dirty="0">
                <a:latin typeface="Times New Roman" pitchFamily="18" charset="0"/>
                <a:cs typeface="Times New Roman" pitchFamily="18" charset="0"/>
              </a:rPr>
              <a:t>介電常數</a:t>
            </a: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53DE21B5-EA35-784A-8D27-3322311ADA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8954" y="838200"/>
            <a:ext cx="6346092" cy="44196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文字方塊 9">
                <a:extLst>
                  <a:ext uri="{FF2B5EF4-FFF2-40B4-BE49-F238E27FC236}">
                    <a16:creationId xmlns:a16="http://schemas.microsoft.com/office/drawing/2014/main" id="{E0EB11CC-BCC1-D14B-B882-2926D34CC070}"/>
                  </a:ext>
                </a:extLst>
              </p:cNvPr>
              <p:cNvSpPr txBox="1"/>
              <p:nvPr/>
            </p:nvSpPr>
            <p:spPr>
              <a:xfrm>
                <a:off x="4724400" y="6036365"/>
                <a:ext cx="758028" cy="58843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kumimoji="1"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kumimoji="1" lang="en-US" altLang="zh-TW" b="0" i="1" smtClean="0"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</m:acc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kumimoji="1"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kumimoji="1"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kumimoji="1" lang="en-US" altLang="zh-TW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kumimoji="1" lang="en-US" altLang="zh-TW" b="0" i="1" smtClean="0">
                                      <a:latin typeface="Cambria Math" panose="02040503050406030204" pitchFamily="18" charset="0"/>
                                    </a:rPr>
                                    <m:t>𝐸</m:t>
                                  </m:r>
                                </m:e>
                              </m:acc>
                            </m:e>
                            <m:sub>
                              <m:r>
                                <a:rPr kumimoji="1" lang="en-US" altLang="zh-TW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num>
                        <m:den>
                          <m:r>
                            <a:rPr kumimoji="1"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𝜅</m:t>
                          </m:r>
                        </m:den>
                      </m:f>
                    </m:oMath>
                  </m:oMathPara>
                </a14:m>
                <a:endParaRPr kumimoji="1" lang="zh-TW" altLang="en-US" dirty="0"/>
              </a:p>
            </p:txBody>
          </p:sp>
        </mc:Choice>
        <mc:Fallback xmlns="">
          <p:sp>
            <p:nvSpPr>
              <p:cNvPr id="10" name="文字方塊 9">
                <a:extLst>
                  <a:ext uri="{FF2B5EF4-FFF2-40B4-BE49-F238E27FC236}">
                    <a16:creationId xmlns:a16="http://schemas.microsoft.com/office/drawing/2014/main" id="{E0EB11CC-BCC1-D14B-B882-2926D34CC07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24400" y="6036365"/>
                <a:ext cx="758028" cy="588431"/>
              </a:xfrm>
              <a:prstGeom prst="rect">
                <a:avLst/>
              </a:prstGeom>
              <a:blipFill>
                <a:blip r:embed="rId3"/>
                <a:stretch>
                  <a:fillRect l="-6667" b="-8333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文字方塊 10">
                <a:extLst>
                  <a:ext uri="{FF2B5EF4-FFF2-40B4-BE49-F238E27FC236}">
                    <a16:creationId xmlns:a16="http://schemas.microsoft.com/office/drawing/2014/main" id="{D49262E2-D134-8149-A98F-0BADE8B8F65B}"/>
                  </a:ext>
                </a:extLst>
              </p:cNvPr>
              <p:cNvSpPr txBox="1"/>
              <p:nvPr/>
            </p:nvSpPr>
            <p:spPr>
              <a:xfrm>
                <a:off x="6400800" y="5394527"/>
                <a:ext cx="1240275" cy="310598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kumimoji="1" lang="zh-TW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kumimoji="1" lang="en-US" altLang="zh-TW" b="0" i="1" smtClean="0"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</m:acc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</m:acc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lang="en-US" altLang="zh-TW" b="0" i="0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</m:acc>
                        </m:e>
                        <m:sub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</m:oMath>
                  </m:oMathPara>
                </a14:m>
                <a:endParaRPr kumimoji="1" lang="zh-TW" altLang="en-US" dirty="0"/>
              </a:p>
            </p:txBody>
          </p:sp>
        </mc:Choice>
        <mc:Fallback xmlns="">
          <p:sp>
            <p:nvSpPr>
              <p:cNvPr id="11" name="文字方塊 10">
                <a:extLst>
                  <a:ext uri="{FF2B5EF4-FFF2-40B4-BE49-F238E27FC236}">
                    <a16:creationId xmlns:a16="http://schemas.microsoft.com/office/drawing/2014/main" id="{D49262E2-D134-8149-A98F-0BADE8B8F65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00800" y="5394527"/>
                <a:ext cx="1240275" cy="310598"/>
              </a:xfrm>
              <a:prstGeom prst="rect">
                <a:avLst/>
              </a:prstGeom>
              <a:blipFill>
                <a:blip r:embed="rId4"/>
                <a:stretch>
                  <a:fillRect l="-4082" b="-16000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文字方塊 11">
                <a:extLst>
                  <a:ext uri="{FF2B5EF4-FFF2-40B4-BE49-F238E27FC236}">
                    <a16:creationId xmlns:a16="http://schemas.microsoft.com/office/drawing/2014/main" id="{FC2238E3-57B9-7944-B762-CE747043F2CF}"/>
                  </a:ext>
                </a:extLst>
              </p:cNvPr>
              <p:cNvSpPr txBox="1"/>
              <p:nvPr/>
            </p:nvSpPr>
            <p:spPr>
              <a:xfrm>
                <a:off x="4724400" y="5391182"/>
                <a:ext cx="1243481" cy="310598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</m:acc>
                        </m:e>
                        <m:sub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r>
                        <a:rPr lang="en-US" altLang="zh-TW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∝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</m:acc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lang="en-US" altLang="zh-TW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∝</m:t>
                      </m:r>
                      <m:acc>
                        <m:accPr>
                          <m:chr m:val="⃗"/>
                          <m:ctrlPr>
                            <a:rPr lang="zh-TW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</m:acc>
                    </m:oMath>
                  </m:oMathPara>
                </a14:m>
                <a:endParaRPr kumimoji="1" lang="zh-TW" altLang="en-US" dirty="0"/>
              </a:p>
            </p:txBody>
          </p:sp>
        </mc:Choice>
        <mc:Fallback xmlns="">
          <p:sp>
            <p:nvSpPr>
              <p:cNvPr id="12" name="文字方塊 11">
                <a:extLst>
                  <a:ext uri="{FF2B5EF4-FFF2-40B4-BE49-F238E27FC236}">
                    <a16:creationId xmlns:a16="http://schemas.microsoft.com/office/drawing/2014/main" id="{FC2238E3-57B9-7944-B762-CE747043F2C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24400" y="5391182"/>
                <a:ext cx="1243481" cy="310598"/>
              </a:xfrm>
              <a:prstGeom prst="rect">
                <a:avLst/>
              </a:prstGeom>
              <a:blipFill>
                <a:blip r:embed="rId5"/>
                <a:stretch>
                  <a:fillRect l="-4082" r="-2041" b="-16000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730" name="Picture 2" descr="C:\Users\Chia-Hung Chang\Downloads\Data\Knight\Media\Chapter30\Images\30_31Figureb-F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0992" y="1389486"/>
            <a:ext cx="3402013" cy="3192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" name="文字方塊 3">
                <a:extLst>
                  <a:ext uri="{FF2B5EF4-FFF2-40B4-BE49-F238E27FC236}">
                    <a16:creationId xmlns:a16="http://schemas.microsoft.com/office/drawing/2014/main" id="{2217D53F-EB42-4E48-8997-051DF0C40B3B}"/>
                  </a:ext>
                </a:extLst>
              </p:cNvPr>
              <p:cNvSpPr txBox="1"/>
              <p:nvPr/>
            </p:nvSpPr>
            <p:spPr>
              <a:xfrm>
                <a:off x="3612025" y="4724400"/>
                <a:ext cx="1919949" cy="744114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𝐶</m:t>
                      </m:r>
                      <m:r>
                        <a:rPr kumimoji="1"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𝑄</m:t>
                          </m:r>
                        </m:num>
                        <m:den>
                          <m:r>
                            <a:rPr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𝑉</m:t>
                          </m:r>
                        </m:den>
                      </m:f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𝑄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num>
                        <m:den>
                          <m:f>
                            <m:f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US" altLang="zh-TW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b="0" i="1" smtClean="0">
                                      <a:latin typeface="Cambria Math" panose="02040503050406030204" pitchFamily="18" charset="0"/>
                                    </a:rPr>
                                    <m:t>𝑉</m:t>
                                  </m:r>
                                </m:e>
                                <m:sub>
                                  <m:r>
                                    <a:rPr lang="en-US" altLang="zh-TW" b="0" i="1" smtClean="0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num>
                            <m:den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𝜅</m:t>
                              </m:r>
                            </m:den>
                          </m:f>
                        </m:den>
                      </m:f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𝜅</m:t>
                      </m:r>
                      <m:sSub>
                        <m:sSub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kumimoji="1" lang="zh-TW" altLang="en-US" dirty="0"/>
              </a:p>
            </p:txBody>
          </p:sp>
        </mc:Choice>
        <mc:Fallback xmlns="">
          <p:sp>
            <p:nvSpPr>
              <p:cNvPr id="4" name="文字方塊 3">
                <a:extLst>
                  <a:ext uri="{FF2B5EF4-FFF2-40B4-BE49-F238E27FC236}">
                    <a16:creationId xmlns:a16="http://schemas.microsoft.com/office/drawing/2014/main" id="{2217D53F-EB42-4E48-8997-051DF0C40B3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12025" y="4724400"/>
                <a:ext cx="1919949" cy="744114"/>
              </a:xfrm>
              <a:prstGeom prst="rect">
                <a:avLst/>
              </a:prstGeom>
              <a:blipFill>
                <a:blip r:embed="rId3"/>
                <a:stretch>
                  <a:fillRect l="-1307" t="-5085" b="-5085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 descr="一張含有 水果, 食物, 差異, 相片 的圖片&#10;&#10;自動產生的描述">
            <a:extLst>
              <a:ext uri="{FF2B5EF4-FFF2-40B4-BE49-F238E27FC236}">
                <a16:creationId xmlns:a16="http://schemas.microsoft.com/office/drawing/2014/main" id="{5D5AAC6F-E53C-B541-8839-422AED94EA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9713" y="551694"/>
            <a:ext cx="3803097" cy="40513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" name="文字方塊 3">
                <a:extLst>
                  <a:ext uri="{FF2B5EF4-FFF2-40B4-BE49-F238E27FC236}">
                    <a16:creationId xmlns:a16="http://schemas.microsoft.com/office/drawing/2014/main" id="{CCD4693F-D3CB-404E-BD2C-CDAFEDB9AF85}"/>
                  </a:ext>
                </a:extLst>
              </p:cNvPr>
              <p:cNvSpPr txBox="1"/>
              <p:nvPr/>
            </p:nvSpPr>
            <p:spPr>
              <a:xfrm>
                <a:off x="1676400" y="4724545"/>
                <a:ext cx="395894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zh-TW" altLang="en-US" dirty="0"/>
                  <a:t>細胞壁就是一個電介質。</a:t>
                </a:r>
                <a14:m>
                  <m:oMath xmlns:m="http://schemas.openxmlformats.org/officeDocument/2006/math">
                    <m:r>
                      <a:rPr kumimoji="1" lang="zh-TW" altLang="en-US" i="1" smtClean="0">
                        <a:latin typeface="Cambria Math" panose="02040503050406030204" pitchFamily="18" charset="0"/>
                      </a:rPr>
                      <m:t>𝜅</m:t>
                    </m:r>
                    <m:r>
                      <a:rPr kumimoji="1" lang="en-US" altLang="zh-TW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~</m:t>
                    </m:r>
                    <m:r>
                      <a:rPr kumimoji="1" lang="en-US" altLang="zh-TW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10</m:t>
                    </m:r>
                    <m:r>
                      <a:rPr lang="zh-TW" altLang="en-US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。</m:t>
                    </m:r>
                  </m:oMath>
                </a14:m>
                <a:endParaRPr kumimoji="1" lang="zh-TW" altLang="en-US" dirty="0"/>
              </a:p>
            </p:txBody>
          </p:sp>
        </mc:Choice>
        <mc:Fallback xmlns="">
          <p:sp>
            <p:nvSpPr>
              <p:cNvPr id="4" name="文字方塊 3">
                <a:extLst>
                  <a:ext uri="{FF2B5EF4-FFF2-40B4-BE49-F238E27FC236}">
                    <a16:creationId xmlns:a16="http://schemas.microsoft.com/office/drawing/2014/main" id="{CCD4693F-D3CB-404E-BD2C-CDAFEDB9AF8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6400" y="4724545"/>
                <a:ext cx="3958949" cy="369332"/>
              </a:xfrm>
              <a:prstGeom prst="rect">
                <a:avLst/>
              </a:prstGeom>
              <a:blipFill>
                <a:blip r:embed="rId3"/>
                <a:stretch>
                  <a:fillRect l="-1282" t="-6897" b="-24138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文字方塊 4">
            <a:extLst>
              <a:ext uri="{FF2B5EF4-FFF2-40B4-BE49-F238E27FC236}">
                <a16:creationId xmlns:a16="http://schemas.microsoft.com/office/drawing/2014/main" id="{F5500ABC-E7AA-DE46-8422-4FB39F9772FF}"/>
              </a:ext>
            </a:extLst>
          </p:cNvPr>
          <p:cNvSpPr txBox="1"/>
          <p:nvPr/>
        </p:nvSpPr>
        <p:spPr>
          <a:xfrm>
            <a:off x="1676400" y="5093877"/>
            <a:ext cx="62449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dirty="0"/>
              <a:t>細胞壁內外的液體帶表面電荷，內部帶負電，外部帶正電。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文字方塊 5">
                <a:extLst>
                  <a:ext uri="{FF2B5EF4-FFF2-40B4-BE49-F238E27FC236}">
                    <a16:creationId xmlns:a16="http://schemas.microsoft.com/office/drawing/2014/main" id="{30B8226B-3508-C74E-9EA0-D6DADB5B19DF}"/>
                  </a:ext>
                </a:extLst>
              </p:cNvPr>
              <p:cNvSpPr txBox="1"/>
              <p:nvPr/>
            </p:nvSpPr>
            <p:spPr>
              <a:xfrm>
                <a:off x="1676400" y="5486400"/>
                <a:ext cx="64008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zh-TW" altLang="en-US" dirty="0"/>
                  <a:t>內外電位差大約</a:t>
                </a:r>
                <a14:m>
                  <m:oMath xmlns:m="http://schemas.openxmlformats.org/officeDocument/2006/math">
                    <m:r>
                      <a:rPr kumimoji="1" lang="en-US" altLang="zh-TW" b="0" i="1" smtClean="0">
                        <a:latin typeface="Cambria Math" panose="02040503050406030204" pitchFamily="18" charset="0"/>
                      </a:rPr>
                      <m:t>0.07</m:t>
                    </m:r>
                    <m:r>
                      <m:rPr>
                        <m:nor/>
                      </m:rPr>
                      <a:rPr kumimoji="1" lang="en-US" altLang="zh-TW" b="0" i="0" smtClean="0">
                        <a:latin typeface="Cambria Math" panose="02040503050406030204" pitchFamily="18" charset="0"/>
                      </a:rPr>
                      <m:t>V</m:t>
                    </m:r>
                  </m:oMath>
                </a14:m>
                <a:r>
                  <a:rPr kumimoji="1" lang="zh-TW" altLang="en-US" dirty="0"/>
                  <a:t>，間隔</a:t>
                </a:r>
                <a14:m>
                  <m:oMath xmlns:m="http://schemas.openxmlformats.org/officeDocument/2006/math">
                    <m:r>
                      <a:rPr kumimoji="1" lang="en-US" altLang="zh-TW" b="0" i="1" smtClean="0">
                        <a:latin typeface="Cambria Math" panose="02040503050406030204" pitchFamily="18" charset="0"/>
                      </a:rPr>
                      <m:t>7.0</m:t>
                    </m:r>
                    <m:r>
                      <a:rPr kumimoji="1" lang="en-US" altLang="zh-TW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kumimoji="1" lang="en-US" altLang="zh-TW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kumimoji="1" lang="en-US" altLang="zh-TW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kumimoji="1" lang="en-US" altLang="zh-TW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−9</m:t>
                        </m:r>
                      </m:sup>
                    </m:sSup>
                    <m:r>
                      <m:rPr>
                        <m:nor/>
                      </m:rPr>
                      <a:rPr kumimoji="1" lang="en-US" altLang="zh-TW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m</m:t>
                    </m:r>
                  </m:oMath>
                </a14:m>
                <a:r>
                  <a:rPr kumimoji="1" lang="zh-TW" altLang="en-US" dirty="0"/>
                  <a:t>，</a:t>
                </a:r>
                <a14:m>
                  <m:oMath xmlns:m="http://schemas.openxmlformats.org/officeDocument/2006/math">
                    <m:r>
                      <a:rPr kumimoji="1" lang="en-US" altLang="zh-TW" b="0" i="1" dirty="0" smtClean="0">
                        <a:latin typeface="Cambria Math" panose="02040503050406030204" pitchFamily="18" charset="0"/>
                      </a:rPr>
                      <m:t>𝐸</m:t>
                    </m:r>
                    <m:r>
                      <a:rPr kumimoji="1" lang="en-US" altLang="zh-TW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~</m:t>
                    </m:r>
                    <m:sSup>
                      <m:sSupPr>
                        <m:ctrlPr>
                          <a:rPr kumimoji="1" lang="en-US" altLang="zh-TW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kumimoji="1" lang="en-US" altLang="zh-TW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kumimoji="1" lang="en-US" altLang="zh-TW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7</m:t>
                        </m:r>
                      </m:sup>
                    </m:sSup>
                    <m:r>
                      <m:rPr>
                        <m:nor/>
                      </m:rPr>
                      <a:rPr kumimoji="1" lang="en-US" altLang="zh-TW" b="0" i="0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V</m:t>
                    </m:r>
                    <m:r>
                      <m:rPr>
                        <m:nor/>
                      </m:rPr>
                      <a:rPr kumimoji="1" lang="en-US" altLang="zh-TW" b="0" i="0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/</m:t>
                    </m:r>
                    <m:r>
                      <m:rPr>
                        <m:nor/>
                      </m:rPr>
                      <a:rPr kumimoji="1" lang="en-US" altLang="zh-TW" b="0" i="0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m</m:t>
                    </m:r>
                  </m:oMath>
                </a14:m>
                <a:r>
                  <a:rPr kumimoji="1" lang="zh-TW" altLang="en-US" dirty="0"/>
                  <a:t>。</a:t>
                </a:r>
              </a:p>
            </p:txBody>
          </p:sp>
        </mc:Choice>
        <mc:Fallback xmlns="">
          <p:sp>
            <p:nvSpPr>
              <p:cNvPr id="6" name="文字方塊 5">
                <a:extLst>
                  <a:ext uri="{FF2B5EF4-FFF2-40B4-BE49-F238E27FC236}">
                    <a16:creationId xmlns:a16="http://schemas.microsoft.com/office/drawing/2014/main" id="{30B8226B-3508-C74E-9EA0-D6DADB5B19D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6400" y="5486400"/>
                <a:ext cx="6400800" cy="369332"/>
              </a:xfrm>
              <a:prstGeom prst="rect">
                <a:avLst/>
              </a:prstGeom>
              <a:blipFill>
                <a:blip r:embed="rId4"/>
                <a:stretch>
                  <a:fillRect l="-794" t="-6897" b="-24138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文字方塊 6">
                <a:extLst>
                  <a:ext uri="{FF2B5EF4-FFF2-40B4-BE49-F238E27FC236}">
                    <a16:creationId xmlns:a16="http://schemas.microsoft.com/office/drawing/2014/main" id="{9E5C9286-019C-D245-8B89-C1675A128400}"/>
                  </a:ext>
                </a:extLst>
              </p:cNvPr>
              <p:cNvSpPr txBox="1"/>
              <p:nvPr/>
            </p:nvSpPr>
            <p:spPr>
              <a:xfrm>
                <a:off x="1676400" y="5882236"/>
                <a:ext cx="64008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zh-TW" altLang="en-US" dirty="0"/>
                  <a:t>如無介電質的效應</a:t>
                </a:r>
                <a14:m>
                  <m:oMath xmlns:m="http://schemas.openxmlformats.org/officeDocument/2006/math">
                    <m:r>
                      <a:rPr kumimoji="1" lang="en-US" altLang="zh-TW" b="0" i="1" dirty="0" smtClean="0">
                        <a:latin typeface="Cambria Math" panose="02040503050406030204" pitchFamily="18" charset="0"/>
                      </a:rPr>
                      <m:t>𝐸</m:t>
                    </m:r>
                    <m:r>
                      <a:rPr kumimoji="1" lang="en-US" altLang="zh-TW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~</m:t>
                    </m:r>
                    <m:sSup>
                      <m:sSupPr>
                        <m:ctrlPr>
                          <a:rPr kumimoji="1" lang="en-US" altLang="zh-TW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kumimoji="1" lang="en-US" altLang="zh-TW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kumimoji="1" lang="en-US" altLang="zh-TW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8</m:t>
                        </m:r>
                      </m:sup>
                    </m:sSup>
                    <m:r>
                      <m:rPr>
                        <m:nor/>
                      </m:rPr>
                      <a:rPr kumimoji="1" lang="en-US" altLang="zh-TW" b="0" i="0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V</m:t>
                    </m:r>
                    <m:r>
                      <m:rPr>
                        <m:nor/>
                      </m:rPr>
                      <a:rPr kumimoji="1" lang="en-US" altLang="zh-TW" b="0" i="0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/</m:t>
                    </m:r>
                    <m:r>
                      <m:rPr>
                        <m:nor/>
                      </m:rPr>
                      <a:rPr kumimoji="1" lang="en-US" altLang="zh-TW" b="0" i="0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m</m:t>
                    </m:r>
                  </m:oMath>
                </a14:m>
                <a:r>
                  <a:rPr kumimoji="1" lang="zh-TW" altLang="en-US" dirty="0"/>
                  <a:t>，介電質將導電。</a:t>
                </a:r>
              </a:p>
            </p:txBody>
          </p:sp>
        </mc:Choice>
        <mc:Fallback xmlns="">
          <p:sp>
            <p:nvSpPr>
              <p:cNvPr id="7" name="文字方塊 6">
                <a:extLst>
                  <a:ext uri="{FF2B5EF4-FFF2-40B4-BE49-F238E27FC236}">
                    <a16:creationId xmlns:a16="http://schemas.microsoft.com/office/drawing/2014/main" id="{9E5C9286-019C-D245-8B89-C1675A12840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6400" y="5882236"/>
                <a:ext cx="6400800" cy="369332"/>
              </a:xfrm>
              <a:prstGeom prst="rect">
                <a:avLst/>
              </a:prstGeom>
              <a:blipFill>
                <a:blip r:embed="rId5"/>
                <a:stretch>
                  <a:fillRect l="-794" t="-6667" b="-23333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圖片 7" descr="一張含有 蛋糕, 坐, 粉筆, 巧克力 的圖片&#10;&#10;自動產生的描述">
            <a:extLst>
              <a:ext uri="{FF2B5EF4-FFF2-40B4-BE49-F238E27FC236}">
                <a16:creationId xmlns:a16="http://schemas.microsoft.com/office/drawing/2014/main" id="{D49BA80A-66C6-2B42-92BB-48AE5FA8987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5349" y="2438400"/>
            <a:ext cx="3017508" cy="2101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9555229"/>
      </p:ext>
    </p:extLst>
  </p:cSld>
  <p:clrMapOvr>
    <a:masterClrMapping/>
  </p:clrMapOvr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 descr="一張含有 小, 握住, 桌, 球 的圖片&#10;&#10;自動產生的描述">
            <a:extLst>
              <a:ext uri="{FF2B5EF4-FFF2-40B4-BE49-F238E27FC236}">
                <a16:creationId xmlns:a16="http://schemas.microsoft.com/office/drawing/2014/main" id="{3D1CAC5D-C06C-3B45-8675-46FE348F92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6435" y="732327"/>
            <a:ext cx="3258102" cy="217882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" name="文字方塊 3">
                <a:extLst>
                  <a:ext uri="{FF2B5EF4-FFF2-40B4-BE49-F238E27FC236}">
                    <a16:creationId xmlns:a16="http://schemas.microsoft.com/office/drawing/2014/main" id="{FAE0AAC8-F585-DC47-99DA-1C9DCF053A7A}"/>
                  </a:ext>
                </a:extLst>
              </p:cNvPr>
              <p:cNvSpPr txBox="1"/>
              <p:nvPr/>
            </p:nvSpPr>
            <p:spPr>
              <a:xfrm>
                <a:off x="1930952" y="5410200"/>
                <a:ext cx="60960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zh-TW" altLang="en-US" dirty="0"/>
                  <a:t>細胞內的電位低於細胞外的電位，</a:t>
                </a:r>
                <a14:m>
                  <m:oMath xmlns:m="http://schemas.openxmlformats.org/officeDocument/2006/math">
                    <m:r>
                      <a:rPr kumimoji="1" lang="zh-TW" altLang="en-US" i="1" smtClean="0">
                        <a:latin typeface="Cambria Math" panose="02040503050406030204" pitchFamily="18" charset="0"/>
                      </a:rPr>
                      <m:t>∆</m:t>
                    </m:r>
                    <m:r>
                      <a:rPr kumimoji="1" lang="en-US" altLang="zh-TW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kumimoji="1" lang="en-US" altLang="zh-TW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~70−95</m:t>
                    </m:r>
                    <m:r>
                      <m:rPr>
                        <m:nor/>
                      </m:rPr>
                      <a:rPr kumimoji="1" lang="en-US" altLang="zh-TW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mV</m:t>
                    </m:r>
                  </m:oMath>
                </a14:m>
                <a:r>
                  <a:rPr kumimoji="1" lang="zh-TW" altLang="en-US" dirty="0"/>
                  <a:t>。</a:t>
                </a:r>
              </a:p>
            </p:txBody>
          </p:sp>
        </mc:Choice>
        <mc:Fallback xmlns="">
          <p:sp>
            <p:nvSpPr>
              <p:cNvPr id="4" name="文字方塊 3">
                <a:extLst>
                  <a:ext uri="{FF2B5EF4-FFF2-40B4-BE49-F238E27FC236}">
                    <a16:creationId xmlns:a16="http://schemas.microsoft.com/office/drawing/2014/main" id="{FAE0AAC8-F585-DC47-99DA-1C9DCF053A7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30952" y="5410200"/>
                <a:ext cx="6096000" cy="369332"/>
              </a:xfrm>
              <a:prstGeom prst="rect">
                <a:avLst/>
              </a:prstGeom>
              <a:blipFill>
                <a:blip r:embed="rId3"/>
                <a:stretch>
                  <a:fillRect l="-832" t="-6667" b="-20000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文字方塊 4">
                <a:extLst>
                  <a:ext uri="{FF2B5EF4-FFF2-40B4-BE49-F238E27FC236}">
                    <a16:creationId xmlns:a16="http://schemas.microsoft.com/office/drawing/2014/main" id="{79DC6847-58F5-9D45-A092-C10222E34D57}"/>
                  </a:ext>
                </a:extLst>
              </p:cNvPr>
              <p:cNvSpPr txBox="1"/>
              <p:nvPr/>
            </p:nvSpPr>
            <p:spPr>
              <a:xfrm>
                <a:off x="1930952" y="5779532"/>
                <a:ext cx="452755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zh-TW" altLang="en-US" dirty="0"/>
                  <a:t>因此有一細胞外指向細胞內的電場</a:t>
                </a:r>
                <a14:m>
                  <m:oMath xmlns:m="http://schemas.openxmlformats.org/officeDocument/2006/math">
                    <m:r>
                      <a:rPr kumimoji="1" lang="en-US" altLang="zh-TW" b="0" i="1" smtClean="0">
                        <a:latin typeface="Cambria Math" panose="02040503050406030204" pitchFamily="18" charset="0"/>
                      </a:rPr>
                      <m:t>𝐸</m:t>
                    </m:r>
                  </m:oMath>
                </a14:m>
                <a:r>
                  <a:rPr kumimoji="1" lang="zh-TW" altLang="en-US" dirty="0"/>
                  <a:t>。</a:t>
                </a:r>
              </a:p>
            </p:txBody>
          </p:sp>
        </mc:Choice>
        <mc:Fallback xmlns="">
          <p:sp>
            <p:nvSpPr>
              <p:cNvPr id="5" name="文字方塊 4">
                <a:extLst>
                  <a:ext uri="{FF2B5EF4-FFF2-40B4-BE49-F238E27FC236}">
                    <a16:creationId xmlns:a16="http://schemas.microsoft.com/office/drawing/2014/main" id="{79DC6847-58F5-9D45-A092-C10222E34D5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30952" y="5779532"/>
                <a:ext cx="4527550" cy="369332"/>
              </a:xfrm>
              <a:prstGeom prst="rect">
                <a:avLst/>
              </a:prstGeom>
              <a:blipFill>
                <a:blip r:embed="rId4"/>
                <a:stretch>
                  <a:fillRect l="-1117" t="-3333" b="-23333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圖片 6" descr="一張含有 握住, 桌, 團體, 白色 的圖片&#10;&#10;自動產生的描述">
            <a:extLst>
              <a:ext uri="{FF2B5EF4-FFF2-40B4-BE49-F238E27FC236}">
                <a16:creationId xmlns:a16="http://schemas.microsoft.com/office/drawing/2014/main" id="{E9229F3B-E829-DD4B-BF21-8CE6A8142BB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735"/>
          <a:stretch/>
        </p:blipFill>
        <p:spPr>
          <a:xfrm>
            <a:off x="695739" y="3117352"/>
            <a:ext cx="2994025" cy="2127275"/>
          </a:xfrm>
          <a:prstGeom prst="rect">
            <a:avLst/>
          </a:prstGeom>
        </p:spPr>
      </p:pic>
      <p:pic>
        <p:nvPicPr>
          <p:cNvPr id="9" name="圖片 8" descr="一張含有 電腦 的圖片&#10;&#10;自動產生的描述">
            <a:extLst>
              <a:ext uri="{FF2B5EF4-FFF2-40B4-BE49-F238E27FC236}">
                <a16:creationId xmlns:a16="http://schemas.microsoft.com/office/drawing/2014/main" id="{75D15F06-4D35-DE40-82C9-E72166CE7173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9" r="8333" b="11896"/>
          <a:stretch/>
        </p:blipFill>
        <p:spPr>
          <a:xfrm>
            <a:off x="695739" y="732327"/>
            <a:ext cx="4038154" cy="2205754"/>
          </a:xfrm>
          <a:prstGeom prst="rect">
            <a:avLst/>
          </a:prstGeom>
        </p:spPr>
      </p:pic>
      <p:pic>
        <p:nvPicPr>
          <p:cNvPr id="11" name="圖片 10" descr="一張含有 電子用品, 電路 的圖片&#10;&#10;自動產生的描述">
            <a:extLst>
              <a:ext uri="{FF2B5EF4-FFF2-40B4-BE49-F238E27FC236}">
                <a16:creationId xmlns:a16="http://schemas.microsoft.com/office/drawing/2014/main" id="{AA6A930E-D48A-174B-A10A-8BB3C6E0F49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9301" y="3088888"/>
            <a:ext cx="3795236" cy="2203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5865337"/>
      </p:ext>
    </p:extLst>
  </p:cSld>
  <p:clrMapOvr>
    <a:masterClrMapping/>
  </p:clrMapOvr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88E9A074-9812-CC40-B994-B5015C06737C}"/>
              </a:ext>
            </a:extLst>
          </p:cNvPr>
          <p:cNvSpPr/>
          <p:nvPr/>
        </p:nvSpPr>
        <p:spPr>
          <a:xfrm>
            <a:off x="4762500" y="457200"/>
            <a:ext cx="4216400" cy="1752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/>
          </a:p>
        </p:txBody>
      </p:sp>
      <p:pic>
        <p:nvPicPr>
          <p:cNvPr id="2" name="圖片 1">
            <a:extLst>
              <a:ext uri="{FF2B5EF4-FFF2-40B4-BE49-F238E27FC236}">
                <a16:creationId xmlns:a16="http://schemas.microsoft.com/office/drawing/2014/main" id="{002A92B5-EF3E-2C4D-8324-391DF66AD6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100" y="457200"/>
            <a:ext cx="4445000" cy="5080000"/>
          </a:xfrm>
          <a:prstGeom prst="rect">
            <a:avLst/>
          </a:prstGeom>
        </p:spPr>
      </p:pic>
      <p:pic>
        <p:nvPicPr>
          <p:cNvPr id="3" name="圖片 2">
            <a:extLst>
              <a:ext uri="{FF2B5EF4-FFF2-40B4-BE49-F238E27FC236}">
                <a16:creationId xmlns:a16="http://schemas.microsoft.com/office/drawing/2014/main" id="{7C8CA022-E0A6-8149-A5EA-939F93022C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200" y="457200"/>
            <a:ext cx="4077632" cy="1780778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AD901E76-269E-1D4A-9EE6-1450C84504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7900" y="2276873"/>
            <a:ext cx="2142727" cy="2142727"/>
          </a:xfrm>
          <a:prstGeom prst="rect">
            <a:avLst/>
          </a:prstGeom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5B8A191F-FD37-3D4E-A7BB-9F5315C79FB8}"/>
              </a:ext>
            </a:extLst>
          </p:cNvPr>
          <p:cNvSpPr txBox="1"/>
          <p:nvPr/>
        </p:nvSpPr>
        <p:spPr>
          <a:xfrm>
            <a:off x="7086600" y="2971800"/>
            <a:ext cx="16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TW" dirty="0">
                <a:latin typeface="Times New Roman" panose="02020603050405020304" pitchFamily="18" charset="0"/>
                <a:cs typeface="Times New Roman" panose="02020603050405020304" pitchFamily="18" charset="0"/>
              </a:rPr>
              <a:t>Ion channel</a:t>
            </a:r>
            <a:endParaRPr kumimoji="1" lang="zh-TW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A8ED6372-C1C4-B74C-9DA6-67DE34116D2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9800" y="4458495"/>
            <a:ext cx="4099671" cy="1322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4068990"/>
      </p:ext>
    </p:extLst>
  </p:cSld>
  <p:clrMapOvr>
    <a:masterClrMapping/>
  </p:clrMapOvr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>
            <a:extLst>
              <a:ext uri="{FF2B5EF4-FFF2-40B4-BE49-F238E27FC236}">
                <a16:creationId xmlns:a16="http://schemas.microsoft.com/office/drawing/2014/main" id="{6DD77669-EBAC-2B4F-BB64-F4B20877E144}"/>
              </a:ext>
            </a:extLst>
          </p:cNvPr>
          <p:cNvSpPr txBox="1"/>
          <p:nvPr/>
        </p:nvSpPr>
        <p:spPr>
          <a:xfrm>
            <a:off x="1987036" y="1880076"/>
            <a:ext cx="5257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dirty="0"/>
              <a:t>改變離子隧道滲透度即可改變電位差而產生訊號。</a:t>
            </a:r>
            <a:endParaRPr kumimoji="1" lang="zh-TW" altLang="en-US" dirty="0"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F2567D23-1F44-2E47-AD13-BEAE5B55B0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5636" y="432276"/>
            <a:ext cx="4099671" cy="1322785"/>
          </a:xfrm>
          <a:prstGeom prst="rect">
            <a:avLst/>
          </a:prstGeom>
        </p:spPr>
      </p:pic>
      <p:pic>
        <p:nvPicPr>
          <p:cNvPr id="4" name="圖片 3">
            <a:extLst>
              <a:ext uri="{FF2B5EF4-FFF2-40B4-BE49-F238E27FC236}">
                <a16:creationId xmlns:a16="http://schemas.microsoft.com/office/drawing/2014/main" id="{7E6700E0-561D-8643-A257-48516CDA0D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6636" y="2374423"/>
            <a:ext cx="3950727" cy="2109153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ECE4928B-D06A-1448-8B85-BEF0974B4B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8436" y="4608591"/>
            <a:ext cx="5486400" cy="1998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1042510"/>
      </p:ext>
    </p:extLst>
  </p:cSld>
  <p:clrMapOvr>
    <a:masterClrMapping/>
  </p:clrMapOvr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754" name="Picture 4" descr="24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368200"/>
            <a:ext cx="3133996" cy="31923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4756" name="文字方塊 4"/>
          <p:cNvSpPr txBox="1">
            <a:spLocks noChangeArrowheads="1"/>
          </p:cNvSpPr>
          <p:nvPr/>
        </p:nvSpPr>
        <p:spPr bwMode="auto">
          <a:xfrm>
            <a:off x="2027238" y="4586981"/>
            <a:ext cx="2971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在均勻電介質中：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文字方塊 9">
                <a:extLst>
                  <a:ext uri="{FF2B5EF4-FFF2-40B4-BE49-F238E27FC236}">
                    <a16:creationId xmlns:a16="http://schemas.microsoft.com/office/drawing/2014/main" id="{FCB26C7A-D0B0-3246-99ED-82BA86B39FFB}"/>
                  </a:ext>
                </a:extLst>
              </p:cNvPr>
              <p:cNvSpPr txBox="1"/>
              <p:nvPr/>
            </p:nvSpPr>
            <p:spPr>
              <a:xfrm>
                <a:off x="2133600" y="3732449"/>
                <a:ext cx="1594026" cy="818814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/>
                            </a:rPr>
                            <m:t>𝑞</m:t>
                          </m:r>
                        </m:num>
                        <m:den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0" name="文字方塊 9">
                <a:extLst>
                  <a:ext uri="{FF2B5EF4-FFF2-40B4-BE49-F238E27FC236}">
                    <a16:creationId xmlns:a16="http://schemas.microsoft.com/office/drawing/2014/main" id="{FCB26C7A-D0B0-3246-99ED-82BA86B39FF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33600" y="3732449"/>
                <a:ext cx="1594026" cy="818814"/>
              </a:xfrm>
              <a:prstGeom prst="rect">
                <a:avLst/>
              </a:prstGeom>
              <a:blipFill>
                <a:blip r:embed="rId3"/>
                <a:stretch>
                  <a:fillRect l="-54762" t="-130769" b="-189231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文字方塊 10">
                <a:extLst>
                  <a:ext uri="{FF2B5EF4-FFF2-40B4-BE49-F238E27FC236}">
                    <a16:creationId xmlns:a16="http://schemas.microsoft.com/office/drawing/2014/main" id="{C5838EFC-9C22-7442-A00C-8E10F44340CC}"/>
                  </a:ext>
                </a:extLst>
              </p:cNvPr>
              <p:cNvSpPr txBox="1"/>
              <p:nvPr/>
            </p:nvSpPr>
            <p:spPr>
              <a:xfrm>
                <a:off x="2123661" y="4992587"/>
                <a:ext cx="3017429" cy="818814"/>
              </a:xfrm>
              <a:prstGeom prst="rect">
                <a:avLst/>
              </a:prstGeom>
              <a:solidFill>
                <a:srgbClr val="FBFE78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US" altLang="zh-TW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accPr>
                                <m:e>
                                  <m:r>
                                    <a:rPr lang="en-US" altLang="zh-TW" i="1">
                                      <a:latin typeface="Cambria Math"/>
                                      <a:ea typeface="Cambria Math"/>
                                    </a:rPr>
                                    <m:t>𝐸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  <m:t>0</m:t>
                              </m:r>
                            </m:sub>
                          </m:sSub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𝜅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/>
                            </a:rPr>
                            <m:t>𝑞</m:t>
                          </m:r>
                        </m:num>
                        <m:den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1" name="文字方塊 10">
                <a:extLst>
                  <a:ext uri="{FF2B5EF4-FFF2-40B4-BE49-F238E27FC236}">
                    <a16:creationId xmlns:a16="http://schemas.microsoft.com/office/drawing/2014/main" id="{C5838EFC-9C22-7442-A00C-8E10F44340C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3661" y="4992587"/>
                <a:ext cx="3017429" cy="818814"/>
              </a:xfrm>
              <a:prstGeom prst="rect">
                <a:avLst/>
              </a:prstGeom>
              <a:blipFill>
                <a:blip r:embed="rId4"/>
                <a:stretch>
                  <a:fillRect l="-26778" t="-128788" b="-184848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文字方塊 11">
                <a:extLst>
                  <a:ext uri="{FF2B5EF4-FFF2-40B4-BE49-F238E27FC236}">
                    <a16:creationId xmlns:a16="http://schemas.microsoft.com/office/drawing/2014/main" id="{6EE2BBE5-C004-684D-A1DF-1D2EB5E6DFD8}"/>
                  </a:ext>
                </a:extLst>
              </p:cNvPr>
              <p:cNvSpPr txBox="1"/>
              <p:nvPr/>
            </p:nvSpPr>
            <p:spPr>
              <a:xfrm>
                <a:off x="6268278" y="4956869"/>
                <a:ext cx="2057400" cy="818814"/>
              </a:xfrm>
              <a:prstGeom prst="rect">
                <a:avLst/>
              </a:prstGeom>
              <a:solidFill>
                <a:srgbClr val="FBFE78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/>
                            </a:rPr>
                            <m:t>𝑞</m:t>
                          </m:r>
                        </m:num>
                        <m:den>
                          <m: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𝜅</m:t>
                          </m:r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zh-TW" altLang="en-US" b="0" i="1" smtClean="0">
                                  <a:latin typeface="Cambria Math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2" name="文字方塊 11">
                <a:extLst>
                  <a:ext uri="{FF2B5EF4-FFF2-40B4-BE49-F238E27FC236}">
                    <a16:creationId xmlns:a16="http://schemas.microsoft.com/office/drawing/2014/main" id="{6EE2BBE5-C004-684D-A1DF-1D2EB5E6DFD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68278" y="4956869"/>
                <a:ext cx="2057400" cy="818814"/>
              </a:xfrm>
              <a:prstGeom prst="rect">
                <a:avLst/>
              </a:prstGeom>
              <a:blipFill>
                <a:blip r:embed="rId5"/>
                <a:stretch>
                  <a:fillRect l="-33742" t="-128788" b="-184848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文字方塊 12">
                <a:extLst>
                  <a:ext uri="{FF2B5EF4-FFF2-40B4-BE49-F238E27FC236}">
                    <a16:creationId xmlns:a16="http://schemas.microsoft.com/office/drawing/2014/main" id="{F9AFE2DC-C3B5-4149-8CB8-5432418A4324}"/>
                  </a:ext>
                </a:extLst>
              </p:cNvPr>
              <p:cNvSpPr txBox="1"/>
              <p:nvPr/>
            </p:nvSpPr>
            <p:spPr>
              <a:xfrm>
                <a:off x="2090842" y="6373437"/>
                <a:ext cx="1534907" cy="36933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zh-TW" altLang="en-US" i="1">
                              <a:latin typeface="Cambria Math"/>
                            </a:rPr>
                            <m:t>𝜀</m:t>
                          </m:r>
                        </m:e>
                        <m:sub>
                          <m:r>
                            <a:rPr lang="en-US" altLang="zh-TW" i="1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en-US" altLang="zh-TW" i="1">
                          <a:latin typeface="Cambria Math"/>
                          <a:ea typeface="Cambria Math" panose="02040503050406030204" pitchFamily="18" charset="0"/>
                        </a:rPr>
                        <m:t>→</m:t>
                      </m:r>
                      <m:r>
                        <a:rPr lang="en-US" altLang="zh-TW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𝜀</m:t>
                      </m:r>
                      <m:r>
                        <a:rPr lang="en-US" altLang="zh-TW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≡</m:t>
                      </m:r>
                      <m:r>
                        <a:rPr lang="en-US" altLang="zh-TW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𝜅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zh-TW" altLang="en-US" i="1">
                              <a:latin typeface="Cambria Math"/>
                            </a:rPr>
                            <m:t>𝜀</m:t>
                          </m:r>
                        </m:e>
                        <m:sub>
                          <m:r>
                            <a:rPr lang="en-US" altLang="zh-TW" i="1">
                              <a:latin typeface="Cambria Math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3" name="文字方塊 12">
                <a:extLst>
                  <a:ext uri="{FF2B5EF4-FFF2-40B4-BE49-F238E27FC236}">
                    <a16:creationId xmlns:a16="http://schemas.microsoft.com/office/drawing/2014/main" id="{F9AFE2DC-C3B5-4149-8CB8-5432418A432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90842" y="6373437"/>
                <a:ext cx="1534907" cy="369332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文字方塊 13">
                <a:extLst>
                  <a:ext uri="{FF2B5EF4-FFF2-40B4-BE49-F238E27FC236}">
                    <a16:creationId xmlns:a16="http://schemas.microsoft.com/office/drawing/2014/main" id="{E04A8604-F8A9-074F-8469-2BF32A312144}"/>
                  </a:ext>
                </a:extLst>
              </p:cNvPr>
              <p:cNvSpPr txBox="1"/>
              <p:nvPr/>
            </p:nvSpPr>
            <p:spPr>
              <a:xfrm>
                <a:off x="6248400" y="5867400"/>
                <a:ext cx="1676400" cy="818814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𝐸</m:t>
                              </m:r>
                            </m:e>
                          </m:acc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𝑑</m:t>
                          </m:r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𝐴</m:t>
                              </m:r>
                            </m:e>
                          </m:acc>
                        </m:e>
                      </m:nary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/>
                            </a:rPr>
                            <m:t>𝑞</m:t>
                          </m:r>
                        </m:num>
                        <m:den>
                          <m:r>
                            <a:rPr lang="en-US" altLang="zh-TW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</m:den>
                      </m:f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4" name="文字方塊 13">
                <a:extLst>
                  <a:ext uri="{FF2B5EF4-FFF2-40B4-BE49-F238E27FC236}">
                    <a16:creationId xmlns:a16="http://schemas.microsoft.com/office/drawing/2014/main" id="{E04A8604-F8A9-074F-8469-2BF32A31214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48400" y="5867400"/>
                <a:ext cx="1676400" cy="818814"/>
              </a:xfrm>
              <a:prstGeom prst="rect">
                <a:avLst/>
              </a:prstGeom>
              <a:blipFill>
                <a:blip r:embed="rId7"/>
                <a:stretch>
                  <a:fillRect l="-46970" t="-130769" b="-189231"/>
                </a:stretch>
              </a:blipFill>
            </p:spPr>
            <p:txBody>
              <a:bodyPr/>
              <a:lstStyle/>
              <a:p>
                <a:r>
                  <a:rPr lang="zh-TW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文字方塊 4">
            <a:extLst>
              <a:ext uri="{FF2B5EF4-FFF2-40B4-BE49-F238E27FC236}">
                <a16:creationId xmlns:a16="http://schemas.microsoft.com/office/drawing/2014/main" id="{19F6D758-32B7-F24F-9E01-441095B17A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27238" y="5907475"/>
            <a:ext cx="399256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dirty="0"/>
              <a:t>在均勻電介質中，只要改常數即可！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預設簡報設計">
  <a:themeElements>
    <a:clrScheme name="預設簡報設計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預設簡報設計">
      <a:majorFont>
        <a:latin typeface="Arial"/>
        <a:ea typeface="新細明體"/>
        <a:cs typeface=""/>
      </a:majorFont>
      <a:minorFont>
        <a:latin typeface="Arial"/>
        <a:ea typeface="新細明體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預設簡報設計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預設簡報設計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預設簡報設計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預設簡報設計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預設簡報設計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預設簡報設計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預設簡報設計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預設簡報設計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預設簡報設計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預設簡報設計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預設簡報設計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預設簡報設計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7555</TotalTime>
  <Words>6346</Words>
  <Application>Microsoft Macintosh PowerPoint</Application>
  <PresentationFormat>On-screen Show (4:3)</PresentationFormat>
  <Paragraphs>784</Paragraphs>
  <Slides>149</Slides>
  <Notes>0</Notes>
  <HiddenSlides>4</HiddenSlides>
  <MMClips>1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149</vt:i4>
      </vt:variant>
    </vt:vector>
  </HeadingPairs>
  <TitlesOfParts>
    <vt:vector size="155" baseType="lpstr">
      <vt:lpstr>Arial</vt:lpstr>
      <vt:lpstr>Cambria Math</vt:lpstr>
      <vt:lpstr>Tahoma</vt:lpstr>
      <vt:lpstr>Times New Roman</vt:lpstr>
      <vt:lpstr>預設簡報設計</vt:lpstr>
      <vt:lpstr>方程式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Chia-Hung Chang</dc:creator>
  <cp:lastModifiedBy>Chia-Hung Vincent Chang</cp:lastModifiedBy>
  <cp:revision>475</cp:revision>
  <cp:lastPrinted>2025-04-21T12:38:07Z</cp:lastPrinted>
  <dcterms:created xsi:type="dcterms:W3CDTF">1601-01-01T00:00:00Z</dcterms:created>
  <dcterms:modified xsi:type="dcterms:W3CDTF">2026-05-11T04:39:19Z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