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535" r:id="rId2"/>
    <p:sldId id="511" r:id="rId3"/>
    <p:sldId id="292" r:id="rId4"/>
    <p:sldId id="288" r:id="rId5"/>
    <p:sldId id="318" r:id="rId6"/>
    <p:sldId id="319" r:id="rId7"/>
    <p:sldId id="320" r:id="rId8"/>
    <p:sldId id="293" r:id="rId9"/>
    <p:sldId id="349" r:id="rId10"/>
    <p:sldId id="363" r:id="rId11"/>
    <p:sldId id="347" r:id="rId12"/>
    <p:sldId id="324" r:id="rId13"/>
    <p:sldId id="257" r:id="rId14"/>
    <p:sldId id="258" r:id="rId15"/>
    <p:sldId id="365" r:id="rId16"/>
    <p:sldId id="263" r:id="rId17"/>
    <p:sldId id="366" r:id="rId18"/>
    <p:sldId id="364" r:id="rId19"/>
    <p:sldId id="280" r:id="rId20"/>
    <p:sldId id="275" r:id="rId21"/>
    <p:sldId id="281" r:id="rId22"/>
    <p:sldId id="313" r:id="rId23"/>
    <p:sldId id="312" r:id="rId24"/>
    <p:sldId id="283" r:id="rId25"/>
    <p:sldId id="341" r:id="rId26"/>
    <p:sldId id="342" r:id="rId27"/>
    <p:sldId id="286" r:id="rId28"/>
    <p:sldId id="314" r:id="rId29"/>
    <p:sldId id="259" r:id="rId30"/>
    <p:sldId id="367" r:id="rId31"/>
    <p:sldId id="260" r:id="rId32"/>
    <p:sldId id="271" r:id="rId33"/>
    <p:sldId id="329" r:id="rId34"/>
    <p:sldId id="262" r:id="rId35"/>
    <p:sldId id="289" r:id="rId36"/>
    <p:sldId id="303" r:id="rId37"/>
    <p:sldId id="355" r:id="rId38"/>
    <p:sldId id="356" r:id="rId39"/>
    <p:sldId id="357" r:id="rId40"/>
    <p:sldId id="261" r:id="rId41"/>
    <p:sldId id="305" r:id="rId42"/>
    <p:sldId id="339" r:id="rId43"/>
    <p:sldId id="310" r:id="rId44"/>
    <p:sldId id="272" r:id="rId45"/>
    <p:sldId id="626" r:id="rId46"/>
    <p:sldId id="282" r:id="rId47"/>
    <p:sldId id="273" r:id="rId48"/>
    <p:sldId id="623" r:id="rId49"/>
    <p:sldId id="624" r:id="rId50"/>
    <p:sldId id="625" r:id="rId51"/>
    <p:sldId id="323" r:id="rId52"/>
    <p:sldId id="276" r:id="rId53"/>
    <p:sldId id="277" r:id="rId54"/>
    <p:sldId id="278" r:id="rId55"/>
    <p:sldId id="279" r:id="rId56"/>
    <p:sldId id="343" r:id="rId57"/>
    <p:sldId id="358" r:id="rId58"/>
    <p:sldId id="359" r:id="rId59"/>
    <p:sldId id="360" r:id="rId60"/>
    <p:sldId id="307" r:id="rId61"/>
    <p:sldId id="332" r:id="rId62"/>
    <p:sldId id="333" r:id="rId63"/>
    <p:sldId id="334" r:id="rId64"/>
    <p:sldId id="290" r:id="rId65"/>
    <p:sldId id="270" r:id="rId66"/>
    <p:sldId id="350" r:id="rId67"/>
    <p:sldId id="627" r:id="rId68"/>
    <p:sldId id="628" r:id="rId69"/>
    <p:sldId id="629" r:id="rId70"/>
    <p:sldId id="361" r:id="rId71"/>
    <p:sldId id="362" r:id="rId7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FFCC"/>
    <a:srgbClr val="EBFFFC"/>
    <a:srgbClr val="CCFFFF"/>
    <a:srgbClr val="FF0000"/>
    <a:srgbClr val="CEFEF7"/>
    <a:srgbClr val="CCECFF"/>
    <a:srgbClr val="D9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7" autoAdjust="0"/>
    <p:restoredTop sz="94660"/>
  </p:normalViewPr>
  <p:slideViewPr>
    <p:cSldViewPr>
      <p:cViewPr varScale="1">
        <p:scale>
          <a:sx n="114" d="100"/>
          <a:sy n="114" d="100"/>
        </p:scale>
        <p:origin x="16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5ED82-833C-7046-B671-23B881C2AB99}" type="datetimeFigureOut">
              <a:rPr lang="en-US" altLang="zh-TW" smtClean="0"/>
              <a:t>4/13/26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07FB5-9D27-DB48-87FC-724E479AA63A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2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47B-2A55-4287-B40B-26C078F06CAC}" type="datetimeFigureOut">
              <a:rPr lang="zh-TW" altLang="en-US" smtClean="0"/>
              <a:t>2026/4/13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19A7-261A-4279-AD93-62379E7B98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0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A1D31-6C17-4434-B88C-260A1A5514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63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D29A-264E-4715-95DE-F09589F69B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91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98E8-F0A6-4F68-ACC0-87089090D1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26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BBF2-9EFD-4369-A63F-203551160C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1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78C0-3B89-41BC-8EF2-1B40606B6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63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E3EB-F659-45E4-B451-3D85B07489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37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EB560-046D-4CDF-B6F8-BB87DE9DD2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26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8186-3EB9-4DF5-902F-4F1E521F6A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76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F6B59-8528-4CDD-A231-C6BD82C9F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456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D0FC7-BD6C-4472-9653-1663D03BDB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79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8166-7D19-42F2-B26D-C27F5F069D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83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14DB-6432-43E5-B838-5ED9FECD58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6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99228EB5-2DCD-44E2-86A4-AECDC7A205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0.jpe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1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1.png"/><Relationship Id="rId3" Type="http://schemas.openxmlformats.org/officeDocument/2006/relationships/image" Target="../media/image821.png"/><Relationship Id="rId12" Type="http://schemas.openxmlformats.org/officeDocument/2006/relationships/image" Target="../media/image84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31.png"/><Relationship Id="rId10" Type="http://schemas.openxmlformats.org/officeDocument/2006/relationships/image" Target="../media/image770.png"/><Relationship Id="rId9" Type="http://schemas.openxmlformats.org/officeDocument/2006/relationships/image" Target="../media/image760.png"/><Relationship Id="rId14" Type="http://schemas.openxmlformats.org/officeDocument/2006/relationships/image" Target="../media/image8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0.png"/><Relationship Id="rId3" Type="http://schemas.openxmlformats.org/officeDocument/2006/relationships/image" Target="../media/image108.jpeg"/><Relationship Id="rId21" Type="http://schemas.openxmlformats.org/officeDocument/2006/relationships/image" Target="../media/image99.png"/><Relationship Id="rId25" Type="http://schemas.openxmlformats.org/officeDocument/2006/relationships/image" Target="../media/image970.png"/><Relationship Id="rId2" Type="http://schemas.openxmlformats.org/officeDocument/2006/relationships/image" Target="../media/image107.jpeg"/><Relationship Id="rId20" Type="http://schemas.openxmlformats.org/officeDocument/2006/relationships/image" Target="../media/image980.png"/><Relationship Id="rId29" Type="http://schemas.openxmlformats.org/officeDocument/2006/relationships/image" Target="../media/image103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6.png"/><Relationship Id="rId23" Type="http://schemas.openxmlformats.org/officeDocument/2006/relationships/image" Target="../media/image950.png"/><Relationship Id="rId28" Type="http://schemas.openxmlformats.org/officeDocument/2006/relationships/image" Target="../media/image1021.png"/><Relationship Id="rId31" Type="http://schemas.openxmlformats.org/officeDocument/2006/relationships/image" Target="../media/image1051.png"/><Relationship Id="rId22" Type="http://schemas.openxmlformats.org/officeDocument/2006/relationships/image" Target="../media/image1000.png"/><Relationship Id="rId27" Type="http://schemas.openxmlformats.org/officeDocument/2006/relationships/image" Target="../media/image1010.png"/><Relationship Id="rId30" Type="http://schemas.openxmlformats.org/officeDocument/2006/relationships/image" Target="../media/image10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1.png"/><Relationship Id="rId7" Type="http://schemas.openxmlformats.org/officeDocument/2006/relationships/image" Target="../media/image111.png"/><Relationship Id="rId2" Type="http://schemas.openxmlformats.org/officeDocument/2006/relationships/image" Target="../media/image10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09.gif"/><Relationship Id="rId4" Type="http://schemas.openxmlformats.org/officeDocument/2006/relationships/image" Target="../media/image108.png"/><Relationship Id="rId9" Type="http://schemas.openxmlformats.org/officeDocument/2006/relationships/hyperlink" Target="http://upload.wikimedia.org/wikipedia/commons/a/aa/VFPt_dipole_animation_electric.gi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1.png"/><Relationship Id="rId5" Type="http://schemas.openxmlformats.org/officeDocument/2006/relationships/image" Target="../media/image1050.png"/><Relationship Id="rId4" Type="http://schemas.openxmlformats.org/officeDocument/2006/relationships/image" Target="../media/image10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0.png"/><Relationship Id="rId4" Type="http://schemas.openxmlformats.org/officeDocument/2006/relationships/image" Target="../media/image10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17" Type="http://schemas.openxmlformats.org/officeDocument/2006/relationships/image" Target="../media/image740.png"/><Relationship Id="rId2" Type="http://schemas.openxmlformats.org/officeDocument/2006/relationships/image" Target="../media/image124.jpeg"/><Relationship Id="rId16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20.png"/><Relationship Id="rId9" Type="http://schemas.openxmlformats.org/officeDocument/2006/relationships/image" Target="../media/image710.png"/><Relationship Id="rId14" Type="http://schemas.openxmlformats.org/officeDocument/2006/relationships/image" Target="../media/image9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7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881.png"/><Relationship Id="rId9" Type="http://schemas.openxmlformats.org/officeDocument/2006/relationships/image" Target="../media/image1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g"/><Relationship Id="rId4" Type="http://schemas.openxmlformats.org/officeDocument/2006/relationships/image" Target="../media/image1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hyperlink" Target="http://www.sinyi.com.tw/living/livingMain.aspx?class=2&amp;id=73" TargetMode="External"/><Relationship Id="rId4" Type="http://schemas.openxmlformats.org/officeDocument/2006/relationships/image" Target="../media/image129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37.wmf"/><Relationship Id="rId18" Type="http://schemas.openxmlformats.org/officeDocument/2006/relationships/image" Target="../media/image12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3.wmf"/><Relationship Id="rId12" Type="http://schemas.openxmlformats.org/officeDocument/2006/relationships/oleObject" Target="../embeddings/oleObject5.bin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6.jpeg"/><Relationship Id="rId5" Type="http://schemas.openxmlformats.org/officeDocument/2006/relationships/image" Target="../media/image133.png"/><Relationship Id="rId10" Type="http://schemas.openxmlformats.org/officeDocument/2006/relationships/image" Target="../media/image135.jpeg"/><Relationship Id="rId4" Type="http://schemas.openxmlformats.org/officeDocument/2006/relationships/image" Target="../media/image132.wmf"/><Relationship Id="rId9" Type="http://schemas.openxmlformats.org/officeDocument/2006/relationships/image" Target="../media/image134.wmf"/><Relationship Id="rId14" Type="http://schemas.openxmlformats.org/officeDocument/2006/relationships/image" Target="../media/image138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9.jpeg"/><Relationship Id="rId7" Type="http://schemas.openxmlformats.org/officeDocument/2006/relationships/image" Target="../media/image142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38.wmf"/><Relationship Id="rId5" Type="http://schemas.openxmlformats.org/officeDocument/2006/relationships/hyperlink" Target="http://upload.wikimedia.org/wikipedia/commons/8/8d/Jean_baptiste_biot.jpg" TargetMode="External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40.png"/><Relationship Id="rId9" Type="http://schemas.openxmlformats.org/officeDocument/2006/relationships/image" Target="../media/image14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94.jpe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1.jpeg"/><Relationship Id="rId7" Type="http://schemas.openxmlformats.org/officeDocument/2006/relationships/image" Target="../media/image153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152.jpeg"/><Relationship Id="rId4" Type="http://schemas.openxmlformats.org/officeDocument/2006/relationships/hyperlink" Target="http://upload.wikimedia.org/wikipedia/commons/5/5b/Faraday-Millikan-Gale-1913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710523" cy="209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2745113" cy="27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94D25-84C3-28F2-3A7D-A1B22145ECA2}"/>
              </a:ext>
            </a:extLst>
          </p:cNvPr>
          <p:cNvSpPr txBox="1"/>
          <p:nvPr/>
        </p:nvSpPr>
        <p:spPr>
          <a:xfrm>
            <a:off x="2282688" y="220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電流</a:t>
            </a:r>
            <a:endParaRPr lang="en-US" dirty="0"/>
          </a:p>
        </p:txBody>
      </p:sp>
      <p:pic>
        <p:nvPicPr>
          <p:cNvPr id="3" name="Picture 1" descr="25_00_CO.jpg">
            <a:extLst>
              <a:ext uri="{FF2B5EF4-FFF2-40B4-BE49-F238E27FC236}">
                <a16:creationId xmlns:a16="http://schemas.microsoft.com/office/drawing/2014/main" id="{64B579D8-247A-8B55-2E7C-4E3CC7014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8999"/>
            <a:ext cx="4322441" cy="278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2769405" y="1058690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Finally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06624" y="3695236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4" y="3695236"/>
                <a:ext cx="1962781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09576" y="4703348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76" y="4703348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02860" y="2759132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60" y="2759132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65029" y="1751020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29" y="1751020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769405" y="689358"/>
            <a:ext cx="26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電磁力的基本定律：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566695" y="1853612"/>
                <a:ext cx="1253485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1853612"/>
                <a:ext cx="1253485" cy="61369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566695" y="2877803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2877803"/>
                <a:ext cx="1145250" cy="404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566695" y="3702879"/>
                <a:ext cx="1629677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3702879"/>
                <a:ext cx="1629677" cy="68255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566695" y="4839668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4839668"/>
                <a:ext cx="2488630" cy="68255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35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2714625" y="6858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James Clerk Maxwell (1831-1879)</a:t>
            </a:r>
            <a:endParaRPr lang="en-US" altLang="zh-TW" sz="2400" dirty="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73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5"/>
          <a:stretch>
            <a:fillRect/>
          </a:stretch>
        </p:blipFill>
        <p:spPr bwMode="auto">
          <a:xfrm>
            <a:off x="990600" y="1066800"/>
            <a:ext cx="7038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字方塊 2"/>
          <p:cNvSpPr txBox="1">
            <a:spLocks noChangeArrowheads="1"/>
          </p:cNvSpPr>
          <p:nvPr/>
        </p:nvSpPr>
        <p:spPr bwMode="auto">
          <a:xfrm>
            <a:off x="3200400" y="605883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靜電學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495800" y="4038600"/>
            <a:ext cx="457200" cy="2286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79" name="文字方塊 6"/>
          <p:cNvSpPr txBox="1">
            <a:spLocks noChangeArrowheads="1"/>
          </p:cNvSpPr>
          <p:nvPr/>
        </p:nvSpPr>
        <p:spPr bwMode="auto">
          <a:xfrm>
            <a:off x="2590800" y="44196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先討論與時間無關的場。</a:t>
            </a:r>
          </a:p>
        </p:txBody>
      </p:sp>
      <p:sp>
        <p:nvSpPr>
          <p:cNvPr id="3080" name="文字方塊 7"/>
          <p:cNvSpPr txBox="1">
            <a:spLocks noChangeArrowheads="1"/>
          </p:cNvSpPr>
          <p:nvPr/>
        </p:nvSpPr>
        <p:spPr bwMode="auto">
          <a:xfrm>
            <a:off x="2590800" y="48006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電荷與電流都是穩定而與時間無關。</a:t>
            </a:r>
          </a:p>
        </p:txBody>
      </p:sp>
      <p:sp>
        <p:nvSpPr>
          <p:cNvPr id="3081" name="文字方塊 8"/>
          <p:cNvSpPr txBox="1">
            <a:spLocks noChangeArrowheads="1"/>
          </p:cNvSpPr>
          <p:nvPr/>
        </p:nvSpPr>
        <p:spPr bwMode="auto">
          <a:xfrm>
            <a:off x="2590800" y="5908366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但與時間無關的場的花樣卻已經非常特別</a:t>
            </a:r>
          </a:p>
        </p:txBody>
      </p:sp>
      <p:sp>
        <p:nvSpPr>
          <p:cNvPr id="3082" name="文字方塊 9"/>
          <p:cNvSpPr txBox="1">
            <a:spLocks noChangeArrowheads="1"/>
          </p:cNvSpPr>
          <p:nvPr/>
        </p:nvSpPr>
        <p:spPr bwMode="auto">
          <a:xfrm>
            <a:off x="2590800" y="5527366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靜止的粒子幾乎沒什麼可以研究！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8E0D394-C672-B94B-AFA1-75F51094A935}"/>
                  </a:ext>
                </a:extLst>
              </p:cNvPr>
              <p:cNvSpPr txBox="1"/>
              <p:nvPr/>
            </p:nvSpPr>
            <p:spPr>
              <a:xfrm>
                <a:off x="5222423" y="3978569"/>
                <a:ext cx="1258486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8E0D394-C672-B94B-AFA1-75F51094A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423" y="3978569"/>
                <a:ext cx="1258486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A889AAE1-4F0C-AC4B-9428-B8E16C2D7E0C}"/>
                  </a:ext>
                </a:extLst>
              </p:cNvPr>
              <p:cNvSpPr txBox="1"/>
              <p:nvPr/>
            </p:nvSpPr>
            <p:spPr>
              <a:xfrm>
                <a:off x="2600739" y="3978569"/>
                <a:ext cx="1625638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A889AAE1-4F0C-AC4B-9428-B8E16C2D7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739" y="3978569"/>
                <a:ext cx="162563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06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3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11401" r="7588" b="14490"/>
          <a:stretch>
            <a:fillRect/>
          </a:stretch>
        </p:blipFill>
        <p:spPr bwMode="auto">
          <a:xfrm>
            <a:off x="2209800" y="1676400"/>
            <a:ext cx="464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>
            <a:off x="3581400" y="1219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Electricity</a:t>
            </a:r>
            <a:r>
              <a:rPr lang="zh-TW" altLang="en-US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en-US"/>
              <a:t> 電力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057400" y="7620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靜電交互作用在巨觀世界就可以很容易觀察的到！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CB30F1C-E85E-FF44-98D4-9F8666744E70}"/>
              </a:ext>
            </a:extLst>
          </p:cNvPr>
          <p:cNvSpPr txBox="1"/>
          <p:nvPr/>
        </p:nvSpPr>
        <p:spPr>
          <a:xfrm>
            <a:off x="2362200" y="5867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摩擦後的物體可以吸引其他較輕的物體。</a:t>
            </a:r>
            <a:endParaRPr kumimoji="1"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ig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8"/>
          <a:stretch/>
        </p:blipFill>
        <p:spPr bwMode="auto">
          <a:xfrm>
            <a:off x="1371600" y="5410200"/>
            <a:ext cx="6019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3811B49-9575-AB4D-91B3-C0C3C0E0C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741362"/>
            <a:ext cx="8128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8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2C85845-0701-3C4A-9BA8-DAD5562B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92250"/>
            <a:ext cx="50800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7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E7FAB6-3AC4-4E48-9F8A-1031AF93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35" y="762000"/>
            <a:ext cx="7038075" cy="44767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C2731A-C357-BA44-A93F-CB48BDA473C4}"/>
              </a:ext>
            </a:extLst>
          </p:cNvPr>
          <p:cNvSpPr/>
          <p:nvPr/>
        </p:nvSpPr>
        <p:spPr>
          <a:xfrm>
            <a:off x="801435" y="5334000"/>
            <a:ext cx="7541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engraving is taken from William Watson's 1748 work. A rotating crank generates electricity which is transferred to the shoes of a boy suspended on silk ropes. The boy in turn transmits a genteel shock to the girl who is standing on a tar-covered barrel. Her other hand is probably extended to attract feathers or small pieces of paper.</a:t>
            </a:r>
          </a:p>
        </p:txBody>
      </p:sp>
    </p:spTree>
    <p:extLst>
      <p:ext uri="{BB962C8B-B14F-4D97-AF65-F5344CB8AC3E}">
        <p14:creationId xmlns:p14="http://schemas.microsoft.com/office/powerpoint/2010/main" val="82525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49D467-C960-3843-B9C2-57C99D87BF7F}"/>
              </a:ext>
            </a:extLst>
          </p:cNvPr>
          <p:cNvSpPr/>
          <p:nvPr/>
        </p:nvSpPr>
        <p:spPr>
          <a:xfrm>
            <a:off x="1758682" y="4885884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party</a:t>
            </a:r>
          </a:p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turkey is to be killed for dinner by the electric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shock, and roasted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electric jack, before a fire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kindled by the electrified bottle; when the healths of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famous electricians of England, France, Holland,</a:t>
            </a:r>
          </a:p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Germany, are to be drunk in electrified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bumpers, under the discharge of guns from the electrical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attery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8C4BA2-E5A4-524B-8650-5157AEA24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4"/>
          <a:stretch/>
        </p:blipFill>
        <p:spPr>
          <a:xfrm>
            <a:off x="1758682" y="1075884"/>
            <a:ext cx="516329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年輕, 小 的圖片&#10;&#10;自動產生的描述">
            <a:extLst>
              <a:ext uri="{FF2B5EF4-FFF2-40B4-BE49-F238E27FC236}">
                <a16:creationId xmlns:a16="http://schemas.microsoft.com/office/drawing/2014/main" id="{9E08CD4A-42C5-1B48-84CA-71981617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6950"/>
            <a:ext cx="85344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://www.jetaerospace.org/Images/ignition_system_spar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435" name="圖片 2" descr="ignition_system_sp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7148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www.coe.ufrj.br/~acmq/spar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209800"/>
            <a:ext cx="41433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文字方塊 4"/>
          <p:cNvSpPr txBox="1">
            <a:spLocks noChangeArrowheads="1"/>
          </p:cNvSpPr>
          <p:nvPr/>
        </p:nvSpPr>
        <p:spPr bwMode="auto">
          <a:xfrm>
            <a:off x="3810000" y="56388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Spark</a:t>
            </a:r>
            <a:r>
              <a:rPr lang="en-US" altLang="zh-TW" dirty="0"/>
              <a:t> </a:t>
            </a:r>
            <a:r>
              <a:rPr lang="zh-TW" altLang="en-US" dirty="0"/>
              <a:t>電火花</a:t>
            </a:r>
          </a:p>
        </p:txBody>
      </p:sp>
    </p:spTree>
    <p:extLst>
      <p:ext uri="{BB962C8B-B14F-4D97-AF65-F5344CB8AC3E}">
        <p14:creationId xmlns:p14="http://schemas.microsoft.com/office/powerpoint/2010/main" val="115786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335280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 descr="Illustration of the electromagnetic force: the atom neucleas with a bolt of lightning connecting it to an orbiting electron">
            <a:extLst>
              <a:ext uri="{FF2B5EF4-FFF2-40B4-BE49-F238E27FC236}">
                <a16:creationId xmlns:a16="http://schemas.microsoft.com/office/drawing/2014/main" id="{71B2CE7E-625A-398E-F873-10492976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63867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06BEC-0DF5-BACB-C057-BE71B593C872}"/>
              </a:ext>
            </a:extLst>
          </p:cNvPr>
          <p:cNvSpPr txBox="1"/>
          <p:nvPr/>
        </p:nvSpPr>
        <p:spPr>
          <a:xfrm>
            <a:off x="1676400" y="5562600"/>
            <a:ext cx="9906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電磁波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93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23p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83686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BenFrank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225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16152" y="49530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Franklin</a:t>
            </a:r>
            <a:r>
              <a:rPr lang="zh-TW" altLang="en-US" dirty="0"/>
              <a:t>發現電有正負兩種。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0FCEFC9-65E2-EC49-92E9-C3EABF341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152" y="5345668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正負電會中和，並發出火光。</a:t>
            </a:r>
          </a:p>
        </p:txBody>
      </p:sp>
    </p:spTree>
    <p:extLst>
      <p:ext uri="{BB962C8B-B14F-4D97-AF65-F5344CB8AC3E}">
        <p14:creationId xmlns:p14="http://schemas.microsoft.com/office/powerpoint/2010/main" val="279528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 descr="afg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51" y="762000"/>
            <a:ext cx="39681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文字方塊 2"/>
          <p:cNvSpPr txBox="1">
            <a:spLocks noChangeArrowheads="1"/>
          </p:cNvSpPr>
          <p:nvPr/>
        </p:nvSpPr>
        <p:spPr bwMode="auto">
          <a:xfrm>
            <a:off x="1447800" y="5568176"/>
            <a:ext cx="6553200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當電場超越一臨界值後，空氣中原子會被游離，離開原子的電子撞擊其他原子時便會發光，因此光是沿電子導電的路徑！</a:t>
            </a:r>
          </a:p>
        </p:txBody>
      </p:sp>
    </p:spTree>
    <p:extLst>
      <p:ext uri="{BB962C8B-B14F-4D97-AF65-F5344CB8AC3E}">
        <p14:creationId xmlns:p14="http://schemas.microsoft.com/office/powerpoint/2010/main" val="206288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ropbox\Documents\課程\YoungTextBook\Images\Chapter21\A_Images\A_Figures_and_Photos\21_01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81000" y="1447800"/>
            <a:ext cx="85471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988820" y="685800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電有吸力，也有斥力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53000" y="685800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同性相斥，異性相吸。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7C135B51-BE4B-532D-183A-CB9E88CC6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629" y="299903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Franklin</a:t>
            </a:r>
            <a:r>
              <a:rPr lang="zh-TW" altLang="en-US" dirty="0"/>
              <a:t>發現電有正負兩種。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ropbox\Documents\課程\YoungTextBook\Images\Chapter21\A_Images\A_Figures_and_Photos\21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471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D192E44-2724-0E44-BFC0-99EE817F0395}"/>
              </a:ext>
            </a:extLst>
          </p:cNvPr>
          <p:cNvSpPr txBox="1"/>
          <p:nvPr/>
        </p:nvSpPr>
        <p:spPr>
          <a:xfrm>
            <a:off x="838200" y="5181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帶電的物體可以感應不帶電的物體，使此物體內異性電靠近而被吸引。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earthobservatory.nasa.gov/Study/Bees/Images/bee_pollen_mac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5813"/>
            <a:ext cx="47625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圖片 2" descr="afg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8763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www.texasdrone.com/images/pollenbe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20304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971800" y="381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靜電力在自然現象扮演重要角色！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71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326088" cy="4413199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6706"/>
            <a:ext cx="8229600" cy="114300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painting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36DF250-C549-714F-83E9-F67F1B114D88}"/>
              </a:ext>
            </a:extLst>
          </p:cNvPr>
          <p:cNvSpPr/>
          <p:nvPr/>
        </p:nvSpPr>
        <p:spPr>
          <a:xfrm>
            <a:off x="457200" y="105171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Induced positive charge on the metal object attracts the negatively charged paint droplets.</a:t>
            </a:r>
          </a:p>
        </p:txBody>
      </p:sp>
    </p:spTree>
    <p:extLst>
      <p:ext uri="{BB962C8B-B14F-4D97-AF65-F5344CB8AC3E}">
        <p14:creationId xmlns:p14="http://schemas.microsoft.com/office/powerpoint/2010/main" val="2797051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 descr="afg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77" y="2703195"/>
            <a:ext cx="2717759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http://www.supplierlist.com/photo_images/40120/HP_compatible_toner_cartridge_HP_Q594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23199"/>
          <a:stretch>
            <a:fillRect/>
          </a:stretch>
        </p:blipFill>
        <p:spPr bwMode="auto">
          <a:xfrm>
            <a:off x="1457789" y="810006"/>
            <a:ext cx="2747837" cy="167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352800" y="5943600"/>
            <a:ext cx="33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影印機印表機就是利用靜電！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D5FFA0-4B86-4D4F-B397-CA26ED1E5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792529"/>
            <a:ext cx="3778250" cy="28392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ropbox\Documents\課程\YoungTextBook\Images\Chapter21\A_Images\A_Figures_and_Photos\21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5471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electr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t="11833" r="4256" b="3515"/>
          <a:stretch/>
        </p:blipFill>
        <p:spPr bwMode="auto">
          <a:xfrm>
            <a:off x="2808263" y="1520952"/>
            <a:ext cx="3750568" cy="506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fig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b="21950"/>
          <a:stretch/>
        </p:blipFill>
        <p:spPr bwMode="auto">
          <a:xfrm>
            <a:off x="6737075" y="236164"/>
            <a:ext cx="1828800" cy="276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808263" y="990600"/>
            <a:ext cx="381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Coulomb</a:t>
            </a:r>
            <a:r>
              <a:rPr lang="zh-TW" altLang="en-US" dirty="0"/>
              <a:t> 將電學研究量化</a:t>
            </a:r>
          </a:p>
        </p:txBody>
      </p:sp>
      <p:pic>
        <p:nvPicPr>
          <p:cNvPr id="7" name="Picture 2" descr="\\Mac\Dropbox\Documents\課程\Young\Chapter21\A_Images\A_Figures_and_Photos\21_10_Figur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25" y="3055758"/>
            <a:ext cx="2448575" cy="353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21C6AED-9E87-0143-8017-2ACE3C5A257E}"/>
              </a:ext>
            </a:extLst>
          </p:cNvPr>
          <p:cNvSpPr/>
          <p:nvPr/>
        </p:nvSpPr>
        <p:spPr>
          <a:xfrm>
            <a:off x="-4475" y="1690562"/>
            <a:ext cx="2753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Charles-Augustin de Coulomb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E0E32B-142A-4541-9185-AC1CA631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7" y="3311708"/>
            <a:ext cx="2536068" cy="3276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1688CAA-C638-F14B-AE8D-8415A7A31E36}"/>
              </a:ext>
            </a:extLst>
          </p:cNvPr>
          <p:cNvSpPr/>
          <p:nvPr/>
        </p:nvSpPr>
        <p:spPr>
          <a:xfrm>
            <a:off x="757955" y="2029116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1736 –1806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36FBFA0-4702-A94A-A8EA-19BE261EDC72}"/>
              </a:ext>
            </a:extLst>
          </p:cNvPr>
          <p:cNvSpPr txBox="1"/>
          <p:nvPr/>
        </p:nvSpPr>
        <p:spPr>
          <a:xfrm>
            <a:off x="642154" y="2367670"/>
            <a:ext cx="146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陸軍工程師</a:t>
            </a:r>
            <a:endParaRPr kumimoji="1"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06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5701" r="14574" b="17009"/>
          <a:stretch>
            <a:fillRect/>
          </a:stretch>
        </p:blipFill>
        <p:spPr bwMode="auto">
          <a:xfrm>
            <a:off x="3619500" y="946150"/>
            <a:ext cx="19050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0"/>
          <a:stretch>
            <a:fillRect/>
          </a:stretch>
        </p:blipFill>
        <p:spPr bwMode="auto">
          <a:xfrm>
            <a:off x="3695700" y="3839604"/>
            <a:ext cx="3048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104900" y="41275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從微觀的角度來看，摩擦力分解開來後，</a:t>
            </a:r>
            <a:r>
              <a:rPr lang="zh-TW" altLang="en-US"/>
              <a:t>和巨觀的圖像非常不一樣！</a:t>
            </a:r>
          </a:p>
        </p:txBody>
      </p:sp>
      <p:sp>
        <p:nvSpPr>
          <p:cNvPr id="6149" name="AutoShape 6"/>
          <p:cNvSpPr>
            <a:spLocks noChangeArrowheads="1"/>
          </p:cNvSpPr>
          <p:nvPr/>
        </p:nvSpPr>
        <p:spPr bwMode="auto">
          <a:xfrm>
            <a:off x="4679950" y="296545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914900" y="338455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原子力</a:t>
            </a:r>
          </a:p>
        </p:txBody>
      </p:sp>
      <p:sp>
        <p:nvSpPr>
          <p:cNvPr id="6151" name="AutoShape 8"/>
          <p:cNvSpPr>
            <a:spLocks noChangeArrowheads="1"/>
          </p:cNvSpPr>
          <p:nvPr/>
        </p:nvSpPr>
        <p:spPr bwMode="auto">
          <a:xfrm>
            <a:off x="4779836" y="528955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4517136" y="592193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電磁力</a:t>
            </a:r>
            <a:endParaRPr lang="en-US" altLang="zh-TW" dirty="0"/>
          </a:p>
        </p:txBody>
      </p:sp>
      <p:pic>
        <p:nvPicPr>
          <p:cNvPr id="6153" name="Picture 10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1" b="38419"/>
          <a:stretch>
            <a:fillRect/>
          </a:stretch>
        </p:blipFill>
        <p:spPr bwMode="auto">
          <a:xfrm>
            <a:off x="6057900" y="1784350"/>
            <a:ext cx="24384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184150" y="3189268"/>
            <a:ext cx="461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/>
              <a:t>摩</a:t>
            </a:r>
            <a:r>
              <a:rPr lang="zh-TW" altLang="en-US" dirty="0"/>
              <a:t>擦力可以分解為較基本的原子力的組合！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3383" y="5371306"/>
            <a:ext cx="451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原子力又可以分解為基本的電磁力的組合！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B1DF0E2-BD1F-E04B-8DE4-DE182BA7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09600"/>
            <a:ext cx="3568700" cy="3200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8D43DAB-9940-8940-92DC-C3158B1201AC}"/>
              </a:ext>
            </a:extLst>
          </p:cNvPr>
          <p:cNvSpPr/>
          <p:nvPr/>
        </p:nvSpPr>
        <p:spPr>
          <a:xfrm>
            <a:off x="3613150" y="2667000"/>
            <a:ext cx="16764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581878-6820-6749-87F5-AEA40D8F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9144000" cy="486901"/>
          </a:xfrm>
          <a:prstGeom prst="rect">
            <a:avLst/>
          </a:prstGeom>
        </p:spPr>
      </p:pic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6C50DB73-A239-8647-98F7-9FA43C97C157}"/>
              </a:ext>
            </a:extLst>
          </p:cNvPr>
          <p:cNvCxnSpPr/>
          <p:nvPr/>
        </p:nvCxnSpPr>
        <p:spPr>
          <a:xfrm flipV="1">
            <a:off x="3810000" y="47244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D016961D-30FD-224F-BA5E-CEE347A57547}"/>
              </a:ext>
            </a:extLst>
          </p:cNvPr>
          <p:cNvSpPr/>
          <p:nvPr/>
        </p:nvSpPr>
        <p:spPr>
          <a:xfrm>
            <a:off x="3822192" y="4876021"/>
            <a:ext cx="5302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South-East side (also known as the Military School side)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DB7854C-53BF-DD4D-B1BD-2892D7D7A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4589"/>
            <a:ext cx="9144000" cy="3738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2A6DA2-2676-6A40-B9C5-9A33A6413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8" y="5479664"/>
            <a:ext cx="91440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90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ig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1"/>
          <a:stretch>
            <a:fillRect/>
          </a:stretch>
        </p:blipFill>
        <p:spPr bwMode="auto">
          <a:xfrm>
            <a:off x="1899444" y="2209800"/>
            <a:ext cx="4501356" cy="88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"/>
          <p:cNvSpPr txBox="1">
            <a:spLocks noChangeArrowheads="1"/>
          </p:cNvSpPr>
          <p:nvPr/>
        </p:nvSpPr>
        <p:spPr bwMode="auto">
          <a:xfrm>
            <a:off x="6858000" y="1574991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庫倫定律</a:t>
            </a:r>
          </a:p>
        </p:txBody>
      </p:sp>
      <p:pic>
        <p:nvPicPr>
          <p:cNvPr id="25657" name="Picture 57" descr="\\Mac\Dropbox\Documents\課程\Young\Chapter21\A_Images\A_Figures_and_Photos\21_10_Figur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49791"/>
            <a:ext cx="198439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236858" y="1387665"/>
                <a:ext cx="165731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858" y="1387665"/>
                <a:ext cx="1657312" cy="659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236858" y="1387665"/>
                <a:ext cx="2937061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858" y="1387665"/>
                <a:ext cx="2937061" cy="659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00051272-797D-F744-B2F4-EE6D3882C590}"/>
              </a:ext>
            </a:extLst>
          </p:cNvPr>
          <p:cNvSpPr/>
          <p:nvPr/>
        </p:nvSpPr>
        <p:spPr>
          <a:xfrm>
            <a:off x="552847" y="366862"/>
            <a:ext cx="8038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follows therefore from these three tests, that the repulsive force that the two balls — [which were] electrified with the same kind of electricity — exert on each other, follows the inverse proportion of the square of the distance.   Coulomb 1785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5E3DF2-161C-364B-AB59-A2D2A3147E8D}"/>
              </a:ext>
            </a:extLst>
          </p:cNvPr>
          <p:cNvSpPr/>
          <p:nvPr/>
        </p:nvSpPr>
        <p:spPr>
          <a:xfrm>
            <a:off x="552848" y="6211669"/>
            <a:ext cx="8362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電荷單位：一</a:t>
            </a:r>
            <a:r>
              <a:rPr lang="zh-TW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電荷</a:t>
            </a:r>
            <a:r>
              <a:rPr lang="zh-TW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等於</a:t>
            </a:r>
            <a:r>
              <a:rPr lang="en-GB" altLang="zh-TW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1/(1.602176634×10</a:t>
            </a:r>
            <a:r>
              <a:rPr lang="en-GB" altLang="zh-TW" baseline="30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−19</a:t>
            </a:r>
            <a:r>
              <a:rPr lang="en-GB" altLang="zh-TW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電子電荷！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752879" y="599176"/>
            <a:ext cx="3732212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626" name="Picture 4" descr="fig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5"/>
          <a:stretch>
            <a:fillRect/>
          </a:stretch>
        </p:blipFill>
        <p:spPr bwMode="auto">
          <a:xfrm>
            <a:off x="1781201" y="827776"/>
            <a:ext cx="35925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Text Box 6"/>
              <p:cNvSpPr txBox="1">
                <a:spLocks noChangeArrowheads="1"/>
              </p:cNvSpPr>
              <p:nvPr/>
            </p:nvSpPr>
            <p:spPr bwMode="auto">
              <a:xfrm>
                <a:off x="2314601" y="8277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baseline="-25000" dirty="0"/>
              </a:p>
            </p:txBody>
          </p:sp>
        </mc:Choice>
        <mc:Fallback xmlns="">
          <p:sp>
            <p:nvSpPr>
              <p:cNvPr id="2662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4601" y="827776"/>
                <a:ext cx="457200" cy="366713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Text Box 7"/>
              <p:cNvSpPr txBox="1">
                <a:spLocks noChangeArrowheads="1"/>
              </p:cNvSpPr>
              <p:nvPr/>
            </p:nvSpPr>
            <p:spPr bwMode="auto">
              <a:xfrm>
                <a:off x="4600601" y="5991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baseline="-25000" dirty="0"/>
              </a:p>
            </p:txBody>
          </p:sp>
        </mc:Choice>
        <mc:Fallback xmlns="">
          <p:sp>
            <p:nvSpPr>
              <p:cNvPr id="2662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0601" y="599176"/>
                <a:ext cx="457200" cy="366713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Text Box 8"/>
              <p:cNvSpPr txBox="1">
                <a:spLocks noChangeArrowheads="1"/>
              </p:cNvSpPr>
              <p:nvPr/>
            </p:nvSpPr>
            <p:spPr bwMode="auto">
              <a:xfrm>
                <a:off x="2009801" y="20469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baseline="-25000" dirty="0"/>
              </a:p>
            </p:txBody>
          </p:sp>
        </mc:Choice>
        <mc:Fallback xmlns="">
          <p:sp>
            <p:nvSpPr>
              <p:cNvPr id="2662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9801" y="2046976"/>
                <a:ext cx="457200" cy="366713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0" name="Text Box 9"/>
              <p:cNvSpPr txBox="1">
                <a:spLocks noChangeArrowheads="1"/>
              </p:cNvSpPr>
              <p:nvPr/>
            </p:nvSpPr>
            <p:spPr bwMode="auto">
              <a:xfrm>
                <a:off x="4219601" y="3113776"/>
                <a:ext cx="396875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2663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9601" y="3113776"/>
                <a:ext cx="396875" cy="366713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1" name="Text Box 10"/>
              <p:cNvSpPr txBox="1">
                <a:spLocks noChangeArrowheads="1"/>
              </p:cNvSpPr>
              <p:nvPr/>
            </p:nvSpPr>
            <p:spPr bwMode="auto">
              <a:xfrm>
                <a:off x="4600601" y="21993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631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0601" y="2199376"/>
                <a:ext cx="457200" cy="3667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2" name="Text Box 11"/>
              <p:cNvSpPr txBox="1">
                <a:spLocks noChangeArrowheads="1"/>
              </p:cNvSpPr>
              <p:nvPr/>
            </p:nvSpPr>
            <p:spPr bwMode="auto">
              <a:xfrm>
                <a:off x="4829201" y="34185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632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9201" y="3418576"/>
                <a:ext cx="457200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3" name="Text Box 12"/>
              <p:cNvSpPr txBox="1">
                <a:spLocks noChangeArrowheads="1"/>
              </p:cNvSpPr>
              <p:nvPr/>
            </p:nvSpPr>
            <p:spPr bwMode="auto">
              <a:xfrm>
                <a:off x="3533801" y="2961376"/>
                <a:ext cx="457200" cy="3667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63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801" y="2961376"/>
                <a:ext cx="457200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5" name="Text Box 14"/>
              <p:cNvSpPr txBox="1">
                <a:spLocks noChangeArrowheads="1"/>
              </p:cNvSpPr>
              <p:nvPr/>
            </p:nvSpPr>
            <p:spPr bwMode="auto">
              <a:xfrm>
                <a:off x="1383871" y="4040690"/>
                <a:ext cx="65338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考慮一個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可動</a:t>
                </a:r>
                <a:r>
                  <a:rPr lang="zh-TW" altLang="en-US" dirty="0"/>
                  <a:t>的小電荷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周圍的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固定</a:t>
                </a:r>
                <a:r>
                  <a:rPr lang="zh-TW" altLang="en-US" dirty="0"/>
                  <a:t>電荷分布為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63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871" y="4040690"/>
                <a:ext cx="6533857" cy="369332"/>
              </a:xfrm>
              <a:prstGeom prst="rect">
                <a:avLst/>
              </a:prstGeom>
              <a:blipFill>
                <a:blip r:embed="rId10"/>
                <a:stretch>
                  <a:fillRect l="-581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6" name="文字方塊 11"/>
              <p:cNvSpPr txBox="1">
                <a:spLocks noChangeArrowheads="1"/>
              </p:cNvSpPr>
              <p:nvPr/>
            </p:nvSpPr>
            <p:spPr bwMode="auto">
              <a:xfrm>
                <a:off x="1376019" y="4852945"/>
                <a:ext cx="657899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小電荷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所受的總靜電力為個別電荷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所施靜電力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的疊加：</a:t>
                </a:r>
              </a:p>
            </p:txBody>
          </p:sp>
        </mc:Choice>
        <mc:Fallback xmlns="">
          <p:sp>
            <p:nvSpPr>
              <p:cNvPr id="2663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019" y="4852945"/>
                <a:ext cx="6578992" cy="402931"/>
              </a:xfrm>
              <a:prstGeom prst="rect">
                <a:avLst/>
              </a:prstGeom>
              <a:blipFill>
                <a:blip r:embed="rId11"/>
                <a:stretch>
                  <a:fillRect l="-771" t="-1250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7" name="文字方塊 12"/>
          <p:cNvSpPr txBox="1">
            <a:spLocks noChangeArrowheads="1"/>
          </p:cNvSpPr>
          <p:nvPr/>
        </p:nvSpPr>
        <p:spPr bwMode="auto">
          <a:xfrm>
            <a:off x="1380002" y="4464512"/>
            <a:ext cx="753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靜電力向量可以疊加，意思是各個電荷各自的靜電力不互相干擾。</a:t>
            </a:r>
          </a:p>
        </p:txBody>
      </p:sp>
      <p:sp>
        <p:nvSpPr>
          <p:cNvPr id="14" name="笑臉 13"/>
          <p:cNvSpPr/>
          <p:nvPr/>
        </p:nvSpPr>
        <p:spPr>
          <a:xfrm>
            <a:off x="4372001" y="2885176"/>
            <a:ext cx="228600" cy="2286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9" name="文字方塊 14"/>
              <p:cNvSpPr txBox="1">
                <a:spLocks noChangeArrowheads="1"/>
              </p:cNvSpPr>
              <p:nvPr/>
            </p:nvSpPr>
            <p:spPr bwMode="auto">
              <a:xfrm>
                <a:off x="4572000" y="5583513"/>
                <a:ext cx="297883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altLang="zh-TW" i="1" baseline="-25000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的距離</a:t>
                </a:r>
              </a:p>
            </p:txBody>
          </p:sp>
        </mc:Choice>
        <mc:Fallback xmlns="">
          <p:sp>
            <p:nvSpPr>
              <p:cNvPr id="26639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583513"/>
                <a:ext cx="2978835" cy="369888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40" name="文字方塊 15"/>
          <p:cNvSpPr txBox="1">
            <a:spLocks noChangeArrowheads="1"/>
          </p:cNvSpPr>
          <p:nvPr/>
        </p:nvSpPr>
        <p:spPr bwMode="auto">
          <a:xfrm>
            <a:off x="1434783" y="136373"/>
            <a:ext cx="6788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力可以疊加！</a:t>
            </a:r>
          </a:p>
        </p:txBody>
      </p:sp>
      <p:sp>
        <p:nvSpPr>
          <p:cNvPr id="2" name="矩形 1"/>
          <p:cNvSpPr/>
          <p:nvPr/>
        </p:nvSpPr>
        <p:spPr>
          <a:xfrm>
            <a:off x="1380003" y="6232373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有了庫倫定律，原則上所有的靜電問題都解決了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434783" y="5362605"/>
                <a:ext cx="2980560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783" y="5362605"/>
                <a:ext cx="2980560" cy="764568"/>
              </a:xfrm>
              <a:prstGeom prst="rect">
                <a:avLst/>
              </a:prstGeom>
              <a:blipFill>
                <a:blip r:embed="rId13"/>
                <a:stretch>
                  <a:fillRect l="-8475"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5"/>
          <a:stretch>
            <a:fillRect/>
          </a:stretch>
        </p:blipFill>
        <p:spPr bwMode="auto">
          <a:xfrm>
            <a:off x="1143000" y="1981200"/>
            <a:ext cx="7038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字方塊 2"/>
          <p:cNvSpPr txBox="1">
            <a:spLocks noChangeArrowheads="1"/>
          </p:cNvSpPr>
          <p:nvPr/>
        </p:nvSpPr>
        <p:spPr bwMode="auto">
          <a:xfrm>
            <a:off x="3427751" y="10668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電場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9D3F5CE-590B-9B46-9EAD-22E399A3968B}"/>
                  </a:ext>
                </a:extLst>
              </p:cNvPr>
              <p:cNvSpPr txBox="1"/>
              <p:nvPr/>
            </p:nvSpPr>
            <p:spPr>
              <a:xfrm>
                <a:off x="4114800" y="5131752"/>
                <a:ext cx="707758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9D3F5CE-590B-9B46-9EAD-22E399A39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131752"/>
                <a:ext cx="70775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418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646065" y="2944588"/>
                <a:ext cx="3092513" cy="8288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65" y="2944588"/>
                <a:ext cx="3092513" cy="828881"/>
              </a:xfrm>
              <a:prstGeom prst="rect">
                <a:avLst/>
              </a:prstGeom>
              <a:blipFill>
                <a:blip r:embed="rId2"/>
                <a:stretch>
                  <a:fillRect l="-11429" t="-102985" b="-15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4660741" y="3930529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此量稱為電場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</a:rPr>
              <a:t>Electric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Text Box 12"/>
              <p:cNvSpPr txBox="1">
                <a:spLocks noChangeArrowheads="1"/>
              </p:cNvSpPr>
              <p:nvPr/>
            </p:nvSpPr>
            <p:spPr bwMode="auto">
              <a:xfrm>
                <a:off x="1257299" y="5043720"/>
                <a:ext cx="5562431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的位置相關，與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的電荷量無關</a:t>
                </a:r>
              </a:p>
            </p:txBody>
          </p:sp>
        </mc:Choice>
        <mc:Fallback xmlns="">
          <p:sp>
            <p:nvSpPr>
              <p:cNvPr id="2765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299" y="5043720"/>
                <a:ext cx="5562431" cy="402931"/>
              </a:xfrm>
              <a:prstGeom prst="rect">
                <a:avLst/>
              </a:prstGeom>
              <a:blipFill>
                <a:blip r:embed="rId3"/>
                <a:stretch>
                  <a:fillRect l="-682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3" name="Rectangle 24"/>
          <p:cNvSpPr>
            <a:spLocks noChangeArrowheads="1"/>
          </p:cNvSpPr>
          <p:nvPr/>
        </p:nvSpPr>
        <p:spPr bwMode="auto">
          <a:xfrm>
            <a:off x="5029200" y="2863729"/>
            <a:ext cx="1524000" cy="990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4" name="Text Box 25"/>
              <p:cNvSpPr txBox="1">
                <a:spLocks noChangeArrowheads="1"/>
              </p:cNvSpPr>
              <p:nvPr/>
            </p:nvSpPr>
            <p:spPr bwMode="auto">
              <a:xfrm>
                <a:off x="1257300" y="5500920"/>
                <a:ext cx="66294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想像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漸漸趨近於零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→0</m:t>
                    </m:r>
                  </m:oMath>
                </a14:m>
                <a:r>
                  <a:rPr lang="en-US" altLang="zh-TW" dirty="0"/>
                  <a:t>….</a:t>
                </a:r>
                <a:r>
                  <a:rPr lang="zh-TW" altLang="en-US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應該依舊存在吧！</a:t>
                </a:r>
              </a:p>
            </p:txBody>
          </p:sp>
        </mc:Choice>
        <mc:Fallback xmlns="">
          <p:sp>
            <p:nvSpPr>
              <p:cNvPr id="2766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0" y="5500920"/>
                <a:ext cx="6629400" cy="402931"/>
              </a:xfrm>
              <a:prstGeom prst="rect">
                <a:avLst/>
              </a:prstGeom>
              <a:blipFill>
                <a:blip r:embed="rId5"/>
                <a:stretch>
                  <a:fillRect l="-573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646065" y="2286000"/>
                <a:ext cx="41152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電荷量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可以從複雜的式子中提出來：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65" y="2286000"/>
                <a:ext cx="4115229" cy="369332"/>
              </a:xfrm>
              <a:prstGeom prst="rect">
                <a:avLst/>
              </a:prstGeom>
              <a:blipFill>
                <a:blip r:embed="rId6"/>
                <a:stretch>
                  <a:fillRect l="-123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700021" y="1277037"/>
                <a:ext cx="2113271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021" y="1277037"/>
                <a:ext cx="2113271" cy="764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下彎) 23"/>
          <p:cNvSpPr/>
          <p:nvPr/>
        </p:nvSpPr>
        <p:spPr>
          <a:xfrm>
            <a:off x="6394192" y="1062345"/>
            <a:ext cx="838200" cy="304800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0B24B92A-C9CB-1CB7-B78E-02725BC899AC}"/>
              </a:ext>
            </a:extLst>
          </p:cNvPr>
          <p:cNvSpPr/>
          <p:nvPr/>
        </p:nvSpPr>
        <p:spPr>
          <a:xfrm>
            <a:off x="534988" y="1274095"/>
            <a:ext cx="373221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13" descr="fig22">
            <a:extLst>
              <a:ext uri="{FF2B5EF4-FFF2-40B4-BE49-F238E27FC236}">
                <a16:creationId xmlns:a16="http://schemas.microsoft.com/office/drawing/2014/main" id="{8454429F-7107-F079-2959-B4CF74F7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1"/>
          <a:stretch>
            <a:fillRect/>
          </a:stretch>
        </p:blipFill>
        <p:spPr bwMode="auto">
          <a:xfrm>
            <a:off x="534988" y="1540795"/>
            <a:ext cx="35925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9F8691B-06E7-7D4D-DEDF-4E2D3910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15407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1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729CFDA6-F14F-734D-AF1D-867158C1C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13121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2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2B6C5D0-CAFA-48A9-93F0-060AB2DE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27599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3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85A42950-D22D-4F47-2C2E-A4031B2A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3826795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q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0928D00C-4A0A-9DF8-4B33-F53A9B99B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2912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B16256F0-4D2B-89F3-95F9-6FAB3475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41315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776523FA-36EB-694D-53B7-47AE7BE2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3674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B1B48979-72AD-5D62-94FA-08E046E460CB}"/>
              </a:ext>
            </a:extLst>
          </p:cNvPr>
          <p:cNvSpPr/>
          <p:nvPr/>
        </p:nvSpPr>
        <p:spPr>
          <a:xfrm>
            <a:off x="2287588" y="2943351"/>
            <a:ext cx="1674812" cy="161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DEA0700B-9F57-1C5A-0105-C575D874E1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DEA0700B-9F57-1C5A-0105-C575D874E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21">
            <a:extLst>
              <a:ext uri="{FF2B5EF4-FFF2-40B4-BE49-F238E27FC236}">
                <a16:creationId xmlns:a16="http://schemas.microsoft.com/office/drawing/2014/main" id="{A58D4D30-21DD-F023-33CE-6AB8450AA7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0988" y="2912395"/>
            <a:ext cx="381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650" grpId="0"/>
      <p:bldP spid="27652" grpId="0"/>
      <p:bldP spid="27663" grpId="0" animBg="1"/>
      <p:bldP spid="27664" grpId="0"/>
      <p:bldP spid="24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Waterf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861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"/>
          <p:cNvSpPr txBox="1">
            <a:spLocks noChangeArrowheads="1"/>
          </p:cNvSpPr>
          <p:nvPr/>
        </p:nvSpPr>
        <p:spPr bwMode="auto">
          <a:xfrm>
            <a:off x="1600200" y="45720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空山不見人，但聞人語響，返影入深林，</a:t>
            </a:r>
            <a:endParaRPr lang="en-US" altLang="zh-TW"/>
          </a:p>
          <a:p>
            <a:pPr eaLnBrk="1" hangingPunct="1"/>
            <a:r>
              <a:rPr lang="zh-TW" altLang="en-US"/>
              <a:t>復照青苔上。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915237" y="17526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雖然無人在觀賞享受美景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915237" y="2168768"/>
            <a:ext cx="30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美景依舊存在！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6761" y="1218567"/>
            <a:ext cx="373221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Text Box 11"/>
              <p:cNvSpPr txBox="1">
                <a:spLocks noChangeArrowheads="1"/>
              </p:cNvSpPr>
              <p:nvPr/>
            </p:nvSpPr>
            <p:spPr bwMode="auto">
              <a:xfrm>
                <a:off x="4457874" y="3435717"/>
                <a:ext cx="441039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每一點都有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，電場遍佈整個空間。</a:t>
                </a:r>
              </a:p>
            </p:txBody>
          </p:sp>
        </mc:Choice>
        <mc:Fallback xmlns="">
          <p:sp>
            <p:nvSpPr>
              <p:cNvPr id="7176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7874" y="3435717"/>
                <a:ext cx="4410392" cy="402931"/>
              </a:xfrm>
              <a:prstGeom prst="rect">
                <a:avLst/>
              </a:prstGeom>
              <a:blipFill>
                <a:blip r:embed="rId2"/>
                <a:stretch>
                  <a:fillRect l="-860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4440234" y="2196996"/>
            <a:ext cx="471863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電場與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的電荷量無關。</a:t>
            </a:r>
          </a:p>
        </p:txBody>
      </p:sp>
      <p:pic>
        <p:nvPicPr>
          <p:cNvPr id="29706" name="Picture 13" descr="fig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1"/>
          <a:stretch>
            <a:fillRect/>
          </a:stretch>
        </p:blipFill>
        <p:spPr bwMode="auto">
          <a:xfrm>
            <a:off x="636761" y="1485267"/>
            <a:ext cx="35925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4"/>
          <p:cNvSpPr txBox="1">
            <a:spLocks noChangeArrowheads="1"/>
          </p:cNvSpPr>
          <p:nvPr/>
        </p:nvSpPr>
        <p:spPr bwMode="auto">
          <a:xfrm>
            <a:off x="1170161" y="14852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1</a:t>
            </a:r>
          </a:p>
        </p:txBody>
      </p:sp>
      <p:sp>
        <p:nvSpPr>
          <p:cNvPr id="29708" name="Text Box 15"/>
          <p:cNvSpPr txBox="1">
            <a:spLocks noChangeArrowheads="1"/>
          </p:cNvSpPr>
          <p:nvPr/>
        </p:nvSpPr>
        <p:spPr bwMode="auto">
          <a:xfrm>
            <a:off x="3456161" y="12566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2</a:t>
            </a:r>
          </a:p>
        </p:txBody>
      </p:sp>
      <p:sp>
        <p:nvSpPr>
          <p:cNvPr id="29709" name="Text Box 16"/>
          <p:cNvSpPr txBox="1">
            <a:spLocks noChangeArrowheads="1"/>
          </p:cNvSpPr>
          <p:nvPr/>
        </p:nvSpPr>
        <p:spPr bwMode="auto">
          <a:xfrm>
            <a:off x="865361" y="27044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3</a:t>
            </a:r>
          </a:p>
        </p:txBody>
      </p:sp>
      <p:sp>
        <p:nvSpPr>
          <p:cNvPr id="29710" name="Text Box 17"/>
          <p:cNvSpPr txBox="1">
            <a:spLocks noChangeArrowheads="1"/>
          </p:cNvSpPr>
          <p:nvPr/>
        </p:nvSpPr>
        <p:spPr bwMode="auto">
          <a:xfrm>
            <a:off x="3075161" y="3771267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q</a:t>
            </a:r>
          </a:p>
        </p:txBody>
      </p:sp>
      <p:sp>
        <p:nvSpPr>
          <p:cNvPr id="29711" name="Text Box 18"/>
          <p:cNvSpPr txBox="1">
            <a:spLocks noChangeArrowheads="1"/>
          </p:cNvSpPr>
          <p:nvPr/>
        </p:nvSpPr>
        <p:spPr bwMode="auto">
          <a:xfrm>
            <a:off x="3456161" y="28568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29712" name="Text Box 19"/>
          <p:cNvSpPr txBox="1">
            <a:spLocks noChangeArrowheads="1"/>
          </p:cNvSpPr>
          <p:nvPr/>
        </p:nvSpPr>
        <p:spPr bwMode="auto">
          <a:xfrm>
            <a:off x="3684761" y="40760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29713" name="Text Box 20"/>
          <p:cNvSpPr txBox="1">
            <a:spLocks noChangeArrowheads="1"/>
          </p:cNvSpPr>
          <p:nvPr/>
        </p:nvSpPr>
        <p:spPr bwMode="auto">
          <a:xfrm>
            <a:off x="2389361" y="3618867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8" name="Text Box 23"/>
              <p:cNvSpPr txBox="1">
                <a:spLocks noChangeArrowheads="1"/>
              </p:cNvSpPr>
              <p:nvPr/>
            </p:nvSpPr>
            <p:spPr bwMode="auto">
              <a:xfrm>
                <a:off x="4440234" y="3032786"/>
                <a:ext cx="33528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是空間的性質。</a:t>
                </a:r>
              </a:p>
            </p:txBody>
          </p:sp>
        </mc:Choice>
        <mc:Fallback xmlns="">
          <p:sp>
            <p:nvSpPr>
              <p:cNvPr id="7188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0234" y="3032786"/>
                <a:ext cx="3352800" cy="402931"/>
              </a:xfrm>
              <a:prstGeom prst="rect">
                <a:avLst/>
              </a:prstGeom>
              <a:blipFill>
                <a:blip r:embed="rId4"/>
                <a:stretch>
                  <a:fillRect l="-1509" t="-31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>
                <a:spLocks noChangeArrowheads="1"/>
              </p:cNvSpPr>
              <p:nvPr/>
            </p:nvSpPr>
            <p:spPr bwMode="auto">
              <a:xfrm>
                <a:off x="865361" y="5364087"/>
                <a:ext cx="7501176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電場就是會讓位於當地的電荷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得到靜電力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空間的物理性質。</a:t>
                </a: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361" y="5364087"/>
                <a:ext cx="7501176" cy="402931"/>
              </a:xfrm>
              <a:prstGeom prst="rect">
                <a:avLst/>
              </a:prstGeom>
              <a:blipFill>
                <a:blip r:embed="rId5"/>
                <a:stretch>
                  <a:fillRect l="-677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4450940" y="3882781"/>
            <a:ext cx="380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電場可以為零，但永遠存在。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FB3B72B-F3AD-0C48-A161-205D0243644B}"/>
              </a:ext>
            </a:extLst>
          </p:cNvPr>
          <p:cNvSpPr/>
          <p:nvPr/>
        </p:nvSpPr>
        <p:spPr>
          <a:xfrm>
            <a:off x="2389361" y="2887823"/>
            <a:ext cx="1674812" cy="161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5" name="Text Box 22"/>
              <p:cNvSpPr txBox="1">
                <a:spLocks noChangeArrowheads="1"/>
              </p:cNvSpPr>
              <p:nvPr/>
            </p:nvSpPr>
            <p:spPr bwMode="auto">
              <a:xfrm>
                <a:off x="2467149" y="2484892"/>
                <a:ext cx="609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9715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7149" y="2484892"/>
                <a:ext cx="60960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4" name="Line 21"/>
          <p:cNvSpPr>
            <a:spLocks noChangeShapeType="1"/>
          </p:cNvSpPr>
          <p:nvPr/>
        </p:nvSpPr>
        <p:spPr bwMode="auto">
          <a:xfrm flipH="1" flipV="1">
            <a:off x="2922761" y="2856867"/>
            <a:ext cx="381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FBBCC-B96F-8A4A-829A-B5298AE8B9FD}"/>
                  </a:ext>
                </a:extLst>
              </p:cNvPr>
              <p:cNvSpPr txBox="1"/>
              <p:nvPr/>
            </p:nvSpPr>
            <p:spPr>
              <a:xfrm>
                <a:off x="865361" y="5833164"/>
                <a:ext cx="4957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靜</a:t>
                </a:r>
                <a:r>
                  <a:rPr lang="en-TW"/>
                  <a:t>電場是由電荷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固定</a:t>
                </a:r>
                <a:r>
                  <a:rPr lang="en-US" dirty="0"/>
                  <a:t>)</a:t>
                </a:r>
                <a:r>
                  <a:rPr lang="en-TW" dirty="0"/>
                  <a:t>在空間各處產生。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FBBCC-B96F-8A4A-829A-B5298AE8B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61" y="5833164"/>
                <a:ext cx="4957179" cy="369332"/>
              </a:xfrm>
              <a:prstGeom prst="rect">
                <a:avLst/>
              </a:prstGeom>
              <a:blipFill>
                <a:blip r:embed="rId7"/>
                <a:stretch>
                  <a:fillRect l="-1023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9795C23A-804B-0C4B-A9D1-657F81FBB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0940" y="2597308"/>
                <a:ext cx="34994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由</a:t>
                </a:r>
                <a:r>
                  <a:rPr lang="en-TW" dirty="0"/>
                  <a:t>固定電荷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的位置決定。</a:t>
                </a:r>
              </a:p>
            </p:txBody>
          </p:sp>
        </mc:Choice>
        <mc:Fallback xmlns=""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9795C23A-804B-0C4B-A9D1-657F81FB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0940" y="2597308"/>
                <a:ext cx="3499433" cy="369332"/>
              </a:xfrm>
              <a:prstGeom prst="rect">
                <a:avLst/>
              </a:prstGeom>
              <a:blipFill>
                <a:blip r:embed="rId8"/>
                <a:stretch>
                  <a:fillRect l="-14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7C7DA39A-A12C-D334-61F8-0EC2D506C1F7}"/>
                  </a:ext>
                </a:extLst>
              </p:cNvPr>
              <p:cNvSpPr txBox="1"/>
              <p:nvPr/>
            </p:nvSpPr>
            <p:spPr>
              <a:xfrm>
                <a:off x="4547286" y="1219200"/>
                <a:ext cx="1989263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7C7DA39A-A12C-D334-61F8-0EC2D506C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86" y="1219200"/>
                <a:ext cx="1989263" cy="764568"/>
              </a:xfrm>
              <a:prstGeom prst="rect">
                <a:avLst/>
              </a:prstGeom>
              <a:blipFill>
                <a:blip r:embed="rId9"/>
                <a:stretch>
                  <a:fillRect l="-14650" t="-125000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23269F3-E93E-6BE0-0511-7E8B697F3D7F}"/>
                  </a:ext>
                </a:extLst>
              </p:cNvPr>
              <p:cNvSpPr txBox="1"/>
              <p:nvPr/>
            </p:nvSpPr>
            <p:spPr>
              <a:xfrm>
                <a:off x="905965" y="4872345"/>
                <a:ext cx="98559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23269F3-E93E-6BE0-0511-7E8B697F3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65" y="4872345"/>
                <a:ext cx="985591" cy="402931"/>
              </a:xfrm>
              <a:prstGeom prst="rect">
                <a:avLst/>
              </a:prstGeom>
              <a:blipFill>
                <a:blip r:embed="rId10"/>
                <a:stretch>
                  <a:fillRect t="-1212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21">
            <a:extLst>
              <a:ext uri="{FF2B5EF4-FFF2-40B4-BE49-F238E27FC236}">
                <a16:creationId xmlns:a16="http://schemas.microsoft.com/office/drawing/2014/main" id="{9A622104-FD84-B9A3-7D42-5288414B21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197" y="2354424"/>
            <a:ext cx="609600" cy="115014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id="{8AAC807E-2A0F-E3D9-06CB-4E39CED76C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411" y="2013168"/>
                <a:ext cx="609600" cy="41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id="{8AAC807E-2A0F-E3D9-06CB-4E39CED76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411" y="2013168"/>
                <a:ext cx="609600" cy="410049"/>
              </a:xfrm>
              <a:prstGeom prst="rect">
                <a:avLst/>
              </a:prstGeom>
              <a:blipFill>
                <a:blip r:embed="rId11"/>
                <a:stretch>
                  <a:fillRect t="-117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88" grpId="0"/>
      <p:bldP spid="23" grpId="0"/>
      <p:bldP spid="3" grpId="0"/>
      <p:bldP spid="4" grpId="0" animBg="1"/>
      <p:bldP spid="5" grpId="0"/>
      <p:bldP spid="7" grpId="0" animBg="1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33800" y="80593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場 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515100" cy="434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114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田野</a:t>
            </a:r>
          </a:p>
        </p:txBody>
      </p:sp>
    </p:spTree>
    <p:extLst>
      <p:ext uri="{BB962C8B-B14F-4D97-AF65-F5344CB8AC3E}">
        <p14:creationId xmlns:p14="http://schemas.microsoft.com/office/powerpoint/2010/main" val="1842957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74715" y="228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在空間任一點，都可以作的一個物理測量，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6" y="1447800"/>
            <a:ext cx="3074683" cy="229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200702" y="2412730"/>
                <a:ext cx="1320426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702" y="2412730"/>
                <a:ext cx="1320426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4191000" y="1828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這個測量量可以是一個純量：純量場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7"/>
          <a:stretch/>
        </p:blipFill>
        <p:spPr bwMode="auto">
          <a:xfrm>
            <a:off x="157281" y="3881010"/>
            <a:ext cx="3739458" cy="1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28"/>
          <a:stretch/>
        </p:blipFill>
        <p:spPr bwMode="auto">
          <a:xfrm>
            <a:off x="3926539" y="3881010"/>
            <a:ext cx="2863367" cy="25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83439" y="98509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最簡單的意義上，場就是一個空間的函數。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109916" y="4435164"/>
                <a:ext cx="132908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916" y="4435164"/>
                <a:ext cx="13290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5406957" y="2895600"/>
            <a:ext cx="90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溫度場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113159" y="4981537"/>
            <a:ext cx="90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電位場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83438" y="597932"/>
            <a:ext cx="616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所測得值可以為零，但作為一個測量結果，不會不存在！</a:t>
            </a:r>
          </a:p>
        </p:txBody>
      </p:sp>
    </p:spTree>
    <p:extLst>
      <p:ext uri="{BB962C8B-B14F-4D97-AF65-F5344CB8AC3E}">
        <p14:creationId xmlns:p14="http://schemas.microsoft.com/office/powerpoint/2010/main" val="804276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Mac\Dropbox\Documents\課程\Young\Chapter21\A_Images\A_Figures_and_Photos\21_18_Figur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66" y="685800"/>
            <a:ext cx="1981200" cy="22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\\Mac\Dropbox\Documents\課程\Young\Chapter21\A_Images\A_Figures_and_Photos\21_18_Figur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60" y="685800"/>
            <a:ext cx="2173926" cy="22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93260" y="243218"/>
            <a:ext cx="627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這個測量量也可以是一個向量：向量場，例如靜電場！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791200" y="1593399"/>
                <a:ext cx="1782283" cy="7292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593399"/>
                <a:ext cx="1782283" cy="7292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219200" y="5832909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在許多情況下，這個漫布於空間中的場，有一個整體性，有自己的規則。</a:t>
            </a:r>
          </a:p>
        </p:txBody>
      </p:sp>
      <p:pic>
        <p:nvPicPr>
          <p:cNvPr id="7" name="Picture 2" descr="24_03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2608"/>
          <a:stretch/>
        </p:blipFill>
        <p:spPr>
          <a:xfrm>
            <a:off x="1300264" y="3139477"/>
            <a:ext cx="3347023" cy="269343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219200" y="6202241"/>
            <a:ext cx="73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某處的場的變化，會由周圍附近的場來決定！有點像水面的感覺。</a:t>
            </a:r>
          </a:p>
        </p:txBody>
      </p:sp>
      <p:pic>
        <p:nvPicPr>
          <p:cNvPr id="9" name="圖片 13">
            <a:extLst>
              <a:ext uri="{FF2B5EF4-FFF2-40B4-BE49-F238E27FC236}">
                <a16:creationId xmlns:a16="http://schemas.microsoft.com/office/drawing/2014/main" id="{756A9DAC-B8F0-30A2-07AC-DD18EEBFC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79" y="3139477"/>
            <a:ext cx="4027990" cy="26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2057400" y="1435238"/>
            <a:ext cx="40386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219200" y="944563"/>
            <a:ext cx="662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萬有引力就不一樣！它無法再分解為其他作用力的組合！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009900" y="5118515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基本交互作用力</a:t>
            </a:r>
            <a:r>
              <a:rPr lang="zh-TW" altLang="en-US" dirty="0"/>
              <a:t>！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838200" y="2133600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238500" y="14478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單一個點電荷周圍的電場</a:t>
            </a:r>
          </a:p>
        </p:txBody>
      </p:sp>
      <p:pic>
        <p:nvPicPr>
          <p:cNvPr id="31750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209800" y="3505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514600" y="3200400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540463" y="3042344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向下箭號 4"/>
          <p:cNvSpPr/>
          <p:nvPr/>
        </p:nvSpPr>
        <p:spPr>
          <a:xfrm rot="20582152">
            <a:off x="5410200" y="3048000"/>
            <a:ext cx="304800" cy="5715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 rot="1318369">
            <a:off x="6649049" y="3011733"/>
            <a:ext cx="304800" cy="5715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114800" y="2133600"/>
                <a:ext cx="1989263" cy="87055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133600"/>
                <a:ext cx="1989263" cy="870559"/>
              </a:xfrm>
              <a:prstGeom prst="rect">
                <a:avLst/>
              </a:prstGeom>
              <a:blipFill>
                <a:blip r:embed="rId3"/>
                <a:stretch>
                  <a:fillRect l="-14650"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519930" y="2218142"/>
                <a:ext cx="2302297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930" y="2218142"/>
                <a:ext cx="2302297" cy="65979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421110" y="3695700"/>
                <a:ext cx="1600630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110" y="3695700"/>
                <a:ext cx="1600630" cy="65979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3F7128-6A0F-CF45-84F9-7B4291E1F7FB}"/>
                  </a:ext>
                </a:extLst>
              </p:cNvPr>
              <p:cNvSpPr/>
              <p:nvPr/>
            </p:nvSpPr>
            <p:spPr>
              <a:xfrm>
                <a:off x="3581400" y="2676472"/>
                <a:ext cx="40209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3F7128-6A0F-CF45-84F9-7B4291E1F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676472"/>
                <a:ext cx="402098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744B103-0A4C-5F4B-96E5-3CCE4845DD1E}"/>
                  </a:ext>
                </a:extLst>
              </p:cNvPr>
              <p:cNvSpPr/>
              <p:nvPr/>
            </p:nvSpPr>
            <p:spPr>
              <a:xfrm>
                <a:off x="2790101" y="3402568"/>
                <a:ext cx="362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744B103-0A4C-5F4B-96E5-3CCE4845D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101" y="3402568"/>
                <a:ext cx="362855" cy="369332"/>
              </a:xfrm>
              <a:prstGeom prst="rect">
                <a:avLst/>
              </a:prstGeom>
              <a:blipFill>
                <a:blip r:embed="rId12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F22_06">
            <a:extLst>
              <a:ext uri="{FF2B5EF4-FFF2-40B4-BE49-F238E27FC236}">
                <a16:creationId xmlns:a16="http://schemas.microsoft.com/office/drawing/2014/main" id="{70BF0473-59E2-E24D-88A7-4F31A308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3488996" y="3118544"/>
            <a:ext cx="202853" cy="2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704C7F6-F76A-0E44-AC2E-874BF7B9F48F}"/>
                  </a:ext>
                </a:extLst>
              </p:cNvPr>
              <p:cNvSpPr/>
              <p:nvPr/>
            </p:nvSpPr>
            <p:spPr>
              <a:xfrm>
                <a:off x="3413409" y="3202806"/>
                <a:ext cx="33598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4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704C7F6-F76A-0E44-AC2E-874BF7B9F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09" y="3202806"/>
                <a:ext cx="335989" cy="307777"/>
              </a:xfrm>
              <a:prstGeom prst="rect">
                <a:avLst/>
              </a:prstGeom>
              <a:blipFill>
                <a:blip r:embed="rId1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1DFA4D-0B65-D845-B2B1-9A35BDBB8EE5}"/>
                  </a:ext>
                </a:extLst>
              </p:cNvPr>
              <p:cNvSpPr/>
              <p:nvPr/>
            </p:nvSpPr>
            <p:spPr>
              <a:xfrm>
                <a:off x="2215343" y="3810000"/>
                <a:ext cx="387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1DFA4D-0B65-D845-B2B1-9A35BDBB8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343" y="3810000"/>
                <a:ext cx="387862" cy="338554"/>
              </a:xfrm>
              <a:prstGeom prst="rect">
                <a:avLst/>
              </a:prstGeom>
              <a:blipFill>
                <a:blip r:embed="rId1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3" grpId="0"/>
      <p:bldP spid="4" grpId="0"/>
      <p:bldP spid="18" grpId="0"/>
      <p:bldP spid="1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1122477" y="4462197"/>
                <a:ext cx="79272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有了空間各處的電場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</a:rPr>
                  <a:t>Electric Field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，乘上電荷量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，就是它出現時所受電力！</a:t>
                </a:r>
                <a:endParaRPr lang="en-US" altLang="zh-TW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2477" y="4462197"/>
                <a:ext cx="7927288" cy="369332"/>
              </a:xfrm>
              <a:prstGeom prst="rect">
                <a:avLst/>
              </a:prstGeom>
              <a:blipFill>
                <a:blip r:embed="rId2"/>
                <a:stretch>
                  <a:fillRect l="-64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76" name="Picture 156" descr="\\Mac\Dropbox\Documents\課程\Young\Chapter21\A_Images\A_Figures_and_Photos\21_15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4" b="2670"/>
          <a:stretch>
            <a:fillRect/>
          </a:stretch>
        </p:blipFill>
        <p:spPr bwMode="auto">
          <a:xfrm>
            <a:off x="4196576" y="1145113"/>
            <a:ext cx="2976967" cy="31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10510" y="5105400"/>
                <a:ext cx="98559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10" y="5105400"/>
                <a:ext cx="985591" cy="402931"/>
              </a:xfrm>
              <a:prstGeom prst="rect">
                <a:avLst/>
              </a:prstGeom>
              <a:blipFill>
                <a:blip r:embed="rId4"/>
                <a:stretch>
                  <a:fillRect t="-156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6" descr="\\Mac\Dropbox\Documents\課程\Young\Chapter21\A_Images\A_Figures_and_Photos\21_15_Figure.jpg">
            <a:extLst>
              <a:ext uri="{FF2B5EF4-FFF2-40B4-BE49-F238E27FC236}">
                <a16:creationId xmlns:a16="http://schemas.microsoft.com/office/drawing/2014/main" id="{0E53A854-7A04-7D53-5C64-ABD73A844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b="74764"/>
          <a:stretch>
            <a:fillRect/>
          </a:stretch>
        </p:blipFill>
        <p:spPr bwMode="auto">
          <a:xfrm>
            <a:off x="4191000" y="4953000"/>
            <a:ext cx="2976967" cy="9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73E8696B-8DC2-58F6-7740-62EADB1115E6}"/>
                  </a:ext>
                </a:extLst>
              </p:cNvPr>
              <p:cNvSpPr txBox="1"/>
              <p:nvPr/>
            </p:nvSpPr>
            <p:spPr>
              <a:xfrm>
                <a:off x="1210510" y="2444519"/>
                <a:ext cx="1600630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73E8696B-8DC2-58F6-7740-62EADB111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10" y="2444519"/>
                <a:ext cx="1600630" cy="659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387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Mac\Dropbox\Documents\課程\Young\Chapter21\A_Images\A_Figures_and_Photos\21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5" y="914400"/>
            <a:ext cx="8547101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\\Mac\Dropbox\Documents\課程\Young\Chapter21\A_Images\A_Figures_and_Photos\21_18_Figur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79" y="2971800"/>
            <a:ext cx="224094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\\Mac\Dropbox\Documents\課程\Young\Chapter21\A_Images\A_Figures_and_Photos\21_18_Figur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82" y="2986825"/>
            <a:ext cx="2482792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7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字方塊 11"/>
          <p:cNvSpPr txBox="1">
            <a:spLocks noChangeArrowheads="1"/>
          </p:cNvSpPr>
          <p:nvPr/>
        </p:nvSpPr>
        <p:spPr bwMode="auto">
          <a:xfrm>
            <a:off x="4648200" y="2180624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小電荷所受的總電力等於個別電力的疊加</a:t>
            </a:r>
          </a:p>
        </p:txBody>
      </p:sp>
      <p:sp>
        <p:nvSpPr>
          <p:cNvPr id="32774" name="文字方塊 11"/>
          <p:cNvSpPr txBox="1">
            <a:spLocks noChangeArrowheads="1"/>
          </p:cNvSpPr>
          <p:nvPr/>
        </p:nvSpPr>
        <p:spPr bwMode="auto">
          <a:xfrm>
            <a:off x="2012763" y="3713394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小電荷移開後，空間中總電場等於個別電場的向量疊加！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3746326" y="5519841"/>
            <a:ext cx="11430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1536526" y="4910241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一個電荷的電場</a:t>
            </a: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5727526" y="4834041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一群電荷的電場</a:t>
            </a:r>
          </a:p>
        </p:txBody>
      </p:sp>
      <p:pic>
        <p:nvPicPr>
          <p:cNvPr id="32780" name="Picture 2" descr="D:\Dropbox\Documents\課程\YoungTextBook\Images\Chapter21\A_Images\A_Figures_and_Photos\21_2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3" y="774137"/>
            <a:ext cx="39893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笑臉 21"/>
          <p:cNvSpPr/>
          <p:nvPr/>
        </p:nvSpPr>
        <p:spPr>
          <a:xfrm>
            <a:off x="2427033" y="1688537"/>
            <a:ext cx="304800" cy="3048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>
              <a:xfrm>
                <a:off x="1544039" y="5342343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039" y="5342343"/>
                <a:ext cx="1600630" cy="659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5562600" y="5257800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257800"/>
                <a:ext cx="1989263" cy="764568"/>
              </a:xfrm>
              <a:prstGeom prst="rect">
                <a:avLst/>
              </a:prstGeom>
              <a:blipFill>
                <a:blip r:embed="rId4"/>
                <a:stretch>
                  <a:fillRect l="-14650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6399634" y="2693599"/>
                <a:ext cx="853567" cy="7292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634" y="2693599"/>
                <a:ext cx="853567" cy="729239"/>
              </a:xfrm>
              <a:prstGeom prst="rect">
                <a:avLst/>
              </a:prstGeom>
              <a:blipFill>
                <a:blip r:embed="rId5"/>
                <a:stretch>
                  <a:fillRect t="-689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4832163" y="4099210"/>
                <a:ext cx="125444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163" y="4099210"/>
                <a:ext cx="1254446" cy="764568"/>
              </a:xfrm>
              <a:prstGeom prst="rect">
                <a:avLst/>
              </a:prstGeom>
              <a:blipFill>
                <a:blip r:embed="rId6"/>
                <a:stretch>
                  <a:fillRect l="-22000" t="-119355" r="-1500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字方塊 20"/>
              <p:cNvSpPr txBox="1"/>
              <p:nvPr/>
            </p:nvSpPr>
            <p:spPr>
              <a:xfrm>
                <a:off x="4984563" y="2675934"/>
                <a:ext cx="1235146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563" y="2675934"/>
                <a:ext cx="1235146" cy="764568"/>
              </a:xfrm>
              <a:prstGeom prst="rect">
                <a:avLst/>
              </a:prstGeom>
              <a:blipFill>
                <a:blip r:embed="rId7"/>
                <a:stretch>
                  <a:fillRect l="-23469" t="-122951" r="-17347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DD241A03-DB12-DCA0-F52E-8F7EF4E673DE}"/>
                  </a:ext>
                </a:extLst>
              </p:cNvPr>
              <p:cNvSpPr txBox="1"/>
              <p:nvPr/>
            </p:nvSpPr>
            <p:spPr>
              <a:xfrm>
                <a:off x="525346" y="774137"/>
                <a:ext cx="2778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DD241A03-DB12-DCA0-F52E-8F7EF4E67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6" y="774137"/>
                <a:ext cx="277812" cy="276999"/>
              </a:xfrm>
              <a:prstGeom prst="rect">
                <a:avLst/>
              </a:prstGeom>
              <a:blipFill>
                <a:blip r:embed="rId8"/>
                <a:stretch>
                  <a:fillRect r="-43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70933939-0DC2-1381-09DC-02C4DBF26746}"/>
                  </a:ext>
                </a:extLst>
              </p:cNvPr>
              <p:cNvSpPr txBox="1"/>
              <p:nvPr/>
            </p:nvSpPr>
            <p:spPr>
              <a:xfrm>
                <a:off x="534802" y="2708978"/>
                <a:ext cx="2778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70933939-0DC2-1381-09DC-02C4DBF26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2" y="2708978"/>
                <a:ext cx="277812" cy="276999"/>
              </a:xfrm>
              <a:prstGeom prst="rect">
                <a:avLst/>
              </a:prstGeom>
              <a:blipFill>
                <a:blip r:embed="rId9"/>
                <a:stretch>
                  <a:fillRect r="-909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2BB2C71-A791-5595-F324-8104C189D85A}"/>
              </a:ext>
            </a:extLst>
          </p:cNvPr>
          <p:cNvSpPr/>
          <p:nvPr/>
        </p:nvSpPr>
        <p:spPr>
          <a:xfrm>
            <a:off x="2895600" y="1524000"/>
            <a:ext cx="1615821" cy="51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9C5DD-7CB0-E940-CB19-2EE8034B8C91}"/>
              </a:ext>
            </a:extLst>
          </p:cNvPr>
          <p:cNvSpPr/>
          <p:nvPr/>
        </p:nvSpPr>
        <p:spPr>
          <a:xfrm>
            <a:off x="3048000" y="1473462"/>
            <a:ext cx="1463421" cy="62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5E286-6E60-0AA3-B4E3-CDC9D9DF16E6}"/>
              </a:ext>
            </a:extLst>
          </p:cNvPr>
          <p:cNvSpPr/>
          <p:nvPr/>
        </p:nvSpPr>
        <p:spPr>
          <a:xfrm>
            <a:off x="558476" y="1512646"/>
            <a:ext cx="1395415" cy="58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18" grpId="0" animBg="1"/>
      <p:bldP spid="19" grpId="0"/>
      <p:bldP spid="20" grpId="0"/>
      <p:bldP spid="22" grpId="0" animBg="1"/>
      <p:bldP spid="14" grpId="0" animBg="1"/>
      <p:bldP spid="15" grpId="0" animBg="1"/>
      <p:bldP spid="17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866900" y="225945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由兩個相反電荷組成的電偶極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Dipole</a:t>
            </a:r>
          </a:p>
        </p:txBody>
      </p:sp>
      <p:pic>
        <p:nvPicPr>
          <p:cNvPr id="13" name="Picture 4" descr="fig2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4" b="38771"/>
          <a:stretch/>
        </p:blipFill>
        <p:spPr bwMode="auto">
          <a:xfrm>
            <a:off x="291372" y="607572"/>
            <a:ext cx="1292180" cy="114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76" name="Picture 384" descr="\\Mac\Dropbox\Documents\課程\Young\Chapter21\A_Images\A_Figures_and_Photos\21_3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7" y="1871867"/>
            <a:ext cx="3166826" cy="47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981200" y="1871867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871867"/>
                <a:ext cx="304800" cy="246221"/>
              </a:xfrm>
              <a:prstGeom prst="rect">
                <a:avLst/>
              </a:prstGeom>
              <a:blipFill rotWithShape="1">
                <a:blip r:embed="rId20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90600" y="3886200"/>
                <a:ext cx="762000" cy="465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𝑧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86200"/>
                <a:ext cx="762000" cy="465897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91372" y="4352097"/>
                <a:ext cx="762000" cy="465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𝑧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72" y="4352097"/>
                <a:ext cx="762000" cy="465897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562088" y="800661"/>
                <a:ext cx="4627870" cy="99655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88" y="800661"/>
                <a:ext cx="4627870" cy="99655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562088" y="1871867"/>
                <a:ext cx="3665811" cy="102040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88" y="1871867"/>
                <a:ext cx="3665811" cy="102040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568714" y="2955813"/>
                <a:ext cx="3978461" cy="81740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14" y="2955813"/>
                <a:ext cx="3978461" cy="81740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566325" y="3908097"/>
                <a:ext cx="5365893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325" y="3908097"/>
                <a:ext cx="5365893" cy="714683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581400" y="5449172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449172"/>
                <a:ext cx="1451295" cy="65979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6532646" y="4707110"/>
                <a:ext cx="1762983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46" y="4707110"/>
                <a:ext cx="1762983" cy="61645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532646" y="5596675"/>
                <a:ext cx="2618794" cy="37427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𝑎𝑏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46" y="5596675"/>
                <a:ext cx="2618794" cy="374270"/>
              </a:xfrm>
              <a:prstGeom prst="rect">
                <a:avLst/>
              </a:prstGeom>
              <a:blipFill>
                <a:blip r:embed="rId2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507340" y="5995483"/>
                <a:ext cx="2139047" cy="76937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</a:rPr>
                        <m:t>1+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340" y="5995483"/>
                <a:ext cx="2139047" cy="76937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410200" y="5594404"/>
                <a:ext cx="946606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𝑞𝑑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5594404"/>
                <a:ext cx="946606" cy="369332"/>
              </a:xfrm>
              <a:prstGeom prst="rect">
                <a:avLst/>
              </a:prstGeom>
              <a:blipFill>
                <a:blip r:embed="rId3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A4E74C3-6943-4843-ACE2-4A465D58A74C}"/>
              </a:ext>
            </a:extLst>
          </p:cNvPr>
          <p:cNvSpPr txBox="1"/>
          <p:nvPr/>
        </p:nvSpPr>
        <p:spPr>
          <a:xfrm>
            <a:off x="1524000" y="1379543"/>
            <a:ext cx="25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遠看電偶極如點一般</a:t>
            </a:r>
            <a:r>
              <a:rPr lang="en-GB" dirty="0"/>
              <a:t>。</a:t>
            </a:r>
            <a:endParaRPr lang="en-TW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62FA1-E764-A244-82FC-B19310C0ADD7}"/>
              </a:ext>
            </a:extLst>
          </p:cNvPr>
          <p:cNvSpPr txBox="1"/>
          <p:nvPr/>
        </p:nvSpPr>
        <p:spPr>
          <a:xfrm>
            <a:off x="6555837" y="5248487"/>
            <a:ext cx="257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可用二項式定理：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2" grpId="0" animBg="1"/>
      <p:bldP spid="6" grpId="0" animBg="1"/>
      <p:bldP spid="7" grpId="0" animBg="1"/>
      <p:bldP spid="25" grpId="0" animBg="1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9BFD1-0418-3A1C-A0AD-94A381BB9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>
            <a:extLst>
              <a:ext uri="{FF2B5EF4-FFF2-40B4-BE49-F238E27FC236}">
                <a16:creationId xmlns:a16="http://schemas.microsoft.com/office/drawing/2014/main" id="{C5FA7BCF-0383-956D-8D4E-BB1E38D5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915" y="1366923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由兩個相反電荷組成的電偶極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Dipole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8">
                <a:extLst>
                  <a:ext uri="{FF2B5EF4-FFF2-40B4-BE49-F238E27FC236}">
                    <a16:creationId xmlns:a16="http://schemas.microsoft.com/office/drawing/2014/main" id="{C732293F-B760-37B5-8303-0256C8A74F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5145" y="4573895"/>
                <a:ext cx="4495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電偶極的電場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隨距離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三次方</a:t>
                </a:r>
                <a:r>
                  <a:rPr lang="zh-TW" altLang="en-US" dirty="0"/>
                  <a:t>成反比。</a:t>
                </a:r>
              </a:p>
            </p:txBody>
          </p:sp>
        </mc:Choice>
        <mc:Fallback xmlns="">
          <p:sp>
            <p:nvSpPr>
              <p:cNvPr id="2" name="Text Box 8">
                <a:extLst>
                  <a:ext uri="{FF2B5EF4-FFF2-40B4-BE49-F238E27FC236}">
                    <a16:creationId xmlns:a16="http://schemas.microsoft.com/office/drawing/2014/main" id="{C732293F-B760-37B5-8303-0256C8A74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145" y="4573895"/>
                <a:ext cx="4495800" cy="369332"/>
              </a:xfrm>
              <a:prstGeom prst="rect">
                <a:avLst/>
              </a:prstGeom>
              <a:blipFill>
                <a:blip r:embed="rId2"/>
                <a:stretch>
                  <a:fillRect l="-112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Text Box 9">
                <a:extLst>
                  <a:ext uri="{FF2B5EF4-FFF2-40B4-BE49-F238E27FC236}">
                    <a16:creationId xmlns:a16="http://schemas.microsoft.com/office/drawing/2014/main" id="{4ED771D9-A006-F9CC-05E8-D8BD1757E7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8812" y="5171539"/>
                <a:ext cx="61651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電場完全由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電偶極矩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zh-TW" altLang="en-US" dirty="0"/>
                  <a:t>決定！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電偶極矩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zh-TW" altLang="en-US" dirty="0"/>
                  <a:t>還有一自然的方向。</a:t>
                </a:r>
              </a:p>
            </p:txBody>
          </p:sp>
        </mc:Choice>
        <mc:Fallback xmlns="">
          <p:sp>
            <p:nvSpPr>
              <p:cNvPr id="8203" name="Text Box 9">
                <a:extLst>
                  <a:ext uri="{FF2B5EF4-FFF2-40B4-BE49-F238E27FC236}">
                    <a16:creationId xmlns:a16="http://schemas.microsoft.com/office/drawing/2014/main" id="{4ED771D9-A006-F9CC-05E8-D8BD1757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8812" y="5171539"/>
                <a:ext cx="6165188" cy="369332"/>
              </a:xfrm>
              <a:prstGeom prst="rect">
                <a:avLst/>
              </a:prstGeom>
              <a:blipFill>
                <a:blip r:embed="rId3"/>
                <a:stretch>
                  <a:fillRect l="-823" t="-6667" r="-82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9096260-04BD-D0B4-08E5-41E00E35F6AA}"/>
                  </a:ext>
                </a:extLst>
              </p:cNvPr>
              <p:cNvSpPr txBox="1"/>
              <p:nvPr/>
            </p:nvSpPr>
            <p:spPr>
              <a:xfrm>
                <a:off x="3008571" y="1929767"/>
                <a:ext cx="4627870" cy="99655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9096260-04BD-D0B4-08E5-41E00E35F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71" y="1929767"/>
                <a:ext cx="4627870" cy="9965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93D4E1C-CDC7-7E45-01D3-5A8D4C550F7D}"/>
                  </a:ext>
                </a:extLst>
              </p:cNvPr>
              <p:cNvSpPr/>
              <p:nvPr/>
            </p:nvSpPr>
            <p:spPr>
              <a:xfrm>
                <a:off x="2990220" y="3477998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93D4E1C-CDC7-7E45-01D3-5A8D4C550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220" y="3477998"/>
                <a:ext cx="1451295" cy="659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322AD41F-14BD-DD1C-0DAF-D74B0E0522AC}"/>
                  </a:ext>
                </a:extLst>
              </p:cNvPr>
              <p:cNvSpPr txBox="1"/>
              <p:nvPr/>
            </p:nvSpPr>
            <p:spPr>
              <a:xfrm>
                <a:off x="4838501" y="3602774"/>
                <a:ext cx="946606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𝑞𝑑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322AD41F-14BD-DD1C-0DAF-D74B0E05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01" y="3602774"/>
                <a:ext cx="946606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9039F16-4747-0C7F-97A3-F6A307FCCC83}"/>
                  </a:ext>
                </a:extLst>
              </p:cNvPr>
              <p:cNvSpPr txBox="1"/>
              <p:nvPr/>
            </p:nvSpPr>
            <p:spPr>
              <a:xfrm>
                <a:off x="3016801" y="5612272"/>
                <a:ext cx="953594" cy="41030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9039F16-4747-0C7F-97A3-F6A307FCC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01" y="5612272"/>
                <a:ext cx="953594" cy="410305"/>
              </a:xfrm>
              <a:prstGeom prst="rect">
                <a:avLst/>
              </a:prstGeom>
              <a:blipFill>
                <a:blip r:embed="rId7"/>
                <a:stretch>
                  <a:fillRect t="-1212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F42BE5-C0B9-A443-EA6F-6F90B3AA2AD7}"/>
              </a:ext>
            </a:extLst>
          </p:cNvPr>
          <p:cNvSpPr txBox="1"/>
          <p:nvPr/>
        </p:nvSpPr>
        <p:spPr>
          <a:xfrm>
            <a:off x="2930915" y="2986152"/>
            <a:ext cx="25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遠看電偶極如點一般</a:t>
            </a:r>
            <a:r>
              <a:rPr lang="en-GB" dirty="0"/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0DA70A-1E8A-9439-C8B4-639D566C1056}"/>
                  </a:ext>
                </a:extLst>
              </p:cNvPr>
              <p:cNvSpPr txBox="1"/>
              <p:nvPr/>
            </p:nvSpPr>
            <p:spPr>
              <a:xfrm>
                <a:off x="3016801" y="4155486"/>
                <a:ext cx="53658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en-GB" dirty="0"/>
                  <a:t>是測量點與如點一般的電偶極的</a:t>
                </a:r>
                <a:r>
                  <a:rPr lang="zh-TW" altLang="en-US" dirty="0"/>
                  <a:t>距離。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0DA70A-1E8A-9439-C8B4-639D566C1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01" y="4155486"/>
                <a:ext cx="5365892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File:VFPt dipole animation electric.gif">
            <a:hlinkClick r:id="rId9"/>
            <a:extLst>
              <a:ext uri="{FF2B5EF4-FFF2-40B4-BE49-F238E27FC236}">
                <a16:creationId xmlns:a16="http://schemas.microsoft.com/office/drawing/2014/main" id="{7676EA95-8124-358F-9711-1B67EAA1B9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602" y="2885538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0ADE35-D887-E4C6-207D-A39ABFE37441}"/>
                  </a:ext>
                </a:extLst>
              </p:cNvPr>
              <p:cNvSpPr txBox="1"/>
              <p:nvPr/>
            </p:nvSpPr>
            <p:spPr>
              <a:xfrm>
                <a:off x="4025023" y="5656286"/>
                <a:ext cx="4594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電偶極矩向量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0ADE35-D887-E4C6-207D-A39ABFE37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023" y="5656286"/>
                <a:ext cx="4594302" cy="369332"/>
              </a:xfrm>
              <a:prstGeom prst="rect">
                <a:avLst/>
              </a:prstGeom>
              <a:blipFill>
                <a:blip r:embed="rId11"/>
                <a:stretch>
                  <a:fillRect l="-1102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1" descr="afg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46815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文字方塊 2"/>
          <p:cNvSpPr txBox="1">
            <a:spLocks noChangeArrowheads="1"/>
          </p:cNvSpPr>
          <p:nvPr/>
        </p:nvSpPr>
        <p:spPr bwMode="auto">
          <a:xfrm>
            <a:off x="914400" y="11430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Sprite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4" name="文字方塊 7"/>
          <p:cNvSpPr txBox="1">
            <a:spLocks noChangeArrowheads="1"/>
          </p:cNvSpPr>
          <p:nvPr/>
        </p:nvSpPr>
        <p:spPr bwMode="auto">
          <a:xfrm>
            <a:off x="1981200" y="5407025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超越該處空氣的臨界電場因而放電。</a:t>
            </a:r>
          </a:p>
        </p:txBody>
      </p:sp>
      <p:sp>
        <p:nvSpPr>
          <p:cNvPr id="34825" name="文字方塊 8"/>
          <p:cNvSpPr txBox="1">
            <a:spLocks noChangeArrowheads="1"/>
          </p:cNvSpPr>
          <p:nvPr/>
        </p:nvSpPr>
        <p:spPr bwMode="auto">
          <a:xfrm>
            <a:off x="1981200" y="58674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在較低處電場雖較大，但空氣密度也較大，臨界電場也大。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561011" y="2601045"/>
                <a:ext cx="1773242" cy="6653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∙2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011" y="2601045"/>
                <a:ext cx="1773242" cy="6653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545018" y="3352800"/>
                <a:ext cx="1060483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~200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C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18" y="3352800"/>
                <a:ext cx="106048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932611" y="3355723"/>
                <a:ext cx="1216167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6.0 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km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11" y="3355723"/>
                <a:ext cx="121616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580469" y="3962400"/>
                <a:ext cx="331706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60 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km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=2.0×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C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469" y="3962400"/>
                <a:ext cx="331706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3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 bwMode="auto">
          <a:xfrm>
            <a:off x="3124199" y="1143000"/>
            <a:ext cx="2801399" cy="409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47800" y="5486400"/>
            <a:ext cx="701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電偶極的電場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zh-TW" altLang="en-US" dirty="0"/>
              <a:t>隨距離的</a:t>
            </a:r>
            <a:r>
              <a:rPr lang="zh-TW" altLang="en-US" dirty="0">
                <a:solidFill>
                  <a:srgbClr val="FF0000"/>
                </a:solidFill>
              </a:rPr>
              <a:t>三次方</a:t>
            </a:r>
            <a:r>
              <a:rPr lang="zh-TW" altLang="en-US" dirty="0"/>
              <a:t>成反比這個性質在其他方向也成立！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334000" y="4847510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4847510"/>
                <a:ext cx="304800" cy="2462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271979" y="1155970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979" y="1155970"/>
                <a:ext cx="304800" cy="246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9579" y="3962400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579" y="3962400"/>
                <a:ext cx="304800" cy="2462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094C9D-AF1E-A74F-9C4D-BFEFCC39C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7920880" cy="4992734"/>
          </a:xfrm>
          <a:prstGeom prst="rect">
            <a:avLst/>
          </a:prstGeom>
        </p:spPr>
      </p:pic>
      <p:pic>
        <p:nvPicPr>
          <p:cNvPr id="5" name="圖片 4" descr="一張含有 交通 的圖片&#10;&#10;自動產生的描述">
            <a:extLst>
              <a:ext uri="{FF2B5EF4-FFF2-40B4-BE49-F238E27FC236}">
                <a16:creationId xmlns:a16="http://schemas.microsoft.com/office/drawing/2014/main" id="{47995A89-CB1C-624A-863F-13CFC1D9A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97152"/>
            <a:ext cx="6048672" cy="18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51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F0E2E7-8251-CA49-8AF4-0635F373E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11"/>
            <a:ext cx="9144000" cy="44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9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4fo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9814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4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011487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Illustration of gravity: a bunch of coloured balls bouncing off the fl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194175"/>
            <a:ext cx="2054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Illustration of the weak force: a group of quarks being eroded by r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194175"/>
            <a:ext cx="19875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Illustration of the strong force: the atom neucleas being held together by a rubber-b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129088"/>
            <a:ext cx="20399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Illustration of the electromagnetic force: the atom neucleas with a bolt of lightning connecting it to an orbiting elect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417988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文字方塊 7"/>
          <p:cNvSpPr txBox="1">
            <a:spLocks noChangeArrowheads="1"/>
          </p:cNvSpPr>
          <p:nvPr/>
        </p:nvSpPr>
        <p:spPr bwMode="auto">
          <a:xfrm>
            <a:off x="2051050" y="404813"/>
            <a:ext cx="511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宇宙間的所有力都可以分解為四個基本交互作用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4A3B92-664A-9C4B-B3B2-973A6D550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34"/>
            <a:ext cx="9144000" cy="61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76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9201" y="1600199"/>
            <a:ext cx="3962400" cy="39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657600" y="990600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電偶極周圍的電場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410200" y="3251501"/>
                <a:ext cx="285578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3251501"/>
                <a:ext cx="2855782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432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045640" y="759429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在均勻電場中的電偶極</a:t>
            </a:r>
          </a:p>
        </p:txBody>
      </p:sp>
      <p:pic>
        <p:nvPicPr>
          <p:cNvPr id="36867" name="Picture 5" descr="F22_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4"/>
          <a:stretch/>
        </p:blipFill>
        <p:spPr bwMode="auto">
          <a:xfrm>
            <a:off x="1140640" y="1579422"/>
            <a:ext cx="3000375" cy="369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4434558" y="21336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受力為零。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409797" y="25908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力作用點不同，力矩不為零：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2512240" y="5529072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電偶極的行為完全由電偶極矩決定！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419672" y="3116517"/>
                <a:ext cx="4472763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𝜏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72" y="3116517"/>
                <a:ext cx="4472763" cy="6164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419671" y="3962400"/>
                <a:ext cx="121296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71" y="3962400"/>
                <a:ext cx="121296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2027237" y="6148375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電偶極會趨向電偶極矩與電場方向相同。</a:t>
            </a:r>
          </a:p>
        </p:txBody>
      </p:sp>
      <p:pic>
        <p:nvPicPr>
          <p:cNvPr id="37891" name="Picture 7" descr="fig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4"/>
          <a:stretch/>
        </p:blipFill>
        <p:spPr bwMode="auto">
          <a:xfrm>
            <a:off x="2751539" y="3886345"/>
            <a:ext cx="3200400" cy="220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3337719" y="2765099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位能只與角度有關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027237" y="723738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電偶極在電場中的行為，可以定義一個位能來研究。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89918" y="3461411"/>
            <a:ext cx="528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此式只要電場在電偶極的範圍內幾乎均勻即可成立！</a:t>
            </a: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2027237" y="354406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77985" y="1302226"/>
                <a:ext cx="8737415" cy="9726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zh-TW" altLang="en-US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r>
                            <a:rPr lang="zh-TW" altLang="en-US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𝑝𝐸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𝑝𝐸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𝑝𝐸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zh-TW" altLang="en-US" i="1">
                          <a:latin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85" y="1302226"/>
                <a:ext cx="8737415" cy="972639"/>
              </a:xfrm>
              <a:prstGeom prst="rect">
                <a:avLst/>
              </a:prstGeom>
              <a:blipFill>
                <a:blip r:embed="rId3"/>
                <a:stretch>
                  <a:fillRect t="-98718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006585" y="2728881"/>
                <a:ext cx="1331134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585" y="2728881"/>
                <a:ext cx="1331134" cy="402931"/>
              </a:xfrm>
              <a:prstGeom prst="rect">
                <a:avLst/>
              </a:prstGeom>
              <a:blipFill>
                <a:blip r:embed="rId4"/>
                <a:stretch>
                  <a:fillRect t="-3125" b="-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16" y="3505200"/>
            <a:ext cx="32004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ig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6"/>
          <a:stretch>
            <a:fillRect/>
          </a:stretch>
        </p:blipFill>
        <p:spPr bwMode="auto">
          <a:xfrm>
            <a:off x="3276600" y="1447800"/>
            <a:ext cx="2667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0800" y="794266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分子或原子的電偶極可以由外加電場引生！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181856" y="2971800"/>
            <a:ext cx="403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也可能是永久的，例如水分子。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33639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fig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26400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21_21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0"/>
          <a:stretch/>
        </p:blipFill>
        <p:spPr>
          <a:xfrm>
            <a:off x="423672" y="1258760"/>
            <a:ext cx="8296656" cy="43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6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Halliday8E\Figure\CH22\ch22\afg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18" y="1787505"/>
            <a:ext cx="1888897" cy="45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psf\Dropbox\Documents\課程\Halliday8E\Figure\CH22\ch22\afg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1989044" cy="469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62000" y="76200"/>
                <a:ext cx="698535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dirty="0"/>
                  <a:t>若電荷分布是連續的，則將電荷分布分解一系列的小電荷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𝑑𝑄</m:t>
                    </m:r>
                  </m:oMath>
                </a14:m>
                <a:endParaRPr lang="zh-TW" altLang="en-US" dirty="0"/>
              </a:p>
              <a:p>
                <a:r>
                  <a:rPr lang="zh-TW" altLang="en-US" dirty="0"/>
                  <a:t>電場可以有電荷分布處的體積分來計算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"/>
                <a:ext cx="6985350" cy="784830"/>
              </a:xfrm>
              <a:prstGeom prst="rect">
                <a:avLst/>
              </a:prstGeom>
              <a:blipFill rotWithShape="1">
                <a:blip r:embed="rId9"/>
                <a:stretch>
                  <a:fillRect l="-698"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向右箭號 4"/>
          <p:cNvSpPr/>
          <p:nvPr/>
        </p:nvSpPr>
        <p:spPr>
          <a:xfrm>
            <a:off x="2819400" y="1299333"/>
            <a:ext cx="609600" cy="1524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>
            <a:off x="838200" y="6019800"/>
            <a:ext cx="152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6400800" y="3962400"/>
            <a:ext cx="838200" cy="1143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74010" y="917049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10" y="917049"/>
                <a:ext cx="1989263" cy="76456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063247" y="889893"/>
                <a:ext cx="212834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247" y="889893"/>
                <a:ext cx="2128340" cy="818879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85800" y="5562600"/>
                <a:ext cx="54406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𝑑𝑄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562600"/>
                <a:ext cx="544060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152140" y="3505200"/>
                <a:ext cx="54406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𝑑𝑄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140" y="3505200"/>
                <a:ext cx="544060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40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Halliday8E\Figure\CH22\ch22\afg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" y="1440738"/>
            <a:ext cx="1644513" cy="395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68096" y="5393710"/>
                <a:ext cx="36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𝑑𝑄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96" y="5393710"/>
                <a:ext cx="36761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279" r="-32787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698131" y="72858"/>
                <a:ext cx="2646943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131" y="72858"/>
                <a:ext cx="2646943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93267" y="787812"/>
                <a:ext cx="4776281" cy="17995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</a:rPr>
                        <m:t>𝐸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</m:oMath>
                  </m:oMathPara>
                </a14:m>
                <a:endParaRPr lang="en-US" altLang="zh-TW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𝑟𝑑𝑟</m:t>
                          </m:r>
                        </m:e>
                      </m:d>
                    </m:oMath>
                  </m:oMathPara>
                </a14:m>
                <a:endParaRPr lang="en-US" altLang="zh-TW" b="0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267" y="787812"/>
                <a:ext cx="4776281" cy="17995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\\psf\Dropbox\Documents\課程\Halliday8E\Figure\CH22\ch22\afg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0739"/>
            <a:ext cx="1648910" cy="38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725693" y="2642681"/>
                <a:ext cx="5418308" cy="369415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𝑟𝑑𝑟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𝑟𝑑𝑟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𝑑𝑋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b="0" i="1" dirty="0">
                  <a:ea typeface="Cambria Math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693" y="2642681"/>
                <a:ext cx="5418308" cy="3694153"/>
              </a:xfrm>
              <a:prstGeom prst="rect">
                <a:avLst/>
              </a:prstGeom>
              <a:blipFill>
                <a:blip r:embed="rId8"/>
                <a:stretch>
                  <a:fillRect l="-7009" t="-26370" b="-7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7658909" y="5164724"/>
                <a:ext cx="1300805" cy="33855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𝑋</m:t>
                      </m:r>
                      <m:r>
                        <a:rPr lang="en-US" altLang="zh-TW" sz="1600" i="1" smtClean="0">
                          <a:latin typeface="Cambria Math"/>
                          <a:ea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6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909" y="5164724"/>
                <a:ext cx="130080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9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\\psf\Dropbox\Documents\課程\Halliday8E\Figure\CH22\ch22\afg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6" y="1524000"/>
            <a:ext cx="1989044" cy="469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544824" y="2580770"/>
                <a:ext cx="4529847" cy="62966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zh-TW" altLang="en-US" b="0" i="1" smtClean="0">
                          <a:latin typeface="Cambria Math"/>
                        </a:rPr>
                        <m:t>      </m:t>
                      </m:r>
                      <m:r>
                        <a:rPr lang="zh-TW" altLang="en-US" b="0" i="1" smtClean="0">
                          <a:latin typeface="Cambria Math"/>
                        </a:rPr>
                        <m:t>當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en-US" altLang="zh-TW" b="0" i="1" dirty="0">
                  <a:ea typeface="Cambria Math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824" y="2580770"/>
                <a:ext cx="4529847" cy="62966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547353" y="1524000"/>
                <a:ext cx="2624847" cy="66460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b="0" i="1" dirty="0">
                  <a:ea typeface="Cambria Math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353" y="1524000"/>
                <a:ext cx="2624847" cy="664606"/>
              </a:xfrm>
              <a:prstGeom prst="rect">
                <a:avLst/>
              </a:prstGeom>
              <a:blipFill>
                <a:blip r:embed="rId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3547353" y="990600"/>
            <a:ext cx="226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帶電圓盤的電場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544824" y="331960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無限大帶電平板的電場</a:t>
            </a:r>
          </a:p>
        </p:txBody>
      </p:sp>
      <p:pic>
        <p:nvPicPr>
          <p:cNvPr id="17" name="Picture 1" descr="24_27_Figur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64578" r="27040" b="5370"/>
          <a:stretch/>
        </p:blipFill>
        <p:spPr>
          <a:xfrm rot="16200000">
            <a:off x="3509598" y="3962419"/>
            <a:ext cx="2340432" cy="215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27511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proton_re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454150"/>
            <a:ext cx="1966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500188"/>
            <a:ext cx="214947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563938" y="836613"/>
            <a:ext cx="1979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>
                <a:solidFill>
                  <a:srgbClr val="FF0000"/>
                </a:solidFill>
                <a:latin typeface="Times New Roman" pitchFamily="18" charset="0"/>
              </a:rPr>
              <a:t>核力或強作用力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1763713" y="4652963"/>
            <a:ext cx="3222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What holds them together?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ig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8450" b="65871"/>
          <a:stretch>
            <a:fillRect/>
          </a:stretch>
        </p:blipFill>
        <p:spPr bwMode="auto">
          <a:xfrm>
            <a:off x="2212298" y="2166144"/>
            <a:ext cx="419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文字方塊 2"/>
          <p:cNvSpPr txBox="1">
            <a:spLocks noChangeArrowheads="1"/>
          </p:cNvSpPr>
          <p:nvPr/>
        </p:nvSpPr>
        <p:spPr bwMode="auto">
          <a:xfrm>
            <a:off x="1831298" y="794544"/>
            <a:ext cx="289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電力的問題被分成兩半：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831298" y="1404144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計算電荷產生的</a:t>
            </a:r>
            <a:r>
              <a:rPr lang="zh-TW" altLang="en-US">
                <a:solidFill>
                  <a:srgbClr val="FF0000"/>
                </a:solidFill>
              </a:rPr>
              <a:t>電場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879298" y="1404144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計算電場對</a:t>
            </a:r>
            <a:r>
              <a:rPr lang="zh-TW" altLang="en-US">
                <a:solidFill>
                  <a:srgbClr val="FF0000"/>
                </a:solidFill>
              </a:rPr>
              <a:t>電荷</a:t>
            </a:r>
            <a:r>
              <a:rPr lang="zh-TW" altLang="en-US"/>
              <a:t>的施力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5184098" y="3124200"/>
            <a:ext cx="5334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5577"/>
              </p:ext>
            </p:extLst>
          </p:nvPr>
        </p:nvGraphicFramePr>
        <p:xfrm>
          <a:off x="5698617" y="2921000"/>
          <a:ext cx="304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2268" imgH="203024" progId="Equation.3">
                  <p:embed/>
                </p:oleObj>
              </mc:Choice>
              <mc:Fallback>
                <p:oleObj name="方程式" r:id="rId3" imgW="152268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617" y="2921000"/>
                        <a:ext cx="3048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弧形箭號 (上彎) 8"/>
          <p:cNvSpPr/>
          <p:nvPr/>
        </p:nvSpPr>
        <p:spPr>
          <a:xfrm>
            <a:off x="2574417" y="3385344"/>
            <a:ext cx="3276600" cy="457200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弧形箭號 (左彎) 9"/>
          <p:cNvSpPr/>
          <p:nvPr/>
        </p:nvSpPr>
        <p:spPr>
          <a:xfrm rot="17462781" flipV="1">
            <a:off x="5423811" y="2137569"/>
            <a:ext cx="457200" cy="990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5540" name="Picture 4" descr="http://www.0800222222.com/ezfiles/27666666/img/img/19784/sinyi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6"/>
          <a:stretch>
            <a:fillRect/>
          </a:stretch>
        </p:blipFill>
        <p:spPr bwMode="auto">
          <a:xfrm>
            <a:off x="2671526" y="4015542"/>
            <a:ext cx="2786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5851017" y="4560610"/>
            <a:ext cx="259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電場就像仲介一般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831298" y="5976144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這樣的計算方法很方便，當然似乎只是一個工具！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831298" y="304800"/>
            <a:ext cx="401971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電場有甚麼用處？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574498" y="772613"/>
                <a:ext cx="98559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98" y="772613"/>
                <a:ext cx="985591" cy="402931"/>
              </a:xfrm>
              <a:prstGeom prst="rect">
                <a:avLst/>
              </a:prstGeom>
              <a:blipFill rotWithShape="1">
                <a:blip r:embed="rId8"/>
                <a:stretch>
                  <a:fillRect t="-21212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9" grpId="0" animBg="1" autoUpdateAnimBg="0"/>
      <p:bldP spid="10" grpId="0" animBg="1" autoUpdateAnimBg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2286000" y="1782973"/>
            <a:ext cx="32400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286000" y="12573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嚴格來說，庫倫力是一個超距力。</a:t>
            </a:r>
          </a:p>
        </p:txBody>
      </p:sp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2286000" y="762000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場還有另外一個更重要的好處！</a:t>
            </a:r>
          </a:p>
        </p:txBody>
      </p:sp>
    </p:spTree>
    <p:extLst>
      <p:ext uri="{BB962C8B-B14F-4D97-AF65-F5344CB8AC3E}">
        <p14:creationId xmlns:p14="http://schemas.microsoft.com/office/powerpoint/2010/main" val="3344424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3450" y="1313765"/>
            <a:ext cx="3367717" cy="308847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768659" y="840625"/>
            <a:ext cx="208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庫倫定律</a:t>
            </a:r>
          </a:p>
        </p:txBody>
      </p:sp>
      <p:pic>
        <p:nvPicPr>
          <p:cNvPr id="3077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1069214" y="2872248"/>
            <a:ext cx="41319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695820"/>
              </p:ext>
            </p:extLst>
          </p:nvPr>
        </p:nvGraphicFramePr>
        <p:xfrm>
          <a:off x="1971075" y="2164334"/>
          <a:ext cx="16664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075" y="2164334"/>
                        <a:ext cx="16664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文字方塊 13"/>
          <p:cNvSpPr txBox="1">
            <a:spLocks noChangeArrowheads="1"/>
          </p:cNvSpPr>
          <p:nvPr/>
        </p:nvSpPr>
        <p:spPr bwMode="auto">
          <a:xfrm>
            <a:off x="3928605" y="4459302"/>
            <a:ext cx="471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電荷如果突然改變位置，距離</a:t>
            </a:r>
            <a:r>
              <a:rPr lang="en-US" altLang="zh-TW" sz="1800" i="1" dirty="0"/>
              <a:t>r</a:t>
            </a:r>
            <a:r>
              <a:rPr lang="zh-TW" altLang="en-US" sz="1800" dirty="0"/>
              <a:t>會立刻改變。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4" name="文字方塊 14"/>
              <p:cNvSpPr txBox="1">
                <a:spLocks noChangeArrowheads="1"/>
              </p:cNvSpPr>
              <p:nvPr/>
            </p:nvSpPr>
            <p:spPr bwMode="auto">
              <a:xfrm>
                <a:off x="3907217" y="4853792"/>
                <a:ext cx="4759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根據上式，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</a:rPr>
                      <m:t>𝑞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 </m:t>
                    </m:r>
                    <m:r>
                      <a:rPr lang="zh-TW" altLang="en-US" sz="1800" i="1" dirty="0">
                        <a:latin typeface="Cambria Math"/>
                      </a:rPr>
                      <m:t>所感受</m:t>
                    </m:r>
                  </m:oMath>
                </a14:m>
                <a:r>
                  <a:rPr lang="zh-TW" altLang="en-US" sz="1800" dirty="0"/>
                  <a:t>的電力也會立刻改變。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08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217" y="4853792"/>
                <a:ext cx="4759237" cy="369332"/>
              </a:xfrm>
              <a:prstGeom prst="rect">
                <a:avLst/>
              </a:prstGeom>
              <a:blipFill>
                <a:blip r:embed="rId5"/>
                <a:stretch>
                  <a:fillRect l="-10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向右箭號 14"/>
          <p:cNvSpPr/>
          <p:nvPr/>
        </p:nvSpPr>
        <p:spPr>
          <a:xfrm rot="13117754" flipV="1">
            <a:off x="546969" y="2833927"/>
            <a:ext cx="824305" cy="81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928605" y="3850861"/>
            <a:ext cx="553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電荷如果突然改變位置，遠處的電荷何時會知道？</a:t>
            </a:r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84505"/>
              </p:ext>
            </p:extLst>
          </p:nvPr>
        </p:nvGraphicFramePr>
        <p:xfrm>
          <a:off x="1119220" y="2443678"/>
          <a:ext cx="19626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52280" imgH="203040" progId="Equation.3">
                  <p:embed/>
                </p:oleObj>
              </mc:Choice>
              <mc:Fallback>
                <p:oleObj name="方程式" r:id="rId6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220" y="2443678"/>
                        <a:ext cx="196267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941532"/>
              </p:ext>
            </p:extLst>
          </p:nvPr>
        </p:nvGraphicFramePr>
        <p:xfrm>
          <a:off x="2696558" y="1586437"/>
          <a:ext cx="185194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26720" imgH="164880" progId="Equation.3">
                  <p:embed/>
                </p:oleObj>
              </mc:Choice>
              <mc:Fallback>
                <p:oleObj name="方程式" r:id="rId8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6558" y="1586437"/>
                        <a:ext cx="185194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字方塊 10"/>
          <p:cNvSpPr txBox="1">
            <a:spLocks noChangeArrowheads="1"/>
          </p:cNvSpPr>
          <p:nvPr/>
        </p:nvSpPr>
        <p:spPr bwMode="auto">
          <a:xfrm>
            <a:off x="3863944" y="1410664"/>
            <a:ext cx="5038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靜電力如萬有引力一樣，與當時距離平方成反比。</a:t>
            </a: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1735879" y="5767213"/>
            <a:ext cx="630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庫倫力是一個超越空間直接作用的超距</a:t>
            </a:r>
            <a:r>
              <a:rPr lang="zh-TW" altLang="en-US" sz="1800" dirty="0">
                <a:latin typeface="+mj-lt"/>
              </a:rPr>
              <a:t>力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at a distance!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 descr="250px-Coulom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92" y="1869441"/>
            <a:ext cx="1480792" cy="17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lectr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t="11833" r="4256" b="3515"/>
          <a:stretch/>
        </p:blipFill>
        <p:spPr bwMode="auto">
          <a:xfrm>
            <a:off x="5562961" y="1904444"/>
            <a:ext cx="1323891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715077" y="1783334"/>
            <a:ext cx="41319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1259715" y="2078851"/>
            <a:ext cx="1575175" cy="98389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3023752" y="1599137"/>
            <a:ext cx="531517" cy="3429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512474"/>
              </p:ext>
            </p:extLst>
          </p:nvPr>
        </p:nvGraphicFramePr>
        <p:xfrm>
          <a:off x="3122409" y="1402287"/>
          <a:ext cx="217526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64880" imgH="203040" progId="Equation.3">
                  <p:embed/>
                </p:oleObj>
              </mc:Choice>
              <mc:Fallback>
                <p:oleObj name="方程式" r:id="rId12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409" y="1402287"/>
                        <a:ext cx="217526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直線單箭頭接點 28"/>
          <p:cNvCxnSpPr/>
          <p:nvPr/>
        </p:nvCxnSpPr>
        <p:spPr>
          <a:xfrm flipV="1">
            <a:off x="688663" y="1973834"/>
            <a:ext cx="2146227" cy="57740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物件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973313"/>
              </p:ext>
            </p:extLst>
          </p:nvPr>
        </p:nvGraphicFramePr>
        <p:xfrm>
          <a:off x="2121436" y="1866372"/>
          <a:ext cx="16664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436" y="1866372"/>
                        <a:ext cx="16664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線單箭頭接點 33"/>
          <p:cNvCxnSpPr/>
          <p:nvPr/>
        </p:nvCxnSpPr>
        <p:spPr>
          <a:xfrm flipV="1">
            <a:off x="3034011" y="1823819"/>
            <a:ext cx="657156" cy="1500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物件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137520"/>
              </p:ext>
            </p:extLst>
          </p:nvPr>
        </p:nvGraphicFramePr>
        <p:xfrm>
          <a:off x="3289511" y="1930276"/>
          <a:ext cx="20096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64880" imgH="203040" progId="Equation.3">
                  <p:embed/>
                </p:oleObj>
              </mc:Choice>
              <mc:Fallback>
                <p:oleObj name="方程式" r:id="rId12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511" y="1930276"/>
                        <a:ext cx="200968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單箭頭接點 29"/>
          <p:cNvCxnSpPr/>
          <p:nvPr/>
        </p:nvCxnSpPr>
        <p:spPr>
          <a:xfrm flipV="1">
            <a:off x="1315487" y="2082315"/>
            <a:ext cx="1575175" cy="983898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V="1">
            <a:off x="3023752" y="1630934"/>
            <a:ext cx="531517" cy="34290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3913843" y="5273161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遠處的電荷會立刻知道！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3928605" y="696425"/>
                <a:ext cx="2663870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605" y="696425"/>
                <a:ext cx="2663870" cy="659796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1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5493E-6 L -0.07396 -0.0786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39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5641E-6 L -0.06997 -0.0719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-36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4" grpId="0"/>
      <p:bldP spid="15" grpId="0" animBg="1"/>
      <p:bldP spid="4" grpId="0"/>
      <p:bldP spid="26" grpId="0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88373" y="3015441"/>
            <a:ext cx="2898878" cy="184598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2" name="Picture 5" descr="250px-Cou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56" y="809381"/>
            <a:ext cx="1818121" cy="213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72" y="770816"/>
            <a:ext cx="1575175" cy="219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09" y="764205"/>
            <a:ext cx="2109615" cy="271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le:Jean baptiste bio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3637419"/>
            <a:ext cx="2081070" cy="24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63912" b="6391"/>
          <a:stretch/>
        </p:blipFill>
        <p:spPr bwMode="auto">
          <a:xfrm>
            <a:off x="2006715" y="4990049"/>
            <a:ext cx="2931980" cy="11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905001" y="264524"/>
            <a:ext cx="6885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這樣的超距力的想法在當時歐洲大陸的物理界是一個普遍的看法。</a:t>
            </a:r>
          </a:p>
        </p:txBody>
      </p:sp>
      <p:pic>
        <p:nvPicPr>
          <p:cNvPr id="9" name="Picture 2" descr="28_32_FigureB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0504" r="32563" b="2715"/>
          <a:stretch/>
        </p:blipFill>
        <p:spPr>
          <a:xfrm>
            <a:off x="1988373" y="3015443"/>
            <a:ext cx="1362677" cy="1845982"/>
          </a:xfrm>
          <a:prstGeom prst="rect">
            <a:avLst/>
          </a:prstGeom>
        </p:spPr>
      </p:pic>
      <p:pic>
        <p:nvPicPr>
          <p:cNvPr id="10" name="Picture 2" descr="28_32_FigureB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4740" r="35198" b="10056"/>
          <a:stretch/>
        </p:blipFill>
        <p:spPr>
          <a:xfrm rot="1036797">
            <a:off x="3459633" y="3154603"/>
            <a:ext cx="1175194" cy="1567659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>
            <a:off x="2894478" y="3908483"/>
            <a:ext cx="65715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824754"/>
              </p:ext>
            </p:extLst>
          </p:nvPr>
        </p:nvGraphicFramePr>
        <p:xfrm>
          <a:off x="3149977" y="3928031"/>
          <a:ext cx="201073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4880" imgH="203040" progId="Equation.3">
                  <p:embed/>
                </p:oleObj>
              </mc:Choice>
              <mc:Fallback>
                <p:oleObj name="方程式" r:id="rId10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977" y="3928031"/>
                        <a:ext cx="201073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 bwMode="auto">
          <a:xfrm>
            <a:off x="3734003" y="5751771"/>
            <a:ext cx="990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b="1" dirty="0"/>
              <a:t>1820</a:t>
            </a:r>
            <a:endParaRPr lang="zh-TW" altLang="en-US" sz="1800" b="1" dirty="0"/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5001" y="6219310"/>
            <a:ext cx="7537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帶電物體周圍的空間，在它們的電磁作用中，並未扮演任何角色。</a:t>
            </a:r>
          </a:p>
        </p:txBody>
      </p:sp>
    </p:spTree>
    <p:extLst>
      <p:ext uri="{BB962C8B-B14F-4D97-AF65-F5344CB8AC3E}">
        <p14:creationId xmlns:p14="http://schemas.microsoft.com/office/powerpoint/2010/main" val="1748475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2506506" y="1371600"/>
            <a:ext cx="2941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字方塊 5"/>
          <p:cNvSpPr txBox="1">
            <a:spLocks noChangeArrowheads="1"/>
          </p:cNvSpPr>
          <p:nvPr/>
        </p:nvSpPr>
        <p:spPr bwMode="auto">
          <a:xfrm>
            <a:off x="2535237" y="794544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萬有引力也是一個超距力</a:t>
            </a:r>
          </a:p>
        </p:txBody>
      </p:sp>
      <p:sp>
        <p:nvSpPr>
          <p:cNvPr id="43013" name="矩形 8"/>
          <p:cNvSpPr>
            <a:spLocks noChangeArrowheads="1"/>
          </p:cNvSpPr>
          <p:nvPr/>
        </p:nvSpPr>
        <p:spPr bwMode="auto">
          <a:xfrm>
            <a:off x="2479675" y="4056063"/>
            <a:ext cx="410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</a:rPr>
              <a:t>地球若不見了，月亮什麼時候會知道？</a:t>
            </a:r>
            <a:endParaRPr lang="zh-TW" altLang="en-US"/>
          </a:p>
        </p:txBody>
      </p:sp>
      <p:sp>
        <p:nvSpPr>
          <p:cNvPr id="43014" name="文字方塊 9"/>
          <p:cNvSpPr txBox="1">
            <a:spLocks noChangeArrowheads="1"/>
          </p:cNvSpPr>
          <p:nvPr/>
        </p:nvSpPr>
        <p:spPr bwMode="auto">
          <a:xfrm>
            <a:off x="2479675" y="4513263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若引力是超距力，月亮會立刻知道！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79674" y="5301456"/>
            <a:ext cx="5749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但相對論要求訊息的傳遞不能快於光速！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23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b="21191"/>
          <a:stretch/>
        </p:blipFill>
        <p:spPr bwMode="auto">
          <a:xfrm>
            <a:off x="1295400" y="2480875"/>
            <a:ext cx="4114800" cy="19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5"/>
          <p:cNvSpPr>
            <a:spLocks noChangeArrowheads="1"/>
          </p:cNvSpPr>
          <p:nvPr/>
        </p:nvSpPr>
        <p:spPr bwMode="auto">
          <a:xfrm flipH="1">
            <a:off x="3810000" y="3206279"/>
            <a:ext cx="762000" cy="228600"/>
          </a:xfrm>
          <a:prstGeom prst="curvedDownArrow">
            <a:avLst>
              <a:gd name="adj1" fmla="val 40000"/>
              <a:gd name="adj2" fmla="val 80000"/>
              <a:gd name="adj3" fmla="val 42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6" name="Text Box 6"/>
              <p:cNvSpPr txBox="1">
                <a:spLocks noChangeArrowheads="1"/>
              </p:cNvSpPr>
              <p:nvPr/>
            </p:nvSpPr>
            <p:spPr bwMode="auto">
              <a:xfrm>
                <a:off x="1436687" y="5061433"/>
                <a:ext cx="3733800" cy="41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電荷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在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空間中各處</a:t>
                </a:r>
                <a:r>
                  <a:rPr lang="zh-TW" altLang="en-US" dirty="0"/>
                  <a:t>產生電場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403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6687" y="5061433"/>
                <a:ext cx="3733800" cy="410049"/>
              </a:xfrm>
              <a:prstGeom prst="rect">
                <a:avLst/>
              </a:prstGeom>
              <a:blipFill>
                <a:blip r:embed="rId3"/>
                <a:stretch>
                  <a:fillRect l="-1695" b="-176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893" name="Text Box 7"/>
              <p:cNvSpPr txBox="1">
                <a:spLocks noChangeArrowheads="1"/>
              </p:cNvSpPr>
              <p:nvPr/>
            </p:nvSpPr>
            <p:spPr bwMode="auto">
              <a:xfrm>
                <a:off x="1436687" y="5550027"/>
                <a:ext cx="51054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在點電荷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所在位置的電場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對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施力。</a:t>
                </a:r>
              </a:p>
            </p:txBody>
          </p:sp>
        </mc:Choice>
        <mc:Fallback xmlns="">
          <p:sp>
            <p:nvSpPr>
              <p:cNvPr id="3789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6687" y="5550027"/>
                <a:ext cx="5105400" cy="402931"/>
              </a:xfrm>
              <a:prstGeom prst="rect">
                <a:avLst/>
              </a:prstGeom>
              <a:blipFill>
                <a:blip r:embed="rId4"/>
                <a:stretch>
                  <a:fillRect l="-124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333500" y="1879100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電場的引進使得電力有機會可以不再是超距力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1295400" y="1295400"/>
            <a:ext cx="6954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我們根據相對論，可以合理地懷疑，超距力並不是正確的概念！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36687" y="4565601"/>
            <a:ext cx="717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透過電場，靜電力的發生，至少在邏輯上可以分解成兩個步驟：</a:t>
            </a:r>
          </a:p>
        </p:txBody>
      </p:sp>
      <p:pic>
        <p:nvPicPr>
          <p:cNvPr id="2" name="Picture 4" descr="F22_06">
            <a:extLst>
              <a:ext uri="{FF2B5EF4-FFF2-40B4-BE49-F238E27FC236}">
                <a16:creationId xmlns:a16="http://schemas.microsoft.com/office/drawing/2014/main" id="{172AED94-8037-0943-CEED-D3E4C58E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5951501" y="2498353"/>
            <a:ext cx="1828591" cy="19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311">
            <a:extLst>
              <a:ext uri="{FF2B5EF4-FFF2-40B4-BE49-F238E27FC236}">
                <a16:creationId xmlns:a16="http://schemas.microsoft.com/office/drawing/2014/main" id="{96511DF3-52B5-9B34-CFD2-CDEADE2FB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9" t="42095" r="29630" b="45830"/>
          <a:stretch/>
        </p:blipFill>
        <p:spPr bwMode="auto">
          <a:xfrm>
            <a:off x="7543062" y="3316445"/>
            <a:ext cx="237030" cy="1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44036" grpId="0"/>
      <p:bldP spid="3789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589D1B-6D99-0AED-6965-87DD3EB87527}"/>
              </a:ext>
            </a:extLst>
          </p:cNvPr>
          <p:cNvSpPr txBox="1"/>
          <p:nvPr/>
        </p:nvSpPr>
        <p:spPr>
          <a:xfrm>
            <a:off x="1143000" y="982495"/>
            <a:ext cx="745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即使在電場為零的空間中，電場的機制都存在，準備隨時被驅動</a:t>
            </a:r>
            <a:r>
              <a:rPr lang="en-US" dirty="0"/>
              <a:t>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9F347-0DF1-2DFA-DAFA-F0B9A4C5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220629" cy="40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2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EF27-F790-989F-DBB8-E887FD14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DB1AC95-0660-8AE4-75D9-9C63B35E20B0}"/>
              </a:ext>
            </a:extLst>
          </p:cNvPr>
          <p:cNvSpPr txBox="1"/>
          <p:nvPr/>
        </p:nvSpPr>
        <p:spPr>
          <a:xfrm>
            <a:off x="1219200" y="6005282"/>
            <a:ext cx="7315200" cy="45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如果電荷突然改變位置，如同平坦的水面落下一個物體，激起水花！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EB97AD-C085-DD37-9236-5E87EE716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514080"/>
            <a:ext cx="4953000" cy="3302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5320F5-58F0-94DA-312F-52D924DD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9198"/>
            <a:ext cx="2530284" cy="19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BC3391-9C6B-EE8B-0ABC-20C5D423A109}"/>
              </a:ext>
            </a:extLst>
          </p:cNvPr>
          <p:cNvSpPr/>
          <p:nvPr/>
        </p:nvSpPr>
        <p:spPr>
          <a:xfrm>
            <a:off x="3425674" y="1520283"/>
            <a:ext cx="3352800" cy="2051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C:\Users\Chia-Hung Chang\Downloads\Data\Serway\VI\Media\Images\Chapter17\1701.jpg">
            <a:extLst>
              <a:ext uri="{FF2B5EF4-FFF2-40B4-BE49-F238E27FC236}">
                <a16:creationId xmlns:a16="http://schemas.microsoft.com/office/drawing/2014/main" id="{1A34340A-4872-52CD-48FB-FCE0C331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>
            <a:fillRect/>
          </a:stretch>
        </p:blipFill>
        <p:spPr bwMode="auto">
          <a:xfrm>
            <a:off x="7162800" y="1524000"/>
            <a:ext cx="16975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ccessibility">
            <a:extLst>
              <a:ext uri="{FF2B5EF4-FFF2-40B4-BE49-F238E27FC236}">
                <a16:creationId xmlns:a16="http://schemas.microsoft.com/office/drawing/2014/main" id="{EBE5C47B-8DC8-F71B-BE26-373E94BD0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2"/>
          <a:stretch>
            <a:fillRect/>
          </a:stretch>
        </p:blipFill>
        <p:spPr bwMode="auto">
          <a:xfrm>
            <a:off x="3425674" y="1520283"/>
            <a:ext cx="3579932" cy="20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22_06">
            <a:extLst>
              <a:ext uri="{FF2B5EF4-FFF2-40B4-BE49-F238E27FC236}">
                <a16:creationId xmlns:a16="http://schemas.microsoft.com/office/drawing/2014/main" id="{BD355225-9439-4167-57F9-606CD12B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281421" y="1520283"/>
            <a:ext cx="2730190" cy="290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9B2DCB-2B51-BC4F-8CFA-DB7CEBE54080}"/>
              </a:ext>
            </a:extLst>
          </p:cNvPr>
          <p:cNvSpPr txBox="1"/>
          <p:nvPr/>
        </p:nvSpPr>
        <p:spPr>
          <a:xfrm>
            <a:off x="1576039" y="929785"/>
            <a:ext cx="59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電荷周圍的電場，是不是如同空氣或水等介質</a:t>
            </a:r>
            <a:r>
              <a:rPr lang="en-US" dirty="0"/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0B76F-81B4-35E5-DEDC-99093F0F84E6}"/>
              </a:ext>
            </a:extLst>
          </p:cNvPr>
          <p:cNvSpPr txBox="1"/>
          <p:nvPr/>
        </p:nvSpPr>
        <p:spPr>
          <a:xfrm>
            <a:off x="1646516" y="4876800"/>
            <a:ext cx="498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答案：不，店嘗試在真空之中，無介質</a:t>
            </a:r>
            <a:r>
              <a:rPr lang="en-US" dirty="0"/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7181A-808B-D31A-073F-186AA882588D}"/>
              </a:ext>
            </a:extLst>
          </p:cNvPr>
          <p:cNvSpPr txBox="1"/>
          <p:nvPr/>
        </p:nvSpPr>
        <p:spPr>
          <a:xfrm>
            <a:off x="1646515" y="5359552"/>
            <a:ext cx="592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答案：是，馬克斯威爾方程式的電磁感應提供的機制</a:t>
            </a:r>
            <a:r>
              <a:rPr lang="en-US" dirty="0"/>
              <a:t>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2662E-3FDF-DB96-89C6-BD2454F1D9D2}"/>
              </a:ext>
            </a:extLst>
          </p:cNvPr>
          <p:cNvSpPr txBox="1"/>
          <p:nvPr/>
        </p:nvSpPr>
        <p:spPr>
          <a:xfrm>
            <a:off x="1646515" y="5811644"/>
            <a:ext cx="70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使電場的空間如同有彈性的介質一般，可以就近，彼此影響</a:t>
            </a:r>
            <a:r>
              <a:rPr lang="en-US" dirty="0"/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21063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EC06-2B27-B943-A6EE-4E3B39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86E3D94-8843-E051-94AA-B23E6A20D29B}"/>
              </a:ext>
            </a:extLst>
          </p:cNvPr>
          <p:cNvSpPr txBox="1"/>
          <p:nvPr/>
        </p:nvSpPr>
        <p:spPr>
          <a:xfrm>
            <a:off x="673816" y="5275841"/>
            <a:ext cx="775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電荷改變位置的訊息也自然需要時間才能到達遠方。這是超距力無法做到的。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56D1CA-AB50-87B4-6EDA-EC87BDEAB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83002"/>
            <a:ext cx="3429000" cy="2286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274FDA5-95D0-A88C-1F81-4F1F41532F0B}"/>
              </a:ext>
            </a:extLst>
          </p:cNvPr>
          <p:cNvSpPr/>
          <p:nvPr/>
        </p:nvSpPr>
        <p:spPr>
          <a:xfrm>
            <a:off x="660121" y="4721531"/>
            <a:ext cx="8002625" cy="45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物體激起的水波需要一定時間才能傳播到遠方！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88D1E630-E88C-26E5-B2A6-79CC7E9BD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26" y="5740831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FF0000"/>
                </a:solidFill>
              </a:rPr>
              <a:t>地球若不見了，月亮需要等一會兒才會知道！</a:t>
            </a:r>
            <a:endParaRPr lang="zh-TW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D4AEB8-EBC0-0328-5CD1-95B1B659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5" y="1890436"/>
            <a:ext cx="4043822" cy="227628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8" name="向右箭號 5">
            <a:extLst>
              <a:ext uri="{FF2B5EF4-FFF2-40B4-BE49-F238E27FC236}">
                <a16:creationId xmlns:a16="http://schemas.microsoft.com/office/drawing/2014/main" id="{C1AC7E4E-197C-009C-0964-53E710FB37FC}"/>
              </a:ext>
            </a:extLst>
          </p:cNvPr>
          <p:cNvSpPr/>
          <p:nvPr/>
        </p:nvSpPr>
        <p:spPr>
          <a:xfrm>
            <a:off x="6727218" y="2610516"/>
            <a:ext cx="432048" cy="418060"/>
          </a:xfrm>
          <a:prstGeom prst="rightArrow">
            <a:avLst/>
          </a:prstGeom>
          <a:solidFill>
            <a:srgbClr val="FF000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6">
            <a:extLst>
              <a:ext uri="{FF2B5EF4-FFF2-40B4-BE49-F238E27FC236}">
                <a16:creationId xmlns:a16="http://schemas.microsoft.com/office/drawing/2014/main" id="{073654BF-23FF-FAC0-0350-85BB1321A8EE}"/>
              </a:ext>
            </a:extLst>
          </p:cNvPr>
          <p:cNvSpPr/>
          <p:nvPr/>
        </p:nvSpPr>
        <p:spPr>
          <a:xfrm>
            <a:off x="6664996" y="3186580"/>
            <a:ext cx="432048" cy="360040"/>
          </a:xfrm>
          <a:prstGeom prst="downArrow">
            <a:avLst/>
          </a:prstGeom>
          <a:solidFill>
            <a:srgbClr val="990099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10">
            <a:extLst>
              <a:ext uri="{FF2B5EF4-FFF2-40B4-BE49-F238E27FC236}">
                <a16:creationId xmlns:a16="http://schemas.microsoft.com/office/drawing/2014/main" id="{F6EDDE02-FC2C-47D6-09A0-2317852940D7}"/>
              </a:ext>
            </a:extLst>
          </p:cNvPr>
          <p:cNvSpPr/>
          <p:nvPr/>
        </p:nvSpPr>
        <p:spPr>
          <a:xfrm flipV="1">
            <a:off x="6079146" y="3254396"/>
            <a:ext cx="432048" cy="368424"/>
          </a:xfrm>
          <a:prstGeom prst="downArrow">
            <a:avLst/>
          </a:prstGeom>
          <a:solidFill>
            <a:srgbClr val="990099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1">
            <a:extLst>
              <a:ext uri="{FF2B5EF4-FFF2-40B4-BE49-F238E27FC236}">
                <a16:creationId xmlns:a16="http://schemas.microsoft.com/office/drawing/2014/main" id="{3798A7B3-9D46-5AB4-D367-A57A2C77D37A}"/>
              </a:ext>
            </a:extLst>
          </p:cNvPr>
          <p:cNvSpPr/>
          <p:nvPr/>
        </p:nvSpPr>
        <p:spPr>
          <a:xfrm>
            <a:off x="7159266" y="3254396"/>
            <a:ext cx="432048" cy="180020"/>
          </a:xfrm>
          <a:prstGeom prst="downArrow">
            <a:avLst/>
          </a:prstGeom>
          <a:solidFill>
            <a:srgbClr val="990099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2">
            <a:extLst>
              <a:ext uri="{FF2B5EF4-FFF2-40B4-BE49-F238E27FC236}">
                <a16:creationId xmlns:a16="http://schemas.microsoft.com/office/drawing/2014/main" id="{201E7815-08AC-27FE-B7C3-E8A7C978D5E7}"/>
              </a:ext>
            </a:extLst>
          </p:cNvPr>
          <p:cNvSpPr/>
          <p:nvPr/>
        </p:nvSpPr>
        <p:spPr>
          <a:xfrm>
            <a:off x="7663322" y="3276590"/>
            <a:ext cx="432048" cy="90010"/>
          </a:xfrm>
          <a:prstGeom prst="downArrow">
            <a:avLst/>
          </a:prstGeom>
          <a:solidFill>
            <a:srgbClr val="990099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0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4450" y="533400"/>
            <a:ext cx="3859213" cy="555625"/>
          </a:xfrm>
        </p:spPr>
        <p:txBody>
          <a:bodyPr/>
          <a:lstStyle/>
          <a:p>
            <a:pPr eaLnBrk="1" hangingPunct="1"/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弱交互作用 </a:t>
            </a: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Weak Interaction</a:t>
            </a:r>
          </a:p>
        </p:txBody>
      </p:sp>
      <p:pic>
        <p:nvPicPr>
          <p:cNvPr id="10243" name="Picture 4" descr="nbet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2154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nbe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49500"/>
            <a:ext cx="2492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nbe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05038"/>
            <a:ext cx="28352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nbet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37063"/>
            <a:ext cx="27098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nbeta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92600"/>
            <a:ext cx="28622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2124075" y="162877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l-GR" altLang="zh-TW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zh-TW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衰變</a:t>
            </a:r>
            <a:endParaRPr kumimoji="0" lang="el-GR" altLang="zh-TW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文字方塊 9"/>
          <p:cNvSpPr txBox="1">
            <a:spLocks noChangeArrowheads="1"/>
          </p:cNvSpPr>
          <p:nvPr/>
        </p:nvSpPr>
        <p:spPr bwMode="auto">
          <a:xfrm>
            <a:off x="3468688" y="116046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衰變的交互作用：</a:t>
            </a:r>
          </a:p>
        </p:txBody>
      </p:sp>
      <p:pic>
        <p:nvPicPr>
          <p:cNvPr id="10250" name="Picture 11" descr="Illustration of the weak force: a group of quarks being eroded by ra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05263"/>
            <a:ext cx="21320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5" descr="4forc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r="65118"/>
          <a:stretch>
            <a:fillRect/>
          </a:stretch>
        </p:blipFill>
        <p:spPr bwMode="auto">
          <a:xfrm>
            <a:off x="6948488" y="333375"/>
            <a:ext cx="151447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BAA0679-BC78-B543-A31A-13C4325D3A39}"/>
                  </a:ext>
                </a:extLst>
              </p:cNvPr>
              <p:cNvSpPr txBox="1"/>
              <p:nvPr/>
            </p:nvSpPr>
            <p:spPr>
              <a:xfrm>
                <a:off x="3274914" y="1680775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BAA0679-BC78-B543-A31A-13C4325D3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914" y="1680775"/>
                <a:ext cx="1917896" cy="276999"/>
              </a:xfrm>
              <a:prstGeom prst="rect">
                <a:avLst/>
              </a:prstGeom>
              <a:blipFill>
                <a:blip r:embed="rId9"/>
                <a:stretch>
                  <a:fillRect l="-658" b="-318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23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b="21191"/>
          <a:stretch/>
        </p:blipFill>
        <p:spPr bwMode="auto">
          <a:xfrm>
            <a:off x="1922462" y="3080171"/>
            <a:ext cx="4114800" cy="19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5"/>
          <p:cNvSpPr>
            <a:spLocks noChangeArrowheads="1"/>
          </p:cNvSpPr>
          <p:nvPr/>
        </p:nvSpPr>
        <p:spPr bwMode="auto">
          <a:xfrm flipH="1">
            <a:off x="4437062" y="3805575"/>
            <a:ext cx="762000" cy="228600"/>
          </a:xfrm>
          <a:prstGeom prst="curvedDownArrow">
            <a:avLst>
              <a:gd name="adj1" fmla="val 40000"/>
              <a:gd name="adj2" fmla="val 80000"/>
              <a:gd name="adj3" fmla="val 42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960562" y="2352592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電場的引進使得電力有機會可以不再是超距力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1863724" y="1807462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超距力並不是正確的概念！</a:t>
            </a:r>
          </a:p>
        </p:txBody>
      </p:sp>
    </p:spTree>
    <p:extLst>
      <p:ext uri="{BB962C8B-B14F-4D97-AF65-F5344CB8AC3E}">
        <p14:creationId xmlns:p14="http://schemas.microsoft.com/office/powerpoint/2010/main" val="19338348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5409220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 descr="Image:Faraday-Millikan-Gale-191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52" y="982134"/>
            <a:ext cx="2610290" cy="368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80" y="976141"/>
            <a:ext cx="2845565" cy="368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2819400" y="455052"/>
            <a:ext cx="3645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電場的發明者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1791-1861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1" name="Picture 14" descr="fara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18166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90600" y="4874772"/>
            <a:ext cx="779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在對岸英國的法拉第憑直覺，反對靜電力是超距力，因而引進電場的概念。</a:t>
            </a:r>
          </a:p>
        </p:txBody>
      </p:sp>
    </p:spTree>
    <p:extLst>
      <p:ext uri="{BB962C8B-B14F-4D97-AF65-F5344CB8AC3E}">
        <p14:creationId xmlns:p14="http://schemas.microsoft.com/office/powerpoint/2010/main" val="307708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4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322738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1981200" y="4724400"/>
            <a:ext cx="678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強力與弱力都有很小的範圍，因此只在微觀世界才能觀察的到！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981200" y="5151438"/>
            <a:ext cx="548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重力太過微弱，在日常生活也只扮演有限角色！</a:t>
            </a:r>
            <a:endParaRPr lang="en-US" altLang="zh-TW" dirty="0"/>
          </a:p>
        </p:txBody>
      </p:sp>
      <p:sp>
        <p:nvSpPr>
          <p:cNvPr id="11269" name="文字方塊 1"/>
          <p:cNvSpPr txBox="1">
            <a:spLocks noChangeArrowheads="1"/>
          </p:cNvSpPr>
          <p:nvPr/>
        </p:nvSpPr>
        <p:spPr bwMode="auto">
          <a:xfrm>
            <a:off x="1981200" y="55753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可以說，日常自然就是電磁作用的個人秀！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6"/>
          <a:stretch>
            <a:fillRect/>
          </a:stretch>
        </p:blipFill>
        <p:spPr bwMode="auto">
          <a:xfrm>
            <a:off x="1371600" y="1295400"/>
            <a:ext cx="65071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2"/>
          <p:cNvSpPr txBox="1">
            <a:spLocks noChangeArrowheads="1"/>
          </p:cNvSpPr>
          <p:nvPr/>
        </p:nvSpPr>
        <p:spPr bwMode="auto">
          <a:xfrm>
            <a:off x="3200400" y="7620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電磁學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Electromagnetism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文字方塊 3"/>
          <p:cNvSpPr txBox="1">
            <a:spLocks noChangeArrowheads="1"/>
          </p:cNvSpPr>
          <p:nvPr/>
        </p:nvSpPr>
        <p:spPr bwMode="auto">
          <a:xfrm>
            <a:off x="2163762" y="4735512"/>
            <a:ext cx="6294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但電磁場才是我們討論的主角（而不是電荷與電流）。</a:t>
            </a:r>
          </a:p>
        </p:txBody>
      </p:sp>
      <p:sp>
        <p:nvSpPr>
          <p:cNvPr id="2054" name="文字方塊 5"/>
          <p:cNvSpPr txBox="1">
            <a:spLocks noChangeArrowheads="1"/>
          </p:cNvSpPr>
          <p:nvPr/>
        </p:nvSpPr>
        <p:spPr bwMode="auto">
          <a:xfrm>
            <a:off x="2163763" y="5726112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電磁場是多變數函數，偏微分會是我們主要的工具。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95FA30-5E72-7340-8AA2-8D407B9155C6}"/>
                  </a:ext>
                </a:extLst>
              </p:cNvPr>
              <p:cNvSpPr txBox="1"/>
              <p:nvPr/>
            </p:nvSpPr>
            <p:spPr>
              <a:xfrm>
                <a:off x="3789344" y="5176674"/>
                <a:ext cx="1625638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95FA30-5E72-7340-8AA2-8D407B915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344" y="5176674"/>
                <a:ext cx="162563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1">
            <a:extLst>
              <a:ext uri="{FF2B5EF4-FFF2-40B4-BE49-F238E27FC236}">
                <a16:creationId xmlns:a16="http://schemas.microsoft.com/office/drawing/2014/main" id="{3851E1C6-25F5-6944-B6C3-21E7CE045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4311486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電磁作用乍看是電荷與電荷之間的力。</a:t>
            </a:r>
          </a:p>
        </p:txBody>
      </p:sp>
    </p:spTree>
    <p:extLst>
      <p:ext uri="{BB962C8B-B14F-4D97-AF65-F5344CB8AC3E}">
        <p14:creationId xmlns:p14="http://schemas.microsoft.com/office/powerpoint/2010/main" val="2534239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3276</TotalTime>
  <Words>2259</Words>
  <Application>Microsoft Macintosh PowerPoint</Application>
  <PresentationFormat>On-screen Show (4:3)</PresentationFormat>
  <Paragraphs>270</Paragraphs>
  <Slides>71</Slides>
  <Notes>1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弱交互作用 Weak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Electrostatic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278</cp:revision>
  <cp:lastPrinted>1601-01-01T00:00:00Z</cp:lastPrinted>
  <dcterms:created xsi:type="dcterms:W3CDTF">1601-01-01T00:00:00Z</dcterms:created>
  <dcterms:modified xsi:type="dcterms:W3CDTF">2026-04-13T13:46:42Z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