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50" r:id="rId2"/>
    <p:sldId id="455" r:id="rId3"/>
    <p:sldId id="762" r:id="rId4"/>
    <p:sldId id="788" r:id="rId5"/>
    <p:sldId id="452" r:id="rId6"/>
    <p:sldId id="475" r:id="rId7"/>
    <p:sldId id="838" r:id="rId8"/>
    <p:sldId id="840" r:id="rId9"/>
    <p:sldId id="454" r:id="rId10"/>
    <p:sldId id="261" r:id="rId11"/>
    <p:sldId id="845" r:id="rId12"/>
    <p:sldId id="739" r:id="rId13"/>
    <p:sldId id="839" r:id="rId14"/>
    <p:sldId id="403" r:id="rId15"/>
    <p:sldId id="837" r:id="rId16"/>
    <p:sldId id="770" r:id="rId17"/>
    <p:sldId id="453" r:id="rId18"/>
    <p:sldId id="264" r:id="rId19"/>
    <p:sldId id="357" r:id="rId20"/>
    <p:sldId id="402" r:id="rId21"/>
    <p:sldId id="550" r:id="rId22"/>
    <p:sldId id="553" r:id="rId23"/>
    <p:sldId id="735" r:id="rId24"/>
    <p:sldId id="737" r:id="rId25"/>
    <p:sldId id="733" r:id="rId26"/>
    <p:sldId id="734" r:id="rId27"/>
    <p:sldId id="308" r:id="rId28"/>
    <p:sldId id="531" r:id="rId29"/>
    <p:sldId id="530" r:id="rId30"/>
    <p:sldId id="347" r:id="rId31"/>
    <p:sldId id="356" r:id="rId32"/>
    <p:sldId id="841" r:id="rId33"/>
    <p:sldId id="713" r:id="rId34"/>
    <p:sldId id="532" r:id="rId35"/>
    <p:sldId id="714" r:id="rId36"/>
    <p:sldId id="715" r:id="rId37"/>
    <p:sldId id="736" r:id="rId38"/>
    <p:sldId id="842" r:id="rId39"/>
    <p:sldId id="843" r:id="rId40"/>
    <p:sldId id="844" r:id="rId41"/>
    <p:sldId id="763" r:id="rId42"/>
    <p:sldId id="764" r:id="rId43"/>
    <p:sldId id="769" r:id="rId44"/>
    <p:sldId id="768" r:id="rId45"/>
    <p:sldId id="765" r:id="rId46"/>
    <p:sldId id="766" r:id="rId47"/>
    <p:sldId id="767" r:id="rId4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8" autoAdjust="0"/>
    <p:restoredTop sz="92577" autoAdjust="0"/>
  </p:normalViewPr>
  <p:slideViewPr>
    <p:cSldViewPr>
      <p:cViewPr varScale="1">
        <p:scale>
          <a:sx n="128" d="100"/>
          <a:sy n="128" d="100"/>
        </p:scale>
        <p:origin x="1304" y="176"/>
      </p:cViewPr>
      <p:guideLst>
        <p:guide orient="horz" pos="2160"/>
        <p:guide pos="2880"/>
      </p:guideLst>
    </p:cSldViewPr>
  </p:slideViewPr>
  <p:notesTextViewPr>
    <p:cViewPr>
      <p:scale>
        <a:sx n="100" d="100"/>
        <a:sy n="100" d="100"/>
      </p:scale>
      <p:origin x="0" y="0"/>
    </p:cViewPr>
  </p:notesTextViewPr>
  <p:notesViewPr>
    <p:cSldViewPr>
      <p:cViewPr varScale="1">
        <p:scale>
          <a:sx n="47" d="100"/>
          <a:sy n="47" d="100"/>
        </p:scale>
        <p:origin x="-2705"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BCBC6-81F6-E04C-ABC9-9435B9256EC4}" type="datetimeFigureOut">
              <a:rPr lang="en-US" altLang="zh-TW" smtClean="0"/>
              <a:t>3/24/26</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1C796E-C419-B146-B046-18055E55D491}" type="slidenum">
              <a:rPr lang="en-US" altLang="zh-TW" smtClean="0"/>
              <a:t>‹#›</a:t>
            </a:fld>
            <a:endParaRPr lang="zh-TW" altLang="en-US"/>
          </a:p>
        </p:txBody>
      </p:sp>
    </p:spTree>
    <p:extLst>
      <p:ext uri="{BB962C8B-B14F-4D97-AF65-F5344CB8AC3E}">
        <p14:creationId xmlns:p14="http://schemas.microsoft.com/office/powerpoint/2010/main" val="1435263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8BA50-4C98-439F-81E2-EA763F41A8A1}" type="datetimeFigureOut">
              <a:rPr lang="zh-TW" altLang="en-US" smtClean="0"/>
              <a:t>2026/3/24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A3181-AF47-48B8-B17A-28BC6B5E9B68}" type="slidenum">
              <a:rPr lang="zh-TW" altLang="en-US" smtClean="0"/>
              <a:t>‹#›</a:t>
            </a:fld>
            <a:endParaRPr lang="zh-TW" altLang="en-US"/>
          </a:p>
        </p:txBody>
      </p:sp>
    </p:spTree>
    <p:extLst>
      <p:ext uri="{BB962C8B-B14F-4D97-AF65-F5344CB8AC3E}">
        <p14:creationId xmlns:p14="http://schemas.microsoft.com/office/powerpoint/2010/main" val="28492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B3E33EA-274C-4C07-9E08-77367B00C6E7}" type="slidenum">
              <a:rPr lang="en-US" altLang="zh-TW"/>
              <a:pPr>
                <a:defRPr/>
              </a:pPr>
              <a:t>‹#›</a:t>
            </a:fld>
            <a:endParaRPr lang="en-US" altLang="zh-TW"/>
          </a:p>
        </p:txBody>
      </p:sp>
    </p:spTree>
    <p:extLst>
      <p:ext uri="{BB962C8B-B14F-4D97-AF65-F5344CB8AC3E}">
        <p14:creationId xmlns:p14="http://schemas.microsoft.com/office/powerpoint/2010/main" val="260181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816A80C-A7F0-4FF3-B606-C9FD70851B6A}" type="slidenum">
              <a:rPr lang="en-US" altLang="zh-TW"/>
              <a:pPr>
                <a:defRPr/>
              </a:pPr>
              <a:t>‹#›</a:t>
            </a:fld>
            <a:endParaRPr lang="en-US" altLang="zh-TW"/>
          </a:p>
        </p:txBody>
      </p:sp>
    </p:spTree>
    <p:extLst>
      <p:ext uri="{BB962C8B-B14F-4D97-AF65-F5344CB8AC3E}">
        <p14:creationId xmlns:p14="http://schemas.microsoft.com/office/powerpoint/2010/main" val="30607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817CB59-C8FC-40E8-9D16-D30F79084473}" type="slidenum">
              <a:rPr lang="en-US" altLang="zh-TW"/>
              <a:pPr>
                <a:defRPr/>
              </a:pPr>
              <a:t>‹#›</a:t>
            </a:fld>
            <a:endParaRPr lang="en-US" altLang="zh-TW"/>
          </a:p>
        </p:txBody>
      </p:sp>
    </p:spTree>
    <p:extLst>
      <p:ext uri="{BB962C8B-B14F-4D97-AF65-F5344CB8AC3E}">
        <p14:creationId xmlns:p14="http://schemas.microsoft.com/office/powerpoint/2010/main" val="378642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C3D0DF4-3CB8-4D43-89DF-009E56FB6E61}" type="slidenum">
              <a:rPr lang="en-US" altLang="zh-TW"/>
              <a:pPr>
                <a:defRPr/>
              </a:pPr>
              <a:t>‹#›</a:t>
            </a:fld>
            <a:endParaRPr lang="en-US" altLang="zh-TW"/>
          </a:p>
        </p:txBody>
      </p:sp>
    </p:spTree>
    <p:extLst>
      <p:ext uri="{BB962C8B-B14F-4D97-AF65-F5344CB8AC3E}">
        <p14:creationId xmlns:p14="http://schemas.microsoft.com/office/powerpoint/2010/main" val="137720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05AC54-FF7B-4B23-A5D8-0967551E94A9}" type="slidenum">
              <a:rPr lang="en-US" altLang="zh-TW"/>
              <a:pPr>
                <a:defRPr/>
              </a:pPr>
              <a:t>‹#›</a:t>
            </a:fld>
            <a:endParaRPr lang="en-US" altLang="zh-TW"/>
          </a:p>
        </p:txBody>
      </p:sp>
    </p:spTree>
    <p:extLst>
      <p:ext uri="{BB962C8B-B14F-4D97-AF65-F5344CB8AC3E}">
        <p14:creationId xmlns:p14="http://schemas.microsoft.com/office/powerpoint/2010/main" val="263390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C0CB484-AA10-43CB-BFC4-5F6278340709}" type="slidenum">
              <a:rPr lang="en-US" altLang="zh-TW"/>
              <a:pPr>
                <a:defRPr/>
              </a:pPr>
              <a:t>‹#›</a:t>
            </a:fld>
            <a:endParaRPr lang="en-US" altLang="zh-TW"/>
          </a:p>
        </p:txBody>
      </p:sp>
    </p:spTree>
    <p:extLst>
      <p:ext uri="{BB962C8B-B14F-4D97-AF65-F5344CB8AC3E}">
        <p14:creationId xmlns:p14="http://schemas.microsoft.com/office/powerpoint/2010/main" val="406700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B400CA6E-5981-4C27-B9BB-BDB6CF6C9855}" type="slidenum">
              <a:rPr lang="en-US" altLang="zh-TW"/>
              <a:pPr>
                <a:defRPr/>
              </a:pPr>
              <a:t>‹#›</a:t>
            </a:fld>
            <a:endParaRPr lang="en-US" altLang="zh-TW"/>
          </a:p>
        </p:txBody>
      </p:sp>
    </p:spTree>
    <p:extLst>
      <p:ext uri="{BB962C8B-B14F-4D97-AF65-F5344CB8AC3E}">
        <p14:creationId xmlns:p14="http://schemas.microsoft.com/office/powerpoint/2010/main" val="428398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AC5FCF2-18F8-4CD8-911B-082FB927DC09}" type="slidenum">
              <a:rPr lang="en-US" altLang="zh-TW"/>
              <a:pPr>
                <a:defRPr/>
              </a:pPr>
              <a:t>‹#›</a:t>
            </a:fld>
            <a:endParaRPr lang="en-US" altLang="zh-TW"/>
          </a:p>
        </p:txBody>
      </p:sp>
    </p:spTree>
    <p:extLst>
      <p:ext uri="{BB962C8B-B14F-4D97-AF65-F5344CB8AC3E}">
        <p14:creationId xmlns:p14="http://schemas.microsoft.com/office/powerpoint/2010/main" val="4027563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38DF74C7-5EEF-4DBD-8A31-597B88DD163B}" type="slidenum">
              <a:rPr lang="en-US" altLang="zh-TW"/>
              <a:pPr>
                <a:defRPr/>
              </a:pPr>
              <a:t>‹#›</a:t>
            </a:fld>
            <a:endParaRPr lang="en-US" altLang="zh-TW"/>
          </a:p>
        </p:txBody>
      </p:sp>
    </p:spTree>
    <p:extLst>
      <p:ext uri="{BB962C8B-B14F-4D97-AF65-F5344CB8AC3E}">
        <p14:creationId xmlns:p14="http://schemas.microsoft.com/office/powerpoint/2010/main" val="7175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31B13E-CAB2-475F-BE24-8B3D749C6AE5}" type="slidenum">
              <a:rPr lang="en-US" altLang="zh-TW"/>
              <a:pPr>
                <a:defRPr/>
              </a:pPr>
              <a:t>‹#›</a:t>
            </a:fld>
            <a:endParaRPr lang="en-US" altLang="zh-TW"/>
          </a:p>
        </p:txBody>
      </p:sp>
    </p:spTree>
    <p:extLst>
      <p:ext uri="{BB962C8B-B14F-4D97-AF65-F5344CB8AC3E}">
        <p14:creationId xmlns:p14="http://schemas.microsoft.com/office/powerpoint/2010/main" val="239050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437BEEA-EC72-4410-949F-26E4806A7EF2}" type="slidenum">
              <a:rPr lang="en-US" altLang="zh-TW"/>
              <a:pPr>
                <a:defRPr/>
              </a:pPr>
              <a:t>‹#›</a:t>
            </a:fld>
            <a:endParaRPr lang="en-US" altLang="zh-TW"/>
          </a:p>
        </p:txBody>
      </p:sp>
    </p:spTree>
    <p:extLst>
      <p:ext uri="{BB962C8B-B14F-4D97-AF65-F5344CB8AC3E}">
        <p14:creationId xmlns:p14="http://schemas.microsoft.com/office/powerpoint/2010/main" val="33604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新細明體" pitchFamily="18" charset="-120"/>
              </a:defRPr>
            </a:lvl1pPr>
          </a:lstStyle>
          <a:p>
            <a:pPr>
              <a:defRPr/>
            </a:pPr>
            <a:fld id="{3FA8A8C3-0448-47E9-8EA0-EF90D9878E5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50.png"/><Relationship Id="rId3" Type="http://schemas.openxmlformats.org/officeDocument/2006/relationships/image" Target="../media/image181.png"/><Relationship Id="rId2" Type="http://schemas.openxmlformats.org/officeDocument/2006/relationships/image" Target="../media/image22.jpeg"/><Relationship Id="rId16" Type="http://schemas.openxmlformats.org/officeDocument/2006/relationships/image" Target="../media/image220.png"/><Relationship Id="rId1" Type="http://schemas.openxmlformats.org/officeDocument/2006/relationships/slideLayout" Target="../slideLayouts/slideLayout7.xml"/><Relationship Id="rId15" Type="http://schemas.openxmlformats.org/officeDocument/2006/relationships/image" Target="../media/image201.png"/><Relationship Id="rId14" Type="http://schemas.openxmlformats.org/officeDocument/2006/relationships/image" Target="../media/image16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tiff"/><Relationship Id="rId4" Type="http://schemas.openxmlformats.org/officeDocument/2006/relationships/image" Target="../media/image6.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jpeg"/><Relationship Id="rId9" Type="http://schemas.openxmlformats.org/officeDocument/2006/relationships/image" Target="../media/image291.png"/></Relationships>
</file>

<file path=ppt/slides/_rels/slide1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file:///upload.wikimedia.org/wikipedia/commons/4/44/Human-Infrared.jpg"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file:///upload.wikimedia.org/wikipedia/commons/9/9b/Human-Visible.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7" Type="http://schemas.openxmlformats.org/officeDocument/2006/relationships/image" Target="../media/image40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33.png"/></Relationships>
</file>

<file path=ppt/slides/_rels/slide2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32.png"/><Relationship Id="rId4" Type="http://schemas.openxmlformats.org/officeDocument/2006/relationships/image" Target="../media/image421.png"/></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Limestone" TargetMode="External"/><Relationship Id="rId3" Type="http://schemas.openxmlformats.org/officeDocument/2006/relationships/hyperlink" Target="https://en.wikipedia.org/wiki/Anodized" TargetMode="External"/><Relationship Id="rId7" Type="http://schemas.openxmlformats.org/officeDocument/2006/relationships/hyperlink" Target="https://en.wikipedia.org/wiki/Ice" TargetMode="External"/><Relationship Id="rId2" Type="http://schemas.openxmlformats.org/officeDocument/2006/relationships/hyperlink" Target="https://en.wikipedia.org/wiki/Aluminum_foil" TargetMode="External"/><Relationship Id="rId1" Type="http://schemas.openxmlformats.org/officeDocument/2006/relationships/slideLayout" Target="../slideLayouts/slideLayout7.xml"/><Relationship Id="rId6" Type="http://schemas.openxmlformats.org/officeDocument/2006/relationships/hyperlink" Target="https://en.wikipedia.org/wiki/Glass#Silicate_glass" TargetMode="External"/><Relationship Id="rId11" Type="http://schemas.openxmlformats.org/officeDocument/2006/relationships/hyperlink" Target="https://en.wikipedia.org/wiki/Water" TargetMode="External"/><Relationship Id="rId5" Type="http://schemas.openxmlformats.org/officeDocument/2006/relationships/hyperlink" Target="https://en.wikipedia.org/wiki/Copper" TargetMode="External"/><Relationship Id="rId10" Type="http://schemas.openxmlformats.org/officeDocument/2006/relationships/hyperlink" Target="https://en.wikipedia.org/wiki/Silver" TargetMode="External"/><Relationship Id="rId4" Type="http://schemas.openxmlformats.org/officeDocument/2006/relationships/hyperlink" Target="https://en.wikipedia.org/wiki/Asphalt" TargetMode="External"/><Relationship Id="rId9" Type="http://schemas.openxmlformats.org/officeDocument/2006/relationships/hyperlink" Target="https://en.wikipedia.org/wiki/Plas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0.png"/><Relationship Id="rId4" Type="http://schemas.openxmlformats.org/officeDocument/2006/relationships/image" Target="../media/image460.png"/></Relationships>
</file>

<file path=ppt/slides/_rels/slide32.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jpeg"/><Relationship Id="rId9" Type="http://schemas.openxmlformats.org/officeDocument/2006/relationships/image" Target="../media/image291.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3.png"/><Relationship Id="rId5" Type="http://schemas.openxmlformats.org/officeDocument/2006/relationships/image" Target="../media/image58.jpe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27.jpeg"/><Relationship Id="rId12" Type="http://schemas.openxmlformats.org/officeDocument/2006/relationships/image" Target="../media/image620.png"/><Relationship Id="rId17" Type="http://schemas.openxmlformats.org/officeDocument/2006/relationships/image" Target="../media/image72.png"/><Relationship Id="rId2" Type="http://schemas.openxmlformats.org/officeDocument/2006/relationships/image" Target="../media/image590.png"/><Relationship Id="rId16" Type="http://schemas.openxmlformats.org/officeDocument/2006/relationships/image" Target="../media/image71.tiff"/><Relationship Id="rId1" Type="http://schemas.openxmlformats.org/officeDocument/2006/relationships/slideLayout" Target="../slideLayouts/slideLayout7.xml"/><Relationship Id="rId11" Type="http://schemas.openxmlformats.org/officeDocument/2006/relationships/image" Target="../media/image59.png"/><Relationship Id="rId15" Type="http://schemas.openxmlformats.org/officeDocument/2006/relationships/image" Target="../media/image650.png"/><Relationship Id="rId10" Type="http://schemas.openxmlformats.org/officeDocument/2006/relationships/image" Target="../media/image610.png"/><Relationship Id="rId4" Type="http://schemas.openxmlformats.org/officeDocument/2006/relationships/image" Target="../media/image68.jpeg"/><Relationship Id="rId1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68.png"/><Relationship Id="rId2" Type="http://schemas.openxmlformats.org/officeDocument/2006/relationships/image" Target="../media/image71.tiff"/><Relationship Id="rId1" Type="http://schemas.openxmlformats.org/officeDocument/2006/relationships/slideLayout" Target="../slideLayouts/slideLayout7.xml"/><Relationship Id="rId5" Type="http://schemas.openxmlformats.org/officeDocument/2006/relationships/image" Target="../media/image75.w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jpe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0CO"/>
          <p:cNvPicPr>
            <a:picLocks noChangeAspect="1" noChangeArrowheads="1"/>
          </p:cNvPicPr>
          <p:nvPr/>
        </p:nvPicPr>
        <p:blipFill rotWithShape="1">
          <a:blip r:embed="rId2">
            <a:extLst>
              <a:ext uri="{28A0092B-C50C-407E-A947-70E740481C1C}">
                <a14:useLocalDpi xmlns:a14="http://schemas.microsoft.com/office/drawing/2010/main" val="0"/>
              </a:ext>
            </a:extLst>
          </a:blip>
          <a:srcRect b="3741"/>
          <a:stretch/>
        </p:blipFill>
        <p:spPr bwMode="auto">
          <a:xfrm>
            <a:off x="969530" y="1739804"/>
            <a:ext cx="3310649" cy="320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1475656" y="1107431"/>
            <a:ext cx="6698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熱輻射</a:t>
            </a:r>
            <a:r>
              <a:rPr lang="en-US" altLang="zh-TW" sz="1800" dirty="0">
                <a:solidFill>
                  <a:srgbClr val="FF0000"/>
                </a:solidFill>
              </a:rPr>
              <a:t> </a:t>
            </a:r>
            <a:r>
              <a:rPr lang="en-US" altLang="zh-TW" sz="1800" dirty="0">
                <a:solidFill>
                  <a:srgbClr val="FF0000"/>
                </a:solidFill>
                <a:latin typeface="+mj-lt"/>
              </a:rPr>
              <a:t>Thermal Radiation</a:t>
            </a:r>
            <a:r>
              <a:rPr lang="zh-TW" altLang="en-US" sz="1800" dirty="0">
                <a:solidFill>
                  <a:srgbClr val="FF0000"/>
                </a:solidFill>
              </a:rPr>
              <a:t>（三種導熱方式中唯一不需要接觸者！）</a:t>
            </a:r>
          </a:p>
        </p:txBody>
      </p:sp>
      <p:pic>
        <p:nvPicPr>
          <p:cNvPr id="2052" name="Picture 4" descr="heat4"/>
          <p:cNvPicPr>
            <a:picLocks noChangeAspect="1" noChangeArrowheads="1"/>
          </p:cNvPicPr>
          <p:nvPr/>
        </p:nvPicPr>
        <p:blipFill>
          <a:blip r:embed="rId3">
            <a:extLst>
              <a:ext uri="{28A0092B-C50C-407E-A947-70E740481C1C}">
                <a14:useLocalDpi xmlns:a14="http://schemas.microsoft.com/office/drawing/2010/main" val="0"/>
              </a:ext>
            </a:extLst>
          </a:blip>
          <a:srcRect l="11794" t="11696" r="60846" b="8850"/>
          <a:stretch>
            <a:fillRect/>
          </a:stretch>
        </p:blipFill>
        <p:spPr bwMode="auto">
          <a:xfrm>
            <a:off x="4572000" y="1700808"/>
            <a:ext cx="3813810" cy="326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049824" y="5221015"/>
            <a:ext cx="6626632" cy="369332"/>
          </a:xfrm>
          <a:prstGeom prst="rect">
            <a:avLst/>
          </a:prstGeom>
        </p:spPr>
        <p:txBody>
          <a:bodyPr wrap="square">
            <a:spAutoFit/>
          </a:bodyPr>
          <a:lstStyle/>
          <a:p>
            <a:r>
              <a:rPr lang="zh-TW" altLang="en-US" dirty="0"/>
              <a:t>物體內原子的熱運動會放出電磁波 </a:t>
            </a:r>
            <a:r>
              <a:rPr lang="en-US" altLang="zh-TW" dirty="0">
                <a:latin typeface="+mj-lt"/>
              </a:rPr>
              <a:t>Electromagnetic wave</a:t>
            </a:r>
            <a:r>
              <a:rPr lang="zh-TW" altLang="en-US" dirty="0"/>
              <a:t>！</a:t>
            </a:r>
          </a:p>
        </p:txBody>
      </p:sp>
      <p:sp>
        <p:nvSpPr>
          <p:cNvPr id="3" name="文字方塊 2"/>
          <p:cNvSpPr txBox="1"/>
          <p:nvPr/>
        </p:nvSpPr>
        <p:spPr>
          <a:xfrm>
            <a:off x="2049824" y="5686167"/>
            <a:ext cx="6266592" cy="369332"/>
          </a:xfrm>
          <a:prstGeom prst="rect">
            <a:avLst/>
          </a:prstGeom>
          <a:noFill/>
        </p:spPr>
        <p:txBody>
          <a:bodyPr wrap="square" rtlCol="0">
            <a:spAutoFit/>
          </a:bodyPr>
          <a:lstStyle/>
          <a:p>
            <a:r>
              <a:rPr lang="zh-TW" altLang="en-US" dirty="0"/>
              <a:t>注意：電磁波無需介質即可傳播！因此可以隔空傳熱。</a:t>
            </a:r>
          </a:p>
        </p:txBody>
      </p:sp>
    </p:spTree>
    <p:extLst>
      <p:ext uri="{BB962C8B-B14F-4D97-AF65-F5344CB8AC3E}">
        <p14:creationId xmlns:p14="http://schemas.microsoft.com/office/powerpoint/2010/main" val="15611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706932" y="497012"/>
            <a:ext cx="6408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p:cNvSpPr txBox="1">
            <a:spLocks noChangeArrowheads="1"/>
          </p:cNvSpPr>
          <p:nvPr/>
        </p:nvSpPr>
        <p:spPr bwMode="auto">
          <a:xfrm>
            <a:off x="679032" y="4610997"/>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當兩者達到熱平衡時，溫度相等。能量交換彼此抵消。 </a:t>
            </a:r>
          </a:p>
        </p:txBody>
      </p:sp>
      <p:sp>
        <p:nvSpPr>
          <p:cNvPr id="28677" name="Text Box 6"/>
          <p:cNvSpPr txBox="1">
            <a:spLocks noChangeArrowheads="1"/>
          </p:cNvSpPr>
          <p:nvPr/>
        </p:nvSpPr>
        <p:spPr bwMode="auto">
          <a:xfrm>
            <a:off x="656953" y="6015401"/>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而同一溫度時的空腔輻射只有一種（空腔是空的！）</a:t>
            </a:r>
          </a:p>
        </p:txBody>
      </p:sp>
      <p:sp>
        <p:nvSpPr>
          <p:cNvPr id="5127" name="文字方塊 6"/>
          <p:cNvSpPr txBox="1">
            <a:spLocks noChangeArrowheads="1"/>
          </p:cNvSpPr>
          <p:nvPr/>
        </p:nvSpPr>
        <p:spPr bwMode="auto">
          <a:xfrm>
            <a:off x="19124" y="4155953"/>
            <a:ext cx="9260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空腔幅射被黑體吸收的比例，因開口與黑體等面積，洽等於黑體幅射被空腔吸收的比例。</a:t>
            </a:r>
          </a:p>
        </p:txBody>
      </p:sp>
      <p:sp>
        <p:nvSpPr>
          <p:cNvPr id="5128" name="文字方塊 7"/>
          <p:cNvSpPr txBox="1">
            <a:spLocks noChangeArrowheads="1"/>
          </p:cNvSpPr>
          <p:nvPr/>
        </p:nvSpPr>
        <p:spPr bwMode="auto">
          <a:xfrm>
            <a:off x="689301" y="5064606"/>
            <a:ext cx="742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因此空腔幅射與黑體幅射總量相等。</a:t>
            </a:r>
          </a:p>
        </p:txBody>
      </p:sp>
      <p:sp>
        <p:nvSpPr>
          <p:cNvPr id="9" name="等腰三角形 8"/>
          <p:cNvSpPr/>
          <p:nvPr/>
        </p:nvSpPr>
        <p:spPr>
          <a:xfrm rot="16200000">
            <a:off x="4207369" y="568450"/>
            <a:ext cx="785813" cy="2786062"/>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等腰三角形 9"/>
          <p:cNvSpPr/>
          <p:nvPr/>
        </p:nvSpPr>
        <p:spPr>
          <a:xfrm rot="5400000">
            <a:off x="4278807" y="568449"/>
            <a:ext cx="785813" cy="278606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左箭號 10"/>
          <p:cNvSpPr/>
          <p:nvPr/>
        </p:nvSpPr>
        <p:spPr>
          <a:xfrm>
            <a:off x="4207370" y="1854324"/>
            <a:ext cx="357187" cy="2143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向右箭號 11"/>
          <p:cNvSpPr/>
          <p:nvPr/>
        </p:nvSpPr>
        <p:spPr>
          <a:xfrm>
            <a:off x="4778870" y="1854324"/>
            <a:ext cx="357187" cy="2143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a:spLocks noChangeArrowheads="1"/>
          </p:cNvSpPr>
          <p:nvPr/>
        </p:nvSpPr>
        <p:spPr bwMode="auto">
          <a:xfrm>
            <a:off x="622344" y="6447510"/>
            <a:ext cx="7311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所以，所有黑體，不論材質，同一溫度時發出的熱輻射都一樣！</a:t>
            </a:r>
          </a:p>
        </p:txBody>
      </p:sp>
      <p:sp>
        <p:nvSpPr>
          <p:cNvPr id="18" name="Text Box 3"/>
          <p:cNvSpPr txBox="1">
            <a:spLocks noChangeArrowheads="1"/>
          </p:cNvSpPr>
          <p:nvPr/>
        </p:nvSpPr>
        <p:spPr bwMode="auto">
          <a:xfrm>
            <a:off x="706932" y="78147"/>
            <a:ext cx="8183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將一空腔輻射，及一個與其開口同面積的黑體輻射放在一起！</a:t>
            </a:r>
          </a:p>
        </p:txBody>
      </p:sp>
      <mc:AlternateContent xmlns:mc="http://schemas.openxmlformats.org/markup-compatibility/2006" xmlns:a14="http://schemas.microsoft.com/office/drawing/2010/main">
        <mc:Choice Requires="a14">
          <p:sp>
            <p:nvSpPr>
              <p:cNvPr id="19" name="Text Box 3"/>
              <p:cNvSpPr txBox="1">
                <a:spLocks noChangeArrowheads="1"/>
              </p:cNvSpPr>
              <p:nvPr/>
            </p:nvSpPr>
            <p:spPr bwMode="auto">
              <a:xfrm>
                <a:off x="667178" y="5570517"/>
                <a:ext cx="61509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的空腔輻射，及溫度為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的黑體之輻射完全相同！</a:t>
                </a:r>
              </a:p>
            </p:txBody>
          </p:sp>
        </mc:Choice>
        <mc:Fallback xmlns="">
          <p:sp>
            <p:nvSpPr>
              <p:cNvPr id="19" name="Text Box 3"/>
              <p:cNvSpPr txBox="1">
                <a:spLocks noRot="1" noChangeAspect="1" noMove="1" noResize="1" noEditPoints="1" noAdjustHandles="1" noChangeArrowheads="1" noChangeShapeType="1" noTextEdit="1"/>
              </p:cNvSpPr>
              <p:nvPr/>
            </p:nvSpPr>
            <p:spPr bwMode="auto">
              <a:xfrm>
                <a:off x="667178" y="5570517"/>
                <a:ext cx="6150992" cy="369332"/>
              </a:xfrm>
              <a:prstGeom prst="rect">
                <a:avLst/>
              </a:prstGeom>
              <a:blipFill>
                <a:blip r:embed="rId3"/>
                <a:stretch>
                  <a:fillRect l="-82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5EAAE3-40AA-824B-A542-0A841F8F20C3}"/>
                  </a:ext>
                </a:extLst>
              </p:cNvPr>
              <p:cNvSpPr txBox="1"/>
              <p:nvPr/>
            </p:nvSpPr>
            <p:spPr>
              <a:xfrm>
                <a:off x="5864735" y="1119863"/>
                <a:ext cx="948914" cy="33958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5" name="TextBox 4">
                <a:extLst>
                  <a:ext uri="{FF2B5EF4-FFF2-40B4-BE49-F238E27FC236}">
                    <a16:creationId xmlns:a16="http://schemas.microsoft.com/office/drawing/2014/main" id="{AE5EAAE3-40AA-824B-A542-0A841F8F20C3}"/>
                  </a:ext>
                </a:extLst>
              </p:cNvPr>
              <p:cNvSpPr txBox="1">
                <a:spLocks noRot="1" noChangeAspect="1" noMove="1" noResize="1" noEditPoints="1" noAdjustHandles="1" noChangeArrowheads="1" noChangeShapeType="1" noTextEdit="1"/>
              </p:cNvSpPr>
              <p:nvPr/>
            </p:nvSpPr>
            <p:spPr>
              <a:xfrm>
                <a:off x="5864735" y="1119863"/>
                <a:ext cx="948914" cy="339580"/>
              </a:xfrm>
              <a:prstGeom prst="rect">
                <a:avLst/>
              </a:prstGeom>
              <a:blipFill>
                <a:blip r:embed="rId13"/>
                <a:stretch>
                  <a:fillRect l="-5263" r="-5263"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0ED076-0139-7E4C-B508-67B5AAC9D109}"/>
                  </a:ext>
                </a:extLst>
              </p:cNvPr>
              <p:cNvSpPr txBox="1"/>
              <p:nvPr/>
            </p:nvSpPr>
            <p:spPr>
              <a:xfrm>
                <a:off x="3615643" y="1119863"/>
                <a:ext cx="948914" cy="34131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黑</m:t>
                          </m:r>
                        </m:sub>
                      </m:sSub>
                    </m:oMath>
                  </m:oMathPara>
                </a14:m>
                <a:endParaRPr lang="en-TW" dirty="0"/>
              </a:p>
            </p:txBody>
          </p:sp>
        </mc:Choice>
        <mc:Fallback xmlns="">
          <p:sp>
            <p:nvSpPr>
              <p:cNvPr id="20" name="TextBox 19">
                <a:extLst>
                  <a:ext uri="{FF2B5EF4-FFF2-40B4-BE49-F238E27FC236}">
                    <a16:creationId xmlns:a16="http://schemas.microsoft.com/office/drawing/2014/main" id="{CD0ED076-0139-7E4C-B508-67B5AAC9D109}"/>
                  </a:ext>
                </a:extLst>
              </p:cNvPr>
              <p:cNvSpPr txBox="1">
                <a:spLocks noRot="1" noChangeAspect="1" noMove="1" noResize="1" noEditPoints="1" noAdjustHandles="1" noChangeArrowheads="1" noChangeShapeType="1" noTextEdit="1"/>
              </p:cNvSpPr>
              <p:nvPr/>
            </p:nvSpPr>
            <p:spPr>
              <a:xfrm>
                <a:off x="3615643" y="1119863"/>
                <a:ext cx="948914" cy="341312"/>
              </a:xfrm>
              <a:prstGeom prst="rect">
                <a:avLst/>
              </a:prstGeom>
              <a:blipFill>
                <a:blip r:embed="rId14"/>
                <a:stretch>
                  <a:fillRect l="-5263" r="-6579" b="-2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24682F5-7F5A-044B-A759-2CE37127C989}"/>
                  </a:ext>
                </a:extLst>
              </p:cNvPr>
              <p:cNvSpPr txBox="1"/>
              <p:nvPr/>
            </p:nvSpPr>
            <p:spPr>
              <a:xfrm>
                <a:off x="6354386" y="4614113"/>
                <a:ext cx="2482004"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1" name="TextBox 20">
                <a:extLst>
                  <a:ext uri="{FF2B5EF4-FFF2-40B4-BE49-F238E27FC236}">
                    <a16:creationId xmlns:a16="http://schemas.microsoft.com/office/drawing/2014/main" id="{624682F5-7F5A-044B-A759-2CE37127C989}"/>
                  </a:ext>
                </a:extLst>
              </p:cNvPr>
              <p:cNvSpPr txBox="1">
                <a:spLocks noRot="1" noChangeAspect="1" noMove="1" noResize="1" noEditPoints="1" noAdjustHandles="1" noChangeArrowheads="1" noChangeShapeType="1" noTextEdit="1"/>
              </p:cNvSpPr>
              <p:nvPr/>
            </p:nvSpPr>
            <p:spPr>
              <a:xfrm>
                <a:off x="6354386" y="4614113"/>
                <a:ext cx="2482004" cy="341312"/>
              </a:xfrm>
              <a:prstGeom prst="rect">
                <a:avLst/>
              </a:prstGeom>
              <a:blipFill>
                <a:blip r:embed="rId15"/>
                <a:stretch>
                  <a:fillRect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19BADF-7F0D-5C42-8683-40BDA14D35C9}"/>
                  </a:ext>
                </a:extLst>
              </p:cNvPr>
              <p:cNvSpPr txBox="1"/>
              <p:nvPr/>
            </p:nvSpPr>
            <p:spPr>
              <a:xfrm>
                <a:off x="4431456" y="5093182"/>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3219BADF-7F0D-5C42-8683-40BDA14D35C9}"/>
                  </a:ext>
                </a:extLst>
              </p:cNvPr>
              <p:cNvSpPr txBox="1">
                <a:spLocks noRot="1" noChangeAspect="1" noMove="1" noResize="1" noEditPoints="1" noAdjustHandles="1" noChangeArrowheads="1" noChangeShapeType="1" noTextEdit="1"/>
              </p:cNvSpPr>
              <p:nvPr/>
            </p:nvSpPr>
            <p:spPr>
              <a:xfrm>
                <a:off x="4431456" y="5093182"/>
                <a:ext cx="1664965" cy="341312"/>
              </a:xfrm>
              <a:prstGeom prst="rect">
                <a:avLst/>
              </a:prstGeom>
              <a:blipFill>
                <a:blip r:embed="rId16"/>
                <a:stretch>
                  <a:fillRect b="-3214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BF6A08B-A293-8426-0ACA-F8A2CB1FBC59}"/>
              </a:ext>
            </a:extLst>
          </p:cNvPr>
          <p:cNvSpPr txBox="1"/>
          <p:nvPr/>
        </p:nvSpPr>
        <p:spPr>
          <a:xfrm>
            <a:off x="705137" y="3390006"/>
            <a:ext cx="8179137" cy="369332"/>
          </a:xfrm>
          <a:prstGeom prst="rect">
            <a:avLst/>
          </a:prstGeom>
          <a:noFill/>
        </p:spPr>
        <p:txBody>
          <a:bodyPr wrap="square">
            <a:spAutoFit/>
          </a:bodyPr>
          <a:lstStyle/>
          <a:p>
            <a:r>
              <a:rPr lang="zh-TW" altLang="en-US" dirty="0"/>
              <a:t>從</a:t>
            </a:r>
            <a:r>
              <a:rPr lang="zh-TW" altLang="en-US" sz="1800" dirty="0"/>
              <a:t>開口放射出來的空腔幅射，一部分會照在</a:t>
            </a:r>
            <a:r>
              <a:rPr lang="zh-TW" altLang="en-US" sz="1800" dirty="0">
                <a:solidFill>
                  <a:srgbClr val="FF0000"/>
                </a:solidFill>
              </a:rPr>
              <a:t>黑體</a:t>
            </a:r>
            <a:r>
              <a:rPr lang="zh-TW" altLang="en-US" sz="1800" dirty="0"/>
              <a:t>上，被黑體</a:t>
            </a:r>
            <a:r>
              <a:rPr lang="zh-TW" altLang="en-US" dirty="0"/>
              <a:t>完全</a:t>
            </a:r>
            <a:r>
              <a:rPr lang="zh-TW" altLang="en-US" sz="1800" dirty="0"/>
              <a:t>吸收</a:t>
            </a:r>
            <a:r>
              <a:rPr lang="zh-TW" altLang="en-US" dirty="0"/>
              <a:t>。</a:t>
            </a:r>
            <a:endParaRPr lang="en-US" dirty="0"/>
          </a:p>
        </p:txBody>
      </p:sp>
      <p:sp>
        <p:nvSpPr>
          <p:cNvPr id="2" name="TextBox 1">
            <a:extLst>
              <a:ext uri="{FF2B5EF4-FFF2-40B4-BE49-F238E27FC236}">
                <a16:creationId xmlns:a16="http://schemas.microsoft.com/office/drawing/2014/main" id="{2005A4A5-81C7-E708-16A8-37E287D32D5B}"/>
              </a:ext>
            </a:extLst>
          </p:cNvPr>
          <p:cNvSpPr txBox="1"/>
          <p:nvPr/>
        </p:nvSpPr>
        <p:spPr>
          <a:xfrm>
            <a:off x="711605" y="3785063"/>
            <a:ext cx="8179137" cy="369332"/>
          </a:xfrm>
          <a:prstGeom prst="rect">
            <a:avLst/>
          </a:prstGeom>
          <a:noFill/>
        </p:spPr>
        <p:txBody>
          <a:bodyPr wrap="square">
            <a:spAutoFit/>
          </a:bodyPr>
          <a:lstStyle/>
          <a:p>
            <a:r>
              <a:rPr lang="zh-TW" altLang="en-US" dirty="0"/>
              <a:t>從黑體</a:t>
            </a:r>
            <a:r>
              <a:rPr lang="zh-TW" altLang="en-US" sz="1800" dirty="0"/>
              <a:t>放射出來的</a:t>
            </a:r>
            <a:r>
              <a:rPr lang="zh-TW" altLang="en-US" dirty="0"/>
              <a:t>黑體</a:t>
            </a:r>
            <a:r>
              <a:rPr lang="zh-TW" altLang="en-US" sz="1800" dirty="0"/>
              <a:t>幅射，一部分會照在</a:t>
            </a:r>
            <a:r>
              <a:rPr lang="zh-TW" altLang="en-US" dirty="0">
                <a:solidFill>
                  <a:srgbClr val="FF0000"/>
                </a:solidFill>
              </a:rPr>
              <a:t>開口</a:t>
            </a:r>
            <a:r>
              <a:rPr lang="zh-TW" altLang="en-US" sz="1800" dirty="0"/>
              <a:t>上，自然直接進入空腔被吸收</a:t>
            </a:r>
            <a:r>
              <a:rPr lang="zh-TW" altLang="en-US" dirty="0"/>
              <a:t>。</a:t>
            </a:r>
            <a:endParaRPr lang="en-US" dirty="0"/>
          </a:p>
        </p:txBody>
      </p:sp>
      <p:sp>
        <p:nvSpPr>
          <p:cNvPr id="6" name="Up-down Arrow 5">
            <a:extLst>
              <a:ext uri="{FF2B5EF4-FFF2-40B4-BE49-F238E27FC236}">
                <a16:creationId xmlns:a16="http://schemas.microsoft.com/office/drawing/2014/main" id="{449E12AC-5D9C-7A4C-1B2F-0D747614D202}"/>
              </a:ext>
            </a:extLst>
          </p:cNvPr>
          <p:cNvSpPr/>
          <p:nvPr/>
        </p:nvSpPr>
        <p:spPr>
          <a:xfrm>
            <a:off x="5263938" y="3665580"/>
            <a:ext cx="144016" cy="210391"/>
          </a:xfrm>
          <a:prstGeom prst="up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7"/>
                                        </p:tgtEl>
                                        <p:attrNameLst>
                                          <p:attrName>style.visibility</p:attrName>
                                        </p:attrNameLst>
                                      </p:cBhvr>
                                      <p:to>
                                        <p:strVal val="visible"/>
                                      </p:to>
                                    </p:set>
                                    <p:anim calcmode="lin" valueType="num">
                                      <p:cBhvr additive="base">
                                        <p:cTn id="49" dur="500" fill="hold"/>
                                        <p:tgtEl>
                                          <p:spTgt spid="5127"/>
                                        </p:tgtEl>
                                        <p:attrNameLst>
                                          <p:attrName>ppt_x</p:attrName>
                                        </p:attrNameLst>
                                      </p:cBhvr>
                                      <p:tavLst>
                                        <p:tav tm="0">
                                          <p:val>
                                            <p:strVal val="#ppt_x"/>
                                          </p:val>
                                        </p:tav>
                                        <p:tav tm="100000">
                                          <p:val>
                                            <p:strVal val="#ppt_x"/>
                                          </p:val>
                                        </p:tav>
                                      </p:tavLst>
                                    </p:anim>
                                    <p:anim calcmode="lin" valueType="num">
                                      <p:cBhvr additive="base">
                                        <p:cTn id="50"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24"/>
                                        </p:tgtEl>
                                        <p:attrNameLst>
                                          <p:attrName>style.visibility</p:attrName>
                                        </p:attrNameLst>
                                      </p:cBhvr>
                                      <p:to>
                                        <p:strVal val="visible"/>
                                      </p:to>
                                    </p:set>
                                    <p:anim calcmode="lin" valueType="num">
                                      <p:cBhvr additive="base">
                                        <p:cTn id="55" dur="500" fill="hold"/>
                                        <p:tgtEl>
                                          <p:spTgt spid="5124"/>
                                        </p:tgtEl>
                                        <p:attrNameLst>
                                          <p:attrName>ppt_x</p:attrName>
                                        </p:attrNameLst>
                                      </p:cBhvr>
                                      <p:tavLst>
                                        <p:tav tm="0">
                                          <p:val>
                                            <p:strVal val="#ppt_x"/>
                                          </p:val>
                                        </p:tav>
                                        <p:tav tm="100000">
                                          <p:val>
                                            <p:strVal val="#ppt_x"/>
                                          </p:val>
                                        </p:tav>
                                      </p:tavLst>
                                    </p:anim>
                                    <p:anim calcmode="lin" valueType="num">
                                      <p:cBhvr additive="base">
                                        <p:cTn id="56" dur="500" fill="hold"/>
                                        <p:tgtEl>
                                          <p:spTgt spid="512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128"/>
                                        </p:tgtEl>
                                        <p:attrNameLst>
                                          <p:attrName>style.visibility</p:attrName>
                                        </p:attrNameLst>
                                      </p:cBhvr>
                                      <p:to>
                                        <p:strVal val="visible"/>
                                      </p:to>
                                    </p:set>
                                    <p:anim calcmode="lin" valueType="num">
                                      <p:cBhvr additive="base">
                                        <p:cTn id="65" dur="500" fill="hold"/>
                                        <p:tgtEl>
                                          <p:spTgt spid="5128"/>
                                        </p:tgtEl>
                                        <p:attrNameLst>
                                          <p:attrName>ppt_x</p:attrName>
                                        </p:attrNameLst>
                                      </p:cBhvr>
                                      <p:tavLst>
                                        <p:tav tm="0">
                                          <p:val>
                                            <p:strVal val="#ppt_x"/>
                                          </p:val>
                                        </p:tav>
                                        <p:tav tm="100000">
                                          <p:val>
                                            <p:strVal val="#ppt_x"/>
                                          </p:val>
                                        </p:tav>
                                      </p:tavLst>
                                    </p:anim>
                                    <p:anim calcmode="lin" valueType="num">
                                      <p:cBhvr additive="base">
                                        <p:cTn id="66" dur="500" fill="hold"/>
                                        <p:tgtEl>
                                          <p:spTgt spid="51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677"/>
                                        </p:tgtEl>
                                        <p:attrNameLst>
                                          <p:attrName>style.visibility</p:attrName>
                                        </p:attrNameLst>
                                      </p:cBhvr>
                                      <p:to>
                                        <p:strVal val="visible"/>
                                      </p:to>
                                    </p:set>
                                    <p:anim calcmode="lin" valueType="num">
                                      <p:cBhvr additive="base">
                                        <p:cTn id="79" dur="500" fill="hold"/>
                                        <p:tgtEl>
                                          <p:spTgt spid="28677"/>
                                        </p:tgtEl>
                                        <p:attrNameLst>
                                          <p:attrName>ppt_x</p:attrName>
                                        </p:attrNameLst>
                                      </p:cBhvr>
                                      <p:tavLst>
                                        <p:tav tm="0">
                                          <p:val>
                                            <p:strVal val="#ppt_x"/>
                                          </p:val>
                                        </p:tav>
                                        <p:tav tm="100000">
                                          <p:val>
                                            <p:strVal val="#ppt_x"/>
                                          </p:val>
                                        </p:tav>
                                      </p:tavLst>
                                    </p:anim>
                                    <p:anim calcmode="lin" valueType="num">
                                      <p:cBhvr additive="base">
                                        <p:cTn id="80" dur="500" fill="hold"/>
                                        <p:tgtEl>
                                          <p:spTgt spid="2867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8677" grpId="0"/>
      <p:bldP spid="5127" grpId="0"/>
      <p:bldP spid="5128" grpId="0"/>
      <p:bldP spid="9" grpId="0" animBg="1"/>
      <p:bldP spid="10" grpId="0" animBg="1"/>
      <p:bldP spid="11" grpId="0" animBg="1"/>
      <p:bldP spid="12" grpId="0" animBg="1"/>
      <p:bldP spid="4" grpId="0"/>
      <p:bldP spid="19" grpId="0"/>
      <p:bldP spid="5" grpId="0" animBg="1"/>
      <p:bldP spid="20" grpId="0" animBg="1"/>
      <p:bldP spid="21" grpId="0" animBg="1"/>
      <p:bldP spid="22" grpId="0" animBg="1"/>
      <p:bldP spid="3" grpId="0"/>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9A07A67-F875-FE4D-B4CC-BA41A98746FE}"/>
              </a:ext>
            </a:extLst>
          </p:cNvPr>
          <p:cNvSpPr/>
          <p:nvPr/>
        </p:nvSpPr>
        <p:spPr>
          <a:xfrm>
            <a:off x="772744" y="3941136"/>
            <a:ext cx="3269049" cy="27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矩形 1"/>
          <p:cNvSpPr/>
          <p:nvPr/>
        </p:nvSpPr>
        <p:spPr>
          <a:xfrm>
            <a:off x="931802" y="1260939"/>
            <a:ext cx="2323461" cy="211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635114" y="1269031"/>
            <a:ext cx="2457911" cy="2159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1534706" y="1845095"/>
            <a:ext cx="900771" cy="74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7">
            <a:extLst>
              <a:ext uri="{FF2B5EF4-FFF2-40B4-BE49-F238E27FC236}">
                <a16:creationId xmlns:a16="http://schemas.microsoft.com/office/drawing/2014/main" id="{1A2E633B-1248-A34F-8BD4-F643D88F0766}"/>
              </a:ext>
            </a:extLst>
          </p:cNvPr>
          <p:cNvSpPr txBox="1">
            <a:spLocks noChangeArrowheads="1"/>
          </p:cNvSpPr>
          <p:nvPr/>
        </p:nvSpPr>
        <p:spPr bwMode="auto">
          <a:xfrm>
            <a:off x="772744" y="3472166"/>
            <a:ext cx="8014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黑體幅射等同於空腔幅射，等同於拘限在空腔內與器壁達成熱平衡的電磁波。</a:t>
            </a:r>
          </a:p>
        </p:txBody>
      </p:sp>
      <p:pic>
        <p:nvPicPr>
          <p:cNvPr id="27" name="圖片 26">
            <a:extLst>
              <a:ext uri="{FF2B5EF4-FFF2-40B4-BE49-F238E27FC236}">
                <a16:creationId xmlns:a16="http://schemas.microsoft.com/office/drawing/2014/main" id="{5E4EC86A-D7F0-0B4E-8A97-79F6B8169F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28" t="64532" r="58224" b="20962"/>
          <a:stretch/>
        </p:blipFill>
        <p:spPr>
          <a:xfrm>
            <a:off x="6493813" y="1465137"/>
            <a:ext cx="2137266" cy="1943101"/>
          </a:xfrm>
          <a:prstGeom prst="rect">
            <a:avLst/>
          </a:prstGeom>
        </p:spPr>
      </p:pic>
      <p:pic>
        <p:nvPicPr>
          <p:cNvPr id="14" name="圖片 13">
            <a:extLst>
              <a:ext uri="{FF2B5EF4-FFF2-40B4-BE49-F238E27FC236}">
                <a16:creationId xmlns:a16="http://schemas.microsoft.com/office/drawing/2014/main" id="{149B190F-8BF9-B44B-BFDD-511C9DFBBE39}"/>
              </a:ext>
            </a:extLst>
          </p:cNvPr>
          <p:cNvPicPr>
            <a:picLocks noChangeAspect="1"/>
          </p:cNvPicPr>
          <p:nvPr/>
        </p:nvPicPr>
        <p:blipFill>
          <a:blip r:embed="rId5"/>
          <a:stretch>
            <a:fillRect/>
          </a:stretch>
        </p:blipFill>
        <p:spPr>
          <a:xfrm>
            <a:off x="772744" y="4005064"/>
            <a:ext cx="3269049" cy="2615239"/>
          </a:xfrm>
          <a:prstGeom prst="rect">
            <a:avLst/>
          </a:prstGeom>
        </p:spPr>
      </p:pic>
      <p:pic>
        <p:nvPicPr>
          <p:cNvPr id="1026" name="Picture 2" descr="Black body radiation">
            <a:extLst>
              <a:ext uri="{FF2B5EF4-FFF2-40B4-BE49-F238E27FC236}">
                <a16:creationId xmlns:a16="http://schemas.microsoft.com/office/drawing/2014/main" id="{1DAB3BBA-5D46-9986-798C-512941CE7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48590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http://t2.gstatic.com/images?q=tbn:ANd9GcT6CWMQT7u-cX61oSIbeczGLNdy97xl1L5Krl7ugYod_58iX-qZRunNlgi8tA">
            <a:extLst>
              <a:ext uri="{FF2B5EF4-FFF2-40B4-BE49-F238E27FC236}">
                <a16:creationId xmlns:a16="http://schemas.microsoft.com/office/drawing/2014/main" id="{F4691535-2F63-16CB-354C-11A7D7DE9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4706" y="215012"/>
            <a:ext cx="1277819" cy="95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cell phone&#10;&#10;AI-generated content may be incorrect.">
            <a:extLst>
              <a:ext uri="{FF2B5EF4-FFF2-40B4-BE49-F238E27FC236}">
                <a16:creationId xmlns:a16="http://schemas.microsoft.com/office/drawing/2014/main" id="{DE78641B-F585-FA98-D86A-C0BC26051692}"/>
              </a:ext>
            </a:extLst>
          </p:cNvPr>
          <p:cNvPicPr>
            <a:picLocks noChangeAspect="1"/>
          </p:cNvPicPr>
          <p:nvPr/>
        </p:nvPicPr>
        <p:blipFill>
          <a:blip r:embed="rId8">
            <a:extLst>
              <a:ext uri="{28A0092B-C50C-407E-A947-70E740481C1C}">
                <a14:useLocalDpi xmlns:a14="http://schemas.microsoft.com/office/drawing/2010/main" val="0"/>
              </a:ext>
            </a:extLst>
          </a:blip>
          <a:srcRect l="22235" t="9005" r="13840" b="25008"/>
          <a:stretch/>
        </p:blipFill>
        <p:spPr>
          <a:xfrm>
            <a:off x="4165664" y="178716"/>
            <a:ext cx="1277819" cy="1085585"/>
          </a:xfrm>
          <a:prstGeom prst="rect">
            <a:avLst/>
          </a:prstGeom>
        </p:spPr>
      </p:pic>
      <p:pic>
        <p:nvPicPr>
          <p:cNvPr id="6" name="Picture 6" descr="Universe_expansion">
            <a:extLst>
              <a:ext uri="{FF2B5EF4-FFF2-40B4-BE49-F238E27FC236}">
                <a16:creationId xmlns:a16="http://schemas.microsoft.com/office/drawing/2014/main" id="{8F025C94-2CB6-0A77-C17C-080DA750ED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6622" y="125958"/>
            <a:ext cx="1290736" cy="12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C66D1EFB-2626-5D7E-DBBC-54D87003A5DD}"/>
              </a:ext>
            </a:extLst>
          </p:cNvPr>
          <p:cNvSpPr txBox="1">
            <a:spLocks noChangeArrowheads="1"/>
          </p:cNvSpPr>
          <p:nvPr/>
        </p:nvSpPr>
        <p:spPr bwMode="auto">
          <a:xfrm>
            <a:off x="3769036" y="4374563"/>
            <a:ext cx="4602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討論黑體輻射就討論空腔內的電磁波即可！</a:t>
            </a:r>
          </a:p>
        </p:txBody>
      </p:sp>
      <p:sp>
        <p:nvSpPr>
          <p:cNvPr id="10" name="TextBox 9">
            <a:extLst>
              <a:ext uri="{FF2B5EF4-FFF2-40B4-BE49-F238E27FC236}">
                <a16:creationId xmlns:a16="http://schemas.microsoft.com/office/drawing/2014/main" id="{29F6E1FE-7B8D-1BB8-8C47-EC5C96E7BE79}"/>
              </a:ext>
            </a:extLst>
          </p:cNvPr>
          <p:cNvSpPr txBox="1"/>
          <p:nvPr/>
        </p:nvSpPr>
        <p:spPr>
          <a:xfrm>
            <a:off x="3741461" y="3905426"/>
            <a:ext cx="5558655" cy="369332"/>
          </a:xfrm>
          <a:prstGeom prst="rect">
            <a:avLst/>
          </a:prstGeom>
          <a:noFill/>
        </p:spPr>
        <p:txBody>
          <a:bodyPr wrap="square">
            <a:spAutoFit/>
          </a:bodyPr>
          <a:lstStyle/>
          <a:p>
            <a:r>
              <a:rPr lang="zh-TW" altLang="en-US" sz="1800" dirty="0">
                <a:solidFill>
                  <a:srgbClr val="FF0000"/>
                </a:solidFill>
              </a:rPr>
              <a:t>也等同於電磁波與一群物質一起達成的熱平衡狀態！</a:t>
            </a:r>
            <a:endParaRPr lang="en-US" sz="1800" dirty="0"/>
          </a:p>
        </p:txBody>
      </p:sp>
    </p:spTree>
    <p:extLst>
      <p:ext uri="{BB962C8B-B14F-4D97-AF65-F5344CB8AC3E}">
        <p14:creationId xmlns:p14="http://schemas.microsoft.com/office/powerpoint/2010/main" val="406377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827584" y="1945409"/>
            <a:ext cx="7704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t>經過測量，</a:t>
            </a:r>
            <a:r>
              <a:rPr lang="zh-TW" altLang="en-US" sz="1800" dirty="0">
                <a:solidFill>
                  <a:srgbClr val="FF0000"/>
                </a:solidFill>
              </a:rPr>
              <a:t>黑體輻射總功率，與黑體的面積、及溫度的四次方成正比：</a:t>
            </a:r>
          </a:p>
        </p:txBody>
      </p:sp>
      <p:sp>
        <p:nvSpPr>
          <p:cNvPr id="6149" name="Text Box 12"/>
          <p:cNvSpPr txBox="1">
            <a:spLocks noChangeArrowheads="1"/>
          </p:cNvSpPr>
          <p:nvPr/>
        </p:nvSpPr>
        <p:spPr bwMode="auto">
          <a:xfrm>
            <a:off x="3846729" y="3810573"/>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Stefan-Boltzmann Constant</a:t>
            </a:r>
          </a:p>
        </p:txBody>
      </p:sp>
      <p:pic>
        <p:nvPicPr>
          <p:cNvPr id="6151" name="Picture 14" descr="http://image.absoluteastronomy.com/images/encyclopediaimages/p/pa/pahoehoe_t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65" y="4608902"/>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40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127" y="4608902"/>
            <a:ext cx="1872977" cy="18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092" y="4601996"/>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99592" y="2377026"/>
            <a:ext cx="4357216" cy="369332"/>
          </a:xfrm>
          <a:prstGeom prst="rect">
            <a:avLst/>
          </a:prstGeom>
          <a:noFill/>
        </p:spPr>
        <p:txBody>
          <a:bodyPr wrap="square" rtlCol="0">
            <a:spAutoFit/>
          </a:bodyPr>
          <a:lstStyle/>
          <a:p>
            <a:r>
              <a:rPr lang="zh-TW" altLang="en-US" dirty="0"/>
              <a:t>而與所有其他黑體的性質都無關。</a:t>
            </a:r>
          </a:p>
        </p:txBody>
      </p:sp>
      <p:sp>
        <p:nvSpPr>
          <p:cNvPr id="11" name="矩形 10"/>
          <p:cNvSpPr>
            <a:spLocks noChangeArrowheads="1"/>
          </p:cNvSpPr>
          <p:nvPr/>
        </p:nvSpPr>
        <p:spPr bwMode="auto">
          <a:xfrm>
            <a:off x="900659" y="1099157"/>
            <a:ext cx="6530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所有黑體，不論材質，同一溫度時發出的熱輻射都一樣！</a:t>
            </a:r>
          </a:p>
        </p:txBody>
      </p:sp>
      <mc:AlternateContent xmlns:mc="http://schemas.openxmlformats.org/markup-compatibility/2006" xmlns:a14="http://schemas.microsoft.com/office/drawing/2010/main">
        <mc:Choice Requires="a14">
          <p:sp>
            <p:nvSpPr>
              <p:cNvPr id="12" name="文字方塊 11"/>
              <p:cNvSpPr txBox="1"/>
              <p:nvPr/>
            </p:nvSpPr>
            <p:spPr>
              <a:xfrm>
                <a:off x="971600" y="2881082"/>
                <a:ext cx="1775037" cy="6127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971600" y="2881082"/>
                <a:ext cx="1775037" cy="612732"/>
              </a:xfrm>
              <a:prstGeom prst="rect">
                <a:avLst/>
              </a:prstGeom>
              <a:blipFill>
                <a:blip r:embed="rId5"/>
                <a:stretch>
                  <a:fillRect b="-20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1">
                <a:extLst>
                  <a:ext uri="{FF2B5EF4-FFF2-40B4-BE49-F238E27FC236}">
                    <a16:creationId xmlns:a16="http://schemas.microsoft.com/office/drawing/2014/main" id="{FB1D71D1-374D-F243-9A5D-E5BBBA9DE85F}"/>
                  </a:ext>
                </a:extLst>
              </p:cNvPr>
              <p:cNvSpPr txBox="1"/>
              <p:nvPr/>
            </p:nvSpPr>
            <p:spPr>
              <a:xfrm>
                <a:off x="971600" y="3785857"/>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𝜎</m:t>
                      </m:r>
                      <m:r>
                        <a:rPr lang="en-US" altLang="zh-TW" b="0" i="1" smtClean="0">
                          <a:latin typeface="Cambria Math" panose="02040503050406030204" pitchFamily="18" charset="0"/>
                        </a:rPr>
                        <m:t>=5.67</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r>
                        <m:rPr>
                          <m:nor/>
                        </m:rPr>
                        <a:rPr lang="en-US" altLang="zh-TW" b="0" i="0" smtClean="0">
                          <a:latin typeface="Cambria Math" panose="02040503050406030204" pitchFamily="18" charset="0"/>
                          <a:ea typeface="Cambria Math" panose="02040503050406030204" pitchFamily="18" charset="0"/>
                        </a:rPr>
                        <m:t>W</m:t>
                      </m:r>
                      <m:r>
                        <m:rPr>
                          <m:nor/>
                        </m:rPr>
                        <a:rPr lang="en-US" altLang="zh-TW" b="0" i="0"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m:rPr>
                              <m:nor/>
                            </m:rPr>
                            <a:rPr lang="en-US" altLang="zh-TW" b="0" i="0" smtClean="0">
                              <a:latin typeface="Cambria Math" panose="02040503050406030204" pitchFamily="18" charset="0"/>
                              <a:ea typeface="Cambria Math" panose="02040503050406030204" pitchFamily="18" charset="0"/>
                            </a:rPr>
                            <m:t>m</m:t>
                          </m:r>
                        </m:e>
                        <m:sup>
                          <m:r>
                            <a:rPr lang="en-US" altLang="zh-TW" b="0" i="1" smtClean="0">
                              <a:latin typeface="Cambria Math" panose="02040503050406030204" pitchFamily="18" charset="0"/>
                              <a:ea typeface="Cambria Math" panose="02040503050406030204" pitchFamily="18" charset="0"/>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panose="02040503050406030204" pitchFamily="18" charset="0"/>
                            </a:rPr>
                            <m:t>K</m:t>
                          </m:r>
                        </m:e>
                        <m:sup>
                          <m:r>
                            <a:rPr lang="en-US" altLang="zh-TW" b="0" i="1" smtClean="0">
                              <a:latin typeface="Cambria Math"/>
                            </a:rPr>
                            <m:t>4</m:t>
                          </m:r>
                        </m:sup>
                      </m:sSup>
                    </m:oMath>
                  </m:oMathPara>
                </a14:m>
                <a:endParaRPr lang="zh-TW" altLang="en-US" i="1" dirty="0"/>
              </a:p>
            </p:txBody>
          </p:sp>
        </mc:Choice>
        <mc:Fallback xmlns="">
          <p:sp>
            <p:nvSpPr>
              <p:cNvPr id="13" name="文字方塊 11">
                <a:extLst>
                  <a:ext uri="{FF2B5EF4-FFF2-40B4-BE49-F238E27FC236}">
                    <a16:creationId xmlns:a16="http://schemas.microsoft.com/office/drawing/2014/main" id="{FB1D71D1-374D-F243-9A5D-E5BBBA9DE85F}"/>
                  </a:ext>
                </a:extLst>
              </p:cNvPr>
              <p:cNvSpPr txBox="1">
                <a:spLocks noRot="1" noChangeAspect="1" noMove="1" noResize="1" noEditPoints="1" noAdjustHandles="1" noChangeArrowheads="1" noChangeShapeType="1" noTextEdit="1"/>
              </p:cNvSpPr>
              <p:nvPr/>
            </p:nvSpPr>
            <p:spPr>
              <a:xfrm>
                <a:off x="971600" y="3785857"/>
                <a:ext cx="2676374" cy="369332"/>
              </a:xfrm>
              <a:prstGeom prst="rect">
                <a:avLst/>
              </a:prstGeom>
              <a:blipFill>
                <a:blip r:embed="rId6"/>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9CECCFFF-E0CE-5043-8D10-B69D0CC5C934}"/>
                  </a:ext>
                </a:extLst>
              </p:cNvPr>
              <p:cNvSpPr>
                <a:spLocks noChangeArrowheads="1"/>
              </p:cNvSpPr>
              <p:nvPr/>
            </p:nvSpPr>
            <p:spPr bwMode="auto">
              <a:xfrm>
                <a:off x="899592" y="1522283"/>
                <a:ext cx="76328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這就是溫度為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的黑體輻射！</a:t>
                </a:r>
              </a:p>
            </p:txBody>
          </p:sp>
        </mc:Choice>
        <mc:Fallback xmlns="">
          <p:sp>
            <p:nvSpPr>
              <p:cNvPr id="14" name="矩形 10">
                <a:extLst>
                  <a:ext uri="{FF2B5EF4-FFF2-40B4-BE49-F238E27FC236}">
                    <a16:creationId xmlns:a16="http://schemas.microsoft.com/office/drawing/2014/main" id="{9CECCFFF-E0CE-5043-8D10-B69D0CC5C934}"/>
                  </a:ext>
                </a:extLst>
              </p:cNvPr>
              <p:cNvSpPr>
                <a:spLocks noRot="1" noChangeAspect="1" noMove="1" noResize="1" noEditPoints="1" noAdjustHandles="1" noChangeArrowheads="1" noChangeShapeType="1" noTextEdit="1"/>
              </p:cNvSpPr>
              <p:nvPr/>
            </p:nvSpPr>
            <p:spPr bwMode="auto">
              <a:xfrm>
                <a:off x="899592" y="1522283"/>
                <a:ext cx="7632848" cy="369332"/>
              </a:xfrm>
              <a:prstGeom prst="rect">
                <a:avLst/>
              </a:prstGeom>
              <a:blipFill>
                <a:blip r:embed="rId7"/>
                <a:stretch>
                  <a:fillRect l="-832"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0FABC0-4AB4-CFA6-0C84-259516DFCBB0}"/>
              </a:ext>
            </a:extLst>
          </p:cNvPr>
          <p:cNvSpPr/>
          <p:nvPr/>
        </p:nvSpPr>
        <p:spPr>
          <a:xfrm>
            <a:off x="3923928" y="2254560"/>
            <a:ext cx="1728192" cy="196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96C1B014-3A15-3EEC-0A73-F676FFFA64A9}"/>
                  </a:ext>
                </a:extLst>
              </p:cNvPr>
              <p:cNvSpPr txBox="1"/>
              <p:nvPr/>
            </p:nvSpPr>
            <p:spPr>
              <a:xfrm>
                <a:off x="3903525" y="1099784"/>
                <a:ext cx="123880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 name="文字方塊 11">
                <a:extLst>
                  <a:ext uri="{FF2B5EF4-FFF2-40B4-BE49-F238E27FC236}">
                    <a16:creationId xmlns:a16="http://schemas.microsoft.com/office/drawing/2014/main" id="{96C1B014-3A15-3EEC-0A73-F676FFFA64A9}"/>
                  </a:ext>
                </a:extLst>
              </p:cNvPr>
              <p:cNvSpPr txBox="1">
                <a:spLocks noRot="1" noChangeAspect="1" noMove="1" noResize="1" noEditPoints="1" noAdjustHandles="1" noChangeArrowheads="1" noChangeShapeType="1" noTextEdit="1"/>
              </p:cNvSpPr>
              <p:nvPr/>
            </p:nvSpPr>
            <p:spPr>
              <a:xfrm>
                <a:off x="3903525" y="1099784"/>
                <a:ext cx="1238801" cy="369332"/>
              </a:xfrm>
              <a:prstGeom prst="rect">
                <a:avLst/>
              </a:prstGeom>
              <a:blipFill>
                <a:blip r:embed="rId2"/>
                <a:stretch>
                  <a:fillRect/>
                </a:stretch>
              </a:blipFill>
            </p:spPr>
            <p:txBody>
              <a:bodyPr/>
              <a:lstStyle/>
              <a:p>
                <a:r>
                  <a:rPr lang="en-US">
                    <a:noFill/>
                  </a:rPr>
                  <a:t> </a:t>
                </a:r>
              </a:p>
            </p:txBody>
          </p:sp>
        </mc:Fallback>
      </mc:AlternateContent>
      <p:pic>
        <p:nvPicPr>
          <p:cNvPr id="3" name="Picture 11" descr="2353024_812012">
            <a:extLst>
              <a:ext uri="{FF2B5EF4-FFF2-40B4-BE49-F238E27FC236}">
                <a16:creationId xmlns:a16="http://schemas.microsoft.com/office/drawing/2014/main" id="{4305D917-C585-AB0A-1C8C-895CA2687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83" y="2315892"/>
            <a:ext cx="1901363" cy="19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ttom (Sun-facing side)">
            <a:extLst>
              <a:ext uri="{FF2B5EF4-FFF2-40B4-BE49-F238E27FC236}">
                <a16:creationId xmlns:a16="http://schemas.microsoft.com/office/drawing/2014/main" id="{3D1A34B7-2BAC-7291-FA5B-DC8B7FDEB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254560"/>
            <a:ext cx="2376264" cy="190136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ube outline">
            <a:extLst>
              <a:ext uri="{FF2B5EF4-FFF2-40B4-BE49-F238E27FC236}">
                <a16:creationId xmlns:a16="http://schemas.microsoft.com/office/drawing/2014/main" id="{4EE230DB-7E66-5BFB-4CEF-5A1590B82F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800" y="2564904"/>
            <a:ext cx="1321296" cy="1321296"/>
          </a:xfrm>
          <a:prstGeom prst="rect">
            <a:avLst/>
          </a:prstGeom>
        </p:spPr>
      </p:pic>
      <p:sp>
        <p:nvSpPr>
          <p:cNvPr id="7" name="Text Box 3">
            <a:extLst>
              <a:ext uri="{FF2B5EF4-FFF2-40B4-BE49-F238E27FC236}">
                <a16:creationId xmlns:a16="http://schemas.microsoft.com/office/drawing/2014/main" id="{445384B8-1B31-3FC6-61B5-8A13E8CDA801}"/>
              </a:ext>
            </a:extLst>
          </p:cNvPr>
          <p:cNvSpPr txBox="1">
            <a:spLocks noChangeArrowheads="1"/>
          </p:cNvSpPr>
          <p:nvPr/>
        </p:nvSpPr>
        <p:spPr bwMode="auto">
          <a:xfrm>
            <a:off x="1768249" y="1606722"/>
            <a:ext cx="6748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solidFill>
                  <a:srgbClr val="FF0000"/>
                </a:solidFill>
              </a:rPr>
              <a:t>黑體輻射總功率，由黑體的面積、及溫度就能計算出來。</a:t>
            </a:r>
          </a:p>
        </p:txBody>
      </p:sp>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FDA578CD-31C4-15C6-8703-90B294BC3828}"/>
                  </a:ext>
                </a:extLst>
              </p:cNvPr>
              <p:cNvSpPr txBox="1"/>
              <p:nvPr/>
            </p:nvSpPr>
            <p:spPr>
              <a:xfrm>
                <a:off x="4114800" y="4725144"/>
                <a:ext cx="146014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6</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FDA578CD-31C4-15C6-8703-90B294BC3828}"/>
                  </a:ext>
                </a:extLst>
              </p:cNvPr>
              <p:cNvSpPr txBox="1">
                <a:spLocks noRot="1" noChangeAspect="1" noMove="1" noResize="1" noEditPoints="1" noAdjustHandles="1" noChangeArrowheads="1" noChangeShapeType="1" noTextEdit="1"/>
              </p:cNvSpPr>
              <p:nvPr/>
            </p:nvSpPr>
            <p:spPr>
              <a:xfrm>
                <a:off x="4114800" y="4725144"/>
                <a:ext cx="146014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4AC26751-231D-2D2C-B629-87D9D64BEDDA}"/>
                  </a:ext>
                </a:extLst>
              </p:cNvPr>
              <p:cNvSpPr txBox="1"/>
              <p:nvPr/>
            </p:nvSpPr>
            <p:spPr>
              <a:xfrm>
                <a:off x="6646483" y="4725144"/>
                <a:ext cx="162166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9" name="文字方塊 11">
                <a:extLst>
                  <a:ext uri="{FF2B5EF4-FFF2-40B4-BE49-F238E27FC236}">
                    <a16:creationId xmlns:a16="http://schemas.microsoft.com/office/drawing/2014/main" id="{4AC26751-231D-2D2C-B629-87D9D64BEDDA}"/>
                  </a:ext>
                </a:extLst>
              </p:cNvPr>
              <p:cNvSpPr txBox="1">
                <a:spLocks noRot="1" noChangeAspect="1" noMove="1" noResize="1" noEditPoints="1" noAdjustHandles="1" noChangeArrowheads="1" noChangeShapeType="1" noTextEdit="1"/>
              </p:cNvSpPr>
              <p:nvPr/>
            </p:nvSpPr>
            <p:spPr>
              <a:xfrm>
                <a:off x="6646483" y="4725144"/>
                <a:ext cx="162166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1">
                <a:extLst>
                  <a:ext uri="{FF2B5EF4-FFF2-40B4-BE49-F238E27FC236}">
                    <a16:creationId xmlns:a16="http://schemas.microsoft.com/office/drawing/2014/main" id="{7BCDB917-AFB2-5675-6B0C-4AA4F49C73A9}"/>
                  </a:ext>
                </a:extLst>
              </p:cNvPr>
              <p:cNvSpPr txBox="1"/>
              <p:nvPr/>
            </p:nvSpPr>
            <p:spPr>
              <a:xfrm>
                <a:off x="1004096" y="4756311"/>
                <a:ext cx="147726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2</m:t>
                      </m:r>
                      <m:r>
                        <a:rPr lang="en-US" altLang="zh-TW" b="0" i="1" smtClean="0">
                          <a:latin typeface="Cambria Math" panose="02040503050406030204" pitchFamily="18" charset="0"/>
                        </a:rPr>
                        <m:t>𝑎𝑏</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0" name="文字方塊 11">
                <a:extLst>
                  <a:ext uri="{FF2B5EF4-FFF2-40B4-BE49-F238E27FC236}">
                    <a16:creationId xmlns:a16="http://schemas.microsoft.com/office/drawing/2014/main" id="{7BCDB917-AFB2-5675-6B0C-4AA4F49C73A9}"/>
                  </a:ext>
                </a:extLst>
              </p:cNvPr>
              <p:cNvSpPr txBox="1">
                <a:spLocks noRot="1" noChangeAspect="1" noMove="1" noResize="1" noEditPoints="1" noAdjustHandles="1" noChangeArrowheads="1" noChangeShapeType="1" noTextEdit="1"/>
              </p:cNvSpPr>
              <p:nvPr/>
            </p:nvSpPr>
            <p:spPr>
              <a:xfrm>
                <a:off x="1004096" y="4756311"/>
                <a:ext cx="1477264" cy="369332"/>
              </a:xfrm>
              <a:prstGeom prst="rect">
                <a:avLst/>
              </a:prstGeom>
              <a:blipFill>
                <a:blip r:embed="rId9"/>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6F3E9662-06E9-0E6D-133F-89A238C7FAB3}"/>
              </a:ext>
            </a:extLst>
          </p:cNvPr>
          <p:cNvCxnSpPr/>
          <p:nvPr/>
        </p:nvCxnSpPr>
        <p:spPr>
          <a:xfrm flipV="1">
            <a:off x="1979712" y="3886200"/>
            <a:ext cx="360040" cy="910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D69B96-6BB8-8F7F-A0EC-7498BF902D65}"/>
              </a:ext>
            </a:extLst>
          </p:cNvPr>
          <p:cNvSpPr txBox="1"/>
          <p:nvPr/>
        </p:nvSpPr>
        <p:spPr>
          <a:xfrm>
            <a:off x="827584" y="5356699"/>
            <a:ext cx="7848872" cy="369332"/>
          </a:xfrm>
          <a:prstGeom prst="rect">
            <a:avLst/>
          </a:prstGeom>
          <a:noFill/>
        </p:spPr>
        <p:txBody>
          <a:bodyPr wrap="square" rtlCol="0">
            <a:spAutoFit/>
          </a:bodyPr>
          <a:lstStyle/>
          <a:p>
            <a:r>
              <a:rPr lang="en-US" dirty="0" err="1"/>
              <a:t>只是它的輻射方向在幾何上自然很複雜。除了球形黑體較簡單，是球對稱</a:t>
            </a:r>
            <a:r>
              <a:rPr lang="en-US" dirty="0"/>
              <a:t>。</a:t>
            </a:r>
          </a:p>
        </p:txBody>
      </p:sp>
    </p:spTree>
    <p:extLst>
      <p:ext uri="{BB962C8B-B14F-4D97-AF65-F5344CB8AC3E}">
        <p14:creationId xmlns:p14="http://schemas.microsoft.com/office/powerpoint/2010/main" val="72105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b="4312"/>
          <a:stretch>
            <a:fillRect/>
          </a:stretch>
        </p:blipFill>
        <p:spPr bwMode="auto">
          <a:xfrm>
            <a:off x="1619250" y="1556792"/>
            <a:ext cx="59055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3131269" y="3017514"/>
            <a:ext cx="4824536" cy="37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1603597" y="960167"/>
                <a:ext cx="7345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任一波長的黑體輻射功率，稱為波長分布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r>
                  <a:rPr lang="zh-TW" altLang="en-US" sz="1800" dirty="0">
                    <a:solidFill>
                      <a:srgbClr val="FF0000"/>
                    </a:solidFill>
                  </a:rPr>
                  <a:t>，同溫度下也只有一種。</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1603597" y="960167"/>
                <a:ext cx="7345238" cy="369332"/>
              </a:xfrm>
              <a:prstGeom prst="rect">
                <a:avLst/>
              </a:prstGeom>
              <a:blipFill>
                <a:blip r:embed="rId3"/>
                <a:stretch>
                  <a:fillRect l="-6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B0C67F6C-EA06-0747-459D-460F4B1E1966}"/>
              </a:ext>
            </a:extLst>
          </p:cNvPr>
          <p:cNvSpPr txBox="1"/>
          <p:nvPr/>
        </p:nvSpPr>
        <p:spPr>
          <a:xfrm>
            <a:off x="1603597" y="528119"/>
            <a:ext cx="6553150" cy="369332"/>
          </a:xfrm>
          <a:prstGeom prst="rect">
            <a:avLst/>
          </a:prstGeom>
          <a:noFill/>
        </p:spPr>
        <p:txBody>
          <a:bodyPr wrap="square" rtlCol="0">
            <a:spAutoFit/>
          </a:bodyPr>
          <a:lstStyle/>
          <a:p>
            <a:r>
              <a:rPr lang="en-US" dirty="0" err="1"/>
              <a:t>以上的證明可以加上濾鏡，分離出單一波長的電磁波</a:t>
            </a:r>
            <a:r>
              <a:rPr lang="en-US"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0E59-35AA-0136-32DF-5C0C00ACD598}"/>
            </a:ext>
          </a:extLst>
        </p:cNvPr>
        <p:cNvGrpSpPr/>
        <p:nvPr/>
      </p:nvGrpSpPr>
      <p:grpSpPr>
        <a:xfrm>
          <a:off x="0" y="0"/>
          <a:ext cx="0" cy="0"/>
          <a:chOff x="0" y="0"/>
          <a:chExt cx="0" cy="0"/>
        </a:xfrm>
      </p:grpSpPr>
      <p:pic>
        <p:nvPicPr>
          <p:cNvPr id="3075" name="Picture 2" descr="4003">
            <a:extLst>
              <a:ext uri="{FF2B5EF4-FFF2-40B4-BE49-F238E27FC236}">
                <a16:creationId xmlns:a16="http://schemas.microsoft.com/office/drawing/2014/main" id="{6AF518E3-0F94-9792-18A5-D598E768C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561261" y="692953"/>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7">
            <a:extLst>
              <a:ext uri="{FF2B5EF4-FFF2-40B4-BE49-F238E27FC236}">
                <a16:creationId xmlns:a16="http://schemas.microsoft.com/office/drawing/2014/main" id="{975D452B-2EFB-125F-588E-07D493D1FC8A}"/>
              </a:ext>
            </a:extLst>
          </p:cNvPr>
          <p:cNvSpPr>
            <a:spLocks noChangeShapeType="1"/>
          </p:cNvSpPr>
          <p:nvPr/>
        </p:nvSpPr>
        <p:spPr bwMode="auto">
          <a:xfrm>
            <a:off x="1353424" y="5445928"/>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7" name="文字方塊 7">
            <a:extLst>
              <a:ext uri="{FF2B5EF4-FFF2-40B4-BE49-F238E27FC236}">
                <a16:creationId xmlns:a16="http://schemas.microsoft.com/office/drawing/2014/main" id="{C0C60ED2-3778-D6DA-0AC4-72A400A13C95}"/>
              </a:ext>
            </a:extLst>
          </p:cNvPr>
          <p:cNvSpPr txBox="1">
            <a:spLocks noChangeArrowheads="1"/>
          </p:cNvSpPr>
          <p:nvPr/>
        </p:nvSpPr>
        <p:spPr bwMode="auto">
          <a:xfrm>
            <a:off x="595473" y="220474"/>
            <a:ext cx="6459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黑體輻射的波長分布只與溫度有關，與材質無關！</a:t>
            </a:r>
          </a:p>
        </p:txBody>
      </p:sp>
      <p:sp>
        <p:nvSpPr>
          <p:cNvPr id="2" name="文字方塊 1">
            <a:extLst>
              <a:ext uri="{FF2B5EF4-FFF2-40B4-BE49-F238E27FC236}">
                <a16:creationId xmlns:a16="http://schemas.microsoft.com/office/drawing/2014/main" id="{645FCBB1-AA4C-F569-60EE-7D4E561DB954}"/>
              </a:ext>
            </a:extLst>
          </p:cNvPr>
          <p:cNvSpPr txBox="1"/>
          <p:nvPr/>
        </p:nvSpPr>
        <p:spPr>
          <a:xfrm>
            <a:off x="345138" y="5805744"/>
            <a:ext cx="1080120" cy="369332"/>
          </a:xfrm>
          <a:prstGeom prst="rect">
            <a:avLst/>
          </a:prstGeom>
          <a:noFill/>
        </p:spPr>
        <p:txBody>
          <a:bodyPr wrap="square" rtlCol="0">
            <a:spAutoFit/>
          </a:bodyPr>
          <a:lstStyle/>
          <a:p>
            <a:r>
              <a:rPr lang="zh-TW" altLang="en-US" sz="1800" dirty="0"/>
              <a:t>可見光</a:t>
            </a:r>
          </a:p>
        </p:txBody>
      </p:sp>
      <p:cxnSp>
        <p:nvCxnSpPr>
          <p:cNvPr id="4" name="直線單箭頭接點 3">
            <a:extLst>
              <a:ext uri="{FF2B5EF4-FFF2-40B4-BE49-F238E27FC236}">
                <a16:creationId xmlns:a16="http://schemas.microsoft.com/office/drawing/2014/main" id="{C97E021E-7DF4-1FC7-7856-54593674B425}"/>
              </a:ext>
            </a:extLst>
          </p:cNvPr>
          <p:cNvCxnSpPr/>
          <p:nvPr/>
        </p:nvCxnSpPr>
        <p:spPr>
          <a:xfrm flipV="1">
            <a:off x="1137226" y="5445928"/>
            <a:ext cx="359866" cy="4318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D936F2F2-18F2-C66B-39DD-AE747A0BB153}"/>
                  </a:ext>
                </a:extLst>
              </p:cNvPr>
              <p:cNvSpPr txBox="1"/>
              <p:nvPr/>
            </p:nvSpPr>
            <p:spPr>
              <a:xfrm>
                <a:off x="4572000" y="1612111"/>
                <a:ext cx="3374322" cy="79252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𝑃</m:t>
                      </m:r>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𝜆</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𝑑</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𝜋</m:t>
                          </m:r>
                          <m:r>
                            <a:rPr lang="en-US" altLang="zh-TW" sz="1800" b="0" i="1" smtClean="0">
                              <a:latin typeface="Cambria Math" panose="02040503050406030204" pitchFamily="18" charset="0"/>
                            </a:rPr>
                            <m:t>h</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𝑐</m:t>
                              </m:r>
                            </m:e>
                            <m:sup>
                              <m:r>
                                <a:rPr lang="en-US" altLang="zh-TW" sz="1800" b="0" i="1" smtClean="0">
                                  <a:latin typeface="Cambria Math" panose="02040503050406030204" pitchFamily="18" charset="0"/>
                                </a:rPr>
                                <m:t>2</m:t>
                              </m:r>
                            </m:sup>
                          </m:sSup>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𝜆</m:t>
                              </m:r>
                            </m:e>
                            <m:sup>
                              <m:r>
                                <a:rPr lang="en-US" altLang="zh-TW" sz="1800" b="0" i="1" smtClean="0">
                                  <a:latin typeface="Cambria Math" panose="02040503050406030204" pitchFamily="18" charset="0"/>
                                </a:rPr>
                                <m:t>5</m:t>
                              </m:r>
                            </m:sup>
                          </m:sSup>
                        </m:den>
                      </m:f>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f>
                                <m:fPr>
                                  <m:ctrlPr>
                                    <a:rPr lang="en-US" altLang="zh-TW" sz="1800" b="0" i="1" smtClean="0">
                                      <a:latin typeface="Cambria Math" panose="02040503050406030204" pitchFamily="18" charset="0"/>
                                    </a:rPr>
                                  </m:ctrlPr>
                                </m:fPr>
                                <m:num>
                                  <m:r>
                                    <a:rPr lang="en-US" altLang="zh-TW" sz="1800" b="0" i="1" smtClean="0">
                                      <a:latin typeface="Cambria Math"/>
                                    </a:rPr>
                                    <m:t>h</m:t>
                                  </m:r>
                                  <m:r>
                                    <a:rPr lang="en-US" altLang="zh-TW" sz="1800" b="0" i="1" smtClean="0">
                                      <a:latin typeface="Cambria Math" panose="02040503050406030204" pitchFamily="18" charset="0"/>
                                    </a:rPr>
                                    <m:t>𝑐</m:t>
                                  </m:r>
                                </m:num>
                                <m:den>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𝑘𝑇</m:t>
                                  </m:r>
                                </m:den>
                              </m:f>
                            </m:sup>
                          </m:sSup>
                          <m:r>
                            <a:rPr lang="en-US" altLang="zh-TW" sz="1800" b="0" i="1" smtClean="0">
                              <a:latin typeface="Cambria Math"/>
                            </a:rPr>
                            <m:t>−1</m:t>
                          </m:r>
                        </m:den>
                      </m:f>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𝑑</m:t>
                      </m:r>
                      <m:r>
                        <a:rPr lang="en-US" altLang="zh-TW" sz="1800" b="0" i="1" smtClean="0">
                          <a:latin typeface="Cambria Math" panose="02040503050406030204" pitchFamily="18" charset="0"/>
                          <a:ea typeface="Cambria Math" panose="02040503050406030204" pitchFamily="18" charset="0"/>
                        </a:rPr>
                        <m:t>𝜆</m:t>
                      </m:r>
                    </m:oMath>
                  </m:oMathPara>
                </a14:m>
                <a:endParaRPr lang="zh-TW" altLang="en-US" sz="1800" i="1" dirty="0"/>
              </a:p>
            </p:txBody>
          </p:sp>
        </mc:Choice>
        <mc:Fallback xmlns="">
          <p:sp>
            <p:nvSpPr>
              <p:cNvPr id="3" name="文字方塊 2">
                <a:extLst>
                  <a:ext uri="{FF2B5EF4-FFF2-40B4-BE49-F238E27FC236}">
                    <a16:creationId xmlns:a16="http://schemas.microsoft.com/office/drawing/2014/main" id="{D936F2F2-18F2-C66B-39DD-AE747A0BB153}"/>
                  </a:ext>
                </a:extLst>
              </p:cNvPr>
              <p:cNvSpPr txBox="1">
                <a:spLocks noRot="1" noChangeAspect="1" noMove="1" noResize="1" noEditPoints="1" noAdjustHandles="1" noChangeArrowheads="1" noChangeShapeType="1" noTextEdit="1"/>
              </p:cNvSpPr>
              <p:nvPr/>
            </p:nvSpPr>
            <p:spPr>
              <a:xfrm>
                <a:off x="4572000" y="1612111"/>
                <a:ext cx="3374322" cy="792525"/>
              </a:xfrm>
              <a:prstGeom prst="rect">
                <a:avLst/>
              </a:prstGeom>
              <a:blipFill>
                <a:blip r:embed="rId3"/>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B3505078-3B3E-7B1A-C330-DD30A389BFF6}"/>
                  </a:ext>
                </a:extLst>
              </p:cNvPr>
              <p:cNvSpPr txBox="1"/>
              <p:nvPr/>
            </p:nvSpPr>
            <p:spPr>
              <a:xfrm>
                <a:off x="4551493" y="1149767"/>
                <a:ext cx="4474677" cy="369332"/>
              </a:xfrm>
              <a:prstGeom prst="rect">
                <a:avLst/>
              </a:prstGeom>
              <a:noFill/>
            </p:spPr>
            <p:txBody>
              <a:bodyPr wrap="square" rtlCol="0">
                <a:spAutoFit/>
              </a:bodyPr>
              <a:lstStyle/>
              <a:p>
                <a:r>
                  <a:rPr lang="zh-TW" altLang="en-US" dirty="0"/>
                  <a:t>波長</a:t>
                </a:r>
                <a:r>
                  <a:rPr lang="zh-TW" altLang="en-US" sz="1800" dirty="0"/>
                  <a:t>介於</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zh-TW" altLang="en-US" sz="1800" b="0" i="1" smtClean="0">
                        <a:latin typeface="Cambria Math"/>
                      </a:rPr>
                      <m:t>及</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m:t>
                    </m:r>
                    <m:r>
                      <a:rPr lang="en-US" altLang="zh-TW" sz="1800" b="0" i="1" smtClean="0">
                        <a:latin typeface="Cambria Math"/>
                      </a:rPr>
                      <m:t>𝑑</m:t>
                    </m:r>
                    <m:r>
                      <a:rPr lang="en-US" altLang="zh-TW" sz="1800" b="0" i="1" smtClean="0">
                        <a:latin typeface="Cambria Math" panose="02040503050406030204" pitchFamily="18" charset="0"/>
                        <a:ea typeface="Cambria Math" panose="02040503050406030204" pitchFamily="18" charset="0"/>
                      </a:rPr>
                      <m:t>𝜆</m:t>
                    </m:r>
                  </m:oMath>
                </a14:m>
                <a:r>
                  <a:rPr lang="zh-TW" altLang="en-US" sz="1800" dirty="0"/>
                  <a:t>的熱輻射的功率等於：</a:t>
                </a:r>
                <a:endParaRPr lang="zh-CN" altLang="en-US" sz="1800" dirty="0"/>
              </a:p>
            </p:txBody>
          </p:sp>
        </mc:Choice>
        <mc:Fallback xmlns="">
          <p:sp>
            <p:nvSpPr>
              <p:cNvPr id="5" name="文字方塊 4">
                <a:extLst>
                  <a:ext uri="{FF2B5EF4-FFF2-40B4-BE49-F238E27FC236}">
                    <a16:creationId xmlns:a16="http://schemas.microsoft.com/office/drawing/2014/main" id="{B3505078-3B3E-7B1A-C330-DD30A389BFF6}"/>
                  </a:ext>
                </a:extLst>
              </p:cNvPr>
              <p:cNvSpPr txBox="1">
                <a:spLocks noRot="1" noChangeAspect="1" noMove="1" noResize="1" noEditPoints="1" noAdjustHandles="1" noChangeArrowheads="1" noChangeShapeType="1" noTextEdit="1"/>
              </p:cNvSpPr>
              <p:nvPr/>
            </p:nvSpPr>
            <p:spPr>
              <a:xfrm>
                <a:off x="4551493" y="1149767"/>
                <a:ext cx="4474677" cy="369332"/>
              </a:xfrm>
              <a:prstGeom prst="rect">
                <a:avLst/>
              </a:prstGeom>
              <a:blipFill>
                <a:blip r:embed="rId4"/>
                <a:stretch>
                  <a:fillRect l="-1133" t="-6667" b="-2333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1E029A3-2E8A-5DD1-C180-33D4D35B36B1}"/>
              </a:ext>
            </a:extLst>
          </p:cNvPr>
          <p:cNvPicPr>
            <a:picLocks noChangeAspect="1"/>
          </p:cNvPicPr>
          <p:nvPr/>
        </p:nvPicPr>
        <p:blipFill>
          <a:blip r:embed="rId5"/>
          <a:stretch>
            <a:fillRect/>
          </a:stretch>
        </p:blipFill>
        <p:spPr>
          <a:xfrm>
            <a:off x="4596905" y="2690040"/>
            <a:ext cx="4165600" cy="2971800"/>
          </a:xfrm>
          <a:prstGeom prst="rect">
            <a:avLst/>
          </a:prstGeom>
        </p:spPr>
      </p:pic>
      <p:sp>
        <p:nvSpPr>
          <p:cNvPr id="7" name="文字方塊 3">
            <a:extLst>
              <a:ext uri="{FF2B5EF4-FFF2-40B4-BE49-F238E27FC236}">
                <a16:creationId xmlns:a16="http://schemas.microsoft.com/office/drawing/2014/main" id="{36A643B1-E9AF-CF71-60F3-7F2F7FD18C24}"/>
              </a:ext>
            </a:extLst>
          </p:cNvPr>
          <p:cNvSpPr txBox="1">
            <a:spLocks noChangeArrowheads="1"/>
          </p:cNvSpPr>
          <p:nvPr/>
        </p:nvSpPr>
        <p:spPr bwMode="auto">
          <a:xfrm>
            <a:off x="4551493" y="673194"/>
            <a:ext cx="4391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注意：黑體輻射的波長分布是連續的！</a:t>
            </a:r>
          </a:p>
        </p:txBody>
      </p:sp>
      <p:sp>
        <p:nvSpPr>
          <p:cNvPr id="10" name="TextBox 9">
            <a:extLst>
              <a:ext uri="{FF2B5EF4-FFF2-40B4-BE49-F238E27FC236}">
                <a16:creationId xmlns:a16="http://schemas.microsoft.com/office/drawing/2014/main" id="{C87CC64C-2A0D-D074-951C-A0448C6BE018}"/>
              </a:ext>
            </a:extLst>
          </p:cNvPr>
          <p:cNvSpPr txBox="1"/>
          <p:nvPr/>
        </p:nvSpPr>
        <p:spPr>
          <a:xfrm>
            <a:off x="595473" y="6341237"/>
            <a:ext cx="6480720" cy="369332"/>
          </a:xfrm>
          <a:prstGeom prst="rect">
            <a:avLst/>
          </a:prstGeom>
          <a:noFill/>
        </p:spPr>
        <p:txBody>
          <a:bodyPr wrap="square" rtlCol="0">
            <a:spAutoFit/>
          </a:bodyPr>
          <a:lstStyle/>
          <a:p>
            <a:r>
              <a:rPr lang="en-US" dirty="0" err="1"/>
              <a:t>溫度越高，黑體輻射的波長越偏向短波長、高頻率的區域</a:t>
            </a:r>
            <a:r>
              <a:rPr lang="en-US" dirty="0"/>
              <a:t>。</a:t>
            </a:r>
          </a:p>
        </p:txBody>
      </p:sp>
      <p:sp>
        <p:nvSpPr>
          <p:cNvPr id="8" name="Rectangle 7">
            <a:extLst>
              <a:ext uri="{FF2B5EF4-FFF2-40B4-BE49-F238E27FC236}">
                <a16:creationId xmlns:a16="http://schemas.microsoft.com/office/drawing/2014/main" id="{5E6D220D-8332-096D-E5AF-68DFE6112E1F}"/>
              </a:ext>
            </a:extLst>
          </p:cNvPr>
          <p:cNvSpPr/>
          <p:nvPr/>
        </p:nvSpPr>
        <p:spPr>
          <a:xfrm>
            <a:off x="4582865" y="5661840"/>
            <a:ext cx="4165600" cy="5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758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P spid="3" grpId="0" animBg="1"/>
      <p:bldP spid="5" grpId="0"/>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260375" y="378016"/>
                <a:ext cx="7445549" cy="369332"/>
              </a:xfrm>
              <a:prstGeom prst="rect">
                <a:avLst/>
              </a:prstGeom>
              <a:noFill/>
            </p:spPr>
            <p:txBody>
              <a:bodyPr wrap="square" rtlCol="0">
                <a:spAutoFit/>
              </a:bodyPr>
              <a:lstStyle/>
              <a:p>
                <a:r>
                  <a:rPr lang="zh-TW" altLang="en-US" dirty="0"/>
                  <a:t>此波長分布有一個很有用的特徵：峰值的波長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與溫度成反比關係！</a:t>
                </a:r>
              </a:p>
            </p:txBody>
          </p:sp>
        </mc:Choice>
        <mc:Fallback xmlns="">
          <p:sp>
            <p:nvSpPr>
              <p:cNvPr id="2" name="文字方塊 1"/>
              <p:cNvSpPr txBox="1">
                <a:spLocks noRot="1" noChangeAspect="1" noMove="1" noResize="1" noEditPoints="1" noAdjustHandles="1" noChangeArrowheads="1" noChangeShapeType="1" noTextEdit="1"/>
              </p:cNvSpPr>
              <p:nvPr/>
            </p:nvSpPr>
            <p:spPr>
              <a:xfrm>
                <a:off x="1260375" y="378016"/>
                <a:ext cx="7445549" cy="369332"/>
              </a:xfrm>
              <a:prstGeom prst="rect">
                <a:avLst/>
              </a:prstGeom>
              <a:blipFill>
                <a:blip r:embed="rId2"/>
                <a:stretch>
                  <a:fillRect l="-681" t="-6452" b="-19355"/>
                </a:stretch>
              </a:blipFill>
            </p:spPr>
            <p:txBody>
              <a:bodyPr/>
              <a:lstStyle/>
              <a:p>
                <a:r>
                  <a:rPr lang="en-US">
                    <a:noFill/>
                  </a:rPr>
                  <a:t> </a:t>
                </a:r>
              </a:p>
            </p:txBody>
          </p:sp>
        </mc:Fallback>
      </mc:AlternateContent>
      <p:sp>
        <p:nvSpPr>
          <p:cNvPr id="5" name="矩形 4"/>
          <p:cNvSpPr/>
          <p:nvPr/>
        </p:nvSpPr>
        <p:spPr>
          <a:xfrm>
            <a:off x="4431038" y="823388"/>
            <a:ext cx="2910156"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Wien's displacement constant</a:t>
            </a:r>
            <a:endParaRPr lang="zh-TW" altLang="en-US" dirty="0">
              <a:latin typeface="Times New Roman" panose="02020603050405020304" pitchFamily="18" charset="0"/>
              <a:cs typeface="Times New Roman" panose="02020603050405020304" pitchFamily="18" charset="0"/>
            </a:endParaRP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268760"/>
            <a:ext cx="5403885" cy="465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BD6C56-3EC4-2541-936B-C966F5BCBB4C}"/>
                  </a:ext>
                </a:extLst>
              </p:cNvPr>
              <p:cNvSpPr/>
              <p:nvPr/>
            </p:nvSpPr>
            <p:spPr>
              <a:xfrm>
                <a:off x="1295130" y="823388"/>
                <a:ext cx="312630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𝜆</m:t>
                          </m:r>
                        </m:e>
                        <m:sub>
                          <m:r>
                            <m:rPr>
                              <m:nor/>
                            </m:rPr>
                            <a:rPr lang="en-US" altLang="zh-TW">
                              <a:latin typeface="Cambria Math"/>
                            </a:rPr>
                            <m:t>max</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=2.898×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m:rPr>
                          <m:nor/>
                        </m:rPr>
                        <a:rPr lang="en-US" altLang="zh-TW" b="0" i="0" smtClean="0">
                          <a:latin typeface="Cambria Math" panose="02040503050406030204" pitchFamily="18" charset="0"/>
                          <a:ea typeface="Cambria Math" panose="02040503050406030204" pitchFamily="18" charset="0"/>
                        </a:rPr>
                        <m:t>m</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K</m:t>
                      </m:r>
                    </m:oMath>
                  </m:oMathPara>
                </a14:m>
                <a:endParaRPr lang="en-TW" dirty="0"/>
              </a:p>
            </p:txBody>
          </p:sp>
        </mc:Choice>
        <mc:Fallback xmlns="">
          <p:sp>
            <p:nvSpPr>
              <p:cNvPr id="4" name="Rectangle 3">
                <a:extLst>
                  <a:ext uri="{FF2B5EF4-FFF2-40B4-BE49-F238E27FC236}">
                    <a16:creationId xmlns:a16="http://schemas.microsoft.com/office/drawing/2014/main" id="{CFBD6C56-3EC4-2541-936B-C966F5BCBB4C}"/>
                  </a:ext>
                </a:extLst>
              </p:cNvPr>
              <p:cNvSpPr>
                <a:spLocks noRot="1" noChangeAspect="1" noMove="1" noResize="1" noEditPoints="1" noAdjustHandles="1" noChangeArrowheads="1" noChangeShapeType="1" noTextEdit="1"/>
              </p:cNvSpPr>
              <p:nvPr/>
            </p:nvSpPr>
            <p:spPr>
              <a:xfrm>
                <a:off x="1295130" y="823388"/>
                <a:ext cx="3126305" cy="369332"/>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960B32A-5D34-7769-27A1-5748461A4008}"/>
              </a:ext>
            </a:extLst>
          </p:cNvPr>
          <p:cNvSpPr txBox="1"/>
          <p:nvPr/>
        </p:nvSpPr>
        <p:spPr>
          <a:xfrm>
            <a:off x="1403647" y="6030069"/>
            <a:ext cx="7445549" cy="369332"/>
          </a:xfrm>
          <a:prstGeom prst="rect">
            <a:avLst/>
          </a:prstGeom>
          <a:noFill/>
        </p:spPr>
        <p:txBody>
          <a:bodyPr wrap="square" rtlCol="0">
            <a:spAutoFit/>
          </a:bodyPr>
          <a:lstStyle/>
          <a:p>
            <a:r>
              <a:rPr lang="en-US" dirty="0" err="1"/>
              <a:t>顯示：溫度越高，黑體輻射的波長越偏向短波長、高頻率的區域</a:t>
            </a:r>
            <a:r>
              <a:rPr lang="en-US" dirty="0"/>
              <a:t>。</a:t>
            </a:r>
          </a:p>
        </p:txBody>
      </p:sp>
      <p:sp>
        <p:nvSpPr>
          <p:cNvPr id="6" name="文字方塊 2">
            <a:extLst>
              <a:ext uri="{FF2B5EF4-FFF2-40B4-BE49-F238E27FC236}">
                <a16:creationId xmlns:a16="http://schemas.microsoft.com/office/drawing/2014/main" id="{7B0FDBCD-3FC5-7C7F-5A09-6BA4047B61DB}"/>
              </a:ext>
            </a:extLst>
          </p:cNvPr>
          <p:cNvSpPr txBox="1"/>
          <p:nvPr/>
        </p:nvSpPr>
        <p:spPr>
          <a:xfrm>
            <a:off x="1403647" y="6399401"/>
            <a:ext cx="4896544" cy="369332"/>
          </a:xfrm>
          <a:prstGeom prst="rect">
            <a:avLst/>
          </a:prstGeom>
          <a:noFill/>
        </p:spPr>
        <p:txBody>
          <a:bodyPr wrap="square" rtlCol="0">
            <a:spAutoFit/>
          </a:bodyPr>
          <a:lstStyle/>
          <a:p>
            <a:r>
              <a:rPr lang="zh-TW" altLang="en-US" dirty="0"/>
              <a:t>可見光的黑體輻射會慢慢出現。</a:t>
            </a:r>
          </a:p>
        </p:txBody>
      </p:sp>
    </p:spTree>
    <p:extLst>
      <p:ext uri="{BB962C8B-B14F-4D97-AF65-F5344CB8AC3E}">
        <p14:creationId xmlns:p14="http://schemas.microsoft.com/office/powerpoint/2010/main" val="133237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文字方塊 3"/>
          <p:cNvSpPr txBox="1">
            <a:spLocks noChangeArrowheads="1"/>
          </p:cNvSpPr>
          <p:nvPr/>
        </p:nvSpPr>
        <p:spPr bwMode="auto">
          <a:xfrm>
            <a:off x="1403648" y="5754279"/>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放出熱輻射幾乎都是紅外線！</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32" t="50000" r="67399" b="2471"/>
          <a:stretch/>
        </p:blipFill>
        <p:spPr bwMode="auto">
          <a:xfrm>
            <a:off x="7736225" y="3287812"/>
            <a:ext cx="1195754" cy="198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403648" y="6135898"/>
            <a:ext cx="6696744" cy="369332"/>
          </a:xfrm>
          <a:prstGeom prst="rect">
            <a:avLst/>
          </a:prstGeom>
          <a:noFill/>
        </p:spPr>
        <p:txBody>
          <a:bodyPr wrap="square" rtlCol="0">
            <a:spAutoFit/>
          </a:bodyPr>
          <a:lstStyle/>
          <a:p>
            <a:r>
              <a:rPr lang="zh-TW" altLang="en-US" dirty="0"/>
              <a:t>即使是約三千度的燈泡，大部分的能量都轉變為紅外線帶走的熱！</a:t>
            </a:r>
          </a:p>
        </p:txBody>
      </p:sp>
      <p:sp>
        <p:nvSpPr>
          <p:cNvPr id="7" name="文字方塊 6"/>
          <p:cNvSpPr txBox="1"/>
          <p:nvPr/>
        </p:nvSpPr>
        <p:spPr>
          <a:xfrm>
            <a:off x="1403648" y="5373216"/>
            <a:ext cx="3672408" cy="369332"/>
          </a:xfrm>
          <a:prstGeom prst="rect">
            <a:avLst/>
          </a:prstGeom>
          <a:noFill/>
        </p:spPr>
        <p:txBody>
          <a:bodyPr wrap="square" rtlCol="0">
            <a:spAutoFit/>
          </a:bodyPr>
          <a:lstStyle/>
          <a:p>
            <a:r>
              <a:rPr lang="zh-TW" altLang="en-US" dirty="0"/>
              <a:t>室溫下黑體輻射幾乎沒有可見光。</a:t>
            </a:r>
          </a:p>
        </p:txBody>
      </p:sp>
      <p:sp>
        <p:nvSpPr>
          <p:cNvPr id="8" name="矩形 2">
            <a:extLst>
              <a:ext uri="{FF2B5EF4-FFF2-40B4-BE49-F238E27FC236}">
                <a16:creationId xmlns:a16="http://schemas.microsoft.com/office/drawing/2014/main" id="{C3F374BC-3CA9-184A-A9EE-17DA5578B7A4}"/>
              </a:ext>
            </a:extLst>
          </p:cNvPr>
          <p:cNvSpPr/>
          <p:nvPr/>
        </p:nvSpPr>
        <p:spPr>
          <a:xfrm>
            <a:off x="1403648" y="377280"/>
            <a:ext cx="6138500"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 name="Picture 2">
            <a:extLst>
              <a:ext uri="{FF2B5EF4-FFF2-40B4-BE49-F238E27FC236}">
                <a16:creationId xmlns:a16="http://schemas.microsoft.com/office/drawing/2014/main" id="{366B3004-C763-C545-B115-9B0BC9BC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08720"/>
            <a:ext cx="5458401"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wave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0692" r="8231" b="6261"/>
          <a:stretch>
            <a:fillRect/>
          </a:stretch>
        </p:blipFill>
        <p:spPr>
          <a:xfrm>
            <a:off x="2105025" y="946944"/>
            <a:ext cx="4933950" cy="2592388"/>
          </a:xfrm>
          <a:noFill/>
        </p:spPr>
      </p:pic>
      <p:sp>
        <p:nvSpPr>
          <p:cNvPr id="11267" name="Text Box 3"/>
          <p:cNvSpPr txBox="1">
            <a:spLocks noChangeArrowheads="1"/>
          </p:cNvSpPr>
          <p:nvPr/>
        </p:nvSpPr>
        <p:spPr bwMode="auto">
          <a:xfrm>
            <a:off x="2105025" y="493103"/>
            <a:ext cx="4680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室溫下大部分熱輻射為看不見的紅外線。</a:t>
            </a:r>
          </a:p>
        </p:txBody>
      </p:sp>
      <p:pic>
        <p:nvPicPr>
          <p:cNvPr id="11268" name="Picture 4" descr="4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643313"/>
            <a:ext cx="22542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ig5.huaxia.com/uniwaysimages/200805/hgq280900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N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125538"/>
            <a:ext cx="2928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3199E8-95A0-934D-93F6-F753C89D55DC}"/>
              </a:ext>
            </a:extLst>
          </p:cNvPr>
          <p:cNvSpPr txBox="1"/>
          <p:nvPr/>
        </p:nvSpPr>
        <p:spPr>
          <a:xfrm>
            <a:off x="2733675" y="548680"/>
            <a:ext cx="4968552" cy="369332"/>
          </a:xfrm>
          <a:prstGeom prst="rect">
            <a:avLst/>
          </a:prstGeom>
          <a:noFill/>
        </p:spPr>
        <p:txBody>
          <a:bodyPr wrap="square" rtlCol="0">
            <a:spAutoFit/>
          </a:bodyPr>
          <a:lstStyle/>
          <a:p>
            <a:r>
              <a:rPr lang="en-TW" dirty="0"/>
              <a:t>紅外線黑體輻射可以用特殊儀器觀察！</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29164" y="904451"/>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l="3311" t="42884" r="54848" b="-1"/>
          <a:stretch/>
        </p:blipFill>
        <p:spPr bwMode="auto">
          <a:xfrm>
            <a:off x="2654484" y="1077888"/>
            <a:ext cx="3403071" cy="3323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3744158" y="2056579"/>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065156" y="4633369"/>
            <a:ext cx="6519734" cy="369332"/>
          </a:xfrm>
          <a:prstGeom prst="rect">
            <a:avLst/>
          </a:prstGeom>
        </p:spPr>
        <p:txBody>
          <a:bodyPr wrap="none">
            <a:spAutoFit/>
          </a:bodyPr>
          <a:lstStyle/>
          <a:p>
            <a:r>
              <a:rPr lang="zh-TW" altLang="en-US" dirty="0"/>
              <a:t>電磁波會帶走能量，即物體放出熱量，因此熵</a:t>
            </a:r>
            <a:r>
              <a:rPr lang="en-US" altLang="zh-TW" dirty="0">
                <a:latin typeface="+mj-lt"/>
              </a:rPr>
              <a:t>Entropy</a:t>
            </a:r>
            <a:r>
              <a:rPr lang="zh-TW" altLang="en-US" dirty="0"/>
              <a:t>會下降。</a:t>
            </a:r>
          </a:p>
        </p:txBody>
      </p:sp>
      <p:sp>
        <p:nvSpPr>
          <p:cNvPr id="8" name="Rectangle 7">
            <a:extLst>
              <a:ext uri="{FF2B5EF4-FFF2-40B4-BE49-F238E27FC236}">
                <a16:creationId xmlns:a16="http://schemas.microsoft.com/office/drawing/2014/main" id="{961F1E04-751A-E74F-84BE-6BFCD97E22DE}"/>
              </a:ext>
            </a:extLst>
          </p:cNvPr>
          <p:cNvSpPr/>
          <p:nvPr/>
        </p:nvSpPr>
        <p:spPr>
          <a:xfrm>
            <a:off x="5534805" y="1005880"/>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TextBox 23">
            <a:extLst>
              <a:ext uri="{FF2B5EF4-FFF2-40B4-BE49-F238E27FC236}">
                <a16:creationId xmlns:a16="http://schemas.microsoft.com/office/drawing/2014/main" id="{A280F955-BDDD-9645-A2AD-8C72BB017182}"/>
              </a:ext>
            </a:extLst>
          </p:cNvPr>
          <p:cNvSpPr txBox="1"/>
          <p:nvPr/>
        </p:nvSpPr>
        <p:spPr>
          <a:xfrm>
            <a:off x="1065156" y="5529006"/>
            <a:ext cx="7827324" cy="369332"/>
          </a:xfrm>
          <a:prstGeom prst="rect">
            <a:avLst/>
          </a:prstGeom>
          <a:noFill/>
        </p:spPr>
        <p:txBody>
          <a:bodyPr wrap="square">
            <a:spAutoFit/>
          </a:bodyPr>
          <a:lstStyle/>
          <a:p>
            <a:r>
              <a:rPr lang="zh-TW" altLang="en-US" dirty="0"/>
              <a:t>收到物體熱運動放出的電磁波，熵要增加。</a:t>
            </a:r>
            <a:r>
              <a:rPr lang="zh-TW" altLang="en-US" dirty="0">
                <a:solidFill>
                  <a:srgbClr val="FF0000"/>
                </a:solidFill>
              </a:rPr>
              <a:t>帶著熵的電磁波，稱為熱輻射。</a:t>
            </a:r>
            <a:endParaRPr lang="en-TW" dirty="0">
              <a:solidFill>
                <a:srgbClr val="FF0000"/>
              </a:solidFill>
            </a:endParaRPr>
          </a:p>
        </p:txBody>
      </p:sp>
      <p:sp>
        <p:nvSpPr>
          <p:cNvPr id="14" name="TextBox 13">
            <a:extLst>
              <a:ext uri="{FF2B5EF4-FFF2-40B4-BE49-F238E27FC236}">
                <a16:creationId xmlns:a16="http://schemas.microsoft.com/office/drawing/2014/main" id="{EE5B65E8-EC8E-4740-BCFE-6A5677082D12}"/>
              </a:ext>
            </a:extLst>
          </p:cNvPr>
          <p:cNvSpPr txBox="1"/>
          <p:nvPr/>
        </p:nvSpPr>
        <p:spPr>
          <a:xfrm>
            <a:off x="1065156" y="5083513"/>
            <a:ext cx="7632849" cy="369332"/>
          </a:xfrm>
          <a:prstGeom prst="rect">
            <a:avLst/>
          </a:prstGeom>
          <a:noFill/>
        </p:spPr>
        <p:txBody>
          <a:bodyPr wrap="square" rtlCol="0">
            <a:spAutoFit/>
          </a:bodyPr>
          <a:lstStyle/>
          <a:p>
            <a:r>
              <a:rPr lang="en-TW" dirty="0"/>
              <a:t>根據熱力學第二定律，熵不能減少，因此放出的電磁波，也要帶走熵。</a:t>
            </a:r>
          </a:p>
        </p:txBody>
      </p:sp>
      <p:sp>
        <p:nvSpPr>
          <p:cNvPr id="6" name="TextBox 5">
            <a:extLst>
              <a:ext uri="{FF2B5EF4-FFF2-40B4-BE49-F238E27FC236}">
                <a16:creationId xmlns:a16="http://schemas.microsoft.com/office/drawing/2014/main" id="{459579E8-B073-EB96-7F40-64B027356111}"/>
              </a:ext>
            </a:extLst>
          </p:cNvPr>
          <p:cNvSpPr txBox="1"/>
          <p:nvPr/>
        </p:nvSpPr>
        <p:spPr>
          <a:xfrm>
            <a:off x="6666779" y="5898338"/>
            <a:ext cx="2066684" cy="369332"/>
          </a:xfrm>
          <a:prstGeom prst="rect">
            <a:avLst/>
          </a:prstGeom>
          <a:noFill/>
        </p:spPr>
        <p:txBody>
          <a:bodyPr wrap="square">
            <a:spAutoFit/>
          </a:bodyPr>
          <a:lstStyle/>
          <a:p>
            <a:r>
              <a:rPr lang="en-US" altLang="zh-TW" sz="1800" dirty="0">
                <a:solidFill>
                  <a:srgbClr val="FF0000"/>
                </a:solidFill>
                <a:latin typeface="+mj-lt"/>
              </a:rPr>
              <a:t>Thermal Radiation</a:t>
            </a:r>
            <a:endParaRPr lang="en-US" dirty="0"/>
          </a:p>
        </p:txBody>
      </p:sp>
    </p:spTree>
    <p:extLst>
      <p:ext uri="{BB962C8B-B14F-4D97-AF65-F5344CB8AC3E}">
        <p14:creationId xmlns:p14="http://schemas.microsoft.com/office/powerpoint/2010/main" val="34830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Human-Infra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45024"/>
            <a:ext cx="41798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File:Human-Visibl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951037"/>
            <a:ext cx="33845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4AE255-C313-5246-AEF4-2A93A2235734}"/>
              </a:ext>
            </a:extLst>
          </p:cNvPr>
          <p:cNvSpPr txBox="1"/>
          <p:nvPr/>
        </p:nvSpPr>
        <p:spPr>
          <a:xfrm>
            <a:off x="5220246" y="2708920"/>
            <a:ext cx="3240360" cy="369332"/>
          </a:xfrm>
          <a:prstGeom prst="rect">
            <a:avLst/>
          </a:prstGeom>
          <a:noFill/>
        </p:spPr>
        <p:txBody>
          <a:bodyPr wrap="square" rtlCol="0">
            <a:spAutoFit/>
          </a:bodyPr>
          <a:lstStyle/>
          <a:p>
            <a:r>
              <a:rPr lang="en-GB" dirty="0" err="1"/>
              <a:t>但</a:t>
            </a:r>
            <a:r>
              <a:rPr lang="en-TW"/>
              <a:t>紅外線甚至可以穿透塑膠</a:t>
            </a:r>
            <a:r>
              <a:rPr lang="en-TW"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9" y="692696"/>
            <a:ext cx="3555718" cy="497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2483768" y="565992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哪一個恆星溫度較高？恆星的發光接近黑體輻射。</a:t>
            </a:r>
          </a:p>
        </p:txBody>
      </p:sp>
      <p:sp>
        <p:nvSpPr>
          <p:cNvPr id="2" name="TextBox 1">
            <a:extLst>
              <a:ext uri="{FF2B5EF4-FFF2-40B4-BE49-F238E27FC236}">
                <a16:creationId xmlns:a16="http://schemas.microsoft.com/office/drawing/2014/main" id="{10304545-7A30-80E7-F14A-09C7A864CF80}"/>
              </a:ext>
            </a:extLst>
          </p:cNvPr>
          <p:cNvSpPr txBox="1"/>
          <p:nvPr/>
        </p:nvSpPr>
        <p:spPr>
          <a:xfrm>
            <a:off x="2474868" y="6042007"/>
            <a:ext cx="4680520" cy="369332"/>
          </a:xfrm>
          <a:prstGeom prst="rect">
            <a:avLst/>
          </a:prstGeom>
          <a:noFill/>
        </p:spPr>
        <p:txBody>
          <a:bodyPr wrap="square" rtlCol="0">
            <a:spAutoFit/>
          </a:bodyPr>
          <a:lstStyle/>
          <a:p>
            <a:r>
              <a:rPr lang="en-US" dirty="0" err="1"/>
              <a:t>答案是發出波長較短的藍光的恆星</a:t>
            </a:r>
            <a:r>
              <a:rPr lang="en-US" dirty="0"/>
              <a:t>。</a:t>
            </a:r>
          </a:p>
        </p:txBody>
      </p:sp>
    </p:spTree>
    <p:extLst>
      <p:ext uri="{BB962C8B-B14F-4D97-AF65-F5344CB8AC3E}">
        <p14:creationId xmlns:p14="http://schemas.microsoft.com/office/powerpoint/2010/main" val="42875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7043" y="1156659"/>
            <a:ext cx="7200800"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 name="Picture 2" descr="http://www.mwit.ac.th/~physicslab/hbase/imgmod/bbrc6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646" y="1164837"/>
            <a:ext cx="6800708" cy="452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C3C3375-2ADD-6B7B-5CD4-20D1E46970D3}"/>
              </a:ext>
            </a:extLst>
          </p:cNvPr>
          <p:cNvCxnSpPr/>
          <p:nvPr/>
        </p:nvCxnSpPr>
        <p:spPr>
          <a:xfrm>
            <a:off x="4716016" y="4077072"/>
            <a:ext cx="108012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CDF6A2-FB2E-4D59-13C9-0C32C38F1BC3}"/>
              </a:ext>
            </a:extLst>
          </p:cNvPr>
          <p:cNvCxnSpPr/>
          <p:nvPr/>
        </p:nvCxnSpPr>
        <p:spPr>
          <a:xfrm>
            <a:off x="6588224" y="4653136"/>
            <a:ext cx="8640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descr="4004">
            <a:extLst>
              <a:ext uri="{FF2B5EF4-FFF2-40B4-BE49-F238E27FC236}">
                <a16:creationId xmlns:a16="http://schemas.microsoft.com/office/drawing/2014/main" id="{F7B5DC6F-5447-2488-FCB6-9CC2BD979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900" y="1164836"/>
            <a:ext cx="1750621" cy="24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36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his graph shows the variation of blackbody Radiation intensity with wavelengths expressed in micrometers. The radiation curve of the sun (measured above the atmosphere is shown to agree very well with a curve corresponding to black body radiation from an object with temperature of 5777 K. The visible region of the spectrum is highlighted to show that the radiation curve of the sun is peaked in the visible region.">
            <a:extLst>
              <a:ext uri="{FF2B5EF4-FFF2-40B4-BE49-F238E27FC236}">
                <a16:creationId xmlns:a16="http://schemas.microsoft.com/office/drawing/2014/main" id="{E946DC92-ABD6-9B4D-877C-2B2DE8AA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97" y="1124744"/>
            <a:ext cx="7021406" cy="4334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53B3C8-A626-D747-BDA4-6E49CD328764}"/>
              </a:ext>
            </a:extLst>
          </p:cNvPr>
          <p:cNvSpPr/>
          <p:nvPr/>
        </p:nvSpPr>
        <p:spPr>
          <a:xfrm>
            <a:off x="1628800" y="5601643"/>
            <a:ext cx="5886400" cy="954107"/>
          </a:xfrm>
          <a:prstGeom prst="rect">
            <a:avLst/>
          </a:prstGeom>
        </p:spPr>
        <p:txBody>
          <a:bodyPr wrap="square">
            <a:spAutoFit/>
          </a:bodyPr>
          <a:lstStyle/>
          <a:p>
            <a:r>
              <a:rPr lang="en-TW" sz="1400" dirty="0">
                <a:latin typeface="+mj-lt"/>
              </a:rPr>
              <a:t>Emission spectrum of the sun as measured above the Earth’s atmosphere (AM0) compared to the black body spectrum of an object at 5777 K. Image Credit: Solar AM0 spectrum with visible spectrum background (en) by Danmichaelo [Public domain], from Wikimedia Commons</a:t>
            </a:r>
          </a:p>
        </p:txBody>
      </p:sp>
      <p:sp>
        <p:nvSpPr>
          <p:cNvPr id="3" name="TextBox 2">
            <a:extLst>
              <a:ext uri="{FF2B5EF4-FFF2-40B4-BE49-F238E27FC236}">
                <a16:creationId xmlns:a16="http://schemas.microsoft.com/office/drawing/2014/main" id="{B7A3A3F7-8BB9-0088-5B49-22C021F34D10}"/>
              </a:ext>
            </a:extLst>
          </p:cNvPr>
          <p:cNvSpPr txBox="1"/>
          <p:nvPr/>
        </p:nvSpPr>
        <p:spPr>
          <a:xfrm>
            <a:off x="1654303" y="637829"/>
            <a:ext cx="3960440" cy="369332"/>
          </a:xfrm>
          <a:prstGeom prst="rect">
            <a:avLst/>
          </a:prstGeom>
          <a:noFill/>
        </p:spPr>
        <p:txBody>
          <a:bodyPr wrap="square" rtlCol="0">
            <a:spAutoFit/>
          </a:bodyPr>
          <a:lstStyle/>
          <a:p>
            <a:r>
              <a:rPr lang="en-US" dirty="0" err="1"/>
              <a:t>這是太陽的光譜</a:t>
            </a:r>
            <a:r>
              <a:rPr lang="en-US" dirty="0"/>
              <a:t>！</a:t>
            </a:r>
          </a:p>
        </p:txBody>
      </p:sp>
    </p:spTree>
    <p:extLst>
      <p:ext uri="{BB962C8B-B14F-4D97-AF65-F5344CB8AC3E}">
        <p14:creationId xmlns:p14="http://schemas.microsoft.com/office/powerpoint/2010/main" val="72182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77E885FB-28BC-EC46-9A22-5D85D6CB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476672"/>
            <a:ext cx="6834336" cy="4556224"/>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Tungsten Light Bulb Lamp Blinking Stockvideoklipp (helt royaltyfria)  1015083037 | Shutterstock">
            <a:extLst>
              <a:ext uri="{FF2B5EF4-FFF2-40B4-BE49-F238E27FC236}">
                <a16:creationId xmlns:a16="http://schemas.microsoft.com/office/drawing/2014/main" id="{288A5FA6-1A1A-C048-893E-B4D332AFA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32" y="5157192"/>
            <a:ext cx="2749525" cy="15540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A0659D-C290-F418-0F19-21992F916CB6}"/>
                  </a:ext>
                </a:extLst>
              </p:cNvPr>
              <p:cNvSpPr txBox="1"/>
              <p:nvPr/>
            </p:nvSpPr>
            <p:spPr>
              <a:xfrm>
                <a:off x="4067944" y="5589681"/>
                <a:ext cx="4392904" cy="369332"/>
              </a:xfrm>
              <a:prstGeom prst="rect">
                <a:avLst/>
              </a:prstGeom>
              <a:noFill/>
            </p:spPr>
            <p:txBody>
              <a:bodyPr wrap="square" rtlCol="0">
                <a:spAutoFit/>
              </a:bodyPr>
              <a:lstStyle/>
              <a:p>
                <a:r>
                  <a:rPr lang="en-US" dirty="0"/>
                  <a:t>燈泡的光譜也很接近</a:t>
                </a:r>
                <a14:m>
                  <m:oMath xmlns:m="http://schemas.openxmlformats.org/officeDocument/2006/math">
                    <m:r>
                      <a:rPr lang="en-US" b="0" i="1" smtClean="0">
                        <a:latin typeface="Cambria Math" panose="02040503050406030204" pitchFamily="18" charset="0"/>
                      </a:rPr>
                      <m:t>2856</m:t>
                    </m:r>
                    <m:r>
                      <m:rPr>
                        <m:sty m:val="p"/>
                      </m:rPr>
                      <a:rPr lang="en-US" i="0" dirty="0" smtClean="0">
                        <a:latin typeface="Cambria Math" panose="02040503050406030204" pitchFamily="18" charset="0"/>
                      </a:rPr>
                      <m:t>K</m:t>
                    </m:r>
                  </m:oMath>
                </a14:m>
                <a:r>
                  <a:rPr lang="en-US" dirty="0"/>
                  <a:t>的</a:t>
                </a:r>
                <a:r>
                  <a:rPr lang="en-US" dirty="0" err="1"/>
                  <a:t>黑體輻射</a:t>
                </a:r>
                <a:r>
                  <a:rPr lang="en-US" dirty="0"/>
                  <a:t>！</a:t>
                </a:r>
              </a:p>
            </p:txBody>
          </p:sp>
        </mc:Choice>
        <mc:Fallback xmlns="">
          <p:sp>
            <p:nvSpPr>
              <p:cNvPr id="3" name="TextBox 2">
                <a:extLst>
                  <a:ext uri="{FF2B5EF4-FFF2-40B4-BE49-F238E27FC236}">
                    <a16:creationId xmlns:a16="http://schemas.microsoft.com/office/drawing/2014/main" id="{6BA0659D-C290-F418-0F19-21992F916CB6}"/>
                  </a:ext>
                </a:extLst>
              </p:cNvPr>
              <p:cNvSpPr txBox="1">
                <a:spLocks noRot="1" noChangeAspect="1" noMove="1" noResize="1" noEditPoints="1" noAdjustHandles="1" noChangeArrowheads="1" noChangeShapeType="1" noTextEdit="1"/>
              </p:cNvSpPr>
              <p:nvPr/>
            </p:nvSpPr>
            <p:spPr>
              <a:xfrm>
                <a:off x="4067944" y="5589681"/>
                <a:ext cx="4392904" cy="369332"/>
              </a:xfrm>
              <a:prstGeom prst="rect">
                <a:avLst/>
              </a:prstGeom>
              <a:blipFill>
                <a:blip r:embed="rId4"/>
                <a:stretch>
                  <a:fillRect l="-1153" t="-10000" b="-23333"/>
                </a:stretch>
              </a:blipFill>
            </p:spPr>
            <p:txBody>
              <a:bodyPr/>
              <a:lstStyle/>
              <a:p>
                <a:r>
                  <a:rPr lang="en-US">
                    <a:noFill/>
                  </a:rPr>
                  <a:t> </a:t>
                </a:r>
              </a:p>
            </p:txBody>
          </p:sp>
        </mc:Fallback>
      </mc:AlternateContent>
    </p:spTree>
    <p:extLst>
      <p:ext uri="{BB962C8B-B14F-4D97-AF65-F5344CB8AC3E}">
        <p14:creationId xmlns:p14="http://schemas.microsoft.com/office/powerpoint/2010/main" val="1758170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75856" y="1052736"/>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594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340768"/>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619672" y="334846"/>
            <a:ext cx="5544616" cy="5714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BE6C31-3ED6-716F-637F-AB85D31C315C}"/>
              </a:ext>
            </a:extLst>
          </p:cNvPr>
          <p:cNvSpPr txBox="1"/>
          <p:nvPr/>
        </p:nvSpPr>
        <p:spPr>
          <a:xfrm>
            <a:off x="2267744" y="906281"/>
            <a:ext cx="4896544" cy="369332"/>
          </a:xfrm>
          <a:prstGeom prst="rect">
            <a:avLst/>
          </a:prstGeom>
          <a:noFill/>
        </p:spPr>
        <p:txBody>
          <a:bodyPr wrap="square" rtlCol="0">
            <a:spAutoFit/>
          </a:bodyPr>
          <a:lstStyle/>
          <a:p>
            <a:r>
              <a:rPr lang="en-US" dirty="0" err="1"/>
              <a:t>宇宙有一背景輻射是幾乎完美的黑體輻射</a:t>
            </a:r>
            <a:r>
              <a:rPr lang="en-US" dirty="0"/>
              <a:t>。</a:t>
            </a:r>
          </a:p>
        </p:txBody>
      </p:sp>
    </p:spTree>
    <p:extLst>
      <p:ext uri="{BB962C8B-B14F-4D97-AF65-F5344CB8AC3E}">
        <p14:creationId xmlns:p14="http://schemas.microsoft.com/office/powerpoint/2010/main" val="3545802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rotWithShape="1">
          <a:blip r:embed="rId2">
            <a:extLst>
              <a:ext uri="{28A0092B-C50C-407E-A947-70E740481C1C}">
                <a14:useLocalDpi xmlns:a14="http://schemas.microsoft.com/office/drawing/2010/main" val="0"/>
              </a:ext>
            </a:extLst>
          </a:blip>
          <a:srcRect l="63944" t="8943" b="24617"/>
          <a:stretch/>
        </p:blipFill>
        <p:spPr bwMode="auto">
          <a:xfrm>
            <a:off x="1567742" y="1803459"/>
            <a:ext cx="1857374" cy="16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1567742" y="892311"/>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一般物體不完全是黑體，所照到的輻射一部分會反射回去：</a:t>
            </a:r>
          </a:p>
        </p:txBody>
      </p:sp>
      <p:sp>
        <p:nvSpPr>
          <p:cNvPr id="14340" name="文字方塊 5"/>
          <p:cNvSpPr txBox="1">
            <a:spLocks noChangeArrowheads="1"/>
          </p:cNvSpPr>
          <p:nvPr/>
        </p:nvSpPr>
        <p:spPr bwMode="auto">
          <a:xfrm>
            <a:off x="1560598" y="133264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吸收的比例一般記為吸收率 </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a:t>
            </a:r>
          </a:p>
        </p:txBody>
      </p:sp>
      <p:sp>
        <p:nvSpPr>
          <p:cNvPr id="14342" name="文字方塊 7"/>
          <p:cNvSpPr txBox="1">
            <a:spLocks noChangeArrowheads="1"/>
          </p:cNvSpPr>
          <p:nvPr/>
        </p:nvSpPr>
        <p:spPr bwMode="auto">
          <a:xfrm>
            <a:off x="1560598" y="3675667"/>
            <a:ext cx="7187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吸收率</a:t>
            </a:r>
            <a:r>
              <a:rPr lang="en-US" altLang="zh-TW" sz="1800" i="1" dirty="0">
                <a:latin typeface="Times New Roman" pitchFamily="18" charset="0"/>
                <a:cs typeface="Times New Roman" pitchFamily="18" charset="0"/>
              </a:rPr>
              <a:t>e</a:t>
            </a:r>
            <a:r>
              <a:rPr lang="zh-TW" altLang="en-US" sz="1800" dirty="0">
                <a:cs typeface="Times New Roman" pitchFamily="18" charset="0"/>
              </a:rPr>
              <a:t>也會是</a:t>
            </a:r>
            <a:r>
              <a:rPr lang="zh-TW" altLang="en-US" sz="1800" dirty="0">
                <a:solidFill>
                  <a:srgbClr val="FF0000"/>
                </a:solidFill>
                <a:cs typeface="Times New Roman" pitchFamily="18" charset="0"/>
              </a:rPr>
              <a:t>放射率</a:t>
            </a:r>
            <a:r>
              <a:rPr lang="en-US" altLang="zh-TW" sz="1800" dirty="0">
                <a:latin typeface="Times New Roman" pitchFamily="18" charset="0"/>
                <a:cs typeface="Times New Roman" pitchFamily="18" charset="0"/>
              </a:rPr>
              <a:t>emissivity</a:t>
            </a:r>
            <a:r>
              <a:rPr lang="zh-TW" altLang="en-US" sz="1800" dirty="0">
                <a:latin typeface="Times New Roman" pitchFamily="18" charset="0"/>
                <a:cs typeface="Times New Roman" pitchFamily="18" charset="0"/>
              </a:rPr>
              <a:t>，因此它的熱輻射功率為黑體的</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倍。</a:t>
            </a:r>
          </a:p>
        </p:txBody>
      </p:sp>
      <mc:AlternateContent xmlns:mc="http://schemas.openxmlformats.org/markup-compatibility/2006" xmlns:a14="http://schemas.microsoft.com/office/drawing/2010/main">
        <mc:Choice Requires="a14">
          <p:sp>
            <p:nvSpPr>
              <p:cNvPr id="2" name="文字方塊 1"/>
              <p:cNvSpPr txBox="1"/>
              <p:nvPr/>
            </p:nvSpPr>
            <p:spPr>
              <a:xfrm>
                <a:off x="1595305" y="4941168"/>
                <a:ext cx="6912768"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𝑒</m:t>
                    </m:r>
                  </m:oMath>
                </a14:m>
                <a:r>
                  <a:rPr lang="zh-TW" altLang="en-US" dirty="0"/>
                  <a:t>一般來說與溫度及波長都有關</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𝑒</m:t>
                        </m:r>
                      </m:e>
                      <m:sub>
                        <m:r>
                          <a:rPr lang="zh-TW" altLang="en-US" i="1" smtClean="0">
                            <a:latin typeface="Cambria Math"/>
                          </a:rPr>
                          <m:t>𝜆</m:t>
                        </m:r>
                      </m:sub>
                    </m:sSub>
                    <m:d>
                      <m:dPr>
                        <m:ctrlPr>
                          <a:rPr lang="en-US" altLang="zh-TW" i="1" smtClean="0">
                            <a:latin typeface="Cambria Math" panose="02040503050406030204" pitchFamily="18" charset="0"/>
                          </a:rPr>
                        </m:ctrlPr>
                      </m:dPr>
                      <m:e>
                        <m:r>
                          <a:rPr lang="en-US" altLang="zh-TW" b="0" i="1" smtClean="0">
                            <a:latin typeface="Cambria Math"/>
                          </a:rPr>
                          <m:t>𝑇</m:t>
                        </m:r>
                      </m:e>
                    </m:d>
                    <m:r>
                      <a:rPr lang="en-US" altLang="zh-TW" i="1">
                        <a:latin typeface="Cambria Math"/>
                      </a:rPr>
                      <m:t> </m:t>
                    </m:r>
                  </m:oMath>
                </a14:m>
                <a:r>
                  <a:rPr lang="zh-TW" altLang="en-US" dirty="0"/>
                  <a:t>，但變化不大，可視為常數</a:t>
                </a:r>
                <a14:m>
                  <m:oMath xmlns:m="http://schemas.openxmlformats.org/officeDocument/2006/math">
                    <m:r>
                      <a:rPr lang="en-US" altLang="zh-TW" i="1">
                        <a:latin typeface="Cambria Math"/>
                      </a:rPr>
                      <m:t>𝑒</m:t>
                    </m:r>
                    <m:r>
                      <a:rPr lang="en-US" altLang="zh-TW" i="1">
                        <a:latin typeface="Cambria Math"/>
                      </a:rPr>
                      <m:t> </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95305" y="4941168"/>
                <a:ext cx="6912768" cy="369332"/>
              </a:xfrm>
              <a:prstGeom prst="rect">
                <a:avLst/>
              </a:prstGeom>
              <a:blipFill rotWithShape="1">
                <a:blip r:embed="rId6"/>
                <a:stretch>
                  <a:fillRect t="-6667" r="-3968"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EEA703CA-82FD-9A48-9307-7CD0825D8BE6}"/>
                  </a:ext>
                </a:extLst>
              </p:cNvPr>
              <p:cNvSpPr txBox="1"/>
              <p:nvPr/>
            </p:nvSpPr>
            <p:spPr>
              <a:xfrm>
                <a:off x="3378628" y="4115998"/>
                <a:ext cx="2386743" cy="44140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zh-TW" altLang="en-US" i="1">
                              <a:latin typeface="Cambria Math" panose="02040503050406030204" pitchFamily="18" charset="0"/>
                            </a:rPr>
                            <m:t>黑體</m:t>
                          </m:r>
                        </m:sub>
                      </m:sSub>
                      <m:r>
                        <a:rPr lang="en-US" altLang="zh-TW" b="0" i="1" smtClean="0">
                          <a:latin typeface="Cambria Math"/>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EEA703CA-82FD-9A48-9307-7CD0825D8BE6}"/>
                  </a:ext>
                </a:extLst>
              </p:cNvPr>
              <p:cNvSpPr txBox="1">
                <a:spLocks noRot="1" noChangeAspect="1" noMove="1" noResize="1" noEditPoints="1" noAdjustHandles="1" noChangeArrowheads="1" noChangeShapeType="1" noTextEdit="1"/>
              </p:cNvSpPr>
              <p:nvPr/>
            </p:nvSpPr>
            <p:spPr>
              <a:xfrm>
                <a:off x="3378628" y="4115998"/>
                <a:ext cx="2386743" cy="441403"/>
              </a:xfrm>
              <a:prstGeom prst="rect">
                <a:avLst/>
              </a:prstGeom>
              <a:blipFill>
                <a:blip r:embed="rId7"/>
                <a:stretch>
                  <a:fillRect b="-11111"/>
                </a:stretch>
              </a:blipFill>
            </p:spPr>
            <p:txBody>
              <a:bodyPr/>
              <a:lstStyle/>
              <a:p>
                <a:r>
                  <a:rPr lang="en-TW">
                    <a:noFill/>
                  </a:rPr>
                  <a:t> </a:t>
                </a:r>
              </a:p>
            </p:txBody>
          </p:sp>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1361780" y="965993"/>
            <a:ext cx="492918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6"/>
          <p:cNvSpPr txBox="1">
            <a:spLocks noChangeArrowheads="1"/>
          </p:cNvSpPr>
          <p:nvPr/>
        </p:nvSpPr>
        <p:spPr bwMode="auto">
          <a:xfrm>
            <a:off x="1519238" y="3459956"/>
            <a:ext cx="642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該物體只吸收空腔射到該物體表面的輻射的 </a:t>
            </a:r>
            <a:r>
              <a:rPr lang="en-US" altLang="zh-TW" sz="1800" i="1" dirty="0">
                <a:latin typeface="Times New Roman" pitchFamily="18" charset="0"/>
                <a:cs typeface="Times New Roman" pitchFamily="18" charset="0"/>
              </a:rPr>
              <a:t>e</a:t>
            </a:r>
            <a:r>
              <a:rPr lang="zh-TW" altLang="en-US" sz="1800" i="1" dirty="0">
                <a:cs typeface="Times New Roman" pitchFamily="18" charset="0"/>
              </a:rPr>
              <a:t> </a:t>
            </a:r>
            <a:r>
              <a:rPr lang="zh-TW" altLang="en-US" sz="1800" dirty="0">
                <a:cs typeface="Times New Roman" pitchFamily="18" charset="0"/>
              </a:rPr>
              <a:t>倍，</a:t>
            </a:r>
            <a:endParaRPr lang="en-US" altLang="zh-TW" sz="1800" dirty="0">
              <a:cs typeface="Times New Roman" pitchFamily="18" charset="0"/>
            </a:endParaRPr>
          </a:p>
        </p:txBody>
      </p:sp>
      <p:sp>
        <p:nvSpPr>
          <p:cNvPr id="14342" name="文字方塊 7"/>
          <p:cNvSpPr txBox="1">
            <a:spLocks noChangeArrowheads="1"/>
          </p:cNvSpPr>
          <p:nvPr/>
        </p:nvSpPr>
        <p:spPr bwMode="auto">
          <a:xfrm>
            <a:off x="1500188" y="5572125"/>
            <a:ext cx="521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所以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也是</a:t>
            </a:r>
            <a:r>
              <a:rPr lang="zh-TW" altLang="en-US" sz="1800">
                <a:solidFill>
                  <a:srgbClr val="FF0000"/>
                </a:solidFill>
                <a:cs typeface="Times New Roman" pitchFamily="18" charset="0"/>
              </a:rPr>
              <a:t>放射率</a:t>
            </a:r>
            <a:r>
              <a:rPr lang="en-US" altLang="zh-TW" sz="1800">
                <a:latin typeface="Times New Roman" pitchFamily="18" charset="0"/>
                <a:cs typeface="Times New Roman" pitchFamily="18" charset="0"/>
              </a:rPr>
              <a:t>emissivity</a:t>
            </a:r>
            <a:endParaRPr lang="zh-TW" altLang="en-US" sz="1800">
              <a:latin typeface="Times New Roman" pitchFamily="18" charset="0"/>
              <a:cs typeface="Times New Roman" pitchFamily="18" charset="0"/>
            </a:endParaRPr>
          </a:p>
        </p:txBody>
      </p:sp>
      <p:sp>
        <p:nvSpPr>
          <p:cNvPr id="14343" name="文字方塊 8"/>
          <p:cNvSpPr txBox="1">
            <a:spLocks noChangeArrowheads="1"/>
          </p:cNvSpPr>
          <p:nvPr/>
        </p:nvSpPr>
        <p:spPr bwMode="auto">
          <a:xfrm>
            <a:off x="1500188" y="6000750"/>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好的吸收者，也會是好的放射者！</a:t>
            </a:r>
          </a:p>
        </p:txBody>
      </p:sp>
      <p:sp>
        <p:nvSpPr>
          <p:cNvPr id="14345" name="文字方塊 9"/>
          <p:cNvSpPr txBox="1">
            <a:spLocks noChangeArrowheads="1"/>
          </p:cNvSpPr>
          <p:nvPr/>
        </p:nvSpPr>
        <p:spPr bwMode="auto">
          <a:xfrm>
            <a:off x="1519238" y="4364831"/>
            <a:ext cx="703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等溫時，兩者熱量吸收相等，該物體的輻射就是空腔輻射的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倍，</a:t>
            </a:r>
            <a:endParaRPr lang="en-US" altLang="zh-TW" sz="1800">
              <a:cs typeface="Times New Roman" pitchFamily="18" charset="0"/>
            </a:endParaRPr>
          </a:p>
        </p:txBody>
      </p:sp>
      <p:sp>
        <p:nvSpPr>
          <p:cNvPr id="15" name="等腰三角形 14"/>
          <p:cNvSpPr/>
          <p:nvPr/>
        </p:nvSpPr>
        <p:spPr>
          <a:xfrm rot="16200000">
            <a:off x="4219280" y="1180305"/>
            <a:ext cx="571500" cy="1857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右箭號 15"/>
          <p:cNvSpPr/>
          <p:nvPr/>
        </p:nvSpPr>
        <p:spPr>
          <a:xfrm>
            <a:off x="4719342" y="2037555"/>
            <a:ext cx="238125" cy="15557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右箭號 17"/>
          <p:cNvSpPr/>
          <p:nvPr/>
        </p:nvSpPr>
        <p:spPr>
          <a:xfrm rot="13397845">
            <a:off x="5090817" y="1685130"/>
            <a:ext cx="284163" cy="1539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等腰三角形 18"/>
          <p:cNvSpPr/>
          <p:nvPr/>
        </p:nvSpPr>
        <p:spPr>
          <a:xfrm rot="5400000">
            <a:off x="4147843" y="1180305"/>
            <a:ext cx="571500" cy="18573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左箭號 19"/>
          <p:cNvSpPr/>
          <p:nvPr/>
        </p:nvSpPr>
        <p:spPr>
          <a:xfrm>
            <a:off x="4004967" y="2037555"/>
            <a:ext cx="238125" cy="1555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54" name="矩形 1"/>
          <p:cNvSpPr>
            <a:spLocks noChangeArrowheads="1"/>
          </p:cNvSpPr>
          <p:nvPr/>
        </p:nvSpPr>
        <p:spPr bwMode="auto">
          <a:xfrm>
            <a:off x="1530350" y="3899694"/>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然而它對空腔的幅射，空腔會完全吸收。</a:t>
            </a:r>
          </a:p>
        </p:txBody>
      </p:sp>
      <mc:AlternateContent xmlns:mc="http://schemas.openxmlformats.org/markup-compatibility/2006" xmlns:a14="http://schemas.microsoft.com/office/drawing/2010/main">
        <mc:Choice Requires="a14">
          <p:sp>
            <p:nvSpPr>
              <p:cNvPr id="21" name="文字方塊 11">
                <a:extLst>
                  <a:ext uri="{FF2B5EF4-FFF2-40B4-BE49-F238E27FC236}">
                    <a16:creationId xmlns:a16="http://schemas.microsoft.com/office/drawing/2014/main" id="{602462E2-6269-D34B-8187-005B2B0EDFB8}"/>
                  </a:ext>
                </a:extLst>
              </p:cNvPr>
              <p:cNvSpPr txBox="1"/>
              <p:nvPr/>
            </p:nvSpPr>
            <p:spPr>
              <a:xfrm>
                <a:off x="1530350" y="4829969"/>
                <a:ext cx="2609602" cy="441403"/>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物</m:t>
                          </m:r>
                        </m:sub>
                      </m:sSub>
                      <m:r>
                        <a:rPr lang="en-US" altLang="zh-TW" b="0" i="1" smtClean="0">
                          <a:latin typeface="Cambria Math"/>
                        </a:rPr>
                        <m:t>=</m:t>
                      </m:r>
                      <m:r>
                        <a:rPr lang="en-US" i="1">
                          <a:latin typeface="Cambria Math" panose="02040503050406030204" pitchFamily="18" charset="0"/>
                        </a:rPr>
                        <m:t>𝑒</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空</m:t>
                          </m:r>
                        </m:sub>
                      </m:sSub>
                      <m:r>
                        <a:rPr lang="en-US" b="0" i="0" smtClean="0">
                          <a:latin typeface="Cambria Math" panose="02040503050406030204" pitchFamily="18" charset="0"/>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1" name="文字方塊 11">
                <a:extLst>
                  <a:ext uri="{FF2B5EF4-FFF2-40B4-BE49-F238E27FC236}">
                    <a16:creationId xmlns:a16="http://schemas.microsoft.com/office/drawing/2014/main" id="{602462E2-6269-D34B-8187-005B2B0EDFB8}"/>
                  </a:ext>
                </a:extLst>
              </p:cNvPr>
              <p:cNvSpPr txBox="1">
                <a:spLocks noRot="1" noChangeAspect="1" noMove="1" noResize="1" noEditPoints="1" noAdjustHandles="1" noChangeArrowheads="1" noChangeShapeType="1" noTextEdit="1"/>
              </p:cNvSpPr>
              <p:nvPr/>
            </p:nvSpPr>
            <p:spPr>
              <a:xfrm>
                <a:off x="1530350" y="4829969"/>
                <a:ext cx="2609602" cy="441403"/>
              </a:xfrm>
              <a:prstGeom prst="rect">
                <a:avLst/>
              </a:prstGeom>
              <a:blipFill>
                <a:blip r:embed="rId3"/>
                <a:stretch>
                  <a:fillRect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CF1C90-0608-484B-B1B8-5AA49B75E702}"/>
                  </a:ext>
                </a:extLst>
              </p:cNvPr>
              <p:cNvSpPr txBox="1"/>
              <p:nvPr/>
            </p:nvSpPr>
            <p:spPr>
              <a:xfrm>
                <a:off x="5525571" y="1426455"/>
                <a:ext cx="1236108" cy="3356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B1CF1C90-0608-484B-B1B8-5AA49B75E702}"/>
                  </a:ext>
                </a:extLst>
              </p:cNvPr>
              <p:cNvSpPr txBox="1">
                <a:spLocks noRot="1" noChangeAspect="1" noMove="1" noResize="1" noEditPoints="1" noAdjustHandles="1" noChangeArrowheads="1" noChangeShapeType="1" noTextEdit="1"/>
              </p:cNvSpPr>
              <p:nvPr/>
            </p:nvSpPr>
            <p:spPr>
              <a:xfrm>
                <a:off x="5525571" y="1426455"/>
                <a:ext cx="1236108" cy="335669"/>
              </a:xfrm>
              <a:prstGeom prst="rect">
                <a:avLst/>
              </a:prstGeom>
              <a:blipFill>
                <a:blip r:embed="rId4"/>
                <a:stretch>
                  <a:fillRect l="-1010" r="-5051"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D2B9B42-05A2-2C4B-82F6-53098C3E192A}"/>
                  </a:ext>
                </a:extLst>
              </p:cNvPr>
              <p:cNvSpPr txBox="1"/>
              <p:nvPr/>
            </p:nvSpPr>
            <p:spPr>
              <a:xfrm>
                <a:off x="3140254" y="1315528"/>
                <a:ext cx="1245469" cy="34471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物</m:t>
                          </m:r>
                        </m:sub>
                      </m:sSub>
                    </m:oMath>
                  </m:oMathPara>
                </a14:m>
                <a:endParaRPr lang="en-TW" dirty="0"/>
              </a:p>
            </p:txBody>
          </p:sp>
        </mc:Choice>
        <mc:Fallback xmlns="">
          <p:sp>
            <p:nvSpPr>
              <p:cNvPr id="23" name="TextBox 22">
                <a:extLst>
                  <a:ext uri="{FF2B5EF4-FFF2-40B4-BE49-F238E27FC236}">
                    <a16:creationId xmlns:a16="http://schemas.microsoft.com/office/drawing/2014/main" id="{8D2B9B42-05A2-2C4B-82F6-53098C3E192A}"/>
                  </a:ext>
                </a:extLst>
              </p:cNvPr>
              <p:cNvSpPr txBox="1">
                <a:spLocks noRot="1" noChangeAspect="1" noMove="1" noResize="1" noEditPoints="1" noAdjustHandles="1" noChangeArrowheads="1" noChangeShapeType="1" noTextEdit="1"/>
              </p:cNvSpPr>
              <p:nvPr/>
            </p:nvSpPr>
            <p:spPr>
              <a:xfrm>
                <a:off x="3140254" y="1315528"/>
                <a:ext cx="1245469" cy="344710"/>
              </a:xfrm>
              <a:prstGeom prst="rect">
                <a:avLst/>
              </a:prstGeom>
              <a:blipFill>
                <a:blip r:embed="rId5"/>
                <a:stretch>
                  <a:fillRect l="-4040" r="-5051" b="-32143"/>
                </a:stretch>
              </a:blipFill>
            </p:spPr>
            <p:txBody>
              <a:bodyPr/>
              <a:lstStyle/>
              <a:p>
                <a:r>
                  <a:rPr lang="en-TW">
                    <a:noFill/>
                  </a:rPr>
                  <a:t> </a:t>
                </a:r>
              </a:p>
            </p:txBody>
          </p:sp>
        </mc:Fallback>
      </mc:AlternateContent>
    </p:spTree>
    <p:extLst>
      <p:ext uri="{BB962C8B-B14F-4D97-AF65-F5344CB8AC3E}">
        <p14:creationId xmlns:p14="http://schemas.microsoft.com/office/powerpoint/2010/main" val="151158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ppt_x"/>
                                          </p:val>
                                        </p:tav>
                                        <p:tav tm="100000">
                                          <p:val>
                                            <p:strVal val="#ppt_x"/>
                                          </p:val>
                                        </p:tav>
                                      </p:tavLst>
                                    </p:anim>
                                    <p:anim calcmode="lin" valueType="num">
                                      <p:cBhvr additive="base">
                                        <p:cTn id="24"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54"/>
                                        </p:tgtEl>
                                        <p:attrNameLst>
                                          <p:attrName>style.visibility</p:attrName>
                                        </p:attrNameLst>
                                      </p:cBhvr>
                                      <p:to>
                                        <p:strVal val="visible"/>
                                      </p:to>
                                    </p:set>
                                    <p:anim calcmode="lin" valueType="num">
                                      <p:cBhvr additive="base">
                                        <p:cTn id="37" dur="500" fill="hold"/>
                                        <p:tgtEl>
                                          <p:spTgt spid="14354"/>
                                        </p:tgtEl>
                                        <p:attrNameLst>
                                          <p:attrName>ppt_x</p:attrName>
                                        </p:attrNameLst>
                                      </p:cBhvr>
                                      <p:tavLst>
                                        <p:tav tm="0">
                                          <p:val>
                                            <p:strVal val="#ppt_x"/>
                                          </p:val>
                                        </p:tav>
                                        <p:tav tm="100000">
                                          <p:val>
                                            <p:strVal val="#ppt_x"/>
                                          </p:val>
                                        </p:tav>
                                      </p:tavLst>
                                    </p:anim>
                                    <p:anim calcmode="lin" valueType="num">
                                      <p:cBhvr additive="base">
                                        <p:cTn id="38" dur="500" fill="hold"/>
                                        <p:tgtEl>
                                          <p:spTgt spid="1435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345"/>
                                        </p:tgtEl>
                                        <p:attrNameLst>
                                          <p:attrName>style.visibility</p:attrName>
                                        </p:attrNameLst>
                                      </p:cBhvr>
                                      <p:to>
                                        <p:strVal val="visible"/>
                                      </p:to>
                                    </p:set>
                                    <p:anim calcmode="lin" valueType="num">
                                      <p:cBhvr additive="base">
                                        <p:cTn id="49" dur="500" fill="hold"/>
                                        <p:tgtEl>
                                          <p:spTgt spid="14345"/>
                                        </p:tgtEl>
                                        <p:attrNameLst>
                                          <p:attrName>ppt_x</p:attrName>
                                        </p:attrNameLst>
                                      </p:cBhvr>
                                      <p:tavLst>
                                        <p:tav tm="0">
                                          <p:val>
                                            <p:strVal val="#ppt_x"/>
                                          </p:val>
                                        </p:tav>
                                        <p:tav tm="100000">
                                          <p:val>
                                            <p:strVal val="#ppt_x"/>
                                          </p:val>
                                        </p:tav>
                                      </p:tavLst>
                                    </p:anim>
                                    <p:anim calcmode="lin" valueType="num">
                                      <p:cBhvr additive="base">
                                        <p:cTn id="50"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anim calcmode="lin" valueType="num">
                                      <p:cBhvr additive="base">
                                        <p:cTn id="55" dur="500" fill="hold"/>
                                        <p:tgtEl>
                                          <p:spTgt spid="14343"/>
                                        </p:tgtEl>
                                        <p:attrNameLst>
                                          <p:attrName>ppt_x</p:attrName>
                                        </p:attrNameLst>
                                      </p:cBhvr>
                                      <p:tavLst>
                                        <p:tav tm="0">
                                          <p:val>
                                            <p:strVal val="#ppt_x"/>
                                          </p:val>
                                        </p:tav>
                                        <p:tav tm="100000">
                                          <p:val>
                                            <p:strVal val="#ppt_x"/>
                                          </p:val>
                                        </p:tav>
                                      </p:tavLst>
                                    </p:anim>
                                    <p:anim calcmode="lin" valueType="num">
                                      <p:cBhvr additive="base">
                                        <p:cTn id="56" dur="500" fill="hold"/>
                                        <p:tgtEl>
                                          <p:spTgt spid="143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342"/>
                                        </p:tgtEl>
                                        <p:attrNameLst>
                                          <p:attrName>style.visibility</p:attrName>
                                        </p:attrNameLst>
                                      </p:cBhvr>
                                      <p:to>
                                        <p:strVal val="visible"/>
                                      </p:to>
                                    </p:set>
                                    <p:anim calcmode="lin" valueType="num">
                                      <p:cBhvr additive="base">
                                        <p:cTn id="59" dur="500" fill="hold"/>
                                        <p:tgtEl>
                                          <p:spTgt spid="14342"/>
                                        </p:tgtEl>
                                        <p:attrNameLst>
                                          <p:attrName>ppt_x</p:attrName>
                                        </p:attrNameLst>
                                      </p:cBhvr>
                                      <p:tavLst>
                                        <p:tav tm="0">
                                          <p:val>
                                            <p:strVal val="#ppt_x"/>
                                          </p:val>
                                        </p:tav>
                                        <p:tav tm="100000">
                                          <p:val>
                                            <p:strVal val="#ppt_x"/>
                                          </p:val>
                                        </p:tav>
                                      </p:tavLst>
                                    </p:anim>
                                    <p:anim calcmode="lin" valueType="num">
                                      <p:cBhvr additive="base">
                                        <p:cTn id="60"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p:bldP spid="14345" grpId="0"/>
      <p:bldP spid="15" grpId="0" animBg="1"/>
      <p:bldP spid="16" grpId="0" animBg="1"/>
      <p:bldP spid="18" grpId="0" animBg="1"/>
      <p:bldP spid="19" grpId="0" animBg="1"/>
      <p:bldP spid="20" grpId="0" animBg="1"/>
      <p:bldP spid="14354" grpId="0"/>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736" y="548680"/>
            <a:ext cx="4680520"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286000" y="612845"/>
            <a:ext cx="4374232" cy="5355312"/>
          </a:xfrm>
          <a:prstGeom prst="rect">
            <a:avLst/>
          </a:prstGeom>
          <a:ln>
            <a:solidFill>
              <a:schemeClr val="tx1"/>
            </a:solidFill>
          </a:ln>
        </p:spPr>
        <p:txBody>
          <a:bodyPr wrap="square">
            <a:spAutoFit/>
          </a:bodyPr>
          <a:lstStyle/>
          <a:p>
            <a:r>
              <a:rPr lang="en-US" altLang="zh-TW" b="1" dirty="0"/>
              <a:t>Material</a:t>
            </a:r>
            <a:r>
              <a:rPr lang="zh-TW" altLang="en-US" b="1" dirty="0"/>
              <a:t>  </a:t>
            </a:r>
            <a:r>
              <a:rPr lang="en-US" altLang="zh-TW" b="1" dirty="0"/>
              <a:t>	</a:t>
            </a:r>
            <a:r>
              <a:rPr lang="zh-TW" altLang="en-US" b="1" dirty="0"/>
              <a:t>            </a:t>
            </a:r>
            <a:r>
              <a:rPr lang="en-US" altLang="zh-TW" b="1" dirty="0"/>
              <a:t>Emissivity</a:t>
            </a:r>
          </a:p>
          <a:p>
            <a:r>
              <a:rPr lang="en-US" altLang="zh-TW" dirty="0"/>
              <a:t>Aluminum foil	</a:t>
            </a:r>
            <a:r>
              <a:rPr lang="zh-TW" altLang="en-US" dirty="0"/>
              <a:t>              </a:t>
            </a:r>
            <a:r>
              <a:rPr lang="en-US" altLang="zh-TW" dirty="0"/>
              <a:t>0.03	</a:t>
            </a:r>
            <a:endParaRPr lang="en-US" altLang="zh-TW" dirty="0">
              <a:hlinkClick r:id="rId2"/>
            </a:endParaRPr>
          </a:p>
          <a:p>
            <a:r>
              <a:rPr lang="en-US" altLang="zh-TW" dirty="0"/>
              <a:t>Aluminum, anodized	0.9</a:t>
            </a:r>
            <a:r>
              <a:rPr lang="en-US" altLang="zh-TW" baseline="30000" dirty="0"/>
              <a:t>[11]</a:t>
            </a:r>
            <a:r>
              <a:rPr lang="en-US" altLang="zh-TW" dirty="0"/>
              <a:t>	</a:t>
            </a:r>
            <a:endParaRPr lang="en-US" altLang="zh-TW" dirty="0">
              <a:hlinkClick r:id="rId3"/>
            </a:endParaRPr>
          </a:p>
          <a:p>
            <a:r>
              <a:rPr lang="en-US" altLang="zh-TW" dirty="0"/>
              <a:t>Asphalt	</a:t>
            </a:r>
            <a:r>
              <a:rPr lang="zh-TW" altLang="en-US" dirty="0"/>
              <a:t>                             </a:t>
            </a:r>
            <a:r>
              <a:rPr lang="en-US" altLang="zh-TW" dirty="0"/>
              <a:t>0.88	</a:t>
            </a:r>
            <a:endParaRPr lang="en-US" altLang="zh-TW" dirty="0">
              <a:hlinkClick r:id="rId4"/>
            </a:endParaRPr>
          </a:p>
          <a:p>
            <a:r>
              <a:rPr lang="en-US" altLang="zh-TW" dirty="0"/>
              <a:t>Brick	</a:t>
            </a:r>
            <a:r>
              <a:rPr lang="zh-TW" altLang="en-US" dirty="0"/>
              <a:t>                             </a:t>
            </a:r>
            <a:r>
              <a:rPr lang="en-US" altLang="zh-TW" dirty="0"/>
              <a:t>0.90	</a:t>
            </a:r>
          </a:p>
          <a:p>
            <a:r>
              <a:rPr lang="en-US" altLang="zh-TW" dirty="0"/>
              <a:t>Concrete, rough	</a:t>
            </a:r>
            <a:r>
              <a:rPr lang="zh-TW" altLang="en-US" dirty="0"/>
              <a:t>               </a:t>
            </a:r>
            <a:r>
              <a:rPr lang="en-US" altLang="zh-TW" dirty="0"/>
              <a:t>0.91	</a:t>
            </a:r>
          </a:p>
          <a:p>
            <a:r>
              <a:rPr lang="en-US" altLang="zh-TW" dirty="0"/>
              <a:t>Copper, polished	</a:t>
            </a:r>
            <a:r>
              <a:rPr lang="zh-TW" altLang="en-US" dirty="0"/>
              <a:t>               </a:t>
            </a:r>
            <a:r>
              <a:rPr lang="en-US" altLang="zh-TW" dirty="0"/>
              <a:t>0.04	</a:t>
            </a:r>
            <a:endParaRPr lang="en-US" altLang="zh-TW" dirty="0">
              <a:hlinkClick r:id="rId5"/>
            </a:endParaRPr>
          </a:p>
          <a:p>
            <a:r>
              <a:rPr lang="en-US" altLang="zh-TW" dirty="0"/>
              <a:t>Copper, oxidized	</a:t>
            </a:r>
            <a:r>
              <a:rPr lang="zh-TW" altLang="en-US" dirty="0"/>
              <a:t>               </a:t>
            </a:r>
            <a:r>
              <a:rPr lang="en-US" altLang="zh-TW" dirty="0"/>
              <a:t>0.87	</a:t>
            </a:r>
          </a:p>
          <a:p>
            <a:r>
              <a:rPr lang="en-US" altLang="zh-TW" dirty="0"/>
              <a:t>Glass, smooth </a:t>
            </a:r>
            <a:r>
              <a:rPr lang="zh-TW" altLang="en-US" dirty="0"/>
              <a:t>      </a:t>
            </a:r>
            <a:r>
              <a:rPr lang="en-US" altLang="zh-TW" dirty="0"/>
              <a:t>	</a:t>
            </a:r>
            <a:r>
              <a:rPr lang="zh-TW" altLang="en-US" dirty="0"/>
              <a:t> </a:t>
            </a:r>
            <a:r>
              <a:rPr lang="en-US" altLang="zh-TW" dirty="0"/>
              <a:t>0.95	</a:t>
            </a:r>
            <a:endParaRPr lang="en-US" altLang="zh-TW" dirty="0">
              <a:hlinkClick r:id="rId6"/>
            </a:endParaRPr>
          </a:p>
          <a:p>
            <a:r>
              <a:rPr lang="en-US" altLang="zh-TW" dirty="0"/>
              <a:t>Ice	</a:t>
            </a:r>
            <a:r>
              <a:rPr lang="zh-TW" altLang="en-US" dirty="0"/>
              <a:t>                             </a:t>
            </a:r>
            <a:r>
              <a:rPr lang="en-US" altLang="zh-TW" dirty="0"/>
              <a:t>0.97	</a:t>
            </a:r>
            <a:endParaRPr lang="en-US" altLang="zh-TW" dirty="0">
              <a:hlinkClick r:id="rId7"/>
            </a:endParaRPr>
          </a:p>
          <a:p>
            <a:r>
              <a:rPr lang="en-US" altLang="zh-TW" dirty="0"/>
              <a:t>Limestone	</a:t>
            </a:r>
            <a:r>
              <a:rPr lang="zh-TW" altLang="en-US" dirty="0"/>
              <a:t>               </a:t>
            </a:r>
            <a:r>
              <a:rPr lang="en-US" altLang="zh-TW" dirty="0"/>
              <a:t>0.92	</a:t>
            </a:r>
            <a:endParaRPr lang="en-US" altLang="zh-TW" dirty="0">
              <a:hlinkClick r:id="rId8"/>
            </a:endParaRPr>
          </a:p>
          <a:p>
            <a:r>
              <a:rPr lang="en-US" altLang="zh-TW" dirty="0"/>
              <a:t>Marble (polished)	</a:t>
            </a:r>
            <a:r>
              <a:rPr lang="zh-TW" altLang="en-US" dirty="0"/>
              <a:t>               </a:t>
            </a:r>
            <a:r>
              <a:rPr lang="en-US" altLang="zh-TW" dirty="0"/>
              <a:t>0.89 to 0.92</a:t>
            </a:r>
          </a:p>
          <a:p>
            <a:r>
              <a:rPr lang="en-US" altLang="zh-TW" dirty="0"/>
              <a:t>Paint (including white)	</a:t>
            </a:r>
            <a:r>
              <a:rPr lang="zh-TW" altLang="en-US" dirty="0"/>
              <a:t> </a:t>
            </a:r>
            <a:r>
              <a:rPr lang="en-US" altLang="zh-TW" dirty="0"/>
              <a:t>0.9	</a:t>
            </a:r>
          </a:p>
          <a:p>
            <a:r>
              <a:rPr lang="en-US" altLang="zh-TW" dirty="0"/>
              <a:t>Paper, roofing or white	</a:t>
            </a:r>
            <a:r>
              <a:rPr lang="zh-TW" altLang="en-US" dirty="0"/>
              <a:t> </a:t>
            </a:r>
            <a:r>
              <a:rPr lang="en-US" altLang="zh-TW" dirty="0"/>
              <a:t>0.88 to 0.86</a:t>
            </a:r>
          </a:p>
          <a:p>
            <a:r>
              <a:rPr lang="en-US" altLang="zh-TW" dirty="0"/>
              <a:t>Plaster, rough	</a:t>
            </a:r>
            <a:r>
              <a:rPr lang="zh-TW" altLang="en-US" dirty="0"/>
              <a:t>                </a:t>
            </a:r>
            <a:r>
              <a:rPr lang="en-US" altLang="zh-TW" dirty="0"/>
              <a:t>0.89	</a:t>
            </a:r>
            <a:endParaRPr lang="en-US" altLang="zh-TW" dirty="0">
              <a:hlinkClick r:id="rId9"/>
            </a:endParaRPr>
          </a:p>
          <a:p>
            <a:r>
              <a:rPr lang="en-US" altLang="zh-TW" dirty="0"/>
              <a:t>Silver, polished	</a:t>
            </a:r>
            <a:r>
              <a:rPr lang="zh-TW" altLang="en-US" dirty="0"/>
              <a:t>                </a:t>
            </a:r>
            <a:r>
              <a:rPr lang="en-US" altLang="zh-TW" dirty="0"/>
              <a:t>0.02	</a:t>
            </a:r>
            <a:endParaRPr lang="en-US" altLang="zh-TW" dirty="0">
              <a:hlinkClick r:id="rId10"/>
            </a:endParaRPr>
          </a:p>
          <a:p>
            <a:r>
              <a:rPr lang="en-US" altLang="zh-TW" dirty="0"/>
              <a:t>Silver, oxidized	</a:t>
            </a:r>
            <a:r>
              <a:rPr lang="zh-TW" altLang="en-US" dirty="0"/>
              <a:t>                </a:t>
            </a:r>
            <a:r>
              <a:rPr lang="en-US" altLang="zh-TW" dirty="0"/>
              <a:t>0.04	</a:t>
            </a:r>
          </a:p>
          <a:p>
            <a:r>
              <a:rPr lang="en-US" altLang="zh-TW" dirty="0"/>
              <a:t>Snow	</a:t>
            </a:r>
            <a:r>
              <a:rPr lang="zh-TW" altLang="en-US" dirty="0"/>
              <a:t>                               </a:t>
            </a:r>
            <a:r>
              <a:rPr lang="en-US" altLang="zh-TW" dirty="0"/>
              <a:t>0.8 to 0.9</a:t>
            </a:r>
          </a:p>
          <a:p>
            <a:r>
              <a:rPr lang="en-US" altLang="zh-TW" dirty="0"/>
              <a:t>Water, pure	</a:t>
            </a:r>
            <a:r>
              <a:rPr lang="zh-TW" altLang="en-US" dirty="0"/>
              <a:t>                 </a:t>
            </a:r>
            <a:r>
              <a:rPr lang="en-US" altLang="zh-TW" dirty="0"/>
              <a:t>0.96	</a:t>
            </a:r>
            <a:endParaRPr lang="en-US" altLang="zh-TW" dirty="0">
              <a:hlinkClick r:id="rId11"/>
            </a:endParaRPr>
          </a:p>
        </p:txBody>
      </p:sp>
      <p:cxnSp>
        <p:nvCxnSpPr>
          <p:cNvPr id="4" name="直線接點 3"/>
          <p:cNvCxnSpPr/>
          <p:nvPr/>
        </p:nvCxnSpPr>
        <p:spPr>
          <a:xfrm>
            <a:off x="4860032" y="612845"/>
            <a:ext cx="0" cy="5355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2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2">
            <a:extLst>
              <a:ext uri="{FF2B5EF4-FFF2-40B4-BE49-F238E27FC236}">
                <a16:creationId xmlns:a16="http://schemas.microsoft.com/office/drawing/2014/main" id="{C773BE0D-0EB2-21A5-DF28-EA8CCAD30BF3}"/>
              </a:ext>
            </a:extLst>
          </p:cNvPr>
          <p:cNvSpPr/>
          <p:nvPr/>
        </p:nvSpPr>
        <p:spPr bwMode="auto">
          <a:xfrm>
            <a:off x="2071238" y="332656"/>
            <a:ext cx="4372970" cy="3822010"/>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sp>
        <p:nvSpPr>
          <p:cNvPr id="2" name="矩形 1"/>
          <p:cNvSpPr/>
          <p:nvPr/>
        </p:nvSpPr>
        <p:spPr>
          <a:xfrm>
            <a:off x="2782601" y="886450"/>
            <a:ext cx="2878661" cy="254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109446" y="671645"/>
            <a:ext cx="216020" cy="22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2195736" y="742434"/>
            <a:ext cx="3672408" cy="3227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3554746" y="1624636"/>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661262" y="2068026"/>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H="1" flipV="1">
            <a:off x="5652120" y="2212042"/>
            <a:ext cx="216024" cy="9364"/>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445238" y="1332620"/>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5451128" y="1389586"/>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139951" y="742434"/>
            <a:ext cx="216020" cy="144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a:cxnSpLocks/>
          </p:cNvCxnSpPr>
          <p:nvPr/>
        </p:nvCxnSpPr>
        <p:spPr>
          <a:xfrm>
            <a:off x="4164550" y="548680"/>
            <a:ext cx="0" cy="337769"/>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816946" y="13410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單箭頭接點 22"/>
          <p:cNvCxnSpPr/>
          <p:nvPr/>
        </p:nvCxnSpPr>
        <p:spPr>
          <a:xfrm>
            <a:off x="2926617" y="1527938"/>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782601" y="2900075"/>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單箭頭接點 25"/>
          <p:cNvCxnSpPr/>
          <p:nvPr/>
        </p:nvCxnSpPr>
        <p:spPr>
          <a:xfrm flipV="1">
            <a:off x="2782601" y="2951281"/>
            <a:ext cx="250369" cy="23682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952186" y="4298682"/>
            <a:ext cx="7436508" cy="369332"/>
          </a:xfrm>
          <a:prstGeom prst="rect">
            <a:avLst/>
          </a:prstGeom>
          <a:noFill/>
        </p:spPr>
        <p:txBody>
          <a:bodyPr wrap="square" rtlCol="0">
            <a:spAutoFit/>
          </a:bodyPr>
          <a:lstStyle/>
          <a:p>
            <a:r>
              <a:rPr lang="zh-TW" altLang="en-US" dirty="0"/>
              <a:t>物體透過熱輻射，同時吸收來自環境的熱輻射，可以與環境交換熱量。</a:t>
            </a:r>
          </a:p>
        </p:txBody>
      </p:sp>
      <mc:AlternateContent xmlns:mc="http://schemas.openxmlformats.org/markup-compatibility/2006" xmlns:a14="http://schemas.microsoft.com/office/drawing/2010/main">
        <mc:Choice Requires="a14">
          <p:sp>
            <p:nvSpPr>
              <p:cNvPr id="6" name="矩形 5"/>
              <p:cNvSpPr/>
              <p:nvPr/>
            </p:nvSpPr>
            <p:spPr>
              <a:xfrm>
                <a:off x="952186" y="4724424"/>
                <a:ext cx="8191814" cy="369332"/>
              </a:xfrm>
              <a:prstGeom prst="rect">
                <a:avLst/>
              </a:prstGeom>
            </p:spPr>
            <p:txBody>
              <a:bodyPr wrap="square">
                <a:spAutoFit/>
              </a:bodyPr>
              <a:lstStyle/>
              <a:p>
                <a:r>
                  <a:rPr lang="zh-TW" altLang="en-US" dirty="0"/>
                  <a:t>效果與熱傳導相同，一段時間後，預期物體與環境會達到熱平衡，溫度</a:t>
                </a:r>
                <a14:m>
                  <m:oMath xmlns:m="http://schemas.openxmlformats.org/officeDocument/2006/math">
                    <m:r>
                      <a:rPr lang="en-US" altLang="zh-TW" b="0" i="1" smtClean="0">
                        <a:latin typeface="Cambria Math" panose="02040503050406030204" pitchFamily="18" charset="0"/>
                      </a:rPr>
                      <m:t>𝑇</m:t>
                    </m:r>
                  </m:oMath>
                </a14:m>
                <a:r>
                  <a:rPr lang="zh-TW" altLang="en-US" dirty="0"/>
                  <a:t>相同。</a:t>
                </a:r>
              </a:p>
            </p:txBody>
          </p:sp>
        </mc:Choice>
        <mc:Fallback xmlns="">
          <p:sp>
            <p:nvSpPr>
              <p:cNvPr id="6" name="矩形 5"/>
              <p:cNvSpPr>
                <a:spLocks noRot="1" noChangeAspect="1" noMove="1" noResize="1" noEditPoints="1" noAdjustHandles="1" noChangeArrowheads="1" noChangeShapeType="1" noTextEdit="1"/>
              </p:cNvSpPr>
              <p:nvPr/>
            </p:nvSpPr>
            <p:spPr>
              <a:xfrm>
                <a:off x="952186" y="4724424"/>
                <a:ext cx="8191814" cy="369332"/>
              </a:xfrm>
              <a:prstGeom prst="rect">
                <a:avLst/>
              </a:prstGeom>
              <a:blipFill>
                <a:blip r:embed="rId4"/>
                <a:stretch>
                  <a:fillRect l="-464" t="-6667" b="-23333"/>
                </a:stretch>
              </a:blipFill>
            </p:spPr>
            <p:txBody>
              <a:bodyPr/>
              <a:lstStyle/>
              <a:p>
                <a:r>
                  <a:rPr lang="en-US">
                    <a:noFill/>
                  </a:rPr>
                  <a:t> </a:t>
                </a:r>
              </a:p>
            </p:txBody>
          </p:sp>
        </mc:Fallback>
      </mc:AlternateContent>
      <p:sp>
        <p:nvSpPr>
          <p:cNvPr id="21" name="矩形 2">
            <a:extLst>
              <a:ext uri="{FF2B5EF4-FFF2-40B4-BE49-F238E27FC236}">
                <a16:creationId xmlns:a16="http://schemas.microsoft.com/office/drawing/2014/main" id="{76A867E8-5013-0D49-892C-F112D2C020C9}"/>
              </a:ext>
            </a:extLst>
          </p:cNvPr>
          <p:cNvSpPr/>
          <p:nvPr/>
        </p:nvSpPr>
        <p:spPr>
          <a:xfrm>
            <a:off x="952186" y="5159427"/>
            <a:ext cx="7340471" cy="369332"/>
          </a:xfrm>
          <a:prstGeom prst="rect">
            <a:avLst/>
          </a:prstGeom>
        </p:spPr>
        <p:txBody>
          <a:bodyPr wrap="none">
            <a:spAutoFit/>
          </a:bodyPr>
          <a:lstStyle/>
          <a:p>
            <a:r>
              <a:rPr lang="zh-TW" altLang="en-US" dirty="0"/>
              <a:t>這時熱輻射與物體不斷交互作用，所以也可以說兩者維持熱平衡。。</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477616-90F1-48E8-40F5-FC20B55D75F0}"/>
                  </a:ext>
                </a:extLst>
              </p:cNvPr>
              <p:cNvSpPr txBox="1"/>
              <p:nvPr/>
            </p:nvSpPr>
            <p:spPr>
              <a:xfrm>
                <a:off x="952186" y="5594430"/>
                <a:ext cx="5492022" cy="369332"/>
              </a:xfrm>
              <a:prstGeom prst="rect">
                <a:avLst/>
              </a:prstGeom>
              <a:noFill/>
            </p:spPr>
            <p:txBody>
              <a:bodyPr wrap="square" rtlCol="0">
                <a:spAutoFit/>
              </a:bodyPr>
              <a:lstStyle/>
              <a:p>
                <a:r>
                  <a:rPr lang="en-TW"/>
                  <a:t>就說</a:t>
                </a:r>
                <a:r>
                  <a:rPr lang="zh-TW" altLang="en-US" dirty="0">
                    <a:solidFill>
                      <a:srgbClr val="FF0000"/>
                    </a:solidFill>
                  </a:rPr>
                  <a:t>溫度</a:t>
                </a:r>
                <a14:m>
                  <m:oMath xmlns:m="http://schemas.openxmlformats.org/officeDocument/2006/math">
                    <m:r>
                      <a:rPr lang="en-US" altLang="zh-TW" i="1" smtClean="0">
                        <a:solidFill>
                          <a:srgbClr val="FF0000"/>
                        </a:solidFill>
                        <a:latin typeface="Cambria Math"/>
                      </a:rPr>
                      <m:t>𝑇</m:t>
                    </m:r>
                  </m:oMath>
                </a14:m>
                <a:r>
                  <a:rPr lang="zh-TW" altLang="en-US" dirty="0">
                    <a:solidFill>
                      <a:srgbClr val="FF0000"/>
                    </a:solidFill>
                  </a:rPr>
                  <a:t>的物體所發出的</a:t>
                </a:r>
                <a:r>
                  <a:rPr lang="en-TW">
                    <a:solidFill>
                      <a:srgbClr val="FF0000"/>
                    </a:solidFill>
                  </a:rPr>
                  <a:t>熱輻射溫度為</a:t>
                </a:r>
                <a14:m>
                  <m:oMath xmlns:m="http://schemas.openxmlformats.org/officeDocument/2006/math">
                    <m:r>
                      <a:rPr lang="en-US" altLang="zh-TW" i="1">
                        <a:solidFill>
                          <a:srgbClr val="FF0000"/>
                        </a:solidFill>
                        <a:latin typeface="Cambria Math"/>
                      </a:rPr>
                      <m:t>𝑇</m:t>
                    </m:r>
                  </m:oMath>
                </a14:m>
                <a:r>
                  <a:rPr lang="zh-TW" altLang="en-US" dirty="0"/>
                  <a:t>。</a:t>
                </a:r>
                <a:endParaRPr lang="en-TW" dirty="0"/>
              </a:p>
            </p:txBody>
          </p:sp>
        </mc:Choice>
        <mc:Fallback xmlns="">
          <p:sp>
            <p:nvSpPr>
              <p:cNvPr id="8" name="TextBox 7">
                <a:extLst>
                  <a:ext uri="{FF2B5EF4-FFF2-40B4-BE49-F238E27FC236}">
                    <a16:creationId xmlns:a16="http://schemas.microsoft.com/office/drawing/2014/main" id="{37477616-90F1-48E8-40F5-FC20B55D75F0}"/>
                  </a:ext>
                </a:extLst>
              </p:cNvPr>
              <p:cNvSpPr txBox="1">
                <a:spLocks noRot="1" noChangeAspect="1" noMove="1" noResize="1" noEditPoints="1" noAdjustHandles="1" noChangeArrowheads="1" noChangeShapeType="1" noTextEdit="1"/>
              </p:cNvSpPr>
              <p:nvPr/>
            </p:nvSpPr>
            <p:spPr>
              <a:xfrm>
                <a:off x="952186" y="5594430"/>
                <a:ext cx="5492022" cy="369332"/>
              </a:xfrm>
              <a:prstGeom prst="rect">
                <a:avLst/>
              </a:prstGeom>
              <a:blipFill>
                <a:blip r:embed="rId5"/>
                <a:stretch>
                  <a:fillRect l="-691" t="-6667" b="-23333"/>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CAA0D3F-A7A0-78F8-A99F-D3ADD23EFB4C}"/>
              </a:ext>
            </a:extLst>
          </p:cNvPr>
          <p:cNvSpPr txBox="1"/>
          <p:nvPr/>
        </p:nvSpPr>
        <p:spPr>
          <a:xfrm>
            <a:off x="952186" y="6029433"/>
            <a:ext cx="6860174" cy="369332"/>
          </a:xfrm>
          <a:prstGeom prst="rect">
            <a:avLst/>
          </a:prstGeom>
          <a:noFill/>
        </p:spPr>
        <p:txBody>
          <a:bodyPr wrap="square">
            <a:spAutoFit/>
          </a:bodyPr>
          <a:lstStyle/>
          <a:p>
            <a:r>
              <a:rPr lang="zh-TW" altLang="en-US" dirty="0">
                <a:solidFill>
                  <a:srgbClr val="FF0000"/>
                </a:solidFill>
              </a:rPr>
              <a:t>意思就是：物體與它所放出的熱輻射達到熱平衡。</a:t>
            </a:r>
            <a:endParaRPr lang="en-US" dirty="0">
              <a:solidFill>
                <a:srgbClr val="FF0000"/>
              </a:solidFill>
            </a:endParaRPr>
          </a:p>
        </p:txBody>
      </p:sp>
    </p:spTree>
    <p:extLst>
      <p:ext uri="{BB962C8B-B14F-4D97-AF65-F5344CB8AC3E}">
        <p14:creationId xmlns:p14="http://schemas.microsoft.com/office/powerpoint/2010/main" val="51883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sa.ac.th/winyoo/thermo_gas/heattransfer/blacksilverabsorbem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84734"/>
            <a:ext cx="8176963" cy="408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876256" y="1284734"/>
                <a:ext cx="973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=0.1</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876256" y="1284734"/>
                <a:ext cx="973600" cy="36933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2987824" y="1293641"/>
                <a:ext cx="11018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=0.97</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987824" y="1293641"/>
                <a:ext cx="1101840" cy="369332"/>
              </a:xfrm>
              <a:prstGeom prst="rect">
                <a:avLst/>
              </a:prstGeom>
              <a:blipFill rotWithShape="1">
                <a:blip r:embed="rId4"/>
                <a:stretch>
                  <a:fillRect/>
                </a:stretch>
              </a:blipFill>
            </p:spPr>
            <p:txBody>
              <a:bodyPr/>
              <a:lstStyle/>
              <a:p>
                <a:r>
                  <a:rPr lang="zh-TW" alt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s1.fhsh.tp.edu.tw/~stone/book/313/2008031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59" y="1062310"/>
            <a:ext cx="39290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字方塊 3"/>
          <p:cNvSpPr txBox="1">
            <a:spLocks noChangeArrowheads="1"/>
          </p:cNvSpPr>
          <p:nvPr/>
        </p:nvSpPr>
        <p:spPr bwMode="auto">
          <a:xfrm>
            <a:off x="1578720" y="4157936"/>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物體除了放出熱幅射，也接受來自環境的熱幅射：</a:t>
            </a:r>
          </a:p>
        </p:txBody>
      </p:sp>
      <p:sp>
        <p:nvSpPr>
          <p:cNvPr id="16389" name="文字方塊 6"/>
          <p:cNvSpPr txBox="1">
            <a:spLocks noChangeArrowheads="1"/>
          </p:cNvSpPr>
          <p:nvPr/>
        </p:nvSpPr>
        <p:spPr bwMode="auto">
          <a:xfrm>
            <a:off x="1598170" y="5733256"/>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單位時間淨輻射熱量：</a:t>
            </a:r>
          </a:p>
        </p:txBody>
      </p:sp>
      <mc:AlternateContent xmlns:mc="http://schemas.openxmlformats.org/markup-compatibility/2006" xmlns:a14="http://schemas.microsoft.com/office/drawing/2010/main">
        <mc:Choice Requires="a14">
          <p:sp>
            <p:nvSpPr>
              <p:cNvPr id="6" name="文字方塊 5"/>
              <p:cNvSpPr txBox="1"/>
              <p:nvPr/>
            </p:nvSpPr>
            <p:spPr>
              <a:xfrm>
                <a:off x="4039340" y="5733256"/>
                <a:ext cx="2093265" cy="4049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r>
                            <a:rPr lang="en-US" altLang="zh-TW" b="0" i="1" smtClean="0">
                              <a:latin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a:rPr lang="en-US" altLang="zh-TW" b="0" i="1" smtClean="0">
                                  <a:latin typeface="Cambria Math"/>
                                </a:rPr>
                                <m:t>0</m:t>
                              </m:r>
                            </m:sub>
                            <m:sup>
                              <m:r>
                                <a:rPr lang="en-US" altLang="zh-TW" b="0" i="1" smtClean="0">
                                  <a:latin typeface="Cambria Math"/>
                                </a:rPr>
                                <m:t>4</m:t>
                              </m:r>
                            </m:sup>
                          </m:sSubSup>
                        </m:e>
                      </m:d>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039340" y="5733256"/>
                <a:ext cx="2093265" cy="404983"/>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586044" y="4662488"/>
                <a:ext cx="7162419" cy="369332"/>
              </a:xfrm>
              <a:prstGeom prst="rect">
                <a:avLst/>
              </a:prstGeom>
              <a:noFill/>
            </p:spPr>
            <p:txBody>
              <a:bodyPr wrap="square" rtlCol="0">
                <a:spAutoFit/>
              </a:bodyPr>
              <a:lstStyle/>
              <a:p>
                <a:r>
                  <a:rPr lang="zh-TW" altLang="en-US" dirty="0"/>
                  <a:t>如果環境充滿了</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a:rPr lang="en-US" altLang="zh-TW" b="0" i="1" smtClean="0">
                            <a:latin typeface="Cambria Math"/>
                          </a:rPr>
                          <m:t>0</m:t>
                        </m:r>
                      </m:sub>
                    </m:sSub>
                  </m:oMath>
                </a14:m>
                <a:r>
                  <a:rPr lang="zh-TW" altLang="en-US" dirty="0"/>
                  <a:t>的黑體輻射，那物體的吸收如同空腔輻射的開口！</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86044" y="4662488"/>
                <a:ext cx="7162419" cy="369332"/>
              </a:xfrm>
              <a:prstGeom prst="rect">
                <a:avLst/>
              </a:prstGeom>
              <a:blipFill rotWithShape="1">
                <a:blip r:embed="rId4"/>
                <a:stretch>
                  <a:fillRect l="-681"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167253" y="5157192"/>
                <a:ext cx="1352613" cy="37362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sSubSup>
                        <m:sSubSupPr>
                          <m:ctrlPr>
                            <a:rPr lang="zh-TW" altLang="en-US" i="1">
                              <a:latin typeface="Cambria Math" panose="02040503050406030204" pitchFamily="18" charset="0"/>
                            </a:rPr>
                          </m:ctrlPr>
                        </m:sSubSupPr>
                        <m:e>
                          <m:r>
                            <a:rPr lang="en-US" altLang="zh-TW" i="1">
                              <a:latin typeface="Cambria Math"/>
                            </a:rPr>
                            <m:t>𝑇</m:t>
                          </m:r>
                        </m:e>
                        <m:sub>
                          <m:r>
                            <a:rPr lang="en-US" altLang="zh-TW" i="1">
                              <a:latin typeface="Cambria Math"/>
                            </a:rPr>
                            <m:t>0</m:t>
                          </m:r>
                        </m:sub>
                        <m:sup>
                          <m:r>
                            <a:rPr lang="en-US" altLang="zh-TW" i="1">
                              <a:latin typeface="Cambria Math"/>
                            </a:rPr>
                            <m:t>4</m:t>
                          </m:r>
                        </m:sup>
                      </m:sSub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167253" y="5157192"/>
                <a:ext cx="1352613" cy="373628"/>
              </a:xfrm>
              <a:prstGeom prst="rect">
                <a:avLst/>
              </a:prstGeom>
              <a:blipFill rotWithShape="1">
                <a:blip r:embed="rId5"/>
                <a:stretch>
                  <a:fillRect b="-327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578720" y="5176879"/>
                <a:ext cx="5681530" cy="369332"/>
              </a:xfrm>
              <a:prstGeom prst="rect">
                <a:avLst/>
              </a:prstGeom>
              <a:noFill/>
            </p:spPr>
            <p:txBody>
              <a:bodyPr wrap="square" rtlCol="0">
                <a:spAutoFit/>
              </a:bodyPr>
              <a:lstStyle/>
              <a:p>
                <a:r>
                  <a:rPr lang="zh-TW" altLang="en-US" dirty="0"/>
                  <a:t>那表面積為</a:t>
                </a:r>
                <a14:m>
                  <m:oMath xmlns:m="http://schemas.openxmlformats.org/officeDocument/2006/math">
                    <m:r>
                      <a:rPr lang="en-US" altLang="zh-TW" b="0" i="1" smtClean="0">
                        <a:latin typeface="Cambria Math"/>
                      </a:rPr>
                      <m:t>𝐴</m:t>
                    </m:r>
                  </m:oMath>
                </a14:m>
                <a:r>
                  <a:rPr lang="zh-TW" altLang="en-US" dirty="0"/>
                  <a:t>物體的吸收功率恰為</a:t>
                </a:r>
              </a:p>
            </p:txBody>
          </p:sp>
        </mc:Choice>
        <mc:Fallback xmlns="">
          <p:sp>
            <p:nvSpPr>
              <p:cNvPr id="9" name="文字方塊 8"/>
              <p:cNvSpPr txBox="1">
                <a:spLocks noRot="1" noChangeAspect="1" noMove="1" noResize="1" noEditPoints="1" noAdjustHandles="1" noChangeArrowheads="1" noChangeShapeType="1" noTextEdit="1"/>
              </p:cNvSpPr>
              <p:nvPr/>
            </p:nvSpPr>
            <p:spPr>
              <a:xfrm>
                <a:off x="1578720" y="5176879"/>
                <a:ext cx="5681530" cy="369332"/>
              </a:xfrm>
              <a:prstGeom prst="rect">
                <a:avLst/>
              </a:prstGeom>
              <a:blipFill rotWithShape="1">
                <a:blip r:embed="rId6"/>
                <a:stretch>
                  <a:fillRect l="-966" t="-6557" b="-26230"/>
                </a:stretch>
              </a:blipFill>
            </p:spPr>
            <p:txBody>
              <a:bodyPr/>
              <a:lstStyle/>
              <a:p>
                <a:r>
                  <a:rPr lang="zh-TW" altLang="en-US">
                    <a:noFill/>
                  </a:rPr>
                  <a:t> </a:t>
                </a:r>
              </a:p>
            </p:txBody>
          </p:sp>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744C-38EC-EEC1-D7D1-195ED7DB55C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9D39B48-0604-52A5-518C-5B569BEBE8EB}"/>
              </a:ext>
            </a:extLst>
          </p:cNvPr>
          <p:cNvSpPr/>
          <p:nvPr/>
        </p:nvSpPr>
        <p:spPr>
          <a:xfrm>
            <a:off x="3923928" y="2254560"/>
            <a:ext cx="1728192" cy="196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0F44246C-13B2-A68B-60C7-BFB0F87EDF6B}"/>
                  </a:ext>
                </a:extLst>
              </p:cNvPr>
              <p:cNvSpPr txBox="1"/>
              <p:nvPr/>
            </p:nvSpPr>
            <p:spPr>
              <a:xfrm>
                <a:off x="3903525" y="1099784"/>
                <a:ext cx="123880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 name="文字方塊 11">
                <a:extLst>
                  <a:ext uri="{FF2B5EF4-FFF2-40B4-BE49-F238E27FC236}">
                    <a16:creationId xmlns:a16="http://schemas.microsoft.com/office/drawing/2014/main" id="{96C1B014-3A15-3EEC-0A73-F676FFFA64A9}"/>
                  </a:ext>
                </a:extLst>
              </p:cNvPr>
              <p:cNvSpPr txBox="1">
                <a:spLocks noRot="1" noChangeAspect="1" noMove="1" noResize="1" noEditPoints="1" noAdjustHandles="1" noChangeArrowheads="1" noChangeShapeType="1" noTextEdit="1"/>
              </p:cNvSpPr>
              <p:nvPr/>
            </p:nvSpPr>
            <p:spPr>
              <a:xfrm>
                <a:off x="3903525" y="1099784"/>
                <a:ext cx="1238801" cy="369332"/>
              </a:xfrm>
              <a:prstGeom prst="rect">
                <a:avLst/>
              </a:prstGeom>
              <a:blipFill>
                <a:blip r:embed="rId2"/>
                <a:stretch>
                  <a:fillRect/>
                </a:stretch>
              </a:blipFill>
            </p:spPr>
            <p:txBody>
              <a:bodyPr/>
              <a:lstStyle/>
              <a:p>
                <a:r>
                  <a:rPr lang="en-US">
                    <a:noFill/>
                  </a:rPr>
                  <a:t> </a:t>
                </a:r>
              </a:p>
            </p:txBody>
          </p:sp>
        </mc:Fallback>
      </mc:AlternateContent>
      <p:pic>
        <p:nvPicPr>
          <p:cNvPr id="3" name="Picture 11" descr="2353024_812012">
            <a:extLst>
              <a:ext uri="{FF2B5EF4-FFF2-40B4-BE49-F238E27FC236}">
                <a16:creationId xmlns:a16="http://schemas.microsoft.com/office/drawing/2014/main" id="{2CCCCB37-1C4B-94F0-3AC9-F375CB088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83" y="2315892"/>
            <a:ext cx="1901363" cy="19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ttom (Sun-facing side)">
            <a:extLst>
              <a:ext uri="{FF2B5EF4-FFF2-40B4-BE49-F238E27FC236}">
                <a16:creationId xmlns:a16="http://schemas.microsoft.com/office/drawing/2014/main" id="{A60F09D4-9059-F81F-A01A-724561627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254560"/>
            <a:ext cx="2376264" cy="190136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ube outline">
            <a:extLst>
              <a:ext uri="{FF2B5EF4-FFF2-40B4-BE49-F238E27FC236}">
                <a16:creationId xmlns:a16="http://schemas.microsoft.com/office/drawing/2014/main" id="{E1759C47-F16E-130D-4D73-DD8E069E768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800" y="2564904"/>
            <a:ext cx="1321296" cy="1321296"/>
          </a:xfrm>
          <a:prstGeom prst="rect">
            <a:avLst/>
          </a:prstGeom>
        </p:spPr>
      </p:pic>
      <p:sp>
        <p:nvSpPr>
          <p:cNvPr id="7" name="Text Box 3">
            <a:extLst>
              <a:ext uri="{FF2B5EF4-FFF2-40B4-BE49-F238E27FC236}">
                <a16:creationId xmlns:a16="http://schemas.microsoft.com/office/drawing/2014/main" id="{146272CC-58B6-662A-7E7E-9CF3722F2C21}"/>
              </a:ext>
            </a:extLst>
          </p:cNvPr>
          <p:cNvSpPr txBox="1">
            <a:spLocks noChangeArrowheads="1"/>
          </p:cNvSpPr>
          <p:nvPr/>
        </p:nvSpPr>
        <p:spPr bwMode="auto">
          <a:xfrm>
            <a:off x="1768249" y="1606722"/>
            <a:ext cx="6748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solidFill>
                  <a:srgbClr val="FF0000"/>
                </a:solidFill>
              </a:rPr>
              <a:t>黑體輻射總功率，由黑體的面積、及溫度就能計算出來。</a:t>
            </a:r>
          </a:p>
        </p:txBody>
      </p:sp>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F1E5E660-705B-F927-D5DA-E30BAAD9FF37}"/>
                  </a:ext>
                </a:extLst>
              </p:cNvPr>
              <p:cNvSpPr txBox="1"/>
              <p:nvPr/>
            </p:nvSpPr>
            <p:spPr>
              <a:xfrm>
                <a:off x="4114800" y="4725144"/>
                <a:ext cx="146014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6</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FDA578CD-31C4-15C6-8703-90B294BC3828}"/>
                  </a:ext>
                </a:extLst>
              </p:cNvPr>
              <p:cNvSpPr txBox="1">
                <a:spLocks noRot="1" noChangeAspect="1" noMove="1" noResize="1" noEditPoints="1" noAdjustHandles="1" noChangeArrowheads="1" noChangeShapeType="1" noTextEdit="1"/>
              </p:cNvSpPr>
              <p:nvPr/>
            </p:nvSpPr>
            <p:spPr>
              <a:xfrm>
                <a:off x="4114800" y="4725144"/>
                <a:ext cx="146014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B76D8DD5-9819-7E63-333C-25DFECB55C10}"/>
                  </a:ext>
                </a:extLst>
              </p:cNvPr>
              <p:cNvSpPr txBox="1"/>
              <p:nvPr/>
            </p:nvSpPr>
            <p:spPr>
              <a:xfrm>
                <a:off x="6646483" y="4725144"/>
                <a:ext cx="162166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9" name="文字方塊 11">
                <a:extLst>
                  <a:ext uri="{FF2B5EF4-FFF2-40B4-BE49-F238E27FC236}">
                    <a16:creationId xmlns:a16="http://schemas.microsoft.com/office/drawing/2014/main" id="{4AC26751-231D-2D2C-B629-87D9D64BEDDA}"/>
                  </a:ext>
                </a:extLst>
              </p:cNvPr>
              <p:cNvSpPr txBox="1">
                <a:spLocks noRot="1" noChangeAspect="1" noMove="1" noResize="1" noEditPoints="1" noAdjustHandles="1" noChangeArrowheads="1" noChangeShapeType="1" noTextEdit="1"/>
              </p:cNvSpPr>
              <p:nvPr/>
            </p:nvSpPr>
            <p:spPr>
              <a:xfrm>
                <a:off x="6646483" y="4725144"/>
                <a:ext cx="162166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1">
                <a:extLst>
                  <a:ext uri="{FF2B5EF4-FFF2-40B4-BE49-F238E27FC236}">
                    <a16:creationId xmlns:a16="http://schemas.microsoft.com/office/drawing/2014/main" id="{744B5850-ECE0-7251-56DE-4DBFC4301D7D}"/>
                  </a:ext>
                </a:extLst>
              </p:cNvPr>
              <p:cNvSpPr txBox="1"/>
              <p:nvPr/>
            </p:nvSpPr>
            <p:spPr>
              <a:xfrm>
                <a:off x="1004096" y="4756311"/>
                <a:ext cx="147726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2</m:t>
                      </m:r>
                      <m:r>
                        <a:rPr lang="en-US" altLang="zh-TW" b="0" i="1" smtClean="0">
                          <a:latin typeface="Cambria Math" panose="02040503050406030204" pitchFamily="18" charset="0"/>
                        </a:rPr>
                        <m:t>𝑎𝑏</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0" name="文字方塊 11">
                <a:extLst>
                  <a:ext uri="{FF2B5EF4-FFF2-40B4-BE49-F238E27FC236}">
                    <a16:creationId xmlns:a16="http://schemas.microsoft.com/office/drawing/2014/main" id="{7BCDB917-AFB2-5675-6B0C-4AA4F49C73A9}"/>
                  </a:ext>
                </a:extLst>
              </p:cNvPr>
              <p:cNvSpPr txBox="1">
                <a:spLocks noRot="1" noChangeAspect="1" noMove="1" noResize="1" noEditPoints="1" noAdjustHandles="1" noChangeArrowheads="1" noChangeShapeType="1" noTextEdit="1"/>
              </p:cNvSpPr>
              <p:nvPr/>
            </p:nvSpPr>
            <p:spPr>
              <a:xfrm>
                <a:off x="1004096" y="4756311"/>
                <a:ext cx="1477264" cy="369332"/>
              </a:xfrm>
              <a:prstGeom prst="rect">
                <a:avLst/>
              </a:prstGeom>
              <a:blipFill>
                <a:blip r:embed="rId9"/>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A7AC9A5E-1D03-E145-4064-6811A194B00F}"/>
              </a:ext>
            </a:extLst>
          </p:cNvPr>
          <p:cNvCxnSpPr/>
          <p:nvPr/>
        </p:nvCxnSpPr>
        <p:spPr>
          <a:xfrm flipV="1">
            <a:off x="1979712" y="3886200"/>
            <a:ext cx="360040" cy="910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A9BC425-DEBB-FF09-526F-10C82D27BFB4}"/>
              </a:ext>
            </a:extLst>
          </p:cNvPr>
          <p:cNvSpPr txBox="1"/>
          <p:nvPr/>
        </p:nvSpPr>
        <p:spPr>
          <a:xfrm>
            <a:off x="827584" y="5356699"/>
            <a:ext cx="7848872" cy="369332"/>
          </a:xfrm>
          <a:prstGeom prst="rect">
            <a:avLst/>
          </a:prstGeom>
          <a:noFill/>
        </p:spPr>
        <p:txBody>
          <a:bodyPr wrap="square" rtlCol="0">
            <a:spAutoFit/>
          </a:bodyPr>
          <a:lstStyle/>
          <a:p>
            <a:r>
              <a:rPr lang="en-US" dirty="0" err="1"/>
              <a:t>只是它的輻射方向在幾何上自然很複雜。除了球形黑體較簡單，是球對稱</a:t>
            </a:r>
            <a:r>
              <a:rPr lang="en-US" dirty="0"/>
              <a:t>。</a:t>
            </a:r>
          </a:p>
        </p:txBody>
      </p:sp>
    </p:spTree>
    <p:extLst>
      <p:ext uri="{BB962C8B-B14F-4D97-AF65-F5344CB8AC3E}">
        <p14:creationId xmlns:p14="http://schemas.microsoft.com/office/powerpoint/2010/main" val="779257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410" name="Text Box 4"/>
              <p:cNvSpPr txBox="1">
                <a:spLocks noChangeArrowheads="1"/>
              </p:cNvSpPr>
              <p:nvPr/>
            </p:nvSpPr>
            <p:spPr bwMode="auto">
              <a:xfrm>
                <a:off x="435293" y="3865742"/>
                <a:ext cx="827185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測量得到：地球大氣上層每單位面積，接收太陽的功率為 </a:t>
                </a:r>
                <a14:m>
                  <m:oMath xmlns:m="http://schemas.openxmlformats.org/officeDocument/2006/math">
                    <m:r>
                      <a:rPr lang="en-US" altLang="zh-TW" sz="1800" i="1" dirty="0" smtClean="0">
                        <a:latin typeface="Cambria Math"/>
                        <a:cs typeface="Times New Roman" pitchFamily="18" charset="0"/>
                      </a:rPr>
                      <m:t>𝐼</m:t>
                    </m:r>
                    <m:r>
                      <a:rPr lang="en-US" altLang="zh-TW" sz="1800" i="1" dirty="0">
                        <a:latin typeface="Cambria Math"/>
                        <a:cs typeface="Times New Roman" pitchFamily="18" charset="0"/>
                      </a:rPr>
                      <m:t>=1370 </m:t>
                    </m:r>
                    <m:r>
                      <m:rPr>
                        <m:nor/>
                      </m:rPr>
                      <a:rPr lang="en-US" altLang="zh-TW" sz="1800" i="0" dirty="0" smtClean="0">
                        <a:latin typeface="Cambria Math"/>
                        <a:cs typeface="Times New Roman" pitchFamily="18" charset="0"/>
                      </a:rPr>
                      <m:t>W</m:t>
                    </m:r>
                    <m:r>
                      <m:rPr>
                        <m:nor/>
                      </m:rPr>
                      <a:rPr lang="en-US" altLang="zh-TW" sz="1800" i="0" dirty="0" smtClean="0">
                        <a:latin typeface="Cambria Math"/>
                        <a:cs typeface="Times New Roman" pitchFamily="18" charset="0"/>
                      </a:rPr>
                      <m:t>/</m:t>
                    </m:r>
                    <m:r>
                      <m:rPr>
                        <m:nor/>
                      </m:rPr>
                      <a:rPr lang="en-US" altLang="zh-TW" sz="1800" i="0" dirty="0" smtClean="0">
                        <a:latin typeface="Cambria Math"/>
                        <a:cs typeface="Times New Roman" pitchFamily="18" charset="0"/>
                      </a:rPr>
                      <m:t>m</m:t>
                    </m:r>
                    <m:r>
                      <a:rPr lang="en-US" altLang="zh-TW" sz="1800" i="1" baseline="30000" dirty="0" smtClean="0">
                        <a:latin typeface="Cambria Math"/>
                        <a:cs typeface="Times New Roman" pitchFamily="18" charset="0"/>
                      </a:rPr>
                      <m:t>2</m:t>
                    </m:r>
                  </m:oMath>
                </a14:m>
                <a:r>
                  <a:rPr lang="zh-TW" altLang="en-US" sz="1800" dirty="0">
                    <a:latin typeface="Times New Roman" pitchFamily="18" charset="0"/>
                    <a:cs typeface="Times New Roman" pitchFamily="18" charset="0"/>
                  </a:rPr>
                  <a:t>。</a:t>
                </a:r>
                <a:endParaRPr lang="en-US" altLang="zh-TW" sz="1800" dirty="0">
                  <a:solidFill>
                    <a:srgbClr val="FF0000"/>
                  </a:solidFill>
                  <a:latin typeface="Times New Roman" pitchFamily="18" charset="0"/>
                  <a:cs typeface="Times New Roman" pitchFamily="18" charset="0"/>
                </a:endParaRPr>
              </a:p>
            </p:txBody>
          </p:sp>
        </mc:Choice>
        <mc:Fallback>
          <p:sp>
            <p:nvSpPr>
              <p:cNvPr id="17410" name="Text Box 4"/>
              <p:cNvSpPr txBox="1">
                <a:spLocks noRot="1" noChangeAspect="1" noMove="1" noResize="1" noEditPoints="1" noAdjustHandles="1" noChangeArrowheads="1" noChangeShapeType="1" noTextEdit="1"/>
              </p:cNvSpPr>
              <p:nvPr/>
            </p:nvSpPr>
            <p:spPr bwMode="auto">
              <a:xfrm>
                <a:off x="435293" y="3865742"/>
                <a:ext cx="8271859" cy="369332"/>
              </a:xfrm>
              <a:prstGeom prst="rect">
                <a:avLst/>
              </a:prstGeom>
              <a:blipFill>
                <a:blip r:embed="rId2"/>
                <a:stretch>
                  <a:fillRect l="-61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411" name="Text Box 5"/>
              <p:cNvSpPr txBox="1">
                <a:spLocks noChangeArrowheads="1"/>
              </p:cNvSpPr>
              <p:nvPr/>
            </p:nvSpPr>
            <p:spPr bwMode="auto">
              <a:xfrm>
                <a:off x="4738617" y="3284359"/>
                <a:ext cx="1870444" cy="369332"/>
              </a:xfrm>
              <a:prstGeom prst="rect">
                <a:avLst/>
              </a:prstGeom>
              <a:solidFill>
                <a:srgbClr val="FFFF99"/>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buNone/>
                </a:pPr>
                <a14:m>
                  <m:oMathPara xmlns:m="http://schemas.openxmlformats.org/officeDocument/2006/math">
                    <m:oMathParaPr>
                      <m:jc m:val="centerGroup"/>
                    </m:oMathParaPr>
                    <m:oMath xmlns:m="http://schemas.openxmlformats.org/officeDocument/2006/math">
                      <m:r>
                        <a:rPr lang="en-US" altLang="zh-TW" sz="1800" i="1">
                          <a:latin typeface="Cambria Math"/>
                        </a:rPr>
                        <m:t>𝐷</m:t>
                      </m:r>
                      <m:r>
                        <a:rPr lang="en-US" altLang="zh-TW" sz="1800" i="1">
                          <a:latin typeface="Cambria Math"/>
                        </a:rPr>
                        <m:t>=1.5×</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10</m:t>
                          </m:r>
                        </m:e>
                        <m:sup>
                          <m:r>
                            <a:rPr lang="en-US" altLang="zh-TW" sz="1800" i="1">
                              <a:latin typeface="Cambria Math"/>
                              <a:ea typeface="Cambria Math"/>
                            </a:rPr>
                            <m:t>8</m:t>
                          </m:r>
                        </m:sup>
                      </m:sSup>
                      <m:r>
                        <m:rPr>
                          <m:nor/>
                        </m:rPr>
                        <a:rPr lang="en-US" altLang="zh-TW" sz="1800" b="0" i="0" smtClean="0">
                          <a:latin typeface="Cambria Math"/>
                          <a:ea typeface="Cambria Math"/>
                        </a:rPr>
                        <m:t> </m:t>
                      </m:r>
                      <m:r>
                        <m:rPr>
                          <m:nor/>
                        </m:rPr>
                        <a:rPr lang="en-US" altLang="zh-TW" sz="1800">
                          <a:latin typeface="Cambria Math"/>
                          <a:ea typeface="Cambria Math"/>
                        </a:rPr>
                        <m:t>km</m:t>
                      </m:r>
                    </m:oMath>
                  </m:oMathPara>
                </a14:m>
                <a:endParaRPr lang="zh-TW" altLang="en-US" sz="1800" dirty="0"/>
              </a:p>
            </p:txBody>
          </p:sp>
        </mc:Choice>
        <mc:Fallback>
          <p:sp>
            <p:nvSpPr>
              <p:cNvPr id="17411" name="Text Box 5"/>
              <p:cNvSpPr txBox="1">
                <a:spLocks noRot="1" noChangeAspect="1" noMove="1" noResize="1" noEditPoints="1" noAdjustHandles="1" noChangeArrowheads="1" noChangeShapeType="1" noTextEdit="1"/>
              </p:cNvSpPr>
              <p:nvPr/>
            </p:nvSpPr>
            <p:spPr bwMode="auto">
              <a:xfrm>
                <a:off x="4738617" y="3284359"/>
                <a:ext cx="1870444" cy="369332"/>
              </a:xfrm>
              <a:prstGeom prst="rect">
                <a:avLst/>
              </a:prstGeom>
              <a:blipFill>
                <a:blip r:embed="rId3"/>
                <a:stretch>
                  <a:fillRect b="-2000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412" name="Text Box 6"/>
              <p:cNvSpPr txBox="1">
                <a:spLocks noChangeArrowheads="1"/>
              </p:cNvSpPr>
              <p:nvPr/>
            </p:nvSpPr>
            <p:spPr bwMode="auto">
              <a:xfrm>
                <a:off x="435293" y="5520085"/>
                <a:ext cx="48590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太陽的發射功率</a:t>
                </a:r>
                <a:r>
                  <a:rPr lang="en-US" altLang="zh-TW" sz="1800" dirty="0"/>
                  <a:t> </a:t>
                </a:r>
                <a14:m>
                  <m:oMath xmlns:m="http://schemas.openxmlformats.org/officeDocument/2006/math">
                    <m:r>
                      <a:rPr lang="en-US" altLang="zh-TW" sz="1800" i="1" dirty="0" smtClean="0">
                        <a:latin typeface="Cambria Math"/>
                        <a:cs typeface="Times New Roman" pitchFamily="18" charset="0"/>
                      </a:rPr>
                      <m:t>𝑃</m:t>
                    </m:r>
                    <m:r>
                      <a:rPr lang="zh-TW" altLang="en-US" sz="1800" i="1" dirty="0">
                        <a:latin typeface="Cambria Math"/>
                        <a:cs typeface="Times New Roman" pitchFamily="18" charset="0"/>
                      </a:rPr>
                      <m:t> </m:t>
                    </m:r>
                    <m:r>
                      <a:rPr lang="en-US" altLang="zh-TW" sz="1800" i="1" dirty="0">
                        <a:latin typeface="Cambria Math"/>
                        <a:cs typeface="Times New Roman" pitchFamily="18" charset="0"/>
                      </a:rPr>
                      <m:t>=</m:t>
                    </m:r>
                    <m:r>
                      <a:rPr lang="zh-TW" altLang="en-US" sz="1800" i="1" dirty="0">
                        <a:latin typeface="Cambria Math"/>
                        <a:cs typeface="Times New Roman" pitchFamily="18" charset="0"/>
                      </a:rPr>
                      <m:t> </m:t>
                    </m:r>
                    <m:r>
                      <a:rPr lang="en-US" altLang="zh-TW" sz="1800" i="1" dirty="0">
                        <a:latin typeface="Cambria Math"/>
                        <a:cs typeface="Times New Roman" pitchFamily="18" charset="0"/>
                      </a:rPr>
                      <m:t>3.9</m:t>
                    </m:r>
                    <m:r>
                      <a:rPr lang="zh-TW" altLang="en-US" sz="1800" i="1" dirty="0">
                        <a:latin typeface="Cambria Math"/>
                        <a:cs typeface="Times New Roman" pitchFamily="18" charset="0"/>
                      </a:rPr>
                      <m:t>  </m:t>
                    </m:r>
                    <m:r>
                      <a:rPr lang="en-US" altLang="zh-TW" sz="1800" i="1" dirty="0">
                        <a:latin typeface="Cambria Math"/>
                        <a:cs typeface="Times New Roman" pitchFamily="18" charset="0"/>
                      </a:rPr>
                      <m:t>×</m:t>
                    </m:r>
                    <m:r>
                      <a:rPr lang="zh-TW" altLang="en-US" sz="1800" i="1" dirty="0">
                        <a:latin typeface="Cambria Math"/>
                        <a:cs typeface="Times New Roman" pitchFamily="18" charset="0"/>
                      </a:rPr>
                      <m:t> </m:t>
                    </m:r>
                    <m:r>
                      <a:rPr lang="en-US" altLang="zh-TW" sz="1800" i="1" dirty="0">
                        <a:latin typeface="Cambria Math"/>
                        <a:cs typeface="Times New Roman" pitchFamily="18" charset="0"/>
                      </a:rPr>
                      <m:t>10</m:t>
                    </m:r>
                    <m:r>
                      <a:rPr lang="en-US" altLang="zh-TW" sz="1800" i="1" baseline="30000" dirty="0">
                        <a:latin typeface="Cambria Math"/>
                        <a:cs typeface="Times New Roman" pitchFamily="18" charset="0"/>
                      </a:rPr>
                      <m:t>26</m:t>
                    </m:r>
                    <m:r>
                      <a:rPr lang="en-US" altLang="zh-TW" sz="1800" i="1" dirty="0">
                        <a:latin typeface="Cambria Math"/>
                        <a:cs typeface="Times New Roman" pitchFamily="18" charset="0"/>
                      </a:rPr>
                      <m:t> </m:t>
                    </m:r>
                    <m:r>
                      <m:rPr>
                        <m:nor/>
                      </m:rPr>
                      <a:rPr lang="en-US" altLang="zh-TW" sz="1800" i="0" dirty="0" smtClean="0">
                        <a:latin typeface="Cambria Math"/>
                        <a:cs typeface="Times New Roman" pitchFamily="18" charset="0"/>
                      </a:rPr>
                      <m:t>W</m:t>
                    </m:r>
                  </m:oMath>
                </a14:m>
                <a:r>
                  <a:rPr lang="zh-TW" altLang="en-US" sz="1800" dirty="0">
                    <a:latin typeface="Times New Roman" pitchFamily="18" charset="0"/>
                    <a:cs typeface="Times New Roman" pitchFamily="18" charset="0"/>
                  </a:rPr>
                  <a:t>。</a:t>
                </a:r>
                <a:endParaRPr lang="en-US" altLang="zh-TW" sz="1800" dirty="0">
                  <a:latin typeface="Times New Roman" pitchFamily="18" charset="0"/>
                  <a:cs typeface="Times New Roman" pitchFamily="18" charset="0"/>
                </a:endParaRPr>
              </a:p>
            </p:txBody>
          </p:sp>
        </mc:Choice>
        <mc:Fallback>
          <p:sp>
            <p:nvSpPr>
              <p:cNvPr id="17412" name="Text Box 6"/>
              <p:cNvSpPr txBox="1">
                <a:spLocks noRot="1" noChangeAspect="1" noMove="1" noResize="1" noEditPoints="1" noAdjustHandles="1" noChangeArrowheads="1" noChangeShapeType="1" noTextEdit="1"/>
              </p:cNvSpPr>
              <p:nvPr/>
            </p:nvSpPr>
            <p:spPr bwMode="auto">
              <a:xfrm>
                <a:off x="435293" y="5520085"/>
                <a:ext cx="4859094" cy="369332"/>
              </a:xfrm>
              <a:prstGeom prst="rect">
                <a:avLst/>
              </a:prstGeom>
              <a:blipFill>
                <a:blip r:embed="rId4"/>
                <a:stretch>
                  <a:fillRect l="-104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413" name="Text Box 7"/>
          <p:cNvSpPr txBox="1">
            <a:spLocks noChangeArrowheads="1"/>
          </p:cNvSpPr>
          <p:nvPr/>
        </p:nvSpPr>
        <p:spPr bwMode="auto">
          <a:xfrm>
            <a:off x="421842" y="1116606"/>
            <a:ext cx="324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太陽</a:t>
            </a:r>
            <a:r>
              <a:rPr lang="zh-TW" altLang="en-US" sz="1800" dirty="0">
                <a:latin typeface="Times New Roman" pitchFamily="18" charset="0"/>
                <a:cs typeface="Times New Roman" pitchFamily="18" charset="0"/>
              </a:rPr>
              <a:t>表面積</a:t>
            </a:r>
            <a:endParaRPr lang="zh-TW" altLang="en-US" sz="1800" baseline="30000" dirty="0">
              <a:latin typeface="Times New Roman" pitchFamily="18" charset="0"/>
              <a:cs typeface="Times New Roman" pitchFamily="18" charset="0"/>
            </a:endParaRPr>
          </a:p>
        </p:txBody>
      </p:sp>
      <p:sp>
        <p:nvSpPr>
          <p:cNvPr id="17414" name="Text Box 8"/>
          <p:cNvSpPr txBox="1">
            <a:spLocks noChangeArrowheads="1"/>
          </p:cNvSpPr>
          <p:nvPr/>
        </p:nvSpPr>
        <p:spPr bwMode="auto">
          <a:xfrm>
            <a:off x="398913" y="4295893"/>
            <a:ext cx="2365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代入就算出太陽溫度 </a:t>
            </a:r>
          </a:p>
        </p:txBody>
      </p:sp>
      <p:pic>
        <p:nvPicPr>
          <p:cNvPr id="17416" name="Picture 11" descr="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736" y="430080"/>
            <a:ext cx="1844411" cy="187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417" name="Text Box 14"/>
              <p:cNvSpPr txBox="1">
                <a:spLocks noChangeArrowheads="1"/>
              </p:cNvSpPr>
              <p:nvPr/>
            </p:nvSpPr>
            <p:spPr bwMode="auto">
              <a:xfrm>
                <a:off x="3152790" y="573681"/>
                <a:ext cx="23438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計算</a:t>
                </a:r>
                <a:r>
                  <a:rPr lang="zh-TW" altLang="en-US" sz="1800" dirty="0">
                    <a:solidFill>
                      <a:srgbClr val="FF0000"/>
                    </a:solidFill>
                  </a:rPr>
                  <a:t>太陽表面</a:t>
                </a:r>
                <a:r>
                  <a:rPr lang="zh-TW" altLang="en-US" sz="1800" dirty="0"/>
                  <a:t>溫度 </a:t>
                </a:r>
                <a14:m>
                  <m:oMath xmlns:m="http://schemas.openxmlformats.org/officeDocument/2006/math">
                    <m:r>
                      <a:rPr lang="en-US" altLang="zh-TW" sz="1800" i="1" dirty="0">
                        <a:latin typeface="Cambria Math"/>
                      </a:rPr>
                      <m:t>𝑇</m:t>
                    </m:r>
                  </m:oMath>
                </a14:m>
                <a:endParaRPr lang="zh-TW" altLang="en-US" sz="1800" i="1" dirty="0"/>
              </a:p>
            </p:txBody>
          </p:sp>
        </mc:Choice>
        <mc:Fallback xmlns="">
          <p:sp>
            <p:nvSpPr>
              <p:cNvPr id="17417" name="Text Box 14"/>
              <p:cNvSpPr txBox="1">
                <a:spLocks noRot="1" noChangeAspect="1" noMove="1" noResize="1" noEditPoints="1" noAdjustHandles="1" noChangeArrowheads="1" noChangeShapeType="1" noTextEdit="1"/>
              </p:cNvSpPr>
              <p:nvPr/>
            </p:nvSpPr>
            <p:spPr bwMode="auto">
              <a:xfrm>
                <a:off x="3152790" y="573681"/>
                <a:ext cx="2343894" cy="369332"/>
              </a:xfrm>
              <a:prstGeom prst="rect">
                <a:avLst/>
              </a:prstGeom>
              <a:blipFill>
                <a:blip r:embed="rId6"/>
                <a:stretch>
                  <a:fillRect l="-21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7420" name="文字方塊 14"/>
          <p:cNvSpPr txBox="1">
            <a:spLocks noChangeArrowheads="1"/>
          </p:cNvSpPr>
          <p:nvPr/>
        </p:nvSpPr>
        <p:spPr bwMode="auto">
          <a:xfrm>
            <a:off x="406191" y="1660247"/>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太陽輻射總功率</a:t>
            </a:r>
          </a:p>
        </p:txBody>
      </p:sp>
      <p:pic>
        <p:nvPicPr>
          <p:cNvPr id="17421" name="Picture 24" descr="http://image.absoluteastronomy.com/images/encyclopediaimages/s/su/sun-earth-radiati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6008" y="2403238"/>
            <a:ext cx="2062050" cy="14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矩形 17"/>
          <p:cNvSpPr>
            <a:spLocks noChangeArrowheads="1"/>
          </p:cNvSpPr>
          <p:nvPr/>
        </p:nvSpPr>
        <p:spPr bwMode="auto">
          <a:xfrm>
            <a:off x="395288" y="2711378"/>
            <a:ext cx="6264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每單位面積所接收到來自太陽的功率為：</a:t>
            </a:r>
            <a:endParaRPr lang="en-US" altLang="zh-TW" sz="1800" dirty="0"/>
          </a:p>
        </p:txBody>
      </p:sp>
      <mc:AlternateContent xmlns:mc="http://schemas.openxmlformats.org/markup-compatibility/2006">
        <mc:Choice xmlns:a14="http://schemas.microsoft.com/office/drawing/2010/main" Requires="a14">
          <p:sp>
            <p:nvSpPr>
              <p:cNvPr id="17424" name="文字方塊 18"/>
              <p:cNvSpPr txBox="1">
                <a:spLocks noChangeArrowheads="1"/>
              </p:cNvSpPr>
              <p:nvPr/>
            </p:nvSpPr>
            <p:spPr bwMode="auto">
              <a:xfrm>
                <a:off x="395288" y="2349500"/>
                <a:ext cx="65529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在地球處，此總功率平均分配於半徑為地日距離</a:t>
                </a:r>
                <a14:m>
                  <m:oMath xmlns:m="http://schemas.openxmlformats.org/officeDocument/2006/math">
                    <m:r>
                      <a:rPr lang="en-US" altLang="zh-TW" sz="1800" i="1" smtClean="0">
                        <a:latin typeface="Cambria Math"/>
                      </a:rPr>
                      <m:t>𝐷</m:t>
                    </m:r>
                  </m:oMath>
                </a14:m>
                <a:r>
                  <a:rPr lang="zh-TW" altLang="en-US" sz="1800" dirty="0"/>
                  <a:t>的球表面。</a:t>
                </a:r>
              </a:p>
            </p:txBody>
          </p:sp>
        </mc:Choice>
        <mc:Fallback>
          <p:sp>
            <p:nvSpPr>
              <p:cNvPr id="17424" name="文字方塊 18"/>
              <p:cNvSpPr txBox="1">
                <a:spLocks noRot="1" noChangeAspect="1" noMove="1" noResize="1" noEditPoints="1" noAdjustHandles="1" noChangeArrowheads="1" noChangeShapeType="1" noTextEdit="1"/>
              </p:cNvSpPr>
              <p:nvPr/>
            </p:nvSpPr>
            <p:spPr bwMode="auto">
              <a:xfrm>
                <a:off x="395288" y="2349500"/>
                <a:ext cx="6552976" cy="369332"/>
              </a:xfrm>
              <a:prstGeom prst="rect">
                <a:avLst/>
              </a:prstGeom>
              <a:blipFill>
                <a:blip r:embed="rId8"/>
                <a:stretch>
                  <a:fillRect l="-96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425" name="Text Box 10"/>
              <p:cNvSpPr txBox="1">
                <a:spLocks noChangeArrowheads="1"/>
              </p:cNvSpPr>
              <p:nvPr/>
            </p:nvSpPr>
            <p:spPr bwMode="auto">
              <a:xfrm>
                <a:off x="435293" y="5914987"/>
                <a:ext cx="51847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可預測光譜最大值在波長</a:t>
                </a:r>
                <a14:m>
                  <m:oMath xmlns:m="http://schemas.openxmlformats.org/officeDocument/2006/math">
                    <m:r>
                      <a:rPr lang="en-US" altLang="zh-TW" sz="1800" i="1" smtClean="0">
                        <a:latin typeface="Cambria Math"/>
                        <a:ea typeface="Cambria Math"/>
                      </a:rPr>
                      <m:t>~</m:t>
                    </m:r>
                    <m:r>
                      <a:rPr lang="en-US" altLang="zh-TW" sz="1800" b="0" i="1" smtClean="0">
                        <a:latin typeface="Cambria Math"/>
                        <a:ea typeface="Cambria Math"/>
                      </a:rPr>
                      <m:t>500</m:t>
                    </m:r>
                    <m:r>
                      <m:rPr>
                        <m:nor/>
                      </m:rPr>
                      <a:rPr lang="en-US" altLang="zh-TW" sz="1800" b="0" i="0" smtClean="0">
                        <a:latin typeface="Cambria Math"/>
                        <a:ea typeface="Cambria Math"/>
                      </a:rPr>
                      <m:t>nm</m:t>
                    </m:r>
                  </m:oMath>
                </a14:m>
                <a:r>
                  <a:rPr lang="zh-TW" altLang="en-US" sz="1800" dirty="0">
                    <a:cs typeface="Times New Roman" pitchFamily="18" charset="0"/>
                  </a:rPr>
                  <a:t>，與觀測相符。</a:t>
                </a:r>
              </a:p>
            </p:txBody>
          </p:sp>
        </mc:Choice>
        <mc:Fallback>
          <p:sp>
            <p:nvSpPr>
              <p:cNvPr id="17425" name="Text Box 10"/>
              <p:cNvSpPr txBox="1">
                <a:spLocks noRot="1" noChangeAspect="1" noMove="1" noResize="1" noEditPoints="1" noAdjustHandles="1" noChangeArrowheads="1" noChangeShapeType="1" noTextEdit="1"/>
              </p:cNvSpPr>
              <p:nvPr/>
            </p:nvSpPr>
            <p:spPr bwMode="auto">
              <a:xfrm>
                <a:off x="435293" y="5914987"/>
                <a:ext cx="5184775" cy="369332"/>
              </a:xfrm>
              <a:prstGeom prst="rect">
                <a:avLst/>
              </a:prstGeom>
              <a:blipFill>
                <a:blip r:embed="rId9"/>
                <a:stretch>
                  <a:fillRect l="-978" t="-6667" r="-489"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矩形 1"/>
          <p:cNvSpPr/>
          <p:nvPr/>
        </p:nvSpPr>
        <p:spPr>
          <a:xfrm>
            <a:off x="6378717" y="4227620"/>
            <a:ext cx="1499128"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Solar constant</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9" name="文字方塊 18"/>
              <p:cNvSpPr txBox="1"/>
              <p:nvPr/>
            </p:nvSpPr>
            <p:spPr>
              <a:xfrm>
                <a:off x="2117587" y="1660951"/>
                <a:ext cx="162166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m:t>
                          </m:r>
                        </m:sub>
                        <m:sup>
                          <m:r>
                            <a:rPr lang="en-US" altLang="zh-TW" i="1">
                              <a:latin typeface="Cambria Math"/>
                            </a:rPr>
                            <m:t>2</m:t>
                          </m:r>
                        </m:sup>
                      </m:sSub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p:sp>
            <p:nvSpPr>
              <p:cNvPr id="19" name="文字方塊 18"/>
              <p:cNvSpPr txBox="1">
                <a:spLocks noRot="1" noChangeAspect="1" noMove="1" noResize="1" noEditPoints="1" noAdjustHandles="1" noChangeArrowheads="1" noChangeShapeType="1" noTextEdit="1"/>
              </p:cNvSpPr>
              <p:nvPr/>
            </p:nvSpPr>
            <p:spPr>
              <a:xfrm>
                <a:off x="2117587" y="1660951"/>
                <a:ext cx="162166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文字方塊 19"/>
              <p:cNvSpPr txBox="1"/>
              <p:nvPr/>
            </p:nvSpPr>
            <p:spPr>
              <a:xfrm>
                <a:off x="1788417" y="1109740"/>
                <a:ext cx="283410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𝐴</m:t>
                      </m:r>
                      <m:r>
                        <a:rPr lang="en-US" altLang="zh-TW" b="0" i="1" smtClean="0">
                          <a:latin typeface="Cambria Math"/>
                        </a:rPr>
                        <m:t>=4</m:t>
                      </m:r>
                      <m:r>
                        <a:rPr lang="zh-TW" altLang="en-US" b="0" i="1" smtClean="0">
                          <a:latin typeface="Cambria Math"/>
                        </a:rPr>
                        <m:t>𝜋</m:t>
                      </m:r>
                      <m:sSubSup>
                        <m:sSubSupPr>
                          <m:ctrlPr>
                            <a:rPr lang="zh-TW" altLang="en-US" i="1">
                              <a:latin typeface="Cambria Math" panose="02040503050406030204" pitchFamily="18" charset="0"/>
                            </a:rPr>
                          </m:ctrlPr>
                        </m:sSubSupPr>
                        <m:e>
                          <m:r>
                            <a:rPr lang="en-US" altLang="zh-TW" b="0" i="1" smtClean="0">
                              <a:latin typeface="Cambria Math"/>
                            </a:rPr>
                            <m:t>𝑅</m:t>
                          </m:r>
                        </m:e>
                        <m:sub>
                          <m:r>
                            <m:rPr>
                              <m:sty m:val="p"/>
                            </m:rPr>
                            <a:rPr lang="en-US" altLang="zh-TW" b="0" i="0" smtClean="0">
                              <a:latin typeface="Cambria Math"/>
                            </a:rPr>
                            <m:t>s</m:t>
                          </m:r>
                        </m:sub>
                        <m:sup>
                          <m:r>
                            <a:rPr lang="en-US" altLang="zh-TW" b="0" i="1" smtClean="0">
                              <a:latin typeface="Cambria Math"/>
                            </a:rPr>
                            <m:t>2</m:t>
                          </m:r>
                        </m:sup>
                      </m:sSubSup>
                      <m:r>
                        <a:rPr lang="en-US" altLang="zh-TW" b="0" i="1" smtClean="0">
                          <a:latin typeface="Cambria Math"/>
                        </a:rPr>
                        <m:t>=6.1</m:t>
                      </m:r>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18</m:t>
                          </m:r>
                        </m:sup>
                      </m:sSup>
                      <m:sSup>
                        <m:sSupPr>
                          <m:ctrlPr>
                            <a:rPr lang="en-US" altLang="zh-TW" b="0" i="1" smtClean="0">
                              <a:latin typeface="Cambria Math" panose="02040503050406030204" pitchFamily="18" charset="0"/>
                              <a:ea typeface="Cambria Math"/>
                            </a:rPr>
                          </m:ctrlPr>
                        </m:sSupPr>
                        <m:e>
                          <m:r>
                            <m:rPr>
                              <m:nor/>
                            </m:rPr>
                            <a:rPr lang="en-US" altLang="zh-TW" b="0" i="0" smtClean="0">
                              <a:latin typeface="Cambria Math"/>
                              <a:ea typeface="Cambria Math"/>
                            </a:rPr>
                            <m:t>m</m:t>
                          </m:r>
                        </m:e>
                        <m:sup>
                          <m:r>
                            <a:rPr lang="en-US" altLang="zh-TW" b="0" i="1" smtClean="0">
                              <a:latin typeface="Cambria Math"/>
                              <a:ea typeface="Cambria Math"/>
                            </a:rPr>
                            <m:t>2</m:t>
                          </m:r>
                        </m:sup>
                      </m:sSup>
                    </m:oMath>
                  </m:oMathPara>
                </a14:m>
                <a:endParaRPr lang="zh-TW" altLang="en-US" i="1" dirty="0"/>
              </a:p>
            </p:txBody>
          </p:sp>
        </mc:Choice>
        <mc:Fallback>
          <p:sp>
            <p:nvSpPr>
              <p:cNvPr id="20" name="文字方塊 19"/>
              <p:cNvSpPr txBox="1">
                <a:spLocks noRot="1" noChangeAspect="1" noMove="1" noResize="1" noEditPoints="1" noAdjustHandles="1" noChangeArrowheads="1" noChangeShapeType="1" noTextEdit="1"/>
              </p:cNvSpPr>
              <p:nvPr/>
            </p:nvSpPr>
            <p:spPr>
              <a:xfrm>
                <a:off x="1788417" y="1109740"/>
                <a:ext cx="2834109"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文字方塊 20"/>
              <p:cNvSpPr txBox="1"/>
              <p:nvPr/>
            </p:nvSpPr>
            <p:spPr>
              <a:xfrm>
                <a:off x="435293" y="3123448"/>
                <a:ext cx="3374770" cy="6481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r>
                        <a:rPr lang="en-US" altLang="zh-TW" b="0" i="1" smtClean="0">
                          <a:latin typeface="Cambria Math"/>
                        </a:rPr>
                        <m:t>=</m:t>
                      </m:r>
                      <m:f>
                        <m:fPr>
                          <m:ctrlPr>
                            <a:rPr lang="zh-TW" altLang="en-US" i="1" dirty="0" smtClean="0">
                              <a:latin typeface="Cambria Math" panose="02040503050406030204" pitchFamily="18" charset="0"/>
                            </a:rPr>
                          </m:ctrlPr>
                        </m:fPr>
                        <m:num>
                          <m:r>
                            <a:rPr lang="en-US" altLang="zh-TW" b="0" i="1" dirty="0" smtClean="0">
                              <a:latin typeface="Cambria Math"/>
                            </a:rPr>
                            <m:t>𝑃</m:t>
                          </m:r>
                        </m:num>
                        <m:den>
                          <m:r>
                            <a:rPr lang="en-US" altLang="zh-TW" i="1">
                              <a:latin typeface="Cambria Math"/>
                            </a:rPr>
                            <m:t>4</m:t>
                          </m:r>
                          <m:r>
                            <a:rPr lang="zh-TW" altLang="en-US" i="1">
                              <a:latin typeface="Cambria Math"/>
                            </a:rPr>
                            <m:t>𝜋</m:t>
                          </m:r>
                          <m:sSup>
                            <m:sSupPr>
                              <m:ctrlPr>
                                <a:rPr lang="en-US" altLang="zh-TW" i="1" smtClean="0">
                                  <a:latin typeface="Cambria Math" panose="02040503050406030204" pitchFamily="18" charset="0"/>
                                </a:rPr>
                              </m:ctrlPr>
                            </m:sSupPr>
                            <m:e>
                              <m:r>
                                <a:rPr lang="en-US" altLang="zh-TW" b="0" i="1" smtClean="0">
                                  <a:latin typeface="Cambria Math"/>
                                </a:rPr>
                                <m:t>𝐷</m:t>
                              </m:r>
                            </m:e>
                            <m:sup>
                              <m:r>
                                <a:rPr lang="en-US" altLang="zh-TW" b="0" i="1" smtClean="0">
                                  <a:latin typeface="Cambria Math"/>
                                </a:rPr>
                                <m:t>2</m:t>
                              </m:r>
                            </m:sup>
                          </m:sSup>
                        </m:den>
                      </m:f>
                      <m:r>
                        <a:rPr lang="en-US" altLang="zh-TW" b="0" i="1" smtClean="0">
                          <a:latin typeface="Cambria Math"/>
                        </a:rPr>
                        <m:t>=</m:t>
                      </m:r>
                      <m:f>
                        <m:fPr>
                          <m:ctrlPr>
                            <a:rPr lang="en-US" altLang="zh-TW" b="0" i="1" smtClean="0">
                              <a:latin typeface="Cambria Math" panose="02040503050406030204" pitchFamily="18" charset="0"/>
                            </a:rPr>
                          </m:ctrlPr>
                        </m:fPr>
                        <m:num>
                          <m:r>
                            <a:rPr lang="zh-TW" altLang="en-US" i="1">
                              <a:latin typeface="Cambria Math"/>
                            </a:rPr>
                            <m:t>𝜎</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m:t>
                              </m:r>
                            </m:sub>
                            <m:sup>
                              <m:r>
                                <a:rPr lang="en-US" altLang="zh-TW" i="1">
                                  <a:latin typeface="Cambria Math"/>
                                </a:rPr>
                                <m:t>2</m:t>
                              </m:r>
                            </m:sup>
                          </m:sSubSup>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num>
                        <m:den>
                          <m:r>
                            <a:rPr lang="en-US" altLang="zh-TW" i="1">
                              <a:latin typeface="Cambria Math"/>
                            </a:rPr>
                            <m:t>4</m:t>
                          </m:r>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𝜎</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m:t>
                              </m:r>
                            </m:sub>
                            <m:sup>
                              <m:r>
                                <a:rPr lang="en-US" altLang="zh-TW" i="1">
                                  <a:latin typeface="Cambria Math"/>
                                </a:rPr>
                                <m:t>2</m:t>
                              </m:r>
                            </m:sup>
                          </m:sSubSup>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num>
                        <m:den>
                          <m:sSup>
                            <m:sSupPr>
                              <m:ctrlPr>
                                <a:rPr lang="en-US"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den>
                      </m:f>
                    </m:oMath>
                  </m:oMathPara>
                </a14:m>
                <a:endParaRPr lang="zh-TW" altLang="en-US" i="1" dirty="0"/>
              </a:p>
            </p:txBody>
          </p:sp>
        </mc:Choice>
        <mc:Fallback>
          <p:sp>
            <p:nvSpPr>
              <p:cNvPr id="21" name="文字方塊 20"/>
              <p:cNvSpPr txBox="1">
                <a:spLocks noRot="1" noChangeAspect="1" noMove="1" noResize="1" noEditPoints="1" noAdjustHandles="1" noChangeArrowheads="1" noChangeShapeType="1" noTextEdit="1"/>
              </p:cNvSpPr>
              <p:nvPr/>
            </p:nvSpPr>
            <p:spPr>
              <a:xfrm>
                <a:off x="435293" y="3123448"/>
                <a:ext cx="3374770" cy="648191"/>
              </a:xfrm>
              <a:prstGeom prst="rect">
                <a:avLst/>
              </a:prstGeom>
              <a:blipFill>
                <a:blip r:embed="rId12"/>
                <a:stretch>
                  <a:fillRect b="-37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文字方塊 22"/>
              <p:cNvSpPr txBox="1"/>
              <p:nvPr/>
            </p:nvSpPr>
            <p:spPr>
              <a:xfrm>
                <a:off x="2707113" y="4291679"/>
                <a:ext cx="139198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𝑇</m:t>
                      </m:r>
                      <m:r>
                        <a:rPr lang="en-US" altLang="zh-TW" b="0" i="1" smtClean="0">
                          <a:latin typeface="Cambria Math"/>
                        </a:rPr>
                        <m:t>=5800</m:t>
                      </m:r>
                      <m:r>
                        <m:rPr>
                          <m:nor/>
                        </m:rPr>
                        <a:rPr lang="en-US" altLang="zh-TW" b="0" i="0" smtClean="0">
                          <a:latin typeface="Cambria Math"/>
                        </a:rPr>
                        <m:t> </m:t>
                      </m:r>
                      <m:r>
                        <m:rPr>
                          <m:nor/>
                        </m:rPr>
                        <a:rPr lang="en-US" altLang="zh-TW" b="0" i="0" smtClean="0">
                          <a:latin typeface="Cambria Math"/>
                        </a:rPr>
                        <m:t>K</m:t>
                      </m:r>
                    </m:oMath>
                  </m:oMathPara>
                </a14:m>
                <a:endParaRPr lang="zh-TW" altLang="en-US" i="1" dirty="0"/>
              </a:p>
            </p:txBody>
          </p:sp>
        </mc:Choice>
        <mc:Fallback>
          <p:sp>
            <p:nvSpPr>
              <p:cNvPr id="23" name="文字方塊 22"/>
              <p:cNvSpPr txBox="1">
                <a:spLocks noRot="1" noChangeAspect="1" noMove="1" noResize="1" noEditPoints="1" noAdjustHandles="1" noChangeArrowheads="1" noChangeShapeType="1" noTextEdit="1"/>
              </p:cNvSpPr>
              <p:nvPr/>
            </p:nvSpPr>
            <p:spPr>
              <a:xfrm>
                <a:off x="2707113" y="4291679"/>
                <a:ext cx="1391984" cy="369332"/>
              </a:xfrm>
              <a:prstGeom prst="rect">
                <a:avLst/>
              </a:prstGeom>
              <a:blipFill>
                <a:blip r:embed="rId13"/>
                <a:stretch>
                  <a:fillRect b="-161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文字方塊 19">
                <a:extLst>
                  <a:ext uri="{FF2B5EF4-FFF2-40B4-BE49-F238E27FC236}">
                    <a16:creationId xmlns:a16="http://schemas.microsoft.com/office/drawing/2014/main" id="{0750E1FC-E127-A6A9-1094-80EC278277AD}"/>
                  </a:ext>
                </a:extLst>
              </p:cNvPr>
              <p:cNvSpPr txBox="1"/>
              <p:nvPr/>
            </p:nvSpPr>
            <p:spPr>
              <a:xfrm>
                <a:off x="4738617" y="1124231"/>
                <a:ext cx="1921615"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𝑅</m:t>
                          </m:r>
                        </m:e>
                        <m:sub>
                          <m:r>
                            <a:rPr lang="en-US" altLang="zh-TW" b="0" i="1" smtClean="0">
                              <a:latin typeface="Cambria Math" panose="02040503050406030204" pitchFamily="18" charset="0"/>
                            </a:rPr>
                            <m:t>𝑠</m:t>
                          </m:r>
                        </m:sub>
                      </m:sSub>
                      <m:r>
                        <a:rPr lang="en-US" altLang="zh-TW" b="0" i="1" smtClean="0">
                          <a:latin typeface="Cambria Math"/>
                        </a:rPr>
                        <m:t>=</m:t>
                      </m:r>
                      <m:r>
                        <a:rPr lang="en-US" altLang="zh-TW" b="0" i="1" smtClean="0">
                          <a:latin typeface="Cambria Math" panose="02040503050406030204" pitchFamily="18" charset="0"/>
                        </a:rPr>
                        <m:t>7</m:t>
                      </m:r>
                      <m:r>
                        <a:rPr lang="en-US" altLang="zh-TW" b="0" i="1" smtClean="0">
                          <a:latin typeface="Cambria Math"/>
                        </a:rPr>
                        <m:t>.</m:t>
                      </m:r>
                      <m:r>
                        <a:rPr lang="en-US" altLang="zh-TW" b="0" i="1" smtClean="0">
                          <a:latin typeface="Cambria Math" panose="02040503050406030204" pitchFamily="18" charset="0"/>
                        </a:rPr>
                        <m:t>0</m:t>
                      </m:r>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panose="02040503050406030204" pitchFamily="18" charset="0"/>
                              <a:ea typeface="Cambria Math"/>
                            </a:rPr>
                            <m:t>8</m:t>
                          </m:r>
                        </m:sup>
                      </m:sSup>
                      <m:sSup>
                        <m:sSupPr>
                          <m:ctrlPr>
                            <a:rPr lang="en-US" altLang="zh-TW" b="0" i="1" smtClean="0">
                              <a:latin typeface="Cambria Math" panose="02040503050406030204" pitchFamily="18" charset="0"/>
                              <a:ea typeface="Cambria Math"/>
                            </a:rPr>
                          </m:ctrlPr>
                        </m:sSupPr>
                        <m:e>
                          <m:r>
                            <m:rPr>
                              <m:nor/>
                            </m:rPr>
                            <a:rPr lang="en-US" altLang="zh-TW" b="0" i="0" smtClean="0">
                              <a:latin typeface="Cambria Math"/>
                              <a:ea typeface="Cambria Math"/>
                            </a:rPr>
                            <m:t>m</m:t>
                          </m:r>
                        </m:e>
                        <m:sup>
                          <m:r>
                            <a:rPr lang="en-US" altLang="zh-TW" b="0" i="1" smtClean="0">
                              <a:latin typeface="Cambria Math"/>
                              <a:ea typeface="Cambria Math"/>
                            </a:rPr>
                            <m:t>2</m:t>
                          </m:r>
                        </m:sup>
                      </m:sSup>
                    </m:oMath>
                  </m:oMathPara>
                </a14:m>
                <a:endParaRPr lang="zh-TW" altLang="en-US" i="1" dirty="0"/>
              </a:p>
            </p:txBody>
          </p:sp>
        </mc:Choice>
        <mc:Fallback>
          <p:sp>
            <p:nvSpPr>
              <p:cNvPr id="3" name="文字方塊 19">
                <a:extLst>
                  <a:ext uri="{FF2B5EF4-FFF2-40B4-BE49-F238E27FC236}">
                    <a16:creationId xmlns:a16="http://schemas.microsoft.com/office/drawing/2014/main" id="{0750E1FC-E127-A6A9-1094-80EC278277AD}"/>
                  </a:ext>
                </a:extLst>
              </p:cNvPr>
              <p:cNvSpPr txBox="1">
                <a:spLocks noRot="1" noChangeAspect="1" noMove="1" noResize="1" noEditPoints="1" noAdjustHandles="1" noChangeArrowheads="1" noChangeShapeType="1" noTextEdit="1"/>
              </p:cNvSpPr>
              <p:nvPr/>
            </p:nvSpPr>
            <p:spPr>
              <a:xfrm>
                <a:off x="4738617" y="1124231"/>
                <a:ext cx="1921615" cy="36933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629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anim calcmode="lin" valueType="num">
                                      <p:cBhvr>
                                        <p:cTn id="8" dur="1000" fill="hold"/>
                                        <p:tgtEl>
                                          <p:spTgt spid="17411"/>
                                        </p:tgtEl>
                                        <p:attrNameLst>
                                          <p:attrName>ppt_x</p:attrName>
                                        </p:attrNameLst>
                                      </p:cBhvr>
                                      <p:tavLst>
                                        <p:tav tm="0">
                                          <p:val>
                                            <p:strVal val="#ppt_x"/>
                                          </p:val>
                                        </p:tav>
                                        <p:tav tm="100000">
                                          <p:val>
                                            <p:strVal val="#ppt_x"/>
                                          </p:val>
                                        </p:tav>
                                      </p:tavLst>
                                    </p:anim>
                                    <p:anim calcmode="lin" valueType="num">
                                      <p:cBhvr>
                                        <p:cTn id="9" dur="1000" fill="hold"/>
                                        <p:tgtEl>
                                          <p:spTgt spid="174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fade">
                                      <p:cBhvr>
                                        <p:cTn id="17" dur="1000"/>
                                        <p:tgtEl>
                                          <p:spTgt spid="17412"/>
                                        </p:tgtEl>
                                      </p:cBhvr>
                                    </p:animEffect>
                                    <p:anim calcmode="lin" valueType="num">
                                      <p:cBhvr>
                                        <p:cTn id="18" dur="1000" fill="hold"/>
                                        <p:tgtEl>
                                          <p:spTgt spid="17412"/>
                                        </p:tgtEl>
                                        <p:attrNameLst>
                                          <p:attrName>ppt_x</p:attrName>
                                        </p:attrNameLst>
                                      </p:cBhvr>
                                      <p:tavLst>
                                        <p:tav tm="0">
                                          <p:val>
                                            <p:strVal val="#ppt_x"/>
                                          </p:val>
                                        </p:tav>
                                        <p:tav tm="100000">
                                          <p:val>
                                            <p:strVal val="#ppt_x"/>
                                          </p:val>
                                        </p:tav>
                                      </p:tavLst>
                                    </p:anim>
                                    <p:anim calcmode="lin" valueType="num">
                                      <p:cBhvr>
                                        <p:cTn id="19" dur="1000" fill="hold"/>
                                        <p:tgtEl>
                                          <p:spTgt spid="174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fade">
                                      <p:cBhvr>
                                        <p:cTn id="22" dur="1000"/>
                                        <p:tgtEl>
                                          <p:spTgt spid="17414"/>
                                        </p:tgtEl>
                                      </p:cBhvr>
                                    </p:animEffect>
                                    <p:anim calcmode="lin" valueType="num">
                                      <p:cBhvr>
                                        <p:cTn id="23" dur="1000" fill="hold"/>
                                        <p:tgtEl>
                                          <p:spTgt spid="17414"/>
                                        </p:tgtEl>
                                        <p:attrNameLst>
                                          <p:attrName>ppt_x</p:attrName>
                                        </p:attrNameLst>
                                      </p:cBhvr>
                                      <p:tavLst>
                                        <p:tav tm="0">
                                          <p:val>
                                            <p:strVal val="#ppt_x"/>
                                          </p:val>
                                        </p:tav>
                                        <p:tav tm="100000">
                                          <p:val>
                                            <p:strVal val="#ppt_x"/>
                                          </p:val>
                                        </p:tav>
                                      </p:tavLst>
                                    </p:anim>
                                    <p:anim calcmode="lin" valueType="num">
                                      <p:cBhvr>
                                        <p:cTn id="24" dur="1000" fill="hold"/>
                                        <p:tgtEl>
                                          <p:spTgt spid="174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425"/>
                                        </p:tgtEl>
                                        <p:attrNameLst>
                                          <p:attrName>style.visibility</p:attrName>
                                        </p:attrNameLst>
                                      </p:cBhvr>
                                      <p:to>
                                        <p:strVal val="visible"/>
                                      </p:to>
                                    </p:set>
                                    <p:animEffect transition="in" filter="fade">
                                      <p:cBhvr>
                                        <p:cTn id="27" dur="1000"/>
                                        <p:tgtEl>
                                          <p:spTgt spid="17425"/>
                                        </p:tgtEl>
                                      </p:cBhvr>
                                    </p:animEffect>
                                    <p:anim calcmode="lin" valueType="num">
                                      <p:cBhvr>
                                        <p:cTn id="28" dur="1000" fill="hold"/>
                                        <p:tgtEl>
                                          <p:spTgt spid="17425"/>
                                        </p:tgtEl>
                                        <p:attrNameLst>
                                          <p:attrName>ppt_x</p:attrName>
                                        </p:attrNameLst>
                                      </p:cBhvr>
                                      <p:tavLst>
                                        <p:tav tm="0">
                                          <p:val>
                                            <p:strVal val="#ppt_x"/>
                                          </p:val>
                                        </p:tav>
                                        <p:tav tm="100000">
                                          <p:val>
                                            <p:strVal val="#ppt_x"/>
                                          </p:val>
                                        </p:tav>
                                      </p:tavLst>
                                    </p:anim>
                                    <p:anim calcmode="lin" valueType="num">
                                      <p:cBhvr>
                                        <p:cTn id="29" dur="1000" fill="hold"/>
                                        <p:tgtEl>
                                          <p:spTgt spid="17425"/>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animBg="1"/>
      <p:bldP spid="17412" grpId="0"/>
      <p:bldP spid="17414" grpId="0"/>
      <p:bldP spid="17425" grpId="0"/>
      <p:bldP spid="2" grpId="0"/>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4010" y="798985"/>
            <a:ext cx="7272808" cy="5184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文字方塊 3"/>
          <p:cNvSpPr txBox="1"/>
          <p:nvPr/>
        </p:nvSpPr>
        <p:spPr>
          <a:xfrm>
            <a:off x="2555776" y="6113173"/>
            <a:ext cx="4320703" cy="369332"/>
          </a:xfrm>
          <a:prstGeom prst="rect">
            <a:avLst/>
          </a:prstGeom>
          <a:noFill/>
        </p:spPr>
        <p:txBody>
          <a:bodyPr wrap="square" rtlCol="0">
            <a:spAutoFit/>
          </a:bodyPr>
          <a:lstStyle/>
          <a:p>
            <a:r>
              <a:rPr lang="zh-TW" altLang="en-US" dirty="0"/>
              <a:t>可見光內有大量太陽的熱輻射。</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17" y="886147"/>
            <a:ext cx="6618312" cy="496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696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401204" y="4201127"/>
            <a:ext cx="8664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大氣上層接收的太陽光有</a:t>
            </a:r>
            <a:r>
              <a:rPr lang="en-US" altLang="zh-TW" sz="1800" dirty="0">
                <a:latin typeface="Times New Roman" pitchFamily="18" charset="0"/>
                <a:cs typeface="Times New Roman" pitchFamily="18" charset="0"/>
              </a:rPr>
              <a:t>30%</a:t>
            </a:r>
            <a:r>
              <a:rPr lang="zh-TW" altLang="en-US" sz="1800" dirty="0">
                <a:latin typeface="Times New Roman" pitchFamily="18" charset="0"/>
                <a:cs typeface="Times New Roman" pitchFamily="18" charset="0"/>
              </a:rPr>
              <a:t>被雲層</a:t>
            </a:r>
            <a:r>
              <a:rPr lang="zh-TW" altLang="en-US" sz="1800" dirty="0">
                <a:cs typeface="Times New Roman" pitchFamily="18" charset="0"/>
              </a:rPr>
              <a:t>反射回去。</a:t>
            </a:r>
            <a:r>
              <a:rPr lang="zh-TW" altLang="en-US" sz="1800" dirty="0"/>
              <a:t>其餘的光穿越大氣層被地表吸收。</a:t>
            </a:r>
          </a:p>
        </p:txBody>
      </p:sp>
      <mc:AlternateContent xmlns:mc="http://schemas.openxmlformats.org/markup-compatibility/2006" xmlns:a14="http://schemas.microsoft.com/office/drawing/2010/main">
        <mc:Choice Requires="a14">
          <p:sp>
            <p:nvSpPr>
              <p:cNvPr id="18437" name="Text Box 8"/>
              <p:cNvSpPr txBox="1">
                <a:spLocks noChangeArrowheads="1"/>
              </p:cNvSpPr>
              <p:nvPr/>
            </p:nvSpPr>
            <p:spPr bwMode="auto">
              <a:xfrm>
                <a:off x="401204" y="4664529"/>
                <a:ext cx="417671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地表接受的功率 </a:t>
                </a:r>
                <a14:m>
                  <m:oMath xmlns:m="http://schemas.openxmlformats.org/officeDocument/2006/math">
                    <m:r>
                      <a:rPr lang="en-US" altLang="zh-TW" sz="1800" i="1" dirty="0" smtClean="0">
                        <a:latin typeface="Cambria Math"/>
                      </a:rPr>
                      <m:t>=</m:t>
                    </m:r>
                  </m:oMath>
                </a14:m>
                <a:r>
                  <a:rPr lang="zh-TW" altLang="en-US" sz="1800" dirty="0"/>
                  <a:t> 地表輻射散發的功率</a:t>
                </a:r>
              </a:p>
            </p:txBody>
          </p:sp>
        </mc:Choice>
        <mc:Fallback xmlns="">
          <p:sp>
            <p:nvSpPr>
              <p:cNvPr id="18437" name="Text Box 8"/>
              <p:cNvSpPr txBox="1">
                <a:spLocks noRot="1" noChangeAspect="1" noMove="1" noResize="1" noEditPoints="1" noAdjustHandles="1" noChangeArrowheads="1" noChangeShapeType="1" noTextEdit="1"/>
              </p:cNvSpPr>
              <p:nvPr/>
            </p:nvSpPr>
            <p:spPr bwMode="auto">
              <a:xfrm>
                <a:off x="401204" y="4664529"/>
                <a:ext cx="4176713" cy="366713"/>
              </a:xfrm>
              <a:prstGeom prst="rect">
                <a:avLst/>
              </a:prstGeom>
              <a:blipFill>
                <a:blip r:embed="rId2"/>
                <a:stretch>
                  <a:fillRect l="-1212" t="-6897" r="-30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438" name="Text Box 9"/>
          <p:cNvSpPr txBox="1">
            <a:spLocks noChangeArrowheads="1"/>
          </p:cNvSpPr>
          <p:nvPr/>
        </p:nvSpPr>
        <p:spPr bwMode="auto">
          <a:xfrm>
            <a:off x="3272161" y="5608635"/>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太冷</a:t>
            </a:r>
            <a:r>
              <a:rPr lang="en-US" altLang="zh-TW" sz="1800"/>
              <a:t>!</a:t>
            </a:r>
          </a:p>
        </p:txBody>
      </p:sp>
      <p:pic>
        <p:nvPicPr>
          <p:cNvPr id="18439" name="Picture 11" descr="2353024_81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257" y="1141884"/>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Line 12"/>
          <p:cNvSpPr>
            <a:spLocks noChangeShapeType="1"/>
          </p:cNvSpPr>
          <p:nvPr/>
        </p:nvSpPr>
        <p:spPr bwMode="auto">
          <a:xfrm>
            <a:off x="2392495" y="1791171"/>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1" name="Line 13"/>
          <p:cNvSpPr>
            <a:spLocks noChangeShapeType="1"/>
          </p:cNvSpPr>
          <p:nvPr/>
        </p:nvSpPr>
        <p:spPr bwMode="auto">
          <a:xfrm>
            <a:off x="2392495" y="2078509"/>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4"/>
          <p:cNvSpPr>
            <a:spLocks noChangeShapeType="1"/>
          </p:cNvSpPr>
          <p:nvPr/>
        </p:nvSpPr>
        <p:spPr bwMode="auto">
          <a:xfrm>
            <a:off x="2392495" y="2365846"/>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5"/>
          <p:cNvSpPr>
            <a:spLocks noChangeShapeType="1"/>
          </p:cNvSpPr>
          <p:nvPr/>
        </p:nvSpPr>
        <p:spPr bwMode="auto">
          <a:xfrm flipV="1">
            <a:off x="5345245" y="638646"/>
            <a:ext cx="647700" cy="576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4" name="Line 17"/>
          <p:cNvSpPr>
            <a:spLocks noChangeShapeType="1"/>
          </p:cNvSpPr>
          <p:nvPr/>
        </p:nvSpPr>
        <p:spPr bwMode="auto">
          <a:xfrm flipV="1">
            <a:off x="5488120" y="1214909"/>
            <a:ext cx="792162"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5" name="Line 18"/>
          <p:cNvSpPr>
            <a:spLocks noChangeShapeType="1"/>
          </p:cNvSpPr>
          <p:nvPr/>
        </p:nvSpPr>
        <p:spPr bwMode="auto">
          <a:xfrm flipV="1">
            <a:off x="5561145" y="1862609"/>
            <a:ext cx="9366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6" name="Line 19"/>
          <p:cNvSpPr>
            <a:spLocks noChangeShapeType="1"/>
          </p:cNvSpPr>
          <p:nvPr/>
        </p:nvSpPr>
        <p:spPr bwMode="auto">
          <a:xfrm>
            <a:off x="5561145" y="2222971"/>
            <a:ext cx="792162" cy="3603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7" name="Line 20"/>
          <p:cNvSpPr>
            <a:spLocks noChangeShapeType="1"/>
          </p:cNvSpPr>
          <p:nvPr/>
        </p:nvSpPr>
        <p:spPr bwMode="auto">
          <a:xfrm flipH="1" flipV="1">
            <a:off x="3616457" y="710084"/>
            <a:ext cx="647700" cy="5032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8" name="Line 21"/>
          <p:cNvSpPr>
            <a:spLocks noChangeShapeType="1"/>
          </p:cNvSpPr>
          <p:nvPr/>
        </p:nvSpPr>
        <p:spPr bwMode="auto">
          <a:xfrm flipH="1" flipV="1">
            <a:off x="3329120" y="1286346"/>
            <a:ext cx="790575" cy="2159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9" name="Line 22"/>
          <p:cNvSpPr>
            <a:spLocks noChangeShapeType="1"/>
          </p:cNvSpPr>
          <p:nvPr/>
        </p:nvSpPr>
        <p:spPr bwMode="auto">
          <a:xfrm flipH="1">
            <a:off x="3329120" y="2005484"/>
            <a:ext cx="790575" cy="15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50" name="Line 23"/>
          <p:cNvSpPr>
            <a:spLocks noChangeShapeType="1"/>
          </p:cNvSpPr>
          <p:nvPr/>
        </p:nvSpPr>
        <p:spPr bwMode="auto">
          <a:xfrm flipH="1">
            <a:off x="3400557" y="2437284"/>
            <a:ext cx="792163" cy="4333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51" name="Picture 24" descr="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32" y="1646709"/>
            <a:ext cx="10160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452" name="Text Box 22"/>
              <p:cNvSpPr txBox="1">
                <a:spLocks noChangeArrowheads="1"/>
              </p:cNvSpPr>
              <p:nvPr/>
            </p:nvSpPr>
            <p:spPr bwMode="auto">
              <a:xfrm>
                <a:off x="690974" y="5975347"/>
                <a:ext cx="77703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以真實地表溫度</a:t>
                </a:r>
                <a14:m>
                  <m:oMath xmlns:m="http://schemas.openxmlformats.org/officeDocument/2006/math">
                    <m:r>
                      <a:rPr lang="en-US" altLang="zh-TW" sz="1800" i="1" smtClean="0">
                        <a:latin typeface="Cambria Math"/>
                        <a:ea typeface="Cambria Math"/>
                      </a:rPr>
                      <m:t>~</m:t>
                    </m:r>
                    <m:r>
                      <a:rPr lang="en-US" altLang="zh-TW" sz="1800" b="0" i="1" smtClean="0">
                        <a:latin typeface="Cambria Math"/>
                        <a:ea typeface="Cambria Math"/>
                      </a:rPr>
                      <m:t>300</m:t>
                    </m:r>
                    <m:r>
                      <m:rPr>
                        <m:nor/>
                      </m:rPr>
                      <a:rPr lang="en-US" altLang="zh-TW" sz="1800" b="0" i="0" smtClean="0">
                        <a:latin typeface="Cambria Math"/>
                        <a:ea typeface="Cambria Math"/>
                      </a:rPr>
                      <m:t>K</m:t>
                    </m:r>
                  </m:oMath>
                </a14:m>
                <a:r>
                  <a:rPr lang="zh-TW" altLang="en-US" sz="1800" dirty="0"/>
                  <a:t>來代入右式計算，輻射散發會大於吸收，</a:t>
                </a:r>
                <a:endParaRPr lang="zh-TW" altLang="en-US" sz="1800" dirty="0">
                  <a:cs typeface="Times New Roman" pitchFamily="18" charset="0"/>
                </a:endParaRPr>
              </a:p>
            </p:txBody>
          </p:sp>
        </mc:Choice>
        <mc:Fallback xmlns="">
          <p:sp>
            <p:nvSpPr>
              <p:cNvPr id="18452" name="Text Box 22"/>
              <p:cNvSpPr txBox="1">
                <a:spLocks noRot="1" noChangeAspect="1" noMove="1" noResize="1" noEditPoints="1" noAdjustHandles="1" noChangeArrowheads="1" noChangeShapeType="1" noTextEdit="1"/>
              </p:cNvSpPr>
              <p:nvPr/>
            </p:nvSpPr>
            <p:spPr bwMode="auto">
              <a:xfrm>
                <a:off x="690974" y="5975347"/>
                <a:ext cx="7770395" cy="369332"/>
              </a:xfrm>
              <a:prstGeom prst="rect">
                <a:avLst/>
              </a:prstGeom>
              <a:blipFill>
                <a:blip r:embed="rId10"/>
                <a:stretch>
                  <a:fillRect l="-6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3" name="文字方塊 21"/>
          <p:cNvSpPr txBox="1">
            <a:spLocks noChangeArrowheads="1"/>
          </p:cNvSpPr>
          <p:nvPr/>
        </p:nvSpPr>
        <p:spPr bwMode="auto">
          <a:xfrm>
            <a:off x="1517973" y="266597"/>
            <a:ext cx="667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地表也是一個幅射表面，</a:t>
            </a:r>
          </a:p>
        </p:txBody>
      </p:sp>
      <p:pic>
        <p:nvPicPr>
          <p:cNvPr id="18454" name="Picture 24" descr="http://image.absoluteastronomy.com/images/encyclopediaimages/s/su/sun-earth-radiati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1420" y="1108546"/>
            <a:ext cx="2238496"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文字方塊 24"/>
          <p:cNvSpPr txBox="1">
            <a:spLocks noChangeArrowheads="1"/>
          </p:cNvSpPr>
          <p:nvPr/>
        </p:nvSpPr>
        <p:spPr bwMode="auto">
          <a:xfrm>
            <a:off x="401204" y="2849397"/>
            <a:ext cx="8502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地球表面照射到的總太陽輻射，等於單位面積接收的太陽功率，乘上地球的</a:t>
            </a:r>
            <a:r>
              <a:rPr lang="zh-TW" altLang="en-US" sz="1800" dirty="0">
                <a:solidFill>
                  <a:srgbClr val="FF0000"/>
                </a:solidFill>
              </a:rPr>
              <a:t>截面積</a:t>
            </a:r>
            <a:r>
              <a:rPr lang="zh-TW" altLang="en-US" sz="1800" dirty="0"/>
              <a:t>：</a:t>
            </a:r>
          </a:p>
        </p:txBody>
      </p:sp>
      <mc:AlternateContent xmlns:mc="http://schemas.openxmlformats.org/markup-compatibility/2006" xmlns:a14="http://schemas.microsoft.com/office/drawing/2010/main">
        <mc:Choice Requires="a14">
          <p:sp>
            <p:nvSpPr>
              <p:cNvPr id="3" name="矩形 2"/>
              <p:cNvSpPr/>
              <p:nvPr/>
            </p:nvSpPr>
            <p:spPr>
              <a:xfrm>
                <a:off x="682630" y="6381328"/>
                <a:ext cx="4200765" cy="369332"/>
              </a:xfrm>
              <a:prstGeom prst="rect">
                <a:avLst/>
              </a:prstGeom>
            </p:spPr>
            <p:txBody>
              <a:bodyPr wrap="none">
                <a:spAutoFit/>
              </a:bodyPr>
              <a:lstStyle/>
              <a:p>
                <a:pPr eaLnBrk="1" hangingPunct="1">
                  <a:spcBef>
                    <a:spcPct val="50000"/>
                  </a:spcBef>
                  <a:buFontTx/>
                  <a:buNone/>
                </a:pPr>
                <a:r>
                  <a:rPr lang="zh-TW" altLang="en-US" dirty="0"/>
                  <a:t>地球應該愈來愈冷！一直到</a:t>
                </a:r>
                <a14:m>
                  <m:oMath xmlns:m="http://schemas.openxmlformats.org/officeDocument/2006/math">
                    <m:r>
                      <a:rPr lang="en-US" altLang="zh-TW" i="1" dirty="0" smtClean="0">
                        <a:latin typeface="Cambria Math"/>
                        <a:cs typeface="Times New Roman" pitchFamily="18" charset="0"/>
                      </a:rPr>
                      <m:t>255</m:t>
                    </m:r>
                    <m:r>
                      <m:rPr>
                        <m:nor/>
                      </m:rPr>
                      <a:rPr lang="en-US" altLang="zh-TW" i="0" dirty="0" smtClean="0">
                        <a:latin typeface="Cambria Math"/>
                        <a:cs typeface="Times New Roman" pitchFamily="18" charset="0"/>
                      </a:rPr>
                      <m:t>K</m:t>
                    </m:r>
                  </m:oMath>
                </a14:m>
                <a:r>
                  <a:rPr lang="zh-TW" altLang="en-US" dirty="0">
                    <a:cs typeface="Times New Roman" pitchFamily="18" charset="0"/>
                  </a:rPr>
                  <a:t>為止！</a:t>
                </a:r>
              </a:p>
            </p:txBody>
          </p:sp>
        </mc:Choice>
        <mc:Fallback xmlns="">
          <p:sp>
            <p:nvSpPr>
              <p:cNvPr id="3" name="矩形 2"/>
              <p:cNvSpPr>
                <a:spLocks noRot="1" noChangeAspect="1" noMove="1" noResize="1" noEditPoints="1" noAdjustHandles="1" noChangeArrowheads="1" noChangeShapeType="1" noTextEdit="1"/>
              </p:cNvSpPr>
              <p:nvPr/>
            </p:nvSpPr>
            <p:spPr>
              <a:xfrm>
                <a:off x="682630" y="6381328"/>
                <a:ext cx="4200765" cy="369332"/>
              </a:xfrm>
              <a:prstGeom prst="rect">
                <a:avLst/>
              </a:prstGeom>
              <a:blipFill rotWithShape="1">
                <a:blip r:embed="rId12"/>
                <a:stretch>
                  <a:fillRect l="-1306" t="-6667" b="-28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7" name="文字方塊 26"/>
              <p:cNvSpPr txBox="1"/>
              <p:nvPr/>
            </p:nvSpPr>
            <p:spPr>
              <a:xfrm>
                <a:off x="1595231" y="3226880"/>
                <a:ext cx="91531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r>
                        <a:rPr lang="en-US" altLang="zh-TW" b="0" i="1" smtClean="0">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b="0" i="0" smtClean="0">
                              <a:latin typeface="Cambria Math"/>
                            </a:rPr>
                            <m:t>e</m:t>
                          </m:r>
                        </m:sub>
                        <m:sup>
                          <m:r>
                            <a:rPr lang="en-US" altLang="zh-TW" i="1">
                              <a:latin typeface="Cambria Math"/>
                            </a:rPr>
                            <m:t>2</m:t>
                          </m:r>
                        </m:sup>
                      </m:sSubSup>
                    </m:oMath>
                  </m:oMathPara>
                </a14:m>
                <a:endParaRPr lang="zh-TW" altLang="en-US" i="1" dirty="0"/>
              </a:p>
            </p:txBody>
          </p:sp>
        </mc:Choice>
        <mc:Fallback>
          <p:sp>
            <p:nvSpPr>
              <p:cNvPr id="27" name="文字方塊 26"/>
              <p:cNvSpPr txBox="1">
                <a:spLocks noRot="1" noChangeAspect="1" noMove="1" noResize="1" noEditPoints="1" noAdjustHandles="1" noChangeArrowheads="1" noChangeShapeType="1" noTextEdit="1"/>
              </p:cNvSpPr>
              <p:nvPr/>
            </p:nvSpPr>
            <p:spPr>
              <a:xfrm>
                <a:off x="1595231" y="3226880"/>
                <a:ext cx="91531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文字方塊 27"/>
              <p:cNvSpPr txBox="1"/>
              <p:nvPr/>
            </p:nvSpPr>
            <p:spPr>
              <a:xfrm>
                <a:off x="1580054" y="5085171"/>
                <a:ext cx="34167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m:t>
                          </m:r>
                        </m:sub>
                        <m:sup>
                          <m:r>
                            <a:rPr lang="en-US" altLang="zh-TW" i="1">
                              <a:latin typeface="Cambria Math"/>
                            </a:rPr>
                            <m:t>2</m:t>
                          </m:r>
                        </m:sup>
                      </m:sSubSup>
                      <m:r>
                        <a:rPr lang="en-US" altLang="zh-TW" i="1" smtClean="0">
                          <a:latin typeface="Cambria Math"/>
                          <a:ea typeface="Cambria Math"/>
                        </a:rPr>
                        <m:t>∙</m:t>
                      </m:r>
                      <m:r>
                        <a:rPr lang="en-US" altLang="zh-TW" b="0" i="1" smtClean="0">
                          <a:latin typeface="Cambria Math"/>
                          <a:ea typeface="Cambria Math"/>
                        </a:rPr>
                        <m:t>0.7=</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m:t>
                          </m:r>
                        </m:sub>
                        <m:sup>
                          <m:r>
                            <a:rPr lang="en-US" altLang="zh-TW" b="0" i="1" smtClean="0">
                              <a:latin typeface="Cambria Math"/>
                            </a:rPr>
                            <m:t>4</m:t>
                          </m:r>
                        </m:sup>
                      </m:sSubSup>
                    </m:oMath>
                  </m:oMathPara>
                </a14:m>
                <a:endParaRPr lang="zh-TW" altLang="en-US" i="1" dirty="0"/>
              </a:p>
            </p:txBody>
          </p:sp>
        </mc:Choice>
        <mc:Fallback>
          <p:sp>
            <p:nvSpPr>
              <p:cNvPr id="28" name="文字方塊 27"/>
              <p:cNvSpPr txBox="1">
                <a:spLocks noRot="1" noChangeAspect="1" noMove="1" noResize="1" noEditPoints="1" noAdjustHandles="1" noChangeArrowheads="1" noChangeShapeType="1" noTextEdit="1"/>
              </p:cNvSpPr>
              <p:nvPr/>
            </p:nvSpPr>
            <p:spPr>
              <a:xfrm>
                <a:off x="1580054" y="5085171"/>
                <a:ext cx="3416768"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1595231" y="5608635"/>
                <a:ext cx="154317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m:rPr>
                              <m:sty m:val="p"/>
                            </m:rPr>
                            <a:rPr lang="en-US" altLang="zh-TW">
                              <a:latin typeface="Cambria Math"/>
                            </a:rPr>
                            <m:t>earth</m:t>
                          </m:r>
                        </m:sub>
                      </m:sSub>
                      <m:r>
                        <a:rPr lang="en-US" altLang="zh-TW" b="0" i="1" smtClean="0">
                          <a:latin typeface="Cambria Math"/>
                          <a:ea typeface="Cambria Math"/>
                        </a:rPr>
                        <m:t>~255</m:t>
                      </m:r>
                      <m:r>
                        <m:rPr>
                          <m:nor/>
                        </m:rPr>
                        <a:rPr lang="en-US" altLang="zh-TW" b="0" i="0" smtClean="0">
                          <a:latin typeface="Cambria Math"/>
                          <a:ea typeface="Cambria Math"/>
                        </a:rPr>
                        <m:t> </m:t>
                      </m:r>
                      <m:r>
                        <m:rPr>
                          <m:nor/>
                        </m:rPr>
                        <a:rPr lang="en-US" altLang="zh-TW" b="0" i="0" smtClean="0">
                          <a:latin typeface="Cambria Math"/>
                          <a:ea typeface="Cambria Math"/>
                        </a:rPr>
                        <m:t>K</m:t>
                      </m:r>
                    </m:oMath>
                  </m:oMathPara>
                </a14:m>
                <a:endParaRPr lang="zh-TW" altLang="en-US" i="1"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1595231" y="5608635"/>
                <a:ext cx="1543178" cy="369332"/>
              </a:xfrm>
              <a:prstGeom prst="rect">
                <a:avLst/>
              </a:prstGeom>
              <a:blipFill rotWithShape="1">
                <a:blip r:embed="rId15"/>
                <a:stretch>
                  <a:fillRect b="-1639"/>
                </a:stretch>
              </a:blipFill>
            </p:spPr>
            <p:txBody>
              <a:bodyPr/>
              <a:lstStyle/>
              <a:p>
                <a:r>
                  <a:rPr lang="zh-TW" altLang="en-US">
                    <a:noFill/>
                  </a:rPr>
                  <a:t> </a:t>
                </a:r>
              </a:p>
            </p:txBody>
          </p:sp>
        </mc:Fallback>
      </mc:AlternateContent>
      <p:pic>
        <p:nvPicPr>
          <p:cNvPr id="4" name="Picture 3">
            <a:extLst>
              <a:ext uri="{FF2B5EF4-FFF2-40B4-BE49-F238E27FC236}">
                <a16:creationId xmlns:a16="http://schemas.microsoft.com/office/drawing/2014/main" id="{194606CF-A127-754D-B389-83C679E2FF17}"/>
              </a:ext>
            </a:extLst>
          </p:cNvPr>
          <p:cNvPicPr>
            <a:picLocks noChangeAspect="1"/>
          </p:cNvPicPr>
          <p:nvPr/>
        </p:nvPicPr>
        <p:blipFill rotWithShape="1">
          <a:blip r:embed="rId16"/>
          <a:srcRect t="47945" r="7707"/>
          <a:stretch/>
        </p:blipFill>
        <p:spPr>
          <a:xfrm>
            <a:off x="5957226" y="4773466"/>
            <a:ext cx="2946972" cy="724526"/>
          </a:xfrm>
          <a:prstGeom prst="rect">
            <a:avLst/>
          </a:prstGeom>
        </p:spPr>
      </p:pic>
      <p:sp>
        <p:nvSpPr>
          <p:cNvPr id="5" name="Rectangle 4">
            <a:extLst>
              <a:ext uri="{FF2B5EF4-FFF2-40B4-BE49-F238E27FC236}">
                <a16:creationId xmlns:a16="http://schemas.microsoft.com/office/drawing/2014/main" id="{2A0D00D3-ADDF-8B4F-B1BB-39861EFAF6FA}"/>
              </a:ext>
            </a:extLst>
          </p:cNvPr>
          <p:cNvSpPr/>
          <p:nvPr/>
        </p:nvSpPr>
        <p:spPr>
          <a:xfrm>
            <a:off x="7596336" y="4789639"/>
            <a:ext cx="224332" cy="473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mc:Choice xmlns:a14="http://schemas.microsoft.com/office/drawing/2010/main" Requires="a14">
          <p:sp>
            <p:nvSpPr>
              <p:cNvPr id="6" name="文字方塊 27">
                <a:extLst>
                  <a:ext uri="{FF2B5EF4-FFF2-40B4-BE49-F238E27FC236}">
                    <a16:creationId xmlns:a16="http://schemas.microsoft.com/office/drawing/2014/main" id="{1AB6B08E-605C-770E-7568-3464BEE3020A}"/>
                  </a:ext>
                </a:extLst>
              </p:cNvPr>
              <p:cNvSpPr txBox="1"/>
              <p:nvPr/>
            </p:nvSpPr>
            <p:spPr>
              <a:xfrm>
                <a:off x="1581576" y="674765"/>
                <a:ext cx="196393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rPr>
                        <m:t>=</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m:t>
                          </m:r>
                        </m:sub>
                        <m:sup>
                          <m:r>
                            <a:rPr lang="en-US" altLang="zh-TW" b="0" i="1" smtClean="0">
                              <a:latin typeface="Cambria Math"/>
                            </a:rPr>
                            <m:t>4</m:t>
                          </m:r>
                        </m:sup>
                      </m:sSubSup>
                    </m:oMath>
                  </m:oMathPara>
                </a14:m>
                <a:endParaRPr lang="zh-TW" altLang="en-US" i="1" dirty="0"/>
              </a:p>
            </p:txBody>
          </p:sp>
        </mc:Choice>
        <mc:Fallback>
          <p:sp>
            <p:nvSpPr>
              <p:cNvPr id="6" name="文字方塊 27">
                <a:extLst>
                  <a:ext uri="{FF2B5EF4-FFF2-40B4-BE49-F238E27FC236}">
                    <a16:creationId xmlns:a16="http://schemas.microsoft.com/office/drawing/2014/main" id="{1AB6B08E-605C-770E-7568-3464BEE3020A}"/>
                  </a:ext>
                </a:extLst>
              </p:cNvPr>
              <p:cNvSpPr txBox="1">
                <a:spLocks noRot="1" noChangeAspect="1" noMove="1" noResize="1" noEditPoints="1" noAdjustHandles="1" noChangeArrowheads="1" noChangeShapeType="1" noTextEdit="1"/>
              </p:cNvSpPr>
              <p:nvPr/>
            </p:nvSpPr>
            <p:spPr>
              <a:xfrm>
                <a:off x="1581576" y="674765"/>
                <a:ext cx="1963936" cy="369332"/>
              </a:xfrm>
              <a:prstGeom prst="rect">
                <a:avLst/>
              </a:prstGeom>
              <a:blipFill>
                <a:blip r:embed="rId17"/>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462BE6F-5D69-5487-4CDE-05189A7184EB}"/>
              </a:ext>
            </a:extLst>
          </p:cNvPr>
          <p:cNvSpPr txBox="1"/>
          <p:nvPr/>
        </p:nvSpPr>
        <p:spPr>
          <a:xfrm>
            <a:off x="401204" y="3761765"/>
            <a:ext cx="4572000" cy="369332"/>
          </a:xfrm>
          <a:prstGeom prst="rect">
            <a:avLst/>
          </a:prstGeom>
          <a:noFill/>
        </p:spPr>
        <p:txBody>
          <a:bodyPr wrap="square">
            <a:spAutoFit/>
          </a:bodyPr>
          <a:lstStyle/>
          <a:p>
            <a:r>
              <a:rPr lang="zh-TW" altLang="en-US" sz="1800" dirty="0"/>
              <a:t>從太陽吸收的幅射必須全部放射出去。</a:t>
            </a:r>
            <a:endParaRPr lang="en-US" dirty="0"/>
          </a:p>
        </p:txBody>
      </p:sp>
      <mc:AlternateContent xmlns:mc="http://schemas.openxmlformats.org/markup-compatibility/2006">
        <mc:Choice xmlns:a14="http://schemas.microsoft.com/office/drawing/2010/main" Requires="a14">
          <p:sp>
            <p:nvSpPr>
              <p:cNvPr id="2" name="文字方塊 11">
                <a:extLst>
                  <a:ext uri="{FF2B5EF4-FFF2-40B4-BE49-F238E27FC236}">
                    <a16:creationId xmlns:a16="http://schemas.microsoft.com/office/drawing/2014/main" id="{42947E4D-D32A-A2E8-E0C8-B8EED05C2C87}"/>
                  </a:ext>
                </a:extLst>
              </p:cNvPr>
              <p:cNvSpPr txBox="1"/>
              <p:nvPr/>
            </p:nvSpPr>
            <p:spPr>
              <a:xfrm>
                <a:off x="4119695" y="5595115"/>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𝜎</m:t>
                      </m:r>
                      <m:r>
                        <a:rPr lang="en-US" altLang="zh-TW" b="0" i="1" smtClean="0">
                          <a:latin typeface="Cambria Math" panose="02040503050406030204" pitchFamily="18" charset="0"/>
                        </a:rPr>
                        <m:t>=5.67</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r>
                        <m:rPr>
                          <m:nor/>
                        </m:rPr>
                        <a:rPr lang="en-US" altLang="zh-TW" b="0" i="0" smtClean="0">
                          <a:latin typeface="Cambria Math" panose="02040503050406030204" pitchFamily="18" charset="0"/>
                          <a:ea typeface="Cambria Math" panose="02040503050406030204" pitchFamily="18" charset="0"/>
                        </a:rPr>
                        <m:t>W</m:t>
                      </m:r>
                      <m:r>
                        <m:rPr>
                          <m:nor/>
                        </m:rPr>
                        <a:rPr lang="en-US" altLang="zh-TW" b="0" i="0"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m:rPr>
                              <m:nor/>
                            </m:rPr>
                            <a:rPr lang="en-US" altLang="zh-TW" b="0" i="0" smtClean="0">
                              <a:latin typeface="Cambria Math" panose="02040503050406030204" pitchFamily="18" charset="0"/>
                              <a:ea typeface="Cambria Math" panose="02040503050406030204" pitchFamily="18" charset="0"/>
                            </a:rPr>
                            <m:t>m</m:t>
                          </m:r>
                        </m:e>
                        <m:sup>
                          <m:r>
                            <a:rPr lang="en-US" altLang="zh-TW" b="0" i="1" smtClean="0">
                              <a:latin typeface="Cambria Math" panose="02040503050406030204" pitchFamily="18" charset="0"/>
                              <a:ea typeface="Cambria Math" panose="02040503050406030204" pitchFamily="18" charset="0"/>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panose="02040503050406030204" pitchFamily="18" charset="0"/>
                            </a:rPr>
                            <m:t>K</m:t>
                          </m:r>
                        </m:e>
                        <m:sup>
                          <m:r>
                            <a:rPr lang="en-US" altLang="zh-TW" b="0" i="1" smtClean="0">
                              <a:latin typeface="Cambria Math"/>
                            </a:rPr>
                            <m:t>4</m:t>
                          </m:r>
                        </m:sup>
                      </m:sSup>
                    </m:oMath>
                  </m:oMathPara>
                </a14:m>
                <a:endParaRPr lang="zh-TW" altLang="en-US" i="1" dirty="0"/>
              </a:p>
            </p:txBody>
          </p:sp>
        </mc:Choice>
        <mc:Fallback>
          <p:sp>
            <p:nvSpPr>
              <p:cNvPr id="2" name="文字方塊 11">
                <a:extLst>
                  <a:ext uri="{FF2B5EF4-FFF2-40B4-BE49-F238E27FC236}">
                    <a16:creationId xmlns:a16="http://schemas.microsoft.com/office/drawing/2014/main" id="{42947E4D-D32A-A2E8-E0C8-B8EED05C2C87}"/>
                  </a:ext>
                </a:extLst>
              </p:cNvPr>
              <p:cNvSpPr txBox="1">
                <a:spLocks noRot="1" noChangeAspect="1" noMove="1" noResize="1" noEditPoints="1" noAdjustHandles="1" noChangeArrowheads="1" noChangeShapeType="1" noTextEdit="1"/>
              </p:cNvSpPr>
              <p:nvPr/>
            </p:nvSpPr>
            <p:spPr>
              <a:xfrm>
                <a:off x="4119695" y="5595115"/>
                <a:ext cx="2676374" cy="369332"/>
              </a:xfrm>
              <a:prstGeom prst="rect">
                <a:avLst/>
              </a:prstGeom>
              <a:blipFill>
                <a:blip r:embed="rId18"/>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439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additive="base">
                                        <p:cTn id="11" dur="500" fill="hold"/>
                                        <p:tgtEl>
                                          <p:spTgt spid="18437"/>
                                        </p:tgtEl>
                                        <p:attrNameLst>
                                          <p:attrName>ppt_x</p:attrName>
                                        </p:attrNameLst>
                                      </p:cBhvr>
                                      <p:tavLst>
                                        <p:tav tm="0">
                                          <p:val>
                                            <p:strVal val="#ppt_x"/>
                                          </p:val>
                                        </p:tav>
                                        <p:tav tm="100000">
                                          <p:val>
                                            <p:strVal val="#ppt_x"/>
                                          </p:val>
                                        </p:tav>
                                      </p:tavLst>
                                    </p:anim>
                                    <p:anim calcmode="lin" valueType="num">
                                      <p:cBhvr additive="base">
                                        <p:cTn id="12" dur="500" fill="hold"/>
                                        <p:tgtEl>
                                          <p:spTgt spid="184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438"/>
                                        </p:tgtEl>
                                        <p:attrNameLst>
                                          <p:attrName>style.visibility</p:attrName>
                                        </p:attrNameLst>
                                      </p:cBhvr>
                                      <p:to>
                                        <p:strVal val="visible"/>
                                      </p:to>
                                    </p:set>
                                    <p:anim calcmode="lin" valueType="num">
                                      <p:cBhvr additive="base">
                                        <p:cTn id="33" dur="500" fill="hold"/>
                                        <p:tgtEl>
                                          <p:spTgt spid="18438"/>
                                        </p:tgtEl>
                                        <p:attrNameLst>
                                          <p:attrName>ppt_x</p:attrName>
                                        </p:attrNameLst>
                                      </p:cBhvr>
                                      <p:tavLst>
                                        <p:tav tm="0">
                                          <p:val>
                                            <p:strVal val="#ppt_x"/>
                                          </p:val>
                                        </p:tav>
                                        <p:tav tm="100000">
                                          <p:val>
                                            <p:strVal val="#ppt_x"/>
                                          </p:val>
                                        </p:tav>
                                      </p:tavLst>
                                    </p:anim>
                                    <p:anim calcmode="lin" valueType="num">
                                      <p:cBhvr additive="base">
                                        <p:cTn id="3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452"/>
                                        </p:tgtEl>
                                        <p:attrNameLst>
                                          <p:attrName>style.visibility</p:attrName>
                                        </p:attrNameLst>
                                      </p:cBhvr>
                                      <p:to>
                                        <p:strVal val="visible"/>
                                      </p:to>
                                    </p:set>
                                    <p:anim calcmode="lin" valueType="num">
                                      <p:cBhvr additive="base">
                                        <p:cTn id="39" dur="500" fill="hold"/>
                                        <p:tgtEl>
                                          <p:spTgt spid="18452"/>
                                        </p:tgtEl>
                                        <p:attrNameLst>
                                          <p:attrName>ppt_x</p:attrName>
                                        </p:attrNameLst>
                                      </p:cBhvr>
                                      <p:tavLst>
                                        <p:tav tm="0">
                                          <p:val>
                                            <p:strVal val="#ppt_x"/>
                                          </p:val>
                                        </p:tav>
                                        <p:tav tm="100000">
                                          <p:val>
                                            <p:strVal val="#ppt_x"/>
                                          </p:val>
                                        </p:tav>
                                      </p:tavLst>
                                    </p:anim>
                                    <p:anim calcmode="lin" valueType="num">
                                      <p:cBhvr additive="base">
                                        <p:cTn id="40" dur="500" fill="hold"/>
                                        <p:tgtEl>
                                          <p:spTgt spid="1845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52" grpId="0"/>
      <p:bldP spid="3" grpId="0"/>
      <p:bldP spid="28" grpId="0" animBg="1"/>
      <p:bldP spid="29"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337BF-032F-A848-97C1-36A0F339B171}"/>
              </a:ext>
            </a:extLst>
          </p:cNvPr>
          <p:cNvPicPr>
            <a:picLocks noChangeAspect="1"/>
          </p:cNvPicPr>
          <p:nvPr/>
        </p:nvPicPr>
        <p:blipFill>
          <a:blip r:embed="rId2"/>
          <a:stretch>
            <a:fillRect/>
          </a:stretch>
        </p:blipFill>
        <p:spPr>
          <a:xfrm>
            <a:off x="1046097" y="2426513"/>
            <a:ext cx="5448300" cy="2374900"/>
          </a:xfrm>
          <a:prstGeom prst="rect">
            <a:avLst/>
          </a:prstGeom>
        </p:spPr>
      </p:pic>
      <mc:AlternateContent xmlns:mc="http://schemas.openxmlformats.org/markup-compatibility/2006">
        <mc:Choice xmlns:a14="http://schemas.microsoft.com/office/drawing/2010/main" Requires="a14">
          <p:sp>
            <p:nvSpPr>
              <p:cNvPr id="18" name="文字方塊 17"/>
              <p:cNvSpPr txBox="1"/>
              <p:nvPr/>
            </p:nvSpPr>
            <p:spPr>
              <a:xfrm>
                <a:off x="1046097" y="5156293"/>
                <a:ext cx="3669081" cy="61093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m:t>
                          </m:r>
                        </m:sub>
                        <m:sup>
                          <m:r>
                            <a:rPr lang="en-US" altLang="zh-TW" i="1">
                              <a:latin typeface="Cambria Math"/>
                            </a:rPr>
                            <m:t>2</m:t>
                          </m:r>
                        </m:sup>
                      </m:sSubSup>
                      <m:r>
                        <a:rPr lang="en-US" altLang="zh-TW" i="1" smtClean="0">
                          <a:latin typeface="Cambria Math"/>
                          <a:ea typeface="Cambria Math"/>
                        </a:rPr>
                        <m:t>∙</m:t>
                      </m:r>
                      <m:r>
                        <a:rPr lang="en-US" altLang="zh-TW" b="0" i="1" smtClean="0">
                          <a:latin typeface="Cambria Math"/>
                          <a:ea typeface="Cambria Math"/>
                        </a:rPr>
                        <m:t>0.7=</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m:t>
                          </m:r>
                        </m:sub>
                        <m:sup>
                          <m:r>
                            <a:rPr lang="en-US" altLang="zh-TW" b="0" i="1" smtClean="0">
                              <a:latin typeface="Cambria Math"/>
                            </a:rPr>
                            <m:t>4</m:t>
                          </m:r>
                        </m:sup>
                      </m:sSubSup>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2</m:t>
                          </m:r>
                        </m:den>
                      </m:f>
                    </m:oMath>
                  </m:oMathPara>
                </a14:m>
                <a:endParaRPr lang="zh-TW" altLang="en-US" i="1" dirty="0"/>
              </a:p>
            </p:txBody>
          </p:sp>
        </mc:Choice>
        <mc:Fallback>
          <p:sp>
            <p:nvSpPr>
              <p:cNvPr id="18" name="文字方塊 17"/>
              <p:cNvSpPr txBox="1">
                <a:spLocks noRot="1" noChangeAspect="1" noMove="1" noResize="1" noEditPoints="1" noAdjustHandles="1" noChangeArrowheads="1" noChangeShapeType="1" noTextEdit="1"/>
              </p:cNvSpPr>
              <p:nvPr/>
            </p:nvSpPr>
            <p:spPr>
              <a:xfrm>
                <a:off x="1046097" y="5156293"/>
                <a:ext cx="3669081" cy="610936"/>
              </a:xfrm>
              <a:prstGeom prst="rect">
                <a:avLst/>
              </a:prstGeom>
              <a:blipFill>
                <a:blip r:embed="rId3"/>
                <a:stretch>
                  <a:fillRect b="-4082"/>
                </a:stretch>
              </a:blipFill>
            </p:spPr>
            <p:txBody>
              <a:bodyPr/>
              <a:lstStyle/>
              <a:p>
                <a:r>
                  <a:rPr lang="en-US">
                    <a:noFill/>
                  </a:rPr>
                  <a:t> </a:t>
                </a:r>
              </a:p>
            </p:txBody>
          </p:sp>
        </mc:Fallback>
      </mc:AlternateContent>
      <p:sp>
        <p:nvSpPr>
          <p:cNvPr id="19459" name="Text Box 4"/>
          <p:cNvSpPr txBox="1">
            <a:spLocks noChangeArrowheads="1"/>
          </p:cNvSpPr>
          <p:nvPr/>
        </p:nvSpPr>
        <p:spPr bwMode="auto">
          <a:xfrm>
            <a:off x="2438091" y="116632"/>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溫室效應</a:t>
            </a:r>
            <a:r>
              <a:rPr lang="zh-TW" altLang="en-US" sz="1800" dirty="0"/>
              <a:t>！</a:t>
            </a:r>
            <a:r>
              <a:rPr lang="en-US" altLang="zh-TW" sz="1800" dirty="0">
                <a:latin typeface="Times New Roman" pitchFamily="18" charset="0"/>
                <a:cs typeface="Times New Roman" pitchFamily="18" charset="0"/>
              </a:rPr>
              <a:t>It is good!</a:t>
            </a:r>
            <a:endParaRPr lang="zh-TW" altLang="en-US" sz="1800" dirty="0">
              <a:latin typeface="Times New Roman" pitchFamily="18" charset="0"/>
              <a:cs typeface="Times New Roman" pitchFamily="18" charset="0"/>
            </a:endParaRPr>
          </a:p>
        </p:txBody>
      </p:sp>
      <p:sp>
        <p:nvSpPr>
          <p:cNvPr id="19460" name="Text Box 5"/>
          <p:cNvSpPr txBox="1">
            <a:spLocks noChangeArrowheads="1"/>
          </p:cNvSpPr>
          <p:nvPr/>
        </p:nvSpPr>
        <p:spPr bwMode="auto">
          <a:xfrm>
            <a:off x="1079185" y="1665648"/>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因此地球所發出的紅外線會有一半又反射回來地球！</a:t>
            </a:r>
          </a:p>
        </p:txBody>
      </p:sp>
      <p:sp>
        <p:nvSpPr>
          <p:cNvPr id="2" name="AutoShape 7"/>
          <p:cNvSpPr>
            <a:spLocks noChangeArrowheads="1"/>
          </p:cNvSpPr>
          <p:nvPr/>
        </p:nvSpPr>
        <p:spPr bwMode="auto">
          <a:xfrm flipV="1">
            <a:off x="3544579" y="3954344"/>
            <a:ext cx="169863" cy="1346864"/>
          </a:xfrm>
          <a:prstGeom prst="upArrow">
            <a:avLst>
              <a:gd name="adj1" fmla="val 50000"/>
              <a:gd name="adj2" fmla="val 150397"/>
            </a:avLst>
          </a:prstGeom>
          <a:solidFill>
            <a:srgbClr val="FF0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9464" name="Text Box 9"/>
          <p:cNvSpPr txBox="1">
            <a:spLocks noChangeArrowheads="1"/>
          </p:cNvSpPr>
          <p:nvPr/>
        </p:nvSpPr>
        <p:spPr bwMode="auto">
          <a:xfrm>
            <a:off x="1071253" y="6438782"/>
            <a:ext cx="2951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大氣層如同一件毛毯</a:t>
            </a:r>
          </a:p>
        </p:txBody>
      </p:sp>
      <p:sp>
        <p:nvSpPr>
          <p:cNvPr id="9" name="橢圓 8"/>
          <p:cNvSpPr/>
          <p:nvPr/>
        </p:nvSpPr>
        <p:spPr>
          <a:xfrm>
            <a:off x="2006291" y="2765307"/>
            <a:ext cx="649287" cy="5048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3302484" y="5181084"/>
            <a:ext cx="1989596" cy="649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1" name="Object 9"/>
          <p:cNvGraphicFramePr>
            <a:graphicFrameLocks noChangeAspect="1"/>
          </p:cNvGraphicFramePr>
          <p:nvPr>
            <p:extLst>
              <p:ext uri="{D42A27DB-BD31-4B8C-83A1-F6EECF244321}">
                <p14:modId xmlns:p14="http://schemas.microsoft.com/office/powerpoint/2010/main" val="2052187874"/>
              </p:ext>
            </p:extLst>
          </p:nvPr>
        </p:nvGraphicFramePr>
        <p:xfrm>
          <a:off x="2942916" y="2838332"/>
          <a:ext cx="792162" cy="288925"/>
        </p:xfrm>
        <a:graphic>
          <a:graphicData uri="http://schemas.openxmlformats.org/presentationml/2006/ole">
            <mc:AlternateContent xmlns:mc="http://schemas.openxmlformats.org/markup-compatibility/2006">
              <mc:Choice xmlns:v="urn:schemas-microsoft-com:vml" Requires="v">
                <p:oleObj name="方程式" r:id="rId4" imgW="126780" imgH="101424" progId="Equation.3">
                  <p:embed/>
                </p:oleObj>
              </mc:Choice>
              <mc:Fallback>
                <p:oleObj name="方程式" r:id="rId4" imgW="126780" imgH="1014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2916" y="2838332"/>
                        <a:ext cx="792162"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 name="橢圓 12"/>
          <p:cNvSpPr/>
          <p:nvPr/>
        </p:nvSpPr>
        <p:spPr>
          <a:xfrm>
            <a:off x="2771800" y="3701932"/>
            <a:ext cx="857709"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3806516" y="2766894"/>
            <a:ext cx="649287" cy="5048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1079185" y="489914"/>
            <a:ext cx="6606480" cy="369332"/>
          </a:xfrm>
          <a:prstGeom prst="rect">
            <a:avLst/>
          </a:prstGeom>
        </p:spPr>
        <p:txBody>
          <a:bodyPr wrap="square">
            <a:spAutoFit/>
          </a:bodyPr>
          <a:lstStyle/>
          <a:p>
            <a:r>
              <a:rPr lang="zh-TW" altLang="en-US" dirty="0"/>
              <a:t>大氣層對太陽發出的可見光幾乎是</a:t>
            </a:r>
            <a:r>
              <a:rPr lang="zh-TW" altLang="en-US" dirty="0">
                <a:solidFill>
                  <a:srgbClr val="FF0000"/>
                </a:solidFill>
              </a:rPr>
              <a:t>透明</a:t>
            </a:r>
            <a:r>
              <a:rPr lang="zh-TW" altLang="en-US" dirty="0"/>
              <a:t>，對紅外線卻是</a:t>
            </a:r>
            <a:r>
              <a:rPr lang="zh-TW" altLang="en-US" dirty="0">
                <a:solidFill>
                  <a:srgbClr val="FF0000"/>
                </a:solidFill>
              </a:rPr>
              <a:t>模糊</a:t>
            </a:r>
            <a:r>
              <a:rPr lang="zh-TW" altLang="en-US" dirty="0"/>
              <a:t>的，</a:t>
            </a:r>
          </a:p>
        </p:txBody>
      </p:sp>
      <p:sp>
        <p:nvSpPr>
          <p:cNvPr id="15" name="矩形 14"/>
          <p:cNvSpPr/>
          <p:nvPr/>
        </p:nvSpPr>
        <p:spPr>
          <a:xfrm>
            <a:off x="1082086" y="869434"/>
            <a:ext cx="7738385" cy="369332"/>
          </a:xfrm>
          <a:prstGeom prst="rect">
            <a:avLst/>
          </a:prstGeom>
        </p:spPr>
        <p:txBody>
          <a:bodyPr wrap="square">
            <a:spAutoFit/>
          </a:bodyPr>
          <a:lstStyle/>
          <a:p>
            <a:r>
              <a:rPr lang="zh-TW" altLang="en-US" dirty="0"/>
              <a:t>而低溫的地球放出的熱輻射多是紅外線，</a:t>
            </a:r>
          </a:p>
        </p:txBody>
      </p:sp>
      <mc:AlternateContent xmlns:mc="http://schemas.openxmlformats.org/markup-compatibility/2006" xmlns:a14="http://schemas.microsoft.com/office/drawing/2010/main">
        <mc:Choice Requires="a14">
          <p:sp>
            <p:nvSpPr>
              <p:cNvPr id="4" name="文字方塊 3"/>
              <p:cNvSpPr txBox="1"/>
              <p:nvPr/>
            </p:nvSpPr>
            <p:spPr>
              <a:xfrm>
                <a:off x="1079184" y="1271065"/>
                <a:ext cx="7453255" cy="369332"/>
              </a:xfrm>
              <a:prstGeom prst="rect">
                <a:avLst/>
              </a:prstGeom>
              <a:noFill/>
            </p:spPr>
            <p:txBody>
              <a:bodyPr wrap="square" rtlCol="0">
                <a:spAutoFit/>
              </a:bodyPr>
              <a:lstStyle/>
              <a:p>
                <a:r>
                  <a:rPr lang="zh-TW" altLang="en-US" dirty="0"/>
                  <a:t>大氣層會吸收紅外線，</a:t>
                </a:r>
                <a14:m>
                  <m:oMath xmlns:m="http://schemas.openxmlformats.org/officeDocument/2006/math">
                    <m:r>
                      <a:rPr lang="en-US" altLang="zh-TW" b="0" i="1" smtClean="0">
                        <a:latin typeface="Cambria Math"/>
                      </a:rPr>
                      <m:t>𝑒</m:t>
                    </m:r>
                    <m:r>
                      <a:rPr lang="en-US" altLang="zh-TW" b="0" i="1" smtClean="0">
                        <a:latin typeface="Cambria Math"/>
                        <a:ea typeface="Cambria Math"/>
                      </a:rPr>
                      <m:t>~1</m:t>
                    </m:r>
                  </m:oMath>
                </a14:m>
                <a:r>
                  <a:rPr lang="zh-TW" altLang="en-US" dirty="0"/>
                  <a:t>，又將吸收的熱以輻射向上下釋放。</a:t>
                </a:r>
              </a:p>
            </p:txBody>
          </p:sp>
        </mc:Choice>
        <mc:Fallback xmlns="">
          <p:sp>
            <p:nvSpPr>
              <p:cNvPr id="4" name="文字方塊 3"/>
              <p:cNvSpPr txBox="1">
                <a:spLocks noRot="1" noChangeAspect="1" noMove="1" noResize="1" noEditPoints="1" noAdjustHandles="1" noChangeArrowheads="1" noChangeShapeType="1" noTextEdit="1"/>
              </p:cNvSpPr>
              <p:nvPr/>
            </p:nvSpPr>
            <p:spPr>
              <a:xfrm>
                <a:off x="1079184" y="1271065"/>
                <a:ext cx="7453255" cy="369332"/>
              </a:xfrm>
              <a:prstGeom prst="rect">
                <a:avLst/>
              </a:prstGeom>
              <a:blipFill>
                <a:blip r:embed="rId7"/>
                <a:stretch>
                  <a:fillRect l="-510" t="-10000" b="-20000"/>
                </a:stretch>
              </a:blipFill>
            </p:spPr>
            <p:txBody>
              <a:bodyPr/>
              <a:lstStyle/>
              <a:p>
                <a:r>
                  <a:rPr lang="en-US">
                    <a:noFill/>
                  </a:rPr>
                  <a:t> </a:t>
                </a:r>
              </a:p>
            </p:txBody>
          </p:sp>
        </mc:Fallback>
      </mc:AlternateContent>
      <p:sp>
        <p:nvSpPr>
          <p:cNvPr id="5" name="文字方塊 4"/>
          <p:cNvSpPr txBox="1"/>
          <p:nvPr/>
        </p:nvSpPr>
        <p:spPr>
          <a:xfrm>
            <a:off x="1080966" y="2042682"/>
            <a:ext cx="5616624" cy="369332"/>
          </a:xfrm>
          <a:prstGeom prst="rect">
            <a:avLst/>
          </a:prstGeom>
          <a:noFill/>
        </p:spPr>
        <p:txBody>
          <a:bodyPr wrap="square" rtlCol="0">
            <a:spAutoFit/>
          </a:bodyPr>
          <a:lstStyle/>
          <a:p>
            <a:r>
              <a:rPr lang="zh-TW" altLang="en-US" dirty="0"/>
              <a:t>真正離開地球的只有地表熱輻射的一半！</a:t>
            </a:r>
          </a:p>
        </p:txBody>
      </p:sp>
      <mc:AlternateContent xmlns:mc="http://schemas.openxmlformats.org/markup-compatibility/2006">
        <mc:Choice xmlns:a14="http://schemas.microsoft.com/office/drawing/2010/main" Requires="a14">
          <p:sp>
            <p:nvSpPr>
              <p:cNvPr id="19" name="文字方塊 18"/>
              <p:cNvSpPr txBox="1"/>
              <p:nvPr/>
            </p:nvSpPr>
            <p:spPr>
              <a:xfrm>
                <a:off x="1009751" y="5949280"/>
                <a:ext cx="2526141" cy="37965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m:rPr>
                              <m:sty m:val="p"/>
                            </m:rPr>
                            <a:rPr lang="en-US" altLang="zh-TW">
                              <a:latin typeface="Cambria Math"/>
                            </a:rPr>
                            <m:t>e</m:t>
                          </m:r>
                        </m:sub>
                      </m:sSub>
                      <m:r>
                        <a:rPr lang="en-US" altLang="zh-TW" b="0" i="1" smtClean="0">
                          <a:latin typeface="Cambria Math"/>
                          <a:ea typeface="Cambria Math"/>
                        </a:rPr>
                        <m:t>~255∙</m:t>
                      </m:r>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r>
                                <a:rPr lang="en-US" altLang="zh-TW" b="0" i="1" smtClean="0">
                                  <a:latin typeface="Cambria Math"/>
                                  <a:ea typeface="Cambria Math"/>
                                </a:rPr>
                                <m:t>2</m:t>
                              </m:r>
                            </m:e>
                          </m:d>
                        </m:e>
                        <m:sup>
                          <m:r>
                            <a:rPr lang="en-US" altLang="zh-TW" b="0" i="1" smtClean="0">
                              <a:latin typeface="Cambria Math"/>
                              <a:ea typeface="Cambria Math"/>
                            </a:rPr>
                            <m:t>1/4</m:t>
                          </m:r>
                        </m:sup>
                      </m:sSup>
                      <m:r>
                        <a:rPr lang="en-US" altLang="zh-TW" b="0" i="1" smtClean="0">
                          <a:latin typeface="Cambria Math"/>
                          <a:ea typeface="Cambria Math"/>
                        </a:rPr>
                        <m:t>~303</m:t>
                      </m:r>
                      <m:r>
                        <m:rPr>
                          <m:nor/>
                        </m:rPr>
                        <a:rPr lang="en-US" altLang="zh-TW" b="0" i="0" smtClean="0">
                          <a:latin typeface="Cambria Math"/>
                          <a:ea typeface="Cambria Math"/>
                        </a:rPr>
                        <m:t> </m:t>
                      </m:r>
                      <m:r>
                        <m:rPr>
                          <m:nor/>
                        </m:rPr>
                        <a:rPr lang="en-US" altLang="zh-TW" b="0" i="0" smtClean="0">
                          <a:latin typeface="Cambria Math"/>
                          <a:ea typeface="Cambria Math"/>
                        </a:rPr>
                        <m:t>K</m:t>
                      </m:r>
                    </m:oMath>
                  </m:oMathPara>
                </a14:m>
                <a:endParaRPr lang="zh-TW" altLang="en-US" i="1" dirty="0"/>
              </a:p>
            </p:txBody>
          </p:sp>
        </mc:Choice>
        <mc:Fallback>
          <p:sp>
            <p:nvSpPr>
              <p:cNvPr id="19" name="文字方塊 18"/>
              <p:cNvSpPr txBox="1">
                <a:spLocks noRot="1" noChangeAspect="1" noMove="1" noResize="1" noEditPoints="1" noAdjustHandles="1" noChangeArrowheads="1" noChangeShapeType="1" noTextEdit="1"/>
              </p:cNvSpPr>
              <p:nvPr/>
            </p:nvSpPr>
            <p:spPr>
              <a:xfrm>
                <a:off x="1009751" y="5949280"/>
                <a:ext cx="2526141" cy="379656"/>
              </a:xfrm>
              <a:prstGeom prst="rect">
                <a:avLst/>
              </a:prstGeom>
              <a:blipFill>
                <a:blip r:embed="rId8"/>
                <a:stretch>
                  <a:fillRect b="-16129"/>
                </a:stretch>
              </a:blipFill>
            </p:spPr>
            <p:txBody>
              <a:bodyPr/>
              <a:lstStyle/>
              <a:p>
                <a:r>
                  <a:rPr lang="en-US">
                    <a:noFill/>
                  </a:rPr>
                  <a:t> </a:t>
                </a:r>
              </a:p>
            </p:txBody>
          </p:sp>
        </mc:Fallback>
      </mc:AlternateContent>
    </p:spTree>
    <p:extLst>
      <p:ext uri="{BB962C8B-B14F-4D97-AF65-F5344CB8AC3E}">
        <p14:creationId xmlns:p14="http://schemas.microsoft.com/office/powerpoint/2010/main" val="151392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464"/>
                                        </p:tgtEl>
                                        <p:attrNameLst>
                                          <p:attrName>style.visibility</p:attrName>
                                        </p:attrNameLst>
                                      </p:cBhvr>
                                      <p:to>
                                        <p:strVal val="visible"/>
                                      </p:to>
                                    </p:set>
                                    <p:anim calcmode="lin" valueType="num">
                                      <p:cBhvr additive="base">
                                        <p:cTn id="39" dur="500" fill="hold"/>
                                        <p:tgtEl>
                                          <p:spTgt spid="19464"/>
                                        </p:tgtEl>
                                        <p:attrNameLst>
                                          <p:attrName>ppt_x</p:attrName>
                                        </p:attrNameLst>
                                      </p:cBhvr>
                                      <p:tavLst>
                                        <p:tav tm="0">
                                          <p:val>
                                            <p:strVal val="#ppt_x"/>
                                          </p:val>
                                        </p:tav>
                                        <p:tav tm="100000">
                                          <p:val>
                                            <p:strVal val="#ppt_x"/>
                                          </p:val>
                                        </p:tav>
                                      </p:tavLst>
                                    </p:anim>
                                    <p:anim calcmode="lin" valueType="num">
                                      <p:cBhvr additive="base">
                                        <p:cTn id="40" dur="500" fill="hold"/>
                                        <p:tgtEl>
                                          <p:spTgt spid="1946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9464" grpId="0"/>
      <p:bldP spid="9" grpId="0" animBg="1"/>
      <p:bldP spid="10" grpId="0" animBg="1"/>
      <p:bldP spid="13" grpId="0" animBg="1"/>
      <p:bldP spid="14"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gure shows UV, IR and visible light from the sun striking the earth through its atmosphere. Of these, only IR is reflected.">
            <a:extLst>
              <a:ext uri="{FF2B5EF4-FFF2-40B4-BE49-F238E27FC236}">
                <a16:creationId xmlns:a16="http://schemas.microsoft.com/office/drawing/2014/main" id="{FAFF77FE-2A1A-AF40-84CF-CAFCA8DBE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6963565"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42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test&#10;&#10;AI-generated content may be incorrect.">
            <a:extLst>
              <a:ext uri="{FF2B5EF4-FFF2-40B4-BE49-F238E27FC236}">
                <a16:creationId xmlns:a16="http://schemas.microsoft.com/office/drawing/2014/main" id="{3AEC7DBF-8ED9-2361-A6AB-616C684FF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41743"/>
            <a:ext cx="7772400" cy="5974513"/>
          </a:xfrm>
          <a:prstGeom prst="rect">
            <a:avLst/>
          </a:prstGeom>
        </p:spPr>
      </p:pic>
    </p:spTree>
    <p:extLst>
      <p:ext uri="{BB962C8B-B14F-4D97-AF65-F5344CB8AC3E}">
        <p14:creationId xmlns:p14="http://schemas.microsoft.com/office/powerpoint/2010/main" val="657863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AI-generated content may be incorrect.">
            <a:extLst>
              <a:ext uri="{FF2B5EF4-FFF2-40B4-BE49-F238E27FC236}">
                <a16:creationId xmlns:a16="http://schemas.microsoft.com/office/drawing/2014/main" id="{755216A1-73F1-E569-4161-DFAD3F7D4BDE}"/>
              </a:ext>
            </a:extLst>
          </p:cNvPr>
          <p:cNvPicPr>
            <a:picLocks noChangeAspect="1"/>
          </p:cNvPicPr>
          <p:nvPr/>
        </p:nvPicPr>
        <p:blipFill>
          <a:blip r:embed="rId2">
            <a:extLst>
              <a:ext uri="{28A0092B-C50C-407E-A947-70E740481C1C}">
                <a14:useLocalDpi xmlns:a14="http://schemas.microsoft.com/office/drawing/2010/main" val="0"/>
              </a:ext>
            </a:extLst>
          </a:blip>
          <a:srcRect t="51973"/>
          <a:stretch/>
        </p:blipFill>
        <p:spPr>
          <a:xfrm>
            <a:off x="539552" y="620688"/>
            <a:ext cx="7772400" cy="2461984"/>
          </a:xfrm>
          <a:prstGeom prst="rect">
            <a:avLst/>
          </a:prstGeom>
        </p:spPr>
      </p:pic>
    </p:spTree>
    <p:extLst>
      <p:ext uri="{BB962C8B-B14F-4D97-AF65-F5344CB8AC3E}">
        <p14:creationId xmlns:p14="http://schemas.microsoft.com/office/powerpoint/2010/main" val="27330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015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20" r="15965" b="51355"/>
          <a:stretch/>
        </p:blipFill>
        <p:spPr bwMode="auto">
          <a:xfrm>
            <a:off x="1643851" y="2512493"/>
            <a:ext cx="2374837" cy="217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1259632" y="5248742"/>
            <a:ext cx="7421449"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zh-TW" altLang="en-US" sz="1800" dirty="0"/>
              <a:t>這輻射與物質湯不斷碰撞，交互作用，兩者一直維持熱平衡。</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30928" t="64532" r="58224" b="20962"/>
          <a:stretch/>
        </p:blipFill>
        <p:spPr>
          <a:xfrm>
            <a:off x="4129686" y="2476534"/>
            <a:ext cx="2384487" cy="2167862"/>
          </a:xfrm>
          <a:prstGeom prst="rect">
            <a:avLst/>
          </a:prstGeom>
        </p:spPr>
      </p:pic>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30928" t="50026" r="58224" b="46400"/>
          <a:stretch/>
        </p:blipFill>
        <p:spPr>
          <a:xfrm>
            <a:off x="5046074" y="1797135"/>
            <a:ext cx="2443225" cy="547310"/>
          </a:xfrm>
          <a:prstGeom prst="rect">
            <a:avLst/>
          </a:prstGeom>
        </p:spPr>
      </p:pic>
      <p:sp>
        <p:nvSpPr>
          <p:cNvPr id="2" name="矩形 1"/>
          <p:cNvSpPr/>
          <p:nvPr/>
        </p:nvSpPr>
        <p:spPr>
          <a:xfrm>
            <a:off x="1259632" y="5733256"/>
            <a:ext cx="7609591" cy="458652"/>
          </a:xfrm>
          <a:prstGeom prst="rect">
            <a:avLst/>
          </a:prstGeom>
        </p:spPr>
        <p:txBody>
          <a:bodyPr wrap="square">
            <a:spAutoFit/>
          </a:bodyPr>
          <a:lstStyle/>
          <a:p>
            <a:pPr eaLnBrk="1" hangingPunct="1">
              <a:lnSpc>
                <a:spcPct val="150000"/>
              </a:lnSpc>
              <a:spcBef>
                <a:spcPct val="50000"/>
              </a:spcBef>
              <a:buFontTx/>
              <a:buNone/>
            </a:pPr>
            <a:r>
              <a:rPr lang="zh-TW" altLang="en-US" dirty="0"/>
              <a:t>輻射的溫度就是物質湯的溫度。</a:t>
            </a:r>
          </a:p>
        </p:txBody>
      </p:sp>
      <p:sp>
        <p:nvSpPr>
          <p:cNvPr id="3" name="矩形 2"/>
          <p:cNvSpPr/>
          <p:nvPr/>
        </p:nvSpPr>
        <p:spPr>
          <a:xfrm>
            <a:off x="1276413" y="4879410"/>
            <a:ext cx="7592809" cy="369332"/>
          </a:xfrm>
          <a:prstGeom prst="rect">
            <a:avLst/>
          </a:prstGeom>
        </p:spPr>
        <p:txBody>
          <a:bodyPr wrap="square">
            <a:spAutoFit/>
          </a:bodyPr>
          <a:lstStyle/>
          <a:p>
            <a:r>
              <a:rPr lang="zh-TW" altLang="en-US" dirty="0"/>
              <a:t>最有名的熱輻射就是接近宇宙大霹靂</a:t>
            </a:r>
            <a:r>
              <a:rPr lang="en-US" altLang="zh-TW" dirty="0">
                <a:latin typeface="+mj-lt"/>
              </a:rPr>
              <a:t>Big Bang</a:t>
            </a:r>
            <a:r>
              <a:rPr lang="zh-TW" altLang="en-US" dirty="0"/>
              <a:t>時，物質湯放出的熱輻射！</a:t>
            </a:r>
          </a:p>
        </p:txBody>
      </p:sp>
      <p:pic>
        <p:nvPicPr>
          <p:cNvPr id="10" name="Picture 6" descr="Universe_expan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4104" y="629940"/>
            <a:ext cx="1720602" cy="17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左箭號 3"/>
          <p:cNvSpPr/>
          <p:nvPr/>
        </p:nvSpPr>
        <p:spPr>
          <a:xfrm>
            <a:off x="4129686" y="1998782"/>
            <a:ext cx="576064"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949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AI-generated content may be incorrect.">
            <a:extLst>
              <a:ext uri="{FF2B5EF4-FFF2-40B4-BE49-F238E27FC236}">
                <a16:creationId xmlns:a16="http://schemas.microsoft.com/office/drawing/2014/main" id="{244068B7-B3F0-8D79-B6C9-72481C42C16B}"/>
              </a:ext>
            </a:extLst>
          </p:cNvPr>
          <p:cNvPicPr>
            <a:picLocks noChangeAspect="1"/>
          </p:cNvPicPr>
          <p:nvPr/>
        </p:nvPicPr>
        <p:blipFill>
          <a:blip r:embed="rId2">
            <a:extLst>
              <a:ext uri="{28A0092B-C50C-407E-A947-70E740481C1C}">
                <a14:useLocalDpi xmlns:a14="http://schemas.microsoft.com/office/drawing/2010/main" val="0"/>
              </a:ext>
            </a:extLst>
          </a:blip>
          <a:srcRect b="57860"/>
          <a:stretch/>
        </p:blipFill>
        <p:spPr>
          <a:xfrm>
            <a:off x="609660" y="908720"/>
            <a:ext cx="7772400" cy="2160240"/>
          </a:xfrm>
          <a:prstGeom prst="rect">
            <a:avLst/>
          </a:prstGeom>
        </p:spPr>
      </p:pic>
      <p:pic>
        <p:nvPicPr>
          <p:cNvPr id="5" name="Picture 4" descr="A math equations and numbers&#10;&#10;AI-generated content may be incorrect.">
            <a:extLst>
              <a:ext uri="{FF2B5EF4-FFF2-40B4-BE49-F238E27FC236}">
                <a16:creationId xmlns:a16="http://schemas.microsoft.com/office/drawing/2014/main" id="{57AF690F-A3A7-7702-BCD7-EE42F535D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60" y="3406223"/>
            <a:ext cx="7772400" cy="2258882"/>
          </a:xfrm>
          <a:prstGeom prst="rect">
            <a:avLst/>
          </a:prstGeom>
        </p:spPr>
      </p:pic>
    </p:spTree>
    <p:extLst>
      <p:ext uri="{BB962C8B-B14F-4D97-AF65-F5344CB8AC3E}">
        <p14:creationId xmlns:p14="http://schemas.microsoft.com/office/powerpoint/2010/main" val="29371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 in a suit and tie&#10;&#10;Description automatically generated with medium confidence">
            <a:extLst>
              <a:ext uri="{FF2B5EF4-FFF2-40B4-BE49-F238E27FC236}">
                <a16:creationId xmlns:a16="http://schemas.microsoft.com/office/drawing/2014/main" id="{58A652A1-36AD-014F-BD91-FC54D4B5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0" y="278561"/>
            <a:ext cx="8532440" cy="6300878"/>
          </a:xfrm>
          <a:prstGeom prst="rect">
            <a:avLst/>
          </a:prstGeom>
        </p:spPr>
      </p:pic>
      <p:sp>
        <p:nvSpPr>
          <p:cNvPr id="4" name="TextBox 3">
            <a:extLst>
              <a:ext uri="{FF2B5EF4-FFF2-40B4-BE49-F238E27FC236}">
                <a16:creationId xmlns:a16="http://schemas.microsoft.com/office/drawing/2014/main" id="{7F3A3C52-C71A-AE59-E865-33BD3D134CC8}"/>
              </a:ext>
            </a:extLst>
          </p:cNvPr>
          <p:cNvSpPr txBox="1"/>
          <p:nvPr/>
        </p:nvSpPr>
        <p:spPr>
          <a:xfrm>
            <a:off x="1907704" y="6210107"/>
            <a:ext cx="1205880" cy="369332"/>
          </a:xfrm>
          <a:prstGeom prst="rect">
            <a:avLst/>
          </a:prstGeom>
          <a:solidFill>
            <a:schemeClr val="bg1"/>
          </a:solidFill>
        </p:spPr>
        <p:txBody>
          <a:bodyPr wrap="square">
            <a:spAutoFit/>
          </a:bodyPr>
          <a:lstStyle/>
          <a:p>
            <a:r>
              <a:rPr lang="zh-TW" altLang="en-US" b="0" i="0" u="none" strike="noStrike" dirty="0">
                <a:solidFill>
                  <a:srgbClr val="202122"/>
                </a:solidFill>
                <a:effectLst/>
                <a:latin typeface="Arial" panose="020B0604020202020204" pitchFamily="34" charset="0"/>
              </a:rPr>
              <a:t>真鍋 淑郎</a:t>
            </a:r>
            <a:endParaRPr lang="en-US" dirty="0"/>
          </a:p>
        </p:txBody>
      </p:sp>
    </p:spTree>
    <p:extLst>
      <p:ext uri="{BB962C8B-B14F-4D97-AF65-F5344CB8AC3E}">
        <p14:creationId xmlns:p14="http://schemas.microsoft.com/office/powerpoint/2010/main" val="426528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BA8BDCB-5210-8F48-9EF2-69DFDB3E8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48680"/>
            <a:ext cx="7851450" cy="5516702"/>
          </a:xfrm>
          <a:prstGeom prst="rect">
            <a:avLst/>
          </a:prstGeom>
        </p:spPr>
      </p:pic>
    </p:spTree>
    <p:extLst>
      <p:ext uri="{BB962C8B-B14F-4D97-AF65-F5344CB8AC3E}">
        <p14:creationId xmlns:p14="http://schemas.microsoft.com/office/powerpoint/2010/main" val="2369809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5842D-55F9-F549-8FB4-0B44C824D0C7}"/>
              </a:ext>
            </a:extLst>
          </p:cNvPr>
          <p:cNvPicPr>
            <a:picLocks noChangeAspect="1"/>
          </p:cNvPicPr>
          <p:nvPr/>
        </p:nvPicPr>
        <p:blipFill>
          <a:blip r:embed="rId2"/>
          <a:stretch>
            <a:fillRect/>
          </a:stretch>
        </p:blipFill>
        <p:spPr>
          <a:xfrm>
            <a:off x="1979712" y="908720"/>
            <a:ext cx="4684920" cy="3528392"/>
          </a:xfrm>
          <a:prstGeom prst="rect">
            <a:avLst/>
          </a:prstGeom>
        </p:spPr>
      </p:pic>
    </p:spTree>
    <p:extLst>
      <p:ext uri="{BB962C8B-B14F-4D97-AF65-F5344CB8AC3E}">
        <p14:creationId xmlns:p14="http://schemas.microsoft.com/office/powerpoint/2010/main" val="1519489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BF2EF-0205-4F46-9882-9E1F0BC87DC0}"/>
              </a:ext>
            </a:extLst>
          </p:cNvPr>
          <p:cNvPicPr>
            <a:picLocks noChangeAspect="1"/>
          </p:cNvPicPr>
          <p:nvPr/>
        </p:nvPicPr>
        <p:blipFill>
          <a:blip r:embed="rId2"/>
          <a:stretch>
            <a:fillRect/>
          </a:stretch>
        </p:blipFill>
        <p:spPr>
          <a:xfrm>
            <a:off x="1115616" y="999339"/>
            <a:ext cx="4607644" cy="4859322"/>
          </a:xfrm>
          <a:prstGeom prst="rect">
            <a:avLst/>
          </a:prstGeom>
        </p:spPr>
      </p:pic>
      <p:pic>
        <p:nvPicPr>
          <p:cNvPr id="74754" name="Picture 2">
            <a:extLst>
              <a:ext uri="{FF2B5EF4-FFF2-40B4-BE49-F238E27FC236}">
                <a16:creationId xmlns:a16="http://schemas.microsoft.com/office/drawing/2014/main" id="{BDB4A90A-4636-1643-BF97-0F777FFB9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24472"/>
            <a:ext cx="1760842" cy="220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161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1E445-2A55-0E48-8CF1-9A851D5F0CFB}"/>
              </a:ext>
            </a:extLst>
          </p:cNvPr>
          <p:cNvPicPr>
            <a:picLocks noChangeAspect="1"/>
          </p:cNvPicPr>
          <p:nvPr/>
        </p:nvPicPr>
        <p:blipFill>
          <a:blip r:embed="rId2"/>
          <a:stretch>
            <a:fillRect/>
          </a:stretch>
        </p:blipFill>
        <p:spPr>
          <a:xfrm>
            <a:off x="1179698" y="764704"/>
            <a:ext cx="6784603" cy="5112568"/>
          </a:xfrm>
          <a:prstGeom prst="rect">
            <a:avLst/>
          </a:prstGeom>
        </p:spPr>
      </p:pic>
    </p:spTree>
    <p:extLst>
      <p:ext uri="{BB962C8B-B14F-4D97-AF65-F5344CB8AC3E}">
        <p14:creationId xmlns:p14="http://schemas.microsoft.com/office/powerpoint/2010/main" val="312592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1B9D9-05C5-A04E-91CA-1DC4A1709160}"/>
              </a:ext>
            </a:extLst>
          </p:cNvPr>
          <p:cNvPicPr>
            <a:picLocks noChangeAspect="1"/>
          </p:cNvPicPr>
          <p:nvPr/>
        </p:nvPicPr>
        <p:blipFill>
          <a:blip r:embed="rId2"/>
          <a:stretch>
            <a:fillRect/>
          </a:stretch>
        </p:blipFill>
        <p:spPr>
          <a:xfrm>
            <a:off x="1187624" y="728700"/>
            <a:ext cx="6461141" cy="5400600"/>
          </a:xfrm>
          <a:prstGeom prst="rect">
            <a:avLst/>
          </a:prstGeom>
        </p:spPr>
      </p:pic>
    </p:spTree>
    <p:extLst>
      <p:ext uri="{BB962C8B-B14F-4D97-AF65-F5344CB8AC3E}">
        <p14:creationId xmlns:p14="http://schemas.microsoft.com/office/powerpoint/2010/main" val="3014944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60BA-EF06-8648-BE2D-9E35919805A7}"/>
              </a:ext>
            </a:extLst>
          </p:cNvPr>
          <p:cNvPicPr>
            <a:picLocks noChangeAspect="1"/>
          </p:cNvPicPr>
          <p:nvPr/>
        </p:nvPicPr>
        <p:blipFill>
          <a:blip r:embed="rId2"/>
          <a:stretch>
            <a:fillRect/>
          </a:stretch>
        </p:blipFill>
        <p:spPr>
          <a:xfrm>
            <a:off x="1313836" y="1232756"/>
            <a:ext cx="6516328" cy="4392488"/>
          </a:xfrm>
          <a:prstGeom prst="rect">
            <a:avLst/>
          </a:prstGeom>
        </p:spPr>
      </p:pic>
    </p:spTree>
    <p:extLst>
      <p:ext uri="{BB962C8B-B14F-4D97-AF65-F5344CB8AC3E}">
        <p14:creationId xmlns:p14="http://schemas.microsoft.com/office/powerpoint/2010/main" val="227073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890627" y="429441"/>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 name="TextBox 2">
            <a:extLst>
              <a:ext uri="{FF2B5EF4-FFF2-40B4-BE49-F238E27FC236}">
                <a16:creationId xmlns:a16="http://schemas.microsoft.com/office/drawing/2014/main" id="{F4A606FC-69CC-2043-8671-090F546EE937}"/>
              </a:ext>
            </a:extLst>
          </p:cNvPr>
          <p:cNvSpPr txBox="1"/>
          <p:nvPr/>
        </p:nvSpPr>
        <p:spPr>
          <a:xfrm>
            <a:off x="899591" y="6371376"/>
            <a:ext cx="2052713" cy="369332"/>
          </a:xfrm>
          <a:prstGeom prst="rect">
            <a:avLst/>
          </a:prstGeom>
          <a:noFill/>
        </p:spPr>
        <p:txBody>
          <a:bodyPr wrap="square" rtlCol="0">
            <a:spAutoFit/>
          </a:bodyPr>
          <a:lstStyle/>
          <a:p>
            <a:r>
              <a:rPr lang="en-TW" dirty="0"/>
              <a:t>為什麼？</a:t>
            </a:r>
          </a:p>
        </p:txBody>
      </p:sp>
      <p:pic>
        <p:nvPicPr>
          <p:cNvPr id="4" name="Picture 2" descr="4002">
            <a:extLst>
              <a:ext uri="{FF2B5EF4-FFF2-40B4-BE49-F238E27FC236}">
                <a16:creationId xmlns:a16="http://schemas.microsoft.com/office/drawing/2014/main" id="{1A648209-8D6D-26CC-5B9A-AC6DEED9A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899594" y="922951"/>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69DF1CC9-A6DF-30ED-442D-A1ADBA223E3A}"/>
              </a:ext>
            </a:extLst>
          </p:cNvPr>
          <p:cNvSpPr txBox="1">
            <a:spLocks noChangeArrowheads="1"/>
          </p:cNvSpPr>
          <p:nvPr/>
        </p:nvSpPr>
        <p:spPr bwMode="auto">
          <a:xfrm>
            <a:off x="899594" y="4294350"/>
            <a:ext cx="7344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表面不反射，而完全吸收電磁波的物體，稱為</a:t>
            </a:r>
            <a:r>
              <a:rPr lang="zh-TW" altLang="en-US" sz="1800" dirty="0">
                <a:solidFill>
                  <a:srgbClr val="FF0000"/>
                </a:solidFill>
              </a:rPr>
              <a:t>黑體</a:t>
            </a:r>
            <a:r>
              <a:rPr lang="en-US" altLang="zh-TW" sz="1800" dirty="0">
                <a:solidFill>
                  <a:srgbClr val="FF0000"/>
                </a:solidFill>
                <a:latin typeface="Times New Roman" pitchFamily="18" charset="0"/>
                <a:cs typeface="Times New Roman" pitchFamily="18" charset="0"/>
              </a:rPr>
              <a:t>Blackbody </a:t>
            </a:r>
            <a:r>
              <a:rPr lang="zh-TW" altLang="en-US" sz="1800" dirty="0"/>
              <a:t>。</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6" name="Text Box 5">
                <a:extLst>
                  <a:ext uri="{FF2B5EF4-FFF2-40B4-BE49-F238E27FC236}">
                    <a16:creationId xmlns:a16="http://schemas.microsoft.com/office/drawing/2014/main" id="{1F74828F-D62E-57D8-ED08-388C692E7FE0}"/>
                  </a:ext>
                </a:extLst>
              </p:cNvPr>
              <p:cNvSpPr txBox="1">
                <a:spLocks noChangeArrowheads="1"/>
              </p:cNvSpPr>
              <p:nvPr/>
            </p:nvSpPr>
            <p:spPr bwMode="auto">
              <a:xfrm>
                <a:off x="899592" y="5591804"/>
                <a:ext cx="824440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黑體很特別：黑體的熱輻射與黑體的其他性質無關，完全由黑體的溫度</a:t>
                </a:r>
                <a14:m>
                  <m:oMath xmlns:m="http://schemas.openxmlformats.org/officeDocument/2006/math">
                    <m:r>
                      <a:rPr lang="en-US" altLang="zh-TW" sz="1800" i="1" smtClean="0">
                        <a:solidFill>
                          <a:srgbClr val="FF0000"/>
                        </a:solidFill>
                        <a:latin typeface="Cambria Math"/>
                      </a:rPr>
                      <m:t>𝑇</m:t>
                    </m:r>
                  </m:oMath>
                </a14:m>
                <a:r>
                  <a:rPr lang="zh-TW" altLang="en-US" sz="1800" dirty="0">
                    <a:solidFill>
                      <a:srgbClr val="FF0000"/>
                    </a:solidFill>
                  </a:rPr>
                  <a:t>決定。</a:t>
                </a:r>
              </a:p>
            </p:txBody>
          </p:sp>
        </mc:Choice>
        <mc:Fallback xmlns="">
          <p:sp>
            <p:nvSpPr>
              <p:cNvPr id="6" name="Text Box 5">
                <a:extLst>
                  <a:ext uri="{FF2B5EF4-FFF2-40B4-BE49-F238E27FC236}">
                    <a16:creationId xmlns:a16="http://schemas.microsoft.com/office/drawing/2014/main" id="{1F74828F-D62E-57D8-ED08-388C692E7FE0}"/>
                  </a:ext>
                </a:extLst>
              </p:cNvPr>
              <p:cNvSpPr txBox="1">
                <a:spLocks noRot="1" noChangeAspect="1" noMove="1" noResize="1" noEditPoints="1" noAdjustHandles="1" noChangeArrowheads="1" noChangeShapeType="1" noTextEdit="1"/>
              </p:cNvSpPr>
              <p:nvPr/>
            </p:nvSpPr>
            <p:spPr bwMode="auto">
              <a:xfrm>
                <a:off x="899592" y="5591804"/>
                <a:ext cx="8244408" cy="369332"/>
              </a:xfrm>
              <a:prstGeom prst="rect">
                <a:avLst/>
              </a:prstGeom>
              <a:blipFill>
                <a:blip r:embed="rId3"/>
                <a:stretch>
                  <a:fillRect l="-77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 Box 7">
            <a:extLst>
              <a:ext uri="{FF2B5EF4-FFF2-40B4-BE49-F238E27FC236}">
                <a16:creationId xmlns:a16="http://schemas.microsoft.com/office/drawing/2014/main" id="{57611950-C8C1-C25A-BE08-43DCEF937BD0}"/>
              </a:ext>
            </a:extLst>
          </p:cNvPr>
          <p:cNvSpPr txBox="1">
            <a:spLocks noChangeArrowheads="1"/>
          </p:cNvSpPr>
          <p:nvPr/>
        </p:nvSpPr>
        <p:spPr bwMode="auto">
          <a:xfrm>
            <a:off x="899595" y="4725144"/>
            <a:ext cx="774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在紅外線的區域，大部分物體幾乎都是黑體！</a:t>
            </a:r>
          </a:p>
        </p:txBody>
      </p:sp>
      <p:pic>
        <p:nvPicPr>
          <p:cNvPr id="8" name="Picture 8" descr="http://www.lessloss.com/images/blackbody/hot_metal.jpg">
            <a:extLst>
              <a:ext uri="{FF2B5EF4-FFF2-40B4-BE49-F238E27FC236}">
                <a16:creationId xmlns:a16="http://schemas.microsoft.com/office/drawing/2014/main" id="{AE25C8AD-D550-1A9D-69B2-454654B18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444" y="926196"/>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
            <a:extLst>
              <a:ext uri="{FF2B5EF4-FFF2-40B4-BE49-F238E27FC236}">
                <a16:creationId xmlns:a16="http://schemas.microsoft.com/office/drawing/2014/main" id="{A32F4733-3513-D3F4-9B59-08E5F3B4CC46}"/>
              </a:ext>
            </a:extLst>
          </p:cNvPr>
          <p:cNvSpPr txBox="1"/>
          <p:nvPr/>
        </p:nvSpPr>
        <p:spPr>
          <a:xfrm>
            <a:off x="891618" y="5982817"/>
            <a:ext cx="7741345" cy="369332"/>
          </a:xfrm>
          <a:prstGeom prst="rect">
            <a:avLst/>
          </a:prstGeom>
          <a:noFill/>
        </p:spPr>
        <p:txBody>
          <a:bodyPr wrap="square" rtlCol="0">
            <a:spAutoFit/>
          </a:bodyPr>
          <a:lstStyle/>
          <a:p>
            <a:r>
              <a:rPr lang="zh-TW" altLang="en-US" sz="1800" dirty="0"/>
              <a:t>如此，所有同溫度的黑體輻射都是一樣的！</a:t>
            </a:r>
          </a:p>
        </p:txBody>
      </p:sp>
      <p:sp>
        <p:nvSpPr>
          <p:cNvPr id="10" name="TextBox 9">
            <a:extLst>
              <a:ext uri="{FF2B5EF4-FFF2-40B4-BE49-F238E27FC236}">
                <a16:creationId xmlns:a16="http://schemas.microsoft.com/office/drawing/2014/main" id="{4FA3A88F-4A8F-33A5-0C11-E0585F336271}"/>
              </a:ext>
            </a:extLst>
          </p:cNvPr>
          <p:cNvSpPr txBox="1"/>
          <p:nvPr/>
        </p:nvSpPr>
        <p:spPr>
          <a:xfrm>
            <a:off x="899592" y="5157192"/>
            <a:ext cx="7992887" cy="369332"/>
          </a:xfrm>
          <a:prstGeom prst="rect">
            <a:avLst/>
          </a:prstGeom>
          <a:noFill/>
        </p:spPr>
        <p:txBody>
          <a:bodyPr wrap="square" rtlCol="0">
            <a:spAutoFit/>
          </a:bodyPr>
          <a:lstStyle/>
          <a:p>
            <a:pPr algn="l"/>
            <a:r>
              <a:rPr lang="en-US" sz="1800" dirty="0" err="1">
                <a:latin typeface="Cambria Math" panose="02040503050406030204" pitchFamily="18" charset="0"/>
              </a:rPr>
              <a:t>室溫下熱輻射又幾乎都是紅外線，因此以黑體輻射描述物體的熱輻射很接近</a:t>
            </a:r>
            <a:r>
              <a:rPr lang="en-US" sz="1800" dirty="0">
                <a:latin typeface="Cambria Math" panose="02040503050406030204" pitchFamily="18" charset="0"/>
              </a:rPr>
              <a:t>。</a:t>
            </a:r>
          </a:p>
        </p:txBody>
      </p:sp>
    </p:spTree>
    <p:extLst>
      <p:ext uri="{BB962C8B-B14F-4D97-AF65-F5344CB8AC3E}">
        <p14:creationId xmlns:p14="http://schemas.microsoft.com/office/powerpoint/2010/main" val="4184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utoUpdateAnimBg="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Text Box 3"/>
              <p:cNvSpPr txBox="1">
                <a:spLocks noChangeArrowheads="1"/>
              </p:cNvSpPr>
              <p:nvPr/>
            </p:nvSpPr>
            <p:spPr bwMode="auto">
              <a:xfrm>
                <a:off x="890132" y="697000"/>
                <a:ext cx="43204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輻射總功率</a:t>
                </a:r>
                <a14:m>
                  <m:oMath xmlns:m="http://schemas.openxmlformats.org/officeDocument/2006/math">
                    <m:r>
                      <a:rPr lang="en-US" altLang="zh-TW" sz="1800" b="0" i="0" smtClean="0">
                        <a:solidFill>
                          <a:srgbClr val="FF0000"/>
                        </a:solidFill>
                        <a:latin typeface="Cambria Math"/>
                      </a:rPr>
                      <m:t> </m:t>
                    </m:r>
                    <m:r>
                      <a:rPr lang="en-US" altLang="zh-TW" sz="1800" b="0" i="1" smtClean="0">
                        <a:solidFill>
                          <a:srgbClr val="FF0000"/>
                        </a:solidFill>
                        <a:latin typeface="Cambria Math"/>
                      </a:rPr>
                      <m:t>𝑃</m:t>
                    </m:r>
                  </m:oMath>
                </a14:m>
                <a:r>
                  <a:rPr lang="zh-TW" altLang="en-US" sz="1800" dirty="0">
                    <a:solidFill>
                      <a:srgbClr val="FF0000"/>
                    </a:solidFill>
                  </a:rPr>
                  <a:t>：單位時間的總輻射能量。</a:t>
                </a:r>
              </a:p>
            </p:txBody>
          </p:sp>
        </mc:Choice>
        <mc:Fallback xmlns="">
          <p:sp>
            <p:nvSpPr>
              <p:cNvPr id="6146" name="Text Box 3"/>
              <p:cNvSpPr txBox="1">
                <a:spLocks noRot="1" noChangeAspect="1" noMove="1" noResize="1" noEditPoints="1" noAdjustHandles="1" noChangeArrowheads="1" noChangeShapeType="1" noTextEdit="1"/>
              </p:cNvSpPr>
              <p:nvPr/>
            </p:nvSpPr>
            <p:spPr bwMode="auto">
              <a:xfrm>
                <a:off x="890132" y="697000"/>
                <a:ext cx="4320479" cy="369332"/>
              </a:xfrm>
              <a:prstGeom prst="rect">
                <a:avLst/>
              </a:prstGeom>
              <a:blipFill>
                <a:blip r:embed="rId2"/>
                <a:stretch>
                  <a:fillRect l="-117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0" name="文字方塊 12"/>
          <p:cNvSpPr txBox="1">
            <a:spLocks noChangeArrowheads="1"/>
          </p:cNvSpPr>
          <p:nvPr/>
        </p:nvSpPr>
        <p:spPr bwMode="auto">
          <a:xfrm>
            <a:off x="889934" y="277115"/>
            <a:ext cx="6192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首先解釋何謂一樣？熱幅射有兩個明顯可測量的特性：</a:t>
            </a:r>
          </a:p>
        </p:txBody>
      </p:sp>
      <p:pic>
        <p:nvPicPr>
          <p:cNvPr id="6153" name="Picture 16" descr="http://t2.gstatic.com/images?q=tbn:ANd9GcT6CWMQT7u-cX61oSIbeczGLNdy97xl1L5Krl7ugYod_58iX-qZRunNlgi8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464" y="697000"/>
            <a:ext cx="2220436" cy="166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 Box 5"/>
              <p:cNvSpPr txBox="1">
                <a:spLocks noChangeArrowheads="1"/>
              </p:cNvSpPr>
              <p:nvPr/>
            </p:nvSpPr>
            <p:spPr bwMode="auto">
              <a:xfrm>
                <a:off x="890132" y="2636912"/>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890132" y="2636912"/>
                <a:ext cx="3240360" cy="369332"/>
              </a:xfrm>
              <a:prstGeom prst="rect">
                <a:avLst/>
              </a:prstGeom>
              <a:blipFill>
                <a:blip r:embed="rId4"/>
                <a:stretch>
                  <a:fillRect l="-156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 name="Picture 2" descr="http://1.bp.blogspot.com/-9gBQsrG17oU/Tqqd_qNS2zI/AAAAAAAAKyE/gCQ-36XyB4o/s1600/FG04_07.jpg"/>
          <p:cNvPicPr>
            <a:picLocks noChangeAspect="1" noChangeArrowheads="1"/>
          </p:cNvPicPr>
          <p:nvPr/>
        </p:nvPicPr>
        <p:blipFill rotWithShape="1">
          <a:blip r:embed="rId5">
            <a:extLst>
              <a:ext uri="{28A0092B-C50C-407E-A947-70E740481C1C}">
                <a14:useLocalDpi xmlns:a14="http://schemas.microsoft.com/office/drawing/2010/main" val="0"/>
              </a:ext>
            </a:extLst>
          </a:blip>
          <a:srcRect l="35726" t="31775" b="4312"/>
          <a:stretch/>
        </p:blipFill>
        <p:spPr bwMode="auto">
          <a:xfrm>
            <a:off x="4067944" y="2636912"/>
            <a:ext cx="3734956" cy="30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786676" y="2636912"/>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74508" y="2636912"/>
            <a:ext cx="1071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90132" y="5716357"/>
            <a:ext cx="6422975" cy="369332"/>
          </a:xfrm>
          <a:prstGeom prst="rect">
            <a:avLst/>
          </a:prstGeom>
          <a:noFill/>
        </p:spPr>
        <p:txBody>
          <a:bodyPr wrap="square" rtlCol="0">
            <a:spAutoFit/>
          </a:bodyPr>
          <a:lstStyle/>
          <a:p>
            <a:r>
              <a:rPr lang="zh-TW" altLang="en-US" dirty="0"/>
              <a:t>就以上兩個特性而言，所有同溫度的黑體輻射都是一模一樣！</a:t>
            </a:r>
          </a:p>
        </p:txBody>
      </p:sp>
      <mc:AlternateContent xmlns:mc="http://schemas.openxmlformats.org/markup-compatibility/2006" xmlns:a14="http://schemas.microsoft.com/office/drawing/2010/main">
        <mc:Choice Requires="a14">
          <p:sp>
            <p:nvSpPr>
              <p:cNvPr id="4" name="文字方塊 3"/>
              <p:cNvSpPr txBox="1"/>
              <p:nvPr/>
            </p:nvSpPr>
            <p:spPr>
              <a:xfrm>
                <a:off x="962140" y="1124744"/>
                <a:ext cx="93333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oMath>
                  </m:oMathPara>
                </a14:m>
                <a:endParaRPr lang="zh-TW" altLang="en-US"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962140" y="1124744"/>
                <a:ext cx="933332" cy="612732"/>
              </a:xfrm>
              <a:prstGeom prst="rect">
                <a:avLst/>
              </a:prstGeom>
              <a:blipFill>
                <a:blip r:embed="rId6"/>
                <a:stretch>
                  <a:fillRect b="-408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F849E0A-D4E1-1F61-ED70-DBB856B653B2}"/>
              </a:ext>
            </a:extLst>
          </p:cNvPr>
          <p:cNvSpPr txBox="1"/>
          <p:nvPr/>
        </p:nvSpPr>
        <p:spPr>
          <a:xfrm>
            <a:off x="908184" y="6161000"/>
            <a:ext cx="4572000" cy="369332"/>
          </a:xfrm>
          <a:prstGeom prst="rect">
            <a:avLst/>
          </a:prstGeom>
          <a:noFill/>
        </p:spPr>
        <p:txBody>
          <a:bodyPr wrap="square">
            <a:spAutoFit/>
          </a:bodyPr>
          <a:lstStyle/>
          <a:p>
            <a:r>
              <a:rPr lang="zh-TW" altLang="en-US" sz="1800" dirty="0"/>
              <a:t>一定溫度下黑體輻射只有一種！</a:t>
            </a:r>
            <a:endParaRPr lang="en-US" dirty="0"/>
          </a:p>
        </p:txBody>
      </p:sp>
    </p:spTree>
    <p:extLst>
      <p:ext uri="{BB962C8B-B14F-4D97-AF65-F5344CB8AC3E}">
        <p14:creationId xmlns:p14="http://schemas.microsoft.com/office/powerpoint/2010/main" val="31065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AF8AF-63B6-97C6-E3D0-ADC7832FF19A}"/>
            </a:ext>
          </a:extLst>
        </p:cNvPr>
        <p:cNvGrpSpPr/>
        <p:nvPr/>
      </p:nvGrpSpPr>
      <p:grpSpPr>
        <a:xfrm>
          <a:off x="0" y="0"/>
          <a:ext cx="0" cy="0"/>
          <a:chOff x="0" y="0"/>
          <a:chExt cx="0" cy="0"/>
        </a:xfrm>
      </p:grpSpPr>
      <p:sp>
        <p:nvSpPr>
          <p:cNvPr id="4099" name="Text Box 4">
            <a:extLst>
              <a:ext uri="{FF2B5EF4-FFF2-40B4-BE49-F238E27FC236}">
                <a16:creationId xmlns:a16="http://schemas.microsoft.com/office/drawing/2014/main" id="{E6B1F5A8-0370-E9B0-7198-754A58E2E4E5}"/>
              </a:ext>
            </a:extLst>
          </p:cNvPr>
          <p:cNvSpPr txBox="1">
            <a:spLocks noChangeArrowheads="1"/>
          </p:cNvSpPr>
          <p:nvPr/>
        </p:nvSpPr>
        <p:spPr bwMode="auto">
          <a:xfrm>
            <a:off x="1169876" y="578809"/>
            <a:ext cx="7722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要證明黑體輻射只有一種，還要介紹一個角色：空腔輻射</a:t>
            </a:r>
            <a:r>
              <a:rPr lang="en-US" altLang="zh-TW" sz="1800" dirty="0">
                <a:solidFill>
                  <a:srgbClr val="FF0000"/>
                </a:solidFill>
                <a:latin typeface="+mn-lt"/>
              </a:rPr>
              <a:t>Cavity Radiation</a:t>
            </a:r>
            <a:r>
              <a:rPr lang="zh-TW" altLang="en-US" sz="1800" dirty="0">
                <a:solidFill>
                  <a:srgbClr val="FF0000"/>
                </a:solidFill>
                <a:latin typeface="+mn-lt"/>
              </a:rPr>
              <a:t>。</a:t>
            </a:r>
          </a:p>
        </p:txBody>
      </p:sp>
      <p:pic>
        <p:nvPicPr>
          <p:cNvPr id="4100" name="Picture 5" descr="D:\Dropbox\Documents\課程\YoungTextBook\Images\Chapter39\A_Images\A_Figures_and_Photos\39_30_Figure.jpg">
            <a:extLst>
              <a:ext uri="{FF2B5EF4-FFF2-40B4-BE49-F238E27FC236}">
                <a16:creationId xmlns:a16="http://schemas.microsoft.com/office/drawing/2014/main" id="{8FE196B6-D683-D8FD-7974-D0138E8567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640"/>
          <a:stretch/>
        </p:blipFill>
        <p:spPr bwMode="auto">
          <a:xfrm>
            <a:off x="2771800" y="1192257"/>
            <a:ext cx="3744912" cy="30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AF24AE1-8E79-5E89-AEBD-DDD9328F8869}"/>
              </a:ext>
            </a:extLst>
          </p:cNvPr>
          <p:cNvSpPr txBox="1"/>
          <p:nvPr/>
        </p:nvSpPr>
        <p:spPr>
          <a:xfrm>
            <a:off x="1144047" y="4941168"/>
            <a:ext cx="7999953" cy="369332"/>
          </a:xfrm>
          <a:prstGeom prst="rect">
            <a:avLst/>
          </a:prstGeom>
          <a:noFill/>
        </p:spPr>
        <p:txBody>
          <a:bodyPr wrap="square" rtlCol="0">
            <a:spAutoFit/>
          </a:bodyPr>
          <a:lstStyle/>
          <a:p>
            <a:r>
              <a:rPr lang="en-GB" dirty="0" err="1"/>
              <a:t>電磁波</a:t>
            </a:r>
            <a:r>
              <a:rPr lang="en-TW" sz="1800"/>
              <a:t>透過小洞進入</a:t>
            </a:r>
            <a:r>
              <a:rPr lang="en-GB" sz="1800" dirty="0" err="1"/>
              <a:t>空腔</a:t>
            </a:r>
            <a:r>
              <a:rPr lang="en-TW" sz="1800"/>
              <a:t>後，</a:t>
            </a:r>
            <a:r>
              <a:rPr lang="en-GB" sz="1800" dirty="0" err="1"/>
              <a:t>洞很小，</a:t>
            </a:r>
            <a:r>
              <a:rPr lang="en-GB" dirty="0" err="1"/>
              <a:t>電磁波</a:t>
            </a:r>
            <a:r>
              <a:rPr lang="en-TW" sz="1800"/>
              <a:t>在</a:t>
            </a:r>
            <a:r>
              <a:rPr lang="en-GB" sz="1800" dirty="0" err="1"/>
              <a:t>空腔內來回反射、也被吸收</a:t>
            </a:r>
            <a:r>
              <a:rPr lang="en-TW" sz="1800"/>
              <a:t>。</a:t>
            </a:r>
            <a:endParaRPr lang="en-TW"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66FC81-C059-3D1C-8C82-5E03DC815E06}"/>
                  </a:ext>
                </a:extLst>
              </p:cNvPr>
              <p:cNvSpPr txBox="1"/>
              <p:nvPr/>
            </p:nvSpPr>
            <p:spPr>
              <a:xfrm>
                <a:off x="1144048" y="5369110"/>
                <a:ext cx="7290556" cy="369332"/>
              </a:xfrm>
              <a:prstGeom prst="rect">
                <a:avLst/>
              </a:prstGeom>
              <a:noFill/>
            </p:spPr>
            <p:txBody>
              <a:bodyPr wrap="square" rtlCol="0">
                <a:spAutoFit/>
              </a:bodyPr>
              <a:lstStyle/>
              <a:p>
                <a:r>
                  <a:rPr lang="en-TW" sz="1800"/>
                  <a:t>在</a:t>
                </a:r>
                <a:r>
                  <a:rPr lang="en-GB" sz="1800" dirty="0" err="1"/>
                  <a:t>空腔</a:t>
                </a:r>
                <a:r>
                  <a:rPr lang="en-TW" sz="1800"/>
                  <a:t>裡面待夠久，</a:t>
                </a:r>
                <a:r>
                  <a:rPr lang="en-GB" sz="1800" dirty="0" err="1"/>
                  <a:t>電磁波會</a:t>
                </a:r>
                <a:r>
                  <a:rPr lang="en-TW" sz="1800"/>
                  <a:t>與</a:t>
                </a:r>
                <a:r>
                  <a:rPr lang="en-GB" dirty="0" err="1"/>
                  <a:t>溫度為</a:t>
                </a:r>
                <a14:m>
                  <m:oMath xmlns:m="http://schemas.openxmlformats.org/officeDocument/2006/math">
                    <m:r>
                      <a:rPr lang="en-US" b="0" i="1" smtClean="0">
                        <a:latin typeface="Cambria Math" panose="02040503050406030204" pitchFamily="18" charset="0"/>
                      </a:rPr>
                      <m:t>𝑇</m:t>
                    </m:r>
                  </m:oMath>
                </a14:m>
                <a:r>
                  <a:rPr lang="en-GB" sz="1800" dirty="0"/>
                  <a:t>的</a:t>
                </a:r>
                <a:r>
                  <a:rPr lang="en-TW" sz="1800" dirty="0"/>
                  <a:t>器壁達成熱平衡。</a:t>
                </a:r>
              </a:p>
            </p:txBody>
          </p:sp>
        </mc:Choice>
        <mc:Fallback xmlns="">
          <p:sp>
            <p:nvSpPr>
              <p:cNvPr id="3" name="TextBox 2">
                <a:extLst>
                  <a:ext uri="{FF2B5EF4-FFF2-40B4-BE49-F238E27FC236}">
                    <a16:creationId xmlns:a16="http://schemas.microsoft.com/office/drawing/2014/main" id="{DF66FC81-C059-3D1C-8C82-5E03DC815E06}"/>
                  </a:ext>
                </a:extLst>
              </p:cNvPr>
              <p:cNvSpPr txBox="1">
                <a:spLocks noRot="1" noChangeAspect="1" noMove="1" noResize="1" noEditPoints="1" noAdjustHandles="1" noChangeArrowheads="1" noChangeShapeType="1" noTextEdit="1"/>
              </p:cNvSpPr>
              <p:nvPr/>
            </p:nvSpPr>
            <p:spPr>
              <a:xfrm>
                <a:off x="1144048" y="5369110"/>
                <a:ext cx="7290556" cy="369332"/>
              </a:xfrm>
              <a:prstGeom prst="rect">
                <a:avLst/>
              </a:prstGeom>
              <a:blipFill>
                <a:blip r:embed="rId3"/>
                <a:stretch>
                  <a:fillRect l="-87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1A7828-4F69-D23D-1CA6-B54449D98816}"/>
                  </a:ext>
                </a:extLst>
              </p:cNvPr>
              <p:cNvSpPr txBox="1"/>
              <p:nvPr/>
            </p:nvSpPr>
            <p:spPr>
              <a:xfrm>
                <a:off x="1144048" y="5797052"/>
                <a:ext cx="5994412" cy="369332"/>
              </a:xfrm>
              <a:prstGeom prst="rect">
                <a:avLst/>
              </a:prstGeom>
              <a:noFill/>
            </p:spPr>
            <p:txBody>
              <a:bodyPr wrap="square" rtlCol="0">
                <a:spAutoFit/>
              </a:bodyPr>
              <a:lstStyle/>
              <a:p>
                <a:r>
                  <a:rPr lang="en-TW" sz="1800"/>
                  <a:t>形成一</a:t>
                </a:r>
                <a:r>
                  <a:rPr lang="en-GB" dirty="0" err="1"/>
                  <a:t>缸處於特定狀態、溫度為</a:t>
                </a:r>
                <a14:m>
                  <m:oMath xmlns:m="http://schemas.openxmlformats.org/officeDocument/2006/math">
                    <m:r>
                      <a:rPr lang="en-US" b="0" i="1" smtClean="0">
                        <a:latin typeface="Cambria Math" panose="02040503050406030204" pitchFamily="18" charset="0"/>
                      </a:rPr>
                      <m:t>𝑇</m:t>
                    </m:r>
                  </m:oMath>
                </a14:m>
                <a:r>
                  <a:rPr lang="en-GB" dirty="0" err="1"/>
                  <a:t>的</a:t>
                </a:r>
                <a:r>
                  <a:rPr lang="en-GB" sz="1800" dirty="0" err="1"/>
                  <a:t>電磁波</a:t>
                </a:r>
                <a:r>
                  <a:rPr lang="en-TW" sz="1800"/>
                  <a:t>！</a:t>
                </a:r>
                <a:endParaRPr lang="en-TW" sz="1800" dirty="0"/>
              </a:p>
            </p:txBody>
          </p:sp>
        </mc:Choice>
        <mc:Fallback xmlns="">
          <p:sp>
            <p:nvSpPr>
              <p:cNvPr id="4" name="TextBox 3">
                <a:extLst>
                  <a:ext uri="{FF2B5EF4-FFF2-40B4-BE49-F238E27FC236}">
                    <a16:creationId xmlns:a16="http://schemas.microsoft.com/office/drawing/2014/main" id="{331A7828-4F69-D23D-1CA6-B54449D98816}"/>
                  </a:ext>
                </a:extLst>
              </p:cNvPr>
              <p:cNvSpPr txBox="1">
                <a:spLocks noRot="1" noChangeAspect="1" noMove="1" noResize="1" noEditPoints="1" noAdjustHandles="1" noChangeArrowheads="1" noChangeShapeType="1" noTextEdit="1"/>
              </p:cNvSpPr>
              <p:nvPr/>
            </p:nvSpPr>
            <p:spPr>
              <a:xfrm>
                <a:off x="1144048" y="5797052"/>
                <a:ext cx="5994412" cy="369332"/>
              </a:xfrm>
              <a:prstGeom prst="rect">
                <a:avLst/>
              </a:prstGeom>
              <a:blipFill>
                <a:blip r:embed="rId4"/>
                <a:stretch>
                  <a:fillRect l="-1057" t="-6667" b="-233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C7CBCFE-BAAA-2EBB-8D7F-FE1D263F5677}"/>
              </a:ext>
            </a:extLst>
          </p:cNvPr>
          <p:cNvSpPr txBox="1"/>
          <p:nvPr/>
        </p:nvSpPr>
        <p:spPr>
          <a:xfrm>
            <a:off x="1140820" y="4513226"/>
            <a:ext cx="4572000" cy="369332"/>
          </a:xfrm>
          <a:prstGeom prst="rect">
            <a:avLst/>
          </a:prstGeom>
          <a:noFill/>
        </p:spPr>
        <p:txBody>
          <a:bodyPr wrap="square">
            <a:spAutoFit/>
          </a:bodyPr>
          <a:lstStyle/>
          <a:p>
            <a:r>
              <a:rPr lang="en-GB" sz="1800" dirty="0" err="1"/>
              <a:t>考慮有一個</a:t>
            </a:r>
            <a:r>
              <a:rPr lang="en-TW" sz="1800"/>
              <a:t>小洞</a:t>
            </a:r>
            <a:r>
              <a:rPr lang="en-GB" sz="1800" dirty="0" err="1"/>
              <a:t>的空腔</a:t>
            </a:r>
            <a:r>
              <a:rPr lang="en-GB" sz="1800" dirty="0"/>
              <a:t>。</a:t>
            </a:r>
            <a:endParaRPr lang="en-US" dirty="0"/>
          </a:p>
        </p:txBody>
      </p:sp>
    </p:spTree>
    <p:extLst>
      <p:ext uri="{BB962C8B-B14F-4D97-AF65-F5344CB8AC3E}">
        <p14:creationId xmlns:p14="http://schemas.microsoft.com/office/powerpoint/2010/main" val="287604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vity Type Blackbody Furnace/Blackbody Radiation Calibration">
            <a:extLst>
              <a:ext uri="{FF2B5EF4-FFF2-40B4-BE49-F238E27FC236}">
                <a16:creationId xmlns:a16="http://schemas.microsoft.com/office/drawing/2014/main" id="{0205223A-6AE6-F63D-61ED-B23AFFFD7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397" y="2842823"/>
            <a:ext cx="2832128" cy="283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ox with a round hole in it&#10;&#10;AI-generated content may be incorrect.">
            <a:extLst>
              <a:ext uri="{FF2B5EF4-FFF2-40B4-BE49-F238E27FC236}">
                <a16:creationId xmlns:a16="http://schemas.microsoft.com/office/drawing/2014/main" id="{EEEA696E-3B15-E2DE-5062-3B3FF56A4803}"/>
              </a:ext>
            </a:extLst>
          </p:cNvPr>
          <p:cNvPicPr>
            <a:picLocks noChangeAspect="1"/>
          </p:cNvPicPr>
          <p:nvPr/>
        </p:nvPicPr>
        <p:blipFill>
          <a:blip r:embed="rId3">
            <a:extLst>
              <a:ext uri="{28A0092B-C50C-407E-A947-70E740481C1C}">
                <a14:useLocalDpi xmlns:a14="http://schemas.microsoft.com/office/drawing/2010/main" val="0"/>
              </a:ext>
            </a:extLst>
          </a:blip>
          <a:srcRect l="8211" t="8467"/>
          <a:stretch/>
        </p:blipFill>
        <p:spPr>
          <a:xfrm>
            <a:off x="5204650" y="199358"/>
            <a:ext cx="2638024" cy="3401616"/>
          </a:xfrm>
          <a:prstGeom prst="rect">
            <a:avLst/>
          </a:prstGeom>
        </p:spPr>
      </p:pic>
      <p:pic>
        <p:nvPicPr>
          <p:cNvPr id="5" name="Picture 4" descr="A screenshot of a cell phone&#10;&#10;AI-generated content may be incorrect.">
            <a:extLst>
              <a:ext uri="{FF2B5EF4-FFF2-40B4-BE49-F238E27FC236}">
                <a16:creationId xmlns:a16="http://schemas.microsoft.com/office/drawing/2014/main" id="{0969FC9A-BCF1-5532-72C3-67FC39D198FE}"/>
              </a:ext>
            </a:extLst>
          </p:cNvPr>
          <p:cNvPicPr>
            <a:picLocks noChangeAspect="1"/>
          </p:cNvPicPr>
          <p:nvPr/>
        </p:nvPicPr>
        <p:blipFill>
          <a:blip r:embed="rId4">
            <a:extLst>
              <a:ext uri="{28A0092B-C50C-407E-A947-70E740481C1C}">
                <a14:useLocalDpi xmlns:a14="http://schemas.microsoft.com/office/drawing/2010/main" val="0"/>
              </a:ext>
            </a:extLst>
          </a:blip>
          <a:srcRect l="22235" t="9005" r="13840" b="25008"/>
          <a:stretch/>
        </p:blipFill>
        <p:spPr>
          <a:xfrm>
            <a:off x="5204650" y="3622203"/>
            <a:ext cx="2630674" cy="2234918"/>
          </a:xfrm>
          <a:prstGeom prst="rect">
            <a:avLst/>
          </a:prstGeom>
        </p:spPr>
      </p:pic>
      <p:sp>
        <p:nvSpPr>
          <p:cNvPr id="2" name="TextBox 1">
            <a:extLst>
              <a:ext uri="{FF2B5EF4-FFF2-40B4-BE49-F238E27FC236}">
                <a16:creationId xmlns:a16="http://schemas.microsoft.com/office/drawing/2014/main" id="{5EC22875-C45E-0252-98E7-CD18ED392C30}"/>
              </a:ext>
            </a:extLst>
          </p:cNvPr>
          <p:cNvSpPr txBox="1"/>
          <p:nvPr/>
        </p:nvSpPr>
        <p:spPr>
          <a:xfrm>
            <a:off x="1170876" y="5878033"/>
            <a:ext cx="7056784" cy="369332"/>
          </a:xfrm>
          <a:prstGeom prst="rect">
            <a:avLst/>
          </a:prstGeom>
          <a:noFill/>
        </p:spPr>
        <p:txBody>
          <a:bodyPr wrap="square" rtlCol="0">
            <a:spAutoFit/>
          </a:bodyPr>
          <a:lstStyle/>
          <a:p>
            <a:r>
              <a:rPr lang="en-US" sz="1800" dirty="0" err="1"/>
              <a:t>這缸</a:t>
            </a:r>
            <a:r>
              <a:rPr lang="en-GB" sz="1800" dirty="0" err="1"/>
              <a:t>輻射也會些許從小洞放射出來，從外面觀測，就稱為</a:t>
            </a:r>
            <a:r>
              <a:rPr lang="en-GB" sz="1800" dirty="0" err="1">
                <a:solidFill>
                  <a:srgbClr val="FF0000"/>
                </a:solidFill>
              </a:rPr>
              <a:t>空腔輻射</a:t>
            </a:r>
            <a:r>
              <a:rPr lang="en-TW" sz="1800"/>
              <a:t>！</a:t>
            </a:r>
            <a:endParaRPr lang="en-TW"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323054-0764-338C-C5C8-05911728187C}"/>
                  </a:ext>
                </a:extLst>
              </p:cNvPr>
              <p:cNvSpPr txBox="1"/>
              <p:nvPr/>
            </p:nvSpPr>
            <p:spPr>
              <a:xfrm>
                <a:off x="1170876" y="6268277"/>
                <a:ext cx="7056784" cy="369332"/>
              </a:xfrm>
              <a:prstGeom prst="rect">
                <a:avLst/>
              </a:prstGeom>
              <a:noFill/>
            </p:spPr>
            <p:txBody>
              <a:bodyPr wrap="square" rtlCol="0">
                <a:spAutoFit/>
              </a:bodyPr>
              <a:lstStyle/>
              <a:p>
                <a:r>
                  <a:rPr lang="en-GB" sz="1800" dirty="0" err="1"/>
                  <a:t>意思是：空腔輻射就是空腔內</a:t>
                </a:r>
                <a:r>
                  <a:rPr lang="en-GB" dirty="0" err="1"/>
                  <a:t>溫度為</a:t>
                </a:r>
                <a14:m>
                  <m:oMath xmlns:m="http://schemas.openxmlformats.org/officeDocument/2006/math">
                    <m:r>
                      <a:rPr lang="en-US" b="0" i="1" smtClean="0">
                        <a:latin typeface="Cambria Math" panose="02040503050406030204" pitchFamily="18" charset="0"/>
                      </a:rPr>
                      <m:t>𝑇</m:t>
                    </m:r>
                  </m:oMath>
                </a14:m>
                <a:r>
                  <a:rPr lang="en-GB" dirty="0" err="1"/>
                  <a:t>的</a:t>
                </a:r>
                <a:r>
                  <a:rPr lang="en-GB" sz="1800" dirty="0" err="1"/>
                  <a:t>電磁波的一份樣本</a:t>
                </a:r>
                <a:r>
                  <a:rPr lang="en-GB" sz="1800" dirty="0" err="1">
                    <a:latin typeface="+mj-lt"/>
                  </a:rPr>
                  <a:t>sample</a:t>
                </a:r>
                <a:r>
                  <a:rPr lang="en-TW" sz="1800"/>
                  <a:t>！</a:t>
                </a:r>
                <a:endParaRPr lang="en-TW" sz="1800" dirty="0"/>
              </a:p>
            </p:txBody>
          </p:sp>
        </mc:Choice>
        <mc:Fallback xmlns="">
          <p:sp>
            <p:nvSpPr>
              <p:cNvPr id="4" name="TextBox 3">
                <a:extLst>
                  <a:ext uri="{FF2B5EF4-FFF2-40B4-BE49-F238E27FC236}">
                    <a16:creationId xmlns:a16="http://schemas.microsoft.com/office/drawing/2014/main" id="{E0323054-0764-338C-C5C8-05911728187C}"/>
                  </a:ext>
                </a:extLst>
              </p:cNvPr>
              <p:cNvSpPr txBox="1">
                <a:spLocks noRot="1" noChangeAspect="1" noMove="1" noResize="1" noEditPoints="1" noAdjustHandles="1" noChangeArrowheads="1" noChangeShapeType="1" noTextEdit="1"/>
              </p:cNvSpPr>
              <p:nvPr/>
            </p:nvSpPr>
            <p:spPr>
              <a:xfrm>
                <a:off x="1170876" y="6268277"/>
                <a:ext cx="7056784" cy="369332"/>
              </a:xfrm>
              <a:prstGeom prst="rect">
                <a:avLst/>
              </a:prstGeom>
              <a:blipFill>
                <a:blip r:embed="rId5"/>
                <a:stretch>
                  <a:fillRect l="-719" t="-6667" b="-2333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16390A9-7F6B-2EEE-8A73-A5E8586EC638}"/>
              </a:ext>
            </a:extLst>
          </p:cNvPr>
          <p:cNvPicPr>
            <a:picLocks noChangeAspect="1"/>
          </p:cNvPicPr>
          <p:nvPr/>
        </p:nvPicPr>
        <p:blipFill>
          <a:blip r:embed="rId6"/>
          <a:stretch>
            <a:fillRect/>
          </a:stretch>
        </p:blipFill>
        <p:spPr>
          <a:xfrm>
            <a:off x="1582396" y="295868"/>
            <a:ext cx="2832128" cy="2042215"/>
          </a:xfrm>
          <a:prstGeom prst="rect">
            <a:avLst/>
          </a:prstGeom>
        </p:spPr>
      </p:pic>
      <p:cxnSp>
        <p:nvCxnSpPr>
          <p:cNvPr id="8" name="Straight Arrow Connector 7">
            <a:extLst>
              <a:ext uri="{FF2B5EF4-FFF2-40B4-BE49-F238E27FC236}">
                <a16:creationId xmlns:a16="http://schemas.microsoft.com/office/drawing/2014/main" id="{58C73FDF-8692-A92D-9517-3044D0C450C5}"/>
              </a:ext>
            </a:extLst>
          </p:cNvPr>
          <p:cNvCxnSpPr/>
          <p:nvPr/>
        </p:nvCxnSpPr>
        <p:spPr>
          <a:xfrm>
            <a:off x="3347864" y="1231973"/>
            <a:ext cx="360040" cy="85002"/>
          </a:xfrm>
          <a:prstGeom prst="straightConnector1">
            <a:avLst/>
          </a:prstGeom>
          <a:ln w="41275">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322397-330F-E71E-CE2E-E3CB792982B6}"/>
              </a:ext>
            </a:extLst>
          </p:cNvPr>
          <p:cNvSpPr/>
          <p:nvPr/>
        </p:nvSpPr>
        <p:spPr>
          <a:xfrm rot="757386">
            <a:off x="3746584" y="1219849"/>
            <a:ext cx="360040" cy="210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23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54041" y="6237312"/>
            <a:ext cx="3366120" cy="553998"/>
          </a:xfrm>
          <a:prstGeom prst="rect">
            <a:avLst/>
          </a:prstGeom>
        </p:spPr>
        <p:txBody>
          <a:bodyPr wrap="square">
            <a:spAutoFit/>
          </a:bodyPr>
          <a:lstStyle/>
          <a:p>
            <a:r>
              <a:rPr lang="en-US" altLang="zh-TW" sz="1200" dirty="0" err="1"/>
              <a:t>Noesis</a:t>
            </a:r>
            <a:r>
              <a:rPr lang="zh-TW" altLang="en-US" sz="1200" dirty="0"/>
              <a:t> </a:t>
            </a:r>
            <a:r>
              <a:rPr lang="en-US" altLang="zh-TW" sz="1200" b="1" dirty="0"/>
              <a:t>The Journal of the Mega Society</a:t>
            </a:r>
            <a:r>
              <a:rPr lang="en-US" altLang="zh-TW" b="1" dirty="0"/>
              <a:t>	</a:t>
            </a:r>
          </a:p>
        </p:txBody>
      </p:sp>
      <p:pic>
        <p:nvPicPr>
          <p:cNvPr id="126980" name="Picture 4" descr="\\psf\Home\Download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97145"/>
            <a:ext cx="2585763" cy="2502979"/>
          </a:xfrm>
          <a:prstGeom prst="rect">
            <a:avLst/>
          </a:prstGeom>
          <a:solidFill>
            <a:schemeClr val="bg1"/>
          </a:solidFill>
          <a:ln w="0">
            <a:solidFill>
              <a:schemeClr val="tx1"/>
            </a:solidFill>
          </a:ln>
        </p:spPr>
      </p:pic>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899592" y="5301208"/>
                <a:ext cx="80648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我要證明：</a:t>
                </a:r>
                <a:r>
                  <a:rPr lang="zh-TW" altLang="en-US" sz="1800" dirty="0">
                    <a:solidFill>
                      <a:srgbClr val="FF0000"/>
                    </a:solidFill>
                  </a:rPr>
                  <a:t>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的空腔輻射，及溫度為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的黑體之輻射完全相同！</a:t>
                </a:r>
                <a:endParaRPr lang="zh-TW" altLang="en-US" sz="1800" dirty="0">
                  <a:solidFill>
                    <a:schemeClr val="tx1"/>
                  </a:solidFill>
                </a:endParaRP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899592" y="5301208"/>
                <a:ext cx="8064896" cy="369332"/>
              </a:xfrm>
              <a:prstGeom prst="rect">
                <a:avLst/>
              </a:prstGeom>
              <a:blipFill>
                <a:blip r:embed="rId3"/>
                <a:stretch>
                  <a:fillRect l="-7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矩形 1">
            <a:extLst>
              <a:ext uri="{FF2B5EF4-FFF2-40B4-BE49-F238E27FC236}">
                <a16:creationId xmlns:a16="http://schemas.microsoft.com/office/drawing/2014/main" id="{AD2074A9-B4A8-B012-BE0D-F36F6CB3CB92}"/>
              </a:ext>
            </a:extLst>
          </p:cNvPr>
          <p:cNvSpPr/>
          <p:nvPr/>
        </p:nvSpPr>
        <p:spPr>
          <a:xfrm>
            <a:off x="5697532" y="2472822"/>
            <a:ext cx="2664297" cy="252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3" descr="\\psf\Home\Downloads\bkg3.gif">
            <a:extLst>
              <a:ext uri="{FF2B5EF4-FFF2-40B4-BE49-F238E27FC236}">
                <a16:creationId xmlns:a16="http://schemas.microsoft.com/office/drawing/2014/main" id="{56C77EFE-CBAD-6148-B45D-6C7DC5B10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1" t="42884" r="54848" b="-1"/>
          <a:stretch/>
        </p:blipFill>
        <p:spPr bwMode="auto">
          <a:xfrm>
            <a:off x="5685010" y="2563800"/>
            <a:ext cx="2388787" cy="2333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t4">
            <a:extLst>
              <a:ext uri="{FF2B5EF4-FFF2-40B4-BE49-F238E27FC236}">
                <a16:creationId xmlns:a16="http://schemas.microsoft.com/office/drawing/2014/main" id="{1F9906D6-53DA-1A85-955D-E965730757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2" t="19014" r="62779" b="13586"/>
          <a:stretch/>
        </p:blipFill>
        <p:spPr bwMode="auto">
          <a:xfrm>
            <a:off x="6456950" y="3266651"/>
            <a:ext cx="973209" cy="8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C49B3A3-7B8C-335E-C790-CED3B4B0C9DF}"/>
              </a:ext>
            </a:extLst>
          </p:cNvPr>
          <p:cNvSpPr/>
          <p:nvPr/>
        </p:nvSpPr>
        <p:spPr>
          <a:xfrm>
            <a:off x="7614575" y="2536669"/>
            <a:ext cx="471743" cy="1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Left-right Arrow 9">
            <a:extLst>
              <a:ext uri="{FF2B5EF4-FFF2-40B4-BE49-F238E27FC236}">
                <a16:creationId xmlns:a16="http://schemas.microsoft.com/office/drawing/2014/main" id="{DC31007B-24C0-4378-A19D-D8D729DC994B}"/>
              </a:ext>
            </a:extLst>
          </p:cNvPr>
          <p:cNvSpPr/>
          <p:nvPr/>
        </p:nvSpPr>
        <p:spPr>
          <a:xfrm>
            <a:off x="4067944" y="3482675"/>
            <a:ext cx="936104" cy="360040"/>
          </a:xfrm>
          <a:prstGeom prst="lef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AI-generated content may be incorrect.">
            <a:extLst>
              <a:ext uri="{FF2B5EF4-FFF2-40B4-BE49-F238E27FC236}">
                <a16:creationId xmlns:a16="http://schemas.microsoft.com/office/drawing/2014/main" id="{C4E2509C-CC20-B622-3707-4495EAA8FE0F}"/>
              </a:ext>
            </a:extLst>
          </p:cNvPr>
          <p:cNvPicPr>
            <a:picLocks noChangeAspect="1"/>
          </p:cNvPicPr>
          <p:nvPr/>
        </p:nvPicPr>
        <p:blipFill>
          <a:blip r:embed="rId6">
            <a:extLst>
              <a:ext uri="{28A0092B-C50C-407E-A947-70E740481C1C}">
                <a14:useLocalDpi xmlns:a14="http://schemas.microsoft.com/office/drawing/2010/main" val="0"/>
              </a:ext>
            </a:extLst>
          </a:blip>
          <a:srcRect l="22235" t="9005" r="13840" b="25008"/>
          <a:stretch/>
        </p:blipFill>
        <p:spPr>
          <a:xfrm>
            <a:off x="1378658" y="963833"/>
            <a:ext cx="1627629" cy="1382770"/>
          </a:xfrm>
          <a:prstGeom prst="rect">
            <a:avLst/>
          </a:prstGeom>
        </p:spPr>
      </p:pic>
      <p:pic>
        <p:nvPicPr>
          <p:cNvPr id="4" name="Picture 16" descr="http://t2.gstatic.com/images?q=tbn:ANd9GcT6CWMQT7u-cX61oSIbeczGLNdy97xl1L5Krl7ugYod_58iX-qZRunNlgi8tA">
            <a:extLst>
              <a:ext uri="{FF2B5EF4-FFF2-40B4-BE49-F238E27FC236}">
                <a16:creationId xmlns:a16="http://schemas.microsoft.com/office/drawing/2014/main" id="{5EF957FA-C48C-CC0A-889A-88949311A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6645" y="986825"/>
            <a:ext cx="1846070" cy="138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29773"/>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9609</TotalTime>
  <Words>1910</Words>
  <Application>Microsoft Macintosh PowerPoint</Application>
  <PresentationFormat>On-screen Show (4:3)</PresentationFormat>
  <Paragraphs>179</Paragraphs>
  <Slides>47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659</cp:revision>
  <cp:lastPrinted>2025-03-03T04:18:01Z</cp:lastPrinted>
  <dcterms:created xsi:type="dcterms:W3CDTF">2008-01-01T08:07:31Z</dcterms:created>
  <dcterms:modified xsi:type="dcterms:W3CDTF">2026-03-23T18:55:06Z</dcterms:modified>
</cp:coreProperties>
</file>