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5"/>
  </p:notesMasterIdLst>
  <p:handoutMasterIdLst>
    <p:handoutMasterId r:id="rId136"/>
  </p:handoutMasterIdLst>
  <p:sldIdLst>
    <p:sldId id="359" r:id="rId2"/>
    <p:sldId id="273" r:id="rId3"/>
    <p:sldId id="744" r:id="rId4"/>
    <p:sldId id="458" r:id="rId5"/>
    <p:sldId id="257" r:id="rId6"/>
    <p:sldId id="323" r:id="rId7"/>
    <p:sldId id="732" r:id="rId8"/>
    <p:sldId id="258" r:id="rId9"/>
    <p:sldId id="567" r:id="rId10"/>
    <p:sldId id="568" r:id="rId11"/>
    <p:sldId id="396" r:id="rId12"/>
    <p:sldId id="569" r:id="rId13"/>
    <p:sldId id="733" r:id="rId14"/>
    <p:sldId id="278" r:id="rId15"/>
    <p:sldId id="325" r:id="rId16"/>
    <p:sldId id="360" r:id="rId17"/>
    <p:sldId id="260" r:id="rId18"/>
    <p:sldId id="390" r:id="rId19"/>
    <p:sldId id="391" r:id="rId20"/>
    <p:sldId id="392" r:id="rId21"/>
    <p:sldId id="393" r:id="rId22"/>
    <p:sldId id="389" r:id="rId23"/>
    <p:sldId id="395" r:id="rId24"/>
    <p:sldId id="394" r:id="rId25"/>
    <p:sldId id="271" r:id="rId26"/>
    <p:sldId id="287" r:id="rId27"/>
    <p:sldId id="373" r:id="rId28"/>
    <p:sldId id="386" r:id="rId29"/>
    <p:sldId id="397" r:id="rId30"/>
    <p:sldId id="293" r:id="rId31"/>
    <p:sldId id="401" r:id="rId32"/>
    <p:sldId id="383" r:id="rId33"/>
    <p:sldId id="326" r:id="rId34"/>
    <p:sldId id="263" r:id="rId35"/>
    <p:sldId id="294" r:id="rId36"/>
    <p:sldId id="295" r:id="rId37"/>
    <p:sldId id="466" r:id="rId38"/>
    <p:sldId id="361" r:id="rId39"/>
    <p:sldId id="382" r:id="rId40"/>
    <p:sldId id="264" r:id="rId41"/>
    <p:sldId id="265" r:id="rId42"/>
    <p:sldId id="371" r:id="rId43"/>
    <p:sldId id="280" r:id="rId44"/>
    <p:sldId id="334" r:id="rId45"/>
    <p:sldId id="335" r:id="rId46"/>
    <p:sldId id="281" r:id="rId47"/>
    <p:sldId id="283" r:id="rId48"/>
    <p:sldId id="337" r:id="rId49"/>
    <p:sldId id="381" r:id="rId50"/>
    <p:sldId id="378" r:id="rId51"/>
    <p:sldId id="380" r:id="rId52"/>
    <p:sldId id="413" r:id="rId53"/>
    <p:sldId id="370" r:id="rId54"/>
    <p:sldId id="414" r:id="rId55"/>
    <p:sldId id="388" r:id="rId56"/>
    <p:sldId id="362" r:id="rId57"/>
    <p:sldId id="367" r:id="rId58"/>
    <p:sldId id="368" r:id="rId59"/>
    <p:sldId id="423" r:id="rId60"/>
    <p:sldId id="468" r:id="rId61"/>
    <p:sldId id="365" r:id="rId62"/>
    <p:sldId id="363" r:id="rId63"/>
    <p:sldId id="364" r:id="rId64"/>
    <p:sldId id="402" r:id="rId65"/>
    <p:sldId id="282" r:id="rId66"/>
    <p:sldId id="338" r:id="rId67"/>
    <p:sldId id="557" r:id="rId68"/>
    <p:sldId id="485" r:id="rId69"/>
    <p:sldId id="339" r:id="rId70"/>
    <p:sldId id="564" r:id="rId71"/>
    <p:sldId id="340" r:id="rId72"/>
    <p:sldId id="341" r:id="rId73"/>
    <p:sldId id="411" r:id="rId74"/>
    <p:sldId id="486" r:id="rId75"/>
    <p:sldId id="479" r:id="rId76"/>
    <p:sldId id="412" r:id="rId77"/>
    <p:sldId id="478" r:id="rId78"/>
    <p:sldId id="482" r:id="rId79"/>
    <p:sldId id="480" r:id="rId80"/>
    <p:sldId id="481" r:id="rId81"/>
    <p:sldId id="483" r:id="rId82"/>
    <p:sldId id="375" r:id="rId83"/>
    <p:sldId id="336" r:id="rId84"/>
    <p:sldId id="348" r:id="rId85"/>
    <p:sldId id="290" r:id="rId86"/>
    <p:sldId id="303" r:id="rId87"/>
    <p:sldId id="565" r:id="rId88"/>
    <p:sldId id="415" r:id="rId89"/>
    <p:sldId id="350" r:id="rId90"/>
    <p:sldId id="351" r:id="rId91"/>
    <p:sldId id="352" r:id="rId92"/>
    <p:sldId id="553" r:id="rId93"/>
    <p:sldId id="353" r:id="rId94"/>
    <p:sldId id="554" r:id="rId95"/>
    <p:sldId id="403" r:id="rId96"/>
    <p:sldId id="555" r:id="rId97"/>
    <p:sldId id="419" r:id="rId98"/>
    <p:sldId id="418" r:id="rId99"/>
    <p:sldId id="347" r:id="rId100"/>
    <p:sldId id="559" r:id="rId101"/>
    <p:sldId id="562" r:id="rId102"/>
    <p:sldId id="407" r:id="rId103"/>
    <p:sldId id="561" r:id="rId104"/>
    <p:sldId id="410" r:id="rId105"/>
    <p:sldId id="292" r:id="rId106"/>
    <p:sldId id="409" r:id="rId107"/>
    <p:sldId id="408" r:id="rId108"/>
    <p:sldId id="566" r:id="rId109"/>
    <p:sldId id="563" r:id="rId110"/>
    <p:sldId id="491" r:id="rId111"/>
    <p:sldId id="558" r:id="rId112"/>
    <p:sldId id="314" r:id="rId113"/>
    <p:sldId id="502" r:id="rId114"/>
    <p:sldId id="313" r:id="rId115"/>
    <p:sldId id="420" r:id="rId116"/>
    <p:sldId id="556" r:id="rId117"/>
    <p:sldId id="495" r:id="rId118"/>
    <p:sldId id="494" r:id="rId119"/>
    <p:sldId id="484" r:id="rId120"/>
    <p:sldId id="490" r:id="rId121"/>
    <p:sldId id="489" r:id="rId122"/>
    <p:sldId id="300" r:id="rId123"/>
    <p:sldId id="301" r:id="rId124"/>
    <p:sldId id="501" r:id="rId125"/>
    <p:sldId id="398" r:id="rId126"/>
    <p:sldId id="497" r:id="rId127"/>
    <p:sldId id="498" r:id="rId128"/>
    <p:sldId id="499" r:id="rId129"/>
    <p:sldId id="500" r:id="rId130"/>
    <p:sldId id="372" r:id="rId131"/>
    <p:sldId id="496" r:id="rId132"/>
    <p:sldId id="487" r:id="rId133"/>
    <p:sldId id="488" r:id="rId13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FF0000"/>
    <a:srgbClr val="969696"/>
    <a:srgbClr val="B2B2B2"/>
    <a:srgbClr val="DDF6FB"/>
    <a:srgbClr val="C1EEF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10"/>
    <p:restoredTop sz="94660"/>
  </p:normalViewPr>
  <p:slideViewPr>
    <p:cSldViewPr>
      <p:cViewPr varScale="1">
        <p:scale>
          <a:sx n="114" d="100"/>
          <a:sy n="114" d="100"/>
        </p:scale>
        <p:origin x="376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9EE9A-70C6-3545-A8F8-52C296FEEC67}" type="datetimeFigureOut">
              <a:rPr lang="en-US" altLang="zh-TW" smtClean="0"/>
              <a:t>3/15/26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24BE7-11D7-9E4F-95EC-517699C14B7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707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2971C-6CD5-4B42-94A2-0D80650AFBEE}" type="datetimeFigureOut">
              <a:rPr lang="en-US" altLang="zh-TW" smtClean="0"/>
              <a:t>3/15/26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EB395-76B1-8C46-8E33-F14983D2D225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44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254D50-EB15-4874-8378-D919CADBA0D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258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09B9E-8188-4797-B322-A3311419434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062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352652-DAD3-4CEA-915A-5D105EDB67D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517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125E0-BE36-438D-B60E-661B33513F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138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94DCEF-956E-47C2-897C-1BBC8C3A4C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345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71525-5FF4-4B8F-B30F-6D23FE36D3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114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322F26-6603-4B23-A808-4CAF170BA83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730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1A380E-5E83-454A-827E-C1C4016A139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697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1650B-F54A-4DB9-8599-2A00DFBD18E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491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BCD84-FFFE-4CD5-9E54-DAB401D5F7C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1003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F803B-F4F4-4B58-BEF6-1949CBF6709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733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94AC230-0D5F-40E4-8499-39518DB1367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7" Type="http://schemas.openxmlformats.org/officeDocument/2006/relationships/image" Target="../media/image247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png"/><Relationship Id="rId5" Type="http://schemas.openxmlformats.org/officeDocument/2006/relationships/image" Target="../media/image2451.png"/><Relationship Id="rId4" Type="http://schemas.openxmlformats.org/officeDocument/2006/relationships/image" Target="../media/image2442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209.png"/><Relationship Id="rId7" Type="http://schemas.openxmlformats.org/officeDocument/2006/relationships/image" Target="../media/image251.png"/><Relationship Id="rId2" Type="http://schemas.openxmlformats.org/officeDocument/2006/relationships/image" Target="../media/image20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9.png"/><Relationship Id="rId9" Type="http://schemas.openxmlformats.org/officeDocument/2006/relationships/image" Target="../media/image25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4/DebyeVSEinstein.jpg" TargetMode="External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3.png"/><Relationship Id="rId4" Type="http://schemas.openxmlformats.org/officeDocument/2006/relationships/image" Target="../media/image25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7" Type="http://schemas.openxmlformats.org/officeDocument/2006/relationships/image" Target="../media/image4.gif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6/6d/Translational_motion.gif" TargetMode="External"/><Relationship Id="rId5" Type="http://schemas.openxmlformats.org/officeDocument/2006/relationships/image" Target="../media/image26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0.png"/><Relationship Id="rId7" Type="http://schemas.openxmlformats.org/officeDocument/2006/relationships/image" Target="../media/image2760.png"/><Relationship Id="rId2" Type="http://schemas.openxmlformats.org/officeDocument/2006/relationships/image" Target="../media/image27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0.png"/><Relationship Id="rId5" Type="http://schemas.openxmlformats.org/officeDocument/2006/relationships/image" Target="../media/image2740.png"/><Relationship Id="rId4" Type="http://schemas.openxmlformats.org/officeDocument/2006/relationships/image" Target="../media/image2730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770.png"/><Relationship Id="rId7" Type="http://schemas.openxmlformats.org/officeDocument/2006/relationships/image" Target="../media/image2830.png"/><Relationship Id="rId12" Type="http://schemas.openxmlformats.org/officeDocument/2006/relationships/image" Target="../media/image2880.png"/><Relationship Id="rId2" Type="http://schemas.openxmlformats.org/officeDocument/2006/relationships/image" Target="../media/image27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0.png"/><Relationship Id="rId11" Type="http://schemas.openxmlformats.org/officeDocument/2006/relationships/image" Target="../media/image2870.png"/><Relationship Id="rId5" Type="http://schemas.openxmlformats.org/officeDocument/2006/relationships/image" Target="../media/image2791.png"/><Relationship Id="rId10" Type="http://schemas.openxmlformats.org/officeDocument/2006/relationships/image" Target="../media/image2860.png"/><Relationship Id="rId4" Type="http://schemas.openxmlformats.org/officeDocument/2006/relationships/image" Target="../media/image2780.png"/><Relationship Id="rId9" Type="http://schemas.openxmlformats.org/officeDocument/2006/relationships/image" Target="../media/image285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0.png"/><Relationship Id="rId2" Type="http://schemas.openxmlformats.org/officeDocument/2006/relationships/image" Target="../media/image19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91.png"/><Relationship Id="rId4" Type="http://schemas.openxmlformats.org/officeDocument/2006/relationships/image" Target="../media/image152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7" Type="http://schemas.openxmlformats.org/officeDocument/2006/relationships/image" Target="../media/image2560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hyperlink" Target="http://upload.wikimedia.org/wikipedia/commons/6/6d/Translational_motion.gif" TargetMode="External"/><Relationship Id="rId4" Type="http://schemas.openxmlformats.org/officeDocument/2006/relationships/image" Target="../media/image263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hyperlink" Target="http://upload.wikimedia.org/wikipedia/commons/6/6d/Translational_motion.gif" TargetMode="External"/><Relationship Id="rId7" Type="http://schemas.openxmlformats.org/officeDocument/2006/relationships/image" Target="../media/image258.pn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11" Type="http://schemas.openxmlformats.org/officeDocument/2006/relationships/image" Target="../media/image268.png"/><Relationship Id="rId5" Type="http://schemas.openxmlformats.org/officeDocument/2006/relationships/hyperlink" Target="http://upload.wikimedia.org/wikipedia/commons/6/67/Boltzmann_factor_vs_energy.svg" TargetMode="External"/><Relationship Id="rId10" Type="http://schemas.openxmlformats.org/officeDocument/2006/relationships/image" Target="../media/image267.png"/><Relationship Id="rId4" Type="http://schemas.openxmlformats.org/officeDocument/2006/relationships/image" Target="../media/image4.gif"/><Relationship Id="rId9" Type="http://schemas.openxmlformats.org/officeDocument/2006/relationships/image" Target="../media/image2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34.jpeg"/><Relationship Id="rId7" Type="http://schemas.openxmlformats.org/officeDocument/2006/relationships/image" Target="../media/image1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0.PNG"/><Relationship Id="rId11" Type="http://schemas.openxmlformats.org/officeDocument/2006/relationships/image" Target="../media/image171.png"/><Relationship Id="rId5" Type="http://schemas.openxmlformats.org/officeDocument/2006/relationships/image" Target="../media/image158.PNG"/><Relationship Id="rId10" Type="http://schemas.openxmlformats.org/officeDocument/2006/relationships/image" Target="../media/image37.png"/><Relationship Id="rId4" Type="http://schemas.openxmlformats.org/officeDocument/2006/relationships/image" Target="../media/image35.jpeg"/><Relationship Id="rId9" Type="http://schemas.openxmlformats.org/officeDocument/2006/relationships/image" Target="../media/image36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69.png"/><Relationship Id="rId7" Type="http://schemas.openxmlformats.org/officeDocument/2006/relationships/image" Target="../media/image279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285.png"/><Relationship Id="rId5" Type="http://schemas.openxmlformats.org/officeDocument/2006/relationships/image" Target="../media/image278.png"/><Relationship Id="rId10" Type="http://schemas.openxmlformats.org/officeDocument/2006/relationships/image" Target="../media/image213.tiff"/><Relationship Id="rId4" Type="http://schemas.openxmlformats.org/officeDocument/2006/relationships/image" Target="../media/image277.png"/><Relationship Id="rId9" Type="http://schemas.openxmlformats.org/officeDocument/2006/relationships/image" Target="../media/image28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tiff"/><Relationship Id="rId2" Type="http://schemas.openxmlformats.org/officeDocument/2006/relationships/image" Target="../media/image2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6.jpe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13" Type="http://schemas.openxmlformats.org/officeDocument/2006/relationships/image" Target="../media/image218.tiff"/><Relationship Id="rId18" Type="http://schemas.openxmlformats.org/officeDocument/2006/relationships/image" Target="../media/image2441.png"/><Relationship Id="rId3" Type="http://schemas.openxmlformats.org/officeDocument/2006/relationships/image" Target="../media/image303.png"/><Relationship Id="rId7" Type="http://schemas.openxmlformats.org/officeDocument/2006/relationships/image" Target="../media/image308.png"/><Relationship Id="rId12" Type="http://schemas.openxmlformats.org/officeDocument/2006/relationships/image" Target="../media/image217.tiff"/><Relationship Id="rId17" Type="http://schemas.openxmlformats.org/officeDocument/2006/relationships/image" Target="../media/image2430.png"/><Relationship Id="rId2" Type="http://schemas.openxmlformats.org/officeDocument/2006/relationships/image" Target="../media/image301.png"/><Relationship Id="rId16" Type="http://schemas.openxmlformats.org/officeDocument/2006/relationships/image" Target="../media/image21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4.png"/><Relationship Id="rId11" Type="http://schemas.openxmlformats.org/officeDocument/2006/relationships/image" Target="../media/image316.png"/><Relationship Id="rId5" Type="http://schemas.openxmlformats.org/officeDocument/2006/relationships/image" Target="../media/image305.png"/><Relationship Id="rId15" Type="http://schemas.openxmlformats.org/officeDocument/2006/relationships/image" Target="../media/image320.png"/><Relationship Id="rId10" Type="http://schemas.openxmlformats.org/officeDocument/2006/relationships/image" Target="../media/image315.png"/><Relationship Id="rId4" Type="http://schemas.openxmlformats.org/officeDocument/2006/relationships/image" Target="../media/image304.png"/><Relationship Id="rId9" Type="http://schemas.openxmlformats.org/officeDocument/2006/relationships/image" Target="../media/image314.png"/><Relationship Id="rId14" Type="http://schemas.openxmlformats.org/officeDocument/2006/relationships/image" Target="../media/image319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1.png"/><Relationship Id="rId3" Type="http://schemas.openxmlformats.org/officeDocument/2006/relationships/image" Target="../media/image286.png"/><Relationship Id="rId7" Type="http://schemas.openxmlformats.org/officeDocument/2006/relationships/image" Target="../media/image321.pn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hyperlink" Target="http://upload.wikimedia.org/wikipedia/commons/6/6d/Translational_motion.gif" TargetMode="External"/><Relationship Id="rId4" Type="http://schemas.openxmlformats.org/officeDocument/2006/relationships/image" Target="../media/image2781.png"/></Relationships>
</file>

<file path=ppt/slides/_rels/slide114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../media/image212.jpe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5" Type="http://schemas.openxmlformats.org/officeDocument/2006/relationships/image" Target="NULL"/><Relationship Id="rId1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0.png"/><Relationship Id="rId3" Type="http://schemas.openxmlformats.org/officeDocument/2006/relationships/image" Target="../media/image2940.png"/><Relationship Id="rId7" Type="http://schemas.openxmlformats.org/officeDocument/2006/relationships/image" Target="../media/image2980.png"/><Relationship Id="rId2" Type="http://schemas.openxmlformats.org/officeDocument/2006/relationships/image" Target="../media/image29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70.png"/><Relationship Id="rId5" Type="http://schemas.openxmlformats.org/officeDocument/2006/relationships/image" Target="../media/image2960.png"/><Relationship Id="rId4" Type="http://schemas.openxmlformats.org/officeDocument/2006/relationships/image" Target="../media/image2950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0.png"/><Relationship Id="rId13" Type="http://schemas.openxmlformats.org/officeDocument/2006/relationships/image" Target="../media/image3201.png"/><Relationship Id="rId3" Type="http://schemas.openxmlformats.org/officeDocument/2006/relationships/image" Target="../media/image3040.png"/><Relationship Id="rId7" Type="http://schemas.openxmlformats.org/officeDocument/2006/relationships/image" Target="../media/image3140.png"/><Relationship Id="rId12" Type="http://schemas.openxmlformats.org/officeDocument/2006/relationships/image" Target="../media/image3191.png"/><Relationship Id="rId2" Type="http://schemas.openxmlformats.org/officeDocument/2006/relationships/image" Target="../media/image30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30.png"/><Relationship Id="rId11" Type="http://schemas.openxmlformats.org/officeDocument/2006/relationships/image" Target="../media/image318.png"/><Relationship Id="rId5" Type="http://schemas.openxmlformats.org/officeDocument/2006/relationships/image" Target="../media/image3120.png"/><Relationship Id="rId10" Type="http://schemas.openxmlformats.org/officeDocument/2006/relationships/image" Target="../media/image317.png"/><Relationship Id="rId4" Type="http://schemas.openxmlformats.org/officeDocument/2006/relationships/image" Target="../media/image3110.png"/><Relationship Id="rId9" Type="http://schemas.openxmlformats.org/officeDocument/2006/relationships/image" Target="../media/image3160.png"/><Relationship Id="rId14" Type="http://schemas.openxmlformats.org/officeDocument/2006/relationships/image" Target="../media/image3211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tif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tif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0.png"/><Relationship Id="rId3" Type="http://schemas.openxmlformats.org/officeDocument/2006/relationships/image" Target="../media/image2440.png"/><Relationship Id="rId7" Type="http://schemas.openxmlformats.org/officeDocument/2006/relationships/image" Target="../media/image2470.png"/><Relationship Id="rId12" Type="http://schemas.openxmlformats.org/officeDocument/2006/relationships/image" Target="../media/image68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0.png"/><Relationship Id="rId11" Type="http://schemas.openxmlformats.org/officeDocument/2006/relationships/image" Target="../media/image78.jpeg"/><Relationship Id="rId5" Type="http://schemas.openxmlformats.org/officeDocument/2006/relationships/image" Target="../media/image2450.png"/><Relationship Id="rId10" Type="http://schemas.openxmlformats.org/officeDocument/2006/relationships/image" Target="../media/image74.jpeg"/><Relationship Id="rId4" Type="http://schemas.openxmlformats.org/officeDocument/2006/relationships/image" Target="../media/image140.png"/><Relationship Id="rId9" Type="http://schemas.openxmlformats.org/officeDocument/2006/relationships/image" Target="../media/image24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0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7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5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0.png"/><Relationship Id="rId3" Type="http://schemas.openxmlformats.org/officeDocument/2006/relationships/image" Target="../media/image239.tiff"/><Relationship Id="rId7" Type="http://schemas.openxmlformats.org/officeDocument/2006/relationships/image" Target="../media/image2390.png"/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0.png"/><Relationship Id="rId5" Type="http://schemas.openxmlformats.org/officeDocument/2006/relationships/image" Target="../media/image2370.png"/><Relationship Id="rId4" Type="http://schemas.openxmlformats.org/officeDocument/2006/relationships/image" Target="../media/image2360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1.pn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2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hyperlink" Target="http://upload.wikimedia.org/wikipedia/commons/6/6d/Translational_motion.gif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jpeg"/><Relationship Id="rId7" Type="http://schemas.openxmlformats.org/officeDocument/2006/relationships/image" Target="../media/image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7" Type="http://schemas.openxmlformats.org/officeDocument/2006/relationships/image" Target="../media/image66.png"/><Relationship Id="rId2" Type="http://schemas.openxmlformats.org/officeDocument/2006/relationships/image" Target="../media/image59.jpe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wmf"/><Relationship Id="rId11" Type="http://schemas.openxmlformats.org/officeDocument/2006/relationships/image" Target="../media/image58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45.png"/><Relationship Id="rId10" Type="http://schemas.openxmlformats.org/officeDocument/2006/relationships/image" Target="../media/image63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0.png"/><Relationship Id="rId10" Type="http://schemas.openxmlformats.org/officeDocument/2006/relationships/image" Target="../media/image420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5" Type="http://schemas.openxmlformats.org/officeDocument/2006/relationships/image" Target="../media/image48.png"/><Relationship Id="rId4" Type="http://schemas.openxmlformats.org/officeDocument/2006/relationships/image" Target="../media/image5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76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0.png"/><Relationship Id="rId3" Type="http://schemas.openxmlformats.org/officeDocument/2006/relationships/image" Target="../media/image77.png"/><Relationship Id="rId7" Type="http://schemas.openxmlformats.org/officeDocument/2006/relationships/image" Target="../media/image69.png"/><Relationship Id="rId12" Type="http://schemas.openxmlformats.org/officeDocument/2006/relationships/image" Target="../media/image521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491.png"/><Relationship Id="rId5" Type="http://schemas.openxmlformats.org/officeDocument/2006/relationships/image" Target="../media/image83.png"/><Relationship Id="rId10" Type="http://schemas.openxmlformats.org/officeDocument/2006/relationships/image" Target="../media/image481.png"/><Relationship Id="rId4" Type="http://schemas.openxmlformats.org/officeDocument/2006/relationships/image" Target="../media/image59.jpeg"/><Relationship Id="rId1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65.jpeg"/><Relationship Id="rId7" Type="http://schemas.openxmlformats.org/officeDocument/2006/relationships/image" Target="../media/image6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0.png"/><Relationship Id="rId5" Type="http://schemas.openxmlformats.org/officeDocument/2006/relationships/image" Target="../media/image690.pn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65.jpeg"/><Relationship Id="rId7" Type="http://schemas.openxmlformats.org/officeDocument/2006/relationships/image" Target="../media/image87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770.pn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70.jpeg"/><Relationship Id="rId7" Type="http://schemas.openxmlformats.org/officeDocument/2006/relationships/image" Target="../media/image9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1.png"/><Relationship Id="rId4" Type="http://schemas.openxmlformats.org/officeDocument/2006/relationships/image" Target="../media/image65.jpeg"/><Relationship Id="rId9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7" Type="http://schemas.openxmlformats.org/officeDocument/2006/relationships/image" Target="../media/image9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9" Type="http://schemas.openxmlformats.org/officeDocument/2006/relationships/image" Target="../media/image65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1.png"/><Relationship Id="rId7" Type="http://schemas.openxmlformats.org/officeDocument/2006/relationships/image" Target="../media/image971.png"/><Relationship Id="rId2" Type="http://schemas.openxmlformats.org/officeDocument/2006/relationships/image" Target="../media/image9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0.png"/><Relationship Id="rId5" Type="http://schemas.openxmlformats.org/officeDocument/2006/relationships/image" Target="../media/image71.jpe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39.jpeg"/><Relationship Id="rId7" Type="http://schemas.openxmlformats.org/officeDocument/2006/relationships/image" Target="../media/image8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86.png"/><Relationship Id="rId9" Type="http://schemas.openxmlformats.org/officeDocument/2006/relationships/image" Target="../media/image70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0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6.png"/><Relationship Id="rId10" Type="http://schemas.openxmlformats.org/officeDocument/2006/relationships/image" Target="../media/image1010.png"/><Relationship Id="rId9" Type="http://schemas.openxmlformats.org/officeDocument/2006/relationships/image" Target="../media/image10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://upload.wikimedia.org/wikipedia/commons/6/6d/Translational_motion.gif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13" Type="http://schemas.openxmlformats.org/officeDocument/2006/relationships/image" Target="../media/image871.png"/><Relationship Id="rId18" Type="http://schemas.openxmlformats.org/officeDocument/2006/relationships/image" Target="../media/image114.png"/><Relationship Id="rId3" Type="http://schemas.openxmlformats.org/officeDocument/2006/relationships/image" Target="../media/image73.jpeg"/><Relationship Id="rId17" Type="http://schemas.openxmlformats.org/officeDocument/2006/relationships/image" Target="../media/image113.png"/><Relationship Id="rId2" Type="http://schemas.openxmlformats.org/officeDocument/2006/relationships/image" Target="../media/image72.jpeg"/><Relationship Id="rId16" Type="http://schemas.openxmlformats.org/officeDocument/2006/relationships/image" Target="../media/image52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11.png"/><Relationship Id="rId10" Type="http://schemas.openxmlformats.org/officeDocument/2006/relationships/image" Target="../media/image620.png"/><Relationship Id="rId4" Type="http://schemas.openxmlformats.org/officeDocument/2006/relationships/image" Target="../media/image112.png"/><Relationship Id="rId9" Type="http://schemas.openxmlformats.org/officeDocument/2006/relationships/image" Target="../media/image108.png"/><Relationship Id="rId1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106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0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64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hyperlink" Target="http://en.wikipedia.org/wiki/Image:Ludwig_sig.jpg" TargetMode="External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0.png"/><Relationship Id="rId4" Type="http://schemas.openxmlformats.org/officeDocument/2006/relationships/image" Target="../media/image7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41.png"/><Relationship Id="rId12" Type="http://schemas.openxmlformats.org/officeDocument/2006/relationships/hyperlink" Target="http://upload.wikimedia.org/wikipedia/commons/6/6d/Translational_motion.gif" TargetMode="External"/><Relationship Id="rId17" Type="http://schemas.openxmlformats.org/officeDocument/2006/relationships/image" Target="../media/image17.png"/><Relationship Id="rId2" Type="http://schemas.openxmlformats.org/officeDocument/2006/relationships/image" Target="../media/image17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20.gif"/><Relationship Id="rId5" Type="http://schemas.openxmlformats.org/officeDocument/2006/relationships/image" Target="../media/image116.png"/><Relationship Id="rId15" Type="http://schemas.openxmlformats.org/officeDocument/2006/relationships/image" Target="../media/image25.png"/><Relationship Id="rId10" Type="http://schemas.openxmlformats.org/officeDocument/2006/relationships/image" Target="../media/image19.jpeg"/><Relationship Id="rId4" Type="http://schemas.openxmlformats.org/officeDocument/2006/relationships/image" Target="../media/image18.wmf"/><Relationship Id="rId9" Type="http://schemas.openxmlformats.org/officeDocument/2006/relationships/image" Target="../media/image1510.png"/><Relationship Id="rId1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://mormall.cn/goods_url.aspx?aid=a4b9a330d1256387b13093b451fc59e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7" Type="http://schemas.openxmlformats.org/officeDocument/2006/relationships/image" Target="../media/image100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0.png"/><Relationship Id="rId5" Type="http://schemas.openxmlformats.org/officeDocument/2006/relationships/image" Target="../media/image980.png"/><Relationship Id="rId4" Type="http://schemas.openxmlformats.org/officeDocument/2006/relationships/image" Target="../media/image97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.gif"/><Relationship Id="rId5" Type="http://schemas.openxmlformats.org/officeDocument/2006/relationships/image" Target="../media/image18.wmf"/><Relationship Id="rId10" Type="http://schemas.openxmlformats.org/officeDocument/2006/relationships/hyperlink" Target="http://upload.wikimedia.org/wikipedia/commons/6/6d/Translational_motion.gif" TargetMode="External"/><Relationship Id="rId4" Type="http://schemas.openxmlformats.org/officeDocument/2006/relationships/oleObject" Target="../embeddings/oleObject1.bin"/><Relationship Id="rId9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://upload.wikimedia.org/wikipedia/commons/8/8b/Maxwell's_demon.sv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://upload.wikimedia.org/wikipedia/commons/8/8b/Maxwell's_demon.svg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0.png"/><Relationship Id="rId3" Type="http://schemas.openxmlformats.org/officeDocument/2006/relationships/image" Target="../media/image16.jpeg"/><Relationship Id="rId7" Type="http://schemas.openxmlformats.org/officeDocument/2006/relationships/image" Target="../media/image1280.png"/><Relationship Id="rId12" Type="http://schemas.openxmlformats.org/officeDocument/2006/relationships/image" Target="../media/image1332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341.png"/><Relationship Id="rId5" Type="http://schemas.openxmlformats.org/officeDocument/2006/relationships/image" Target="../media/image1310.png"/><Relationship Id="rId10" Type="http://schemas.openxmlformats.org/officeDocument/2006/relationships/image" Target="../media/image1220.png"/><Relationship Id="rId4" Type="http://schemas.openxmlformats.org/officeDocument/2006/relationships/image" Target="../media/image1300.png"/><Relationship Id="rId9" Type="http://schemas.openxmlformats.org/officeDocument/2006/relationships/image" Target="../media/image13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0.png"/><Relationship Id="rId13" Type="http://schemas.openxmlformats.org/officeDocument/2006/relationships/image" Target="../media/image124.png"/><Relationship Id="rId3" Type="http://schemas.openxmlformats.org/officeDocument/2006/relationships/image" Target="../media/image1410.png"/><Relationship Id="rId7" Type="http://schemas.openxmlformats.org/officeDocument/2006/relationships/image" Target="../media/image138.png"/><Relationship Id="rId12" Type="http://schemas.openxmlformats.org/officeDocument/2006/relationships/image" Target="../media/image1420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400.png"/><Relationship Id="rId5" Type="http://schemas.openxmlformats.org/officeDocument/2006/relationships/image" Target="../media/image136.png"/><Relationship Id="rId10" Type="http://schemas.openxmlformats.org/officeDocument/2006/relationships/image" Target="../media/image146.png"/><Relationship Id="rId4" Type="http://schemas.openxmlformats.org/officeDocument/2006/relationships/image" Target="../media/image13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5.jpeg"/><Relationship Id="rId2" Type="http://schemas.openxmlformats.org/officeDocument/2006/relationships/image" Target="../media/image14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26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3" Type="http://schemas.openxmlformats.org/officeDocument/2006/relationships/image" Target="../media/image127.png"/><Relationship Id="rId7" Type="http://schemas.openxmlformats.org/officeDocument/2006/relationships/image" Target="../media/image135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0.png"/><Relationship Id="rId5" Type="http://schemas.openxmlformats.org/officeDocument/2006/relationships/image" Target="../media/image1331.png"/><Relationship Id="rId10" Type="http://schemas.openxmlformats.org/officeDocument/2006/relationships/image" Target="../media/image1380.png"/><Relationship Id="rId4" Type="http://schemas.openxmlformats.org/officeDocument/2006/relationships/image" Target="../media/image1321.png"/><Relationship Id="rId9" Type="http://schemas.openxmlformats.org/officeDocument/2006/relationships/image" Target="../media/image13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31.png"/><Relationship Id="rId7" Type="http://schemas.openxmlformats.org/officeDocument/2006/relationships/image" Target="../media/image14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0.png"/><Relationship Id="rId5" Type="http://schemas.openxmlformats.org/officeDocument/2006/relationships/image" Target="../media/image134.png"/><Relationship Id="rId4" Type="http://schemas.openxmlformats.org/officeDocument/2006/relationships/image" Target="../media/image1330.png"/><Relationship Id="rId9" Type="http://schemas.openxmlformats.org/officeDocument/2006/relationships/image" Target="../media/image59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24.jpeg"/><Relationship Id="rId7" Type="http://schemas.openxmlformats.org/officeDocument/2006/relationships/image" Target="../media/image1562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2.png"/><Relationship Id="rId5" Type="http://schemas.openxmlformats.org/officeDocument/2006/relationships/image" Target="../media/image1542.png"/><Relationship Id="rId4" Type="http://schemas.openxmlformats.org/officeDocument/2006/relationships/image" Target="../media/image153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1.png"/><Relationship Id="rId2" Type="http://schemas.openxmlformats.org/officeDocument/2006/relationships/image" Target="../media/image15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1.png"/><Relationship Id="rId7" Type="http://schemas.openxmlformats.org/officeDocument/2006/relationships/image" Target="../media/image16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7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3" Type="http://schemas.openxmlformats.org/officeDocument/2006/relationships/image" Target="../media/image167.png"/><Relationship Id="rId7" Type="http://schemas.openxmlformats.org/officeDocument/2006/relationships/image" Target="../media/image290.png"/><Relationship Id="rId12" Type="http://schemas.openxmlformats.org/officeDocument/2006/relationships/image" Target="../media/image1530.png"/><Relationship Id="rId2" Type="http://schemas.openxmlformats.org/officeDocument/2006/relationships/image" Target="../media/image27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90.png"/><Relationship Id="rId11" Type="http://schemas.openxmlformats.org/officeDocument/2006/relationships/image" Target="../media/image1190.png"/><Relationship Id="rId10" Type="http://schemas.openxmlformats.org/officeDocument/2006/relationships/image" Target="../media/image1180.png"/><Relationship Id="rId4" Type="http://schemas.openxmlformats.org/officeDocument/2006/relationships/image" Target="../media/image1020.png"/><Relationship Id="rId9" Type="http://schemas.openxmlformats.org/officeDocument/2006/relationships/image" Target="../media/image1170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4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540.png"/><Relationship Id="rId4" Type="http://schemas.openxmlformats.org/officeDocument/2006/relationships/image" Target="../media/image150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tiff"/><Relationship Id="rId5" Type="http://schemas.openxmlformats.org/officeDocument/2006/relationships/image" Target="../media/image179.png"/><Relationship Id="rId4" Type="http://schemas.openxmlformats.org/officeDocument/2006/relationships/image" Target="../media/image129.tif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31.tiff"/><Relationship Id="rId7" Type="http://schemas.openxmlformats.org/officeDocument/2006/relationships/image" Target="../media/image185.png"/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5" Type="http://schemas.openxmlformats.org/officeDocument/2006/relationships/image" Target="../media/image133.tiff"/><Relationship Id="rId4" Type="http://schemas.openxmlformats.org/officeDocument/2006/relationships/image" Target="../media/image132.tiff"/><Relationship Id="rId9" Type="http://schemas.openxmlformats.org/officeDocument/2006/relationships/image" Target="../media/image18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tiff"/><Relationship Id="rId2" Type="http://schemas.openxmlformats.org/officeDocument/2006/relationships/image" Target="../media/image136.tif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75.png"/><Relationship Id="rId7" Type="http://schemas.openxmlformats.org/officeDocument/2006/relationships/image" Target="../media/image1753.png"/><Relationship Id="rId12" Type="http://schemas.openxmlformats.org/officeDocument/2006/relationships/image" Target="../media/image1782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11" Type="http://schemas.openxmlformats.org/officeDocument/2006/relationships/image" Target="../media/image1772.png"/><Relationship Id="rId5" Type="http://schemas.openxmlformats.org/officeDocument/2006/relationships/image" Target="../media/image74.jpeg"/><Relationship Id="rId4" Type="http://schemas.openxmlformats.org/officeDocument/2006/relationships/image" Target="../media/image72.jpeg"/><Relationship Id="rId9" Type="http://schemas.openxmlformats.org/officeDocument/2006/relationships/image" Target="../media/image17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41.jpeg"/><Relationship Id="rId7" Type="http://schemas.openxmlformats.org/officeDocument/2006/relationships/image" Target="../media/image146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0.png"/><Relationship Id="rId5" Type="http://schemas.openxmlformats.org/officeDocument/2006/relationships/image" Target="../media/image181.png"/><Relationship Id="rId10" Type="http://schemas.openxmlformats.org/officeDocument/2006/relationships/image" Target="../media/image1771.png"/><Relationship Id="rId4" Type="http://schemas.openxmlformats.org/officeDocument/2006/relationships/image" Target="../media/image180.png"/><Relationship Id="rId9" Type="http://schemas.openxmlformats.org/officeDocument/2006/relationships/image" Target="../media/image130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6.png"/><Relationship Id="rId18" Type="http://schemas.openxmlformats.org/officeDocument/2006/relationships/image" Target="../media/image200.png"/><Relationship Id="rId3" Type="http://schemas.openxmlformats.org/officeDocument/2006/relationships/image" Target="../media/image183.png"/><Relationship Id="rId21" Type="http://schemas.openxmlformats.org/officeDocument/2006/relationships/image" Target="../media/image204.png"/><Relationship Id="rId7" Type="http://schemas.openxmlformats.org/officeDocument/2006/relationships/image" Target="../media/image141.jpeg"/><Relationship Id="rId12" Type="http://schemas.openxmlformats.org/officeDocument/2006/relationships/image" Target="../media/image189.png"/><Relationship Id="rId17" Type="http://schemas.openxmlformats.org/officeDocument/2006/relationships/image" Target="../media/image197.png"/><Relationship Id="rId2" Type="http://schemas.openxmlformats.org/officeDocument/2006/relationships/image" Target="../media/image188.png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11" Type="http://schemas.openxmlformats.org/officeDocument/2006/relationships/image" Target="../media/image1560.png"/><Relationship Id="rId5" Type="http://schemas.openxmlformats.org/officeDocument/2006/relationships/image" Target="../media/image191.png"/><Relationship Id="rId15" Type="http://schemas.openxmlformats.org/officeDocument/2006/relationships/image" Target="../media/image198.png"/><Relationship Id="rId10" Type="http://schemas.openxmlformats.org/officeDocument/2006/relationships/image" Target="../media/image1550.png"/><Relationship Id="rId19" Type="http://schemas.openxmlformats.org/officeDocument/2006/relationships/image" Target="../media/image201.png"/><Relationship Id="rId4" Type="http://schemas.openxmlformats.org/officeDocument/2006/relationships/image" Target="../media/image190.png"/><Relationship Id="rId9" Type="http://schemas.openxmlformats.org/officeDocument/2006/relationships/image" Target="../media/image194.png"/><Relationship Id="rId14" Type="http://schemas.openxmlformats.org/officeDocument/2006/relationships/image" Target="../media/image19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207.png"/><Relationship Id="rId2" Type="http://schemas.openxmlformats.org/officeDocument/2006/relationships/hyperlink" Target="http://upload.wikimedia.org/wikipedia/commons/6/67/Boltzmann_factor_vs_energy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1.png"/><Relationship Id="rId3" Type="http://schemas.openxmlformats.org/officeDocument/2006/relationships/image" Target="../media/image39.jpeg"/><Relationship Id="rId7" Type="http://schemas.openxmlformats.org/officeDocument/2006/relationships/image" Target="../media/image214.png"/><Relationship Id="rId12" Type="http://schemas.openxmlformats.org/officeDocument/2006/relationships/image" Target="../media/image21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0" Type="http://schemas.openxmlformats.org/officeDocument/2006/relationships/image" Target="../media/image217.png"/><Relationship Id="rId4" Type="http://schemas.openxmlformats.org/officeDocument/2006/relationships/image" Target="../media/image208.png"/><Relationship Id="rId9" Type="http://schemas.openxmlformats.org/officeDocument/2006/relationships/image" Target="../media/image21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6/6d/Translational_motion.gif" TargetMode="External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4.g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6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7" Type="http://schemas.openxmlformats.org/officeDocument/2006/relationships/image" Target="../media/image1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wmf"/><Relationship Id="rId4" Type="http://schemas.openxmlformats.org/officeDocument/2006/relationships/oleObject" Target="../embeddings/oleObject10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2160.png"/><Relationship Id="rId2" Type="http://schemas.openxmlformats.org/officeDocument/2006/relationships/image" Target="../media/image2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5.jpg"/><Relationship Id="rId4" Type="http://schemas.openxmlformats.org/officeDocument/2006/relationships/image" Target="../media/image167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0.png"/><Relationship Id="rId3" Type="http://schemas.openxmlformats.org/officeDocument/2006/relationships/image" Target="../media/image142.png"/><Relationship Id="rId7" Type="http://schemas.openxmlformats.org/officeDocument/2006/relationships/image" Target="../media/image2660.png"/><Relationship Id="rId2" Type="http://schemas.openxmlformats.org/officeDocument/2006/relationships/hyperlink" Target="http://upload.wikimedia.org/wikipedia/commons/6/67/Boltzmann_factor_vs_energy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50.png"/><Relationship Id="rId5" Type="http://schemas.openxmlformats.org/officeDocument/2006/relationships/image" Target="../media/image2640.png"/><Relationship Id="rId10" Type="http://schemas.openxmlformats.org/officeDocument/2006/relationships/image" Target="../media/image2690.png"/><Relationship Id="rId4" Type="http://schemas.openxmlformats.org/officeDocument/2006/relationships/image" Target="../media/image2530.png"/><Relationship Id="rId9" Type="http://schemas.openxmlformats.org/officeDocument/2006/relationships/image" Target="../media/image268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0.png"/><Relationship Id="rId13" Type="http://schemas.openxmlformats.org/officeDocument/2006/relationships/image" Target="../media/image325.png"/><Relationship Id="rId18" Type="http://schemas.openxmlformats.org/officeDocument/2006/relationships/image" Target="../media/image242.png"/><Relationship Id="rId3" Type="http://schemas.openxmlformats.org/officeDocument/2006/relationships/image" Target="../media/image169.wmf"/><Relationship Id="rId7" Type="http://schemas.openxmlformats.org/officeDocument/2006/relationships/image" Target="../media/image3190.png"/><Relationship Id="rId12" Type="http://schemas.openxmlformats.org/officeDocument/2006/relationships/image" Target="../media/image324.png"/><Relationship Id="rId17" Type="http://schemas.openxmlformats.org/officeDocument/2006/relationships/image" Target="../media/image329.png"/><Relationship Id="rId2" Type="http://schemas.openxmlformats.org/officeDocument/2006/relationships/oleObject" Target="../embeddings/oleObject11.bin"/><Relationship Id="rId16" Type="http://schemas.openxmlformats.org/officeDocument/2006/relationships/image" Target="../media/image32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23.png"/><Relationship Id="rId5" Type="http://schemas.openxmlformats.org/officeDocument/2006/relationships/image" Target="../media/image170.wmf"/><Relationship Id="rId15" Type="http://schemas.openxmlformats.org/officeDocument/2006/relationships/image" Target="../media/image327.png"/><Relationship Id="rId10" Type="http://schemas.openxmlformats.org/officeDocument/2006/relationships/image" Target="../media/image322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210.png"/><Relationship Id="rId14" Type="http://schemas.openxmlformats.org/officeDocument/2006/relationships/image" Target="../media/image326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13" Type="http://schemas.openxmlformats.org/officeDocument/2006/relationships/image" Target="../media/image336.png"/><Relationship Id="rId3" Type="http://schemas.openxmlformats.org/officeDocument/2006/relationships/image" Target="../media/image169.wmf"/><Relationship Id="rId7" Type="http://schemas.openxmlformats.org/officeDocument/2006/relationships/image" Target="../media/image330.png"/><Relationship Id="rId12" Type="http://schemas.openxmlformats.org/officeDocument/2006/relationships/image" Target="../media/image335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4.png"/><Relationship Id="rId5" Type="http://schemas.openxmlformats.org/officeDocument/2006/relationships/image" Target="../media/image170.wmf"/><Relationship Id="rId10" Type="http://schemas.openxmlformats.org/officeDocument/2006/relationships/image" Target="../media/image333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32.png"/><Relationship Id="rId14" Type="http://schemas.openxmlformats.org/officeDocument/2006/relationships/image" Target="../media/image33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13" Type="http://schemas.openxmlformats.org/officeDocument/2006/relationships/image" Target="../media/image347.png"/><Relationship Id="rId3" Type="http://schemas.openxmlformats.org/officeDocument/2006/relationships/image" Target="../media/image339.png"/><Relationship Id="rId7" Type="http://schemas.openxmlformats.org/officeDocument/2006/relationships/image" Target="../media/image341.png"/><Relationship Id="rId12" Type="http://schemas.openxmlformats.org/officeDocument/2006/relationships/image" Target="../media/image3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11" Type="http://schemas.openxmlformats.org/officeDocument/2006/relationships/image" Target="../media/image345.png"/><Relationship Id="rId5" Type="http://schemas.openxmlformats.org/officeDocument/2006/relationships/image" Target="../media/image171.wmf"/><Relationship Id="rId10" Type="http://schemas.openxmlformats.org/officeDocument/2006/relationships/image" Target="../media/image344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43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355.png"/><Relationship Id="rId3" Type="http://schemas.openxmlformats.org/officeDocument/2006/relationships/image" Target="../media/image348.png"/><Relationship Id="rId7" Type="http://schemas.openxmlformats.org/officeDocument/2006/relationships/image" Target="../media/image349.png"/><Relationship Id="rId12" Type="http://schemas.openxmlformats.org/officeDocument/2006/relationships/image" Target="../media/image3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wmf"/><Relationship Id="rId11" Type="http://schemas.openxmlformats.org/officeDocument/2006/relationships/image" Target="../media/image353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352.png"/><Relationship Id="rId4" Type="http://schemas.openxmlformats.org/officeDocument/2006/relationships/image" Target="../media/image2250.png"/><Relationship Id="rId9" Type="http://schemas.openxmlformats.org/officeDocument/2006/relationships/image" Target="../media/image35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0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13" Type="http://schemas.openxmlformats.org/officeDocument/2006/relationships/image" Target="../media/image243.png"/><Relationship Id="rId3" Type="http://schemas.openxmlformats.org/officeDocument/2006/relationships/image" Target="../media/image142.png"/><Relationship Id="rId7" Type="http://schemas.openxmlformats.org/officeDocument/2006/relationships/image" Target="../media/image203.jpeg"/><Relationship Id="rId12" Type="http://schemas.openxmlformats.org/officeDocument/2006/relationships/image" Target="../media/image295.png"/><Relationship Id="rId2" Type="http://schemas.openxmlformats.org/officeDocument/2006/relationships/hyperlink" Target="http://upload.wikimedia.org/wikipedia/commons/6/67/Boltzmann_factor_vs_energy.svg" TargetMode="External"/><Relationship Id="rId16" Type="http://schemas.openxmlformats.org/officeDocument/2006/relationships/image" Target="../media/image2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11" Type="http://schemas.openxmlformats.org/officeDocument/2006/relationships/image" Target="../media/image241.png"/><Relationship Id="rId5" Type="http://schemas.openxmlformats.org/officeDocument/2006/relationships/image" Target="../media/image236.png"/><Relationship Id="rId15" Type="http://schemas.openxmlformats.org/officeDocument/2006/relationships/image" Target="../media/image298.png"/><Relationship Id="rId10" Type="http://schemas.openxmlformats.org/officeDocument/2006/relationships/image" Target="../media/image306.png"/><Relationship Id="rId4" Type="http://schemas.openxmlformats.org/officeDocument/2006/relationships/image" Target="../media/image237.png"/><Relationship Id="rId9" Type="http://schemas.openxmlformats.org/officeDocument/2006/relationships/image" Target="../media/image293.png"/><Relationship Id="rId14" Type="http://schemas.openxmlformats.org/officeDocument/2006/relationships/image" Target="../media/image2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文字方塊 8"/>
          <p:cNvSpPr txBox="1">
            <a:spLocks noChangeArrowheads="1"/>
          </p:cNvSpPr>
          <p:nvPr/>
        </p:nvSpPr>
        <p:spPr bwMode="auto">
          <a:xfrm>
            <a:off x="1849784" y="2415871"/>
            <a:ext cx="5674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但熱力學第二定律的</a:t>
            </a:r>
            <a:r>
              <a:rPr lang="zh-TW" altLang="en-US" sz="1800" dirty="0">
                <a:solidFill>
                  <a:srgbClr val="FF0000"/>
                </a:solidFill>
              </a:rPr>
              <a:t>微觀理由</a:t>
            </a:r>
            <a:r>
              <a:rPr lang="zh-TW" altLang="en-US" sz="1800" dirty="0"/>
              <a:t>是甚麼呢？</a:t>
            </a:r>
          </a:p>
        </p:txBody>
      </p:sp>
      <p:sp>
        <p:nvSpPr>
          <p:cNvPr id="13314" name="文字方塊 13"/>
          <p:cNvSpPr txBox="1">
            <a:spLocks noChangeArrowheads="1"/>
          </p:cNvSpPr>
          <p:nvPr/>
        </p:nvSpPr>
        <p:spPr bwMode="auto">
          <a:xfrm>
            <a:off x="1835696" y="2920324"/>
            <a:ext cx="316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熵的微觀統計意義是甚麼？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3349"/>
          <a:stretch>
            <a:fillRect/>
          </a:stretch>
        </p:blipFill>
        <p:spPr bwMode="auto">
          <a:xfrm>
            <a:off x="6660159" y="806995"/>
            <a:ext cx="17287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6695177" y="316659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19459" name="Picture 6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6677029" y="5144441"/>
            <a:ext cx="1628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460" name="Text Box 7"/>
              <p:cNvSpPr txBox="1">
                <a:spLocks noChangeArrowheads="1"/>
              </p:cNvSpPr>
              <p:nvPr/>
            </p:nvSpPr>
            <p:spPr bwMode="auto">
              <a:xfrm>
                <a:off x="1691680" y="2066058"/>
                <a:ext cx="792163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946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2066058"/>
                <a:ext cx="792163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61" name="Text Box 8"/>
              <p:cNvSpPr txBox="1">
                <a:spLocks noChangeArrowheads="1"/>
              </p:cNvSpPr>
              <p:nvPr/>
            </p:nvSpPr>
            <p:spPr bwMode="auto">
              <a:xfrm>
                <a:off x="1725541" y="5345106"/>
                <a:ext cx="1008063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946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5541" y="5345106"/>
                <a:ext cx="1008063" cy="36671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1437411" y="330006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43371055-D16D-B948-9638-0806D6F2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6110469"/>
            <a:ext cx="727355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一個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所對應的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的</a:t>
            </a:r>
            <a:r>
              <a:rPr lang="zh-TW" altLang="en-US" sz="1800" dirty="0">
                <a:solidFill>
                  <a:srgbClr val="FF0000"/>
                </a:solidFill>
              </a:rPr>
              <a:t>數目稱為多重度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Multiplicity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endParaRPr lang="en-US" altLang="zh-TW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47910DF3-43BE-E54C-A45C-C9D329241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665" y="328613"/>
            <a:ext cx="2016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多重度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Multiplicity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12">
                <a:extLst>
                  <a:ext uri="{FF2B5EF4-FFF2-40B4-BE49-F238E27FC236}">
                    <a16:creationId xmlns:a16="http://schemas.microsoft.com/office/drawing/2014/main" id="{D5FBA1D2-A2A8-E140-864B-61157A9618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85912" y="2063163"/>
                <a:ext cx="93503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=6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5" name="Text Box 12">
                <a:extLst>
                  <a:ext uri="{FF2B5EF4-FFF2-40B4-BE49-F238E27FC236}">
                    <a16:creationId xmlns:a16="http://schemas.microsoft.com/office/drawing/2014/main" id="{D5FBA1D2-A2A8-E140-864B-61157A961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85912" y="2063163"/>
                <a:ext cx="935038" cy="3667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13">
                <a:extLst>
                  <a:ext uri="{FF2B5EF4-FFF2-40B4-BE49-F238E27FC236}">
                    <a16:creationId xmlns:a16="http://schemas.microsoft.com/office/drawing/2014/main" id="{047A50D1-92CA-0649-9600-28B584D605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8603" y="5349855"/>
                <a:ext cx="9923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6" name="Text Box 13">
                <a:extLst>
                  <a:ext uri="{FF2B5EF4-FFF2-40B4-BE49-F238E27FC236}">
                    <a16:creationId xmlns:a16="http://schemas.microsoft.com/office/drawing/2014/main" id="{047A50D1-92CA-0649-9600-28B584D60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8603" y="5349855"/>
                <a:ext cx="99234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846661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331640" y="819546"/>
                <a:ext cx="4097882" cy="160338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𝑛h𝑓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𝛽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𝑛h𝑓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𝑛h𝑓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819546"/>
                <a:ext cx="4097882" cy="1603388"/>
              </a:xfrm>
              <a:prstGeom prst="rect">
                <a:avLst/>
              </a:prstGeom>
              <a:blipFill>
                <a:blip r:embed="rId2"/>
                <a:stretch>
                  <a:fillRect l="-617" t="-52756" b="-818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338504" y="143811"/>
                <a:ext cx="2048941" cy="7297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504" y="143811"/>
                <a:ext cx="2048941" cy="729752"/>
              </a:xfrm>
              <a:prstGeom prst="rect">
                <a:avLst/>
              </a:prstGeom>
              <a:blipFill>
                <a:blip r:embed="rId3"/>
                <a:stretch>
                  <a:fillRect t="-10345" b="-844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7BC2060D-C12D-134E-9D4A-DD97793C0AE3}"/>
                  </a:ext>
                </a:extLst>
              </p:cNvPr>
              <p:cNvSpPr txBox="1"/>
              <p:nvPr/>
            </p:nvSpPr>
            <p:spPr>
              <a:xfrm>
                <a:off x="1331640" y="2937385"/>
                <a:ext cx="2334982" cy="142122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𝑛h𝑓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7BC2060D-C12D-134E-9D4A-DD97793C0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2937385"/>
                <a:ext cx="2334982" cy="1421223"/>
              </a:xfrm>
              <a:prstGeom prst="rect">
                <a:avLst/>
              </a:prstGeom>
              <a:blipFill>
                <a:blip r:embed="rId4"/>
                <a:stretch>
                  <a:fillRect t="-60177" b="-5221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7697910-0C3D-BA4D-86B8-AFA9E6F4A7FD}"/>
                  </a:ext>
                </a:extLst>
              </p:cNvPr>
              <p:cNvSpPr txBox="1"/>
              <p:nvPr/>
            </p:nvSpPr>
            <p:spPr>
              <a:xfrm>
                <a:off x="1331640" y="4435067"/>
                <a:ext cx="3490558" cy="124130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h𝑓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7697910-0C3D-BA4D-86B8-AFA9E6F4A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4435067"/>
                <a:ext cx="3490558" cy="1241302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D523C224-4CD7-394B-A966-DD942BC6A469}"/>
                  </a:ext>
                </a:extLst>
              </p:cNvPr>
              <p:cNvSpPr txBox="1"/>
              <p:nvPr/>
            </p:nvSpPr>
            <p:spPr>
              <a:xfrm>
                <a:off x="1338504" y="5727247"/>
                <a:ext cx="2120963" cy="6224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D523C224-4CD7-394B-A966-DD942BC6A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504" y="5727247"/>
                <a:ext cx="2120963" cy="622414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DB25B9-A626-1B4C-96C8-46D04FD321A7}"/>
                  </a:ext>
                </a:extLst>
              </p:cNvPr>
              <p:cNvSpPr txBox="1"/>
              <p:nvPr/>
            </p:nvSpPr>
            <p:spPr>
              <a:xfrm>
                <a:off x="1306504" y="6365393"/>
                <a:ext cx="7560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這個結果與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TW" dirty="0"/>
                  <a:t>個量子彈簧組成的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Einstein Solid</a:t>
                </a:r>
                <a:r>
                  <a:rPr lang="en-TW" dirty="0"/>
                  <a:t>的單一彈簧能量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TW" dirty="0"/>
                  <a:t>相同！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DB25B9-A626-1B4C-96C8-46D04FD32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504" y="6365393"/>
                <a:ext cx="7560840" cy="369332"/>
              </a:xfrm>
              <a:prstGeom prst="rect">
                <a:avLst/>
              </a:prstGeom>
              <a:blipFill>
                <a:blip r:embed="rId7"/>
                <a:stretch>
                  <a:fillRect l="-670" t="-110000" b="-16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6">
            <a:extLst>
              <a:ext uri="{FF2B5EF4-FFF2-40B4-BE49-F238E27FC236}">
                <a16:creationId xmlns:a16="http://schemas.microsoft.com/office/drawing/2014/main" id="{A82311C8-4E55-914D-9E4F-CA0EA11FC73F}"/>
              </a:ext>
            </a:extLst>
          </p:cNvPr>
          <p:cNvSpPr txBox="1"/>
          <p:nvPr/>
        </p:nvSpPr>
        <p:spPr>
          <a:xfrm>
            <a:off x="1279472" y="2513041"/>
            <a:ext cx="3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現在求和只是一個等比級數！</a:t>
            </a:r>
          </a:p>
        </p:txBody>
      </p:sp>
    </p:spTree>
    <p:extLst>
      <p:ext uri="{BB962C8B-B14F-4D97-AF65-F5344CB8AC3E}">
        <p14:creationId xmlns:p14="http://schemas.microsoft.com/office/powerpoint/2010/main" val="420328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  <p:bldP spid="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08A5CF-6CE2-0A4B-AF6B-278B28317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13166"/>
            <a:ext cx="5911038" cy="32725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A6A493-674E-2B43-AB3F-2FF20FAE1A90}"/>
              </a:ext>
            </a:extLst>
          </p:cNvPr>
          <p:cNvSpPr/>
          <p:nvPr/>
        </p:nvSpPr>
        <p:spPr>
          <a:xfrm>
            <a:off x="4787313" y="221556"/>
            <a:ext cx="3995936" cy="279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7816386-6EDA-A645-8CC8-06C4FE18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3995936" cy="279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FFE4C1F8-5CA3-014E-8B4C-26D2A70D99E7}"/>
                  </a:ext>
                </a:extLst>
              </p:cNvPr>
              <p:cNvSpPr txBox="1"/>
              <p:nvPr/>
            </p:nvSpPr>
            <p:spPr>
              <a:xfrm>
                <a:off x="3347864" y="3567360"/>
                <a:ext cx="2120963" cy="6224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FFE4C1F8-5CA3-014E-8B4C-26D2A70D9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3567360"/>
                <a:ext cx="2120963" cy="622414"/>
              </a:xfrm>
              <a:prstGeom prst="rect">
                <a:avLst/>
              </a:prstGeom>
              <a:blipFill>
                <a:blip r:embed="rId6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B17253-5D08-8240-8311-669001C03290}"/>
              </a:ext>
            </a:extLst>
          </p:cNvPr>
          <p:cNvCxnSpPr/>
          <p:nvPr/>
        </p:nvCxnSpPr>
        <p:spPr>
          <a:xfrm flipH="1" flipV="1">
            <a:off x="3803904" y="1609344"/>
            <a:ext cx="624080" cy="2107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EB2DE0A0-6D4F-014E-B232-2E2FCCE8D175}"/>
                  </a:ext>
                </a:extLst>
              </p:cNvPr>
              <p:cNvSpPr/>
              <p:nvPr/>
            </p:nvSpPr>
            <p:spPr>
              <a:xfrm>
                <a:off x="683568" y="4295399"/>
                <a:ext cx="3434210" cy="6224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0    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≪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h𝑓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EB2DE0A0-6D4F-014E-B232-2E2FCCE8D1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295399"/>
                <a:ext cx="3434210" cy="622414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D4980C5C-4CCE-B243-B3A6-2666E088421E}"/>
                  </a:ext>
                </a:extLst>
              </p:cNvPr>
              <p:cNvSpPr/>
              <p:nvPr/>
            </p:nvSpPr>
            <p:spPr>
              <a:xfrm>
                <a:off x="685742" y="5482058"/>
                <a:ext cx="5504520" cy="66749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1+</m:t>
                          </m:r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  <m:r>
                            <a:rPr lang="en-US" altLang="zh-TW" i="1">
                              <a:latin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𝑘𝑇</m:t>
                          </m:r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       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≫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h𝑓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D4980C5C-4CCE-B243-B3A6-2666E08842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42" y="5482058"/>
                <a:ext cx="5504520" cy="667490"/>
              </a:xfrm>
              <a:prstGeom prst="rect">
                <a:avLst/>
              </a:prstGeom>
              <a:blipFill>
                <a:blip r:embed="rId8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3">
            <a:extLst>
              <a:ext uri="{FF2B5EF4-FFF2-40B4-BE49-F238E27FC236}">
                <a16:creationId xmlns:a16="http://schemas.microsoft.com/office/drawing/2014/main" id="{F036F033-57AF-9340-BE6F-5F441D38562E}"/>
              </a:ext>
            </a:extLst>
          </p:cNvPr>
          <p:cNvSpPr txBox="1"/>
          <p:nvPr/>
        </p:nvSpPr>
        <p:spPr>
          <a:xfrm>
            <a:off x="670985" y="5015479"/>
            <a:ext cx="418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溫度低時，量子彈簧無法激發得到能量。</a:t>
            </a:r>
          </a:p>
        </p:txBody>
      </p:sp>
      <p:sp>
        <p:nvSpPr>
          <p:cNvPr id="12" name="文字方塊 4">
            <a:extLst>
              <a:ext uri="{FF2B5EF4-FFF2-40B4-BE49-F238E27FC236}">
                <a16:creationId xmlns:a16="http://schemas.microsoft.com/office/drawing/2014/main" id="{052786C6-AA2B-FD43-9456-57D2EA3E23CD}"/>
              </a:ext>
            </a:extLst>
          </p:cNvPr>
          <p:cNvSpPr txBox="1"/>
          <p:nvPr/>
        </p:nvSpPr>
        <p:spPr>
          <a:xfrm>
            <a:off x="695817" y="6279726"/>
            <a:ext cx="5140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溫度高時，量子彈簧激發得到兩個自由度的能量。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5">
                <a:extLst>
                  <a:ext uri="{FF2B5EF4-FFF2-40B4-BE49-F238E27FC236}">
                    <a16:creationId xmlns:a16="http://schemas.microsoft.com/office/drawing/2014/main" id="{E3B4E309-F66E-7D45-BAB7-FA82D9452173}"/>
                  </a:ext>
                </a:extLst>
              </p:cNvPr>
              <p:cNvSpPr txBox="1"/>
              <p:nvPr/>
            </p:nvSpPr>
            <p:spPr>
              <a:xfrm>
                <a:off x="6403822" y="5631137"/>
                <a:ext cx="245214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,  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≪1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5">
                <a:extLst>
                  <a:ext uri="{FF2B5EF4-FFF2-40B4-BE49-F238E27FC236}">
                    <a16:creationId xmlns:a16="http://schemas.microsoft.com/office/drawing/2014/main" id="{E3B4E309-F66E-7D45-BAB7-FA82D9452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822" y="5631137"/>
                <a:ext cx="245214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4EF5EF-ECC5-D94D-B4BA-3603C0F338AA}"/>
              </a:ext>
            </a:extLst>
          </p:cNvPr>
          <p:cNvCxnSpPr>
            <a:cxnSpLocks/>
          </p:cNvCxnSpPr>
          <p:nvPr/>
        </p:nvCxnSpPr>
        <p:spPr>
          <a:xfrm flipV="1">
            <a:off x="2763061" y="2422692"/>
            <a:ext cx="156724" cy="20144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0BC78F-D534-5547-BAE7-CA0507B690A8}"/>
              </a:ext>
            </a:extLst>
          </p:cNvPr>
          <p:cNvCxnSpPr>
            <a:cxnSpLocks/>
          </p:cNvCxnSpPr>
          <p:nvPr/>
        </p:nvCxnSpPr>
        <p:spPr>
          <a:xfrm flipH="1" flipV="1">
            <a:off x="4383027" y="1052736"/>
            <a:ext cx="331568" cy="46668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49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SpecificHeat-I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r="13243"/>
          <a:stretch>
            <a:fillRect/>
          </a:stretch>
        </p:blipFill>
        <p:spPr bwMode="auto">
          <a:xfrm>
            <a:off x="3707904" y="1916832"/>
            <a:ext cx="502920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File:DebyeVSEinstei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66" y="1845394"/>
            <a:ext cx="324961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28059" y="1417322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>
                <a:solidFill>
                  <a:srgbClr val="FF0000"/>
                </a:solidFill>
              </a:rPr>
              <a:t>固體的比熱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110967" y="1417322"/>
            <a:ext cx="67687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在高溫時，能量均分原則適用，在低溫時，必須考慮量子效應。</a:t>
            </a:r>
          </a:p>
        </p:txBody>
      </p:sp>
    </p:spTree>
    <p:extLst>
      <p:ext uri="{BB962C8B-B14F-4D97-AF65-F5344CB8AC3E}">
        <p14:creationId xmlns:p14="http://schemas.microsoft.com/office/powerpoint/2010/main" val="32706016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4">
                <a:extLst>
                  <a:ext uri="{FF2B5EF4-FFF2-40B4-BE49-F238E27FC236}">
                    <a16:creationId xmlns:a16="http://schemas.microsoft.com/office/drawing/2014/main" id="{6E812A40-1445-3247-A955-53433907891D}"/>
                  </a:ext>
                </a:extLst>
              </p:cNvPr>
              <p:cNvSpPr txBox="1"/>
              <p:nvPr/>
            </p:nvSpPr>
            <p:spPr>
              <a:xfrm>
                <a:off x="2131937" y="1366616"/>
                <a:ext cx="2152031" cy="780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4">
                <a:extLst>
                  <a:ext uri="{FF2B5EF4-FFF2-40B4-BE49-F238E27FC236}">
                    <a16:creationId xmlns:a16="http://schemas.microsoft.com/office/drawing/2014/main" id="{6E812A40-1445-3247-A955-534339078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937" y="1366616"/>
                <a:ext cx="2152031" cy="780983"/>
              </a:xfrm>
              <a:prstGeom prst="rect">
                <a:avLst/>
              </a:prstGeom>
              <a:blipFill>
                <a:blip r:embed="rId2"/>
                <a:stretch>
                  <a:fillRect t="-6452" b="-7741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31B3E6C1-A114-EF43-A27D-6403DB7A69BC}"/>
                  </a:ext>
                </a:extLst>
              </p:cNvPr>
              <p:cNvSpPr txBox="1"/>
              <p:nvPr/>
            </p:nvSpPr>
            <p:spPr>
              <a:xfrm>
                <a:off x="2114807" y="2309911"/>
                <a:ext cx="3609321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31B3E6C1-A114-EF43-A27D-6403DB7A6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807" y="2309911"/>
                <a:ext cx="3609321" cy="847861"/>
              </a:xfrm>
              <a:prstGeom prst="rect">
                <a:avLst/>
              </a:prstGeom>
              <a:blipFill>
                <a:blip r:embed="rId3"/>
                <a:stretch>
                  <a:fillRect t="-98529" b="-1529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906A36F-3867-3347-825D-4472BC24A39C}"/>
              </a:ext>
            </a:extLst>
          </p:cNvPr>
          <p:cNvSpPr txBox="1"/>
          <p:nvPr/>
        </p:nvSpPr>
        <p:spPr>
          <a:xfrm>
            <a:off x="2131937" y="764704"/>
            <a:ext cx="409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注意：能量平均值有一個普遍式：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6C2D427D-3962-6646-B848-568F071F4B23}"/>
                  </a:ext>
                </a:extLst>
              </p:cNvPr>
              <p:cNvSpPr txBox="1"/>
              <p:nvPr/>
            </p:nvSpPr>
            <p:spPr>
              <a:xfrm>
                <a:off x="2114807" y="3444082"/>
                <a:ext cx="2961250" cy="145847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6C2D427D-3962-6646-B848-568F071F4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807" y="3444082"/>
                <a:ext cx="2961250" cy="1458476"/>
              </a:xfrm>
              <a:prstGeom prst="rect">
                <a:avLst/>
              </a:prstGeom>
              <a:blipFill>
                <a:blip r:embed="rId4"/>
                <a:stretch>
                  <a:fillRect l="-5983" t="-27826" b="-9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6FAC893B-76A6-CD4E-B1ED-4FD0B37F3E85}"/>
                  </a:ext>
                </a:extLst>
              </p:cNvPr>
              <p:cNvSpPr txBox="1"/>
              <p:nvPr/>
            </p:nvSpPr>
            <p:spPr>
              <a:xfrm>
                <a:off x="2087403" y="5119976"/>
                <a:ext cx="2196565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GB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altLang="zh-TW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6FAC893B-76A6-CD4E-B1ED-4FD0B37F3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403" y="5119976"/>
                <a:ext cx="2196565" cy="764568"/>
              </a:xfrm>
              <a:prstGeom prst="rect">
                <a:avLst/>
              </a:prstGeom>
              <a:blipFill>
                <a:blip r:embed="rId5"/>
                <a:stretch>
                  <a:fillRect t="-122951" b="-1688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131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637397" y="2184373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時，此粒子處於運動速率為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zh-TW" altLang="en-US" dirty="0"/>
                  <a:t>的狀態的機率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就正比於：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97" y="2184373"/>
                <a:ext cx="7417444" cy="369332"/>
              </a:xfrm>
              <a:prstGeom prst="rect">
                <a:avLst/>
              </a:prstGeom>
              <a:blipFill>
                <a:blip r:embed="rId2"/>
                <a:stretch>
                  <a:fillRect l="-684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948669" y="2617099"/>
                <a:ext cx="2569486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69" y="2617099"/>
                <a:ext cx="2569486" cy="533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637397" y="1144861"/>
            <a:ext cx="784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在理想氣體中，可以考慮單一顆粒子為系統，以其他周圍的粒子為環境，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637397" y="1608043"/>
                <a:ext cx="80756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或者環境為溫度穩定為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器壁，此單一粒子獨立與它達到熱平衡：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97" y="1608043"/>
                <a:ext cx="8075661" cy="369332"/>
              </a:xfrm>
              <a:prstGeom prst="rect">
                <a:avLst/>
              </a:prstGeom>
              <a:blipFill>
                <a:blip r:embed="rId5"/>
                <a:stretch>
                  <a:fillRect l="-629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8" descr="File:Translational motion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15" y="1743178"/>
            <a:ext cx="1524012" cy="133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笑臉 13"/>
          <p:cNvSpPr/>
          <p:nvPr/>
        </p:nvSpPr>
        <p:spPr>
          <a:xfrm>
            <a:off x="8188390" y="2307249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AAF5D-B6FF-0D45-B108-9FA182D46999}"/>
              </a:ext>
            </a:extLst>
          </p:cNvPr>
          <p:cNvSpPr txBox="1"/>
          <p:nvPr/>
        </p:nvSpPr>
        <p:spPr>
          <a:xfrm>
            <a:off x="637397" y="686684"/>
            <a:ext cx="4787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波茲曼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en-TW" dirty="0"/>
              <a:t>也可以適用於理想氣體！</a:t>
            </a:r>
          </a:p>
        </p:txBody>
      </p:sp>
    </p:spTree>
    <p:extLst>
      <p:ext uri="{BB962C8B-B14F-4D97-AF65-F5344CB8AC3E}">
        <p14:creationId xmlns:p14="http://schemas.microsoft.com/office/powerpoint/2010/main" val="37041937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027787" y="4847378"/>
                <a:ext cx="7351370" cy="9930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dirty="0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dirty="0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av</m:t>
                          </m:r>
                        </m:sub>
                      </m:sSub>
                      <m:r>
                        <a:rPr lang="en-US" altLang="zh-TW" b="0" i="1" dirty="0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dirty="0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b="0" i="1" dirty="0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87" y="4847378"/>
                <a:ext cx="7351370" cy="993092"/>
              </a:xfrm>
              <a:prstGeom prst="rect">
                <a:avLst/>
              </a:prstGeom>
              <a:blipFill>
                <a:blip r:embed="rId2"/>
                <a:stretch>
                  <a:fillRect t="-101266" b="-1455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79008" y="1700808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以在一維空間中的自由粒子的運動為例，在溫度為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的環境，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08" y="1700808"/>
                <a:ext cx="7417444" cy="369332"/>
              </a:xfrm>
              <a:prstGeom prst="rect">
                <a:avLst/>
              </a:prstGeom>
              <a:blipFill>
                <a:blip r:embed="rId3"/>
                <a:stretch>
                  <a:fillRect l="-684" t="-3333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720767" y="2137405"/>
                <a:ext cx="1076833" cy="5339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767" y="2137405"/>
                <a:ext cx="1076833" cy="5339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045082" y="2819831"/>
                <a:ext cx="5258042" cy="9164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den>
                      </m:f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082" y="2819831"/>
                <a:ext cx="5258042" cy="916405"/>
              </a:xfrm>
              <a:prstGeom prst="rect">
                <a:avLst/>
              </a:prstGeom>
              <a:blipFill>
                <a:blip r:embed="rId5"/>
                <a:stretch>
                  <a:fillRect t="-6849" b="-808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001867" y="2255854"/>
                <a:ext cx="37889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粒子運動速率為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𝑣</m:t>
                    </m:r>
                  </m:oMath>
                </a14:m>
                <a:r>
                  <a:rPr lang="zh-TW" altLang="en-US" dirty="0"/>
                  <a:t>的機率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正比於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867" y="2255854"/>
                <a:ext cx="3788922" cy="369332"/>
              </a:xfrm>
              <a:prstGeom prst="rect">
                <a:avLst/>
              </a:prstGeom>
              <a:blipFill>
                <a:blip r:embed="rId6"/>
                <a:stretch>
                  <a:fillRect l="-1338" t="-6667" r="-334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015700" y="836712"/>
            <a:ext cx="521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我們可以由此機率計算出能量的平均值：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3B7ED637-35F7-D141-B6BF-C9C238CC10CE}"/>
                  </a:ext>
                </a:extLst>
              </p:cNvPr>
              <p:cNvSpPr txBox="1"/>
              <p:nvPr/>
            </p:nvSpPr>
            <p:spPr>
              <a:xfrm>
                <a:off x="1057661" y="3874472"/>
                <a:ext cx="62646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dirty="0"/>
                  <a:t>注意速率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𝑣</m:t>
                    </m:r>
                  </m:oMath>
                </a14:m>
                <a:r>
                  <a:rPr kumimoji="1" lang="zh-TW" altLang="en-US" dirty="0"/>
                  <a:t>是連續變化的，因此求和變為積分！</a:t>
                </a: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3B7ED637-35F7-D141-B6BF-C9C238CC1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661" y="3874472"/>
                <a:ext cx="6264696" cy="369332"/>
              </a:xfrm>
              <a:prstGeom prst="rect">
                <a:avLst/>
              </a:prstGeom>
              <a:blipFill>
                <a:blip r:embed="rId7"/>
                <a:stretch>
                  <a:fillRect l="-606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>
            <a:extLst>
              <a:ext uri="{FF2B5EF4-FFF2-40B4-BE49-F238E27FC236}">
                <a16:creationId xmlns:a16="http://schemas.microsoft.com/office/drawing/2014/main" id="{1B0B30D7-7537-D941-8EB4-AA03119E35F6}"/>
              </a:ext>
            </a:extLst>
          </p:cNvPr>
          <p:cNvSpPr txBox="1"/>
          <p:nvPr/>
        </p:nvSpPr>
        <p:spPr>
          <a:xfrm>
            <a:off x="1057661" y="4382040"/>
            <a:ext cx="521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動能的平均值：</a:t>
            </a:r>
          </a:p>
        </p:txBody>
      </p:sp>
    </p:spTree>
    <p:extLst>
      <p:ext uri="{BB962C8B-B14F-4D97-AF65-F5344CB8AC3E}">
        <p14:creationId xmlns:p14="http://schemas.microsoft.com/office/powerpoint/2010/main" val="74991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724483" y="980728"/>
                <a:ext cx="7695033" cy="99161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𝛽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zh-TW" altLang="en-US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zh-TW" altLang="en-US" i="1" smtClean="0">
                              <a:latin typeface="Cambria Math"/>
                              <a:cs typeface="Times New Roman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83" y="980728"/>
                <a:ext cx="7695033" cy="991618"/>
              </a:xfrm>
              <a:prstGeom prst="rect">
                <a:avLst/>
              </a:prstGeom>
              <a:blipFill>
                <a:blip r:embed="rId2"/>
                <a:stretch>
                  <a:fillRect l="-4613" t="-98734" b="-1468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901687" y="273994"/>
                <a:ext cx="966162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𝛽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𝑘𝑇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687" y="273994"/>
                <a:ext cx="966162" cy="612732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755643" y="3937161"/>
                <a:ext cx="1367747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43" y="3937161"/>
                <a:ext cx="1367747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454301" y="2805333"/>
                <a:ext cx="2806002" cy="9036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𝑑𝑣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301" y="2805333"/>
                <a:ext cx="2806002" cy="903645"/>
              </a:xfrm>
              <a:prstGeom prst="rect">
                <a:avLst/>
              </a:prstGeom>
              <a:blipFill>
                <a:blip r:embed="rId5"/>
                <a:stretch>
                  <a:fillRect t="-109722" b="-169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88950" y="2045494"/>
                <a:ext cx="6336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分子積分中的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zh-TW" i="1" dirty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可以由對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𝛽</m:t>
                    </m:r>
                  </m:oMath>
                </a14:m>
                <a:r>
                  <a:rPr lang="zh-TW" altLang="en-US" dirty="0"/>
                  <a:t>的微分得到！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0" y="2045494"/>
                <a:ext cx="6336704" cy="369332"/>
              </a:xfrm>
              <a:prstGeom prst="rect">
                <a:avLst/>
              </a:prstGeom>
              <a:blipFill>
                <a:blip r:embed="rId6"/>
                <a:stretch>
                  <a:fillRect l="-600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685878" y="2406105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注意分子與分母中的積分是一樣的，因此可寫成對數的微分：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438768" y="4941950"/>
                <a:ext cx="6425684" cy="180376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ad>
                            <m:radPr>
                              <m:degHide m:val="on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rad>
                          <m:nary>
                            <m:naryPr>
                              <m:limLoc m:val="undOvr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𝑑𝑥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func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cs typeface="Times New Roman" pitchFamily="18" charset="0"/>
                                </a:rPr>
                                <m:t>ln</m:t>
                              </m:r>
                            </m:fName>
                            <m:e>
                              <m:rad>
                                <m:radPr>
                                  <m:degHide m:val="on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𝛽</m:t>
                                      </m:r>
                                    </m:den>
                                  </m:f>
                                </m:e>
                              </m:rad>
                            </m:e>
                          </m:func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cs typeface="Times New Roman" pitchFamily="18" charset="0"/>
                                </a:rPr>
                                <m:t>ln</m:t>
                              </m:r>
                            </m:fName>
                            <m:e>
                              <m:rad>
                                <m:radPr>
                                  <m:degHide m:val="on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</m:e>
                              </m:rad>
                              <m:nary>
                                <m:naryPr>
                                  <m:limLoc m:val="undOvr"/>
                                  <m:ctrlPr>
                                    <a:rPr lang="en-US" altLang="zh-TW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i="1" dirty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TW" i="1" dirty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TW" i="1" dirty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𝑑𝑥</m:t>
                                  </m:r>
                                  <m:r>
                                    <a:rPr lang="en-US" altLang="zh-TW" i="1" dirty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∙</m:t>
                                  </m:r>
                                </m:e>
                              </m:nary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ad>
                            <m:radPr>
                              <m:degHide m:val="on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rad>
                        </m:e>
                      </m:fun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𝛽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𝛽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𝑘𝑇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768" y="4941950"/>
                <a:ext cx="6425684" cy="1803764"/>
              </a:xfrm>
              <a:prstGeom prst="rect">
                <a:avLst/>
              </a:prstGeom>
              <a:blipFill>
                <a:blip r:embed="rId7"/>
                <a:stretch>
                  <a:fillRect t="-52448" b="-391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/>
          <p:cNvSpPr txBox="1"/>
          <p:nvPr/>
        </p:nvSpPr>
        <p:spPr>
          <a:xfrm>
            <a:off x="685878" y="3489361"/>
            <a:ext cx="158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接著變換變數：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583553" y="4467653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積分可以不用算。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609185" y="4113997"/>
                <a:ext cx="40244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solidFill>
                      <a:srgbClr val="000000"/>
                    </a:solidFill>
                  </a:rPr>
                  <a:t>如此，注意式中的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𝛽</m:t>
                    </m:r>
                  </m:oMath>
                </a14:m>
                <a:r>
                  <a:rPr lang="zh-TW" altLang="en-US" dirty="0">
                    <a:solidFill>
                      <a:srgbClr val="000000"/>
                    </a:solidFill>
                  </a:rPr>
                  <a:t>可以與積分分離。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185" y="4113997"/>
                <a:ext cx="4024435" cy="369332"/>
              </a:xfrm>
              <a:prstGeom prst="rect">
                <a:avLst/>
              </a:prstGeom>
              <a:blipFill>
                <a:blip r:embed="rId8"/>
                <a:stretch>
                  <a:fillRect l="-943" t="-10345" b="-241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FB8C9B8-16AB-C842-9F55-6AEC5740D067}"/>
                  </a:ext>
                </a:extLst>
              </p:cNvPr>
              <p:cNvSpPr/>
              <p:nvPr/>
            </p:nvSpPr>
            <p:spPr>
              <a:xfrm>
                <a:off x="7025654" y="2918202"/>
                <a:ext cx="1741526" cy="68518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FB8C9B8-16AB-C842-9F55-6AEC5740D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654" y="2918202"/>
                <a:ext cx="1741526" cy="685188"/>
              </a:xfrm>
              <a:prstGeom prst="rect">
                <a:avLst/>
              </a:prstGeom>
              <a:blipFill>
                <a:blip r:embed="rId9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0EA6CE0-BD2A-194A-9121-BD7F77F9DEF3}"/>
                  </a:ext>
                </a:extLst>
              </p:cNvPr>
              <p:cNvSpPr/>
              <p:nvPr/>
            </p:nvSpPr>
            <p:spPr>
              <a:xfrm>
                <a:off x="2438767" y="4941950"/>
                <a:ext cx="2806001" cy="92852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ad>
                            <m:radPr>
                              <m:degHide m:val="on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rad>
                          <m:nary>
                            <m:naryPr>
                              <m:limLoc m:val="undOvr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𝑑𝑥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0EA6CE0-BD2A-194A-9121-BD7F77F9DE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767" y="4941950"/>
                <a:ext cx="2806001" cy="928524"/>
              </a:xfrm>
              <a:prstGeom prst="rect">
                <a:avLst/>
              </a:prstGeom>
              <a:blipFill>
                <a:blip r:embed="rId10"/>
                <a:stretch>
                  <a:fillRect t="-104054" b="-1662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866AB1C-0E38-4C46-B63A-778A831F26FD}"/>
                  </a:ext>
                </a:extLst>
              </p:cNvPr>
              <p:cNvSpPr/>
              <p:nvPr/>
            </p:nvSpPr>
            <p:spPr>
              <a:xfrm>
                <a:off x="2426608" y="3937161"/>
                <a:ext cx="1633845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866AB1C-0E38-4C46-B63A-778A831F26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608" y="3937161"/>
                <a:ext cx="1633845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4">
            <a:extLst>
              <a:ext uri="{FF2B5EF4-FFF2-40B4-BE49-F238E27FC236}">
                <a16:creationId xmlns:a16="http://schemas.microsoft.com/office/drawing/2014/main" id="{A33335F5-66BF-0D4E-BAC2-8E2E654381AA}"/>
              </a:ext>
            </a:extLst>
          </p:cNvPr>
          <p:cNvSpPr txBox="1"/>
          <p:nvPr/>
        </p:nvSpPr>
        <p:spPr>
          <a:xfrm>
            <a:off x="724483" y="41178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定義一個新的符號：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7A8D304-2869-8744-ACC1-BD89C13DF6E1}"/>
                  </a:ext>
                </a:extLst>
              </p:cNvPr>
              <p:cNvSpPr/>
              <p:nvPr/>
            </p:nvSpPr>
            <p:spPr>
              <a:xfrm>
                <a:off x="650487" y="980728"/>
                <a:ext cx="3921512" cy="99161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7A8D304-2869-8744-ACC1-BD89C13DF6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87" y="980728"/>
                <a:ext cx="3921512" cy="991618"/>
              </a:xfrm>
              <a:prstGeom prst="rect">
                <a:avLst/>
              </a:prstGeom>
              <a:blipFill>
                <a:blip r:embed="rId12"/>
                <a:stretch>
                  <a:fillRect l="-9677" t="-98734" r="-323" b="-1468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143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7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976945" y="764704"/>
                <a:ext cx="5832698" cy="9930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dirty="0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dirty="0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av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𝑘𝑇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945" y="764704"/>
                <a:ext cx="5832698" cy="99309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71550" y="1916832"/>
                <a:ext cx="4248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注意此結果完全與質量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zh-TW" altLang="en-US" dirty="0"/>
                  <a:t>無關！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1916832"/>
                <a:ext cx="4248522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148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976945" y="2348880"/>
            <a:ext cx="5323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因此彈力位能的計算也得到完全相同結果：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952114" y="2852936"/>
                <a:ext cx="5832698" cy="9930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dirty="0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  <m:sSup>
                                <m:sSupPr>
                                  <m:ctrlPr>
                                    <a:rPr lang="en-US" altLang="zh-TW" b="0" i="1" dirty="0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av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b="0" i="1" smtClean="0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𝐾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TW" b="0" i="1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𝐾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𝑘𝑇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114" y="2852936"/>
                <a:ext cx="5832698" cy="99309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1043608" y="400506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任何能量只要是動力座標的平方都會得到相同結果！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022262" y="4755938"/>
            <a:ext cx="7099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一個系統中，</a:t>
            </a:r>
            <a:r>
              <a:rPr lang="zh-TW" altLang="en-US" sz="1800" dirty="0">
                <a:solidFill>
                  <a:srgbClr val="FF0000"/>
                </a:solidFill>
              </a:rPr>
              <a:t>任一個可以儲存能量的型式</a:t>
            </a:r>
            <a:r>
              <a:rPr lang="zh-TW" altLang="en-US" sz="1800" dirty="0"/>
              <a:t>，只要是動力座標的平方，</a:t>
            </a:r>
            <a:endParaRPr lang="en-US" altLang="zh-TW" sz="1800" dirty="0"/>
          </a:p>
          <a:p>
            <a:pPr>
              <a:spcBef>
                <a:spcPct val="50000"/>
              </a:spcBef>
            </a:pPr>
            <a:r>
              <a:rPr lang="zh-TW" altLang="en-US" sz="1800" dirty="0"/>
              <a:t>在頻繁的熱作用（混亂的能量交換）</a:t>
            </a:r>
            <a:endParaRPr lang="en-US" altLang="zh-TW" sz="1800" dirty="0"/>
          </a:p>
          <a:p>
            <a:pPr>
              <a:spcBef>
                <a:spcPct val="50000"/>
              </a:spcBef>
            </a:pPr>
            <a:r>
              <a:rPr lang="zh-TW" altLang="en-US" sz="1800" dirty="0"/>
              <a:t>達到</a:t>
            </a:r>
            <a:r>
              <a:rPr lang="zh-TW" altLang="en-US" sz="1800" dirty="0">
                <a:solidFill>
                  <a:srgbClr val="FF0000"/>
                </a:solidFill>
              </a:rPr>
              <a:t>熱平衡</a:t>
            </a:r>
            <a:r>
              <a:rPr lang="zh-TW" altLang="en-US" sz="1800" dirty="0"/>
              <a:t>後，都會得到同樣的平均能量：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5529449" y="5476018"/>
                <a:ext cx="685059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 err="1">
                          <a:latin typeface="Cambria Math"/>
                          <a:cs typeface="Times New Roman" pitchFamily="18" charset="0"/>
                        </a:rPr>
                        <m:t>𝑘𝑇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449" y="5476018"/>
                <a:ext cx="685059" cy="610936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71231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637397" y="2184373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時，此粒子處於運動速率為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zh-TW" altLang="en-US" dirty="0"/>
                  <a:t>的狀態的機率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就正比於：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97" y="2184373"/>
                <a:ext cx="7417444" cy="369332"/>
              </a:xfrm>
              <a:prstGeom prst="rect">
                <a:avLst/>
              </a:prstGeom>
              <a:blipFill>
                <a:blip r:embed="rId2"/>
                <a:stretch>
                  <a:fillRect l="-684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948669" y="2617099"/>
                <a:ext cx="2569486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69" y="2617099"/>
                <a:ext cx="2569486" cy="533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957868" y="5244233"/>
                <a:ext cx="2712987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68" y="5244233"/>
                <a:ext cx="2712987" cy="533992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637397" y="1144861"/>
            <a:ext cx="784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在理想氣體中，可以考慮單一顆粒子為系統，以其他周圍的粒子為環境，</a:t>
            </a:r>
          </a:p>
        </p:txBody>
      </p:sp>
      <p:pic>
        <p:nvPicPr>
          <p:cNvPr id="13" name="Picture 8" descr="File:Translational motion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15" y="1743178"/>
            <a:ext cx="1524012" cy="133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笑臉 13"/>
          <p:cNvSpPr/>
          <p:nvPr/>
        </p:nvSpPr>
        <p:spPr>
          <a:xfrm>
            <a:off x="8188390" y="2307249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78E52A8-4EC0-1A42-A518-46A27D8714D6}"/>
              </a:ext>
            </a:extLst>
          </p:cNvPr>
          <p:cNvSpPr txBox="1"/>
          <p:nvPr/>
        </p:nvSpPr>
        <p:spPr>
          <a:xfrm>
            <a:off x="646596" y="3755534"/>
            <a:ext cx="766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理想氣體中分子</a:t>
            </a:r>
            <a:r>
              <a:rPr kumimoji="1" lang="zh-TW" altLang="en-US" dirty="0">
                <a:solidFill>
                  <a:srgbClr val="FF0000"/>
                </a:solidFill>
              </a:rPr>
              <a:t>彼此獨立</a:t>
            </a:r>
            <a:r>
              <a:rPr kumimoji="1"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E410D20-89B1-E94D-ACEB-8A046FD2910B}"/>
                  </a:ext>
                </a:extLst>
              </p:cNvPr>
              <p:cNvSpPr txBox="1"/>
              <p:nvPr/>
            </p:nvSpPr>
            <p:spPr>
              <a:xfrm>
                <a:off x="646596" y="4669047"/>
                <a:ext cx="8389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根據機率論，機率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就等於</a:t>
                </a:r>
                <a:r>
                  <a:rPr lang="en-TW" dirty="0"/>
                  <a:t>測量速率時，</a:t>
                </a:r>
                <a:r>
                  <a:rPr lang="zh-TW" altLang="en-US" dirty="0"/>
                  <a:t>測得速率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的分子數的分佈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！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E410D20-89B1-E94D-ACEB-8A046FD29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96" y="4669047"/>
                <a:ext cx="8389900" cy="369332"/>
              </a:xfrm>
              <a:prstGeom prst="rect">
                <a:avLst/>
              </a:prstGeom>
              <a:blipFill>
                <a:blip r:embed="rId7"/>
                <a:stretch>
                  <a:fillRect l="-45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B3EF134D-EC0B-3B4D-894F-23A95B3407D6}"/>
              </a:ext>
            </a:extLst>
          </p:cNvPr>
          <p:cNvSpPr/>
          <p:nvPr/>
        </p:nvSpPr>
        <p:spPr>
          <a:xfrm>
            <a:off x="658500" y="4200649"/>
            <a:ext cx="8389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所以，在氣體中</a:t>
            </a:r>
            <a:r>
              <a:rPr lang="en-TW" dirty="0"/>
              <a:t>對所有分子測量速率，</a:t>
            </a:r>
            <a:r>
              <a:rPr lang="zh-TW" altLang="en-US" dirty="0"/>
              <a:t>等於是單一個分子的機率的多次重複測量！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6847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15" grpId="0"/>
      <p:bldP spid="19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 descr="F19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0" b="49911"/>
          <a:stretch>
            <a:fillRect/>
          </a:stretch>
        </p:blipFill>
        <p:spPr bwMode="auto">
          <a:xfrm>
            <a:off x="549010" y="2454359"/>
            <a:ext cx="3923893" cy="192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File:Translational motion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37" y="497665"/>
            <a:ext cx="1524012" cy="133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笑臉 13"/>
          <p:cNvSpPr/>
          <p:nvPr/>
        </p:nvSpPr>
        <p:spPr>
          <a:xfrm>
            <a:off x="7607812" y="1061736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F8F42DD-1995-1040-B744-D0560D053F0C}"/>
              </a:ext>
            </a:extLst>
          </p:cNvPr>
          <p:cNvSpPr txBox="1"/>
          <p:nvPr/>
        </p:nvSpPr>
        <p:spPr>
          <a:xfrm>
            <a:off x="483741" y="2004532"/>
            <a:ext cx="543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這好像不太對！</a:t>
            </a:r>
            <a:endParaRPr kumimoji="1" lang="zh-TW" altLang="en-US" dirty="0"/>
          </a:p>
        </p:txBody>
      </p:sp>
      <p:pic>
        <p:nvPicPr>
          <p:cNvPr id="17" name="Picture 8" descr="File:Boltzmann factor vs energy.svg">
            <a:hlinkClick r:id="rId5"/>
            <a:extLst>
              <a:ext uri="{FF2B5EF4-FFF2-40B4-BE49-F238E27FC236}">
                <a16:creationId xmlns:a16="http://schemas.microsoft.com/office/drawing/2014/main" id="{CE1E3BEF-4EEA-FE40-9501-BE755F2B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47" y="2442669"/>
            <a:ext cx="3626602" cy="1577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D9B3A4-9067-0145-A7FD-12257DA9AEF3}"/>
              </a:ext>
            </a:extLst>
          </p:cNvPr>
          <p:cNvSpPr/>
          <p:nvPr/>
        </p:nvSpPr>
        <p:spPr>
          <a:xfrm>
            <a:off x="549010" y="4982932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我們還得數符合所指定條件的狀態的數目！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41C789-4BEE-1749-AFBE-36DB4ACE2A92}"/>
                  </a:ext>
                </a:extLst>
              </p:cNvPr>
              <p:cNvSpPr txBox="1"/>
              <p:nvPr/>
            </p:nvSpPr>
            <p:spPr>
              <a:xfrm>
                <a:off x="549010" y="4588105"/>
                <a:ext cx="74522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原因是</a:t>
                </a:r>
                <a:r>
                  <a:rPr lang="en-TW" dirty="0"/>
                  <a:t>波茲曼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Factor </a:t>
                </a:r>
                <a:r>
                  <a:rPr lang="en-TW" dirty="0"/>
                  <a:t>給出的是一個能量為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TW" dirty="0"/>
                  <a:t>的狀態出現的機率。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41C789-4BEE-1749-AFBE-36DB4ACE2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10" y="4588105"/>
                <a:ext cx="7452285" cy="369332"/>
              </a:xfrm>
              <a:prstGeom prst="rect">
                <a:avLst/>
              </a:prstGeom>
              <a:blipFill>
                <a:blip r:embed="rId7"/>
                <a:stretch>
                  <a:fillRect l="-680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3A2100C-2D73-4147-986B-3EEBD1738429}"/>
                  </a:ext>
                </a:extLst>
              </p:cNvPr>
              <p:cNvSpPr/>
              <p:nvPr/>
            </p:nvSpPr>
            <p:spPr>
              <a:xfrm>
                <a:off x="483741" y="1202585"/>
                <a:ext cx="614940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分子的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速率介於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之間的數目為：</a:t>
                </a:r>
                <a:endParaRPr lang="en-TW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3A2100C-2D73-4147-986B-3EEBD1738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41" y="1202585"/>
                <a:ext cx="6149401" cy="369332"/>
              </a:xfrm>
              <a:prstGeom prst="rect">
                <a:avLst/>
              </a:prstGeom>
              <a:blipFill>
                <a:blip r:embed="rId8"/>
                <a:stretch>
                  <a:fillRect l="-61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A5A7A680-BF5F-814C-BBAA-139CEA2D23D0}"/>
                  </a:ext>
                </a:extLst>
              </p:cNvPr>
              <p:cNvSpPr txBox="1"/>
              <p:nvPr/>
            </p:nvSpPr>
            <p:spPr>
              <a:xfrm>
                <a:off x="2795014" y="516444"/>
                <a:ext cx="2712987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A5A7A680-BF5F-814C-BBAA-139CEA2D2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014" y="516444"/>
                <a:ext cx="2712987" cy="533992"/>
              </a:xfrm>
              <a:prstGeom prst="rect">
                <a:avLst/>
              </a:prstGeom>
              <a:blipFill>
                <a:blip r:embed="rId9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C40BF096-3C35-AF40-AD67-3E2E8C288E9C}"/>
                  </a:ext>
                </a:extLst>
              </p:cNvPr>
              <p:cNvSpPr txBox="1"/>
              <p:nvPr/>
            </p:nvSpPr>
            <p:spPr>
              <a:xfrm>
                <a:off x="4820733" y="1196661"/>
                <a:ext cx="113223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𝑑𝑣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C40BF096-3C35-AF40-AD67-3E2E8C288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733" y="1196661"/>
                <a:ext cx="1132233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7C0DF26-4ADD-3E4E-9E70-6EE5F2AA26D7}"/>
                  </a:ext>
                </a:extLst>
              </p:cNvPr>
              <p:cNvSpPr/>
              <p:nvPr/>
            </p:nvSpPr>
            <p:spPr>
              <a:xfrm>
                <a:off x="539552" y="5517232"/>
                <a:ext cx="838838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例如：分子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速率介於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之間的狀態的數目是多少：狀態數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、或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7C0DF26-4ADD-3E4E-9E70-6EE5F2AA26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517232"/>
                <a:ext cx="8388389" cy="369332"/>
              </a:xfrm>
              <a:prstGeom prst="rect">
                <a:avLst/>
              </a:prstGeom>
              <a:blipFill>
                <a:blip r:embed="rId11"/>
                <a:stretch>
                  <a:fillRect l="-604" t="-6667" r="-151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702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sna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31" y="116633"/>
            <a:ext cx="2980587" cy="156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5" descr="snap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82" y="1637758"/>
            <a:ext cx="2980588" cy="155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sn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4"/>
          <a:stretch>
            <a:fillRect/>
          </a:stretch>
        </p:blipFill>
        <p:spPr bwMode="auto">
          <a:xfrm>
            <a:off x="3101231" y="3149926"/>
            <a:ext cx="2980587" cy="166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467544" y="4828875"/>
            <a:ext cx="698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在熱平衡狀態，巨觀來說氣體已不再變化，固定於一個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sz="1800" dirty="0"/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5" name="文字方塊 9"/>
              <p:cNvSpPr txBox="1">
                <a:spLocks noChangeArrowheads="1"/>
              </p:cNvSpPr>
              <p:nvPr/>
            </p:nvSpPr>
            <p:spPr bwMode="auto">
              <a:xfrm>
                <a:off x="467544" y="5683915"/>
                <a:ext cx="82089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一個巨觀的平衡態會對應許多個微觀態，若多樣性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sz="1800" dirty="0"/>
                  <a:t>越大，對應的微觀態越多。</a:t>
                </a:r>
              </a:p>
            </p:txBody>
          </p:sp>
        </mc:Choice>
        <mc:Fallback xmlns="">
          <p:sp>
            <p:nvSpPr>
              <p:cNvPr id="15365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5683915"/>
                <a:ext cx="8208912" cy="369332"/>
              </a:xfrm>
              <a:prstGeom prst="rect">
                <a:avLst/>
              </a:prstGeom>
              <a:blipFill>
                <a:blip r:embed="rId5"/>
                <a:stretch>
                  <a:fillRect l="-618" t="-6667" r="-155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467544" y="5198207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/>
              <a:t>但微觀來說，每一個個別粒子仍繼續碰撞，而不斷改變系統的微觀態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 </a:t>
            </a:r>
            <a:r>
              <a:rPr lang="zh-TW" altLang="en-US" dirty="0"/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67544" y="6059629"/>
                <a:ext cx="86764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多樣性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越大的巨觀態，就有較多的微觀態以供在微觀下繼續變化之用！自由度大！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6059629"/>
                <a:ext cx="8676456" cy="369332"/>
              </a:xfrm>
              <a:prstGeom prst="rect">
                <a:avLst/>
              </a:prstGeom>
              <a:blipFill>
                <a:blip r:embed="rId6"/>
                <a:stretch>
                  <a:fillRect l="-585"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 descr="F20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7"/>
          <a:stretch>
            <a:fillRect/>
          </a:stretch>
        </p:blipFill>
        <p:spPr bwMode="auto">
          <a:xfrm>
            <a:off x="444274" y="1992876"/>
            <a:ext cx="2006465" cy="15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6421175" y="2028523"/>
            <a:ext cx="2057593" cy="2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61" descr="\\Mac\Home\Downloads\Comet_plot_1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523" y="2214804"/>
            <a:ext cx="2057593" cy="154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6456127" y="1992876"/>
                <a:ext cx="3600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dirty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600" b="0" i="1" dirty="0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127" y="1992876"/>
                <a:ext cx="360040" cy="338554"/>
              </a:xfrm>
              <a:prstGeom prst="rect">
                <a:avLst/>
              </a:prstGeom>
              <a:blipFill>
                <a:blip r:embed="rId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/>
        </p:nvSpPr>
        <p:spPr>
          <a:xfrm>
            <a:off x="6423523" y="3753743"/>
            <a:ext cx="2057593" cy="2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8121076" y="3573334"/>
                <a:ext cx="3600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076" y="3573334"/>
                <a:ext cx="360040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01CE625-06A7-6245-AC28-0C3C8C68E3C0}"/>
                  </a:ext>
                </a:extLst>
              </p:cNvPr>
              <p:cNvSpPr/>
              <p:nvPr/>
            </p:nvSpPr>
            <p:spPr>
              <a:xfrm>
                <a:off x="444274" y="6411761"/>
                <a:ext cx="43437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多樣性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越大的巨觀態，亂度越大！</a:t>
                </a: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01CE625-06A7-6245-AC28-0C3C8C68E3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74" y="6411761"/>
                <a:ext cx="4343750" cy="369332"/>
              </a:xfrm>
              <a:prstGeom prst="rect">
                <a:avLst/>
              </a:prstGeom>
              <a:blipFill>
                <a:blip r:embed="rId11"/>
                <a:stretch>
                  <a:fillRect l="-1166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134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3" grpId="0"/>
      <p:bldP spid="1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619672" y="604220"/>
            <a:ext cx="4176713" cy="2160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3" name="直線單箭頭接點 22"/>
          <p:cNvCxnSpPr/>
          <p:nvPr/>
        </p:nvCxnSpPr>
        <p:spPr>
          <a:xfrm>
            <a:off x="2411760" y="1941689"/>
            <a:ext cx="23449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>
                <a:spLocks noChangeArrowheads="1"/>
              </p:cNvSpPr>
              <p:nvPr/>
            </p:nvSpPr>
            <p:spPr bwMode="auto">
              <a:xfrm>
                <a:off x="4797928" y="1756745"/>
                <a:ext cx="51066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7928" y="1756745"/>
                <a:ext cx="510663" cy="3698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993900" y="2929837"/>
                <a:ext cx="62423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如果先考慮氣體分子在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dirty="0"/>
                  <a:t>方向的運動速度分量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900" y="2929837"/>
                <a:ext cx="6242396" cy="369332"/>
              </a:xfrm>
              <a:prstGeom prst="rect">
                <a:avLst/>
              </a:prstGeom>
              <a:blipFill>
                <a:blip r:embed="rId3"/>
                <a:stretch>
                  <a:fillRect l="-81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橢圓 4"/>
          <p:cNvSpPr/>
          <p:nvPr/>
        </p:nvSpPr>
        <p:spPr>
          <a:xfrm>
            <a:off x="2604844" y="1894375"/>
            <a:ext cx="97935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2915816" y="1902759"/>
            <a:ext cx="97935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3227342" y="1894375"/>
            <a:ext cx="97935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3535258" y="1894375"/>
            <a:ext cx="97935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3851920" y="1898567"/>
            <a:ext cx="97935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 flipV="1">
            <a:off x="2604844" y="1707336"/>
            <a:ext cx="1103184" cy="1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笑臉 29">
            <a:extLst>
              <a:ext uri="{FF2B5EF4-FFF2-40B4-BE49-F238E27FC236}">
                <a16:creationId xmlns:a16="http://schemas.microsoft.com/office/drawing/2014/main" id="{5D9B1C72-4BC1-F346-BEAC-706AACF56BE5}"/>
              </a:ext>
            </a:extLst>
          </p:cNvPr>
          <p:cNvSpPr/>
          <p:nvPr/>
        </p:nvSpPr>
        <p:spPr>
          <a:xfrm>
            <a:off x="4404980" y="1239109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34597C9-8E19-A243-9614-ACBC2DF39976}"/>
                  </a:ext>
                </a:extLst>
              </p:cNvPr>
              <p:cNvSpPr/>
              <p:nvPr/>
            </p:nvSpPr>
            <p:spPr>
              <a:xfrm>
                <a:off x="989846" y="3901710"/>
                <a:ext cx="68641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換句話說，在一維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軸上，分子可能狀態的分布是平均的。</a:t>
                </a: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34597C9-8E19-A243-9614-ACBC2DF39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46" y="3901710"/>
                <a:ext cx="6864130" cy="369332"/>
              </a:xfrm>
              <a:prstGeom prst="rect">
                <a:avLst/>
              </a:prstGeom>
              <a:blipFill>
                <a:blip r:embed="rId4"/>
                <a:stretch>
                  <a:fillRect l="-73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BE82CC1-24F1-1641-B64F-A06C750AE518}"/>
                  </a:ext>
                </a:extLst>
              </p:cNvPr>
              <p:cNvSpPr/>
              <p:nvPr/>
            </p:nvSpPr>
            <p:spPr>
              <a:xfrm>
                <a:off x="977817" y="4309652"/>
                <a:ext cx="805867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也就是：速率介於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之間的狀態數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TW" altLang="en-US" dirty="0"/>
                  <a:t>在此是一個常數！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BE82CC1-24F1-1641-B64F-A06C750AE5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17" y="4309652"/>
                <a:ext cx="8058679" cy="369332"/>
              </a:xfrm>
              <a:prstGeom prst="rect">
                <a:avLst/>
              </a:prstGeom>
              <a:blipFill>
                <a:blip r:embed="rId5"/>
                <a:stretch>
                  <a:fillRect l="-629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4" descr="掃瞄0001">
            <a:extLst>
              <a:ext uri="{FF2B5EF4-FFF2-40B4-BE49-F238E27FC236}">
                <a16:creationId xmlns:a16="http://schemas.microsoft.com/office/drawing/2014/main" id="{AEAB69DF-D309-8041-BBA3-2D60ED402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r="75716" b="8289"/>
          <a:stretch/>
        </p:blipFill>
        <p:spPr bwMode="auto">
          <a:xfrm>
            <a:off x="7518396" y="604220"/>
            <a:ext cx="70595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983F3D5-3F0A-F449-9558-30CB460B5A3E}"/>
                  </a:ext>
                </a:extLst>
              </p:cNvPr>
              <p:cNvSpPr/>
              <p:nvPr/>
            </p:nvSpPr>
            <p:spPr>
              <a:xfrm>
                <a:off x="989846" y="3348199"/>
                <a:ext cx="65285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很容易想像，</a:t>
                </a:r>
                <a:r>
                  <a:rPr lang="zh-CN" altLang="en-US" dirty="0"/>
                  <a:t>如果忽略熱作用，所有可能的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值都是平等的。</a:t>
                </a: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983F3D5-3F0A-F449-9558-30CB460B5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46" y="3348199"/>
                <a:ext cx="6528550" cy="369332"/>
              </a:xfrm>
              <a:prstGeom prst="rect">
                <a:avLst/>
              </a:prstGeom>
              <a:blipFill>
                <a:blip r:embed="rId7"/>
                <a:stretch>
                  <a:fillRect l="-77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B1BCBB6-72BD-D541-9209-B66CF3FD1C6D}"/>
                  </a:ext>
                </a:extLst>
              </p:cNvPr>
              <p:cNvSpPr/>
              <p:nvPr/>
            </p:nvSpPr>
            <p:spPr>
              <a:xfrm>
                <a:off x="2915816" y="1302386"/>
                <a:ext cx="6140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B1BCBB6-72BD-D541-9209-B66CF3FD1C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302386"/>
                <a:ext cx="61407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3DCB245D-A387-8140-B818-0BF296DBD867}"/>
                  </a:ext>
                </a:extLst>
              </p:cNvPr>
              <p:cNvSpPr txBox="1"/>
              <p:nvPr/>
            </p:nvSpPr>
            <p:spPr>
              <a:xfrm>
                <a:off x="1041190" y="5660458"/>
                <a:ext cx="1913601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3DCB245D-A387-8140-B818-0BF296DBD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190" y="5660458"/>
                <a:ext cx="1913601" cy="533992"/>
              </a:xfrm>
              <a:prstGeom prst="rect">
                <a:avLst/>
              </a:prstGeom>
              <a:blipFill>
                <a:blip r:embed="rId9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DF0E46B6-9238-8349-9B1E-46FDCC1D68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6512" y="4707831"/>
            <a:ext cx="3239567" cy="2135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CBA53D3B-1709-5245-B981-2C4CEF1278EB}"/>
                  </a:ext>
                </a:extLst>
              </p:cNvPr>
              <p:cNvSpPr txBox="1"/>
              <p:nvPr/>
            </p:nvSpPr>
            <p:spPr>
              <a:xfrm>
                <a:off x="997348" y="5195907"/>
                <a:ext cx="5428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因此，若只考慮氣體分子在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dirty="0"/>
                  <a:t>方向的運動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CBA53D3B-1709-5245-B981-2C4CEF127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348" y="5195907"/>
                <a:ext cx="5428258" cy="369332"/>
              </a:xfrm>
              <a:prstGeom prst="rect">
                <a:avLst/>
              </a:prstGeom>
              <a:blipFill>
                <a:blip r:embed="rId11"/>
                <a:stretch>
                  <a:fillRect l="-935" t="-3226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191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2" grpId="0" animBg="1"/>
      <p:bldP spid="2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BF49A9-2689-394A-A7B2-1BF30B4E2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8" y="692696"/>
            <a:ext cx="3816423" cy="22731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F2ED4-F90A-1443-83BF-DCE3F38BC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220179"/>
            <a:ext cx="4416291" cy="2831708"/>
          </a:xfrm>
          <a:prstGeom prst="rect">
            <a:avLst/>
          </a:prstGeom>
        </p:spPr>
      </p:pic>
      <p:pic>
        <p:nvPicPr>
          <p:cNvPr id="4" name="Picture 2" descr="D:\Dropbox\Documents\課程\YoungTextBook\Images\Chapter18\A_Images\A_Figures_and_Photos\18_22_Figure.jpg">
            <a:extLst>
              <a:ext uri="{FF2B5EF4-FFF2-40B4-BE49-F238E27FC236}">
                <a16:creationId xmlns:a16="http://schemas.microsoft.com/office/drawing/2014/main" id="{520606CD-661F-8E4C-A481-74E3E039F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30" y="806113"/>
            <a:ext cx="5039306" cy="214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58805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07670" y="225876"/>
            <a:ext cx="8392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將分子運動狀態是均勻分布的概念，推廣到三度空間，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38B80B30-4EC8-6440-B8D4-998C83DC1EB9}"/>
                  </a:ext>
                </a:extLst>
              </p:cNvPr>
              <p:cNvSpPr/>
              <p:nvPr/>
            </p:nvSpPr>
            <p:spPr>
              <a:xfrm>
                <a:off x="407670" y="1626993"/>
                <a:ext cx="59122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如此，則分子的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速率介於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之間的狀態數：</a:t>
                </a:r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38B80B30-4EC8-6440-B8D4-998C83DC1E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0" y="1626993"/>
                <a:ext cx="5912236" cy="369332"/>
              </a:xfrm>
              <a:prstGeom prst="rect">
                <a:avLst/>
              </a:prstGeom>
              <a:blipFill>
                <a:blip r:embed="rId2"/>
                <a:stretch>
                  <a:fillRect l="-1073" t="-10345" b="-275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1F8201B3-6C55-A740-B76C-3F0522F274AC}"/>
                  </a:ext>
                </a:extLst>
              </p:cNvPr>
              <p:cNvSpPr/>
              <p:nvPr/>
            </p:nvSpPr>
            <p:spPr>
              <a:xfrm>
                <a:off x="457539" y="2025520"/>
                <a:ext cx="4799712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∙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在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空間中符合</m:t>
                    </m:r>
                    <m:r>
                      <a:rPr lang="zh-TW" alt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以上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條件的體積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1F8201B3-6C55-A740-B76C-3F0522F27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39" y="2025520"/>
                <a:ext cx="4799712" cy="391261"/>
              </a:xfrm>
              <a:prstGeom prst="rect">
                <a:avLst/>
              </a:prstGeom>
              <a:blipFill>
                <a:blip r:embed="rId3"/>
                <a:stretch>
                  <a:fillRect t="-6250" r="-265" b="-156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CC41AF5-9167-8947-B709-D5EBCC54034D}"/>
                  </a:ext>
                </a:extLst>
              </p:cNvPr>
              <p:cNvSpPr/>
              <p:nvPr/>
            </p:nvSpPr>
            <p:spPr>
              <a:xfrm>
                <a:off x="385723" y="2883712"/>
                <a:ext cx="53376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在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相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空間中符合</m:t>
                    </m:r>
                    <m:r>
                      <m:rPr>
                        <m:nor/>
                      </m:rPr>
                      <a:rPr lang="zh-CN" altLang="en-US" dirty="0">
                        <a:solidFill>
                          <a:srgbClr val="FF0000"/>
                        </a:solidFill>
                      </a:rPr>
                      <m:t>速率介於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m:rPr>
                        <m:nor/>
                      </m:rPr>
                      <a:rPr lang="zh-TW" altLang="en-US" dirty="0">
                        <a:solidFill>
                          <a:srgbClr val="FF0000"/>
                        </a:solidFill>
                      </a:rPr>
                      <m:t>及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這個條件的是：</a:t>
                </a: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CC41AF5-9167-8947-B709-D5EBCC5403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3" y="2883712"/>
                <a:ext cx="5337621" cy="369332"/>
              </a:xfrm>
              <a:prstGeom prst="rect">
                <a:avLst/>
              </a:prstGeom>
              <a:blipFill>
                <a:blip r:embed="rId4"/>
                <a:stretch>
                  <a:fillRect l="-475" t="-6667" r="-713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28">
            <a:extLst>
              <a:ext uri="{FF2B5EF4-FFF2-40B4-BE49-F238E27FC236}">
                <a16:creationId xmlns:a16="http://schemas.microsoft.com/office/drawing/2014/main" id="{0C54B6A4-32FA-D342-8FE1-EDDD00CCA8F1}"/>
              </a:ext>
            </a:extLst>
          </p:cNvPr>
          <p:cNvSpPr/>
          <p:nvPr/>
        </p:nvSpPr>
        <p:spPr>
          <a:xfrm>
            <a:off x="407670" y="3875036"/>
            <a:ext cx="5460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狀態數：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61D7816-D6E8-4E49-8607-ABBD146E0F38}"/>
                  </a:ext>
                </a:extLst>
              </p:cNvPr>
              <p:cNvSpPr txBox="1"/>
              <p:nvPr/>
            </p:nvSpPr>
            <p:spPr>
              <a:xfrm>
                <a:off x="1403648" y="3911200"/>
                <a:ext cx="269214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kumimoji="1" lang="zh-TW" altLang="en-US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kumimoji="1" lang="zh-TW" alt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𝑑𝑣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61D7816-D6E8-4E49-8607-ABBD146E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911200"/>
                <a:ext cx="2692147" cy="276999"/>
              </a:xfrm>
              <a:prstGeom prst="rect">
                <a:avLst/>
              </a:prstGeom>
              <a:blipFill>
                <a:blip r:embed="rId5"/>
                <a:stretch>
                  <a:fillRect l="-1408" t="-4545" r="-939" b="-3181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470CD8D8-0711-D647-8EAB-C031850D2D1E}"/>
                  </a:ext>
                </a:extLst>
              </p:cNvPr>
              <p:cNvSpPr txBox="1"/>
              <p:nvPr/>
            </p:nvSpPr>
            <p:spPr>
              <a:xfrm>
                <a:off x="407671" y="5045356"/>
                <a:ext cx="83068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若考慮與溫度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CN" altLang="en-US" dirty="0"/>
                  <a:t>熱平衡</a:t>
                </a:r>
                <a:r>
                  <a:rPr kumimoji="1" lang="zh-CN" altLang="en-US" dirty="0"/>
                  <a:t>，分子出現在</a:t>
                </a:r>
                <a:r>
                  <a:rPr lang="zh-CN" altLang="en-US" dirty="0"/>
                  <a:t>速率為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某一狀態</a:t>
                </a:r>
                <a:r>
                  <a:rPr lang="zh-TW" altLang="en-US" dirty="0"/>
                  <a:t>的機率：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470CD8D8-0711-D647-8EAB-C031850D2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1" y="5045356"/>
                <a:ext cx="8306856" cy="369332"/>
              </a:xfrm>
              <a:prstGeom prst="rect">
                <a:avLst/>
              </a:prstGeom>
              <a:blipFill>
                <a:blip r:embed="rId6"/>
                <a:stretch>
                  <a:fillRect l="-763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D9686E9D-AB19-AA45-A239-1A51BE9DD0C9}"/>
                  </a:ext>
                </a:extLst>
              </p:cNvPr>
              <p:cNvSpPr txBox="1"/>
              <p:nvPr/>
            </p:nvSpPr>
            <p:spPr>
              <a:xfrm>
                <a:off x="7000712" y="4951187"/>
                <a:ext cx="1076833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D9686E9D-AB19-AA45-A239-1A51BE9D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712" y="4951187"/>
                <a:ext cx="1076833" cy="533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A0B5FBC7-E017-CE44-842F-520D46ACD26E}"/>
                  </a:ext>
                </a:extLst>
              </p:cNvPr>
              <p:cNvSpPr txBox="1"/>
              <p:nvPr/>
            </p:nvSpPr>
            <p:spPr>
              <a:xfrm>
                <a:off x="3137906" y="6043429"/>
                <a:ext cx="1755802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A0B5FBC7-E017-CE44-842F-520D46ACD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906" y="6043429"/>
                <a:ext cx="1755802" cy="5339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9B84C2A-31AB-4042-8C12-A078890A8702}"/>
                  </a:ext>
                </a:extLst>
              </p:cNvPr>
              <p:cNvSpPr txBox="1"/>
              <p:nvPr/>
            </p:nvSpPr>
            <p:spPr>
              <a:xfrm>
                <a:off x="398018" y="5674097"/>
                <a:ext cx="86384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/>
                  <a:t>將狀態的機率乘上狀態數：因此</a:t>
                </a:r>
                <a:r>
                  <a:rPr lang="zh-CN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1" lang="zh-CN" altLang="en-US" dirty="0"/>
                  <a:t>的分子的</a:t>
                </a:r>
                <a:r>
                  <a:rPr lang="zh-CN" altLang="en-US" dirty="0"/>
                  <a:t>速率介於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之間的機率：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9B84C2A-31AB-4042-8C12-A078890A8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18" y="5674097"/>
                <a:ext cx="8638478" cy="369332"/>
              </a:xfrm>
              <a:prstGeom prst="rect">
                <a:avLst/>
              </a:prstGeom>
              <a:blipFill>
                <a:blip r:embed="rId9"/>
                <a:stretch>
                  <a:fillRect l="-58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089E3A55-12CE-7044-929D-333483387362}"/>
                  </a:ext>
                </a:extLst>
              </p:cNvPr>
              <p:cNvSpPr/>
              <p:nvPr/>
            </p:nvSpPr>
            <p:spPr>
              <a:xfrm>
                <a:off x="385723" y="2489203"/>
                <a:ext cx="5968867" cy="409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速率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089E3A55-12CE-7044-929D-3334833873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3" y="2489203"/>
                <a:ext cx="5968867" cy="409195"/>
              </a:xfrm>
              <a:prstGeom prst="rect">
                <a:avLst/>
              </a:prstGeom>
              <a:blipFill>
                <a:blip r:embed="rId10"/>
                <a:stretch>
                  <a:fillRect l="-849" t="-2941" b="-1176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74CD6D1-9F9F-8143-A9B2-DDA4C3061EB2}"/>
                  </a:ext>
                </a:extLst>
              </p:cNvPr>
              <p:cNvSpPr/>
              <p:nvPr/>
            </p:nvSpPr>
            <p:spPr>
              <a:xfrm>
                <a:off x="385723" y="1049376"/>
                <a:ext cx="692258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意思就是狀態數目應該與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符</m:t>
                    </m:r>
                    <m:r>
                      <a:rPr lang="zh-TW" alt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合條件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的</m:t>
                    </m:r>
                  </m:oMath>
                </a14:m>
                <a:r>
                  <a:rPr lang="zh-TW" altLang="en-US" dirty="0"/>
                  <a:t>相空間的體積成正比。</a:t>
                </a:r>
                <a:endParaRPr lang="en-TW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74CD6D1-9F9F-8143-A9B2-DDA4C3061E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3" y="1049376"/>
                <a:ext cx="6922581" cy="369332"/>
              </a:xfrm>
              <a:prstGeom prst="rect">
                <a:avLst/>
              </a:prstGeom>
              <a:blipFill>
                <a:blip r:embed="rId11"/>
                <a:stretch>
                  <a:fillRect l="-73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F8D0AF3-BBA3-2945-B1BF-FF3668BEC0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8941" y="87746"/>
            <a:ext cx="1846778" cy="1390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28BE9-ADB4-A347-B2BA-29C6EEF26B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8941" y="2943752"/>
            <a:ext cx="1960300" cy="1971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0DC4E7F-CCC7-6E4F-AC77-7D5F225F8280}"/>
                  </a:ext>
                </a:extLst>
              </p:cNvPr>
              <p:cNvSpPr/>
              <p:nvPr/>
            </p:nvSpPr>
            <p:spPr>
              <a:xfrm>
                <a:off x="383121" y="3286540"/>
                <a:ext cx="31204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半徑為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，厚度為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的球殼。</a:t>
                </a:r>
                <a:endParaRPr lang="en-TW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0DC4E7F-CCC7-6E4F-AC77-7D5F225F82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21" y="3286540"/>
                <a:ext cx="3120406" cy="369332"/>
              </a:xfrm>
              <a:prstGeom prst="rect">
                <a:avLst/>
              </a:prstGeom>
              <a:blipFill>
                <a:blip r:embed="rId14"/>
                <a:stretch>
                  <a:fillRect l="-2033" t="-6667" r="-813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E201F58-9B40-C643-9CAE-2B2FF489CA59}"/>
              </a:ext>
            </a:extLst>
          </p:cNvPr>
          <p:cNvSpPr txBox="1"/>
          <p:nvPr/>
        </p:nvSpPr>
        <p:spPr>
          <a:xfrm>
            <a:off x="407670" y="4294485"/>
            <a:ext cx="381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注意速率越大，狀態數越多。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708F357-3618-9E49-9904-ED81DF050973}"/>
                  </a:ext>
                </a:extLst>
              </p:cNvPr>
              <p:cNvSpPr/>
              <p:nvPr/>
            </p:nvSpPr>
            <p:spPr>
              <a:xfrm>
                <a:off x="383121" y="636036"/>
                <a:ext cx="6684609" cy="391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假設在三維的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相空間</a:t>
                </a:r>
                <a:r>
                  <a:rPr lang="zh-TW" altLang="en-US" dirty="0"/>
                  <a:t>，分子可能狀態的分布是平均的：</a:t>
                </a:r>
                <a:endParaRPr lang="en-TW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708F357-3618-9E49-9904-ED81DF050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21" y="636036"/>
                <a:ext cx="6684609" cy="391261"/>
              </a:xfrm>
              <a:prstGeom prst="rect">
                <a:avLst/>
              </a:prstGeom>
              <a:blipFill>
                <a:blip r:embed="rId15"/>
                <a:stretch>
                  <a:fillRect l="-949" t="-3030" b="-1212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887567AE-05BD-9F46-924E-402D1906006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7082" t="4692" b="77304"/>
          <a:stretch/>
        </p:blipFill>
        <p:spPr>
          <a:xfrm>
            <a:off x="6748941" y="1546054"/>
            <a:ext cx="2000373" cy="1328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6E44E0-6DD2-BB47-8378-FFECB60F172D}"/>
                  </a:ext>
                </a:extLst>
              </p:cNvPr>
              <p:cNvSpPr txBox="1"/>
              <p:nvPr/>
            </p:nvSpPr>
            <p:spPr>
              <a:xfrm>
                <a:off x="8244408" y="2600654"/>
                <a:ext cx="35131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2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6E44E0-6DD2-BB47-8378-FFECB60F1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408" y="2600654"/>
                <a:ext cx="351311" cy="2769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D876E8-1A39-604F-AAC3-4D3EC02A4663}"/>
                  </a:ext>
                </a:extLst>
              </p:cNvPr>
              <p:cNvSpPr txBox="1"/>
              <p:nvPr/>
            </p:nvSpPr>
            <p:spPr>
              <a:xfrm>
                <a:off x="6956609" y="1542443"/>
                <a:ext cx="35131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2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D876E8-1A39-604F-AAC3-4D3EC02A4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609" y="1542443"/>
                <a:ext cx="351311" cy="2769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95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animBg="1"/>
      <p:bldP spid="5" grpId="0"/>
      <p:bldP spid="29" grpId="0"/>
      <p:bldP spid="9" grpId="0" animBg="1"/>
      <p:bldP spid="17" grpId="0"/>
      <p:bldP spid="31" grpId="0" animBg="1"/>
      <p:bldP spid="32" grpId="0" animBg="1"/>
      <p:bldP spid="33" grpId="0"/>
      <p:bldP spid="34" grpId="0"/>
      <p:bldP spid="10" grpId="0"/>
      <p:bldP spid="11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4"/>
          <p:cNvSpPr txBox="1">
            <a:spLocks noChangeArrowheads="1"/>
          </p:cNvSpPr>
          <p:nvPr/>
        </p:nvSpPr>
        <p:spPr bwMode="auto">
          <a:xfrm>
            <a:off x="841740" y="2392622"/>
            <a:ext cx="228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Maxwell</a:t>
            </a:r>
            <a:r>
              <a:rPr lang="en-US" altLang="zh-TW" sz="1800" dirty="0">
                <a:solidFill>
                  <a:srgbClr val="FF0000"/>
                </a:solidFill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的速率機率</a:t>
            </a:r>
          </a:p>
        </p:txBody>
      </p:sp>
      <p:pic>
        <p:nvPicPr>
          <p:cNvPr id="76802" name="Picture 6" descr="F19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0" b="49911"/>
          <a:stretch>
            <a:fillRect/>
          </a:stretch>
        </p:blipFill>
        <p:spPr bwMode="auto">
          <a:xfrm>
            <a:off x="1673141" y="3974025"/>
            <a:ext cx="5279053" cy="25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864796" y="700082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CN" altLang="en-US" dirty="0"/>
                  <a:t>的分子的速率介於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正比於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96" y="700082"/>
                <a:ext cx="7417444" cy="369332"/>
              </a:xfrm>
              <a:prstGeom prst="rect">
                <a:avLst/>
              </a:prstGeom>
              <a:blipFill>
                <a:blip r:embed="rId3"/>
                <a:stretch>
                  <a:fillRect l="-855" t="-10345" b="-275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465792" y="2170233"/>
                <a:ext cx="3085588" cy="73526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=4</m:t>
                      </m:r>
                      <m:r>
                        <a:rPr lang="zh-TW" altLang="en-US" b="0" i="1" smtClean="0">
                          <a:latin typeface="Cambria Math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cs typeface="Times New Roman" pitchFamily="18" charset="0"/>
                                    </a:rPr>
                                    <m:t>𝜋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792" y="2170233"/>
                <a:ext cx="3085588" cy="735266"/>
              </a:xfrm>
              <a:prstGeom prst="rect">
                <a:avLst/>
              </a:prstGeom>
              <a:blipFill>
                <a:blip r:embed="rId4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8" descr="File:Translational motion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547925"/>
            <a:ext cx="1524012" cy="133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笑臉 13"/>
          <p:cNvSpPr/>
          <p:nvPr/>
        </p:nvSpPr>
        <p:spPr>
          <a:xfrm>
            <a:off x="7935763" y="2111996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78E52A8-4EC0-1A42-A518-46A27D8714D6}"/>
              </a:ext>
            </a:extLst>
          </p:cNvPr>
          <p:cNvSpPr txBox="1"/>
          <p:nvPr/>
        </p:nvSpPr>
        <p:spPr>
          <a:xfrm>
            <a:off x="829184" y="2935207"/>
            <a:ext cx="656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理想氣體中分子</a:t>
            </a:r>
            <a:r>
              <a:rPr kumimoji="1" lang="zh-TW" altLang="en-US" dirty="0">
                <a:solidFill>
                  <a:srgbClr val="FF0000"/>
                </a:solidFill>
              </a:rPr>
              <a:t>彼此獨立</a:t>
            </a:r>
            <a:r>
              <a:rPr kumimoji="1" lang="zh-TW" altLang="en-US" dirty="0"/>
              <a:t>，所以等於是以上機率的多次測量。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E410D20-89B1-E94D-ACEB-8A046FD2910B}"/>
                  </a:ext>
                </a:extLst>
              </p:cNvPr>
              <p:cNvSpPr txBox="1"/>
              <p:nvPr/>
            </p:nvSpPr>
            <p:spPr>
              <a:xfrm>
                <a:off x="829184" y="3320985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機率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en-US" altLang="zh-TW" dirty="0"/>
                  <a:t> </a:t>
                </a:r>
                <a:r>
                  <a:rPr lang="zh-TW" altLang="en-US" dirty="0"/>
                  <a:t>就等於這些氣體速率的分子數目分佈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！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E410D20-89B1-E94D-ACEB-8A046FD29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84" y="3320985"/>
                <a:ext cx="7417444" cy="369332"/>
              </a:xfrm>
              <a:prstGeom prst="rect">
                <a:avLst/>
              </a:prstGeom>
              <a:blipFill>
                <a:blip r:embed="rId7"/>
                <a:stretch>
                  <a:fillRect l="-684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31">
                <a:extLst>
                  <a:ext uri="{FF2B5EF4-FFF2-40B4-BE49-F238E27FC236}">
                    <a16:creationId xmlns:a16="http://schemas.microsoft.com/office/drawing/2014/main" id="{A250DB0B-CDA8-714F-B38D-DC530820F10C}"/>
                  </a:ext>
                </a:extLst>
              </p:cNvPr>
              <p:cNvSpPr txBox="1"/>
              <p:nvPr/>
            </p:nvSpPr>
            <p:spPr>
              <a:xfrm>
                <a:off x="3465792" y="1150435"/>
                <a:ext cx="1968231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31">
                <a:extLst>
                  <a:ext uri="{FF2B5EF4-FFF2-40B4-BE49-F238E27FC236}">
                    <a16:creationId xmlns:a16="http://schemas.microsoft.com/office/drawing/2014/main" id="{A250DB0B-CDA8-714F-B38D-DC530820F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792" y="1150435"/>
                <a:ext cx="1968231" cy="5339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73F492E-A39B-DB4F-B8A7-B0EEDF00E91B}"/>
              </a:ext>
            </a:extLst>
          </p:cNvPr>
          <p:cNvSpPr txBox="1"/>
          <p:nvPr/>
        </p:nvSpPr>
        <p:spPr>
          <a:xfrm>
            <a:off x="843082" y="1742664"/>
            <a:ext cx="595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總機率、對速率積分必須等於一，比例常數就可以得到：</a:t>
            </a:r>
          </a:p>
        </p:txBody>
      </p:sp>
    </p:spTree>
    <p:extLst>
      <p:ext uri="{BB962C8B-B14F-4D97-AF65-F5344CB8AC3E}">
        <p14:creationId xmlns:p14="http://schemas.microsoft.com/office/powerpoint/2010/main" val="37645179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F19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2"/>
          <a:stretch>
            <a:fillRect/>
          </a:stretch>
        </p:blipFill>
        <p:spPr bwMode="auto">
          <a:xfrm>
            <a:off x="976313" y="3290233"/>
            <a:ext cx="7239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34571" y="1837061"/>
                <a:ext cx="112421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𝑑𝑣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571" y="1837061"/>
                <a:ext cx="1124219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2212040" y="1837061"/>
                <a:ext cx="44509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此粒子的速率在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𝑣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之間的機率。</a:t>
                </a:r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040" y="1837061"/>
                <a:ext cx="4450977" cy="369332"/>
              </a:xfrm>
              <a:prstGeom prst="rect">
                <a:avLst/>
              </a:prstGeom>
              <a:blipFill rotWithShape="1">
                <a:blip r:embed="rId13"/>
                <a:stretch>
                  <a:fillRect l="-1233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933721" y="2265125"/>
                <a:ext cx="1425840" cy="9371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𝑑𝑣</m:t>
                          </m:r>
                        </m:e>
                      </m:nary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721" y="2265125"/>
                <a:ext cx="1425840" cy="93711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453237" y="2492898"/>
                <a:ext cx="44509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此粒子的速率在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之間的機率。</a:t>
                </a:r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237" y="2492898"/>
                <a:ext cx="4450977" cy="369332"/>
              </a:xfrm>
              <a:prstGeom prst="rect">
                <a:avLst/>
              </a:prstGeom>
              <a:blipFill rotWithShape="1">
                <a:blip r:embed="rId15"/>
                <a:stretch>
                  <a:fillRect l="-1094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933721" y="953713"/>
                <a:ext cx="3168881" cy="73526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=4</m:t>
                      </m:r>
                      <m:r>
                        <a:rPr lang="zh-TW" altLang="en-US" b="0" i="1" smtClean="0">
                          <a:latin typeface="Cambria Math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cs typeface="Times New Roman" pitchFamily="18" charset="0"/>
                                    </a:rPr>
                                    <m:t>𝜋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721" y="953713"/>
                <a:ext cx="3168881" cy="735266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976313" y="520843"/>
            <a:ext cx="4583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單一粒子的速率機率密度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Probability Density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496120" y="5411061"/>
                <a:ext cx="1437330" cy="8198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600" b="0" i="0" smtClean="0">
                              <a:latin typeface="Cambria Math"/>
                              <a:ea typeface="Cambria Math"/>
                            </a:rPr>
                            <m:t>rms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600" i="1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  <m:r>
                                <a:rPr lang="en-US" altLang="zh-TW" sz="1600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120" y="5411061"/>
                <a:ext cx="1437330" cy="81984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964660" y="5415544"/>
                <a:ext cx="1437330" cy="8198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600" b="0" i="0" smtClean="0">
                              <a:latin typeface="Cambria Math"/>
                              <a:ea typeface="Cambria Math"/>
                            </a:rPr>
                            <m:t>avg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8</m:t>
                              </m:r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𝑅𝑇</m:t>
                              </m:r>
                            </m:num>
                            <m:den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660" y="5415544"/>
                <a:ext cx="1437330" cy="81984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98192" y="5397614"/>
                <a:ext cx="1437330" cy="8198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600" b="0" i="0" smtClean="0">
                              <a:latin typeface="Cambria Math"/>
                              <a:ea typeface="Cambria Math"/>
                            </a:rPr>
                            <m:t>P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𝑅𝑇</m:t>
                              </m:r>
                            </m:num>
                            <m:den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92" y="5397614"/>
                <a:ext cx="1437330" cy="81984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851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922420" y="2302301"/>
                <a:ext cx="7632848" cy="17149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zh-TW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limLoc m:val="undOvr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𝑑h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zh-TW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𝑑h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𝑚𝑔h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zh-TW" altLang="zh-TW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20" y="2302301"/>
                <a:ext cx="7632848" cy="1714957"/>
              </a:xfrm>
              <a:prstGeom prst="rect">
                <a:avLst/>
              </a:prstGeom>
              <a:blipFill>
                <a:blip r:embed="rId2"/>
                <a:stretch>
                  <a:fillRect t="-58088" b="-8970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73552" y="1048255"/>
                <a:ext cx="69127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時，氣體分子的平均重力位能是多少？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2" y="1048255"/>
                <a:ext cx="6912768" cy="369332"/>
              </a:xfrm>
              <a:prstGeom prst="rect">
                <a:avLst/>
              </a:prstGeom>
              <a:blipFill>
                <a:blip r:embed="rId3"/>
                <a:stretch>
                  <a:fillRect l="-734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881342" y="649899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假設地球的大氣層溫度與高度無關而且可延伸到無限遠處。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881342" y="1458068"/>
                <a:ext cx="63904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zh-TW" dirty="0"/>
                  <a:t>溫度</a:t>
                </a:r>
                <a14:m>
                  <m:oMath xmlns:m="http://schemas.openxmlformats.org/officeDocument/2006/math">
                    <m:r>
                      <a:rPr lang="en-US" altLang="zh-TW">
                        <a:latin typeface="Cambria Math" panose="02040503050406030204" pitchFamily="18" charset="0"/>
                      </a:rPr>
                      <m:t>~300 </m:t>
                    </m:r>
                    <m:r>
                      <m:rPr>
                        <m:sty m:val="p"/>
                      </m:rPr>
                      <a:rPr lang="en-US" altLang="zh-TW" i="1" dirty="0" smtClean="0">
                        <a:latin typeface="Cambria Math"/>
                      </a:rPr>
                      <m:t>K</m:t>
                    </m:r>
                  </m:oMath>
                </a14:m>
                <a:r>
                  <a:rPr lang="zh-TW" altLang="zh-TW" dirty="0"/>
                  <a:t>時，氧分子平均高度是多少？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42" y="1458068"/>
                <a:ext cx="6390456" cy="369332"/>
              </a:xfrm>
              <a:prstGeom prst="rect">
                <a:avLst/>
              </a:prstGeom>
              <a:blipFill>
                <a:blip r:embed="rId4"/>
                <a:stretch>
                  <a:fillRect l="-594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922420" y="1827400"/>
                <a:ext cx="6223618" cy="398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zh-TW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𝑂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altLang="zh-TW" i="1">
                        <a:latin typeface="Cambria Math"/>
                      </a:rPr>
                      <m:t>~5.3×</m:t>
                    </m:r>
                    <m:sSup>
                      <m:sSupPr>
                        <m:ctrlPr>
                          <a:rPr lang="zh-TW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−26</m:t>
                        </m:r>
                      </m:sup>
                    </m:sSup>
                    <m:r>
                      <a:rPr lang="en-US" altLang="zh-TW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i="1" dirty="0" smtClean="0">
                        <a:latin typeface="Cambria Math"/>
                      </a:rPr>
                      <m:t>kg</m:t>
                    </m:r>
                  </m:oMath>
                </a14:m>
                <a:r>
                  <a:rPr lang="zh-TW" altLang="zh-TW" dirty="0"/>
                  <a:t>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𝑘</m:t>
                    </m:r>
                    <m:r>
                      <a:rPr lang="en-US" altLang="zh-TW" i="1">
                        <a:latin typeface="Cambria Math"/>
                      </a:rPr>
                      <m:t>~</m:t>
                    </m:r>
                    <m:r>
                      <a:rPr lang="en-US" altLang="zh-TW">
                        <a:latin typeface="Cambria Math"/>
                      </a:rPr>
                      <m:t>1.38 ×</m:t>
                    </m:r>
                    <m:sSup>
                      <m:sSupPr>
                        <m:ctrlPr>
                          <a:rPr lang="zh-TW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−23</m:t>
                        </m:r>
                      </m:sup>
                    </m:sSup>
                    <m:r>
                      <a:rPr lang="en-US" altLang="zh-TW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/>
                      </a:rPr>
                      <m:t>J</m:t>
                    </m:r>
                    <m:r>
                      <a:rPr lang="en-US" altLang="zh-TW">
                        <a:latin typeface="Cambria Math"/>
                      </a:rPr>
                      <m:t>∙</m:t>
                    </m:r>
                    <m:sSup>
                      <m:sSupPr>
                        <m:ctrlPr>
                          <a:rPr lang="zh-TW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K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20" y="1827400"/>
                <a:ext cx="6223618" cy="398635"/>
              </a:xfrm>
              <a:prstGeom prst="rect">
                <a:avLst/>
              </a:prstGeom>
              <a:blipFill>
                <a:blip r:embed="rId5"/>
                <a:stretch>
                  <a:fillRect t="-6452" b="-161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3036195F-EC26-374C-B3C0-ECBCF976EEE8}"/>
              </a:ext>
            </a:extLst>
          </p:cNvPr>
          <p:cNvSpPr txBox="1"/>
          <p:nvPr/>
        </p:nvSpPr>
        <p:spPr>
          <a:xfrm>
            <a:off x="904170" y="23011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</a:t>
            </a:r>
            <a:r>
              <a:rPr lang="zh-TW" altLang="en-US" dirty="0"/>
              <a:t>中計算平均重力位能。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13D2D90-FAA9-DA4E-9D7F-7D63E37825A1}"/>
                  </a:ext>
                </a:extLst>
              </p:cNvPr>
              <p:cNvSpPr/>
              <p:nvPr/>
            </p:nvSpPr>
            <p:spPr>
              <a:xfrm>
                <a:off x="1788625" y="4057739"/>
                <a:ext cx="4583575" cy="9036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𝑑h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𝑚𝑔h</m:t>
                              </m:r>
                            </m:sup>
                          </m:sSup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sSubSup>
                        <m:sSubSup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𝑚𝑔h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</m:oMath>
                  </m:oMathPara>
                </a14:m>
                <a:endParaRPr lang="zh-TW" altLang="zh-TW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13D2D90-FAA9-DA4E-9D7F-7D63E37825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625" y="4057739"/>
                <a:ext cx="4583575" cy="903645"/>
              </a:xfrm>
              <a:prstGeom prst="rect">
                <a:avLst/>
              </a:prstGeom>
              <a:blipFill>
                <a:blip r:embed="rId6"/>
                <a:stretch>
                  <a:fillRect l="-17956" t="-109722" b="-169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8C61AA3-417F-CF4C-8E25-0372D094D663}"/>
                  </a:ext>
                </a:extLst>
              </p:cNvPr>
              <p:cNvSpPr/>
              <p:nvPr/>
            </p:nvSpPr>
            <p:spPr>
              <a:xfrm>
                <a:off x="922420" y="5023982"/>
                <a:ext cx="7632848" cy="9036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𝑚𝑔h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𝑚𝑔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𝑘𝑇</m:t>
                      </m:r>
                    </m:oMath>
                  </m:oMathPara>
                </a14:m>
                <a:endParaRPr lang="zh-TW" altLang="zh-TW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8C61AA3-417F-CF4C-8E25-0372D094D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20" y="5023982"/>
                <a:ext cx="7632848" cy="903645"/>
              </a:xfrm>
              <a:prstGeom prst="rect">
                <a:avLst/>
              </a:prstGeom>
              <a:blipFill>
                <a:blip r:embed="rId7"/>
                <a:stretch>
                  <a:fillRect t="-114085" b="-1718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A5E54AB-6FFE-AC44-B5C5-8C7DB98FEB7A}"/>
                  </a:ext>
                </a:extLst>
              </p:cNvPr>
              <p:cNvSpPr/>
              <p:nvPr/>
            </p:nvSpPr>
            <p:spPr>
              <a:xfrm>
                <a:off x="1769542" y="5995769"/>
                <a:ext cx="5604915" cy="69672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zh-TW">
                          <a:latin typeface="Cambria Math" panose="02040503050406030204" pitchFamily="18" charset="0"/>
                        </a:rPr>
                        <m:t>平均高度</m:t>
                      </m:r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𝑘𝑇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>
                              <a:latin typeface="Cambria Math" panose="02040503050406030204" pitchFamily="18" charset="0"/>
                            </a:rPr>
                            <m:t>1.38 ×</m:t>
                          </m:r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−23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∙300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5.3×</m:t>
                          </m:r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−26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∙9.8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~8000</m:t>
                      </m:r>
                      <m:r>
                        <m:rPr>
                          <m:nor/>
                        </m:rPr>
                        <a:rPr lang="en-US" altLang="zh-TW"/>
                        <m:t>m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A5E54AB-6FFE-AC44-B5C5-8C7DB98FE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542" y="5995769"/>
                <a:ext cx="5604915" cy="696729"/>
              </a:xfrm>
              <a:prstGeom prst="rect">
                <a:avLst/>
              </a:prstGeom>
              <a:blipFill>
                <a:blip r:embed="rId8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99818" y="442388"/>
                <a:ext cx="8426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Canonical Ensemble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中，一般得到的是能量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作為溫度的函數：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dirty="0" smtClean="0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  <m:d>
                      <m:d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en-US" altLang="zh-TW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TW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18" y="442388"/>
                <a:ext cx="8426404" cy="369332"/>
              </a:xfrm>
              <a:prstGeom prst="rect">
                <a:avLst/>
              </a:prstGeom>
              <a:blipFill>
                <a:blip r:embed="rId2"/>
                <a:stretch>
                  <a:fillRect l="-451" t="-6667" r="-451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482244" y="5861614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與 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Ensemble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得到的結果是一致的。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16574" y="624668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但運用上各自有方便的情況。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499818" y="811720"/>
                <a:ext cx="81368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𝑈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𝑇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sz="1800" dirty="0"/>
                  <a:t>就對應熱力學內能，由這個函數，所有熱物理學都可以推導出來！！！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818" y="811720"/>
                <a:ext cx="8136802" cy="369332"/>
              </a:xfrm>
              <a:prstGeom prst="rect">
                <a:avLst/>
              </a:prstGeom>
              <a:blipFill>
                <a:blip r:embed="rId3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512164" y="4362706"/>
                <a:ext cx="5471132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𝑇𝑆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𝑍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𝑍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164" y="4362706"/>
                <a:ext cx="5471132" cy="665695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492900" y="2064104"/>
                <a:ext cx="6965946" cy="388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−</m:t>
                            </m:r>
                            <m:r>
                              <a:rPr lang="zh-TW" altLang="en-US" i="1">
                                <a:latin typeface="Cambria Math"/>
                              </a:rPr>
                              <m:t>𝛽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e>
                    </m:nary>
                  </m:oMath>
                </a14:m>
                <a:r>
                  <a:rPr lang="zh-TW" altLang="en-US" dirty="0"/>
                  <a:t>經常出現，因此給它一個名字：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𝑍</m:t>
                    </m:r>
                  </m:oMath>
                </a14:m>
                <a:r>
                  <a:rPr lang="zh-TW" altLang="en-US" dirty="0"/>
                  <a:t>，稱為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Partition Function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00" y="2064104"/>
                <a:ext cx="6965946" cy="388889"/>
              </a:xfrm>
              <a:prstGeom prst="rect">
                <a:avLst/>
              </a:prstGeom>
              <a:blipFill>
                <a:blip r:embed="rId5"/>
                <a:stretch>
                  <a:fillRect l="-4554" t="-100000" b="-1612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990430" y="1226704"/>
                <a:ext cx="4506309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 smtClean="0">
                                      <a:latin typeface="Cambria Math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𝑍</m:t>
                          </m:r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430" y="1226704"/>
                <a:ext cx="4506309" cy="764568"/>
              </a:xfrm>
              <a:prstGeom prst="rect">
                <a:avLst/>
              </a:prstGeom>
              <a:blipFill>
                <a:blip r:embed="rId6"/>
                <a:stretch>
                  <a:fillRect t="-121311" b="-1688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524924" y="5087079"/>
                <a:ext cx="176419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𝑘𝑇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𝑍</m:t>
                          </m:r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924" y="5087079"/>
                <a:ext cx="176419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482244" y="2524542"/>
                <a:ext cx="81368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在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Canonical Ensemble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中，</a:t>
                </a:r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用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Free Energy</a:t>
                </a:r>
                <a:r>
                  <a:rPr lang="en-US" altLang="zh-TW" sz="18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altLang="zh-TW" sz="18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altLang="zh-TW" sz="18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𝑇𝑆</m:t>
                    </m:r>
                  </m:oMath>
                </a14:m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討論最方便：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244" y="2524542"/>
                <a:ext cx="8136802" cy="369332"/>
              </a:xfrm>
              <a:prstGeom prst="rect">
                <a:avLst/>
              </a:prstGeom>
              <a:blipFill>
                <a:blip r:embed="rId8"/>
                <a:stretch>
                  <a:fillRect l="-467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0AB3DAE8-52FB-0F4A-BD3F-41C54D7EFD2E}"/>
                  </a:ext>
                </a:extLst>
              </p:cNvPr>
              <p:cNvSpPr txBox="1"/>
              <p:nvPr/>
            </p:nvSpPr>
            <p:spPr>
              <a:xfrm>
                <a:off x="1512164" y="3416042"/>
                <a:ext cx="19466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0AB3DAE8-52FB-0F4A-BD3F-41C54D7EF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164" y="3416042"/>
                <a:ext cx="194662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308A8436-929D-804C-BC33-228767C23D05}"/>
                  </a:ext>
                </a:extLst>
              </p:cNvPr>
              <p:cNvSpPr txBox="1"/>
              <p:nvPr/>
            </p:nvSpPr>
            <p:spPr>
              <a:xfrm>
                <a:off x="4279502" y="3411701"/>
                <a:ext cx="210724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𝑆𝑑𝑇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308A8436-929D-804C-BC33-228767C23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502" y="3411701"/>
                <a:ext cx="210724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2C03B514-17ED-4941-8C72-3704C149D51D}"/>
                  </a:ext>
                </a:extLst>
              </p:cNvPr>
              <p:cNvSpPr/>
              <p:nvPr/>
            </p:nvSpPr>
            <p:spPr>
              <a:xfrm>
                <a:off x="509093" y="2940540"/>
                <a:ext cx="44897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注意：所有熱座標都可以寫成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𝐹</m:t>
                    </m:r>
                  </m:oMath>
                </a14:m>
                <a:r>
                  <a:rPr lang="zh-TW" altLang="en-US" dirty="0"/>
                  <a:t>的偏微分！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2C03B514-17ED-4941-8C72-3704C149D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93" y="2940540"/>
                <a:ext cx="4489755" cy="369332"/>
              </a:xfrm>
              <a:prstGeom prst="rect">
                <a:avLst/>
              </a:prstGeom>
              <a:blipFill>
                <a:blip r:embed="rId11"/>
                <a:stretch>
                  <a:fillRect l="-845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>
            <a:extLst>
              <a:ext uri="{FF2B5EF4-FFF2-40B4-BE49-F238E27FC236}">
                <a16:creationId xmlns:a16="http://schemas.microsoft.com/office/drawing/2014/main" id="{9922208A-E2D7-9F42-B3AC-5BB869C47AA9}"/>
              </a:ext>
            </a:extLst>
          </p:cNvPr>
          <p:cNvSpPr/>
          <p:nvPr/>
        </p:nvSpPr>
        <p:spPr>
          <a:xfrm>
            <a:off x="3635896" y="3429000"/>
            <a:ext cx="360040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DB38760-B34C-D742-AC99-5977565FCF98}"/>
                  </a:ext>
                </a:extLst>
              </p:cNvPr>
              <p:cNvSpPr txBox="1"/>
              <p:nvPr/>
            </p:nvSpPr>
            <p:spPr>
              <a:xfrm>
                <a:off x="6865991" y="3249550"/>
                <a:ext cx="1367618" cy="7462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DB38760-B34C-D742-AC99-5977565FC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991" y="3249550"/>
                <a:ext cx="1367618" cy="746295"/>
              </a:xfrm>
              <a:prstGeom prst="rect">
                <a:avLst/>
              </a:prstGeom>
              <a:blipFill>
                <a:blip r:embed="rId12"/>
                <a:stretch>
                  <a:fillRect l="-7407" t="-176667" r="-59259" b="-24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8E2C2BF-B468-1445-82F6-B735557B1057}"/>
                  </a:ext>
                </a:extLst>
              </p:cNvPr>
              <p:cNvSpPr/>
              <p:nvPr/>
            </p:nvSpPr>
            <p:spPr>
              <a:xfrm>
                <a:off x="509093" y="3899227"/>
                <a:ext cx="49876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很巧妙的，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altLang="zh-TW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altLang="zh-TW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𝑇𝑆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TW" altLang="en-US" dirty="0"/>
                  <a:t>有一個簡單的表示式：</a:t>
                </a:r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8E2C2BF-B468-1445-82F6-B735557B10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93" y="3899227"/>
                <a:ext cx="4987647" cy="369332"/>
              </a:xfrm>
              <a:prstGeom prst="rect">
                <a:avLst/>
              </a:prstGeom>
              <a:blipFill>
                <a:blip r:embed="rId13"/>
                <a:stretch>
                  <a:fillRect l="-761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向右箭號 18">
            <a:extLst>
              <a:ext uri="{FF2B5EF4-FFF2-40B4-BE49-F238E27FC236}">
                <a16:creationId xmlns:a16="http://schemas.microsoft.com/office/drawing/2014/main" id="{7E58D415-092F-F248-95AF-6B7F4FA18BFF}"/>
              </a:ext>
            </a:extLst>
          </p:cNvPr>
          <p:cNvSpPr/>
          <p:nvPr/>
        </p:nvSpPr>
        <p:spPr>
          <a:xfrm>
            <a:off x="6320170" y="3452351"/>
            <a:ext cx="360040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9BC6F53-537F-4940-9B04-0A689870B905}"/>
                  </a:ext>
                </a:extLst>
              </p:cNvPr>
              <p:cNvSpPr/>
              <p:nvPr/>
            </p:nvSpPr>
            <p:spPr>
              <a:xfrm>
                <a:off x="565470" y="5476544"/>
                <a:ext cx="7770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算出一個系統的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𝑍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Partition Function</a:t>
                </a:r>
                <a:r>
                  <a: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，它的所有熱物理就可以推導出來。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9BC6F53-537F-4940-9B04-0A689870B9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70" y="5476544"/>
                <a:ext cx="7770910" cy="369332"/>
              </a:xfrm>
              <a:prstGeom prst="rect">
                <a:avLst/>
              </a:prstGeom>
              <a:blipFill>
                <a:blip r:embed="rId14"/>
                <a:stretch>
                  <a:fillRect l="-654"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32955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3BB6714-6FBE-FC49-95AA-3BDE5FA82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524935"/>
            <a:ext cx="7056784" cy="580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403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8840DE7-4611-DC48-BF0F-CB5581D15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40768"/>
            <a:ext cx="731548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7169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ntropy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974" r="15703" b="78944"/>
          <a:stretch>
            <a:fillRect/>
          </a:stretch>
        </p:blipFill>
        <p:spPr bwMode="auto">
          <a:xfrm>
            <a:off x="956752" y="4073710"/>
            <a:ext cx="4069828" cy="173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868858" y="3576723"/>
                <a:ext cx="42871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兩個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熱交流的系統</m:t>
                    </m:r>
                    <m:r>
                      <a:rPr lang="zh-TW" altLang="en-US" i="1" dirty="0" smtClean="0">
                        <a:latin typeface="Cambria Math"/>
                        <a:cs typeface="Times New Roman" pitchFamily="18" charset="0"/>
                      </a:rPr>
                      <m:t>大小差距</m:t>
                    </m:r>
                    <m:r>
                      <a:rPr lang="zh-TW" altLang="en-US" b="0" i="1" dirty="0" smtClean="0">
                        <a:latin typeface="Cambria Math"/>
                        <a:cs typeface="Times New Roman" pitchFamily="18" charset="0"/>
                      </a:rPr>
                      <m:t>很</m:t>
                    </m:r>
                    <m:r>
                      <a:rPr lang="zh-TW" altLang="en-US" i="1" dirty="0" smtClean="0">
                        <a:latin typeface="Cambria Math"/>
                        <a:cs typeface="Times New Roman" pitchFamily="18" charset="0"/>
                      </a:rPr>
                      <m:t>大</m:t>
                    </m:r>
                    <m:r>
                      <a:rPr lang="zh-TW" altLang="en-US" b="0" i="1" dirty="0" smtClean="0">
                        <a:latin typeface="Cambria Math"/>
                        <a:cs typeface="Times New Roman" pitchFamily="18" charset="0"/>
                      </a:rPr>
                      <m:t>：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≪</m:t>
                    </m:r>
                    <m:r>
                      <a:rPr lang="en-US" altLang="zh-TW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58" y="3576723"/>
                <a:ext cx="4287199" cy="369332"/>
              </a:xfrm>
              <a:prstGeom prst="rect">
                <a:avLst/>
              </a:prstGeom>
              <a:blipFill>
                <a:blip r:embed="rId3"/>
                <a:stretch>
                  <a:fillRect l="-885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90" y="3597394"/>
            <a:ext cx="1645035" cy="219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626659" y="5792021"/>
            <a:ext cx="3178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Josiah Willard Gibbs 1839-1903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CEB68C9-F603-1844-BDAA-ED337249EF78}"/>
                  </a:ext>
                </a:extLst>
              </p:cNvPr>
              <p:cNvSpPr/>
              <p:nvPr/>
            </p:nvSpPr>
            <p:spPr>
              <a:xfrm>
                <a:off x="3386310" y="4654769"/>
                <a:ext cx="3969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CEB68C9-F603-1844-BDAA-ED337249EF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310" y="4654769"/>
                <a:ext cx="39690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48A2474-61A6-734C-9320-3D6B3BEE33AA}"/>
                  </a:ext>
                </a:extLst>
              </p:cNvPr>
              <p:cNvSpPr/>
              <p:nvPr/>
            </p:nvSpPr>
            <p:spPr>
              <a:xfrm>
                <a:off x="2616492" y="4470103"/>
                <a:ext cx="4072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48A2474-61A6-734C-9320-3D6B3BEE3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492" y="4470103"/>
                <a:ext cx="407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">
            <a:extLst>
              <a:ext uri="{FF2B5EF4-FFF2-40B4-BE49-F238E27FC236}">
                <a16:creationId xmlns:a16="http://schemas.microsoft.com/office/drawing/2014/main" id="{A253A97E-0470-604D-A1D1-A43171CB8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58" y="3199169"/>
            <a:ext cx="5040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800" dirty="0"/>
              <a:t>非</a:t>
            </a:r>
            <a:r>
              <a:rPr lang="zh-TW" altLang="en-US" sz="1800" dirty="0"/>
              <a:t>封閉的定溫系統，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5981D295-C6C9-2347-8506-2EDF0533B9FA}"/>
                  </a:ext>
                </a:extLst>
              </p:cNvPr>
              <p:cNvSpPr txBox="1"/>
              <p:nvPr/>
            </p:nvSpPr>
            <p:spPr>
              <a:xfrm>
                <a:off x="962172" y="529149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5981D295-C6C9-2347-8506-2EDF0533B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172" y="529149"/>
                <a:ext cx="13061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F13717CF-55A7-F847-8715-5A54046B20C4}"/>
                  </a:ext>
                </a:extLst>
              </p:cNvPr>
              <p:cNvSpPr/>
              <p:nvPr/>
            </p:nvSpPr>
            <p:spPr>
              <a:xfrm>
                <a:off x="882772" y="86315"/>
                <a:ext cx="735959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Microcanonical Ensemble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TW" altLang="en-US" dirty="0"/>
                  <a:t>總能量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確定的封閉系統。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F13717CF-55A7-F847-8715-5A54046B20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72" y="86315"/>
                <a:ext cx="7359599" cy="369332"/>
              </a:xfrm>
              <a:prstGeom prst="rect">
                <a:avLst/>
              </a:prstGeom>
              <a:blipFill>
                <a:blip r:embed="rId8"/>
                <a:stretch>
                  <a:fillRect l="-690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6E930E5E-79AF-8347-99BD-9D1DE60AB904}"/>
                  </a:ext>
                </a:extLst>
              </p:cNvPr>
              <p:cNvSpPr txBox="1"/>
              <p:nvPr/>
            </p:nvSpPr>
            <p:spPr>
              <a:xfrm>
                <a:off x="4949679" y="3217738"/>
                <a:ext cx="1353960" cy="37965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6E930E5E-79AF-8347-99BD-9D1DE60AB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679" y="3217738"/>
                <a:ext cx="1353960" cy="3796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" descr="entropy07">
            <a:extLst>
              <a:ext uri="{FF2B5EF4-FFF2-40B4-BE49-F238E27FC236}">
                <a16:creationId xmlns:a16="http://schemas.microsoft.com/office/drawing/2014/main" id="{DBFD6E3C-AB28-6B43-9C7A-376F7C727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948259" y="961575"/>
            <a:ext cx="2822226" cy="197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entropy04">
            <a:extLst>
              <a:ext uri="{FF2B5EF4-FFF2-40B4-BE49-F238E27FC236}">
                <a16:creationId xmlns:a16="http://schemas.microsoft.com/office/drawing/2014/main" id="{F3F34407-FA18-3742-BAF4-2CF7660B2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3846476" y="1311707"/>
            <a:ext cx="2651228" cy="127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Boltzmann2">
            <a:extLst>
              <a:ext uri="{FF2B5EF4-FFF2-40B4-BE49-F238E27FC236}">
                <a16:creationId xmlns:a16="http://schemas.microsoft.com/office/drawing/2014/main" id="{9C5DB42E-A1C5-D441-B78E-F99903267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98" y="583302"/>
            <a:ext cx="1801145" cy="220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7">
            <a:extLst>
              <a:ext uri="{FF2B5EF4-FFF2-40B4-BE49-F238E27FC236}">
                <a16:creationId xmlns:a16="http://schemas.microsoft.com/office/drawing/2014/main" id="{583704EF-9D42-EE4A-9193-06BC4FEC1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614" y="2771935"/>
            <a:ext cx="3233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Ludwig Boltzmann (1844-1906)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F9D7A40-F450-3247-8921-296D6A0B6676}"/>
              </a:ext>
            </a:extLst>
          </p:cNvPr>
          <p:cNvSpPr/>
          <p:nvPr/>
        </p:nvSpPr>
        <p:spPr>
          <a:xfrm>
            <a:off x="882772" y="6243908"/>
            <a:ext cx="8325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可以證明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 Ensemble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在平衡時會得到相同結果。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9739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6"/>
          <p:cNvSpPr>
            <a:spLocks noChangeArrowheads="1"/>
          </p:cNvSpPr>
          <p:nvPr/>
        </p:nvSpPr>
        <p:spPr bwMode="auto">
          <a:xfrm>
            <a:off x="971102" y="928462"/>
            <a:ext cx="799338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將空間切為體積為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TW" alt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的立方塊，則一個氣體分子在空間中可選擇的狀態數為：</a:t>
            </a:r>
            <a:endParaRPr lang="zh-TW" altLang="en-US" sz="1800" dirty="0"/>
          </a:p>
        </p:txBody>
      </p:sp>
      <p:pic>
        <p:nvPicPr>
          <p:cNvPr id="19490" name="Picture 37" descr="F20_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94"/>
          <a:stretch>
            <a:fillRect/>
          </a:stretch>
        </p:blipFill>
        <p:spPr bwMode="auto">
          <a:xfrm>
            <a:off x="1041399" y="4871457"/>
            <a:ext cx="1562389" cy="13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9" name="文字方塊 35"/>
          <p:cNvSpPr txBox="1">
            <a:spLocks noChangeArrowheads="1"/>
          </p:cNvSpPr>
          <p:nvPr/>
        </p:nvSpPr>
        <p:spPr bwMode="auto">
          <a:xfrm>
            <a:off x="971104" y="516955"/>
            <a:ext cx="799338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體積為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的氣體，微觀來看，每一個氣體分子可以位於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 dirty="0"/>
              <a:t> 中的任一個地方。</a:t>
            </a:r>
          </a:p>
        </p:txBody>
      </p:sp>
      <p:sp>
        <p:nvSpPr>
          <p:cNvPr id="37" name="文字方塊 36"/>
          <p:cNvSpPr txBox="1">
            <a:spLocks noChangeArrowheads="1"/>
          </p:cNvSpPr>
          <p:nvPr/>
        </p:nvSpPr>
        <p:spPr bwMode="auto">
          <a:xfrm>
            <a:off x="971102" y="4442267"/>
            <a:ext cx="5357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這正是理想氣體自由擴散時的多重度變化！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073470" y="1390980"/>
                <a:ext cx="1108380" cy="6108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70" y="1390980"/>
                <a:ext cx="1108380" cy="61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17CD995-2417-FD47-A65E-A50FD3DFFA88}"/>
                  </a:ext>
                </a:extLst>
              </p:cNvPr>
              <p:cNvSpPr txBox="1"/>
              <p:nvPr/>
            </p:nvSpPr>
            <p:spPr>
              <a:xfrm>
                <a:off x="2039624" y="2175300"/>
                <a:ext cx="166757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𝑉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n-US" altLang="zh-TW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17CD995-2417-FD47-A65E-A50FD3DFF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624" y="2175300"/>
                <a:ext cx="1667576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F3E9D0EF-116A-1042-8D09-C6B81471EDE2}"/>
              </a:ext>
            </a:extLst>
          </p:cNvPr>
          <p:cNvSpPr txBox="1"/>
          <p:nvPr/>
        </p:nvSpPr>
        <p:spPr>
          <a:xfrm>
            <a:off x="975732" y="2694138"/>
            <a:ext cx="5106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體積越大的巨觀狀態，多重度越大，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自由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度越大。</a:t>
            </a:r>
            <a:endParaRPr lang="en-TW" dirty="0"/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34E8CC74-7662-9740-84C4-1E099CCEA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399" y="3212976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5" name="Line 15">
            <a:extLst>
              <a:ext uri="{FF2B5EF4-FFF2-40B4-BE49-F238E27FC236}">
                <a16:creationId xmlns:a16="http://schemas.microsoft.com/office/drawing/2014/main" id="{70143CF9-6E17-0543-B404-F73EDF15CE1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1399" y="342887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" name="Line 16">
            <a:extLst>
              <a:ext uri="{FF2B5EF4-FFF2-40B4-BE49-F238E27FC236}">
                <a16:creationId xmlns:a16="http://schemas.microsoft.com/office/drawing/2014/main" id="{7654384C-695C-EA46-9787-0A659E147C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1399" y="364477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" name="Line 17">
            <a:extLst>
              <a:ext uri="{FF2B5EF4-FFF2-40B4-BE49-F238E27FC236}">
                <a16:creationId xmlns:a16="http://schemas.microsoft.com/office/drawing/2014/main" id="{68862C55-0B45-8F42-A640-F036D8092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1399" y="386067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" name="Line 18">
            <a:extLst>
              <a:ext uri="{FF2B5EF4-FFF2-40B4-BE49-F238E27FC236}">
                <a16:creationId xmlns:a16="http://schemas.microsoft.com/office/drawing/2014/main" id="{56E13BC6-DB18-CF41-90C3-99BD18012E42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299" y="321297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" name="Line 19">
            <a:extLst>
              <a:ext uri="{FF2B5EF4-FFF2-40B4-BE49-F238E27FC236}">
                <a16:creationId xmlns:a16="http://schemas.microsoft.com/office/drawing/2014/main" id="{36FA9DF5-B309-7246-ABA8-3E520FDB8FC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199" y="321297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" name="Line 20">
            <a:extLst>
              <a:ext uri="{FF2B5EF4-FFF2-40B4-BE49-F238E27FC236}">
                <a16:creationId xmlns:a16="http://schemas.microsoft.com/office/drawing/2014/main" id="{C33147A4-2D48-B047-81F1-69E23E368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9099" y="321297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" name="Line 21">
            <a:extLst>
              <a:ext uri="{FF2B5EF4-FFF2-40B4-BE49-F238E27FC236}">
                <a16:creationId xmlns:a16="http://schemas.microsoft.com/office/drawing/2014/main" id="{014616D6-A50E-5946-AF5D-BF20C40E6D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4999" y="321297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" name="Oval 5">
            <a:extLst>
              <a:ext uri="{FF2B5EF4-FFF2-40B4-BE49-F238E27FC236}">
                <a16:creationId xmlns:a16="http://schemas.microsoft.com/office/drawing/2014/main" id="{0BD97FC6-3813-9A42-8769-252FB5900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48" y="3693982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7" name="Oval 5">
            <a:extLst>
              <a:ext uri="{FF2B5EF4-FFF2-40B4-BE49-F238E27FC236}">
                <a16:creationId xmlns:a16="http://schemas.microsoft.com/office/drawing/2014/main" id="{4A6E77D6-63A1-854E-AF02-040863347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0326" y="389334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8" name="Oval 5">
            <a:extLst>
              <a:ext uri="{FF2B5EF4-FFF2-40B4-BE49-F238E27FC236}">
                <a16:creationId xmlns:a16="http://schemas.microsoft.com/office/drawing/2014/main" id="{EBCBAC52-60E2-B644-8D62-5D64DF71A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199" y="3621751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9" name="Oval 5">
            <a:extLst>
              <a:ext uri="{FF2B5EF4-FFF2-40B4-BE49-F238E27FC236}">
                <a16:creationId xmlns:a16="http://schemas.microsoft.com/office/drawing/2014/main" id="{40659E21-5759-5443-87F2-EF3BDA4D6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311" y="3261266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0" name="Oval 5">
            <a:extLst>
              <a:ext uri="{FF2B5EF4-FFF2-40B4-BE49-F238E27FC236}">
                <a16:creationId xmlns:a16="http://schemas.microsoft.com/office/drawing/2014/main" id="{4B5E2EE2-73CF-8A49-9E30-0ADB73B6A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6" y="3677652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1" name="Rectangle 14">
            <a:extLst>
              <a:ext uri="{FF2B5EF4-FFF2-40B4-BE49-F238E27FC236}">
                <a16:creationId xmlns:a16="http://schemas.microsoft.com/office/drawing/2014/main" id="{0744D6FD-2934-8748-98E7-9D7FAB636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212976"/>
            <a:ext cx="21590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2" name="Line 15">
            <a:extLst>
              <a:ext uri="{FF2B5EF4-FFF2-40B4-BE49-F238E27FC236}">
                <a16:creationId xmlns:a16="http://schemas.microsoft.com/office/drawing/2014/main" id="{18594CEA-6393-3045-B286-8A9F20A62F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42887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" name="Line 16">
            <a:extLst>
              <a:ext uri="{FF2B5EF4-FFF2-40B4-BE49-F238E27FC236}">
                <a16:creationId xmlns:a16="http://schemas.microsoft.com/office/drawing/2014/main" id="{F7579EA5-50F4-A342-B453-B93ECFA572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64477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" name="Line 17">
            <a:extLst>
              <a:ext uri="{FF2B5EF4-FFF2-40B4-BE49-F238E27FC236}">
                <a16:creationId xmlns:a16="http://schemas.microsoft.com/office/drawing/2014/main" id="{D436C8EB-0113-254F-8370-E1A840D726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86067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5" name="Line 18">
            <a:extLst>
              <a:ext uri="{FF2B5EF4-FFF2-40B4-BE49-F238E27FC236}">
                <a16:creationId xmlns:a16="http://schemas.microsoft.com/office/drawing/2014/main" id="{2F9AFF9F-CB02-044E-B06A-DA1B48457F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7900" y="321297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19">
            <a:extLst>
              <a:ext uri="{FF2B5EF4-FFF2-40B4-BE49-F238E27FC236}">
                <a16:creationId xmlns:a16="http://schemas.microsoft.com/office/drawing/2014/main" id="{C1F3090C-6E30-8D42-9FF3-B53BDF1AB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3800" y="321297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" name="Line 20">
            <a:extLst>
              <a:ext uri="{FF2B5EF4-FFF2-40B4-BE49-F238E27FC236}">
                <a16:creationId xmlns:a16="http://schemas.microsoft.com/office/drawing/2014/main" id="{D39B5867-5B74-DE47-B5DD-116395BC5E1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9700" y="321297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" name="Line 21">
            <a:extLst>
              <a:ext uri="{FF2B5EF4-FFF2-40B4-BE49-F238E27FC236}">
                <a16:creationId xmlns:a16="http://schemas.microsoft.com/office/drawing/2014/main" id="{EE38B722-D059-6642-98BD-4783B3E5CE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321297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9" name="Rectangle 14">
            <a:extLst>
              <a:ext uri="{FF2B5EF4-FFF2-40B4-BE49-F238E27FC236}">
                <a16:creationId xmlns:a16="http://schemas.microsoft.com/office/drawing/2014/main" id="{964C8B09-2EA6-D148-B336-9F9DE8008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212976"/>
            <a:ext cx="2159000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0" name="Line 15">
            <a:extLst>
              <a:ext uri="{FF2B5EF4-FFF2-40B4-BE49-F238E27FC236}">
                <a16:creationId xmlns:a16="http://schemas.microsoft.com/office/drawing/2014/main" id="{80E5C5C1-B149-5441-8194-51A1DA258C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0" y="342887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" name="Line 16">
            <a:extLst>
              <a:ext uri="{FF2B5EF4-FFF2-40B4-BE49-F238E27FC236}">
                <a16:creationId xmlns:a16="http://schemas.microsoft.com/office/drawing/2014/main" id="{49F5A187-0E02-9B43-A1F4-138089678D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0" y="364477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" name="Line 17">
            <a:extLst>
              <a:ext uri="{FF2B5EF4-FFF2-40B4-BE49-F238E27FC236}">
                <a16:creationId xmlns:a16="http://schemas.microsoft.com/office/drawing/2014/main" id="{09D6D94C-4ABA-8D47-8F6F-1CB305121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0" y="386067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3" name="Line 18">
            <a:extLst>
              <a:ext uri="{FF2B5EF4-FFF2-40B4-BE49-F238E27FC236}">
                <a16:creationId xmlns:a16="http://schemas.microsoft.com/office/drawing/2014/main" id="{E0606A23-9705-7F4A-8BEC-BBF08CEA6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21297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4" name="Line 19">
            <a:extLst>
              <a:ext uri="{FF2B5EF4-FFF2-40B4-BE49-F238E27FC236}">
                <a16:creationId xmlns:a16="http://schemas.microsoft.com/office/drawing/2014/main" id="{51EB86AB-7D56-F644-A164-F76D4C8A91C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3300" y="321297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Line 20">
            <a:extLst>
              <a:ext uri="{FF2B5EF4-FFF2-40B4-BE49-F238E27FC236}">
                <a16:creationId xmlns:a16="http://schemas.microsoft.com/office/drawing/2014/main" id="{DBBECA49-125C-4540-9FAD-5B91191D3E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9200" y="321297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" name="Line 21">
            <a:extLst>
              <a:ext uri="{FF2B5EF4-FFF2-40B4-BE49-F238E27FC236}">
                <a16:creationId xmlns:a16="http://schemas.microsoft.com/office/drawing/2014/main" id="{3876CA50-B8F3-7640-BDCD-0627C5CF2B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5100" y="321297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" name="Line 21">
            <a:extLst>
              <a:ext uri="{FF2B5EF4-FFF2-40B4-BE49-F238E27FC236}">
                <a16:creationId xmlns:a16="http://schemas.microsoft.com/office/drawing/2014/main" id="{3D691F4E-1698-0B46-B974-0B253C4C0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0" y="3204965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" name="Oval 5">
            <a:extLst>
              <a:ext uri="{FF2B5EF4-FFF2-40B4-BE49-F238E27FC236}">
                <a16:creationId xmlns:a16="http://schemas.microsoft.com/office/drawing/2014/main" id="{969ECB3B-9653-EB4A-9745-104BF8BA9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047" y="3670772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" name="Oval 5">
            <a:extLst>
              <a:ext uri="{FF2B5EF4-FFF2-40B4-BE49-F238E27FC236}">
                <a16:creationId xmlns:a16="http://schemas.microsoft.com/office/drawing/2014/main" id="{DA74B008-50CD-0C4A-B7D8-B6E3EB867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854" y="346927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0" name="Oval 5">
            <a:extLst>
              <a:ext uri="{FF2B5EF4-FFF2-40B4-BE49-F238E27FC236}">
                <a16:creationId xmlns:a16="http://schemas.microsoft.com/office/drawing/2014/main" id="{A19A95E4-2FD9-B745-B1E5-C9373B051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851" y="3885336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1" name="Oval 5">
            <a:extLst>
              <a:ext uri="{FF2B5EF4-FFF2-40B4-BE49-F238E27FC236}">
                <a16:creationId xmlns:a16="http://schemas.microsoft.com/office/drawing/2014/main" id="{A0CEB48E-65BB-8F41-AE7B-49361D01A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9018" y="324713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2" name="Oval 5">
            <a:extLst>
              <a:ext uri="{FF2B5EF4-FFF2-40B4-BE49-F238E27FC236}">
                <a16:creationId xmlns:a16="http://schemas.microsoft.com/office/drawing/2014/main" id="{A4FC1FBA-7919-1047-AEA4-9152569C9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9046" y="3885336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73" name="直線單箭頭接點 4">
            <a:extLst>
              <a:ext uri="{FF2B5EF4-FFF2-40B4-BE49-F238E27FC236}">
                <a16:creationId xmlns:a16="http://schemas.microsoft.com/office/drawing/2014/main" id="{1A11DDCB-1F83-3E48-A770-91737442BBC5}"/>
              </a:ext>
            </a:extLst>
          </p:cNvPr>
          <p:cNvCxnSpPr/>
          <p:nvPr/>
        </p:nvCxnSpPr>
        <p:spPr>
          <a:xfrm>
            <a:off x="5115279" y="3759297"/>
            <a:ext cx="248809" cy="2520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81">
            <a:extLst>
              <a:ext uri="{FF2B5EF4-FFF2-40B4-BE49-F238E27FC236}">
                <a16:creationId xmlns:a16="http://schemas.microsoft.com/office/drawing/2014/main" id="{9FDE0826-9338-7A4A-BB48-50584E5EF2B0}"/>
              </a:ext>
            </a:extLst>
          </p:cNvPr>
          <p:cNvCxnSpPr/>
          <p:nvPr/>
        </p:nvCxnSpPr>
        <p:spPr>
          <a:xfrm flipV="1">
            <a:off x="5815768" y="3420865"/>
            <a:ext cx="303250" cy="1422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83">
            <a:extLst>
              <a:ext uri="{FF2B5EF4-FFF2-40B4-BE49-F238E27FC236}">
                <a16:creationId xmlns:a16="http://schemas.microsoft.com/office/drawing/2014/main" id="{4445294B-0DE0-6B43-8652-716CCF88A9F5}"/>
              </a:ext>
            </a:extLst>
          </p:cNvPr>
          <p:cNvCxnSpPr/>
          <p:nvPr/>
        </p:nvCxnSpPr>
        <p:spPr>
          <a:xfrm flipV="1">
            <a:off x="6008489" y="3325486"/>
            <a:ext cx="579735" cy="5862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7" descr="F20_01">
            <a:extLst>
              <a:ext uri="{FF2B5EF4-FFF2-40B4-BE49-F238E27FC236}">
                <a16:creationId xmlns:a16="http://schemas.microsoft.com/office/drawing/2014/main" id="{6DC4BCF9-3861-E9A2-4647-B45E78719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3" b="4994"/>
          <a:stretch>
            <a:fillRect/>
          </a:stretch>
        </p:blipFill>
        <p:spPr bwMode="auto">
          <a:xfrm>
            <a:off x="4793706" y="4826272"/>
            <a:ext cx="1562389" cy="14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71D5E602-8BD9-EEC8-4C47-5F8DDF2A7B92}"/>
              </a:ext>
            </a:extLst>
          </p:cNvPr>
          <p:cNvSpPr/>
          <p:nvPr/>
        </p:nvSpPr>
        <p:spPr>
          <a:xfrm>
            <a:off x="2987824" y="3613740"/>
            <a:ext cx="360040" cy="20149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299C99E4-64F2-3EA0-044C-1E73910B3B5E}"/>
              </a:ext>
            </a:extLst>
          </p:cNvPr>
          <p:cNvSpPr/>
          <p:nvPr/>
        </p:nvSpPr>
        <p:spPr>
          <a:xfrm>
            <a:off x="3362463" y="5571224"/>
            <a:ext cx="360040" cy="20149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8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 animBg="1"/>
      <p:bldP spid="43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4" grpId="0" animBg="1"/>
      <p:bldP spid="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>
            <a:extLst>
              <a:ext uri="{FF2B5EF4-FFF2-40B4-BE49-F238E27FC236}">
                <a16:creationId xmlns:a16="http://schemas.microsoft.com/office/drawing/2014/main" id="{7D5B187F-DDC6-274B-9A5A-7C5E2E39B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944" y="1628800"/>
            <a:ext cx="5472112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2000" dirty="0">
                <a:solidFill>
                  <a:srgbClr val="FF0000"/>
                </a:solidFill>
              </a:rPr>
              <a:t>Laser</a:t>
            </a:r>
            <a:r>
              <a:rPr lang="zh-TW" altLang="en-US" sz="2000" dirty="0">
                <a:solidFill>
                  <a:srgbClr val="FF0000"/>
                </a:solidFill>
              </a:rPr>
              <a:t> </a:t>
            </a:r>
            <a:r>
              <a:rPr lang="zh-CN" altLang="en-US" sz="2000" dirty="0">
                <a:solidFill>
                  <a:srgbClr val="FF0000"/>
                </a:solidFill>
              </a:rPr>
              <a:t>雷射</a:t>
            </a:r>
            <a:r>
              <a:rPr lang="en-US" altLang="zh-TW" sz="2000" dirty="0">
                <a:solidFill>
                  <a:srgbClr val="FF0000"/>
                </a:solidFill>
              </a:rPr>
              <a:t> </a:t>
            </a:r>
            <a:endParaRPr lang="en-US" altLang="zh-TW" sz="2000" dirty="0"/>
          </a:p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Light Amplification by Stimulated Emission of Radiation</a:t>
            </a:r>
            <a:endParaRPr lang="zh-TW" altLang="en-US" sz="1800" dirty="0"/>
          </a:p>
        </p:txBody>
      </p:sp>
      <p:pic>
        <p:nvPicPr>
          <p:cNvPr id="33795" name="Picture 5" descr="Laser-025_jpg">
            <a:extLst>
              <a:ext uri="{FF2B5EF4-FFF2-40B4-BE49-F238E27FC236}">
                <a16:creationId xmlns:a16="http://schemas.microsoft.com/office/drawing/2014/main" id="{2527ED10-CAD5-C14C-AAA1-72A25E47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068638"/>
            <a:ext cx="3649662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68623D5-49DE-AC4A-B8F4-9022E6EB4ACE}"/>
              </a:ext>
            </a:extLst>
          </p:cNvPr>
          <p:cNvSpPr txBox="1"/>
          <p:nvPr/>
        </p:nvSpPr>
        <p:spPr>
          <a:xfrm>
            <a:off x="1763688" y="836712"/>
            <a:ext cx="547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very useful applications of the Boltzmann Factor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7003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>
            <a:extLst>
              <a:ext uri="{FF2B5EF4-FFF2-40B4-BE49-F238E27FC236}">
                <a16:creationId xmlns:a16="http://schemas.microsoft.com/office/drawing/2014/main" id="{62306CD9-D02F-064E-B4FE-CC3BCB702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6316" y="214178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雷射就是複製羊</a:t>
            </a:r>
          </a:p>
        </p:txBody>
      </p:sp>
      <p:pic>
        <p:nvPicPr>
          <p:cNvPr id="37891" name="Picture 5" descr="sheep_1">
            <a:extLst>
              <a:ext uri="{FF2B5EF4-FFF2-40B4-BE49-F238E27FC236}">
                <a16:creationId xmlns:a16="http://schemas.microsoft.com/office/drawing/2014/main" id="{9315C1F8-3F2E-1F4F-BCFF-4394E054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466" y="764704"/>
            <a:ext cx="3968750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53403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>
            <a:extLst>
              <a:ext uri="{FF2B5EF4-FFF2-40B4-BE49-F238E27FC236}">
                <a16:creationId xmlns:a16="http://schemas.microsoft.com/office/drawing/2014/main" id="{2FE4E04D-DE77-8D47-8B45-0DA02695B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542687"/>
            <a:ext cx="936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</a:rPr>
              <a:t>Laser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pic>
        <p:nvPicPr>
          <p:cNvPr id="38915" name="Picture 5" descr="F40_19">
            <a:extLst>
              <a:ext uri="{FF2B5EF4-FFF2-40B4-BE49-F238E27FC236}">
                <a16:creationId xmlns:a16="http://schemas.microsoft.com/office/drawing/2014/main" id="{EECDAAB9-B79D-F745-BBE2-DAC0D52CA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81075"/>
            <a:ext cx="5113337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6">
            <a:extLst>
              <a:ext uri="{FF2B5EF4-FFF2-40B4-BE49-F238E27FC236}">
                <a16:creationId xmlns:a16="http://schemas.microsoft.com/office/drawing/2014/main" id="{74189522-1380-714E-88AC-214B303E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714" y="5876925"/>
            <a:ext cx="6768678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 dirty="0"/>
              <a:t>Stimulated emission</a:t>
            </a:r>
            <a:r>
              <a:rPr lang="zh-TW" altLang="en-US" sz="2000" dirty="0"/>
              <a:t> </a:t>
            </a:r>
            <a:r>
              <a:rPr lang="zh-CN" altLang="en-US" sz="2000" dirty="0"/>
              <a:t>誘發</a:t>
            </a:r>
            <a:r>
              <a:rPr lang="zh-TW" altLang="en-US" sz="2000" dirty="0"/>
              <a:t>發射的光與進行激發的光完全一致</a:t>
            </a:r>
          </a:p>
        </p:txBody>
      </p:sp>
      <p:pic>
        <p:nvPicPr>
          <p:cNvPr id="5" name="Picture 5" descr="F40_19">
            <a:extLst>
              <a:ext uri="{FF2B5EF4-FFF2-40B4-BE49-F238E27FC236}">
                <a16:creationId xmlns:a16="http://schemas.microsoft.com/office/drawing/2014/main" id="{8FEBF6AD-B1C2-FC49-895E-606FEA8E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" b="42494"/>
          <a:stretch/>
        </p:blipFill>
        <p:spPr bwMode="auto">
          <a:xfrm>
            <a:off x="1563283" y="981075"/>
            <a:ext cx="5097867" cy="273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12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F40_20">
            <a:extLst>
              <a:ext uri="{FF2B5EF4-FFF2-40B4-BE49-F238E27FC236}">
                <a16:creationId xmlns:a16="http://schemas.microsoft.com/office/drawing/2014/main" id="{7797A977-E3A9-3B44-B93E-C2F4F288F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7" b="52967"/>
          <a:stretch/>
        </p:blipFill>
        <p:spPr bwMode="auto">
          <a:xfrm>
            <a:off x="2923458" y="875678"/>
            <a:ext cx="1656184" cy="74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40_20">
            <a:extLst>
              <a:ext uri="{FF2B5EF4-FFF2-40B4-BE49-F238E27FC236}">
                <a16:creationId xmlns:a16="http://schemas.microsoft.com/office/drawing/2014/main" id="{CEB6588D-0283-0D45-A2B1-3F36FFDF8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6" b="52973"/>
          <a:stretch/>
        </p:blipFill>
        <p:spPr bwMode="auto">
          <a:xfrm>
            <a:off x="683568" y="4329668"/>
            <a:ext cx="165737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40_19">
            <a:extLst>
              <a:ext uri="{FF2B5EF4-FFF2-40B4-BE49-F238E27FC236}">
                <a16:creationId xmlns:a16="http://schemas.microsoft.com/office/drawing/2014/main" id="{EE814AFE-F857-684C-AE73-5926526F5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62046" r="76063" b="25846"/>
          <a:stretch/>
        </p:blipFill>
        <p:spPr bwMode="auto">
          <a:xfrm>
            <a:off x="1614296" y="875678"/>
            <a:ext cx="1309162" cy="74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C0CC9C4-1F58-AA4A-BEEB-C7D51747C0A0}"/>
                  </a:ext>
                </a:extLst>
              </p:cNvPr>
              <p:cNvSpPr txBox="1"/>
              <p:nvPr/>
            </p:nvSpPr>
            <p:spPr>
              <a:xfrm>
                <a:off x="2509139" y="1895183"/>
                <a:ext cx="1766766" cy="6985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C0CC9C4-1F58-AA4A-BEEB-C7D51747C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139" y="1895183"/>
                <a:ext cx="1766766" cy="6985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6">
            <a:extLst>
              <a:ext uri="{FF2B5EF4-FFF2-40B4-BE49-F238E27FC236}">
                <a16:creationId xmlns:a16="http://schemas.microsoft.com/office/drawing/2014/main" id="{500F1E4B-8DBB-F541-B40C-240ADB414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3244334"/>
            <a:ext cx="835292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Stimulated emission </a:t>
            </a:r>
            <a:r>
              <a:rPr lang="zh-CN" altLang="en-US" sz="1800" dirty="0"/>
              <a:t>由激發態原子被誘發</a:t>
            </a:r>
            <a:r>
              <a:rPr lang="zh-TW" altLang="en-US" sz="1800" dirty="0"/>
              <a:t>發射的光</a:t>
            </a:r>
            <a:r>
              <a:rPr lang="zh-CN" altLang="en-US" sz="1800" dirty="0"/>
              <a:t>一定比基態原子</a:t>
            </a:r>
            <a:r>
              <a:rPr lang="zh-TW" altLang="en-US" sz="1800" dirty="0"/>
              <a:t>吸收的光來得多！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B97D011-2FE3-4E41-9708-74A8EB1EEE01}"/>
              </a:ext>
            </a:extLst>
          </p:cNvPr>
          <p:cNvSpPr txBox="1"/>
          <p:nvPr/>
        </p:nvSpPr>
        <p:spPr>
          <a:xfrm>
            <a:off x="539552" y="36932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除非，逆轉了分佈：</a:t>
            </a:r>
          </a:p>
        </p:txBody>
      </p:sp>
      <p:pic>
        <p:nvPicPr>
          <p:cNvPr id="11" name="Picture 4" descr="F40_20">
            <a:extLst>
              <a:ext uri="{FF2B5EF4-FFF2-40B4-BE49-F238E27FC236}">
                <a16:creationId xmlns:a16="http://schemas.microsoft.com/office/drawing/2014/main" id="{6E5202CC-CFEF-AC49-B52D-05A4054EA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6" b="52973"/>
          <a:stretch/>
        </p:blipFill>
        <p:spPr bwMode="auto">
          <a:xfrm>
            <a:off x="4119804" y="4304787"/>
            <a:ext cx="165737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向右箭號 2">
            <a:extLst>
              <a:ext uri="{FF2B5EF4-FFF2-40B4-BE49-F238E27FC236}">
                <a16:creationId xmlns:a16="http://schemas.microsoft.com/office/drawing/2014/main" id="{BEAE4D38-EB4C-2546-81D7-EB5BE639E80B}"/>
              </a:ext>
            </a:extLst>
          </p:cNvPr>
          <p:cNvSpPr/>
          <p:nvPr/>
        </p:nvSpPr>
        <p:spPr>
          <a:xfrm>
            <a:off x="2915816" y="4569248"/>
            <a:ext cx="476706" cy="3600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E55107D7-3FDA-3C48-B2DC-8810220B5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292" y="5289328"/>
            <a:ext cx="2808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Population Inversion</a:t>
            </a:r>
            <a:endParaRPr lang="zh-TW" altLang="en-US" sz="1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679B61D-751A-5B46-8FEE-EB6509B4ADBF}"/>
              </a:ext>
            </a:extLst>
          </p:cNvPr>
          <p:cNvSpPr txBox="1"/>
          <p:nvPr/>
        </p:nvSpPr>
        <p:spPr>
          <a:xfrm>
            <a:off x="539552" y="284105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根據波茲曼分佈，位於激發態的原子一定比位於基態的原子來得少！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073774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F40_20">
            <a:extLst>
              <a:ext uri="{FF2B5EF4-FFF2-40B4-BE49-F238E27FC236}">
                <a16:creationId xmlns:a16="http://schemas.microsoft.com/office/drawing/2014/main" id="{7797A977-E3A9-3B44-B93E-C2F4F288F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43" b="57243"/>
          <a:stretch/>
        </p:blipFill>
        <p:spPr bwMode="auto">
          <a:xfrm>
            <a:off x="539750" y="836613"/>
            <a:ext cx="3528194" cy="72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 descr="F40_22">
            <a:extLst>
              <a:ext uri="{FF2B5EF4-FFF2-40B4-BE49-F238E27FC236}">
                <a16:creationId xmlns:a16="http://schemas.microsoft.com/office/drawing/2014/main" id="{5627A29C-04B7-DA4E-B133-79F4E733A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4316681" y="836613"/>
            <a:ext cx="4362004" cy="469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7">
            <a:extLst>
              <a:ext uri="{FF2B5EF4-FFF2-40B4-BE49-F238E27FC236}">
                <a16:creationId xmlns:a16="http://schemas.microsoft.com/office/drawing/2014/main" id="{67F3F0D6-80F5-2A48-B23C-E6AA08FBE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804719"/>
            <a:ext cx="2808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Population Inversion</a:t>
            </a:r>
            <a:endParaRPr lang="zh-TW" altLang="en-US" sz="1800" dirty="0"/>
          </a:p>
        </p:txBody>
      </p:sp>
      <p:sp>
        <p:nvSpPr>
          <p:cNvPr id="39941" name="Line 8">
            <a:extLst>
              <a:ext uri="{FF2B5EF4-FFF2-40B4-BE49-F238E27FC236}">
                <a16:creationId xmlns:a16="http://schemas.microsoft.com/office/drawing/2014/main" id="{489A3882-0B25-7642-B534-67817307BF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1800" y="1556792"/>
            <a:ext cx="358775" cy="8651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6" name="Picture 4" descr="fig40">
            <a:extLst>
              <a:ext uri="{FF2B5EF4-FFF2-40B4-BE49-F238E27FC236}">
                <a16:creationId xmlns:a16="http://schemas.microsoft.com/office/drawing/2014/main" id="{0F149265-07BD-6047-9B2E-4BEB0FB50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70" y="2863616"/>
            <a:ext cx="3259382" cy="26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53259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5" descr="fig40">
            <a:extLst>
              <a:ext uri="{FF2B5EF4-FFF2-40B4-BE49-F238E27FC236}">
                <a16:creationId xmlns:a16="http://schemas.microsoft.com/office/drawing/2014/main" id="{E1647301-00DE-8A4D-AAC3-0A30CC7D9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" y="3933056"/>
            <a:ext cx="862647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6" descr="fig40">
            <a:extLst>
              <a:ext uri="{FF2B5EF4-FFF2-40B4-BE49-F238E27FC236}">
                <a16:creationId xmlns:a16="http://schemas.microsoft.com/office/drawing/2014/main" id="{51973C4D-D41B-4B48-B4BC-C2101B731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46"/>
          <a:stretch>
            <a:fillRect/>
          </a:stretch>
        </p:blipFill>
        <p:spPr bwMode="auto">
          <a:xfrm>
            <a:off x="2339752" y="980728"/>
            <a:ext cx="4040187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25471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solid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69884" r="5479" b="3895"/>
          <a:stretch/>
        </p:blipFill>
        <p:spPr bwMode="auto">
          <a:xfrm>
            <a:off x="4606925" y="188640"/>
            <a:ext cx="4537075" cy="11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77960" y="2749570"/>
            <a:ext cx="76328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但因為原子的數目極大，這些跨越原子間的，能量接近的能態數目極大。</a:t>
            </a:r>
            <a:endParaRPr lang="en-US" altLang="zh-TW" sz="1800" dirty="0"/>
          </a:p>
        </p:txBody>
      </p:sp>
      <p:sp>
        <p:nvSpPr>
          <p:cNvPr id="13" name="文字方塊 12"/>
          <p:cNvSpPr txBox="1"/>
          <p:nvPr/>
        </p:nvSpPr>
        <p:spPr bwMode="auto">
          <a:xfrm>
            <a:off x="677960" y="1898069"/>
            <a:ext cx="73448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這些跨越原子間的能態，來自能量相等的孤立於單一原子中的能態，</a:t>
            </a:r>
          </a:p>
        </p:txBody>
      </p:sp>
      <p:sp>
        <p:nvSpPr>
          <p:cNvPr id="14" name="矩形 13"/>
          <p:cNvSpPr/>
          <p:nvPr/>
        </p:nvSpPr>
        <p:spPr>
          <a:xfrm>
            <a:off x="677961" y="3180175"/>
            <a:ext cx="837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大量能階擠入微小的能量差距，這些能階就形成了幾乎連續的能帶 </a:t>
            </a:r>
            <a:r>
              <a:rPr lang="en-US" altLang="zh-TW" sz="1800" dirty="0">
                <a:solidFill>
                  <a:srgbClr val="FF0000"/>
                </a:solidFill>
              </a:rPr>
              <a:t>Energy Band</a:t>
            </a:r>
            <a:r>
              <a:rPr lang="zh-TW" altLang="en-US" sz="1800" dirty="0">
                <a:solidFill>
                  <a:srgbClr val="FF0000"/>
                </a:solidFill>
              </a:rPr>
              <a:t>！</a:t>
            </a:r>
            <a:endParaRPr lang="en-US" altLang="zh-TW" sz="1800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8871" y="2312224"/>
            <a:ext cx="780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能態數量等於原子數目，當原子靠近後，它們的能量會彼此出現些微差距。</a:t>
            </a:r>
          </a:p>
        </p:txBody>
      </p:sp>
      <p:pic>
        <p:nvPicPr>
          <p:cNvPr id="22530" name="Picture 2" descr="\\Mac\Dropbox\Documents\課程\Young\Chapter42\A_Images\A_Figures_and_Photos\42_18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894" y="3661079"/>
            <a:ext cx="2781860" cy="284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olid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7065" r="5479" b="67189"/>
          <a:stretch/>
        </p:blipFill>
        <p:spPr bwMode="auto">
          <a:xfrm>
            <a:off x="18581" y="209547"/>
            <a:ext cx="4537075" cy="113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688870" y="1484784"/>
            <a:ext cx="7621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這樣的電子波滿足：在週期性晶格位能下的薛丁格方程式。</a:t>
            </a:r>
            <a:r>
              <a:rPr lang="en-US" altLang="zh-TW" sz="1800" dirty="0"/>
              <a:t> 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67270697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41_0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5"/>
          <a:stretch/>
        </p:blipFill>
        <p:spPr bwMode="auto">
          <a:xfrm>
            <a:off x="4815555" y="509583"/>
            <a:ext cx="3111500" cy="335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885412" y="4038446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所以固體中的電子能量的本徵值形成一個個能帶，能帶之間可能有間隙！</a:t>
            </a:r>
          </a:p>
        </p:txBody>
      </p:sp>
      <p:pic>
        <p:nvPicPr>
          <p:cNvPr id="8" name="Picture 2" descr="Z:\Dropbox\Documents\課程\Young\Chapter42\A_Images\A_Figures_and_Photos\42_17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098" y="4581128"/>
            <a:ext cx="2488404" cy="189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3203848" y="5242164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固態物理之父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Bloch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\\Mac\Dropbox\Documents\課程\Young\Chapter42\A_Images\A_Figures_and_Photos\42_18_Fig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58" y="509583"/>
            <a:ext cx="3283360" cy="33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8370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558800"/>
            <a:ext cx="7915275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31654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41"/>
          <a:stretch/>
        </p:blipFill>
        <p:spPr bwMode="auto">
          <a:xfrm>
            <a:off x="784341" y="1692990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798196" y="223263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現在將電子填入這些能帶，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784341" y="784527"/>
            <a:ext cx="81081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如果電子恰好填滿一個能帶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en-US" sz="1800" dirty="0"/>
              <a:t>它需要很大能量克服間隙，才能改變狀態。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784341" y="1188934"/>
            <a:ext cx="80466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如此電子即使不再被束縛，但完全不能自由。這樣的固體無法導電，是絕緣體。</a:t>
            </a:r>
          </a:p>
        </p:txBody>
      </p:sp>
      <p:pic>
        <p:nvPicPr>
          <p:cNvPr id="6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8" r="-2387"/>
          <a:stretch/>
        </p:blipFill>
        <p:spPr bwMode="auto">
          <a:xfrm>
            <a:off x="4859453" y="1692990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798196" y="5234730"/>
            <a:ext cx="79641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如果電子未填滿一個能帶</a:t>
            </a:r>
            <a:r>
              <a:rPr lang="en-US" altLang="zh-TW" sz="1800" dirty="0"/>
              <a:t>Conduction </a:t>
            </a:r>
            <a:r>
              <a:rPr lang="zh-TW" altLang="en-US" sz="1800" dirty="0"/>
              <a:t>，此未滿能帶內的電子很容易改變狀態。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98196" y="5972617"/>
            <a:ext cx="7821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這些電子非常自由，可以移動。這樣的固體就可以導電，就是導體。</a:t>
            </a:r>
          </a:p>
        </p:txBody>
      </p:sp>
      <p:pic>
        <p:nvPicPr>
          <p:cNvPr id="9" name="Picture 2" descr="F41_0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4" t="997" r="-13359" b="71920"/>
          <a:stretch/>
        </p:blipFill>
        <p:spPr bwMode="auto">
          <a:xfrm>
            <a:off x="7379733" y="3277166"/>
            <a:ext cx="1451262" cy="60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784341" y="5604062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只要些許能量就能讓它激發到其他能態。</a:t>
            </a:r>
          </a:p>
        </p:txBody>
      </p:sp>
    </p:spTree>
    <p:extLst>
      <p:ext uri="{BB962C8B-B14F-4D97-AF65-F5344CB8AC3E}">
        <p14:creationId xmlns:p14="http://schemas.microsoft.com/office/powerpoint/2010/main" val="544490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ED582F7-7AC4-C13D-A2FA-DFC061F67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6">
            <a:extLst>
              <a:ext uri="{FF2B5EF4-FFF2-40B4-BE49-F238E27FC236}">
                <a16:creationId xmlns:a16="http://schemas.microsoft.com/office/drawing/2014/main" id="{85C6271D-2768-D2C1-A010-FB0625455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6" y="1319557"/>
            <a:ext cx="799338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將空間切為體積為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TW" alt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的立方塊，則一個氣體分子在空間中可選擇的狀態數為：</a:t>
            </a:r>
            <a:endParaRPr lang="zh-TW" altLang="en-US" sz="1800" dirty="0"/>
          </a:p>
        </p:txBody>
      </p:sp>
      <p:sp>
        <p:nvSpPr>
          <p:cNvPr id="19464" name="Rectangle 9">
            <a:extLst>
              <a:ext uri="{FF2B5EF4-FFF2-40B4-BE49-F238E27FC236}">
                <a16:creationId xmlns:a16="http://schemas.microsoft.com/office/drawing/2014/main" id="{6F48D264-0058-5BEF-F947-1B2FA4A11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32" y="2604940"/>
            <a:ext cx="3457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那麼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個分子的總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Multiplicity</a:t>
            </a:r>
            <a:endParaRPr lang="en-US" altLang="zh-TW" sz="1800" dirty="0"/>
          </a:p>
        </p:txBody>
      </p:sp>
      <p:sp>
        <p:nvSpPr>
          <p:cNvPr id="19489" name="Line 36">
            <a:extLst>
              <a:ext uri="{FF2B5EF4-FFF2-40B4-BE49-F238E27FC236}">
                <a16:creationId xmlns:a16="http://schemas.microsoft.com/office/drawing/2014/main" id="{475CF880-8BA9-402B-33EE-B48BF7C137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591661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90" name="Picture 37" descr="F20_01">
            <a:extLst>
              <a:ext uri="{FF2B5EF4-FFF2-40B4-BE49-F238E27FC236}">
                <a16:creationId xmlns:a16="http://schemas.microsoft.com/office/drawing/2014/main" id="{87284979-942F-0FD4-A6A5-AD78F872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82" y="2469595"/>
            <a:ext cx="124936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9" name="文字方塊 35">
            <a:extLst>
              <a:ext uri="{FF2B5EF4-FFF2-40B4-BE49-F238E27FC236}">
                <a16:creationId xmlns:a16="http://schemas.microsoft.com/office/drawing/2014/main" id="{2AD7A403-3819-BEF6-A428-9C87A9703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908050"/>
            <a:ext cx="831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體積為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的氣體，微觀來看，每一個氣體分子可以位於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 dirty="0"/>
              <a:t> 中的任一個地方。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ACC1FD45-C673-3C68-CC04-64624E27F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7" y="4868863"/>
            <a:ext cx="3889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這正是理想氣體定溫時的多重度變化！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D94FC212-F386-8CF1-1908-6A9D3DCB146C}"/>
                  </a:ext>
                </a:extLst>
              </p:cNvPr>
              <p:cNvSpPr txBox="1"/>
              <p:nvPr/>
            </p:nvSpPr>
            <p:spPr>
              <a:xfrm>
                <a:off x="1929454" y="1782075"/>
                <a:ext cx="1108380" cy="6108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D94FC212-F386-8CF1-1908-6A9D3DCB1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454" y="1782075"/>
                <a:ext cx="1108380" cy="61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1713B648-3A4A-16F1-8A2D-CDB9900D2049}"/>
                  </a:ext>
                </a:extLst>
              </p:cNvPr>
              <p:cNvSpPr txBox="1"/>
              <p:nvPr/>
            </p:nvSpPr>
            <p:spPr>
              <a:xfrm>
                <a:off x="4109058" y="2392948"/>
                <a:ext cx="2110250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1713B648-3A4A-16F1-8A2D-CDB9900D2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058" y="2392948"/>
                <a:ext cx="2110250" cy="7695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D35F19E-8BDF-49DD-D14D-408AC259E0DF}"/>
                  </a:ext>
                </a:extLst>
              </p:cNvPr>
              <p:cNvSpPr txBox="1"/>
              <p:nvPr/>
            </p:nvSpPr>
            <p:spPr>
              <a:xfrm>
                <a:off x="1917218" y="3312250"/>
                <a:ext cx="166757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𝑉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n-US" altLang="zh-TW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D35F19E-8BDF-49DD-D14D-408AC259E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218" y="3312250"/>
                <a:ext cx="1667576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D119F812-FBFE-8F30-5AD1-5D0BA8601B65}"/>
              </a:ext>
            </a:extLst>
          </p:cNvPr>
          <p:cNvSpPr txBox="1"/>
          <p:nvPr/>
        </p:nvSpPr>
        <p:spPr>
          <a:xfrm>
            <a:off x="833537" y="3922273"/>
            <a:ext cx="5106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體積越大的巨觀狀態，多重度越大，亂度越大。</a:t>
            </a:r>
            <a:endParaRPr lang="en-TW" dirty="0"/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254AA3F8-C436-F5A7-C5DC-FECA4918E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5483797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5" name="Line 15">
            <a:extLst>
              <a:ext uri="{FF2B5EF4-FFF2-40B4-BE49-F238E27FC236}">
                <a16:creationId xmlns:a16="http://schemas.microsoft.com/office/drawing/2014/main" id="{6071F447-3B97-82EF-A0C7-CFB0372A97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56996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" name="Line 16">
            <a:extLst>
              <a:ext uri="{FF2B5EF4-FFF2-40B4-BE49-F238E27FC236}">
                <a16:creationId xmlns:a16="http://schemas.microsoft.com/office/drawing/2014/main" id="{DDEC24B9-9AB8-9AAC-DAFC-264E50C5F7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5915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" name="Line 17">
            <a:extLst>
              <a:ext uri="{FF2B5EF4-FFF2-40B4-BE49-F238E27FC236}">
                <a16:creationId xmlns:a16="http://schemas.microsoft.com/office/drawing/2014/main" id="{0C34FE5F-4719-9ED6-DBAD-B2F875BC2C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6131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" name="Line 18">
            <a:extLst>
              <a:ext uri="{FF2B5EF4-FFF2-40B4-BE49-F238E27FC236}">
                <a16:creationId xmlns:a16="http://schemas.microsoft.com/office/drawing/2014/main" id="{5E0D98AC-47F2-C0BD-F498-ADB63E41DE1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1050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" name="Line 19">
            <a:extLst>
              <a:ext uri="{FF2B5EF4-FFF2-40B4-BE49-F238E27FC236}">
                <a16:creationId xmlns:a16="http://schemas.microsoft.com/office/drawing/2014/main" id="{D871176A-1DAD-FAF8-CF70-14295C385C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6950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" name="Line 20">
            <a:extLst>
              <a:ext uri="{FF2B5EF4-FFF2-40B4-BE49-F238E27FC236}">
                <a16:creationId xmlns:a16="http://schemas.microsoft.com/office/drawing/2014/main" id="{02254D07-3AC3-ACE0-1ECB-8B36C32E914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2850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" name="Line 21">
            <a:extLst>
              <a:ext uri="{FF2B5EF4-FFF2-40B4-BE49-F238E27FC236}">
                <a16:creationId xmlns:a16="http://schemas.microsoft.com/office/drawing/2014/main" id="{9AC4B752-EE41-5049-5F9B-154320D56F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8750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" name="Oval 5">
            <a:extLst>
              <a:ext uri="{FF2B5EF4-FFF2-40B4-BE49-F238E27FC236}">
                <a16:creationId xmlns:a16="http://schemas.microsoft.com/office/drawing/2014/main" id="{32C9CFDF-8064-9FC3-9395-E05E129E7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299" y="596480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7" name="Oval 5">
            <a:extLst>
              <a:ext uri="{FF2B5EF4-FFF2-40B4-BE49-F238E27FC236}">
                <a16:creationId xmlns:a16="http://schemas.microsoft.com/office/drawing/2014/main" id="{68FBD6AD-36D2-2FD2-FD51-CC6985C5F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077" y="616416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8" name="Oval 5">
            <a:extLst>
              <a:ext uri="{FF2B5EF4-FFF2-40B4-BE49-F238E27FC236}">
                <a16:creationId xmlns:a16="http://schemas.microsoft.com/office/drawing/2014/main" id="{71EBF790-82F0-8631-4FCE-390FCE44C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5892572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9" name="Oval 5">
            <a:extLst>
              <a:ext uri="{FF2B5EF4-FFF2-40B4-BE49-F238E27FC236}">
                <a16:creationId xmlns:a16="http://schemas.microsoft.com/office/drawing/2014/main" id="{6F289B0C-9625-27D0-A223-18F67C72B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062" y="553208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0" name="Oval 5">
            <a:extLst>
              <a:ext uri="{FF2B5EF4-FFF2-40B4-BE49-F238E27FC236}">
                <a16:creationId xmlns:a16="http://schemas.microsoft.com/office/drawing/2014/main" id="{E1DFD7EB-B7BD-38B9-A2A1-E6B407994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587" y="594847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1" name="Rectangle 14">
            <a:extLst>
              <a:ext uri="{FF2B5EF4-FFF2-40B4-BE49-F238E27FC236}">
                <a16:creationId xmlns:a16="http://schemas.microsoft.com/office/drawing/2014/main" id="{A380D5E3-AB77-364B-C6BB-1FDDB6ED9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1" y="5483797"/>
            <a:ext cx="21590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2" name="Line 15">
            <a:extLst>
              <a:ext uri="{FF2B5EF4-FFF2-40B4-BE49-F238E27FC236}">
                <a16:creationId xmlns:a16="http://schemas.microsoft.com/office/drawing/2014/main" id="{85A4142D-D251-168D-E7DA-EB89C085218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5751" y="56996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" name="Line 16">
            <a:extLst>
              <a:ext uri="{FF2B5EF4-FFF2-40B4-BE49-F238E27FC236}">
                <a16:creationId xmlns:a16="http://schemas.microsoft.com/office/drawing/2014/main" id="{D825DFC4-6946-3E05-FFC8-0C977BE423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5751" y="5915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" name="Line 17">
            <a:extLst>
              <a:ext uri="{FF2B5EF4-FFF2-40B4-BE49-F238E27FC236}">
                <a16:creationId xmlns:a16="http://schemas.microsoft.com/office/drawing/2014/main" id="{E10AC648-F546-3986-1D1D-5C0F08550B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5751" y="6131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5" name="Line 18">
            <a:extLst>
              <a:ext uri="{FF2B5EF4-FFF2-40B4-BE49-F238E27FC236}">
                <a16:creationId xmlns:a16="http://schemas.microsoft.com/office/drawing/2014/main" id="{00A9C6CD-75F0-D8DC-516B-C46D7A656A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16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19">
            <a:extLst>
              <a:ext uri="{FF2B5EF4-FFF2-40B4-BE49-F238E27FC236}">
                <a16:creationId xmlns:a16="http://schemas.microsoft.com/office/drawing/2014/main" id="{956708BA-83CA-418B-9126-5AD1C0521FA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75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" name="Line 20">
            <a:extLst>
              <a:ext uri="{FF2B5EF4-FFF2-40B4-BE49-F238E27FC236}">
                <a16:creationId xmlns:a16="http://schemas.microsoft.com/office/drawing/2014/main" id="{A6AC9EBD-E5D1-B1F7-B57F-6944D1451C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34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" name="Line 21">
            <a:extLst>
              <a:ext uri="{FF2B5EF4-FFF2-40B4-BE49-F238E27FC236}">
                <a16:creationId xmlns:a16="http://schemas.microsoft.com/office/drawing/2014/main" id="{38F883EF-FBAF-65C1-24D6-60827848672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93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9" name="Rectangle 14">
            <a:extLst>
              <a:ext uri="{FF2B5EF4-FFF2-40B4-BE49-F238E27FC236}">
                <a16:creationId xmlns:a16="http://schemas.microsoft.com/office/drawing/2014/main" id="{BF7B1D73-5D5C-28AF-356E-2C92B4EC6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1" y="5483797"/>
            <a:ext cx="2159000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0" name="Line 15">
            <a:extLst>
              <a:ext uri="{FF2B5EF4-FFF2-40B4-BE49-F238E27FC236}">
                <a16:creationId xmlns:a16="http://schemas.microsoft.com/office/drawing/2014/main" id="{B9BC2575-C050-EF21-518E-CD3C824DE9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5251" y="56996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" name="Line 16">
            <a:extLst>
              <a:ext uri="{FF2B5EF4-FFF2-40B4-BE49-F238E27FC236}">
                <a16:creationId xmlns:a16="http://schemas.microsoft.com/office/drawing/2014/main" id="{9E8F6DFC-65B3-499C-E2D7-584F27629F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5251" y="5915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" name="Line 17">
            <a:extLst>
              <a:ext uri="{FF2B5EF4-FFF2-40B4-BE49-F238E27FC236}">
                <a16:creationId xmlns:a16="http://schemas.microsoft.com/office/drawing/2014/main" id="{81E68C2B-7A57-73A7-81E4-040ABCCCE11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5251" y="6131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3" name="Line 18">
            <a:extLst>
              <a:ext uri="{FF2B5EF4-FFF2-40B4-BE49-F238E27FC236}">
                <a16:creationId xmlns:a16="http://schemas.microsoft.com/office/drawing/2014/main" id="{1606AE0A-5807-6D37-6125-58D3E96029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11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4" name="Line 19">
            <a:extLst>
              <a:ext uri="{FF2B5EF4-FFF2-40B4-BE49-F238E27FC236}">
                <a16:creationId xmlns:a16="http://schemas.microsoft.com/office/drawing/2014/main" id="{E8EE2011-5CBA-0A9E-F2D6-E0DBA29396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70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Line 20">
            <a:extLst>
              <a:ext uri="{FF2B5EF4-FFF2-40B4-BE49-F238E27FC236}">
                <a16:creationId xmlns:a16="http://schemas.microsoft.com/office/drawing/2014/main" id="{3F77FDEE-7AE3-A497-740B-E7E36DEB99E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29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" name="Line 21">
            <a:extLst>
              <a:ext uri="{FF2B5EF4-FFF2-40B4-BE49-F238E27FC236}">
                <a16:creationId xmlns:a16="http://schemas.microsoft.com/office/drawing/2014/main" id="{B08DC236-1836-EA01-BC56-924DAB4F9CB9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88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" name="Line 21">
            <a:extLst>
              <a:ext uri="{FF2B5EF4-FFF2-40B4-BE49-F238E27FC236}">
                <a16:creationId xmlns:a16="http://schemas.microsoft.com/office/drawing/2014/main" id="{ADE5A1A6-1D94-A49E-334A-CC04A596A97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5251" y="54757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" name="Oval 5">
            <a:extLst>
              <a:ext uri="{FF2B5EF4-FFF2-40B4-BE49-F238E27FC236}">
                <a16:creationId xmlns:a16="http://schemas.microsoft.com/office/drawing/2014/main" id="{0E098A39-43E5-B8E2-0868-534619666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798" y="594159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" name="Oval 5">
            <a:extLst>
              <a:ext uri="{FF2B5EF4-FFF2-40B4-BE49-F238E27FC236}">
                <a16:creationId xmlns:a16="http://schemas.microsoft.com/office/drawing/2014/main" id="{162DAFFA-41E4-1E3F-7379-93F17A4A3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2605" y="5740099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0" name="Oval 5">
            <a:extLst>
              <a:ext uri="{FF2B5EF4-FFF2-40B4-BE49-F238E27FC236}">
                <a16:creationId xmlns:a16="http://schemas.microsoft.com/office/drawing/2014/main" id="{473AE525-29AE-61E2-224D-F142F7116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02" y="61561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1" name="Oval 5">
            <a:extLst>
              <a:ext uri="{FF2B5EF4-FFF2-40B4-BE49-F238E27FC236}">
                <a16:creationId xmlns:a16="http://schemas.microsoft.com/office/drawing/2014/main" id="{7B581966-49B7-16D2-E5C2-50313B129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2769" y="551795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2" name="Oval 5">
            <a:extLst>
              <a:ext uri="{FF2B5EF4-FFF2-40B4-BE49-F238E27FC236}">
                <a16:creationId xmlns:a16="http://schemas.microsoft.com/office/drawing/2014/main" id="{257711D3-5CA7-068F-6EC0-E2343A48F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2797" y="61561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73" name="直線單箭頭接點 4">
            <a:extLst>
              <a:ext uri="{FF2B5EF4-FFF2-40B4-BE49-F238E27FC236}">
                <a16:creationId xmlns:a16="http://schemas.microsoft.com/office/drawing/2014/main" id="{6E31BC50-2F35-DC26-213F-B0357D901B18}"/>
              </a:ext>
            </a:extLst>
          </p:cNvPr>
          <p:cNvCxnSpPr/>
          <p:nvPr/>
        </p:nvCxnSpPr>
        <p:spPr>
          <a:xfrm>
            <a:off x="5909030" y="6030118"/>
            <a:ext cx="248809" cy="2520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81">
            <a:extLst>
              <a:ext uri="{FF2B5EF4-FFF2-40B4-BE49-F238E27FC236}">
                <a16:creationId xmlns:a16="http://schemas.microsoft.com/office/drawing/2014/main" id="{F975C5C9-D00A-3046-74AA-BB9E8A22FF6E}"/>
              </a:ext>
            </a:extLst>
          </p:cNvPr>
          <p:cNvCxnSpPr/>
          <p:nvPr/>
        </p:nvCxnSpPr>
        <p:spPr>
          <a:xfrm flipV="1">
            <a:off x="6609519" y="5691686"/>
            <a:ext cx="303250" cy="1422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83">
            <a:extLst>
              <a:ext uri="{FF2B5EF4-FFF2-40B4-BE49-F238E27FC236}">
                <a16:creationId xmlns:a16="http://schemas.microsoft.com/office/drawing/2014/main" id="{96CCC5CF-8A59-E9EE-7EEE-74B63C79F815}"/>
              </a:ext>
            </a:extLst>
          </p:cNvPr>
          <p:cNvCxnSpPr/>
          <p:nvPr/>
        </p:nvCxnSpPr>
        <p:spPr>
          <a:xfrm flipV="1">
            <a:off x="6802240" y="5596307"/>
            <a:ext cx="579735" cy="5862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26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  <p:bldP spid="19489" grpId="0" animBg="1"/>
      <p:bldP spid="37" grpId="0"/>
      <p:bldP spid="2" grpId="0" animBg="1"/>
      <p:bldP spid="38" grpId="0" animBg="1"/>
      <p:bldP spid="42" grpId="0" animBg="1"/>
      <p:bldP spid="43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-1338" r="33921" b="1338"/>
          <a:stretch/>
        </p:blipFill>
        <p:spPr bwMode="auto">
          <a:xfrm>
            <a:off x="950431" y="1982469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022439" y="1236315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827584" y="5396577"/>
            <a:ext cx="7726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半導體的能帶間隙小，在室溫時即可以有電子由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。</a:t>
            </a:r>
          </a:p>
        </p:txBody>
      </p:sp>
      <p:pic>
        <p:nvPicPr>
          <p:cNvPr id="5" name="Picture 3" descr="Z:\Dropbox\Documents\課程\Young\Chapter42\A_Images\A_Figures_and_Photos\42_25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2896997" cy="246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6196"/>
            <a:ext cx="3744416" cy="264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827584" y="5815436"/>
            <a:ext cx="703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帶內的電子及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帶內的電洞形成導電的載體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</a:t>
            </a:r>
            <a:r>
              <a:rPr lang="en-US" altLang="zh-TW" sz="1800" dirty="0"/>
              <a:t>r</a:t>
            </a:r>
            <a:r>
              <a:rPr lang="zh-TW" altLang="en-US" sz="1800" dirty="0"/>
              <a:t>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827584" y="6234295"/>
            <a:ext cx="7992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半導體的電阻率隨溫度增加快速降低。</a:t>
            </a:r>
          </a:p>
        </p:txBody>
      </p:sp>
    </p:spTree>
    <p:extLst>
      <p:ext uri="{BB962C8B-B14F-4D97-AF65-F5344CB8AC3E}">
        <p14:creationId xmlns:p14="http://schemas.microsoft.com/office/powerpoint/2010/main" val="356924103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712CBEB-E94D-CC4D-A958-6413F9EAD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"/>
          <a:stretch/>
        </p:blipFill>
        <p:spPr>
          <a:xfrm>
            <a:off x="300637" y="1398503"/>
            <a:ext cx="2880320" cy="18921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D3F047D-DDD9-8948-90BE-950518FA2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67361"/>
            <a:ext cx="4481266" cy="3168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/>
              <p:nvPr/>
            </p:nvSpPr>
            <p:spPr>
              <a:xfrm>
                <a:off x="3279760" y="1376306"/>
                <a:ext cx="1441548" cy="3861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760" y="1376306"/>
                <a:ext cx="1441548" cy="386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34E62424-81D5-0347-97D1-5C47027A9FB9}"/>
              </a:ext>
            </a:extLst>
          </p:cNvPr>
          <p:cNvSpPr txBox="1"/>
          <p:nvPr/>
        </p:nvSpPr>
        <p:spPr bwMode="auto">
          <a:xfrm>
            <a:off x="3267568" y="967654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的比例：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/>
              <p:nvPr/>
            </p:nvSpPr>
            <p:spPr>
              <a:xfrm>
                <a:off x="3279760" y="1898706"/>
                <a:ext cx="3998402" cy="6657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𝑘𝑇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0.2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8.617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300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~7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.736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760" y="1898706"/>
                <a:ext cx="3998402" cy="665760"/>
              </a:xfrm>
              <a:prstGeom prst="rect">
                <a:avLst/>
              </a:prstGeom>
              <a:blipFill>
                <a:blip r:embed="rId5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/>
              <p:nvPr/>
            </p:nvSpPr>
            <p:spPr>
              <a:xfrm>
                <a:off x="7345929" y="2046920"/>
                <a:ext cx="17708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4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.37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929" y="2046920"/>
                <a:ext cx="177080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229F2DD-0D98-8A46-B814-1B1469FC9BF2}"/>
                  </a:ext>
                </a:extLst>
              </p:cNvPr>
              <p:cNvSpPr/>
              <p:nvPr/>
            </p:nvSpPr>
            <p:spPr>
              <a:xfrm>
                <a:off x="3292642" y="2624879"/>
                <a:ext cx="3998402" cy="6657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𝑘𝑇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0.2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8.617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~7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.487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229F2DD-0D98-8A46-B814-1B1469FC9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42" y="2624879"/>
                <a:ext cx="3998402" cy="665760"/>
              </a:xfrm>
              <a:prstGeom prst="rect">
                <a:avLst/>
              </a:prstGeom>
              <a:blipFill>
                <a:blip r:embed="rId7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900C46B-6AC2-0742-8124-3DC903403F40}"/>
                  </a:ext>
                </a:extLst>
              </p:cNvPr>
              <p:cNvSpPr txBox="1"/>
              <p:nvPr/>
            </p:nvSpPr>
            <p:spPr>
              <a:xfrm>
                <a:off x="7319578" y="2773093"/>
                <a:ext cx="17708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</a:rPr>
                        <m:t>5.60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900C46B-6AC2-0742-8124-3DC903403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578" y="2773093"/>
                <a:ext cx="177080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>
            <a:extLst>
              <a:ext uri="{FF2B5EF4-FFF2-40B4-BE49-F238E27FC236}">
                <a16:creationId xmlns:a16="http://schemas.microsoft.com/office/drawing/2014/main" id="{E94EC2E2-7760-5D4A-A3F9-DC1CB7BA07C5}"/>
              </a:ext>
            </a:extLst>
          </p:cNvPr>
          <p:cNvSpPr txBox="1"/>
          <p:nvPr/>
        </p:nvSpPr>
        <p:spPr bwMode="auto">
          <a:xfrm>
            <a:off x="4769272" y="3613810"/>
            <a:ext cx="4123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半導體的電阻率隨溫度增加快速降低。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90424B4-21D9-1F4B-9CBE-43023712CF25}"/>
              </a:ext>
            </a:extLst>
          </p:cNvPr>
          <p:cNvSpPr txBox="1"/>
          <p:nvPr/>
        </p:nvSpPr>
        <p:spPr bwMode="auto">
          <a:xfrm>
            <a:off x="4769272" y="3986522"/>
            <a:ext cx="4123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導體的電阻率反而隨溫度增加快速</a:t>
            </a:r>
            <a:r>
              <a:rPr lang="zh-TW" altLang="en-US" dirty="0"/>
              <a:t>增加</a:t>
            </a:r>
            <a:r>
              <a:rPr lang="zh-TW" altLang="en-US" sz="18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4434989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9"/>
          <a:stretch/>
        </p:blipFill>
        <p:spPr bwMode="auto">
          <a:xfrm>
            <a:off x="1547664" y="1700808"/>
            <a:ext cx="2592288" cy="28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1462010" y="1304287"/>
            <a:ext cx="63503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我們甚至可以用雜質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Doping</a:t>
            </a:r>
            <a:r>
              <a:rPr lang="zh-TW" altLang="en-US" sz="1800" dirty="0"/>
              <a:t>來增加半導體的導電性：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462011" y="4713074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加入五價雜質提供鍵結以外多一顆電子。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462009" y="5147679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此電子的能態與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間的間隙極小，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462010" y="6081226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作為載體的電子帶負電，此類固體稱為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type</a:t>
            </a:r>
            <a:r>
              <a:rPr lang="zh-TW" altLang="en-US" sz="1800" dirty="0"/>
              <a:t>半導體。</a:t>
            </a:r>
          </a:p>
        </p:txBody>
      </p:sp>
      <p:pic>
        <p:nvPicPr>
          <p:cNvPr id="8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1"/>
          <a:stretch/>
        </p:blipFill>
        <p:spPr bwMode="auto">
          <a:xfrm>
            <a:off x="4284653" y="2136178"/>
            <a:ext cx="2709815" cy="24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 bwMode="auto">
          <a:xfrm>
            <a:off x="1462008" y="5609188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因此室溫時即可以有大量電子跳上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帶，可以導電。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476607" y="349946"/>
                <a:ext cx="6134328" cy="391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1.0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eV</m:t>
                    </m:r>
                  </m:oMath>
                </a14:m>
                <a:r>
                  <a:rPr lang="zh-TW" altLang="en-US" sz="1800" dirty="0"/>
                  <a:t>能跳上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Conduction</a:t>
                </a:r>
                <a:r>
                  <a:rPr lang="zh-TW" altLang="en-US" sz="1800" dirty="0"/>
                  <a:t>的電子數量還是少於導體，</a:t>
                </a: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607" y="349946"/>
                <a:ext cx="6134328" cy="391902"/>
              </a:xfrm>
              <a:prstGeom prst="rect">
                <a:avLst/>
              </a:prstGeom>
              <a:blipFill>
                <a:blip r:embed="rId3"/>
                <a:stretch>
                  <a:fillRect l="-620" t="-6452" b="-161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1476607" y="817876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電阻率比起導體還是來得大！</a:t>
            </a:r>
          </a:p>
        </p:txBody>
      </p:sp>
    </p:spTree>
    <p:extLst>
      <p:ext uri="{BB962C8B-B14F-4D97-AF65-F5344CB8AC3E}">
        <p14:creationId xmlns:p14="http://schemas.microsoft.com/office/powerpoint/2010/main" val="123994748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2"/>
          <a:stretch/>
        </p:blipFill>
        <p:spPr bwMode="auto">
          <a:xfrm>
            <a:off x="4052603" y="1157187"/>
            <a:ext cx="2731759" cy="24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4"/>
          <a:stretch/>
        </p:blipFill>
        <p:spPr bwMode="auto">
          <a:xfrm>
            <a:off x="1172283" y="398478"/>
            <a:ext cx="2731759" cy="320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1198744" y="3779692"/>
            <a:ext cx="7142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反之，加入三價雜質使鍵結內少一顆電子，等價於一個電洞。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198742" y="4214297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此電洞能態，稱為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態，與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/>
              <a:t>間的間隙極小，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198744" y="6276858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作為載體的電洞帶正電，此類固體稱為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type</a:t>
            </a:r>
            <a:r>
              <a:rPr lang="zh-TW" altLang="en-US" sz="1800" dirty="0"/>
              <a:t>半導體。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1198741" y="4675806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因此室溫時即可以有電子由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/>
              <a:t>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202737" y="5190296"/>
            <a:ext cx="7462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/>
              <a:t>帶出現電洞，當其他電子填入電洞，它的位置就成為電洞。</a:t>
            </a:r>
          </a:p>
        </p:txBody>
      </p:sp>
      <p:sp>
        <p:nvSpPr>
          <p:cNvPr id="9" name="文字方塊 8"/>
          <p:cNvSpPr txBox="1"/>
          <p:nvPr/>
        </p:nvSpPr>
        <p:spPr bwMode="auto">
          <a:xfrm>
            <a:off x="1172283" y="5715933"/>
            <a:ext cx="7462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因此電洞可以移動，就可以導電。</a:t>
            </a:r>
          </a:p>
        </p:txBody>
      </p:sp>
    </p:spTree>
    <p:extLst>
      <p:ext uri="{BB962C8B-B14F-4D97-AF65-F5344CB8AC3E}">
        <p14:creationId xmlns:p14="http://schemas.microsoft.com/office/powerpoint/2010/main" val="1625520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Bil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595090"/>
            <a:ext cx="2543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文字方塊 2"/>
          <p:cNvSpPr txBox="1">
            <a:spLocks noChangeArrowheads="1"/>
          </p:cNvSpPr>
          <p:nvPr/>
        </p:nvSpPr>
        <p:spPr bwMode="auto">
          <a:xfrm>
            <a:off x="3924300" y="1161703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多重人格</a:t>
            </a:r>
          </a:p>
        </p:txBody>
      </p:sp>
      <p:sp>
        <p:nvSpPr>
          <p:cNvPr id="21507" name="文字方塊 9"/>
          <p:cNvSpPr txBox="1">
            <a:spLocks noChangeArrowheads="1"/>
          </p:cNvSpPr>
          <p:nvPr/>
        </p:nvSpPr>
        <p:spPr bwMode="auto">
          <a:xfrm>
            <a:off x="1018281" y="664076"/>
            <a:ext cx="73455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一個巨觀狀態的多樣性越大，表示在微觀下有越多的自由不斷繼續變化：</a:t>
            </a: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2987675" y="5554315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而且</a:t>
            </a:r>
            <a:r>
              <a:rPr lang="en-US" altLang="zh-TW" sz="1800"/>
              <a:t>…….</a:t>
            </a:r>
            <a:endParaRPr lang="zh-TW" altLang="en-US"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8289"/>
          <a:stretch>
            <a:fillRect/>
          </a:stretch>
        </p:blipFill>
        <p:spPr bwMode="auto">
          <a:xfrm>
            <a:off x="1476375" y="1052513"/>
            <a:ext cx="17287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620838" y="693738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3" name="Text Box 7"/>
              <p:cNvSpPr txBox="1">
                <a:spLocks noChangeArrowheads="1"/>
              </p:cNvSpPr>
              <p:nvPr/>
            </p:nvSpPr>
            <p:spPr bwMode="auto">
              <a:xfrm>
                <a:off x="5148263" y="2852738"/>
                <a:ext cx="792162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20483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8263" y="2852738"/>
                <a:ext cx="792162" cy="366712"/>
              </a:xfrm>
              <a:prstGeom prst="rect">
                <a:avLst/>
              </a:prstGeom>
              <a:blipFill rotWithShape="1">
                <a:blip r:embed="rId3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4860925" y="693738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7092950" y="693738"/>
            <a:ext cx="1439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6" name="Text Box 12"/>
              <p:cNvSpPr txBox="1">
                <a:spLocks noChangeArrowheads="1"/>
              </p:cNvSpPr>
              <p:nvPr/>
            </p:nvSpPr>
            <p:spPr bwMode="auto">
              <a:xfrm>
                <a:off x="7308850" y="2852738"/>
                <a:ext cx="93503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=6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486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8850" y="2852738"/>
                <a:ext cx="935038" cy="36671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弧形向右箭號 11"/>
          <p:cNvSpPr/>
          <p:nvPr/>
        </p:nvSpPr>
        <p:spPr>
          <a:xfrm>
            <a:off x="971550" y="1989138"/>
            <a:ext cx="433388" cy="792162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弧形向右箭號 12"/>
          <p:cNvSpPr/>
          <p:nvPr/>
        </p:nvSpPr>
        <p:spPr>
          <a:xfrm>
            <a:off x="971550" y="3860800"/>
            <a:ext cx="433388" cy="792163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弧形向右箭號 13"/>
          <p:cNvSpPr/>
          <p:nvPr/>
        </p:nvSpPr>
        <p:spPr>
          <a:xfrm flipH="1" flipV="1">
            <a:off x="3132138" y="1412875"/>
            <a:ext cx="423862" cy="2024063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490" name="Text Box 7"/>
          <p:cNvSpPr txBox="1">
            <a:spLocks noChangeArrowheads="1"/>
          </p:cNvSpPr>
          <p:nvPr/>
        </p:nvSpPr>
        <p:spPr bwMode="auto">
          <a:xfrm>
            <a:off x="1132599" y="5157192"/>
            <a:ext cx="71278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TW" altLang="en-US" sz="1800" dirty="0"/>
              <a:t>處在一個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/>
              <a:t> 狀態，巨觀來說已不再變化（相同點數），但微觀來說，系統可以在眾多的對應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/>
              <a:t> 來回變化！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8289"/>
          <a:stretch>
            <a:fillRect/>
          </a:stretch>
        </p:blipFill>
        <p:spPr bwMode="auto">
          <a:xfrm>
            <a:off x="5941460" y="839713"/>
            <a:ext cx="14351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5941460" y="428402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22531" name="Picture 6" descr="掃瞄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5892637" y="4045837"/>
            <a:ext cx="13684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532" name="Text Box 7"/>
              <p:cNvSpPr txBox="1">
                <a:spLocks noChangeArrowheads="1"/>
              </p:cNvSpPr>
              <p:nvPr/>
            </p:nvSpPr>
            <p:spPr bwMode="auto">
              <a:xfrm>
                <a:off x="1259855" y="2705026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2253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855" y="2705026"/>
                <a:ext cx="792162" cy="366713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533" name="Text Box 8"/>
              <p:cNvSpPr txBox="1">
                <a:spLocks noChangeArrowheads="1"/>
              </p:cNvSpPr>
              <p:nvPr/>
            </p:nvSpPr>
            <p:spPr bwMode="auto">
              <a:xfrm>
                <a:off x="1284057" y="4182363"/>
                <a:ext cx="10080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>
          <p:sp>
            <p:nvSpPr>
              <p:cNvPr id="22533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4057" y="4182363"/>
                <a:ext cx="1008062" cy="366713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1043955" y="473001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3419959" y="473000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Multiplicity</a:t>
            </a:r>
          </a:p>
        </p:txBody>
      </p:sp>
      <p:sp>
        <p:nvSpPr>
          <p:cNvPr id="37897" name="Rectangle 11"/>
          <p:cNvSpPr>
            <a:spLocks noChangeArrowheads="1"/>
          </p:cNvSpPr>
          <p:nvPr/>
        </p:nvSpPr>
        <p:spPr bwMode="auto">
          <a:xfrm>
            <a:off x="996546" y="5326067"/>
            <a:ext cx="8171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如此，巨觀來說，每個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</a:rPr>
              <a:t>出現的機會與所對應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</a:rPr>
              <a:t>數目成正比 ，</a:t>
            </a:r>
            <a:endParaRPr lang="en-US" altLang="zh-TW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7" name="Text Box 12"/>
              <p:cNvSpPr txBox="1">
                <a:spLocks noChangeArrowheads="1"/>
              </p:cNvSpPr>
              <p:nvPr/>
            </p:nvSpPr>
            <p:spPr bwMode="auto">
              <a:xfrm>
                <a:off x="3491880" y="2705026"/>
                <a:ext cx="9350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=6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537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1880" y="2705026"/>
                <a:ext cx="935037" cy="3667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538" name="Text Box 13"/>
              <p:cNvSpPr txBox="1">
                <a:spLocks noChangeArrowheads="1"/>
              </p:cNvSpPr>
              <p:nvPr/>
            </p:nvSpPr>
            <p:spPr bwMode="auto">
              <a:xfrm>
                <a:off x="3516081" y="4182363"/>
                <a:ext cx="9350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2538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16081" y="4182363"/>
                <a:ext cx="93503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996546" y="4896813"/>
            <a:ext cx="80641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微觀來說，機率公平，每一個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en-US" altLang="zh-TW" sz="1800" dirty="0">
                <a:solidFill>
                  <a:srgbClr val="FF0000"/>
                </a:solidFill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彼此平等，因此出現的機率應該相等。</a:t>
            </a:r>
          </a:p>
        </p:txBody>
      </p:sp>
      <p:sp>
        <p:nvSpPr>
          <p:cNvPr id="2" name="矩形 1"/>
          <p:cNvSpPr/>
          <p:nvPr/>
        </p:nvSpPr>
        <p:spPr>
          <a:xfrm>
            <a:off x="996546" y="5763033"/>
            <a:ext cx="4974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即與此</a:t>
            </a:r>
            <a:r>
              <a:rPr lang="en-US" altLang="zh-TW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Multiplicity</a:t>
            </a:r>
            <a:r>
              <a:rPr lang="zh-TW" altLang="en-US" dirty="0">
                <a:solidFill>
                  <a:srgbClr val="FF0000"/>
                </a:solidFill>
              </a:rPr>
              <a:t>多重度成正比 。</a:t>
            </a:r>
            <a:endParaRPr lang="en-US" altLang="zh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Box 7">
                <a:extLst>
                  <a:ext uri="{FF2B5EF4-FFF2-40B4-BE49-F238E27FC236}">
                    <a16:creationId xmlns:a16="http://schemas.microsoft.com/office/drawing/2014/main" id="{422950B7-99A4-29B3-7B49-AA3CB97EA2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3955" y="6199999"/>
                <a:ext cx="432013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點比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點大六倍！</a:t>
                </a:r>
              </a:p>
            </p:txBody>
          </p:sp>
        </mc:Choice>
        <mc:Fallback>
          <p:sp>
            <p:nvSpPr>
              <p:cNvPr id="3" name="Text Box 7">
                <a:extLst>
                  <a:ext uri="{FF2B5EF4-FFF2-40B4-BE49-F238E27FC236}">
                    <a16:creationId xmlns:a16="http://schemas.microsoft.com/office/drawing/2014/main" id="{422950B7-99A4-29B3-7B49-AA3CB97EA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955" y="6199999"/>
                <a:ext cx="4320133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7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2995042" y="1581927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Einstein Solid</a:t>
            </a:r>
          </a:p>
        </p:txBody>
      </p:sp>
      <p:pic>
        <p:nvPicPr>
          <p:cNvPr id="23554" name="Picture 5" descr="entropy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6442" r="3560" b="15965"/>
          <a:stretch>
            <a:fillRect/>
          </a:stretch>
        </p:blipFill>
        <p:spPr bwMode="auto">
          <a:xfrm>
            <a:off x="1187624" y="2020096"/>
            <a:ext cx="24479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文字方塊 5"/>
          <p:cNvSpPr txBox="1">
            <a:spLocks noChangeArrowheads="1"/>
          </p:cNvSpPr>
          <p:nvPr/>
        </p:nvSpPr>
        <p:spPr bwMode="auto">
          <a:xfrm>
            <a:off x="1763689" y="554618"/>
            <a:ext cx="5904655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現在利用多重度的概念，透過一個簡單的固體模型，</a:t>
            </a:r>
          </a:p>
        </p:txBody>
      </p:sp>
      <p:pic>
        <p:nvPicPr>
          <p:cNvPr id="13" name="Picture 3" descr="D:\Downloads\Data\Knight\Media\Chapter17\Images\17_25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28360"/>
            <a:ext cx="2520280" cy="228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C6C5B8-8EBC-284F-A0E4-5E0DAA3B02D8}"/>
              </a:ext>
            </a:extLst>
          </p:cNvPr>
          <p:cNvSpPr/>
          <p:nvPr/>
        </p:nvSpPr>
        <p:spPr>
          <a:xfrm>
            <a:off x="1763688" y="1072030"/>
            <a:ext cx="608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模擬兩塊固體接觸，熱量由高溫流向低溫的過程：</a:t>
            </a:r>
            <a:endParaRPr lang="en-TW" dirty="0"/>
          </a:p>
        </p:txBody>
      </p:sp>
      <p:pic>
        <p:nvPicPr>
          <p:cNvPr id="3" name="Picture 4" descr="entropy04">
            <a:extLst>
              <a:ext uri="{FF2B5EF4-FFF2-40B4-BE49-F238E27FC236}">
                <a16:creationId xmlns:a16="http://schemas.microsoft.com/office/drawing/2014/main" id="{5F38148B-2F18-B4B7-E22F-FA371B23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9351" r="18259" b="6384"/>
          <a:stretch>
            <a:fillRect/>
          </a:stretch>
        </p:blipFill>
        <p:spPr bwMode="auto">
          <a:xfrm>
            <a:off x="3923928" y="2056626"/>
            <a:ext cx="4208512" cy="206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字方塊 2"/>
          <p:cNvSpPr txBox="1">
            <a:spLocks noChangeArrowheads="1"/>
          </p:cNvSpPr>
          <p:nvPr/>
        </p:nvSpPr>
        <p:spPr bwMode="auto">
          <a:xfrm>
            <a:off x="395288" y="5876925"/>
            <a:ext cx="252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摩擦力的根源是原子力</a:t>
            </a:r>
          </a:p>
        </p:txBody>
      </p:sp>
      <p:sp>
        <p:nvSpPr>
          <p:cNvPr id="6" name="橢圓 5"/>
          <p:cNvSpPr/>
          <p:nvPr/>
        </p:nvSpPr>
        <p:spPr>
          <a:xfrm>
            <a:off x="5216525" y="923925"/>
            <a:ext cx="500063" cy="5000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7145338" y="923925"/>
            <a:ext cx="500062" cy="5000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>
            <a:off x="5430838" y="1138238"/>
            <a:ext cx="200025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2" name="文字方塊 9"/>
          <p:cNvSpPr txBox="1">
            <a:spLocks noChangeArrowheads="1"/>
          </p:cNvSpPr>
          <p:nvPr/>
        </p:nvSpPr>
        <p:spPr bwMode="auto">
          <a:xfrm>
            <a:off x="6288088" y="1209675"/>
            <a:ext cx="28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i="1">
                <a:cs typeface="Times New Roman" pitchFamily="18" charset="0"/>
              </a:rPr>
              <a:t>x</a:t>
            </a:r>
            <a:endParaRPr lang="zh-TW" altLang="en-US" sz="1800" i="1">
              <a:cs typeface="Times New Roman" pitchFamily="18" charset="0"/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7359650" y="781050"/>
            <a:ext cx="78581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文字方塊 12"/>
          <p:cNvSpPr txBox="1">
            <a:spLocks noChangeArrowheads="1"/>
          </p:cNvSpPr>
          <p:nvPr/>
        </p:nvSpPr>
        <p:spPr bwMode="auto">
          <a:xfrm>
            <a:off x="7597775" y="404813"/>
            <a:ext cx="67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i="1">
                <a:cs typeface="Times New Roman" pitchFamily="18" charset="0"/>
              </a:rPr>
              <a:t>F</a:t>
            </a:r>
            <a:r>
              <a:rPr lang="en-US" altLang="zh-TW" sz="1800">
                <a:cs typeface="Times New Roman" pitchFamily="18" charset="0"/>
              </a:rPr>
              <a:t>(</a:t>
            </a:r>
            <a:r>
              <a:rPr lang="en-US" altLang="zh-TW" sz="1800" i="1">
                <a:cs typeface="Times New Roman" pitchFamily="18" charset="0"/>
              </a:rPr>
              <a:t>x</a:t>
            </a:r>
            <a:r>
              <a:rPr lang="en-US" altLang="zh-TW" sz="1800">
                <a:cs typeface="Times New Roman" pitchFamily="18" charset="0"/>
              </a:rPr>
              <a:t>)</a:t>
            </a:r>
            <a:endParaRPr lang="zh-TW" altLang="en-US" sz="1800">
              <a:cs typeface="Times New Roman" pitchFamily="18" charset="0"/>
            </a:endParaRPr>
          </a:p>
        </p:txBody>
      </p:sp>
      <p:sp>
        <p:nvSpPr>
          <p:cNvPr id="9225" name="文字方塊 13"/>
          <p:cNvSpPr txBox="1">
            <a:spLocks noChangeArrowheads="1"/>
          </p:cNvSpPr>
          <p:nvPr/>
        </p:nvSpPr>
        <p:spPr bwMode="auto">
          <a:xfrm>
            <a:off x="5076825" y="1628775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正力為排斥力，力為負則為吸引力</a:t>
            </a:r>
          </a:p>
        </p:txBody>
      </p:sp>
      <p:pic>
        <p:nvPicPr>
          <p:cNvPr id="9226" name="Picture 15" descr="C:\Users\Chia-Hung Chang\Downloads\Data\Knight\Media\Chapter6\Images\06_19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34" b="12993"/>
          <a:stretch>
            <a:fillRect/>
          </a:stretch>
        </p:blipFill>
        <p:spPr bwMode="auto">
          <a:xfrm>
            <a:off x="468313" y="1412875"/>
            <a:ext cx="22002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5" descr="08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7" t="47020" b="5434"/>
          <a:stretch>
            <a:fillRect/>
          </a:stretch>
        </p:blipFill>
        <p:spPr bwMode="auto">
          <a:xfrm>
            <a:off x="2789238" y="3213100"/>
            <a:ext cx="635476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向下箭號 15"/>
          <p:cNvSpPr/>
          <p:nvPr/>
        </p:nvSpPr>
        <p:spPr>
          <a:xfrm>
            <a:off x="3851275" y="2997200"/>
            <a:ext cx="73025" cy="1511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229" name="文字方塊 16"/>
          <p:cNvSpPr txBox="1">
            <a:spLocks noChangeArrowheads="1"/>
          </p:cNvSpPr>
          <p:nvPr/>
        </p:nvSpPr>
        <p:spPr bwMode="auto">
          <a:xfrm>
            <a:off x="3924300" y="2708275"/>
            <a:ext cx="43921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原子力有一平衡點，力剛好為零：</a:t>
            </a:r>
          </a:p>
        </p:txBody>
      </p:sp>
      <p:sp>
        <p:nvSpPr>
          <p:cNvPr id="9230" name="文字方塊 1"/>
          <p:cNvSpPr txBox="1">
            <a:spLocks noChangeArrowheads="1"/>
          </p:cNvSpPr>
          <p:nvPr/>
        </p:nvSpPr>
        <p:spPr bwMode="auto">
          <a:xfrm>
            <a:off x="3995738" y="476250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原子力</a:t>
            </a:r>
          </a:p>
        </p:txBody>
      </p:sp>
    </p:spTree>
    <p:extLst>
      <p:ext uri="{BB962C8B-B14F-4D97-AF65-F5344CB8AC3E}">
        <p14:creationId xmlns:p14="http://schemas.microsoft.com/office/powerpoint/2010/main" val="3131001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4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65" b="17102"/>
          <a:stretch>
            <a:fillRect/>
          </a:stretch>
        </p:blipFill>
        <p:spPr bwMode="auto">
          <a:xfrm>
            <a:off x="1600200" y="2760663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文字方塊 2"/>
          <p:cNvSpPr txBox="1">
            <a:spLocks noChangeArrowheads="1"/>
          </p:cNvSpPr>
          <p:nvPr/>
        </p:nvSpPr>
        <p:spPr bwMode="auto">
          <a:xfrm>
            <a:off x="1403350" y="1700213"/>
            <a:ext cx="655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cs typeface="Times New Roman" pitchFamily="18" charset="0"/>
              </a:rPr>
              <a:t>這些原子就組成有大規模秩序的晶格，此晶格會是平衡穩定的</a:t>
            </a:r>
          </a:p>
        </p:txBody>
      </p:sp>
      <p:sp>
        <p:nvSpPr>
          <p:cNvPr id="10244" name="文字方塊 3"/>
          <p:cNvSpPr txBox="1">
            <a:spLocks noChangeArrowheads="1"/>
          </p:cNvSpPr>
          <p:nvPr/>
        </p:nvSpPr>
        <p:spPr bwMode="auto">
          <a:xfrm>
            <a:off x="1403350" y="2133600"/>
            <a:ext cx="6192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cs typeface="Times New Roman" pitchFamily="18" charset="0"/>
              </a:rPr>
              <a:t>晶格的大小與形狀處於平衡狀態，這就是固態！</a:t>
            </a:r>
          </a:p>
        </p:txBody>
      </p:sp>
      <p:pic>
        <p:nvPicPr>
          <p:cNvPr id="10245" name="Picture 2" descr="http://taiwanpedia.culture.tw/images/media/earth/E1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8333"/>
          <a:stretch>
            <a:fillRect/>
          </a:stretch>
        </p:blipFill>
        <p:spPr bwMode="auto">
          <a:xfrm>
            <a:off x="4572000" y="3141663"/>
            <a:ext cx="24844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文字方塊 5"/>
          <p:cNvSpPr txBox="1">
            <a:spLocks noChangeArrowheads="1"/>
          </p:cNvSpPr>
          <p:nvPr/>
        </p:nvSpPr>
        <p:spPr bwMode="auto">
          <a:xfrm>
            <a:off x="1403350" y="1268413"/>
            <a:ext cx="548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cs typeface="Times New Roman" pitchFamily="18" charset="0"/>
              </a:rPr>
              <a:t>如果把原子安排使得其距離恰在原子力的平衡點上</a:t>
            </a:r>
          </a:p>
        </p:txBody>
      </p:sp>
    </p:spTree>
    <p:extLst>
      <p:ext uri="{BB962C8B-B14F-4D97-AF65-F5344CB8AC3E}">
        <p14:creationId xmlns:p14="http://schemas.microsoft.com/office/powerpoint/2010/main" val="2507050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6"/>
          <p:cNvSpPr txBox="1">
            <a:spLocks noChangeArrowheads="1"/>
          </p:cNvSpPr>
          <p:nvPr/>
        </p:nvSpPr>
        <p:spPr bwMode="auto">
          <a:xfrm>
            <a:off x="755576" y="1093739"/>
            <a:ext cx="4000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800" dirty="0"/>
              <a:t>許多</a:t>
            </a:r>
            <a:r>
              <a:rPr lang="zh-TW" altLang="en-US" sz="1800" dirty="0"/>
              <a:t>熱交互作用是不可逆的。</a:t>
            </a:r>
          </a:p>
        </p:txBody>
      </p:sp>
      <p:pic>
        <p:nvPicPr>
          <p:cNvPr id="14338" name="Picture 7" descr="動力論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10951" b="13155"/>
          <a:stretch>
            <a:fillRect/>
          </a:stretch>
        </p:blipFill>
        <p:spPr bwMode="auto">
          <a:xfrm>
            <a:off x="4714933" y="3328304"/>
            <a:ext cx="2732030" cy="219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732765" y="2071639"/>
            <a:ext cx="3857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力學碰撞都是可逆。</a:t>
            </a:r>
          </a:p>
        </p:txBody>
      </p:sp>
      <p:sp>
        <p:nvSpPr>
          <p:cNvPr id="14340" name="文字方塊 7"/>
          <p:cNvSpPr txBox="1">
            <a:spLocks noChangeArrowheads="1"/>
          </p:cNvSpPr>
          <p:nvPr/>
        </p:nvSpPr>
        <p:spPr bwMode="auto">
          <a:xfrm>
            <a:off x="738114" y="1582689"/>
            <a:ext cx="4500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微觀來說，熱作用就是粒子的力學碰撞。</a:t>
            </a:r>
          </a:p>
        </p:txBody>
      </p:sp>
      <p:sp>
        <p:nvSpPr>
          <p:cNvPr id="14341" name="文字方塊 8"/>
          <p:cNvSpPr txBox="1">
            <a:spLocks noChangeArrowheads="1"/>
          </p:cNvSpPr>
          <p:nvPr/>
        </p:nvSpPr>
        <p:spPr bwMode="auto">
          <a:xfrm>
            <a:off x="1631157" y="5714158"/>
            <a:ext cx="6357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為什麼微觀是可逆的過程，到了巨觀就成了不可逆的？</a:t>
            </a:r>
          </a:p>
        </p:txBody>
      </p:sp>
      <p:pic>
        <p:nvPicPr>
          <p:cNvPr id="14342" name="Picture 5" descr="F20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8"/>
          <a:stretch>
            <a:fillRect/>
          </a:stretch>
        </p:blipFill>
        <p:spPr bwMode="auto">
          <a:xfrm>
            <a:off x="5076056" y="116632"/>
            <a:ext cx="141922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4" descr="F20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5"/>
          <a:stretch>
            <a:fillRect/>
          </a:stretch>
        </p:blipFill>
        <p:spPr bwMode="auto">
          <a:xfrm>
            <a:off x="7274719" y="977380"/>
            <a:ext cx="1023937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向下箭號 11"/>
          <p:cNvSpPr/>
          <p:nvPr/>
        </p:nvSpPr>
        <p:spPr>
          <a:xfrm>
            <a:off x="7631906" y="1191692"/>
            <a:ext cx="357188" cy="5000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向下箭號 12"/>
          <p:cNvSpPr/>
          <p:nvPr/>
        </p:nvSpPr>
        <p:spPr>
          <a:xfrm>
            <a:off x="7631906" y="2334692"/>
            <a:ext cx="357188" cy="5000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4346" name="Picture 8" descr="File:Translational motion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26" y="3328304"/>
            <a:ext cx="2463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0" grpId="0"/>
      <p:bldP spid="143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 descr="15_13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"/>
          <a:stretch/>
        </p:blipFill>
        <p:spPr>
          <a:xfrm>
            <a:off x="4787826" y="469965"/>
            <a:ext cx="4166121" cy="4453872"/>
          </a:xfrm>
          <a:prstGeom prst="rect">
            <a:avLst/>
          </a:prstGeom>
        </p:spPr>
      </p:pic>
      <p:pic>
        <p:nvPicPr>
          <p:cNvPr id="2" name="Picture 1" descr="15_13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12"/>
          <a:stretch/>
        </p:blipFill>
        <p:spPr>
          <a:xfrm>
            <a:off x="4787826" y="472579"/>
            <a:ext cx="4166121" cy="2806402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539676" y="548680"/>
            <a:ext cx="2519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如果嘗試改變固體大小：</a:t>
            </a: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539676" y="1052811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固體中的原子會離開平衡點。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539676" y="1556792"/>
            <a:ext cx="4248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原子力會將原子推回平衡點，如同彈簧。</a:t>
            </a:r>
          </a:p>
        </p:txBody>
      </p:sp>
      <p:sp>
        <p:nvSpPr>
          <p:cNvPr id="6" name="向左箭號 5"/>
          <p:cNvSpPr/>
          <p:nvPr/>
        </p:nvSpPr>
        <p:spPr>
          <a:xfrm>
            <a:off x="1976697" y="3536113"/>
            <a:ext cx="186275" cy="140816"/>
          </a:xfrm>
          <a:prstGeom prst="leftArrow">
            <a:avLst/>
          </a:prstGeom>
          <a:solidFill>
            <a:srgbClr val="0070C0"/>
          </a:solidFill>
        </p:spPr>
        <p:txBody>
          <a:bodyPr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7" name="向左箭號 6"/>
          <p:cNvSpPr/>
          <p:nvPr/>
        </p:nvSpPr>
        <p:spPr>
          <a:xfrm>
            <a:off x="7529951" y="4069324"/>
            <a:ext cx="337191" cy="140816"/>
          </a:xfrm>
          <a:prstGeom prst="leftArrow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pic>
        <p:nvPicPr>
          <p:cNvPr id="8" name="Picture 6" descr="C:\Users\Chia-Hung Chang\Downloads\Data\Knight\Media\Chapter10\Images\10_16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t="55318" r="665" b="2364"/>
          <a:stretch>
            <a:fillRect/>
          </a:stretch>
        </p:blipFill>
        <p:spPr bwMode="auto">
          <a:xfrm>
            <a:off x="684542" y="2721418"/>
            <a:ext cx="2770584" cy="220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向左箭號 8"/>
          <p:cNvSpPr/>
          <p:nvPr/>
        </p:nvSpPr>
        <p:spPr>
          <a:xfrm>
            <a:off x="1259632" y="3986107"/>
            <a:ext cx="350364" cy="140816"/>
          </a:xfrm>
          <a:prstGeom prst="leftArrow">
            <a:avLst/>
          </a:prstGeom>
          <a:solidFill>
            <a:srgbClr val="0070C0"/>
          </a:solidFill>
        </p:spPr>
        <p:txBody>
          <a:bodyPr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649288" y="5196681"/>
            <a:ext cx="7596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在相當接近平衡點的附近，原子力的曲線大致上可以用一條直線來近似。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649288" y="5699919"/>
            <a:ext cx="5976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力與距平衡點的位移成正比，與彈簧是相同的：</a:t>
            </a:r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140719"/>
              </p:ext>
            </p:extLst>
          </p:nvPr>
        </p:nvGraphicFramePr>
        <p:xfrm>
          <a:off x="5580112" y="5700712"/>
          <a:ext cx="2419200" cy="379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460500" imgH="228600" progId="Equation.3">
                  <p:embed/>
                </p:oleObj>
              </mc:Choice>
              <mc:Fallback>
                <p:oleObj name="方程式" r:id="rId4" imgW="1460500" imgH="228600" progId="Equation.3">
                  <p:embed/>
                  <p:pic>
                    <p:nvPicPr>
                      <p:cNvPr id="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5700712"/>
                        <a:ext cx="2419200" cy="379171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字方塊 15"/>
          <p:cNvSpPr txBox="1">
            <a:spLocks noChangeArrowheads="1"/>
          </p:cNvSpPr>
          <p:nvPr/>
        </p:nvSpPr>
        <p:spPr bwMode="auto">
          <a:xfrm>
            <a:off x="649288" y="6204744"/>
            <a:ext cx="6408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在平衡點附近的小範圍運動，都近似是一個簡諧運動！</a:t>
            </a:r>
          </a:p>
        </p:txBody>
      </p:sp>
      <p:sp>
        <p:nvSpPr>
          <p:cNvPr id="14" name="向左箭號 13"/>
          <p:cNvSpPr/>
          <p:nvPr/>
        </p:nvSpPr>
        <p:spPr>
          <a:xfrm>
            <a:off x="5610314" y="2348880"/>
            <a:ext cx="168596" cy="140816"/>
          </a:xfrm>
          <a:prstGeom prst="leftArrow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6" name="向右箭號 15"/>
          <p:cNvSpPr/>
          <p:nvPr/>
        </p:nvSpPr>
        <p:spPr>
          <a:xfrm>
            <a:off x="5364088" y="2489696"/>
            <a:ext cx="246226" cy="207205"/>
          </a:xfrm>
          <a:prstGeom prst="rightArrow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5386320" y="2315744"/>
            <a:ext cx="246226" cy="207087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8" name="向右箭號 17"/>
          <p:cNvSpPr/>
          <p:nvPr/>
        </p:nvSpPr>
        <p:spPr>
          <a:xfrm>
            <a:off x="7164288" y="4036189"/>
            <a:ext cx="376790" cy="173952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365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D:\Dropbox\Documents\課程\YoungTextBook\Images\Chapter17\A_Images\A_Figures_and_Photos\17_09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7" r="54739" b="3905"/>
          <a:stretch>
            <a:fillRect/>
          </a:stretch>
        </p:blipFill>
        <p:spPr bwMode="auto">
          <a:xfrm>
            <a:off x="2483768" y="648721"/>
            <a:ext cx="3236734" cy="313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文字方塊 1"/>
          <p:cNvSpPr txBox="1">
            <a:spLocks noChangeArrowheads="1"/>
          </p:cNvSpPr>
          <p:nvPr/>
        </p:nvSpPr>
        <p:spPr bwMode="auto">
          <a:xfrm>
            <a:off x="2339752" y="3958901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固體中原子彼此之間，如同以彈簧連接。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411265" y="4797152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Einstein Solid</a:t>
            </a:r>
          </a:p>
        </p:txBody>
      </p:sp>
      <p:pic>
        <p:nvPicPr>
          <p:cNvPr id="7" name="Picture 5" descr="entropy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6442" r="3560" b="15965"/>
          <a:stretch>
            <a:fillRect/>
          </a:stretch>
        </p:blipFill>
        <p:spPr bwMode="auto">
          <a:xfrm>
            <a:off x="2728123" y="4517230"/>
            <a:ext cx="24479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411265" y="5203112"/>
            <a:ext cx="297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此彈簧為量子彈簧。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7665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27" y="1014192"/>
            <a:ext cx="3208338" cy="373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5" descr="180px-Max_plan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05592"/>
            <a:ext cx="1777655" cy="264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7"/>
          <p:cNvSpPr txBox="1">
            <a:spLocks noChangeArrowheads="1"/>
          </p:cNvSpPr>
          <p:nvPr/>
        </p:nvSpPr>
        <p:spPr bwMode="auto">
          <a:xfrm>
            <a:off x="1372670" y="4910843"/>
            <a:ext cx="6552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</a:rPr>
              <a:t>量子彈簧能吸收的能量不是連續的，而是固定</a:t>
            </a:r>
            <a:r>
              <a:rPr lang="zh-TW" altLang="en-US" sz="1800" dirty="0">
                <a:solidFill>
                  <a:srgbClr val="FF0000"/>
                </a:solidFill>
              </a:rPr>
              <a:t>量子</a:t>
            </a:r>
            <a:r>
              <a:rPr lang="zh-TW" altLang="en-US" sz="1800" dirty="0">
                <a:solidFill>
                  <a:srgbClr val="000000"/>
                </a:solidFill>
              </a:rPr>
              <a:t>的整數倍。</a:t>
            </a:r>
          </a:p>
        </p:txBody>
      </p:sp>
      <p:pic>
        <p:nvPicPr>
          <p:cNvPr id="9" name="Picture 2" descr="F15_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61"/>
          <a:stretch>
            <a:fillRect/>
          </a:stretch>
        </p:blipFill>
        <p:spPr bwMode="auto">
          <a:xfrm>
            <a:off x="5292080" y="1014192"/>
            <a:ext cx="26670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橢圓 9"/>
          <p:cNvSpPr/>
          <p:nvPr/>
        </p:nvSpPr>
        <p:spPr>
          <a:xfrm>
            <a:off x="6732339" y="1086523"/>
            <a:ext cx="624114" cy="580571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3600" i="1">
                <a:cs typeface="Times New Roman" pitchFamily="18" charset="0"/>
              </a:rPr>
              <a:t>e</a:t>
            </a:r>
            <a:endParaRPr lang="zh-TW" altLang="en-US" sz="3600" i="1">
              <a:cs typeface="Times New Roman" pitchFamily="18" charset="0"/>
            </a:endParaRPr>
          </a:p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763558" y="5440332"/>
                <a:ext cx="50390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此自然數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zh-TW" altLang="en-US" dirty="0"/>
                  <a:t>稱為量子彈簧此狀態的量子數。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558" y="5440332"/>
                <a:ext cx="5039022" cy="369332"/>
              </a:xfrm>
              <a:prstGeom prst="rect">
                <a:avLst/>
              </a:prstGeom>
              <a:blipFill>
                <a:blip r:embed="rId5"/>
                <a:stretch>
                  <a:fillRect l="-1008"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EC9E065-7AC2-9C41-9FB6-0511F5216910}"/>
                  </a:ext>
                </a:extLst>
              </p:cNvPr>
              <p:cNvSpPr/>
              <p:nvPr/>
            </p:nvSpPr>
            <p:spPr>
              <a:xfrm>
                <a:off x="1385313" y="5440332"/>
                <a:ext cx="13624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𝑛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</a:rPr>
                        <m:t>h𝑓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EC9E065-7AC2-9C41-9FB6-0511F52169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313" y="5440332"/>
                <a:ext cx="1362424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8248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05038" y="344646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2357438" y="38274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2662238" y="38274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195513" y="27082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2347913" y="3089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652713" y="3089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500313" y="29368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2881313" y="22971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195513" y="191611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2347913" y="22971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652713" y="22971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500313" y="21447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195513" y="3333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2195513" y="7143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2881313" y="22971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347913" y="5619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652713" y="5619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2728913" y="7143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2500313" y="7143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2728913" y="40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2881313" y="5619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2424113" y="40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4472" name="文字方塊 35"/>
          <p:cNvSpPr txBox="1">
            <a:spLocks noChangeArrowheads="1"/>
          </p:cNvSpPr>
          <p:nvPr/>
        </p:nvSpPr>
        <p:spPr bwMode="auto">
          <a:xfrm rot="-5400000">
            <a:off x="2196307" y="1412081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…….</a:t>
            </a:r>
            <a:endParaRPr lang="zh-TW" altLang="en-US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73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49275"/>
            <a:ext cx="43878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2195513" y="41497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2652713" y="453072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2195513" y="50133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4477" name="文字方塊 33"/>
          <p:cNvSpPr txBox="1">
            <a:spLocks noChangeArrowheads="1"/>
          </p:cNvSpPr>
          <p:nvPr/>
        </p:nvSpPr>
        <p:spPr bwMode="auto">
          <a:xfrm>
            <a:off x="1110270" y="5696744"/>
            <a:ext cx="698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這個量子彈簧的能階像極了在盒子中一個一個裝入能量相同的粒子。</a:t>
            </a:r>
          </a:p>
        </p:txBody>
      </p:sp>
      <p:sp>
        <p:nvSpPr>
          <p:cNvPr id="35" name="文字方塊 34"/>
          <p:cNvSpPr txBox="1">
            <a:spLocks noChangeArrowheads="1"/>
          </p:cNvSpPr>
          <p:nvPr/>
        </p:nvSpPr>
        <p:spPr bwMode="auto">
          <a:xfrm>
            <a:off x="1908175" y="616585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量子</a:t>
            </a: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3348038" y="6165850"/>
            <a:ext cx="100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</a:t>
            </a:r>
          </a:p>
        </p:txBody>
      </p:sp>
      <p:sp>
        <p:nvSpPr>
          <p:cNvPr id="37" name="向右箭號 36"/>
          <p:cNvSpPr/>
          <p:nvPr/>
        </p:nvSpPr>
        <p:spPr>
          <a:xfrm>
            <a:off x="2700338" y="6237288"/>
            <a:ext cx="431800" cy="28733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4284663" y="6165850"/>
            <a:ext cx="935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粒子數</a:t>
            </a:r>
          </a:p>
        </p:txBody>
      </p:sp>
      <p:pic>
        <p:nvPicPr>
          <p:cNvPr id="38" name="Picture 11" descr="f_199448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2" b="6320"/>
          <a:stretch>
            <a:fillRect/>
          </a:stretch>
        </p:blipFill>
        <p:spPr bwMode="auto">
          <a:xfrm>
            <a:off x="179512" y="1478950"/>
            <a:ext cx="1861516" cy="174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7D48BCA0-9E3B-594D-B081-C1A3557C4B1C}"/>
                  </a:ext>
                </a:extLst>
              </p:cNvPr>
              <p:cNvSpPr/>
              <p:nvPr/>
            </p:nvSpPr>
            <p:spPr>
              <a:xfrm>
                <a:off x="5219700" y="6101795"/>
                <a:ext cx="948786" cy="65947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7D48BCA0-9E3B-594D-B081-C1A3557C4B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700" y="6101795"/>
                <a:ext cx="948786" cy="659476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206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0E059A5-4B01-8043-89FE-53E4FBD88113}"/>
              </a:ext>
            </a:extLst>
          </p:cNvPr>
          <p:cNvSpPr/>
          <p:nvPr/>
        </p:nvSpPr>
        <p:spPr>
          <a:xfrm>
            <a:off x="1483256" y="4854064"/>
            <a:ext cx="5759450" cy="319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3381548" y="511505"/>
            <a:ext cx="23809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單一塊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Einstein Solid</a:t>
            </a:r>
          </a:p>
        </p:txBody>
      </p:sp>
      <p:pic>
        <p:nvPicPr>
          <p:cNvPr id="23554" name="Picture 5" descr="entropy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6443" r="5801" b="15965"/>
          <a:stretch/>
        </p:blipFill>
        <p:spPr bwMode="auto">
          <a:xfrm>
            <a:off x="5071417" y="1056491"/>
            <a:ext cx="1956339" cy="17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 descr="entropy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221" r="7370" b="84900"/>
          <a:stretch>
            <a:fillRect/>
          </a:stretch>
        </p:blipFill>
        <p:spPr bwMode="auto">
          <a:xfrm>
            <a:off x="1483256" y="3482464"/>
            <a:ext cx="5759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文字方塊 6"/>
              <p:cNvSpPr txBox="1">
                <a:spLocks noChangeArrowheads="1"/>
              </p:cNvSpPr>
              <p:nvPr/>
            </p:nvSpPr>
            <p:spPr bwMode="auto">
              <a:xfrm>
                <a:off x="1483256" y="2943474"/>
                <a:ext cx="76023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以一系列相同的量子彈簧來模擬一個固體，加以編號，彈簧總數設為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zh-TW" altLang="en-US" sz="1800" dirty="0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zh-TW" altLang="en-US" sz="1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3558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3256" y="2943474"/>
                <a:ext cx="7602357" cy="369332"/>
              </a:xfrm>
              <a:prstGeom prst="rect">
                <a:avLst/>
              </a:prstGeom>
              <a:blipFill>
                <a:blip r:embed="rId4"/>
                <a:stretch>
                  <a:fillRect l="-66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6"/>
              <p:cNvSpPr txBox="1">
                <a:spLocks noChangeArrowheads="1"/>
              </p:cNvSpPr>
              <p:nvPr/>
            </p:nvSpPr>
            <p:spPr bwMode="auto">
              <a:xfrm>
                <a:off x="1457068" y="5404172"/>
                <a:ext cx="68364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每一個量子彈簧的能量只能是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𝑛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i="1">
                        <a:latin typeface="Cambria Math"/>
                      </a:rPr>
                      <m:t>h𝑓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2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7068" y="5404172"/>
                <a:ext cx="6836457" cy="369332"/>
              </a:xfrm>
              <a:prstGeom prst="rect">
                <a:avLst/>
              </a:prstGeom>
              <a:blipFill>
                <a:blip r:embed="rId5"/>
                <a:stretch>
                  <a:fillRect l="-74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2588730" y="4168264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2660962" y="4312727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2824693" y="424049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3" name="直線接點 2"/>
          <p:cNvCxnSpPr/>
          <p:nvPr/>
        </p:nvCxnSpPr>
        <p:spPr>
          <a:xfrm>
            <a:off x="2382291" y="4020309"/>
            <a:ext cx="746324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4761891" y="4457190"/>
            <a:ext cx="297366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3524834" y="4168264"/>
            <a:ext cx="612572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6344497" y="4312489"/>
            <a:ext cx="478500" cy="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3758889" y="431249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3686657" y="4173502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6511516" y="4325901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文字方塊 22"/>
          <p:cNvSpPr txBox="1"/>
          <p:nvPr/>
        </p:nvSpPr>
        <p:spPr>
          <a:xfrm>
            <a:off x="1457020" y="5841964"/>
            <a:ext cx="654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所以我們可以以一個個裝有球的盒子來對應一個個的量子彈簧。</a:t>
            </a:r>
            <a:endParaRPr lang="zh-CN" altLang="en-US" dirty="0"/>
          </a:p>
        </p:txBody>
      </p:sp>
      <p:pic>
        <p:nvPicPr>
          <p:cNvPr id="21" name="Picture 2" descr="F15_0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2238391" y="4862835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橢圓 21"/>
          <p:cNvSpPr/>
          <p:nvPr/>
        </p:nvSpPr>
        <p:spPr>
          <a:xfrm>
            <a:off x="2788302" y="4892076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p:pic>
        <p:nvPicPr>
          <p:cNvPr id="34" name="Picture 4" descr="entropy04"/>
          <p:cNvPicPr>
            <a:picLocks noChangeAspect="1" noChangeArrowheads="1"/>
          </p:cNvPicPr>
          <p:nvPr/>
        </p:nvPicPr>
        <p:blipFill rotWithShape="1"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23853" r="45803" b="20732"/>
          <a:stretch/>
        </p:blipFill>
        <p:spPr bwMode="auto">
          <a:xfrm>
            <a:off x="1483256" y="1150332"/>
            <a:ext cx="2512761" cy="163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F15_05">
            <a:extLst>
              <a:ext uri="{FF2B5EF4-FFF2-40B4-BE49-F238E27FC236}">
                <a16:creationId xmlns:a16="http://schemas.microsoft.com/office/drawing/2014/main" id="{8487DE8E-DEB2-0945-B994-CA62C56D6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3336317" y="4881250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橢圓 35">
            <a:extLst>
              <a:ext uri="{FF2B5EF4-FFF2-40B4-BE49-F238E27FC236}">
                <a16:creationId xmlns:a16="http://schemas.microsoft.com/office/drawing/2014/main" id="{81775DE5-5B46-134B-9FEF-559462F32BD2}"/>
              </a:ext>
            </a:extLst>
          </p:cNvPr>
          <p:cNvSpPr/>
          <p:nvPr/>
        </p:nvSpPr>
        <p:spPr>
          <a:xfrm>
            <a:off x="3853754" y="4894230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p:pic>
        <p:nvPicPr>
          <p:cNvPr id="37" name="Picture 2" descr="F15_05">
            <a:extLst>
              <a:ext uri="{FF2B5EF4-FFF2-40B4-BE49-F238E27FC236}">
                <a16:creationId xmlns:a16="http://schemas.microsoft.com/office/drawing/2014/main" id="{C66C5937-3BBA-5647-8E0E-6F3246351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4419569" y="4870426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橢圓 37">
            <a:extLst>
              <a:ext uri="{FF2B5EF4-FFF2-40B4-BE49-F238E27FC236}">
                <a16:creationId xmlns:a16="http://schemas.microsoft.com/office/drawing/2014/main" id="{2873FC0B-4246-4541-8BE1-1E536437521A}"/>
              </a:ext>
            </a:extLst>
          </p:cNvPr>
          <p:cNvSpPr/>
          <p:nvPr/>
        </p:nvSpPr>
        <p:spPr>
          <a:xfrm>
            <a:off x="4969480" y="4899667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p:pic>
        <p:nvPicPr>
          <p:cNvPr id="39" name="Picture 2" descr="F15_05">
            <a:extLst>
              <a:ext uri="{FF2B5EF4-FFF2-40B4-BE49-F238E27FC236}">
                <a16:creationId xmlns:a16="http://schemas.microsoft.com/office/drawing/2014/main" id="{9CC54F69-6763-074C-89A0-431734E80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6195382" y="4854064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橢圓 39">
            <a:extLst>
              <a:ext uri="{FF2B5EF4-FFF2-40B4-BE49-F238E27FC236}">
                <a16:creationId xmlns:a16="http://schemas.microsoft.com/office/drawing/2014/main" id="{D49F3EDA-EE36-0E4E-A053-639AB8D5D643}"/>
              </a:ext>
            </a:extLst>
          </p:cNvPr>
          <p:cNvSpPr/>
          <p:nvPr/>
        </p:nvSpPr>
        <p:spPr>
          <a:xfrm>
            <a:off x="6745293" y="4883305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22">
                <a:extLst>
                  <a:ext uri="{FF2B5EF4-FFF2-40B4-BE49-F238E27FC236}">
                    <a16:creationId xmlns:a16="http://schemas.microsoft.com/office/drawing/2014/main" id="{791D4746-2BFB-6D4D-9F79-9E3DFC4A3F3B}"/>
                  </a:ext>
                </a:extLst>
              </p:cNvPr>
              <p:cNvSpPr txBox="1"/>
              <p:nvPr/>
            </p:nvSpPr>
            <p:spPr>
              <a:xfrm>
                <a:off x="1457020" y="6259631"/>
                <a:ext cx="6548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盒子中球的數目就對應能量的量子數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𝑛</m:t>
                    </m:r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1" name="文字方塊 22">
                <a:extLst>
                  <a:ext uri="{FF2B5EF4-FFF2-40B4-BE49-F238E27FC236}">
                    <a16:creationId xmlns:a16="http://schemas.microsoft.com/office/drawing/2014/main" id="{791D4746-2BFB-6D4D-9F79-9E3DFC4A3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020" y="6259631"/>
                <a:ext cx="6548425" cy="369332"/>
              </a:xfrm>
              <a:prstGeom prst="rect">
                <a:avLst/>
              </a:prstGeom>
              <a:blipFill>
                <a:blip r:embed="rId8"/>
                <a:stretch>
                  <a:fillRect l="-774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5686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8405" b="84900"/>
          <a:stretch>
            <a:fillRect/>
          </a:stretch>
        </p:blipFill>
        <p:spPr bwMode="auto">
          <a:xfrm>
            <a:off x="1311388" y="2570814"/>
            <a:ext cx="49688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Oval 5"/>
          <p:cNvSpPr>
            <a:spLocks noChangeArrowheads="1"/>
          </p:cNvSpPr>
          <p:nvPr/>
        </p:nvSpPr>
        <p:spPr bwMode="auto">
          <a:xfrm>
            <a:off x="1671750" y="329153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79" name="Oval 6"/>
          <p:cNvSpPr>
            <a:spLocks noChangeArrowheads="1"/>
          </p:cNvSpPr>
          <p:nvPr/>
        </p:nvSpPr>
        <p:spPr bwMode="auto">
          <a:xfrm>
            <a:off x="1816213" y="3362977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0" name="Oval 7"/>
          <p:cNvSpPr>
            <a:spLocks noChangeArrowheads="1"/>
          </p:cNvSpPr>
          <p:nvPr/>
        </p:nvSpPr>
        <p:spPr bwMode="auto">
          <a:xfrm>
            <a:off x="2824275" y="336297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1" name="Oval 8"/>
          <p:cNvSpPr>
            <a:spLocks noChangeArrowheads="1"/>
          </p:cNvSpPr>
          <p:nvPr/>
        </p:nvSpPr>
        <p:spPr bwMode="auto">
          <a:xfrm>
            <a:off x="2967150" y="336297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2" name="Oval 9"/>
          <p:cNvSpPr>
            <a:spLocks noChangeArrowheads="1"/>
          </p:cNvSpPr>
          <p:nvPr/>
        </p:nvSpPr>
        <p:spPr bwMode="auto">
          <a:xfrm>
            <a:off x="2824275" y="3218514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3" name="Oval 10"/>
          <p:cNvSpPr>
            <a:spLocks noChangeArrowheads="1"/>
          </p:cNvSpPr>
          <p:nvPr/>
        </p:nvSpPr>
        <p:spPr bwMode="auto">
          <a:xfrm>
            <a:off x="3040175" y="329153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4" name="Oval 11"/>
          <p:cNvSpPr>
            <a:spLocks noChangeArrowheads="1"/>
          </p:cNvSpPr>
          <p:nvPr/>
        </p:nvSpPr>
        <p:spPr bwMode="auto">
          <a:xfrm>
            <a:off x="5559538" y="3436002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5" name="文字方塊 15"/>
          <p:cNvSpPr txBox="1">
            <a:spLocks noChangeArrowheads="1"/>
          </p:cNvSpPr>
          <p:nvPr/>
        </p:nvSpPr>
        <p:spPr bwMode="auto">
          <a:xfrm>
            <a:off x="946290" y="813774"/>
            <a:ext cx="7252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微觀來說，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Einstein Solid</a:t>
            </a:r>
            <a:r>
              <a:rPr lang="zh-TW" altLang="en-US" sz="1800" dirty="0"/>
              <a:t>系統的性質由所有量子彈簧的性質來決定：</a:t>
            </a:r>
          </a:p>
        </p:txBody>
      </p:sp>
      <p:sp>
        <p:nvSpPr>
          <p:cNvPr id="24586" name="文字方塊 16"/>
          <p:cNvSpPr txBox="1">
            <a:spLocks noChangeArrowheads="1"/>
          </p:cNvSpPr>
          <p:nvPr/>
        </p:nvSpPr>
        <p:spPr bwMode="auto">
          <a:xfrm>
            <a:off x="945067" y="1201481"/>
            <a:ext cx="81989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因此，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Microstate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狀態</a:t>
            </a:r>
            <a:r>
              <a:rPr lang="zh-TW" altLang="en-US" sz="1800" dirty="0">
                <a:solidFill>
                  <a:srgbClr val="FF0000"/>
                </a:solidFill>
              </a:rPr>
              <a:t>由所有量子彈簧的量子數、即各個盒子中的球數來標定！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17690" y="1596025"/>
                <a:ext cx="53625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例如以下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的</m:t>
                    </m:r>
                    <m:r>
                      <a:rPr lang="zh-TW" altLang="en-US" b="0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/>
                      </a:rPr>
                      <m:t>Microstate</m:t>
                    </m:r>
                    <m:r>
                      <a:rPr lang="en-US" altLang="zh-TW" b="0" i="1" smtClean="0">
                        <a:latin typeface="Cambria Math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狀態</m:t>
                    </m:r>
                    <m:r>
                      <a:rPr lang="zh-TW" altLang="en-US" i="1">
                        <a:latin typeface="Cambria Math"/>
                      </a:rPr>
                      <m:t>可以</m:t>
                    </m:r>
                    <m:r>
                      <a:rPr lang="zh-TW" altLang="en-US" b="0" i="1" smtClean="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2,4,0,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⋯1</m:t>
                        </m:r>
                      </m:e>
                    </m:d>
                    <m:r>
                      <a:rPr lang="zh-TW" altLang="en-US" b="0" i="1" smtClean="0">
                        <a:latin typeface="Cambria Math"/>
                      </a:rPr>
                      <m:t> </m:t>
                    </m:r>
                    <m:r>
                      <a:rPr lang="zh-TW" altLang="en-US" i="1">
                        <a:latin typeface="Cambria Math"/>
                      </a:rPr>
                      <m:t>標定</m:t>
                    </m:r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90" y="1596025"/>
                <a:ext cx="5362573" cy="369332"/>
              </a:xfrm>
              <a:prstGeom prst="rect">
                <a:avLst/>
              </a:prstGeom>
              <a:blipFill>
                <a:blip r:embed="rId3"/>
                <a:stretch>
                  <a:fillRect l="-946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945591" y="5509464"/>
                <a:ext cx="75943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總能量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/>
                  <a:t>等於能量量子的總數目，即總球數（個別球數的統計結果）！</a:t>
                </a:r>
              </a:p>
            </p:txBody>
          </p:sp>
        </mc:Choice>
        <mc:Fallback xmlns="">
          <p:sp>
            <p:nvSpPr>
              <p:cNvPr id="13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591" y="5509464"/>
                <a:ext cx="7594323" cy="369332"/>
              </a:xfrm>
              <a:prstGeom prst="rect">
                <a:avLst/>
              </a:prstGeom>
              <a:blipFill>
                <a:blip r:embed="rId4"/>
                <a:stretch>
                  <a:fillRect l="-668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45067" y="4229482"/>
            <a:ext cx="7437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但，巨觀來說，測量無法分辨個別的彈簧。我們只在意總能量是多少。</a:t>
            </a:r>
            <a:endParaRPr lang="en-US" altLang="zh-TW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7"/>
              <p:cNvSpPr>
                <a:spLocks noChangeArrowheads="1"/>
              </p:cNvSpPr>
              <p:nvPr/>
            </p:nvSpPr>
            <p:spPr bwMode="auto">
              <a:xfrm>
                <a:off x="945067" y="5077309"/>
                <a:ext cx="4058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因此：</a:t>
                </a:r>
                <a:r>
                  <a:rPr lang="en-US" altLang="zh-TW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以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來標定：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5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067" y="5077309"/>
                <a:ext cx="4058981" cy="369332"/>
              </a:xfrm>
              <a:prstGeom prst="rect">
                <a:avLst/>
              </a:prstGeom>
              <a:blipFill>
                <a:blip r:embed="rId5"/>
                <a:stretch>
                  <a:fillRect l="-124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單箭頭接點 3"/>
          <p:cNvCxnSpPr/>
          <p:nvPr/>
        </p:nvCxnSpPr>
        <p:spPr>
          <a:xfrm flipH="1">
            <a:off x="2051719" y="3245879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>
            <a:off x="3087194" y="2981531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H="1">
            <a:off x="4211959" y="3567970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H="1">
            <a:off x="5920223" y="3398279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945066" y="4663139"/>
                <a:ext cx="765938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因此，此固體只有一個熱座標：總球數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，也就是總內能</a:t>
                </a:r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h𝑓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。</a:t>
                </a:r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066" y="4663139"/>
                <a:ext cx="7659381" cy="369332"/>
              </a:xfrm>
              <a:prstGeom prst="rect">
                <a:avLst/>
              </a:prstGeom>
              <a:blipFill>
                <a:blip r:embed="rId6"/>
                <a:stretch>
                  <a:fillRect l="-662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6">
                <a:extLst>
                  <a:ext uri="{FF2B5EF4-FFF2-40B4-BE49-F238E27FC236}">
                    <a16:creationId xmlns:a16="http://schemas.microsoft.com/office/drawing/2014/main" id="{D991E418-D057-4040-A294-4FE91F47DA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7690" y="2001883"/>
                <a:ext cx="801889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代表：第一個量子彈簧的能量是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sz="1800" i="1">
                        <a:latin typeface="Cambria Math"/>
                      </a:rPr>
                      <m:t>h𝑓</m:t>
                    </m:r>
                  </m:oMath>
                </a14:m>
                <a:r>
                  <a:rPr lang="zh-TW" altLang="en-US" sz="1800" dirty="0"/>
                  <a:t>，第二個量子彈簧的能量是</a:t>
                </a:r>
                <a14:m>
                  <m:oMath xmlns:m="http://schemas.openxmlformats.org/officeDocument/2006/math">
                    <m:r>
                      <a:rPr lang="en-US" altLang="zh-TW" sz="1800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TW" sz="1800" i="1">
                        <a:latin typeface="Cambria Math"/>
                      </a:rPr>
                      <m:t>h𝑓</m:t>
                    </m:r>
                  </m:oMath>
                </a14:m>
                <a:r>
                  <a:rPr lang="zh-TW" altLang="en-US" sz="1800" dirty="0"/>
                  <a:t>、等等。</a:t>
                </a:r>
              </a:p>
            </p:txBody>
          </p:sp>
        </mc:Choice>
        <mc:Fallback xmlns="">
          <p:sp>
            <p:nvSpPr>
              <p:cNvPr id="21" name="文字方塊 16">
                <a:extLst>
                  <a:ext uri="{FF2B5EF4-FFF2-40B4-BE49-F238E27FC236}">
                    <a16:creationId xmlns:a16="http://schemas.microsoft.com/office/drawing/2014/main" id="{D991E418-D057-4040-A294-4FE91F47D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690" y="2001883"/>
                <a:ext cx="8018897" cy="369332"/>
              </a:xfrm>
              <a:prstGeom prst="rect">
                <a:avLst/>
              </a:prstGeom>
              <a:blipFill>
                <a:blip r:embed="rId7"/>
                <a:stretch>
                  <a:fillRect l="-63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FA8FFC6-55EC-B848-954C-9F8F4A7D9FA1}"/>
                  </a:ext>
                </a:extLst>
              </p:cNvPr>
              <p:cNvSpPr txBox="1"/>
              <p:nvPr/>
            </p:nvSpPr>
            <p:spPr>
              <a:xfrm>
                <a:off x="917690" y="5979204"/>
                <a:ext cx="6315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這其實與躑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en-TW" dirty="0"/>
                  <a:t>個無上限的骰子的結果幾乎完全相同。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FA8FFC6-55EC-B848-954C-9F8F4A7D9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90" y="5979204"/>
                <a:ext cx="6315686" cy="369332"/>
              </a:xfrm>
              <a:prstGeom prst="rect">
                <a:avLst/>
              </a:prstGeom>
              <a:blipFill>
                <a:blip r:embed="rId8"/>
                <a:stretch>
                  <a:fillRect l="-80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5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entropy02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69147" r="9163"/>
          <a:stretch>
            <a:fillRect/>
          </a:stretch>
        </p:blipFill>
        <p:spPr bwMode="auto">
          <a:xfrm>
            <a:off x="2843808" y="1689988"/>
            <a:ext cx="5256213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878127"/>
              </p:ext>
            </p:extLst>
          </p:nvPr>
        </p:nvGraphicFramePr>
        <p:xfrm>
          <a:off x="2627908" y="2121788"/>
          <a:ext cx="433388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355292" imgH="203024" progId="Equation.3">
                  <p:embed/>
                </p:oleObj>
              </mc:Choice>
              <mc:Fallback>
                <p:oleObj name="方程式" r:id="rId3" imgW="355292" imgH="203024" progId="Equation.3">
                  <p:embed/>
                  <p:pic>
                    <p:nvPicPr>
                      <p:cNvPr id="2560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908" y="2121788"/>
                        <a:ext cx="433388" cy="2476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032256"/>
              </p:ext>
            </p:extLst>
          </p:nvPr>
        </p:nvGraphicFramePr>
        <p:xfrm>
          <a:off x="2642196" y="2698050"/>
          <a:ext cx="403225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330057" imgH="203112" progId="Equation.3">
                  <p:embed/>
                </p:oleObj>
              </mc:Choice>
              <mc:Fallback>
                <p:oleObj name="方程式" r:id="rId5" imgW="330057" imgH="203112" progId="Equation.3">
                  <p:embed/>
                  <p:pic>
                    <p:nvPicPr>
                      <p:cNvPr id="2560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2196" y="2698050"/>
                        <a:ext cx="403225" cy="2476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85166"/>
              </p:ext>
            </p:extLst>
          </p:nvPr>
        </p:nvGraphicFramePr>
        <p:xfrm>
          <a:off x="2627908" y="3633088"/>
          <a:ext cx="433388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355292" imgH="203024" progId="Equation.3">
                  <p:embed/>
                </p:oleObj>
              </mc:Choice>
              <mc:Fallback>
                <p:oleObj name="方程式" r:id="rId7" imgW="355292" imgH="203024" progId="Equation.3">
                  <p:embed/>
                  <p:pic>
                    <p:nvPicPr>
                      <p:cNvPr id="2560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908" y="3633088"/>
                        <a:ext cx="433388" cy="2476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361730"/>
              </p:ext>
            </p:extLst>
          </p:nvPr>
        </p:nvGraphicFramePr>
        <p:xfrm>
          <a:off x="6093421" y="3201288"/>
          <a:ext cx="417512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342751" imgH="203112" progId="Equation.3">
                  <p:embed/>
                </p:oleObj>
              </mc:Choice>
              <mc:Fallback>
                <p:oleObj name="方程式" r:id="rId9" imgW="342751" imgH="203112" progId="Equation.3">
                  <p:embed/>
                  <p:pic>
                    <p:nvPicPr>
                      <p:cNvPr id="2560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3421" y="3201288"/>
                        <a:ext cx="417512" cy="2476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9" name="Text Box 15"/>
          <p:cNvSpPr txBox="1">
            <a:spLocks noChangeArrowheads="1"/>
          </p:cNvSpPr>
          <p:nvPr/>
        </p:nvSpPr>
        <p:spPr bwMode="auto">
          <a:xfrm>
            <a:off x="1115393" y="2994947"/>
            <a:ext cx="1439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對照表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10" name="Rectangle 7"/>
              <p:cNvSpPr>
                <a:spLocks noChangeArrowheads="1"/>
              </p:cNvSpPr>
              <p:nvPr/>
            </p:nvSpPr>
            <p:spPr bwMode="auto">
              <a:xfrm>
                <a:off x="1043582" y="4928765"/>
                <a:ext cx="734484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各個 </a:t>
                </a:r>
                <a:r>
                  <a:rPr lang="en-US" altLang="zh-TW" sz="1800" dirty="0" err="1">
                    <a:latin typeface="Times New Roman" pitchFamily="18" charset="0"/>
                    <a:cs typeface="Times New Roman" pitchFamily="18" charset="0"/>
                  </a:rPr>
                  <a:t>Macrostates</a:t>
                </a:r>
                <a:r>
                  <a:rPr lang="zh-TW" altLang="en-US" sz="1800" dirty="0"/>
                  <a:t> 的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Multiplicity</a:t>
                </a:r>
                <a14:m>
                  <m:oMath xmlns:m="http://schemas.openxmlformats.org/officeDocument/2006/math">
                    <m:r>
                      <a:rPr lang="zh-TW" altLang="en-US" sz="1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l-GR" altLang="zh-TW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分別是，</a:t>
                </a:r>
              </a:p>
            </p:txBody>
          </p:sp>
        </mc:Choice>
        <mc:Fallback xmlns="">
          <p:sp>
            <p:nvSpPr>
              <p:cNvPr id="25610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582" y="4928765"/>
                <a:ext cx="7344841" cy="369332"/>
              </a:xfrm>
              <a:prstGeom prst="rect">
                <a:avLst/>
              </a:prstGeom>
              <a:blipFill>
                <a:blip r:embed="rId11"/>
                <a:stretch>
                  <a:fillRect l="-69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115393" y="855831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總能量為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的 </a:t>
            </a:r>
            <a:r>
              <a:rPr lang="en-US" altLang="zh-TW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對應的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Microstates </a:t>
            </a:r>
            <a:r>
              <a:rPr lang="zh-TW" altLang="en-US" dirty="0"/>
              <a:t>即如下表：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7EC6F1C-8F6B-3D4F-B52B-C5AEF1B6B96B}"/>
                  </a:ext>
                </a:extLst>
              </p:cNvPr>
              <p:cNvSpPr txBox="1"/>
              <p:nvPr/>
            </p:nvSpPr>
            <p:spPr>
              <a:xfrm>
                <a:off x="2543815" y="5437687"/>
                <a:ext cx="4374018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=1,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1"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7EC6F1C-8F6B-3D4F-B52B-C5AEF1B6B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815" y="5437687"/>
                <a:ext cx="4374018" cy="276999"/>
              </a:xfrm>
              <a:prstGeom prst="rect">
                <a:avLst/>
              </a:prstGeom>
              <a:blipFill>
                <a:blip r:embed="rId15"/>
                <a:stretch>
                  <a:fillRect l="-1734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D5D96B-8B6D-3C56-9A34-81F3DA32EF68}"/>
                  </a:ext>
                </a:extLst>
              </p:cNvPr>
              <p:cNvSpPr txBox="1"/>
              <p:nvPr/>
            </p:nvSpPr>
            <p:spPr>
              <a:xfrm>
                <a:off x="1184006" y="1279887"/>
                <a:ext cx="26810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以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，三條彈簧為例：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D5D96B-8B6D-3C56-9A34-81F3DA32E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006" y="1279887"/>
                <a:ext cx="2681055" cy="276999"/>
              </a:xfrm>
              <a:prstGeom prst="rect">
                <a:avLst/>
              </a:prstGeom>
              <a:blipFill>
                <a:blip r:embed="rId16"/>
                <a:stretch>
                  <a:fillRect l="-5189" t="-21739" r="-4245" b="-4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98F17B-7A03-E0EA-DF2D-19786ECD913D}"/>
                  </a:ext>
                </a:extLst>
              </p:cNvPr>
              <p:cNvSpPr txBox="1"/>
              <p:nvPr/>
            </p:nvSpPr>
            <p:spPr>
              <a:xfrm>
                <a:off x="1049680" y="5845829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zh-TW" altLang="en-US" sz="1800" i="1" dirty="0" smtClean="0">
                        <a:latin typeface="Cambria Math" panose="02040503050406030204" pitchFamily="18" charset="0"/>
                      </a:rPr>
                      <m:t>由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決定！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98F17B-7A03-E0EA-DF2D-19786ECD9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680" y="5845829"/>
                <a:ext cx="4572000" cy="369332"/>
              </a:xfrm>
              <a:prstGeom prst="rect">
                <a:avLst/>
              </a:prstGeom>
              <a:blipFill>
                <a:blip r:embed="rId1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8405" b="84900"/>
          <a:stretch>
            <a:fillRect/>
          </a:stretch>
        </p:blipFill>
        <p:spPr bwMode="auto">
          <a:xfrm>
            <a:off x="1954955" y="847303"/>
            <a:ext cx="49688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Oval 5"/>
          <p:cNvSpPr>
            <a:spLocks noChangeArrowheads="1"/>
          </p:cNvSpPr>
          <p:nvPr/>
        </p:nvSpPr>
        <p:spPr bwMode="auto">
          <a:xfrm>
            <a:off x="2315318" y="1568028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27" name="Oval 6"/>
          <p:cNvSpPr>
            <a:spLocks noChangeArrowheads="1"/>
          </p:cNvSpPr>
          <p:nvPr/>
        </p:nvSpPr>
        <p:spPr bwMode="auto">
          <a:xfrm>
            <a:off x="2459780" y="1639466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28" name="Oval 7"/>
          <p:cNvSpPr>
            <a:spLocks noChangeArrowheads="1"/>
          </p:cNvSpPr>
          <p:nvPr/>
        </p:nvSpPr>
        <p:spPr bwMode="auto">
          <a:xfrm>
            <a:off x="3467843" y="1639466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29" name="Oval 8"/>
          <p:cNvSpPr>
            <a:spLocks noChangeArrowheads="1"/>
          </p:cNvSpPr>
          <p:nvPr/>
        </p:nvSpPr>
        <p:spPr bwMode="auto">
          <a:xfrm>
            <a:off x="3610718" y="1639466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30" name="Oval 9"/>
          <p:cNvSpPr>
            <a:spLocks noChangeArrowheads="1"/>
          </p:cNvSpPr>
          <p:nvPr/>
        </p:nvSpPr>
        <p:spPr bwMode="auto">
          <a:xfrm>
            <a:off x="3467843" y="1495003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31" name="Oval 10"/>
          <p:cNvSpPr>
            <a:spLocks noChangeArrowheads="1"/>
          </p:cNvSpPr>
          <p:nvPr/>
        </p:nvSpPr>
        <p:spPr bwMode="auto">
          <a:xfrm>
            <a:off x="3683743" y="1568028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32" name="Oval 11"/>
          <p:cNvSpPr>
            <a:spLocks noChangeArrowheads="1"/>
          </p:cNvSpPr>
          <p:nvPr/>
        </p:nvSpPr>
        <p:spPr bwMode="auto">
          <a:xfrm>
            <a:off x="6203105" y="1712491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70" name="Rectangle 12"/>
          <p:cNvSpPr>
            <a:spLocks noChangeArrowheads="1"/>
          </p:cNvSpPr>
          <p:nvPr/>
        </p:nvSpPr>
        <p:spPr bwMode="auto">
          <a:xfrm>
            <a:off x="4998877" y="3518127"/>
            <a:ext cx="2300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盒子數為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、球數為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40971" name="Rectangle 7"/>
          <p:cNvSpPr>
            <a:spLocks noChangeArrowheads="1"/>
          </p:cNvSpPr>
          <p:nvPr/>
        </p:nvSpPr>
        <p:spPr bwMode="auto">
          <a:xfrm>
            <a:off x="689224" y="3535589"/>
            <a:ext cx="2531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彈簧數為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、總能量為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570127" y="3590874"/>
            <a:ext cx="1000125" cy="35718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719137" y="4081411"/>
            <a:ext cx="4319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將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sz="1800" dirty="0"/>
              <a:t>個球分配到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個盒子裡。</a:t>
            </a:r>
          </a:p>
        </p:txBody>
      </p:sp>
      <p:sp>
        <p:nvSpPr>
          <p:cNvPr id="26637" name="Rectangle 7"/>
          <p:cNvSpPr>
            <a:spLocks noChangeArrowheads="1"/>
          </p:cNvSpPr>
          <p:nvPr/>
        </p:nvSpPr>
        <p:spPr bwMode="auto">
          <a:xfrm>
            <a:off x="691793" y="2797918"/>
            <a:ext cx="704855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計算總能量為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狀態的</a:t>
            </a:r>
            <a:r>
              <a:rPr lang="zh-TW" altLang="en-US" sz="1800" dirty="0"/>
              <a:t>多重度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就是一個排列組合問題：</a:t>
            </a:r>
            <a:endParaRPr lang="en-US" altLang="zh-TW" sz="1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6" descr="entropy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62302" r="32411" b="25000"/>
          <a:stretch>
            <a:fillRect/>
          </a:stretch>
        </p:blipFill>
        <p:spPr bwMode="auto">
          <a:xfrm>
            <a:off x="1460039" y="4668786"/>
            <a:ext cx="2228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19137" y="5805542"/>
            <a:ext cx="81013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彈簧數為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、總能量為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Macrostates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狀態</a:t>
            </a:r>
            <a:r>
              <a:rPr lang="zh-TW" altLang="en-US" sz="1800" dirty="0"/>
              <a:t>的多重度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Multiplicity</a:t>
            </a:r>
            <a:r>
              <a:rPr lang="zh-TW" altLang="en-US" sz="1800" dirty="0"/>
              <a:t>可以此公式計算。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5"/>
              <p:cNvSpPr txBox="1">
                <a:spLocks noChangeArrowheads="1"/>
              </p:cNvSpPr>
              <p:nvPr/>
            </p:nvSpPr>
            <p:spPr bwMode="auto">
              <a:xfrm>
                <a:off x="689224" y="2344408"/>
                <a:ext cx="81013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找一個</a:t>
                </a:r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/>
                  <a:t>所對應的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數目</a:t>
                </a:r>
                <a:r>
                  <a:rPr lang="zh-TW" altLang="en-US" sz="1800" dirty="0"/>
                  <a:t>等於將能量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dirty="0"/>
                  <a:t>分配給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個量子彈簧。</a:t>
                </a:r>
              </a:p>
            </p:txBody>
          </p:sp>
        </mc:Choice>
        <mc:Fallback xmlns="">
          <p:sp>
            <p:nvSpPr>
              <p:cNvPr id="22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224" y="2344408"/>
                <a:ext cx="8101334" cy="369332"/>
              </a:xfrm>
              <a:prstGeom prst="rect">
                <a:avLst/>
              </a:prstGeom>
              <a:blipFill>
                <a:blip r:embed="rId4"/>
                <a:stretch>
                  <a:fillRect l="-62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2C9AA321-5D3D-B549-8CBB-6EC19E111BB5}"/>
                  </a:ext>
                </a:extLst>
              </p:cNvPr>
              <p:cNvSpPr txBox="1"/>
              <p:nvPr/>
            </p:nvSpPr>
            <p:spPr>
              <a:xfrm>
                <a:off x="3979402" y="4512048"/>
                <a:ext cx="4121065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2C9AA321-5D3D-B549-8CBB-6EC19E111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402" y="4512048"/>
                <a:ext cx="4121065" cy="676532"/>
              </a:xfrm>
              <a:prstGeom prst="rect">
                <a:avLst/>
              </a:prstGeom>
              <a:blipFill>
                <a:blip r:embed="rId10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9C73434B-58B5-1F4F-B5FF-BCBCE6FB17CB}"/>
                  </a:ext>
                </a:extLst>
              </p:cNvPr>
              <p:cNvSpPr txBox="1"/>
              <p:nvPr/>
            </p:nvSpPr>
            <p:spPr>
              <a:xfrm>
                <a:off x="3982252" y="5348749"/>
                <a:ext cx="101662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9C73434B-58B5-1F4F-B5FF-BCBCE6FB1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252" y="5348749"/>
                <a:ext cx="1016625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0D33499-B647-26EE-A313-AA1EB761AA3A}"/>
              </a:ext>
            </a:extLst>
          </p:cNvPr>
          <p:cNvSpPr txBox="1"/>
          <p:nvPr/>
        </p:nvSpPr>
        <p:spPr>
          <a:xfrm>
            <a:off x="689224" y="376847"/>
            <a:ext cx="496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這個結果很容易推廣到更一般的情況</a:t>
            </a:r>
            <a:r>
              <a:rPr lang="en-US" dirty="0"/>
              <a:t>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0" grpId="0"/>
      <p:bldP spid="40971" grpId="0"/>
      <p:bldP spid="13" grpId="0" animBg="1"/>
      <p:bldP spid="14" grpId="0"/>
      <p:bldP spid="19" grpId="0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ntropy05"/>
          <p:cNvPicPr>
            <a:picLocks noChangeAspect="1" noChangeArrowheads="1"/>
          </p:cNvPicPr>
          <p:nvPr/>
        </p:nvPicPr>
        <p:blipFill rotWithShape="1"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80733" b="11137"/>
          <a:stretch/>
        </p:blipFill>
        <p:spPr bwMode="auto">
          <a:xfrm>
            <a:off x="3995936" y="3861048"/>
            <a:ext cx="1303671" cy="215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entropy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1135" b="84900"/>
          <a:stretch/>
        </p:blipFill>
        <p:spPr bwMode="auto">
          <a:xfrm>
            <a:off x="2947551" y="2204864"/>
            <a:ext cx="340043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3307914" y="2925589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3452376" y="299702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460439" y="2997027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4603314" y="2997027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4460439" y="2852564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4676339" y="2925589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835696" y="943670"/>
                <a:ext cx="66282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0" dirty="0"/>
                  <a:t>以下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為</m:t>
                    </m:r>
                  </m:oMath>
                </a14:m>
                <a:r>
                  <a:rPr lang="zh-TW" altLang="en-US" dirty="0"/>
                  <a:t>三條量子彈簧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𝑁</m:t>
                    </m:r>
                    <m:r>
                      <a:rPr lang="en-US" altLang="zh-TW" i="1">
                        <a:latin typeface="Cambria Math"/>
                      </a:rPr>
                      <m:t>=3</m:t>
                    </m:r>
                  </m:oMath>
                </a14:m>
                <a:r>
                  <a:rPr lang="zh-TW" altLang="en-US" dirty="0"/>
                  <a:t>，所組成的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Einstein Solid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943670"/>
                <a:ext cx="6628285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736" t="-8333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835696" y="1412776"/>
                <a:ext cx="6538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不同的總球數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𝑞</m:t>
                    </m:r>
                    <m:r>
                      <a:rPr lang="zh-TW" altLang="en-US" i="1">
                        <a:latin typeface="Cambria Math"/>
                        <a:cs typeface="Times New Roman" panose="02020603050405020304" pitchFamily="18" charset="0"/>
                      </a:rPr>
                      <m:t>狀態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（因此不同的</a:t>
                </a:r>
                <a:r>
                  <a:rPr lang="en-US" altLang="zh-TW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Multiplicity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1412776"/>
                <a:ext cx="6538008" cy="369332"/>
              </a:xfrm>
              <a:prstGeom prst="rect">
                <a:avLst/>
              </a:prstGeom>
              <a:blipFill>
                <a:blip r:embed="rId5"/>
                <a:stretch>
                  <a:fillRect l="-777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CB04B7B-1BA1-EF40-A3EA-BFFA100FC399}"/>
                  </a:ext>
                </a:extLst>
              </p:cNvPr>
              <p:cNvSpPr/>
              <p:nvPr/>
            </p:nvSpPr>
            <p:spPr>
              <a:xfrm>
                <a:off x="4718409" y="3933652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CB04B7B-1BA1-EF40-A3EA-BFFA100FC3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409" y="3933652"/>
                <a:ext cx="325217" cy="246221"/>
              </a:xfrm>
              <a:prstGeom prst="rect">
                <a:avLst/>
              </a:prstGeom>
              <a:blipFill>
                <a:blip r:embed="rId6"/>
                <a:stretch>
                  <a:fillRect l="-16000" r="-4000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4693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9351" r="18259" b="6384"/>
          <a:stretch>
            <a:fillRect/>
          </a:stretch>
        </p:blipFill>
        <p:spPr bwMode="auto">
          <a:xfrm>
            <a:off x="804254" y="1130178"/>
            <a:ext cx="47005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7"/>
          <p:cNvSpPr>
            <a:spLocks noChangeArrowheads="1"/>
          </p:cNvSpPr>
          <p:nvPr/>
        </p:nvSpPr>
        <p:spPr bwMode="auto">
          <a:xfrm>
            <a:off x="3082172" y="592720"/>
            <a:ext cx="347821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兩塊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Einstein Solid 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組成的系統：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8675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8677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80" name="Rectangle 14"/>
              <p:cNvSpPr>
                <a:spLocks noChangeArrowheads="1"/>
              </p:cNvSpPr>
              <p:nvPr/>
            </p:nvSpPr>
            <p:spPr bwMode="auto">
              <a:xfrm>
                <a:off x="891703" y="5247202"/>
                <a:ext cx="76819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因此</a:t>
                </a:r>
                <a:r>
                  <a:rPr lang="en-US" altLang="zh-TW" sz="1800" dirty="0" err="1"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狀態可由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sz="1800" dirty="0"/>
                  <a:t>來標定。</a:t>
                </a:r>
              </a:p>
            </p:txBody>
          </p:sp>
        </mc:Choice>
        <mc:Fallback xmlns="">
          <p:sp>
            <p:nvSpPr>
              <p:cNvPr id="28680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703" y="5247202"/>
                <a:ext cx="7681976" cy="369332"/>
              </a:xfrm>
              <a:prstGeom prst="rect">
                <a:avLst/>
              </a:prstGeom>
              <a:blipFill>
                <a:blip r:embed="rId3"/>
                <a:stretch>
                  <a:fillRect l="-66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83" name="文字方塊 11"/>
          <p:cNvSpPr txBox="1">
            <a:spLocks noChangeArrowheads="1"/>
          </p:cNvSpPr>
          <p:nvPr/>
        </p:nvSpPr>
        <p:spPr bwMode="auto">
          <a:xfrm>
            <a:off x="899592" y="3944116"/>
            <a:ext cx="43006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假設兩者形成孤立系統，因此總能量固定： </a:t>
            </a:r>
          </a:p>
        </p:txBody>
      </p:sp>
      <p:pic>
        <p:nvPicPr>
          <p:cNvPr id="12" name="Picture 3" descr="D:\Downloads\Data\Knight\Media\Chapter17\Images\17_25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34" y="1196041"/>
            <a:ext cx="2520280" cy="228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5300476" y="3944116"/>
                <a:ext cx="187743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476" y="3944116"/>
                <a:ext cx="1877437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3217039" y="4450490"/>
                <a:ext cx="183800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039" y="4450490"/>
                <a:ext cx="1838003" cy="369332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E679839B-B4D0-D246-A8F5-A196D9DA6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1703" y="4862431"/>
                <a:ext cx="76819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如果知道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sz="1800" dirty="0"/>
                  <a:t>，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1800" dirty="0"/>
                  <a:t>就知道了。</a:t>
                </a:r>
              </a:p>
            </p:txBody>
          </p:sp>
        </mc:Choice>
        <mc:Fallback xmlns=""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E679839B-B4D0-D246-A8F5-A196D9DA6E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703" y="4862431"/>
                <a:ext cx="7681976" cy="369332"/>
              </a:xfrm>
              <a:prstGeom prst="rect">
                <a:avLst/>
              </a:prstGeom>
              <a:blipFill>
                <a:blip r:embed="rId7"/>
                <a:stretch>
                  <a:fillRect l="-661" t="-10345" b="-275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ACA5C4EE-5DDF-E34B-A36B-BA806A57E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9242" y="5917217"/>
                <a:ext cx="785922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/>
                <a:r>
                  <a:rPr lang="zh-TW" altLang="en-US" sz="1800" dirty="0"/>
                  <a:t>此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zh-TW" altLang="en-US" sz="1800" dirty="0"/>
                  <a:t>由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zh-TW" altLang="en-US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的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/>
                  <a:t> 與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/>
                  <a:t>組合而成。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ACA5C4EE-5DDF-E34B-A36B-BA806A57E6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9242" y="5917217"/>
                <a:ext cx="7859221" cy="369332"/>
              </a:xfrm>
              <a:prstGeom prst="rect">
                <a:avLst/>
              </a:prstGeom>
              <a:blipFill>
                <a:blip r:embed="rId8"/>
                <a:stretch>
                  <a:fillRect l="-485" t="-6897" r="-485" b="-275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1121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t="9351" r="18271" b="6378"/>
          <a:stretch>
            <a:fillRect/>
          </a:stretch>
        </p:blipFill>
        <p:spPr bwMode="auto">
          <a:xfrm>
            <a:off x="1720828" y="804671"/>
            <a:ext cx="46418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7"/>
          <p:cNvSpPr>
            <a:spLocks noChangeArrowheads="1"/>
          </p:cNvSpPr>
          <p:nvPr/>
        </p:nvSpPr>
        <p:spPr bwMode="auto">
          <a:xfrm>
            <a:off x="551405" y="431957"/>
            <a:ext cx="7336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熱會自動由高溫處流向低溫處，而且無法回頭，似乎有一股力量！</a:t>
            </a:r>
          </a:p>
        </p:txBody>
      </p:sp>
      <p:sp>
        <p:nvSpPr>
          <p:cNvPr id="27651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7652" name="Rectangle 11"/>
          <p:cNvSpPr>
            <a:spLocks noChangeArrowheads="1"/>
          </p:cNvSpPr>
          <p:nvPr/>
        </p:nvSpPr>
        <p:spPr bwMode="auto">
          <a:xfrm>
            <a:off x="927313" y="3586841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658" name="文字方塊 18"/>
              <p:cNvSpPr txBox="1">
                <a:spLocks noChangeArrowheads="1"/>
              </p:cNvSpPr>
              <p:nvPr/>
            </p:nvSpPr>
            <p:spPr bwMode="auto">
              <a:xfrm>
                <a:off x="540605" y="4570511"/>
                <a:ext cx="28191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若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</m:oMath>
                </a14:m>
                <a:r>
                  <a:rPr lang="zh-TW" altLang="en-US" sz="1800" dirty="0"/>
                  <a:t>繼續流，熵將變小！</a:t>
                </a:r>
              </a:p>
            </p:txBody>
          </p:sp>
        </mc:Choice>
        <mc:Fallback>
          <p:sp>
            <p:nvSpPr>
              <p:cNvPr id="27658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605" y="4570511"/>
                <a:ext cx="2819176" cy="369332"/>
              </a:xfrm>
              <a:prstGeom prst="rect">
                <a:avLst/>
              </a:prstGeom>
              <a:blipFill>
                <a:blip r:embed="rId3"/>
                <a:stretch>
                  <a:fillRect l="-1794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9" name="文字方塊 19"/>
          <p:cNvSpPr txBox="1">
            <a:spLocks noChangeArrowheads="1"/>
          </p:cNvSpPr>
          <p:nvPr/>
        </p:nvSpPr>
        <p:spPr bwMode="auto">
          <a:xfrm>
            <a:off x="543762" y="5203248"/>
            <a:ext cx="6008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只要可能，熱會一直流動，直到</a:t>
            </a:r>
            <a:r>
              <a:rPr lang="zh-TW" altLang="en-US" sz="1800" dirty="0">
                <a:solidFill>
                  <a:srgbClr val="FF0000"/>
                </a:solidFill>
              </a:rPr>
              <a:t>熵為最大值</a:t>
            </a:r>
            <a:r>
              <a:rPr lang="zh-TW" altLang="en-US" sz="1800" dirty="0"/>
              <a:t>時，達到平衡。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16" name="向左箭號 15"/>
          <p:cNvSpPr/>
          <p:nvPr/>
        </p:nvSpPr>
        <p:spPr>
          <a:xfrm>
            <a:off x="3376590" y="1354743"/>
            <a:ext cx="1368425" cy="532542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788251" y="2319394"/>
            <a:ext cx="84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單向</a:t>
            </a:r>
          </a:p>
        </p:txBody>
      </p:sp>
      <p:sp>
        <p:nvSpPr>
          <p:cNvPr id="4" name="矩形 3"/>
          <p:cNvSpPr/>
          <p:nvPr/>
        </p:nvSpPr>
        <p:spPr>
          <a:xfrm>
            <a:off x="3736159" y="2042296"/>
            <a:ext cx="80972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4"/>
              <p:cNvSpPr txBox="1"/>
              <p:nvPr/>
            </p:nvSpPr>
            <p:spPr>
              <a:xfrm>
                <a:off x="3969819" y="1092703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819" y="1092703"/>
                <a:ext cx="288032" cy="369332"/>
              </a:xfrm>
              <a:prstGeom prst="rect">
                <a:avLst/>
              </a:prstGeom>
              <a:blipFill>
                <a:blip r:embed="rId4"/>
                <a:stretch>
                  <a:fillRect r="-16667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62421B2-AFF4-F047-ABE5-2786DFEA2913}"/>
                  </a:ext>
                </a:extLst>
              </p:cNvPr>
              <p:cNvSpPr txBox="1"/>
              <p:nvPr/>
            </p:nvSpPr>
            <p:spPr>
              <a:xfrm>
                <a:off x="4582698" y="4573375"/>
                <a:ext cx="2034089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62421B2-AFF4-F047-ABE5-2786DFEA2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98" y="4573375"/>
                <a:ext cx="2034089" cy="658065"/>
              </a:xfrm>
              <a:prstGeom prst="rect">
                <a:avLst/>
              </a:prstGeom>
              <a:blipFill>
                <a:blip r:embed="rId5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9D5234B1-65F8-4E4B-819B-7B764AD02C8D}"/>
                  </a:ext>
                </a:extLst>
              </p:cNvPr>
              <p:cNvSpPr txBox="1"/>
              <p:nvPr/>
            </p:nvSpPr>
            <p:spPr>
              <a:xfrm>
                <a:off x="3280582" y="4555577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9D5234B1-65F8-4E4B-819B-7B764AD0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0582" y="4555577"/>
                <a:ext cx="1122363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字方塊 14">
            <a:extLst>
              <a:ext uri="{FF2B5EF4-FFF2-40B4-BE49-F238E27FC236}">
                <a16:creationId xmlns:a16="http://schemas.microsoft.com/office/drawing/2014/main" id="{B1A21839-0438-354D-ABAA-22FABB179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627" y="5660269"/>
            <a:ext cx="8358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熵的極大化推動熱量的流動，自然界是朝向</a:t>
            </a:r>
            <a:r>
              <a:rPr lang="zh-TW" altLang="en-US" sz="1800" dirty="0">
                <a:solidFill>
                  <a:srgbClr val="FF0000"/>
                </a:solidFill>
              </a:rPr>
              <a:t>熵為最大值的平衡態</a:t>
            </a:r>
            <a:r>
              <a:rPr lang="zh-TW" altLang="en-US" sz="1800" dirty="0"/>
              <a:t>變化。無法回頭。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字方塊 14">
                <a:extLst>
                  <a:ext uri="{FF2B5EF4-FFF2-40B4-BE49-F238E27FC236}">
                    <a16:creationId xmlns:a16="http://schemas.microsoft.com/office/drawing/2014/main" id="{6A53E7D4-FEF5-6B27-4984-1CF16A1A85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7721" y="2989516"/>
                <a:ext cx="194468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</m:oMath>
                </a14:m>
                <a:r>
                  <a:rPr lang="zh-TW" altLang="en-US" sz="1800" dirty="0"/>
                  <a:t>由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zh-TW" altLang="en-US" sz="1800" dirty="0"/>
                  <a:t>流向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1" name="文字方塊 14">
                <a:extLst>
                  <a:ext uri="{FF2B5EF4-FFF2-40B4-BE49-F238E27FC236}">
                    <a16:creationId xmlns:a16="http://schemas.microsoft.com/office/drawing/2014/main" id="{6A53E7D4-FEF5-6B27-4984-1CF16A1A8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721" y="2989516"/>
                <a:ext cx="1944687" cy="368300"/>
              </a:xfrm>
              <a:prstGeom prst="rect">
                <a:avLst/>
              </a:prstGeom>
              <a:blipFill>
                <a:blip r:embed="rId7"/>
                <a:stretch>
                  <a:fillRect l="-64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7">
            <a:extLst>
              <a:ext uri="{FF2B5EF4-FFF2-40B4-BE49-F238E27FC236}">
                <a16:creationId xmlns:a16="http://schemas.microsoft.com/office/drawing/2014/main" id="{39877A4E-A31B-4915-2B25-5537E6ADB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917" y="4110552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直到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字方塊 23">
                <a:extLst>
                  <a:ext uri="{FF2B5EF4-FFF2-40B4-BE49-F238E27FC236}">
                    <a16:creationId xmlns:a16="http://schemas.microsoft.com/office/drawing/2014/main" id="{8DC3D736-EBA1-FD1D-2E86-910CFBF56DEA}"/>
                  </a:ext>
                </a:extLst>
              </p:cNvPr>
              <p:cNvSpPr txBox="1"/>
              <p:nvPr/>
            </p:nvSpPr>
            <p:spPr>
              <a:xfrm>
                <a:off x="619431" y="3379764"/>
                <a:ext cx="2034089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3" name="文字方塊 23">
                <a:extLst>
                  <a:ext uri="{FF2B5EF4-FFF2-40B4-BE49-F238E27FC236}">
                    <a16:creationId xmlns:a16="http://schemas.microsoft.com/office/drawing/2014/main" id="{8DC3D736-EBA1-FD1D-2E86-910CFBF56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31" y="3379764"/>
                <a:ext cx="2034089" cy="658065"/>
              </a:xfrm>
              <a:prstGeom prst="rect">
                <a:avLst/>
              </a:prstGeom>
              <a:blipFill>
                <a:blip r:embed="rId8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25">
                <a:extLst>
                  <a:ext uri="{FF2B5EF4-FFF2-40B4-BE49-F238E27FC236}">
                    <a16:creationId xmlns:a16="http://schemas.microsoft.com/office/drawing/2014/main" id="{0E6A9269-DB8D-C4DF-C309-6866BC5E1C4A}"/>
                  </a:ext>
                </a:extLst>
              </p:cNvPr>
              <p:cNvSpPr txBox="1"/>
              <p:nvPr/>
            </p:nvSpPr>
            <p:spPr>
              <a:xfrm>
                <a:off x="574935" y="2574709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4" name="文字方塊 25">
                <a:extLst>
                  <a:ext uri="{FF2B5EF4-FFF2-40B4-BE49-F238E27FC236}">
                    <a16:creationId xmlns:a16="http://schemas.microsoft.com/office/drawing/2014/main" id="{0E6A9269-DB8D-C4DF-C309-6866BC5E1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35" y="2574709"/>
                <a:ext cx="1122363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字方塊 26">
                <a:extLst>
                  <a:ext uri="{FF2B5EF4-FFF2-40B4-BE49-F238E27FC236}">
                    <a16:creationId xmlns:a16="http://schemas.microsoft.com/office/drawing/2014/main" id="{5725FE53-26C2-F307-8FE8-71E4F0B7C0D8}"/>
                  </a:ext>
                </a:extLst>
              </p:cNvPr>
              <p:cNvSpPr txBox="1"/>
              <p:nvPr/>
            </p:nvSpPr>
            <p:spPr>
              <a:xfrm>
                <a:off x="2581754" y="4096420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5" name="文字方塊 26">
                <a:extLst>
                  <a:ext uri="{FF2B5EF4-FFF2-40B4-BE49-F238E27FC236}">
                    <a16:creationId xmlns:a16="http://schemas.microsoft.com/office/drawing/2014/main" id="{5725FE53-26C2-F307-8FE8-71E4F0B7C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754" y="4096420"/>
                <a:ext cx="1122363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81D5A3C9-F744-F056-6D42-A872278ABC47}"/>
                  </a:ext>
                </a:extLst>
              </p:cNvPr>
              <p:cNvSpPr txBox="1"/>
              <p:nvPr/>
            </p:nvSpPr>
            <p:spPr>
              <a:xfrm>
                <a:off x="598465" y="4109520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81D5A3C9-F744-F056-6D42-A872278AB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65" y="4109520"/>
                <a:ext cx="1122363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FFA34BAB-9158-A76F-7078-376632FEF348}"/>
              </a:ext>
            </a:extLst>
          </p:cNvPr>
          <p:cNvSpPr/>
          <p:nvPr/>
        </p:nvSpPr>
        <p:spPr>
          <a:xfrm>
            <a:off x="4826480" y="2319394"/>
            <a:ext cx="945758" cy="2134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C2C612-3FBF-A85B-8E0A-AA40C24F12B8}"/>
              </a:ext>
            </a:extLst>
          </p:cNvPr>
          <p:cNvSpPr/>
          <p:nvPr/>
        </p:nvSpPr>
        <p:spPr>
          <a:xfrm>
            <a:off x="2406190" y="2354708"/>
            <a:ext cx="945758" cy="2134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FD0839-4940-54B8-CEB7-2BA14F452AFD}"/>
              </a:ext>
            </a:extLst>
          </p:cNvPr>
          <p:cNvSpPr txBox="1"/>
          <p:nvPr/>
        </p:nvSpPr>
        <p:spPr>
          <a:xfrm>
            <a:off x="3907931" y="4078242"/>
            <a:ext cx="4636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此時是熱量量傳導過程中，熵</a:t>
            </a:r>
            <a:r>
              <a:rPr lang="zh-TW" altLang="en-US" dirty="0">
                <a:solidFill>
                  <a:srgbClr val="FF0000"/>
                </a:solidFill>
              </a:rPr>
              <a:t>的</a:t>
            </a:r>
            <a:r>
              <a:rPr lang="zh-TW" altLang="en-US" sz="1800" dirty="0">
                <a:solidFill>
                  <a:srgbClr val="FF0000"/>
                </a:solidFill>
              </a:rPr>
              <a:t>最大值處。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18">
                <a:extLst>
                  <a:ext uri="{FF2B5EF4-FFF2-40B4-BE49-F238E27FC236}">
                    <a16:creationId xmlns:a16="http://schemas.microsoft.com/office/drawing/2014/main" id="{AEC91FF3-632F-B10C-A155-90FDF55942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78385" y="3500109"/>
                <a:ext cx="348911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只要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 altLang="zh-TW" sz="1800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zh-TW" altLang="en-US" sz="1800" dirty="0"/>
                  <a:t>，熵會一直變大！</a:t>
                </a:r>
              </a:p>
            </p:txBody>
          </p:sp>
        </mc:Choice>
        <mc:Fallback>
          <p:sp>
            <p:nvSpPr>
              <p:cNvPr id="3" name="文字方塊 18">
                <a:extLst>
                  <a:ext uri="{FF2B5EF4-FFF2-40B4-BE49-F238E27FC236}">
                    <a16:creationId xmlns:a16="http://schemas.microsoft.com/office/drawing/2014/main" id="{AEC91FF3-632F-B10C-A155-90FDF5594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8385" y="3500109"/>
                <a:ext cx="3489117" cy="369332"/>
              </a:xfrm>
              <a:prstGeom prst="rect">
                <a:avLst/>
              </a:prstGeom>
              <a:blipFill>
                <a:blip r:embed="rId12"/>
                <a:stretch>
                  <a:fillRect l="-144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D2DF4F7-360D-FA94-371F-5135951A80B2}"/>
              </a:ext>
            </a:extLst>
          </p:cNvPr>
          <p:cNvSpPr txBox="1"/>
          <p:nvPr/>
        </p:nvSpPr>
        <p:spPr>
          <a:xfrm>
            <a:off x="551405" y="6195653"/>
            <a:ext cx="6342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那微觀來看，是什麼量在熱流動平衡時達到最大值</a:t>
            </a:r>
            <a:r>
              <a:rPr lang="en-US" dirty="0"/>
              <a:t>？</a:t>
            </a:r>
          </a:p>
        </p:txBody>
      </p:sp>
      <p:pic>
        <p:nvPicPr>
          <p:cNvPr id="8" name="圖片 2" descr="temperature 001.jpg">
            <a:extLst>
              <a:ext uri="{FF2B5EF4-FFF2-40B4-BE49-F238E27FC236}">
                <a16:creationId xmlns:a16="http://schemas.microsoft.com/office/drawing/2014/main" id="{48B043A9-725A-D7BB-878A-C223AD1358D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lum bright="-5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8" t="2560" r="-781" b="66173"/>
          <a:stretch>
            <a:fillRect/>
          </a:stretch>
        </p:blipFill>
        <p:spPr bwMode="auto">
          <a:xfrm>
            <a:off x="6400777" y="1241274"/>
            <a:ext cx="2672040" cy="180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entropy04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9351" r="17661" b="8348"/>
          <a:stretch>
            <a:fillRect/>
          </a:stretch>
        </p:blipFill>
        <p:spPr bwMode="auto">
          <a:xfrm>
            <a:off x="3157710" y="370319"/>
            <a:ext cx="2366345" cy="111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Rectangle 13"/>
          <p:cNvSpPr>
            <a:spLocks noChangeArrowheads="1"/>
          </p:cNvSpPr>
          <p:nvPr/>
        </p:nvSpPr>
        <p:spPr bwMode="auto">
          <a:xfrm>
            <a:off x="1372517" y="3811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25999" y="1321845"/>
            <a:ext cx="80918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同理，微觀</a:t>
            </a:r>
            <a:r>
              <a:rPr lang="zh-CN" altLang="en-US" sz="1800" dirty="0"/>
              <a:t>來說，</a:t>
            </a:r>
            <a:endParaRPr lang="zh-TW" altLang="en-US" sz="1800" dirty="0"/>
          </a:p>
        </p:txBody>
      </p:sp>
      <p:pic>
        <p:nvPicPr>
          <p:cNvPr id="15" name="Picture 4" descr="entropy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722441" y="2581825"/>
            <a:ext cx="3286125" cy="125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3294191" y="336763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3437066" y="343907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18" name="Picture 4" descr="entropy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5317950" y="2581826"/>
            <a:ext cx="3286125" cy="125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5678312" y="330255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5822775" y="3373988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1" name="Oval 7"/>
          <p:cNvSpPr>
            <a:spLocks noChangeArrowheads="1"/>
          </p:cNvSpPr>
          <p:nvPr/>
        </p:nvSpPr>
        <p:spPr bwMode="auto">
          <a:xfrm>
            <a:off x="6830837" y="337398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7961137" y="343907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文字方塊 33"/>
          <p:cNvSpPr txBox="1">
            <a:spLocks noChangeArrowheads="1"/>
          </p:cNvSpPr>
          <p:nvPr/>
        </p:nvSpPr>
        <p:spPr bwMode="auto">
          <a:xfrm>
            <a:off x="1878009" y="2554221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字方塊 34"/>
          <p:cNvSpPr txBox="1">
            <a:spLocks noChangeArrowheads="1"/>
          </p:cNvSpPr>
          <p:nvPr/>
        </p:nvSpPr>
        <p:spPr bwMode="auto">
          <a:xfrm>
            <a:off x="6474443" y="2554220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25999" y="2164313"/>
                <a:ext cx="59924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例如下圖就是一個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2,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99" y="2164313"/>
                <a:ext cx="5992467" cy="369332"/>
              </a:xfrm>
              <a:prstGeom prst="rect">
                <a:avLst/>
              </a:prstGeom>
              <a:blipFill>
                <a:blip r:embed="rId4"/>
                <a:stretch>
                  <a:fillRect l="-84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7">
                <a:extLst>
                  <a:ext uri="{FF2B5EF4-FFF2-40B4-BE49-F238E27FC236}">
                    <a16:creationId xmlns:a16="http://schemas.microsoft.com/office/drawing/2014/main" id="{C4D70CB3-0DC7-7948-B303-2413AAB32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127" y="1746801"/>
                <a:ext cx="852181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的任</a:t>
                </a:r>
                <a:r>
                  <a:rPr lang="zh-TW" altLang="en-US" sz="1800" dirty="0"/>
                  <a:t>一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與固體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的任</a:t>
                </a:r>
                <a:r>
                  <a:rPr lang="zh-TW" altLang="en-US" sz="1800" dirty="0"/>
                  <a:t>一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zh-TW" altLang="en-US" sz="1800" dirty="0"/>
                  <a:t>就組合成系統的一個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 </a:t>
                </a:r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9" name="Rectangle 7">
                <a:extLst>
                  <a:ext uri="{FF2B5EF4-FFF2-40B4-BE49-F238E27FC236}">
                    <a16:creationId xmlns:a16="http://schemas.microsoft.com/office/drawing/2014/main" id="{C4D70CB3-0DC7-7948-B303-2413AAB321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6127" y="1746801"/>
                <a:ext cx="8521819" cy="369332"/>
              </a:xfrm>
              <a:prstGeom prst="rect">
                <a:avLst/>
              </a:prstGeom>
              <a:blipFill>
                <a:blip r:embed="rId5"/>
                <a:stretch>
                  <a:fillRect l="-595" t="-6667" r="-446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14">
            <a:extLst>
              <a:ext uri="{FF2B5EF4-FFF2-40B4-BE49-F238E27FC236}">
                <a16:creationId xmlns:a16="http://schemas.microsoft.com/office/drawing/2014/main" id="{2AE6687E-D015-2B4E-A594-61D9E7E19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999" y="4027066"/>
            <a:ext cx="76819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很明顯，系統的一個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也對應許多個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</a:t>
            </a:r>
            <a:r>
              <a:rPr lang="zh-TW" altLang="en-US" sz="1800" dirty="0"/>
              <a:t>。</a:t>
            </a:r>
          </a:p>
        </p:txBody>
      </p:sp>
      <p:pic>
        <p:nvPicPr>
          <p:cNvPr id="37" name="Picture 4" descr="entropy02">
            <a:extLst>
              <a:ext uri="{FF2B5EF4-FFF2-40B4-BE49-F238E27FC236}">
                <a16:creationId xmlns:a16="http://schemas.microsoft.com/office/drawing/2014/main" id="{B730FE8D-3B5F-BB4B-ABF4-7FA4FD495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738590" y="4869159"/>
            <a:ext cx="3286125" cy="125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5">
            <a:extLst>
              <a:ext uri="{FF2B5EF4-FFF2-40B4-BE49-F238E27FC236}">
                <a16:creationId xmlns:a16="http://schemas.microsoft.com/office/drawing/2014/main" id="{24947BF1-4E78-2749-8A6D-CFD2C5740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690" y="5726409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9" name="Oval 6">
            <a:extLst>
              <a:ext uri="{FF2B5EF4-FFF2-40B4-BE49-F238E27FC236}">
                <a16:creationId xmlns:a16="http://schemas.microsoft.com/office/drawing/2014/main" id="{B9AD34F9-887A-3A40-B295-0E9A745B4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3215" y="572640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40" name="Picture 4" descr="entropy02">
            <a:extLst>
              <a:ext uri="{FF2B5EF4-FFF2-40B4-BE49-F238E27FC236}">
                <a16:creationId xmlns:a16="http://schemas.microsoft.com/office/drawing/2014/main" id="{C6D95E05-445C-104A-9C70-9DF79F07E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5334099" y="4869160"/>
            <a:ext cx="3286125" cy="125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5">
            <a:extLst>
              <a:ext uri="{FF2B5EF4-FFF2-40B4-BE49-F238E27FC236}">
                <a16:creationId xmlns:a16="http://schemas.microsoft.com/office/drawing/2014/main" id="{FC54123D-59F0-5049-AF04-4757AE1BE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461" y="5589884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2" name="Oval 6">
            <a:extLst>
              <a:ext uri="{FF2B5EF4-FFF2-40B4-BE49-F238E27FC236}">
                <a16:creationId xmlns:a16="http://schemas.microsoft.com/office/drawing/2014/main" id="{BCEB22E0-9CAB-884D-906C-445B7E085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8924" y="5661322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3" name="Oval 7">
            <a:extLst>
              <a:ext uri="{FF2B5EF4-FFF2-40B4-BE49-F238E27FC236}">
                <a16:creationId xmlns:a16="http://schemas.microsoft.com/office/drawing/2014/main" id="{8DF58508-9691-A846-8453-DB40B5629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1155" y="551765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" name="Oval 10">
            <a:extLst>
              <a:ext uri="{FF2B5EF4-FFF2-40B4-BE49-F238E27FC236}">
                <a16:creationId xmlns:a16="http://schemas.microsoft.com/office/drawing/2014/main" id="{CD70566D-FB11-004C-ADEE-3E6507DBA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286" y="572640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5" name="文字方塊 33">
            <a:extLst>
              <a:ext uri="{FF2B5EF4-FFF2-40B4-BE49-F238E27FC236}">
                <a16:creationId xmlns:a16="http://schemas.microsoft.com/office/drawing/2014/main" id="{D0C96C9B-5BCE-674A-AF19-9F4B85B38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158" y="484155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字方塊 34">
            <a:extLst>
              <a:ext uri="{FF2B5EF4-FFF2-40B4-BE49-F238E27FC236}">
                <a16:creationId xmlns:a16="http://schemas.microsoft.com/office/drawing/2014/main" id="{02353E1F-73D8-CF4B-938E-6AF9B8B8E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0592" y="4841554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字方塊 5">
                <a:extLst>
                  <a:ext uri="{FF2B5EF4-FFF2-40B4-BE49-F238E27FC236}">
                    <a16:creationId xmlns:a16="http://schemas.microsoft.com/office/drawing/2014/main" id="{9C02203A-6366-A549-AE09-DDF3DEF63D54}"/>
                  </a:ext>
                </a:extLst>
              </p:cNvPr>
              <p:cNvSpPr txBox="1"/>
              <p:nvPr/>
            </p:nvSpPr>
            <p:spPr>
              <a:xfrm>
                <a:off x="611682" y="4440787"/>
                <a:ext cx="79619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例如下圖這個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zh-CN" altLang="en-US" dirty="0"/>
                  <a:t>與上圖對應同一個</a:t>
                </a:r>
                <a:r>
                  <a:rPr lang="en-US" altLang="zh-TW" dirty="0" err="1"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狀態。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7" name="文字方塊 5">
                <a:extLst>
                  <a:ext uri="{FF2B5EF4-FFF2-40B4-BE49-F238E27FC236}">
                    <a16:creationId xmlns:a16="http://schemas.microsoft.com/office/drawing/2014/main" id="{9C02203A-6366-A549-AE09-DDF3DEF63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82" y="4440787"/>
                <a:ext cx="7961927" cy="369332"/>
              </a:xfrm>
              <a:prstGeom prst="rect">
                <a:avLst/>
              </a:prstGeom>
              <a:blipFill>
                <a:blip r:embed="rId6"/>
                <a:stretch>
                  <a:fillRect l="-63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57C1C-F71D-7D79-2707-0BACCDB44299}"/>
                  </a:ext>
                </a:extLst>
              </p:cNvPr>
              <p:cNvSpPr txBox="1"/>
              <p:nvPr/>
            </p:nvSpPr>
            <p:spPr>
              <a:xfrm>
                <a:off x="625999" y="6212889"/>
                <a:ext cx="6497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因為兩者的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都是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巨觀無法分辨兩者差異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57C1C-F71D-7D79-2707-0BACCDB44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99" y="6212889"/>
                <a:ext cx="6497706" cy="369332"/>
              </a:xfrm>
              <a:prstGeom prst="rect">
                <a:avLst/>
              </a:prstGeom>
              <a:blipFill>
                <a:blip r:embed="rId7"/>
                <a:stretch>
                  <a:fillRect l="-78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6" descr="entropy05"/>
          <p:cNvPicPr>
            <a:picLocks noChangeAspect="1" noChangeArrowheads="1"/>
          </p:cNvPicPr>
          <p:nvPr/>
        </p:nvPicPr>
        <p:blipFill rotWithShape="1"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9542" r="13200" b="1998"/>
          <a:stretch/>
        </p:blipFill>
        <p:spPr bwMode="auto">
          <a:xfrm>
            <a:off x="469760" y="3865677"/>
            <a:ext cx="7969572" cy="260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704" name="Rectangle 11"/>
              <p:cNvSpPr>
                <a:spLocks noChangeArrowheads="1"/>
              </p:cNvSpPr>
              <p:nvPr/>
            </p:nvSpPr>
            <p:spPr bwMode="auto">
              <a:xfrm>
                <a:off x="469760" y="2550713"/>
                <a:ext cx="78466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也就是：系統</a:t>
                </a:r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的多重度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就是兩個固體的多重度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1800" baseline="-30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的乘積：</a:t>
                </a:r>
                <a:r>
                  <a:rPr lang="zh-TW" altLang="en-US" sz="1800" dirty="0"/>
                  <a:t> </a:t>
                </a:r>
              </a:p>
            </p:txBody>
          </p:sp>
        </mc:Choice>
        <mc:Fallback xmlns="">
          <p:sp>
            <p:nvSpPr>
              <p:cNvPr id="29704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9760" y="2550713"/>
                <a:ext cx="7846656" cy="369332"/>
              </a:xfrm>
              <a:prstGeom prst="rect">
                <a:avLst/>
              </a:prstGeom>
              <a:blipFill>
                <a:blip r:embed="rId3"/>
                <a:stretch>
                  <a:fillRect l="-48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07" name="矩形 11"/>
          <p:cNvSpPr>
            <a:spLocks noChangeArrowheads="1"/>
          </p:cNvSpPr>
          <p:nvPr/>
        </p:nvSpPr>
        <p:spPr bwMode="auto">
          <a:xfrm>
            <a:off x="7139170" y="6161354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Macrostates</a:t>
            </a:r>
            <a:endParaRPr lang="zh-TW" altLang="en-US" sz="1800" dirty="0"/>
          </a:p>
        </p:txBody>
      </p:sp>
      <p:pic>
        <p:nvPicPr>
          <p:cNvPr id="15" name="Picture 4" descr="entropy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550812" y="407731"/>
            <a:ext cx="3286125" cy="125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3122562" y="1193544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6994707" y="1121312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18" name="Picture 4" descr="entropy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5369597" y="417154"/>
            <a:ext cx="3286125" cy="125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5729959" y="1137878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5874422" y="1209316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1" name="Oval 7"/>
          <p:cNvSpPr>
            <a:spLocks noChangeArrowheads="1"/>
          </p:cNvSpPr>
          <p:nvPr/>
        </p:nvSpPr>
        <p:spPr bwMode="auto">
          <a:xfrm>
            <a:off x="6882484" y="1209316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8012784" y="1274403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文字方塊 33"/>
          <p:cNvSpPr txBox="1">
            <a:spLocks noChangeArrowheads="1"/>
          </p:cNvSpPr>
          <p:nvPr/>
        </p:nvSpPr>
        <p:spPr bwMode="auto">
          <a:xfrm>
            <a:off x="1706380" y="380127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字方塊 34"/>
          <p:cNvSpPr txBox="1">
            <a:spLocks noChangeArrowheads="1"/>
          </p:cNvSpPr>
          <p:nvPr/>
        </p:nvSpPr>
        <p:spPr bwMode="auto">
          <a:xfrm>
            <a:off x="6526090" y="389548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1152156" y="6096306"/>
                <a:ext cx="17657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156" y="6096306"/>
                <a:ext cx="1765772" cy="369332"/>
              </a:xfrm>
              <a:prstGeom prst="rect">
                <a:avLst/>
              </a:prstGeom>
              <a:blipFill>
                <a:blip r:embed="rId5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11">
            <a:extLst>
              <a:ext uri="{FF2B5EF4-FFF2-40B4-BE49-F238E27FC236}">
                <a16:creationId xmlns:a16="http://schemas.microsoft.com/office/drawing/2014/main" id="{C26DDBC8-1D5D-5940-8C29-4D6124E1F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60" y="1760836"/>
            <a:ext cx="81001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很明顯的，系統的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總數，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6B4A01A2-BC59-8041-B592-2AB56B1AEDAA}"/>
                  </a:ext>
                </a:extLst>
              </p:cNvPr>
              <p:cNvSpPr/>
              <p:nvPr/>
            </p:nvSpPr>
            <p:spPr>
              <a:xfrm>
                <a:off x="469760" y="2166243"/>
                <a:ext cx="739497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就是固體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zh-TW" alt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的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數目、乘上固體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  <m:r>
                      <a:rPr lang="zh-TW" alt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的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數目。</a:t>
                </a:r>
                <a:r>
                  <a:rPr lang="zh-TW" altLang="en-US" dirty="0"/>
                  <a:t> 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6B4A01A2-BC59-8041-B592-2AB56B1AED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60" y="2166243"/>
                <a:ext cx="7394974" cy="369332"/>
              </a:xfrm>
              <a:prstGeom prst="rect">
                <a:avLst/>
              </a:prstGeom>
              <a:blipFill>
                <a:blip r:embed="rId6"/>
                <a:stretch>
                  <a:fillRect l="-51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EB1027A-1F18-DF4A-8E38-2FF3E5E6A68B}"/>
                  </a:ext>
                </a:extLst>
              </p:cNvPr>
              <p:cNvSpPr txBox="1"/>
              <p:nvPr/>
            </p:nvSpPr>
            <p:spPr>
              <a:xfrm>
                <a:off x="3946995" y="2973518"/>
                <a:ext cx="1402820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EB1027A-1F18-DF4A-8E38-2FF3E5E6A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995" y="2973518"/>
                <a:ext cx="1402820" cy="276999"/>
              </a:xfrm>
              <a:prstGeom prst="rect">
                <a:avLst/>
              </a:prstGeom>
              <a:blipFill>
                <a:blip r:embed="rId7"/>
                <a:stretch>
                  <a:fillRect l="-1786" b="-2272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B118805-6A54-FB45-ACEA-60E45BF67591}"/>
                  </a:ext>
                </a:extLst>
              </p:cNvPr>
              <p:cNvSpPr/>
              <p:nvPr/>
            </p:nvSpPr>
            <p:spPr>
              <a:xfrm>
                <a:off x="1259632" y="3906990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B118805-6A54-FB45-ACEA-60E45BF67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906990"/>
                <a:ext cx="325217" cy="246221"/>
              </a:xfrm>
              <a:prstGeom prst="rect">
                <a:avLst/>
              </a:prstGeom>
              <a:blipFill>
                <a:blip r:embed="rId10"/>
                <a:stretch>
                  <a:fillRect l="-740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67711DCC-36D0-D249-9E03-44BF20D7AF6D}"/>
                  </a:ext>
                </a:extLst>
              </p:cNvPr>
              <p:cNvSpPr/>
              <p:nvPr/>
            </p:nvSpPr>
            <p:spPr>
              <a:xfrm>
                <a:off x="2374721" y="3895553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67711DCC-36D0-D249-9E03-44BF20D7AF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721" y="3895553"/>
                <a:ext cx="339580" cy="246221"/>
              </a:xfrm>
              <a:prstGeom prst="rect">
                <a:avLst/>
              </a:prstGeom>
              <a:blipFill>
                <a:blip r:embed="rId11"/>
                <a:stretch>
                  <a:fillRect l="-10714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AA694403-7B76-7740-A19D-A1F5B190390C}"/>
                  </a:ext>
                </a:extLst>
              </p:cNvPr>
              <p:cNvSpPr txBox="1"/>
              <p:nvPr/>
            </p:nvSpPr>
            <p:spPr>
              <a:xfrm>
                <a:off x="2932244" y="3895553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AA694403-7B76-7740-A19D-A1F5B1903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244" y="3895553"/>
                <a:ext cx="1402820" cy="276999"/>
              </a:xfrm>
              <a:prstGeom prst="rect">
                <a:avLst/>
              </a:prstGeom>
              <a:blipFill>
                <a:blip r:embed="rId12"/>
                <a:stretch>
                  <a:fillRect l="-1802" b="-13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D7F6BF5B-DA82-DB43-BE3F-A4595AFE3ABC}"/>
                  </a:ext>
                </a:extLst>
              </p:cNvPr>
              <p:cNvSpPr txBox="1"/>
              <p:nvPr/>
            </p:nvSpPr>
            <p:spPr>
              <a:xfrm>
                <a:off x="5076825" y="5030538"/>
                <a:ext cx="29277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D7F6BF5B-DA82-DB43-BE3F-A4595AFE3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825" y="5030538"/>
                <a:ext cx="292772" cy="276999"/>
              </a:xfrm>
              <a:prstGeom prst="rect">
                <a:avLst/>
              </a:prstGeom>
              <a:blipFill>
                <a:blip r:embed="rId13"/>
                <a:stretch>
                  <a:fillRect l="-12500" r="-8333"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24">
            <a:extLst>
              <a:ext uri="{FF2B5EF4-FFF2-40B4-BE49-F238E27FC236}">
                <a16:creationId xmlns:a16="http://schemas.microsoft.com/office/drawing/2014/main" id="{B29851E3-6B12-9740-8B9D-B4D12AE525DA}"/>
              </a:ext>
            </a:extLst>
          </p:cNvPr>
          <p:cNvSpPr/>
          <p:nvPr/>
        </p:nvSpPr>
        <p:spPr>
          <a:xfrm>
            <a:off x="685903" y="4483683"/>
            <a:ext cx="3649161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5D49336-BE8C-D246-A996-ACC806069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652" y="1044440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77D01A-73AB-574F-82EF-94DE795142A1}"/>
                  </a:ext>
                </a:extLst>
              </p:cNvPr>
              <p:cNvSpPr txBox="1"/>
              <p:nvPr/>
            </p:nvSpPr>
            <p:spPr>
              <a:xfrm>
                <a:off x="473174" y="3339102"/>
                <a:ext cx="8563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TW" dirty="0"/>
                  <a:t>個球分配到固體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TW" dirty="0"/>
                  <a:t>的狀態數，乘上剩餘的球分配到固體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TW" dirty="0"/>
                  <a:t>的狀態數，即總多重度！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77D01A-73AB-574F-82EF-94DE79514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3339102"/>
                <a:ext cx="8563322" cy="369332"/>
              </a:xfrm>
              <a:prstGeom prst="rect">
                <a:avLst/>
              </a:prstGeom>
              <a:blipFill>
                <a:blip r:embed="rId14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41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9351" r="18259" b="6384"/>
          <a:stretch>
            <a:fillRect/>
          </a:stretch>
        </p:blipFill>
        <p:spPr bwMode="auto">
          <a:xfrm>
            <a:off x="1222268" y="620688"/>
            <a:ext cx="47005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8677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8682" name="文字方塊 12"/>
          <p:cNvSpPr txBox="1">
            <a:spLocks noChangeArrowheads="1"/>
          </p:cNvSpPr>
          <p:nvPr/>
        </p:nvSpPr>
        <p:spPr bwMode="auto">
          <a:xfrm>
            <a:off x="1115616" y="5373216"/>
            <a:ext cx="8028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微觀下，粒子任意碰撞，</a:t>
            </a:r>
            <a:r>
              <a:rPr lang="zh-TW" altLang="en-US" sz="1800" dirty="0">
                <a:solidFill>
                  <a:srgbClr val="FF0000"/>
                </a:solidFill>
              </a:rPr>
              <a:t>兩個固體可以任意交換能量！能量球可以隨意移動！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331097" y="2032891"/>
            <a:ext cx="84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雙向</a:t>
            </a:r>
          </a:p>
        </p:txBody>
      </p:sp>
      <p:pic>
        <p:nvPicPr>
          <p:cNvPr id="28710" name="Picture 38" descr="https://encrypted-tbn1.gstatic.com/images?q=tbn:ANd9GcSJy-np7-PzWc7kQYa7iBL9TxKspd7ESFBNUGrJq7zvv_JNmFX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67" y="3058662"/>
            <a:ext cx="2740629" cy="224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115615" y="5805264"/>
            <a:ext cx="7359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總能量固定下熱平衡的微觀統計描述！</a:t>
            </a:r>
            <a:r>
              <a:rPr lang="en-US" altLang="zh-TW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Ensemble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Boltzmann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75" y="2188946"/>
            <a:ext cx="1502568" cy="183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149441" y="4180331"/>
            <a:ext cx="4539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統計力學之父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Ludwig Boltzmann (1844-1906)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5616" y="6247159"/>
            <a:ext cx="1871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Boltzmann 1870’s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27">
            <a:extLst>
              <a:ext uri="{FF2B5EF4-FFF2-40B4-BE49-F238E27FC236}">
                <a16:creationId xmlns:a16="http://schemas.microsoft.com/office/drawing/2014/main" id="{86E5556A-1B79-A54E-AE48-51F0AB832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452" y="167633"/>
            <a:ext cx="7412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會數系統的多重度了！現在開始正式討論兩塊固體熱量交換的微觀圖像：</a:t>
            </a:r>
          </a:p>
        </p:txBody>
      </p:sp>
    </p:spTree>
    <p:extLst>
      <p:ext uri="{BB962C8B-B14F-4D97-AF65-F5344CB8AC3E}">
        <p14:creationId xmlns:p14="http://schemas.microsoft.com/office/powerpoint/2010/main" val="3736333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entropy04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0" t="9351" r="18639" b="8632"/>
          <a:stretch>
            <a:fillRect/>
          </a:stretch>
        </p:blipFill>
        <p:spPr bwMode="auto">
          <a:xfrm>
            <a:off x="5159350" y="748310"/>
            <a:ext cx="3164994" cy="153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6" descr="entropy0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7100" r="70731" b="13031"/>
          <a:stretch>
            <a:fillRect/>
          </a:stretch>
        </p:blipFill>
        <p:spPr bwMode="auto">
          <a:xfrm>
            <a:off x="1374763" y="1725612"/>
            <a:ext cx="2087562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12" name="Picture 4" descr="entropy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1044563" y="4225925"/>
            <a:ext cx="328612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3616313" y="5011737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3759188" y="5083175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20" name="Picture 4" descr="entropy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5116500" y="4225925"/>
            <a:ext cx="328612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5476863" y="4946650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5621325" y="5018087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Oval 7"/>
          <p:cNvSpPr>
            <a:spLocks noChangeArrowheads="1"/>
          </p:cNvSpPr>
          <p:nvPr/>
        </p:nvSpPr>
        <p:spPr bwMode="auto">
          <a:xfrm>
            <a:off x="6629388" y="5018087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7759688" y="5083175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32" name="文字方塊 33"/>
              <p:cNvSpPr txBox="1">
                <a:spLocks noChangeArrowheads="1"/>
              </p:cNvSpPr>
              <p:nvPr/>
            </p:nvSpPr>
            <p:spPr bwMode="auto">
              <a:xfrm>
                <a:off x="2616188" y="5654675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732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6188" y="5654675"/>
                <a:ext cx="428625" cy="369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33" name="文字方塊 34"/>
              <p:cNvSpPr txBox="1">
                <a:spLocks noChangeArrowheads="1"/>
              </p:cNvSpPr>
              <p:nvPr/>
            </p:nvSpPr>
            <p:spPr bwMode="auto">
              <a:xfrm>
                <a:off x="6616688" y="5583237"/>
                <a:ext cx="428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733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16688" y="5583237"/>
                <a:ext cx="428625" cy="3698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弧形箭號 (左彎) 23"/>
          <p:cNvSpPr/>
          <p:nvPr/>
        </p:nvSpPr>
        <p:spPr>
          <a:xfrm flipV="1">
            <a:off x="3894125" y="2571750"/>
            <a:ext cx="1214438" cy="2159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374763" y="2573337"/>
            <a:ext cx="2232025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736" name="文字方塊 27"/>
          <p:cNvSpPr txBox="1">
            <a:spLocks noChangeArrowheads="1"/>
          </p:cNvSpPr>
          <p:nvPr/>
        </p:nvSpPr>
        <p:spPr bwMode="auto">
          <a:xfrm>
            <a:off x="1272235" y="416382"/>
            <a:ext cx="3457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兩塊固體熱量交換的微觀圖像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903650" y="3150170"/>
            <a:ext cx="25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微觀改變，巨觀下不變。</a:t>
            </a:r>
          </a:p>
        </p:txBody>
      </p:sp>
      <p:sp>
        <p:nvSpPr>
          <p:cNvPr id="3" name="矩形 2"/>
          <p:cNvSpPr/>
          <p:nvPr/>
        </p:nvSpPr>
        <p:spPr>
          <a:xfrm>
            <a:off x="3907341" y="3519502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dirty="0"/>
              <a:t>不變。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3D115A3B-71F6-8343-A5AC-650438E5465D}"/>
                  </a:ext>
                </a:extLst>
              </p:cNvPr>
              <p:cNvSpPr/>
              <p:nvPr/>
            </p:nvSpPr>
            <p:spPr>
              <a:xfrm>
                <a:off x="1907704" y="1803241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3D115A3B-71F6-8343-A5AC-650438E54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1803241"/>
                <a:ext cx="325217" cy="246221"/>
              </a:xfrm>
              <a:prstGeom prst="rect">
                <a:avLst/>
              </a:prstGeom>
              <a:blipFill>
                <a:blip r:embed="rId7"/>
                <a:stretch>
                  <a:fillRect l="-11111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EA14DA94-CBD1-2542-B077-33F555A40EE5}"/>
                  </a:ext>
                </a:extLst>
              </p:cNvPr>
              <p:cNvSpPr/>
              <p:nvPr/>
            </p:nvSpPr>
            <p:spPr>
              <a:xfrm>
                <a:off x="3001023" y="1803706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EA14DA94-CBD1-2542-B077-33F555A40E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023" y="1803706"/>
                <a:ext cx="339580" cy="246221"/>
              </a:xfrm>
              <a:prstGeom prst="rect">
                <a:avLst/>
              </a:prstGeom>
              <a:blipFill>
                <a:blip r:embed="rId8"/>
                <a:stretch>
                  <a:fillRect l="-10714" r="-3571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AAA2E21-DBBD-194C-A93F-048C7623C4CE}"/>
              </a:ext>
            </a:extLst>
          </p:cNvPr>
          <p:cNvSpPr txBox="1"/>
          <p:nvPr/>
        </p:nvSpPr>
        <p:spPr>
          <a:xfrm>
            <a:off x="1272235" y="79108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能量球可以隨意移動！</a:t>
            </a:r>
            <a:endParaRPr lang="en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23646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9351" r="18605" b="5115"/>
          <a:stretch>
            <a:fillRect/>
          </a:stretch>
        </p:blipFill>
        <p:spPr bwMode="auto">
          <a:xfrm>
            <a:off x="4706938" y="746647"/>
            <a:ext cx="338706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6" descr="entropy05"/>
          <p:cNvPicPr>
            <a:picLocks noChangeAspect="1" noChangeArrowheads="1"/>
          </p:cNvPicPr>
          <p:nvPr/>
        </p:nvPicPr>
        <p:blipFill rotWithShape="1"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71243" b="15906"/>
          <a:stretch/>
        </p:blipFill>
        <p:spPr bwMode="auto">
          <a:xfrm>
            <a:off x="928688" y="1500188"/>
            <a:ext cx="23574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1748" name="Picture 4" descr="entropy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714375" y="4000500"/>
            <a:ext cx="32861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3286125" y="478631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3429000" y="485775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1751" name="Picture 4" descr="entropy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4786313" y="4000500"/>
            <a:ext cx="32861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5146675" y="47212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5291138" y="4792663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1754" name="Oval 7"/>
          <p:cNvSpPr>
            <a:spLocks noChangeArrowheads="1"/>
          </p:cNvSpPr>
          <p:nvPr/>
        </p:nvSpPr>
        <p:spPr bwMode="auto">
          <a:xfrm>
            <a:off x="6299200" y="479266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7429500" y="485775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56" name="文字方塊 33"/>
              <p:cNvSpPr txBox="1">
                <a:spLocks noChangeArrowheads="1"/>
              </p:cNvSpPr>
              <p:nvPr/>
            </p:nvSpPr>
            <p:spPr bwMode="auto">
              <a:xfrm>
                <a:off x="2286000" y="5429250"/>
                <a:ext cx="428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756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5429250"/>
                <a:ext cx="428625" cy="3698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57" name="文字方塊 34"/>
              <p:cNvSpPr txBox="1">
                <a:spLocks noChangeArrowheads="1"/>
              </p:cNvSpPr>
              <p:nvPr/>
            </p:nvSpPr>
            <p:spPr bwMode="auto">
              <a:xfrm>
                <a:off x="6286500" y="5357813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757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6500" y="5357813"/>
                <a:ext cx="428625" cy="369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矩形 22"/>
          <p:cNvSpPr/>
          <p:nvPr/>
        </p:nvSpPr>
        <p:spPr>
          <a:xfrm>
            <a:off x="1187450" y="2420938"/>
            <a:ext cx="22320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1187450" y="2924175"/>
            <a:ext cx="2232025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5" name="弧形箭號 (左彎) 24"/>
          <p:cNvSpPr/>
          <p:nvPr/>
        </p:nvSpPr>
        <p:spPr>
          <a:xfrm>
            <a:off x="3492500" y="2349500"/>
            <a:ext cx="1214438" cy="863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849068" y="2865017"/>
            <a:ext cx="330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微觀改變，巨觀下亦改變。</a:t>
            </a:r>
          </a:p>
        </p:txBody>
      </p:sp>
      <p:sp>
        <p:nvSpPr>
          <p:cNvPr id="19" name="向左箭號 18"/>
          <p:cNvSpPr/>
          <p:nvPr/>
        </p:nvSpPr>
        <p:spPr>
          <a:xfrm>
            <a:off x="5971675" y="1500188"/>
            <a:ext cx="943976" cy="53254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874824" y="3286627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dirty="0"/>
              <a:t>改變。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82A3162-8C67-DF40-B4BF-A5BB89149EDE}"/>
                  </a:ext>
                </a:extLst>
              </p:cNvPr>
              <p:cNvSpPr/>
              <p:nvPr/>
            </p:nvSpPr>
            <p:spPr>
              <a:xfrm>
                <a:off x="1691680" y="1591232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82A3162-8C67-DF40-B4BF-A5BB89149E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591232"/>
                <a:ext cx="325217" cy="246221"/>
              </a:xfrm>
              <a:prstGeom prst="rect">
                <a:avLst/>
              </a:prstGeom>
              <a:blipFill>
                <a:blip r:embed="rId7"/>
                <a:stretch>
                  <a:fillRect l="-11111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7D796B11-8693-DD4E-B1A9-84603675D523}"/>
                  </a:ext>
                </a:extLst>
              </p:cNvPr>
              <p:cNvSpPr/>
              <p:nvPr/>
            </p:nvSpPr>
            <p:spPr>
              <a:xfrm>
                <a:off x="2826470" y="1580040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7D796B11-8693-DD4E-B1A9-84603675D5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470" y="1580040"/>
                <a:ext cx="339580" cy="246221"/>
              </a:xfrm>
              <a:prstGeom prst="rect">
                <a:avLst/>
              </a:prstGeom>
              <a:blipFill>
                <a:blip r:embed="rId8"/>
                <a:stretch>
                  <a:fillRect l="-11111" r="-3704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3CDE3A6-2FD2-8540-8589-28CBC0DDBD40}"/>
              </a:ext>
            </a:extLst>
          </p:cNvPr>
          <p:cNvSpPr txBox="1"/>
          <p:nvPr/>
        </p:nvSpPr>
        <p:spPr>
          <a:xfrm>
            <a:off x="880050" y="76088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能量球隨意移動！</a:t>
            </a:r>
            <a:endParaRPr lang="en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23646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33056 0.00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8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2 0.01042 L -0.43299 0.0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  <p:bldP spid="24" grpId="0" animBg="1"/>
      <p:bldP spid="25" grpId="0" animBg="1"/>
      <p:bldP spid="18" grpId="0"/>
      <p:bldP spid="19" grpId="0" animBg="1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5" name="Picture 4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4436955" y="3857624"/>
            <a:ext cx="32861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9" name="Picture 5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9351" r="18605" b="5115"/>
          <a:stretch>
            <a:fillRect/>
          </a:stretch>
        </p:blipFill>
        <p:spPr bwMode="auto">
          <a:xfrm>
            <a:off x="5354557" y="116632"/>
            <a:ext cx="2381197" cy="11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6" descr="entropy05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13200"/>
          <a:stretch>
            <a:fillRect/>
          </a:stretch>
        </p:blipFill>
        <p:spPr bwMode="auto">
          <a:xfrm>
            <a:off x="873105" y="1473807"/>
            <a:ext cx="677703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2772" name="Picture 4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928688" y="3857625"/>
            <a:ext cx="32861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3500438" y="464343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3643313" y="471487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6" name="Oval 5"/>
          <p:cNvSpPr>
            <a:spLocks noChangeArrowheads="1"/>
          </p:cNvSpPr>
          <p:nvPr/>
        </p:nvSpPr>
        <p:spPr bwMode="auto">
          <a:xfrm>
            <a:off x="4797317" y="457834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7" name="Oval 6"/>
          <p:cNvSpPr>
            <a:spLocks noChangeArrowheads="1"/>
          </p:cNvSpPr>
          <p:nvPr/>
        </p:nvSpPr>
        <p:spPr bwMode="auto">
          <a:xfrm>
            <a:off x="4994695" y="4577556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8" name="Oval 7"/>
          <p:cNvSpPr>
            <a:spLocks noChangeArrowheads="1"/>
          </p:cNvSpPr>
          <p:nvPr/>
        </p:nvSpPr>
        <p:spPr bwMode="auto">
          <a:xfrm>
            <a:off x="5949842" y="464978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9" name="Oval 10"/>
          <p:cNvSpPr>
            <a:spLocks noChangeArrowheads="1"/>
          </p:cNvSpPr>
          <p:nvPr/>
        </p:nvSpPr>
        <p:spPr bwMode="auto">
          <a:xfrm>
            <a:off x="7080142" y="4714874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" name="弧形箭號 (左彎) 18"/>
          <p:cNvSpPr/>
          <p:nvPr/>
        </p:nvSpPr>
        <p:spPr>
          <a:xfrm>
            <a:off x="3857625" y="2357438"/>
            <a:ext cx="357188" cy="64293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弧形箭號 (左彎) 23"/>
          <p:cNvSpPr/>
          <p:nvPr/>
        </p:nvSpPr>
        <p:spPr>
          <a:xfrm flipV="1">
            <a:off x="3929063" y="2490887"/>
            <a:ext cx="460709" cy="50948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弧形箭號 (左彎) 24"/>
          <p:cNvSpPr/>
          <p:nvPr/>
        </p:nvSpPr>
        <p:spPr>
          <a:xfrm flipV="1">
            <a:off x="4389772" y="2319741"/>
            <a:ext cx="1214438" cy="2857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2783" name="文字方塊 30"/>
          <p:cNvSpPr txBox="1">
            <a:spLocks noChangeArrowheads="1"/>
          </p:cNvSpPr>
          <p:nvPr/>
        </p:nvSpPr>
        <p:spPr bwMode="auto">
          <a:xfrm>
            <a:off x="910399" y="5937161"/>
            <a:ext cx="8054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微觀狀態在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/>
              <a:t> 之間也會任意變換，足夠頻繁快速而毫無規則。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84" name="文字方塊 33"/>
              <p:cNvSpPr txBox="1">
                <a:spLocks noChangeArrowheads="1"/>
              </p:cNvSpPr>
              <p:nvPr/>
            </p:nvSpPr>
            <p:spPr bwMode="auto">
              <a:xfrm>
                <a:off x="2857501" y="4857750"/>
                <a:ext cx="428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78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7501" y="4857750"/>
                <a:ext cx="428625" cy="3698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785" name="文字方塊 34"/>
              <p:cNvSpPr txBox="1">
                <a:spLocks noChangeArrowheads="1"/>
              </p:cNvSpPr>
              <p:nvPr/>
            </p:nvSpPr>
            <p:spPr bwMode="auto">
              <a:xfrm>
                <a:off x="6294330" y="4857749"/>
                <a:ext cx="428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78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4330" y="4857749"/>
                <a:ext cx="428625" cy="3698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86" name="文字方塊 27"/>
          <p:cNvSpPr txBox="1">
            <a:spLocks noChangeArrowheads="1"/>
          </p:cNvSpPr>
          <p:nvPr/>
        </p:nvSpPr>
        <p:spPr bwMode="auto">
          <a:xfrm>
            <a:off x="928688" y="5388769"/>
            <a:ext cx="7488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能量的交換沒有阻礙，因此非常頻繁而快速，而且無法控制！</a:t>
            </a:r>
          </a:p>
        </p:txBody>
      </p:sp>
      <p:sp>
        <p:nvSpPr>
          <p:cNvPr id="20" name="向左箭號 19"/>
          <p:cNvSpPr/>
          <p:nvPr/>
        </p:nvSpPr>
        <p:spPr>
          <a:xfrm>
            <a:off x="4028223" y="3827463"/>
            <a:ext cx="471988" cy="403930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向左箭號 20"/>
          <p:cNvSpPr/>
          <p:nvPr/>
        </p:nvSpPr>
        <p:spPr>
          <a:xfrm flipH="1">
            <a:off x="4138811" y="4745326"/>
            <a:ext cx="361400" cy="38524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BC10D78B-0943-5B43-A5A6-7073F35D6DF1}"/>
                  </a:ext>
                </a:extLst>
              </p:cNvPr>
              <p:cNvSpPr/>
              <p:nvPr/>
            </p:nvSpPr>
            <p:spPr>
              <a:xfrm>
                <a:off x="1493858" y="1539717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BC10D78B-0943-5B43-A5A6-7073F35D6D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858" y="1539717"/>
                <a:ext cx="325217" cy="246221"/>
              </a:xfrm>
              <a:prstGeom prst="rect">
                <a:avLst/>
              </a:prstGeom>
              <a:blipFill>
                <a:blip r:embed="rId7"/>
                <a:stretch>
                  <a:fillRect l="-11538" r="-3846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F87CE-C71D-DE46-A865-4B35BF459EF5}"/>
                  </a:ext>
                </a:extLst>
              </p:cNvPr>
              <p:cNvSpPr/>
              <p:nvPr/>
            </p:nvSpPr>
            <p:spPr>
              <a:xfrm>
                <a:off x="2522390" y="1519951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F87CE-C71D-DE46-A865-4B35BF459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390" y="1519951"/>
                <a:ext cx="339580" cy="246221"/>
              </a:xfrm>
              <a:prstGeom prst="rect">
                <a:avLst/>
              </a:prstGeom>
              <a:blipFill>
                <a:blip r:embed="rId8"/>
                <a:stretch>
                  <a:fillRect l="-11111" r="-3704" b="-210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C2596B9D-2120-9845-8848-AF85BDA5B46D}"/>
                  </a:ext>
                </a:extLst>
              </p:cNvPr>
              <p:cNvSpPr txBox="1"/>
              <p:nvPr/>
            </p:nvSpPr>
            <p:spPr>
              <a:xfrm>
                <a:off x="2986952" y="1491666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C2596B9D-2120-9845-8848-AF85BDA5B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952" y="1491666"/>
                <a:ext cx="1402820" cy="276999"/>
              </a:xfrm>
              <a:prstGeom prst="rect">
                <a:avLst/>
              </a:prstGeom>
              <a:blipFill>
                <a:blip r:embed="rId9"/>
                <a:stretch>
                  <a:fillRect l="-1786" b="-17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-0.49514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5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-0.50625 -0.004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13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3663 -0.0018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10451 0.0106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5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  <p:bldP spid="32777" grpId="0" animBg="1"/>
      <p:bldP spid="32778" grpId="0" animBg="1"/>
      <p:bldP spid="32779" grpId="0" animBg="1"/>
      <p:bldP spid="19" grpId="0" animBg="1"/>
      <p:bldP spid="24" grpId="0" animBg="1"/>
      <p:bldP spid="25" grpId="0" animBg="1"/>
      <p:bldP spid="20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6" descr="entropy0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13200"/>
          <a:stretch>
            <a:fillRect/>
          </a:stretch>
        </p:blipFill>
        <p:spPr bwMode="auto">
          <a:xfrm>
            <a:off x="900113" y="620713"/>
            <a:ext cx="677703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" name="弧形箭號 (左彎) 18"/>
          <p:cNvSpPr/>
          <p:nvPr/>
        </p:nvSpPr>
        <p:spPr>
          <a:xfrm>
            <a:off x="3829050" y="1477963"/>
            <a:ext cx="357188" cy="64293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弧形箭號 (左彎) 23"/>
          <p:cNvSpPr/>
          <p:nvPr/>
        </p:nvSpPr>
        <p:spPr>
          <a:xfrm flipV="1">
            <a:off x="3900487" y="1628452"/>
            <a:ext cx="512951" cy="49244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弧形箭號 (左彎) 24"/>
          <p:cNvSpPr/>
          <p:nvPr/>
        </p:nvSpPr>
        <p:spPr>
          <a:xfrm flipV="1">
            <a:off x="4464844" y="1561002"/>
            <a:ext cx="1214438" cy="2857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926306" y="3789363"/>
            <a:ext cx="6519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所有通過交互作用，可以發生的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TW" altLang="en-US" sz="1800" dirty="0">
                <a:solidFill>
                  <a:srgbClr val="FF0000"/>
                </a:solidFill>
              </a:rPr>
              <a:t> 都一樣可能出現</a:t>
            </a:r>
            <a:r>
              <a:rPr lang="zh-TW" altLang="en-US" sz="1800" dirty="0"/>
              <a:t>。 </a:t>
            </a: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926306" y="4221348"/>
            <a:ext cx="6310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如果經過時間夠長後，所有的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</a:rPr>
              <a:t>都會發生一次。</a:t>
            </a:r>
            <a:r>
              <a:rPr lang="zh-TW" altLang="en-US" sz="1800" dirty="0"/>
              <a:t> </a:t>
            </a: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926306" y="4567729"/>
            <a:ext cx="658385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>
                <a:solidFill>
                  <a:srgbClr val="FF0000"/>
                </a:solidFill>
              </a:rPr>
              <a:t>以一段長時間平均來看，此系統處於某一特定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</a:rPr>
              <a:t>的機率</a:t>
            </a:r>
          </a:p>
          <a:p>
            <a:r>
              <a:rPr lang="zh-TW" altLang="en-US" sz="1800" dirty="0">
                <a:solidFill>
                  <a:srgbClr val="FF0000"/>
                </a:solidFill>
              </a:rPr>
              <a:t>應該正比於該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的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dirty="0">
                <a:solidFill>
                  <a:srgbClr val="FF0000"/>
                </a:solidFill>
              </a:rPr>
              <a:t>。 </a:t>
            </a:r>
          </a:p>
        </p:txBody>
      </p:sp>
      <p:sp>
        <p:nvSpPr>
          <p:cNvPr id="33801" name="文字方塊 16"/>
          <p:cNvSpPr txBox="1">
            <a:spLocks noChangeArrowheads="1"/>
          </p:cNvSpPr>
          <p:nvPr/>
        </p:nvSpPr>
        <p:spPr bwMode="auto">
          <a:xfrm>
            <a:off x="900113" y="3394168"/>
            <a:ext cx="222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合理的基本假設：</a:t>
            </a:r>
          </a:p>
        </p:txBody>
      </p:sp>
      <p:sp>
        <p:nvSpPr>
          <p:cNvPr id="33802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3804" name="文字方塊 30"/>
          <p:cNvSpPr txBox="1">
            <a:spLocks noChangeArrowheads="1"/>
          </p:cNvSpPr>
          <p:nvPr/>
        </p:nvSpPr>
        <p:spPr bwMode="auto">
          <a:xfrm>
            <a:off x="900113" y="3028156"/>
            <a:ext cx="7129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微觀狀態在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/>
              <a:t> 之間任意變換，足夠頻繁快速而毫無規則。</a:t>
            </a:r>
          </a:p>
        </p:txBody>
      </p:sp>
      <p:sp>
        <p:nvSpPr>
          <p:cNvPr id="33805" name="文字方塊 17"/>
          <p:cNvSpPr txBox="1">
            <a:spLocks noChangeArrowheads="1"/>
          </p:cNvSpPr>
          <p:nvPr/>
        </p:nvSpPr>
        <p:spPr bwMode="auto">
          <a:xfrm>
            <a:off x="938530" y="6053137"/>
            <a:ext cx="5256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統計力學（熱學的微觀學說）的基本假設！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399352C-89A3-BD4B-9810-2D227518FB9A}"/>
                  </a:ext>
                </a:extLst>
              </p:cNvPr>
              <p:cNvSpPr/>
              <p:nvPr/>
            </p:nvSpPr>
            <p:spPr>
              <a:xfrm>
                <a:off x="1498865" y="685177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399352C-89A3-BD4B-9810-2D227518FB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865" y="685177"/>
                <a:ext cx="325217" cy="246221"/>
              </a:xfrm>
              <a:prstGeom prst="rect">
                <a:avLst/>
              </a:prstGeom>
              <a:blipFill>
                <a:blip r:embed="rId6"/>
                <a:stretch>
                  <a:fillRect l="-11111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F3FEBB90-4597-664C-BAC1-1D58A4E34F56}"/>
                  </a:ext>
                </a:extLst>
              </p:cNvPr>
              <p:cNvSpPr/>
              <p:nvPr/>
            </p:nvSpPr>
            <p:spPr>
              <a:xfrm>
                <a:off x="2486986" y="700579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F3FEBB90-4597-664C-BAC1-1D58A4E34F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986" y="700579"/>
                <a:ext cx="339580" cy="246221"/>
              </a:xfrm>
              <a:prstGeom prst="rect">
                <a:avLst/>
              </a:prstGeom>
              <a:blipFill>
                <a:blip r:embed="rId7"/>
                <a:stretch>
                  <a:fillRect l="-10714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28F15C2B-7EB9-3E47-A424-21ECEF15DDAA}"/>
                  </a:ext>
                </a:extLst>
              </p:cNvPr>
              <p:cNvSpPr txBox="1"/>
              <p:nvPr/>
            </p:nvSpPr>
            <p:spPr>
              <a:xfrm>
                <a:off x="3010619" y="650875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28F15C2B-7EB9-3E47-A424-21ECEF15D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619" y="650875"/>
                <a:ext cx="1402820" cy="276999"/>
              </a:xfrm>
              <a:prstGeom prst="rect">
                <a:avLst/>
              </a:prstGeom>
              <a:blipFill>
                <a:blip r:embed="rId8"/>
                <a:stretch>
                  <a:fillRect l="-1786" b="-17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FF9610C3-1222-434B-81F9-EBD228ED5512}"/>
                  </a:ext>
                </a:extLst>
              </p:cNvPr>
              <p:cNvSpPr txBox="1"/>
              <p:nvPr/>
            </p:nvSpPr>
            <p:spPr>
              <a:xfrm>
                <a:off x="981315" y="5512781"/>
                <a:ext cx="330731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FF9610C3-1222-434B-81F9-EBD228ED5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315" y="5512781"/>
                <a:ext cx="3307316" cy="276999"/>
              </a:xfrm>
              <a:prstGeom prst="rect">
                <a:avLst/>
              </a:prstGeom>
              <a:blipFill>
                <a:blip r:embed="rId9"/>
                <a:stretch>
                  <a:fillRect l="-763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  <p:bldP spid="30" grpId="0" autoUpdateAnimBg="0"/>
      <p:bldP spid="33" grpId="0" autoUpdateAnimBg="0"/>
      <p:bldP spid="33805" grpId="0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7041" name="Text Box 4"/>
              <p:cNvSpPr txBox="1">
                <a:spLocks noChangeArrowheads="1"/>
              </p:cNvSpPr>
              <p:nvPr/>
            </p:nvSpPr>
            <p:spPr bwMode="auto">
              <a:xfrm>
                <a:off x="924336" y="690796"/>
                <a:ext cx="4724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zh-TW" sz="1800" dirty="0">
                    <a:latin typeface="Times New Roman" pitchFamily="18" charset="0"/>
                  </a:rPr>
                  <a:t>Mean Free Path </a:t>
                </a:r>
                <a14:m>
                  <m:oMath xmlns:m="http://schemas.openxmlformats.org/officeDocument/2006/math">
                    <m:r>
                      <a:rPr lang="el-GR" altLang="zh-TW" sz="1800" i="1" dirty="0" smtClean="0">
                        <a:latin typeface="Cambria Math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l-GR" altLang="zh-TW" sz="18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zh-TW" altLang="en-US" sz="1800" dirty="0">
                    <a:latin typeface="Times New Roman" pitchFamily="18" charset="0"/>
                  </a:rPr>
                  <a:t>兩次碰撞之間的平均距離</a:t>
                </a:r>
              </a:p>
            </p:txBody>
          </p:sp>
        </mc:Choice>
        <mc:Fallback xmlns="">
          <p:sp>
            <p:nvSpPr>
              <p:cNvPr id="87041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4336" y="690796"/>
                <a:ext cx="4724400" cy="366713"/>
              </a:xfrm>
              <a:prstGeom prst="rect">
                <a:avLst/>
              </a:prstGeom>
              <a:blipFill>
                <a:blip r:embed="rId2"/>
                <a:stretch>
                  <a:fillRect l="-1072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047" name="Text Box 10"/>
          <p:cNvSpPr txBox="1">
            <a:spLocks noChangeArrowheads="1"/>
          </p:cNvSpPr>
          <p:nvPr/>
        </p:nvSpPr>
        <p:spPr bwMode="auto">
          <a:xfrm>
            <a:off x="971909" y="27333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STP</a:t>
            </a:r>
          </a:p>
        </p:txBody>
      </p:sp>
      <p:sp>
        <p:nvSpPr>
          <p:cNvPr id="87049" name="Text Box 12"/>
          <p:cNvSpPr txBox="1">
            <a:spLocks noChangeArrowheads="1"/>
          </p:cNvSpPr>
          <p:nvPr/>
        </p:nvSpPr>
        <p:spPr bwMode="auto">
          <a:xfrm>
            <a:off x="971909" y="5202682"/>
            <a:ext cx="45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Relaxation time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：兩次撞擊之間的平均時間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980966" y="1836880"/>
                <a:ext cx="1279645" cy="612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𝑁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966" y="1836880"/>
                <a:ext cx="1279645" cy="612796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016152" y="3167248"/>
                <a:ext cx="2546851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𝑘𝑇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𝑃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4×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−26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52" y="3167248"/>
                <a:ext cx="2546851" cy="616451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7715" name="Picture 195" descr="\\Mac\Dropbox\Documents\課程\Young\Chapter18\A_Images\A_Figures_and_Photos\18_15_Fig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24744"/>
            <a:ext cx="3625224" cy="276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016152" y="3891498"/>
                <a:ext cx="2483565" cy="38311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𝑟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~1.5Å~1.5×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−10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m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52" y="3891498"/>
                <a:ext cx="2483565" cy="383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972848" y="4646316"/>
                <a:ext cx="178196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1.5×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−7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m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48" y="4646316"/>
                <a:ext cx="178196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2813047" y="4634979"/>
            <a:ext cx="3939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約四十倍氣體中原子的平均距離。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5395322" y="5053216"/>
                <a:ext cx="3577454" cy="693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cs typeface="Times New Roman" pitchFamily="18" charset="0"/>
                        </a:rPr>
                        <m:t>𝜏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rms</m:t>
                              </m:r>
                            </m:sub>
                          </m:sSub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1.5×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−7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500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3×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−10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s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322" y="5053216"/>
                <a:ext cx="3577454" cy="693331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>
            <a:extLst>
              <a:ext uri="{FF2B5EF4-FFF2-40B4-BE49-F238E27FC236}">
                <a16:creationId xmlns:a16="http://schemas.microsoft.com/office/drawing/2014/main" id="{30DAAAA0-9D67-254E-96D0-6B14F93807D6}"/>
              </a:ext>
            </a:extLst>
          </p:cNvPr>
          <p:cNvSpPr txBox="1"/>
          <p:nvPr/>
        </p:nvSpPr>
        <p:spPr>
          <a:xfrm>
            <a:off x="948328" y="5774113"/>
            <a:ext cx="646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日常世界的時間，對分子的微觀來說已經是長時間了。</a:t>
            </a:r>
          </a:p>
        </p:txBody>
      </p:sp>
    </p:spTree>
    <p:extLst>
      <p:ext uri="{BB962C8B-B14F-4D97-AF65-F5344CB8AC3E}">
        <p14:creationId xmlns:p14="http://schemas.microsoft.com/office/powerpoint/2010/main" val="20902851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8289"/>
          <a:stretch>
            <a:fillRect/>
          </a:stretch>
        </p:blipFill>
        <p:spPr bwMode="auto">
          <a:xfrm>
            <a:off x="6047793" y="1144062"/>
            <a:ext cx="14351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6026775" y="562243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34819" name="Picture 6" descr="掃瞄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6047793" y="4630707"/>
            <a:ext cx="13684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Text Box 7"/>
              <p:cNvSpPr txBox="1">
                <a:spLocks noChangeArrowheads="1"/>
              </p:cNvSpPr>
              <p:nvPr/>
            </p:nvSpPr>
            <p:spPr bwMode="auto">
              <a:xfrm>
                <a:off x="1440868" y="2830482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3482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868" y="2830482"/>
                <a:ext cx="792162" cy="366713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1" name="Text Box 8"/>
              <p:cNvSpPr txBox="1">
                <a:spLocks noChangeArrowheads="1"/>
              </p:cNvSpPr>
              <p:nvPr/>
            </p:nvSpPr>
            <p:spPr bwMode="auto">
              <a:xfrm>
                <a:off x="1440868" y="4630707"/>
                <a:ext cx="10080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3482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868" y="4630707"/>
                <a:ext cx="1008062" cy="366713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2" name="Text Box 9"/>
          <p:cNvSpPr txBox="1">
            <a:spLocks noChangeArrowheads="1"/>
          </p:cNvSpPr>
          <p:nvPr/>
        </p:nvSpPr>
        <p:spPr bwMode="auto">
          <a:xfrm>
            <a:off x="1224968" y="598457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3" name="Text Box 10"/>
              <p:cNvSpPr txBox="1">
                <a:spLocks noChangeArrowheads="1"/>
              </p:cNvSpPr>
              <p:nvPr/>
            </p:nvSpPr>
            <p:spPr bwMode="auto">
              <a:xfrm>
                <a:off x="3456993" y="598457"/>
                <a:ext cx="14398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823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6993" y="598457"/>
                <a:ext cx="1439862" cy="3667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4" name="Rectangle 11"/>
              <p:cNvSpPr>
                <a:spLocks noChangeArrowheads="1"/>
              </p:cNvSpPr>
              <p:nvPr/>
            </p:nvSpPr>
            <p:spPr bwMode="auto">
              <a:xfrm>
                <a:off x="827510" y="6111091"/>
                <a:ext cx="7560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每一個 </a:t>
                </a:r>
                <a:r>
                  <a:rPr lang="en-US" altLang="zh-TW" sz="1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出現的機會與所對應到的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成正比 。</a:t>
                </a:r>
                <a:endParaRPr lang="en-US" altLang="zh-TW" sz="1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824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10" y="6111091"/>
                <a:ext cx="7560840" cy="369332"/>
              </a:xfrm>
              <a:prstGeom prst="rect">
                <a:avLst/>
              </a:prstGeom>
              <a:blipFill>
                <a:blip r:embed="rId7"/>
                <a:stretch>
                  <a:fillRect l="-839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5" name="Text Box 12"/>
              <p:cNvSpPr txBox="1">
                <a:spLocks noChangeArrowheads="1"/>
              </p:cNvSpPr>
              <p:nvPr/>
            </p:nvSpPr>
            <p:spPr bwMode="auto">
              <a:xfrm>
                <a:off x="3672893" y="2830482"/>
                <a:ext cx="9350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=6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5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2893" y="2830482"/>
                <a:ext cx="935037" cy="3667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6" name="Text Box 13"/>
              <p:cNvSpPr txBox="1">
                <a:spLocks noChangeArrowheads="1"/>
              </p:cNvSpPr>
              <p:nvPr/>
            </p:nvSpPr>
            <p:spPr bwMode="auto">
              <a:xfrm>
                <a:off x="3564148" y="4638043"/>
                <a:ext cx="11525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6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4148" y="4638043"/>
                <a:ext cx="115252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7" name="文字方塊 12"/>
          <p:cNvSpPr txBox="1">
            <a:spLocks noChangeArrowheads="1"/>
          </p:cNvSpPr>
          <p:nvPr/>
        </p:nvSpPr>
        <p:spPr bwMode="auto">
          <a:xfrm>
            <a:off x="827510" y="5679291"/>
            <a:ext cx="4751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每一個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Microstate </a:t>
            </a:r>
            <a:r>
              <a:rPr lang="zh-TW" altLang="en-US" sz="1800" dirty="0">
                <a:solidFill>
                  <a:srgbClr val="FF0000"/>
                </a:solidFill>
              </a:rPr>
              <a:t>出現的機率應該相等。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9A769-9681-8BE3-A421-2B3A542DA50B}"/>
              </a:ext>
            </a:extLst>
          </p:cNvPr>
          <p:cNvSpPr txBox="1"/>
          <p:nvPr/>
        </p:nvSpPr>
        <p:spPr>
          <a:xfrm>
            <a:off x="827510" y="5253994"/>
            <a:ext cx="475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這與躑骰子的情況完全一樣</a:t>
            </a:r>
            <a:r>
              <a:rPr lang="en-US" dirty="0"/>
              <a:t>。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6" descr="entropy0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13200"/>
          <a:stretch>
            <a:fillRect/>
          </a:stretch>
        </p:blipFill>
        <p:spPr bwMode="auto">
          <a:xfrm>
            <a:off x="827086" y="764722"/>
            <a:ext cx="7734111" cy="265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3802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>
                <a:spLocks noChangeArrowheads="1"/>
              </p:cNvSpPr>
              <p:nvPr/>
            </p:nvSpPr>
            <p:spPr bwMode="auto">
              <a:xfrm>
                <a:off x="813563" y="4308983"/>
                <a:ext cx="757486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那麼，發現固體在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err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=3</m:t>
                    </m:r>
                  </m:oMath>
                </a14:m>
                <a:r>
                  <a:rPr lang="zh-TW" altLang="en-US" sz="1800" dirty="0"/>
                  <a:t>的</a:t>
                </a:r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/>
                  <a:t>的機會是發現它在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的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約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zh-TW" altLang="en-US" sz="1800" dirty="0"/>
                  <a:t>倍。</a:t>
                </a: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3563" y="4308983"/>
                <a:ext cx="7574861" cy="369332"/>
              </a:xfrm>
              <a:prstGeom prst="rect">
                <a:avLst/>
              </a:prstGeom>
              <a:blipFill>
                <a:blip r:embed="rId3"/>
                <a:stretch>
                  <a:fillRect l="-502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813563" y="4742424"/>
                <a:ext cx="7914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性質大小一樣的固體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dirty="0"/>
                  <a:t>與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dirty="0"/>
                  <a:t>會傾向均分它們的能量。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63" y="4742424"/>
                <a:ext cx="7914347" cy="369332"/>
              </a:xfrm>
              <a:prstGeom prst="rect">
                <a:avLst/>
              </a:prstGeom>
              <a:blipFill>
                <a:blip r:embed="rId7"/>
                <a:stretch>
                  <a:fillRect l="-481" t="-3226" b="-193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794146" y="5598131"/>
                <a:ext cx="83498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但變化不會停在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en-US" altLang="zh-TW" i="1" baseline="-25000" dirty="0" err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=3</m:t>
                    </m:r>
                  </m:oMath>
                </a14:m>
                <a:r>
                  <a:rPr lang="zh-TW" altLang="en-US" dirty="0"/>
                  <a:t>的這一個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dirty="0"/>
                  <a:t>，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巨觀下，依舊</a:t>
                </a:r>
                <a:r>
                  <a:rPr lang="zh-TW" altLang="en-US" dirty="0"/>
                  <a:t>在各個狀態不斷變化，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46" y="5598131"/>
                <a:ext cx="8349854" cy="369332"/>
              </a:xfrm>
              <a:prstGeom prst="rect">
                <a:avLst/>
              </a:prstGeom>
              <a:blipFill>
                <a:blip r:embed="rId8"/>
                <a:stretch>
                  <a:fillRect l="-60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F601E381-82A0-0847-8C9B-687B645C2302}"/>
              </a:ext>
            </a:extLst>
          </p:cNvPr>
          <p:cNvSpPr/>
          <p:nvPr/>
        </p:nvSpPr>
        <p:spPr>
          <a:xfrm>
            <a:off x="813563" y="5197304"/>
            <a:ext cx="5724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這的確</a:t>
            </a:r>
            <a:r>
              <a:rPr lang="zh-CN" altLang="en-US" dirty="0"/>
              <a:t>就</a:t>
            </a:r>
            <a:r>
              <a:rPr lang="zh-TW" altLang="en-US" dirty="0"/>
              <a:t>是巨觀兩塊一樣的固體達到熱平衡時的狀態。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6230281-6164-614A-8910-D65117E1B8FA}"/>
              </a:ext>
            </a:extLst>
          </p:cNvPr>
          <p:cNvSpPr/>
          <p:nvPr/>
        </p:nvSpPr>
        <p:spPr>
          <a:xfrm>
            <a:off x="813563" y="6017606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這好像不是我們觀察到的所謂熱平衡狀態！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2AE00D4-0F84-1C4A-97E5-8BA6DC322723}"/>
                  </a:ext>
                </a:extLst>
              </p:cNvPr>
              <p:cNvSpPr/>
              <p:nvPr/>
            </p:nvSpPr>
            <p:spPr>
              <a:xfrm>
                <a:off x="1547664" y="871172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2AE00D4-0F84-1C4A-97E5-8BA6DC3227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871172"/>
                <a:ext cx="325217" cy="246221"/>
              </a:xfrm>
              <a:prstGeom prst="rect">
                <a:avLst/>
              </a:prstGeom>
              <a:blipFill>
                <a:blip r:embed="rId9"/>
                <a:stretch>
                  <a:fillRect l="-11538" r="-3846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3EFF4B2-C343-A645-87A1-C2D934D0CBAC}"/>
                  </a:ext>
                </a:extLst>
              </p:cNvPr>
              <p:cNvSpPr/>
              <p:nvPr/>
            </p:nvSpPr>
            <p:spPr>
              <a:xfrm>
                <a:off x="2699967" y="871172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3EFF4B2-C343-A645-87A1-C2D934D0C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967" y="871172"/>
                <a:ext cx="339580" cy="246221"/>
              </a:xfrm>
              <a:prstGeom prst="rect">
                <a:avLst/>
              </a:prstGeom>
              <a:blipFill>
                <a:blip r:embed="rId10"/>
                <a:stretch>
                  <a:fillRect l="-11111" r="-3704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923287C-1EF7-F242-8897-48EB81D39E20}"/>
                  </a:ext>
                </a:extLst>
              </p:cNvPr>
              <p:cNvSpPr txBox="1"/>
              <p:nvPr/>
            </p:nvSpPr>
            <p:spPr>
              <a:xfrm>
                <a:off x="3230886" y="840394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923287C-1EF7-F242-8897-48EB81D39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886" y="840394"/>
                <a:ext cx="1402820" cy="276999"/>
              </a:xfrm>
              <a:prstGeom prst="rect">
                <a:avLst/>
              </a:prstGeom>
              <a:blipFill>
                <a:blip r:embed="rId11"/>
                <a:stretch>
                  <a:fillRect l="-893" b="-17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859873D-67BA-E249-A07C-1D33842EA20C}"/>
                  </a:ext>
                </a:extLst>
              </p:cNvPr>
              <p:cNvSpPr txBox="1"/>
              <p:nvPr/>
            </p:nvSpPr>
            <p:spPr>
              <a:xfrm>
                <a:off x="2602687" y="3792036"/>
                <a:ext cx="330731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859873D-67BA-E249-A07C-1D33842EA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687" y="3792036"/>
                <a:ext cx="3307316" cy="276999"/>
              </a:xfrm>
              <a:prstGeom prst="rect">
                <a:avLst/>
              </a:prstGeom>
              <a:blipFill>
                <a:blip r:embed="rId12"/>
                <a:stretch>
                  <a:fillRect l="-766" b="-1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606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8" descr="File:Translational motion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79588"/>
            <a:ext cx="22860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611560" y="314096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/>
              <a:t>微觀觀察下，粒子仍不斷碰撞，改變氣體狀態！巨觀觀察完全看不出變化。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858BB51-B1D7-8E47-A459-12AC4E35BDAE}"/>
              </a:ext>
            </a:extLst>
          </p:cNvPr>
          <p:cNvSpPr txBox="1"/>
          <p:nvPr/>
        </p:nvSpPr>
        <p:spPr>
          <a:xfrm>
            <a:off x="613325" y="3577963"/>
            <a:ext cx="517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微觀下動態的氣體，巨觀卻呈現靜態平衡！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27E35-BEA3-0347-1533-D3EE8E1AD3CF}"/>
              </a:ext>
            </a:extLst>
          </p:cNvPr>
          <p:cNvSpPr txBox="1"/>
          <p:nvPr/>
        </p:nvSpPr>
        <p:spPr>
          <a:xfrm>
            <a:off x="611560" y="565741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在</a:t>
            </a:r>
            <a:r>
              <a:rPr lang="zh-TW" altLang="en-US" dirty="0"/>
              <a:t>不同的壓力、溫度</a:t>
            </a:r>
            <a:r>
              <a:rPr lang="en-US" dirty="0" err="1"/>
              <a:t>下，微觀可以相容、供變化的不同狀態，數量是不是有差距</a:t>
            </a:r>
            <a:r>
              <a:rPr lang="en-US" dirty="0"/>
              <a:t>？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4E205C-DFF6-F336-A390-025ED12B911A}"/>
              </a:ext>
            </a:extLst>
          </p:cNvPr>
          <p:cNvSpPr txBox="1"/>
          <p:nvPr/>
        </p:nvSpPr>
        <p:spPr>
          <a:xfrm>
            <a:off x="646428" y="2702881"/>
            <a:ext cx="4717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熱的物理最奇妙的是</a:t>
            </a:r>
            <a:r>
              <a:rPr lang="zh-TW" altLang="en-US" dirty="0"/>
              <a:t>熱平衡狀態。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0FB4BF-B786-107B-7F3D-89F474BD49DC}"/>
              </a:ext>
            </a:extLst>
          </p:cNvPr>
          <p:cNvSpPr txBox="1"/>
          <p:nvPr/>
        </p:nvSpPr>
        <p:spPr>
          <a:xfrm>
            <a:off x="611560" y="4350418"/>
            <a:ext cx="729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微觀下能分辨的不同面貌，在巨觀觀察中，卻無法分辨</a:t>
            </a:r>
            <a:r>
              <a:rPr lang="en-US" dirty="0"/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142E8-BCCE-82A7-932A-03EC9A6CD6B0}"/>
              </a:ext>
            </a:extLst>
          </p:cNvPr>
          <p:cNvSpPr txBox="1"/>
          <p:nvPr/>
        </p:nvSpPr>
        <p:spPr>
          <a:xfrm>
            <a:off x="613108" y="4817298"/>
            <a:ext cx="820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在巨觀觀察中的同一個狀態，卻對應</a:t>
            </a:r>
            <a:r>
              <a:rPr lang="en-US" dirty="0" err="1">
                <a:solidFill>
                  <a:srgbClr val="FF0000"/>
                </a:solidFill>
              </a:rPr>
              <a:t>大數量的</a:t>
            </a:r>
            <a:r>
              <a:rPr lang="en-US" dirty="0" err="1"/>
              <a:t>微觀觀察下能分辨的不同狀態</a:t>
            </a:r>
            <a:r>
              <a:rPr lang="en-US" dirty="0"/>
              <a:t>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9F4D75-1A33-EEAA-00D0-9B81D810B2D8}"/>
              </a:ext>
            </a:extLst>
          </p:cNvPr>
          <p:cNvSpPr txBox="1"/>
          <p:nvPr/>
        </p:nvSpPr>
        <p:spPr>
          <a:xfrm>
            <a:off x="623908" y="6089522"/>
            <a:ext cx="819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直覺的，壓力很大、溫度很低時</a:t>
            </a:r>
            <a:r>
              <a:rPr lang="en-US" dirty="0"/>
              <a:t>，</a:t>
            </a:r>
            <a:r>
              <a:rPr lang="en-US" dirty="0" err="1"/>
              <a:t>是不是微觀可以相容的自由度就很小</a:t>
            </a:r>
            <a:r>
              <a:rPr lang="en-US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6667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4" descr="entropy06"/>
          <p:cNvPicPr>
            <a:picLocks noChangeAspect="1" noChangeArrowheads="1"/>
          </p:cNvPicPr>
          <p:nvPr/>
        </p:nvPicPr>
        <p:blipFill>
          <a:blip r:embed="rId2">
            <a:lum bright="-2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8429" r="6691" b="9195"/>
          <a:stretch>
            <a:fillRect/>
          </a:stretch>
        </p:blipFill>
        <p:spPr bwMode="auto">
          <a:xfrm>
            <a:off x="649288" y="1980924"/>
            <a:ext cx="7775575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6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5844" name="Rectangle 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5846" name="Rectangle 10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5849" name="Picture 5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9351" r="18605" b="5115"/>
          <a:stretch>
            <a:fillRect/>
          </a:stretch>
        </p:blipFill>
        <p:spPr bwMode="auto">
          <a:xfrm>
            <a:off x="5525400" y="494038"/>
            <a:ext cx="2899464" cy="141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>
                <a:spLocks noChangeArrowheads="1"/>
              </p:cNvSpPr>
              <p:nvPr/>
            </p:nvSpPr>
            <p:spPr bwMode="auto">
              <a:xfrm>
                <a:off x="792162" y="5444850"/>
                <a:ext cx="78842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發現固體在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smtClean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=60</m:t>
                    </m:r>
                  </m:oMath>
                </a14:m>
                <a:r>
                  <a:rPr lang="zh-TW" altLang="en-US" sz="1800" dirty="0"/>
                  <a:t>的狀態的機會是發現它在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的狀態的機會的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  <a:r>
                  <a:rPr lang="en-US" altLang="zh-TW" sz="1800" baseline="30000" dirty="0">
                    <a:latin typeface="Times New Roman" pitchFamily="18" charset="0"/>
                    <a:cs typeface="Times New Roman" pitchFamily="18" charset="0"/>
                  </a:rPr>
                  <a:t>33</a:t>
                </a:r>
                <a:r>
                  <a:rPr lang="zh-TW" altLang="en-US" sz="1800" dirty="0"/>
                  <a:t>倍！</a:t>
                </a: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162" y="5444850"/>
                <a:ext cx="7884294" cy="369332"/>
              </a:xfrm>
              <a:prstGeom prst="rect">
                <a:avLst/>
              </a:prstGeom>
              <a:blipFill>
                <a:blip r:embed="rId4"/>
                <a:stretch>
                  <a:fillRect l="-482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/>
          <p:cNvSpPr/>
          <p:nvPr/>
        </p:nvSpPr>
        <p:spPr>
          <a:xfrm>
            <a:off x="3744913" y="3997049"/>
            <a:ext cx="1079500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3744913" y="2341287"/>
            <a:ext cx="1079500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853" name="文字方塊 1"/>
          <p:cNvSpPr txBox="1">
            <a:spLocks noChangeArrowheads="1"/>
          </p:cNvSpPr>
          <p:nvPr/>
        </p:nvSpPr>
        <p:spPr bwMode="auto">
          <a:xfrm>
            <a:off x="1249923" y="82858"/>
            <a:ext cx="345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但如果增加彈簧的數目</a:t>
            </a:r>
            <a:r>
              <a:rPr lang="en-US" altLang="zh-TW" sz="1800" dirty="0"/>
              <a:t>: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>
                <a:spLocks noChangeArrowheads="1"/>
              </p:cNvSpPr>
              <p:nvPr/>
            </p:nvSpPr>
            <p:spPr bwMode="auto">
              <a:xfrm>
                <a:off x="792161" y="5827641"/>
                <a:ext cx="74898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固體留在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=60</m:t>
                    </m:r>
                  </m:oMath>
                </a14:m>
                <a:r>
                  <a:rPr lang="zh-TW" altLang="en-US" sz="1800" dirty="0"/>
                  <a:t>的狀態的時間是它在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的狀態的時間的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  <a:r>
                  <a:rPr lang="en-US" altLang="zh-TW" sz="1800" baseline="30000" dirty="0">
                    <a:latin typeface="Times New Roman" pitchFamily="18" charset="0"/>
                    <a:cs typeface="Times New Roman" pitchFamily="18" charset="0"/>
                  </a:rPr>
                  <a:t>33</a:t>
                </a:r>
                <a:r>
                  <a:rPr lang="zh-TW" altLang="en-US" sz="1800" dirty="0"/>
                  <a:t>倍！</a:t>
                </a: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161" y="5827641"/>
                <a:ext cx="7489825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732" t="-819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>
                <a:spLocks noChangeArrowheads="1"/>
              </p:cNvSpPr>
              <p:nvPr/>
            </p:nvSpPr>
            <p:spPr bwMode="auto">
              <a:xfrm>
                <a:off x="779398" y="6210432"/>
                <a:ext cx="796906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固體一旦到達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=60</m:t>
                    </m:r>
                  </m:oMath>
                </a14:m>
                <a:r>
                  <a:rPr lang="zh-TW" altLang="en-US" sz="1800" dirty="0"/>
                  <a:t>時，它就陷在那裏無法離開了，這不就是平衡狀態嗎？</a:t>
                </a: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398" y="6210432"/>
                <a:ext cx="7969066" cy="369332"/>
              </a:xfrm>
              <a:prstGeom prst="rect">
                <a:avLst/>
              </a:prstGeom>
              <a:blipFill>
                <a:blip r:embed="rId9"/>
                <a:stretch>
                  <a:fillRect l="-637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 descr="entropy06"/>
          <p:cNvPicPr>
            <a:picLocks noChangeAspect="1" noChangeArrowheads="1"/>
          </p:cNvPicPr>
          <p:nvPr/>
        </p:nvPicPr>
        <p:blipFill rotWithShape="1">
          <a:blip r:embed="rId2">
            <a:lum bright="-2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8429" r="75822" b="9195"/>
          <a:stretch/>
        </p:blipFill>
        <p:spPr bwMode="auto">
          <a:xfrm>
            <a:off x="621289" y="1980924"/>
            <a:ext cx="1671745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013060" y="494037"/>
                <a:ext cx="145462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=100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060" y="494037"/>
                <a:ext cx="1454629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306611" y="494037"/>
                <a:ext cx="266880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=300, 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=200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611" y="494037"/>
                <a:ext cx="2668808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B82F1734-5729-BA46-A74D-3635540B4A65}"/>
                  </a:ext>
                </a:extLst>
              </p:cNvPr>
              <p:cNvSpPr/>
              <p:nvPr/>
            </p:nvSpPr>
            <p:spPr>
              <a:xfrm>
                <a:off x="1547664" y="2028897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B82F1734-5729-BA46-A74D-3635540B4A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2028897"/>
                <a:ext cx="325217" cy="246221"/>
              </a:xfrm>
              <a:prstGeom prst="rect">
                <a:avLst/>
              </a:prstGeom>
              <a:blipFill>
                <a:blip r:embed="rId14"/>
                <a:stretch>
                  <a:fillRect l="-11538" r="-3846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5AA7EA74-F6C7-9747-8C9A-7ACCD0F486C2}"/>
                  </a:ext>
                </a:extLst>
              </p:cNvPr>
              <p:cNvSpPr/>
              <p:nvPr/>
            </p:nvSpPr>
            <p:spPr>
              <a:xfrm>
                <a:off x="3094372" y="2016990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5AA7EA74-F6C7-9747-8C9A-7ACCD0F48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372" y="2016990"/>
                <a:ext cx="339580" cy="246221"/>
              </a:xfrm>
              <a:prstGeom prst="rect">
                <a:avLst/>
              </a:prstGeom>
              <a:blipFill>
                <a:blip r:embed="rId15"/>
                <a:stretch>
                  <a:fillRect l="-11111" r="-3704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F337D090-5CCE-5A4D-BEFD-160971C4AD66}"/>
                  </a:ext>
                </a:extLst>
              </p:cNvPr>
              <p:cNvSpPr txBox="1"/>
              <p:nvPr/>
            </p:nvSpPr>
            <p:spPr>
              <a:xfrm>
                <a:off x="3744913" y="1991548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F337D090-5CCE-5A4D-BEFD-160971C4A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913" y="1991548"/>
                <a:ext cx="1402820" cy="276999"/>
              </a:xfrm>
              <a:prstGeom prst="rect">
                <a:avLst/>
              </a:prstGeom>
              <a:blipFill>
                <a:blip r:embed="rId16"/>
                <a:stretch>
                  <a:fillRect l="-1802" b="-13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FB50C797-EB55-2540-90C3-8DEBC2D7948B}"/>
                  </a:ext>
                </a:extLst>
              </p:cNvPr>
              <p:cNvSpPr txBox="1"/>
              <p:nvPr/>
            </p:nvSpPr>
            <p:spPr>
              <a:xfrm>
                <a:off x="1288405" y="1023229"/>
                <a:ext cx="330731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FB50C797-EB55-2540-90C3-8DEBC2D79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05" y="1023229"/>
                <a:ext cx="3307316" cy="276999"/>
              </a:xfrm>
              <a:prstGeom prst="rect">
                <a:avLst/>
              </a:prstGeom>
              <a:blipFill>
                <a:blip r:embed="rId17"/>
                <a:stretch>
                  <a:fillRect l="-763"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3FB19D3E-3A3F-E64B-AC19-D0E39CA6437B}"/>
                  </a:ext>
                </a:extLst>
              </p:cNvPr>
              <p:cNvSpPr txBox="1"/>
              <p:nvPr/>
            </p:nvSpPr>
            <p:spPr>
              <a:xfrm>
                <a:off x="621289" y="1372968"/>
                <a:ext cx="3242490" cy="54675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  <m:r>
                        <a:rPr lang="en-US" altLang="zh-TW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  <m: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  <m: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  <m:d>
                            <m:dPr>
                              <m:ctrlP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zh-CN" altLang="en-US" sz="1400" i="1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3FB19D3E-3A3F-E64B-AC19-D0E39CA64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89" y="1372968"/>
                <a:ext cx="3242490" cy="546753"/>
              </a:xfrm>
              <a:prstGeom prst="rect">
                <a:avLst/>
              </a:prstGeom>
              <a:blipFill>
                <a:blip r:embed="rId18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5926A89-AEE6-034C-A9E3-558D79415ED0}"/>
              </a:ext>
            </a:extLst>
          </p:cNvPr>
          <p:cNvCxnSpPr>
            <a:cxnSpLocks/>
          </p:cNvCxnSpPr>
          <p:nvPr/>
        </p:nvCxnSpPr>
        <p:spPr>
          <a:xfrm flipH="1">
            <a:off x="1872881" y="1911812"/>
            <a:ext cx="1221491" cy="2210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15" grpId="0"/>
      <p:bldP spid="16" grpId="0"/>
      <p:bldP spid="18" grpId="0" animBg="1"/>
      <p:bldP spid="24" grpId="0" animBg="1"/>
      <p:bldP spid="25" grpId="0" animBg="1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" r="1505" b="29131"/>
          <a:stretch>
            <a:fillRect/>
          </a:stretch>
        </p:blipFill>
        <p:spPr bwMode="auto">
          <a:xfrm>
            <a:off x="780926" y="561293"/>
            <a:ext cx="756126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996826" y="3315958"/>
            <a:ext cx="7561262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當量子彈簧的數目非常龐大時，各個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的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差距變得非常</a:t>
            </a:r>
            <a:r>
              <a:rPr lang="zh-TW" altLang="en-US" sz="1800" dirty="0">
                <a:solidFill>
                  <a:srgbClr val="FF0000"/>
                </a:solidFill>
              </a:rPr>
              <a:t>懸殊</a:t>
            </a:r>
            <a:r>
              <a:rPr lang="zh-TW" altLang="en-US" sz="1800" dirty="0"/>
              <a:t>。</a:t>
            </a:r>
          </a:p>
        </p:txBody>
      </p:sp>
      <p:sp>
        <p:nvSpPr>
          <p:cNvPr id="36867" name="矩形 6"/>
          <p:cNvSpPr>
            <a:spLocks noChangeArrowheads="1"/>
          </p:cNvSpPr>
          <p:nvPr/>
        </p:nvSpPr>
        <p:spPr bwMode="auto">
          <a:xfrm>
            <a:off x="995048" y="4370178"/>
            <a:ext cx="6840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因此，既然各個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出現的機率與它的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成正比，</a:t>
            </a:r>
          </a:p>
        </p:txBody>
      </p:sp>
      <p:sp>
        <p:nvSpPr>
          <p:cNvPr id="36868" name="矩形 7"/>
          <p:cNvSpPr>
            <a:spLocks noChangeArrowheads="1"/>
          </p:cNvSpPr>
          <p:nvPr/>
        </p:nvSpPr>
        <p:spPr bwMode="auto">
          <a:xfrm>
            <a:off x="995048" y="3919742"/>
            <a:ext cx="7705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dirty="0"/>
              <a:t>將非常懸殊地而狹窄地集中於</a:t>
            </a:r>
            <a:r>
              <a:rPr lang="zh-TW" altLang="en-US" sz="1800" b="1" dirty="0"/>
              <a:t>單一個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6869" name="矩形 8"/>
          <p:cNvSpPr>
            <a:spLocks noChangeArrowheads="1"/>
          </p:cNvSpPr>
          <p:nvPr/>
        </p:nvSpPr>
        <p:spPr bwMode="auto">
          <a:xfrm>
            <a:off x="993092" y="4957879"/>
            <a:ext cx="7102227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經過一段時間後，巨觀而言，系統將變化演進到 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Multiplicity 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最大</a:t>
            </a:r>
            <a:r>
              <a:rPr lang="zh-TW" altLang="en-US" sz="1800" dirty="0"/>
              <a:t>的那一個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1800" dirty="0"/>
              <a:t>稱為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Most Probable State)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，而且留在那裏</a:t>
            </a:r>
            <a:r>
              <a:rPr lang="zh-TW" altLang="en-US" sz="1800" dirty="0">
                <a:solidFill>
                  <a:srgbClr val="FF0000"/>
                </a:solidFill>
              </a:rPr>
              <a:t>。</a:t>
            </a:r>
            <a:endParaRPr lang="en-US" altLang="zh-TW" sz="1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1800" dirty="0"/>
              <a:t>其他態的出現機率將遙遙落後。</a:t>
            </a:r>
          </a:p>
        </p:txBody>
      </p:sp>
      <p:cxnSp>
        <p:nvCxnSpPr>
          <p:cNvPr id="4" name="直線箭頭接點 3">
            <a:extLst>
              <a:ext uri="{FF2B5EF4-FFF2-40B4-BE49-F238E27FC236}">
                <a16:creationId xmlns:a16="http://schemas.microsoft.com/office/drawing/2014/main" id="{85C8F47B-E8D3-1244-A623-77416F55D134}"/>
              </a:ext>
            </a:extLst>
          </p:cNvPr>
          <p:cNvCxnSpPr/>
          <p:nvPr/>
        </p:nvCxnSpPr>
        <p:spPr>
          <a:xfrm>
            <a:off x="6228184" y="1916832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箭頭接點 9">
            <a:extLst>
              <a:ext uri="{FF2B5EF4-FFF2-40B4-BE49-F238E27FC236}">
                <a16:creationId xmlns:a16="http://schemas.microsoft.com/office/drawing/2014/main" id="{E49FD3F5-FD35-2745-9C9D-F13C8762C034}"/>
              </a:ext>
            </a:extLst>
          </p:cNvPr>
          <p:cNvCxnSpPr>
            <a:cxnSpLocks/>
          </p:cNvCxnSpPr>
          <p:nvPr/>
        </p:nvCxnSpPr>
        <p:spPr>
          <a:xfrm flipH="1">
            <a:off x="6660232" y="1918725"/>
            <a:ext cx="2796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82ED446C-26A8-CD44-B45C-D2AD80816075}"/>
                  </a:ext>
                </a:extLst>
              </p:cNvPr>
              <p:cNvSpPr txBox="1"/>
              <p:nvPr/>
            </p:nvSpPr>
            <p:spPr>
              <a:xfrm>
                <a:off x="7047794" y="1630695"/>
                <a:ext cx="1380250" cy="57227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82ED446C-26A8-CD44-B45C-D2AD80816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794" y="1630695"/>
                <a:ext cx="1380250" cy="572273"/>
              </a:xfrm>
              <a:prstGeom prst="rect">
                <a:avLst/>
              </a:prstGeom>
              <a:blipFill>
                <a:blip r:embed="rId4"/>
                <a:stretch>
                  <a:fillRect t="-2174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  <p:bldP spid="36868" grpId="0"/>
      <p:bldP spid="3686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7" r="1505" b="29131"/>
          <a:stretch>
            <a:fillRect/>
          </a:stretch>
        </p:blipFill>
        <p:spPr bwMode="auto">
          <a:xfrm>
            <a:off x="3059113" y="549275"/>
            <a:ext cx="352901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6"/>
          <p:cNvSpPr>
            <a:spLocks noChangeArrowheads="1"/>
          </p:cNvSpPr>
          <p:nvPr/>
        </p:nvSpPr>
        <p:spPr bwMode="auto">
          <a:xfrm>
            <a:off x="1258130" y="5602645"/>
            <a:ext cx="7661072" cy="8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這正是熱交互作用達到平衡的過程，最後所到達的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Most Probable State</a:t>
            </a:r>
            <a:r>
              <a:rPr lang="zh-TW" altLang="en-US" sz="1800" dirty="0"/>
              <a:t>，</a:t>
            </a:r>
          </a:p>
          <a:p>
            <a:pPr>
              <a:lnSpc>
                <a:spcPct val="150000"/>
              </a:lnSpc>
            </a:pPr>
            <a:r>
              <a:rPr lang="zh-TW" altLang="en-US" sz="1800" dirty="0"/>
              <a:t>即是</a:t>
            </a:r>
            <a:r>
              <a:rPr lang="zh-TW" altLang="en-US" sz="1800" dirty="0">
                <a:solidFill>
                  <a:srgbClr val="FF0000"/>
                </a:solidFill>
              </a:rPr>
              <a:t>熱平衡態</a:t>
            </a:r>
            <a:r>
              <a:rPr lang="zh-TW" altLang="en-US" sz="1800" dirty="0"/>
              <a:t>。此平衡態對應最大的多重度。</a:t>
            </a:r>
          </a:p>
        </p:txBody>
      </p:sp>
      <p:sp>
        <p:nvSpPr>
          <p:cNvPr id="37891" name="矩形 4"/>
          <p:cNvSpPr>
            <a:spLocks noChangeArrowheads="1"/>
          </p:cNvSpPr>
          <p:nvPr/>
        </p:nvSpPr>
        <p:spPr bwMode="auto">
          <a:xfrm>
            <a:off x="1277938" y="3001772"/>
            <a:ext cx="7038478" cy="8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系統演化到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Most Probable 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後，</a:t>
            </a:r>
            <a:r>
              <a:rPr lang="zh-TW" altLang="en-US" sz="1800" dirty="0"/>
              <a:t>系統將留在</a:t>
            </a:r>
            <a:r>
              <a:rPr lang="zh-TW" altLang="en-US" sz="1800" dirty="0">
                <a:solidFill>
                  <a:srgbClr val="FF0000"/>
                </a:solidFill>
              </a:rPr>
              <a:t>這一個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TW" altLang="en-US" sz="1800" dirty="0"/>
              <a:t>而被它所對應眾多的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TW" altLang="en-US" sz="1800" dirty="0"/>
              <a:t> 牽絆而無法離開它。</a:t>
            </a:r>
          </a:p>
        </p:txBody>
      </p:sp>
      <p:sp>
        <p:nvSpPr>
          <p:cNvPr id="37892" name="矩形 16"/>
          <p:cNvSpPr>
            <a:spLocks noChangeArrowheads="1"/>
          </p:cNvSpPr>
          <p:nvPr/>
        </p:nvSpPr>
        <p:spPr bwMode="auto">
          <a:xfrm>
            <a:off x="1258130" y="5224377"/>
            <a:ext cx="6913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Probable State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/>
              <a:t>猶如一個</a:t>
            </a:r>
            <a:r>
              <a:rPr lang="zh-TW" altLang="en-US" sz="1800" dirty="0">
                <a:solidFill>
                  <a:srgbClr val="FF0000"/>
                </a:solidFill>
              </a:rPr>
              <a:t>陷阱</a:t>
            </a:r>
            <a:r>
              <a:rPr lang="zh-TW" altLang="en-US" sz="1800" dirty="0"/>
              <a:t>，進得去，出不來！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C1D62A2-A872-6548-899F-FC5B12763FC7}"/>
              </a:ext>
            </a:extLst>
          </p:cNvPr>
          <p:cNvSpPr/>
          <p:nvPr/>
        </p:nvSpPr>
        <p:spPr>
          <a:xfrm>
            <a:off x="1277938" y="3875922"/>
            <a:ext cx="6750445" cy="1289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微觀來說，系統仍然</a:t>
            </a:r>
            <a:r>
              <a:rPr lang="zh-TW" altLang="en-US" dirty="0">
                <a:solidFill>
                  <a:srgbClr val="FF0000"/>
                </a:solidFill>
              </a:rPr>
              <a:t>不斷在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Most Probable State</a:t>
            </a:r>
            <a:r>
              <a:rPr lang="zh-TW" altLang="en-US" dirty="0">
                <a:solidFill>
                  <a:srgbClr val="FF0000"/>
                </a:solidFill>
              </a:rPr>
              <a:t>的 眾多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dirty="0">
                <a:solidFill>
                  <a:srgbClr val="FF0000"/>
                </a:solidFill>
              </a:rPr>
              <a:t>之間一直變化，</a:t>
            </a:r>
            <a:r>
              <a:rPr lang="zh-TW" altLang="en-US" dirty="0"/>
              <a:t>但因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數目太大，就一直無法離開這個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Most Probable State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。於是系統達到平衡。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2555875" y="1700213"/>
            <a:ext cx="345757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8915" name="Rectangle 1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1476375" y="4508500"/>
            <a:ext cx="6624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The Most Probable 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的條件就是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多重度</a:t>
            </a:r>
            <a:r>
              <a:rPr lang="zh-TW" altLang="en-US" sz="1800" dirty="0"/>
              <a:t>最大值處！</a:t>
            </a:r>
          </a:p>
        </p:txBody>
      </p:sp>
      <p:sp>
        <p:nvSpPr>
          <p:cNvPr id="38917" name="文字方塊 5"/>
          <p:cNvSpPr txBox="1">
            <a:spLocks noChangeArrowheads="1"/>
          </p:cNvSpPr>
          <p:nvPr/>
        </p:nvSpPr>
        <p:spPr bwMode="auto">
          <a:xfrm>
            <a:off x="2572300" y="727778"/>
            <a:ext cx="3743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這個模擬有兩個重要結論：</a:t>
            </a:r>
          </a:p>
        </p:txBody>
      </p:sp>
      <p:sp>
        <p:nvSpPr>
          <p:cNvPr id="38918" name="文字方塊 6"/>
          <p:cNvSpPr txBox="1">
            <a:spLocks noChangeArrowheads="1"/>
          </p:cNvSpPr>
          <p:nvPr/>
        </p:nvSpPr>
        <p:spPr bwMode="auto">
          <a:xfrm>
            <a:off x="2555875" y="1125538"/>
            <a:ext cx="252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第一：</a:t>
            </a:r>
          </a:p>
        </p:txBody>
      </p:sp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1476375" y="4992688"/>
            <a:ext cx="249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這個態即是</a:t>
            </a:r>
            <a:r>
              <a:rPr lang="zh-TW" altLang="en-US" sz="1800">
                <a:solidFill>
                  <a:srgbClr val="FF0000"/>
                </a:solidFill>
              </a:rPr>
              <a:t>熱平衡態</a:t>
            </a:r>
            <a:r>
              <a:rPr lang="zh-TW" altLang="en-US" sz="1800"/>
              <a:t>。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2771775" y="1989138"/>
            <a:ext cx="345598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7"/>
          <p:cNvSpPr>
            <a:spLocks noChangeArrowheads="1"/>
          </p:cNvSpPr>
          <p:nvPr/>
        </p:nvSpPr>
        <p:spPr bwMode="auto">
          <a:xfrm>
            <a:off x="3563938" y="1196975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巨觀的熱量流動</a:t>
            </a:r>
          </a:p>
        </p:txBody>
      </p:sp>
      <p:sp>
        <p:nvSpPr>
          <p:cNvPr id="39939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9940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9941" name="文字方塊 19"/>
          <p:cNvSpPr txBox="1">
            <a:spLocks noChangeArrowheads="1"/>
          </p:cNvSpPr>
          <p:nvPr/>
        </p:nvSpPr>
        <p:spPr bwMode="auto">
          <a:xfrm>
            <a:off x="3276600" y="4149725"/>
            <a:ext cx="2881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熱平衡處，</a:t>
            </a:r>
            <a:r>
              <a:rPr lang="zh-TW" altLang="en-US" sz="1800">
                <a:solidFill>
                  <a:srgbClr val="FF0000"/>
                </a:solidFill>
              </a:rPr>
              <a:t>總熵為最大值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900113" y="1481143"/>
            <a:ext cx="3024187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7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64" name="Rectangle 1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65" name="矩形 6"/>
          <p:cNvSpPr>
            <a:spLocks noChangeArrowheads="1"/>
          </p:cNvSpPr>
          <p:nvPr/>
        </p:nvSpPr>
        <p:spPr bwMode="auto">
          <a:xfrm>
            <a:off x="755650" y="5385872"/>
            <a:ext cx="6335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一個狀態的</a:t>
            </a:r>
            <a:r>
              <a:rPr lang="zh-TW" altLang="en-US" sz="1800" dirty="0">
                <a:solidFill>
                  <a:srgbClr val="FF0000"/>
                </a:solidFill>
              </a:rPr>
              <a:t>巨觀的熵</a:t>
            </a:r>
            <a:r>
              <a:rPr lang="zh-TW" altLang="en-US" sz="1800" dirty="0"/>
              <a:t>與它的</a:t>
            </a:r>
            <a:r>
              <a:rPr lang="zh-TW" altLang="en-US" sz="1800" dirty="0">
                <a:solidFill>
                  <a:srgbClr val="FF0000"/>
                </a:solidFill>
              </a:rPr>
              <a:t>微觀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多重度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dirty="0"/>
              <a:t>，應該是直接相關。 </a:t>
            </a:r>
          </a:p>
        </p:txBody>
      </p:sp>
      <p:sp>
        <p:nvSpPr>
          <p:cNvPr id="40966" name="Rectangle 5"/>
          <p:cNvSpPr>
            <a:spLocks noChangeArrowheads="1"/>
          </p:cNvSpPr>
          <p:nvPr/>
        </p:nvSpPr>
        <p:spPr bwMode="auto">
          <a:xfrm>
            <a:off x="755650" y="3857630"/>
            <a:ext cx="4103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熱平衡的條件就是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多重度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是</a:t>
            </a:r>
            <a:r>
              <a:rPr lang="zh-TW" altLang="en-US" sz="1800" dirty="0">
                <a:solidFill>
                  <a:srgbClr val="FF0000"/>
                </a:solidFill>
              </a:rPr>
              <a:t>最大值</a:t>
            </a:r>
            <a:r>
              <a:rPr lang="zh-TW" altLang="en-US" sz="1800" dirty="0"/>
              <a:t>！</a:t>
            </a:r>
          </a:p>
        </p:txBody>
      </p:sp>
      <p:sp>
        <p:nvSpPr>
          <p:cNvPr id="40967" name="文字方塊 8"/>
          <p:cNvSpPr txBox="1">
            <a:spLocks noChangeArrowheads="1"/>
          </p:cNvSpPr>
          <p:nvPr/>
        </p:nvSpPr>
        <p:spPr bwMode="auto">
          <a:xfrm>
            <a:off x="5508625" y="3857630"/>
            <a:ext cx="287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平衡處，</a:t>
            </a:r>
            <a:r>
              <a:rPr lang="zh-TW" altLang="en-US" sz="1800" dirty="0">
                <a:solidFill>
                  <a:srgbClr val="FF0000"/>
                </a:solidFill>
              </a:rPr>
              <a:t>熵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zh-TW" altLang="en-US" sz="1800" dirty="0">
                <a:solidFill>
                  <a:srgbClr val="FF0000"/>
                </a:solidFill>
              </a:rPr>
              <a:t>為最大值！</a:t>
            </a:r>
          </a:p>
        </p:txBody>
      </p:sp>
      <p:pic>
        <p:nvPicPr>
          <p:cNvPr id="40968" name="Picture 4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5219700" y="2057405"/>
            <a:ext cx="345598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左-右雙向箭號 11"/>
          <p:cNvSpPr/>
          <p:nvPr/>
        </p:nvSpPr>
        <p:spPr>
          <a:xfrm>
            <a:off x="4211638" y="2633668"/>
            <a:ext cx="720725" cy="360362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6444208" y="83317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巨觀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1979712" y="83317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微觀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4099402" y="4437112"/>
                <a:ext cx="94519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402" y="4437112"/>
                <a:ext cx="945195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643188" y="1071563"/>
            <a:ext cx="3071812" cy="128587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986" name="Rectangle 7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89" name="Rectangle 10"/>
          <p:cNvSpPr>
            <a:spLocks noChangeArrowheads="1"/>
          </p:cNvSpPr>
          <p:nvPr/>
        </p:nvSpPr>
        <p:spPr bwMode="auto">
          <a:xfrm>
            <a:off x="785813" y="3573463"/>
            <a:ext cx="6584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如果考慮一個系統由兩個子系統組成，則總熵等於個別熵的</a:t>
            </a:r>
            <a:r>
              <a:rPr lang="zh-TW" alt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和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：</a:t>
            </a:r>
            <a:endParaRPr lang="zh-TW" altLang="en-US" sz="1800"/>
          </a:p>
        </p:txBody>
      </p:sp>
      <p:sp>
        <p:nvSpPr>
          <p:cNvPr id="41990" name="Rectangle 11"/>
          <p:cNvSpPr>
            <a:spLocks noChangeArrowheads="1"/>
          </p:cNvSpPr>
          <p:nvPr/>
        </p:nvSpPr>
        <p:spPr bwMode="auto">
          <a:xfrm>
            <a:off x="785813" y="4029075"/>
            <a:ext cx="6057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根據機率論，總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 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則是個別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 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zh-TW" alt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乘績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：</a:t>
            </a:r>
            <a:endParaRPr lang="zh-TW" altLang="en-US" sz="1800"/>
          </a:p>
        </p:txBody>
      </p:sp>
      <p:sp>
        <p:nvSpPr>
          <p:cNvPr id="41991" name="Rectangle 12"/>
          <p:cNvSpPr>
            <a:spLocks noChangeArrowheads="1"/>
          </p:cNvSpPr>
          <p:nvPr/>
        </p:nvSpPr>
        <p:spPr bwMode="auto">
          <a:xfrm>
            <a:off x="755650" y="4940300"/>
            <a:ext cx="5197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因此最自然的假設是熵為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的對數：</a:t>
            </a:r>
            <a:r>
              <a:rPr lang="zh-TW" altLang="en-US" sz="1800"/>
              <a:t> </a:t>
            </a:r>
          </a:p>
        </p:txBody>
      </p:sp>
      <p:sp>
        <p:nvSpPr>
          <p:cNvPr id="41992" name="Rectangle 1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94" name="Rectangle 15"/>
          <p:cNvSpPr>
            <a:spLocks noChangeArrowheads="1"/>
          </p:cNvSpPr>
          <p:nvPr/>
        </p:nvSpPr>
        <p:spPr bwMode="auto">
          <a:xfrm>
            <a:off x="3060700" y="1428750"/>
            <a:ext cx="935038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95" name="Rectangle 16"/>
          <p:cNvSpPr>
            <a:spLocks noChangeArrowheads="1"/>
          </p:cNvSpPr>
          <p:nvPr/>
        </p:nvSpPr>
        <p:spPr bwMode="auto">
          <a:xfrm>
            <a:off x="4500563" y="1428750"/>
            <a:ext cx="719137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96" name="Text Box 17"/>
          <p:cNvSpPr txBox="1">
            <a:spLocks noChangeArrowheads="1"/>
          </p:cNvSpPr>
          <p:nvPr/>
        </p:nvSpPr>
        <p:spPr bwMode="auto">
          <a:xfrm>
            <a:off x="3419475" y="1573213"/>
            <a:ext cx="288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/>
              <a:t>1</a:t>
            </a:r>
          </a:p>
        </p:txBody>
      </p:sp>
      <p:sp>
        <p:nvSpPr>
          <p:cNvPr id="41997" name="Text Box 18"/>
          <p:cNvSpPr txBox="1">
            <a:spLocks noChangeArrowheads="1"/>
          </p:cNvSpPr>
          <p:nvPr/>
        </p:nvSpPr>
        <p:spPr bwMode="auto">
          <a:xfrm>
            <a:off x="4716463" y="1573213"/>
            <a:ext cx="360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/>
              <a:t>2</a:t>
            </a:r>
          </a:p>
        </p:txBody>
      </p:sp>
      <p:pic>
        <p:nvPicPr>
          <p:cNvPr id="41999" name="Picture 4" descr="Boltzmann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324" y="4470376"/>
            <a:ext cx="1502568" cy="183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0" name="Text Box 7"/>
          <p:cNvSpPr txBox="1">
            <a:spLocks noChangeArrowheads="1"/>
          </p:cNvSpPr>
          <p:nvPr/>
        </p:nvSpPr>
        <p:spPr bwMode="auto">
          <a:xfrm>
            <a:off x="4391819" y="6308725"/>
            <a:ext cx="47521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統計力學之父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Ludwig Boltzmann (1844-1906)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01" name="文字方塊 18"/>
          <p:cNvSpPr txBox="1">
            <a:spLocks noChangeArrowheads="1"/>
          </p:cNvSpPr>
          <p:nvPr/>
        </p:nvSpPr>
        <p:spPr bwMode="auto">
          <a:xfrm>
            <a:off x="2555875" y="476250"/>
            <a:ext cx="3671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但兩者是成正比嗎？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419475" y="5394515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475" y="5394515"/>
                <a:ext cx="1306191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7077324" y="4029075"/>
                <a:ext cx="152637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324" y="4029075"/>
                <a:ext cx="1526379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7370763" y="3570843"/>
                <a:ext cx="138493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763" y="3570843"/>
                <a:ext cx="1384931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5425667" y="2694192"/>
                <a:ext cx="3344890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667" y="2694192"/>
                <a:ext cx="3344890" cy="61093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47EA3DB-DFCF-0A4C-94B1-365B48336220}"/>
                  </a:ext>
                </a:extLst>
              </p:cNvPr>
              <p:cNvSpPr/>
              <p:nvPr/>
            </p:nvSpPr>
            <p:spPr>
              <a:xfrm>
                <a:off x="785812" y="5908400"/>
                <a:ext cx="544195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𝑘</m:t>
                    </m:r>
                  </m:oMath>
                </a14:m>
                <a:r>
                  <a:rPr lang="zh-TW" altLang="en-US" dirty="0"/>
                  <a:t>是一個常數，稱為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Boltzmann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常數。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47EA3DB-DFCF-0A4C-94B1-365B483362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12" y="5908400"/>
                <a:ext cx="5441951" cy="369332"/>
              </a:xfrm>
              <a:prstGeom prst="rect">
                <a:avLst/>
              </a:prstGeom>
              <a:blipFill>
                <a:blip r:embed="rId7"/>
                <a:stretch>
                  <a:fillRect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Boltzman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12" y="399236"/>
            <a:ext cx="2288394" cy="280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5" descr="450px-Zentralfriedhof_Vienna_-_Boltzman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73" y="399236"/>
            <a:ext cx="2630431" cy="350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6" descr="Boltzmann-gr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01" y="3356085"/>
            <a:ext cx="2908572" cy="189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7"/>
          <p:cNvSpPr txBox="1">
            <a:spLocks noChangeArrowheads="1"/>
          </p:cNvSpPr>
          <p:nvPr/>
        </p:nvSpPr>
        <p:spPr bwMode="auto">
          <a:xfrm>
            <a:off x="4672818" y="3989149"/>
            <a:ext cx="253868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Ludwig Boltzmann</a:t>
            </a:r>
          </a:p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(1844-1906) </a:t>
            </a:r>
            <a:r>
              <a:rPr lang="zh-TW" altLang="en-US" sz="1800" dirty="0"/>
              <a:t>奧地利</a:t>
            </a:r>
          </a:p>
        </p:txBody>
      </p:sp>
      <p:pic>
        <p:nvPicPr>
          <p:cNvPr id="55301" name="Picture 9" descr="Ludwig Boltzmann's signature">
            <a:hlinkClick r:id="rId5" tooltip="Ludwig Boltzmann's signatur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94" y="4839176"/>
            <a:ext cx="1684500" cy="40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9EE79A6-8772-4C4E-85A3-1B48E7CA766C}"/>
                  </a:ext>
                </a:extLst>
              </p:cNvPr>
              <p:cNvSpPr txBox="1"/>
              <p:nvPr/>
            </p:nvSpPr>
            <p:spPr>
              <a:xfrm>
                <a:off x="3927977" y="5368885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9EE79A6-8772-4C4E-85A3-1B48E7CA7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977" y="5368885"/>
                <a:ext cx="13061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EBF7C78F-80C3-9041-9E64-8C58E2ED4C11}"/>
              </a:ext>
            </a:extLst>
          </p:cNvPr>
          <p:cNvSpPr txBox="1"/>
          <p:nvPr/>
        </p:nvSpPr>
        <p:spPr>
          <a:xfrm>
            <a:off x="1265100" y="5867980"/>
            <a:ext cx="5562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solidFill>
                  <a:srgbClr val="FF0000"/>
                </a:solidFill>
              </a:rPr>
              <a:t>一個巨觀狀態的熵是多樣性的度量。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974765C-B32B-EE44-9F0C-38CEDE550A34}"/>
              </a:ext>
            </a:extLst>
          </p:cNvPr>
          <p:cNvSpPr txBox="1"/>
          <p:nvPr/>
        </p:nvSpPr>
        <p:spPr>
          <a:xfrm>
            <a:off x="1265100" y="6274098"/>
            <a:ext cx="7296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solidFill>
                  <a:srgbClr val="FF0000"/>
                </a:solidFill>
              </a:rPr>
              <a:t>而多樣性</a:t>
            </a:r>
            <a:r>
              <a:rPr lang="zh-TW" altLang="en-US" dirty="0">
                <a:solidFill>
                  <a:srgbClr val="FF0000"/>
                </a:solidFill>
              </a:rPr>
              <a:t>就是</a:t>
            </a:r>
            <a:r>
              <a:rPr kumimoji="1" lang="zh-TW" altLang="en-US" dirty="0">
                <a:solidFill>
                  <a:srgbClr val="FF0000"/>
                </a:solidFill>
              </a:rPr>
              <a:t>度量</a:t>
            </a:r>
            <a:r>
              <a:rPr lang="zh-TW" altLang="en-US" dirty="0">
                <a:solidFill>
                  <a:srgbClr val="FF0000"/>
                </a:solidFill>
              </a:rPr>
              <a:t>這個</a:t>
            </a:r>
            <a:r>
              <a:rPr lang="en-US" altLang="zh-TW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對應</a:t>
            </a:r>
            <a:r>
              <a:rPr lang="zh-TW" altLang="en-US" dirty="0">
                <a:solidFill>
                  <a:srgbClr val="FF0000"/>
                </a:solidFill>
              </a:rPr>
              <a:t>多少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TW" altLang="en-US" dirty="0">
                <a:solidFill>
                  <a:srgbClr val="FF0000"/>
                </a:solidFill>
              </a:rPr>
              <a:t>可供微觀變化。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871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1187336" y="1393776"/>
            <a:ext cx="2943225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7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3012" name="Rectangle 1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3013" name="矩形 6"/>
          <p:cNvSpPr>
            <a:spLocks noChangeArrowheads="1"/>
          </p:cNvSpPr>
          <p:nvPr/>
        </p:nvSpPr>
        <p:spPr bwMode="auto">
          <a:xfrm>
            <a:off x="1043608" y="5013176"/>
            <a:ext cx="65527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孤立系統的熱過程自然地自發地會傾向</a:t>
            </a:r>
            <a:r>
              <a:rPr lang="zh-TW" altLang="en-US" sz="1800" dirty="0">
                <a:solidFill>
                  <a:srgbClr val="FF0000"/>
                </a:solidFill>
              </a:rPr>
              <a:t>增加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多重度</a:t>
            </a:r>
            <a:r>
              <a:rPr lang="zh-TW" altLang="en-US" sz="1800" dirty="0"/>
              <a:t>（不減少），</a:t>
            </a:r>
          </a:p>
        </p:txBody>
      </p:sp>
      <p:sp>
        <p:nvSpPr>
          <p:cNvPr id="43014" name="Rectangle 5"/>
          <p:cNvSpPr>
            <a:spLocks noChangeArrowheads="1"/>
          </p:cNvSpPr>
          <p:nvPr/>
        </p:nvSpPr>
        <p:spPr bwMode="auto">
          <a:xfrm>
            <a:off x="1043608" y="5877302"/>
            <a:ext cx="71261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熵的增加即機率增加，在機率的趨勢帶動下，此過程是</a:t>
            </a:r>
            <a:r>
              <a:rPr lang="zh-TW" altLang="en-US" sz="1800" dirty="0">
                <a:solidFill>
                  <a:srgbClr val="FF0000"/>
                </a:solidFill>
              </a:rPr>
              <a:t>不可逆</a:t>
            </a:r>
            <a:r>
              <a:rPr lang="zh-TW" altLang="en-US" sz="1800" dirty="0"/>
              <a:t>的。</a:t>
            </a:r>
          </a:p>
        </p:txBody>
      </p:sp>
      <p:pic>
        <p:nvPicPr>
          <p:cNvPr id="43015" name="Picture 4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4609133" y="2178558"/>
            <a:ext cx="2651228" cy="127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向右箭號 12"/>
          <p:cNvSpPr/>
          <p:nvPr/>
        </p:nvSpPr>
        <p:spPr>
          <a:xfrm>
            <a:off x="1512790" y="3122563"/>
            <a:ext cx="1146158" cy="215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021" name="文字方塊 17"/>
              <p:cNvSpPr txBox="1">
                <a:spLocks noChangeArrowheads="1"/>
              </p:cNvSpPr>
              <p:nvPr/>
            </p:nvSpPr>
            <p:spPr bwMode="auto">
              <a:xfrm>
                <a:off x="1041012" y="3618718"/>
                <a:ext cx="7779460" cy="87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TW" altLang="en-US" sz="1800" dirty="0"/>
                  <a:t>由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m:rPr>
                        <m:sty m:val="p"/>
                      </m:rPr>
                      <a:rPr lang="en-US" altLang="zh-TW" sz="1800" i="0" baseline="-25000" dirty="0" smtClean="0">
                        <a:latin typeface="Cambria Math"/>
                        <a:cs typeface="Times New Roman" pitchFamily="18" charset="0"/>
                      </a:rPr>
                      <m:t>A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= 0</m:t>
                    </m:r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的狀態開始，能量的交換會自發地到達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Most Probable State</a:t>
                </a:r>
                <a:r>
                  <a:rPr lang="zh-TW" altLang="en-US" sz="1800" dirty="0"/>
                  <a:t>，</a:t>
                </a:r>
              </a:p>
              <a:p>
                <a:pPr>
                  <a:lnSpc>
                    <a:spcPct val="150000"/>
                  </a:lnSpc>
                </a:pPr>
                <a:r>
                  <a:rPr lang="zh-TW" altLang="en-US" sz="1800" dirty="0"/>
                  <a:t>此平衡態對應最大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多重度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𝑊</m:t>
                    </m:r>
                    <m:r>
                      <a:rPr lang="en-US" altLang="zh-TW" sz="1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，在無人干預的自發過程，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顯然是增加的。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43021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1012" y="3618718"/>
                <a:ext cx="7779460" cy="874150"/>
              </a:xfrm>
              <a:prstGeom prst="rect">
                <a:avLst/>
              </a:prstGeom>
              <a:blipFill>
                <a:blip r:embed="rId4"/>
                <a:stretch>
                  <a:fillRect l="-816" b="-1014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022" name="矩形 18"/>
          <p:cNvSpPr>
            <a:spLocks noChangeArrowheads="1"/>
          </p:cNvSpPr>
          <p:nvPr/>
        </p:nvSpPr>
        <p:spPr bwMode="auto">
          <a:xfrm>
            <a:off x="1043608" y="5445224"/>
            <a:ext cx="6265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這</a:t>
            </a:r>
            <a:r>
              <a:rPr lang="zh-TW" altLang="en-US" sz="1800">
                <a:solidFill>
                  <a:srgbClr val="FF0000"/>
                </a:solidFill>
              </a:rPr>
              <a:t>解釋</a:t>
            </a:r>
            <a:r>
              <a:rPr lang="zh-TW" altLang="en-US" sz="1800"/>
              <a:t>了熱力學第二定律，熱作用傾向</a:t>
            </a:r>
            <a:r>
              <a:rPr lang="zh-TW" altLang="en-US" sz="1800">
                <a:solidFill>
                  <a:srgbClr val="FF0000"/>
                </a:solidFill>
              </a:rPr>
              <a:t>熵的增加</a:t>
            </a:r>
            <a:r>
              <a:rPr lang="zh-TW" altLang="en-US" sz="1800"/>
              <a:t>，</a:t>
            </a:r>
          </a:p>
        </p:txBody>
      </p:sp>
      <p:sp>
        <p:nvSpPr>
          <p:cNvPr id="3" name="矩形 2"/>
          <p:cNvSpPr/>
          <p:nvPr/>
        </p:nvSpPr>
        <p:spPr>
          <a:xfrm>
            <a:off x="1161582" y="738398"/>
            <a:ext cx="6186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兩塊固體接觸，熱量由高溫流向低溫的過程可以描述如下：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7756385" y="5025009"/>
                <a:ext cx="94519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385" y="5025009"/>
                <a:ext cx="94519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/>
      <p:bldP spid="43022" grpId="0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3349"/>
          <a:stretch>
            <a:fillRect/>
          </a:stretch>
        </p:blipFill>
        <p:spPr bwMode="auto">
          <a:xfrm>
            <a:off x="5508104" y="666688"/>
            <a:ext cx="17287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 Box 5"/>
          <p:cNvSpPr txBox="1">
            <a:spLocks noChangeArrowheads="1"/>
          </p:cNvSpPr>
          <p:nvPr/>
        </p:nvSpPr>
        <p:spPr bwMode="auto">
          <a:xfrm>
            <a:off x="5613225" y="299975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51203" name="Picture 6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5579541" y="4916426"/>
            <a:ext cx="1628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204" name="Text Box 7"/>
              <p:cNvSpPr txBox="1">
                <a:spLocks noChangeArrowheads="1"/>
              </p:cNvSpPr>
              <p:nvPr/>
            </p:nvSpPr>
            <p:spPr bwMode="auto">
              <a:xfrm>
                <a:off x="1632346" y="2067882"/>
                <a:ext cx="792163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5120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2346" y="2067882"/>
                <a:ext cx="792163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205" name="Text Box 8"/>
              <p:cNvSpPr txBox="1">
                <a:spLocks noChangeArrowheads="1"/>
              </p:cNvSpPr>
              <p:nvPr/>
            </p:nvSpPr>
            <p:spPr bwMode="auto">
              <a:xfrm>
                <a:off x="1632346" y="5165095"/>
                <a:ext cx="1008063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51205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2346" y="5165095"/>
                <a:ext cx="1008063" cy="36671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1345009" y="340682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p:sp>
        <p:nvSpPr>
          <p:cNvPr id="51207" name="Text Box 10"/>
          <p:cNvSpPr txBox="1">
            <a:spLocks noChangeArrowheads="1"/>
          </p:cNvSpPr>
          <p:nvPr/>
        </p:nvSpPr>
        <p:spPr bwMode="auto">
          <a:xfrm>
            <a:off x="3577034" y="340682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08" name="Text Box 12"/>
              <p:cNvSpPr txBox="1">
                <a:spLocks noChangeArrowheads="1"/>
              </p:cNvSpPr>
              <p:nvPr/>
            </p:nvSpPr>
            <p:spPr bwMode="auto">
              <a:xfrm>
                <a:off x="3937396" y="1996445"/>
                <a:ext cx="93503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=6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1208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7396" y="1996445"/>
                <a:ext cx="935038" cy="3667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209" name="Text Box 13"/>
              <p:cNvSpPr txBox="1">
                <a:spLocks noChangeArrowheads="1"/>
              </p:cNvSpPr>
              <p:nvPr/>
            </p:nvSpPr>
            <p:spPr bwMode="auto">
              <a:xfrm>
                <a:off x="4008834" y="5165095"/>
                <a:ext cx="863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1209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8834" y="5165095"/>
                <a:ext cx="863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10" name="文字方塊 5"/>
          <p:cNvSpPr txBox="1">
            <a:spLocks noChangeArrowheads="1"/>
          </p:cNvSpPr>
          <p:nvPr/>
        </p:nvSpPr>
        <p:spPr bwMode="auto">
          <a:xfrm>
            <a:off x="842914" y="5732660"/>
            <a:ext cx="7977558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一個多重度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越大的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有越多的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Microstates </a:t>
            </a:r>
            <a:r>
              <a:rPr lang="zh-TW" altLang="en-US" sz="1800" dirty="0"/>
              <a:t>可供變換，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63DF58B-6564-DC42-A57F-7FFF5E471085}"/>
              </a:ext>
            </a:extLst>
          </p:cNvPr>
          <p:cNvSpPr/>
          <p:nvPr/>
        </p:nvSpPr>
        <p:spPr>
          <a:xfrm>
            <a:off x="826002" y="6209594"/>
            <a:ext cx="8066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自由度越大，</a:t>
            </a:r>
            <a:r>
              <a:rPr lang="zh-TW" altLang="en-US" dirty="0"/>
              <a:t>亂度越大，在這個意義上，多重度及熵就是</a:t>
            </a:r>
            <a:r>
              <a:rPr lang="zh-CN" altLang="en-US" dirty="0"/>
              <a:t>狀態的</a:t>
            </a:r>
            <a:r>
              <a:rPr lang="zh-TW" altLang="en-US" dirty="0"/>
              <a:t>亂度的度量！</a:t>
            </a:r>
          </a:p>
        </p:txBody>
      </p:sp>
    </p:spTree>
    <p:extLst>
      <p:ext uri="{BB962C8B-B14F-4D97-AF65-F5344CB8AC3E}">
        <p14:creationId xmlns:p14="http://schemas.microsoft.com/office/powerpoint/2010/main" val="287234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6929917" y="1649270"/>
            <a:ext cx="2057593" cy="2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386" name="Picture 3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378174" y="1220862"/>
            <a:ext cx="15906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974150" y="6205764"/>
            <a:ext cx="302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巨觀狀態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3" name="Text Box 10"/>
          <p:cNvSpPr txBox="1">
            <a:spLocks noChangeArrowheads="1"/>
          </p:cNvSpPr>
          <p:nvPr/>
        </p:nvSpPr>
        <p:spPr bwMode="auto">
          <a:xfrm>
            <a:off x="5195182" y="6138966"/>
            <a:ext cx="2881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微觀狀態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graphicFrame>
        <p:nvGraphicFramePr>
          <p:cNvPr id="1639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129269"/>
              </p:ext>
            </p:extLst>
          </p:nvPr>
        </p:nvGraphicFramePr>
        <p:xfrm>
          <a:off x="3705400" y="332271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14151" imgH="215619" progId="Equation.3">
                  <p:embed/>
                </p:oleObj>
              </mc:Choice>
              <mc:Fallback>
                <p:oleObj name="方程式" r:id="rId3" imgW="114151" imgH="215619" progId="Equation.3">
                  <p:embed/>
                  <p:pic>
                    <p:nvPicPr>
                      <p:cNvPr id="1639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5400" y="3322712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" name="文字方塊 16"/>
          <p:cNvSpPr txBox="1">
            <a:spLocks noChangeArrowheads="1"/>
          </p:cNvSpPr>
          <p:nvPr/>
        </p:nvSpPr>
        <p:spPr bwMode="auto">
          <a:xfrm>
            <a:off x="975118" y="4696959"/>
            <a:ext cx="294881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巨觀可以分辨的狀態：</a:t>
            </a:r>
          </a:p>
        </p:txBody>
      </p:sp>
      <p:sp>
        <p:nvSpPr>
          <p:cNvPr id="1038" name="文字方塊 17"/>
          <p:cNvSpPr txBox="1">
            <a:spLocks noChangeArrowheads="1"/>
          </p:cNvSpPr>
          <p:nvPr/>
        </p:nvSpPr>
        <p:spPr bwMode="auto">
          <a:xfrm>
            <a:off x="5195182" y="4691404"/>
            <a:ext cx="31705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微觀可以分辨的狀態：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974150" y="5055956"/>
                <a:ext cx="43143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具有特定不同的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等巨觀觀物理量。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50" y="5055956"/>
                <a:ext cx="4314386" cy="369332"/>
              </a:xfrm>
              <a:prstGeom prst="rect">
                <a:avLst/>
              </a:prstGeom>
              <a:blipFill>
                <a:blip r:embed="rId5"/>
                <a:stretch>
                  <a:fillRect l="-1173" t="-3226" r="-293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197784" y="5039662"/>
                <a:ext cx="394621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具有特定不同的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dirty="0"/>
                  <a:t>等微觀物理量。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784" y="5039662"/>
                <a:ext cx="3946215" cy="369332"/>
              </a:xfrm>
              <a:prstGeom prst="rect">
                <a:avLst/>
              </a:prstGeom>
              <a:blipFill>
                <a:blip r:embed="rId6"/>
                <a:stretch>
                  <a:fillRect l="-1286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3238251" y="4330129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278847" y="4208330"/>
                <a:ext cx="185493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    </m:t>
                      </m:r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r>
                        <a:rPr lang="en-US" altLang="zh-TW" b="0" i="1" smtClean="0">
                          <a:latin typeface="Cambria Math"/>
                        </a:rPr>
                        <m:t>=1⋯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847" y="4208330"/>
                <a:ext cx="1854930" cy="369332"/>
              </a:xfrm>
              <a:prstGeom prst="rect">
                <a:avLst/>
              </a:prstGeom>
              <a:blipFill>
                <a:blip r:embed="rId7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072979" y="4186113"/>
                <a:ext cx="15803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979" y="4186113"/>
                <a:ext cx="1580369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6" descr="F20_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7"/>
          <a:stretch>
            <a:fillRect/>
          </a:stretch>
        </p:blipFill>
        <p:spPr bwMode="auto">
          <a:xfrm>
            <a:off x="2062298" y="2023200"/>
            <a:ext cx="2006465" cy="15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" name="Picture 61" descr="\\Mac\Home\Downloads\Comet_plot_1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163" y="1838831"/>
            <a:ext cx="2057593" cy="154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File:Translational motion.gif">
            <a:hlinkClick r:id="rId12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658" y="1443076"/>
            <a:ext cx="2463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018722" y="1258410"/>
            <a:ext cx="178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Space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7018722" y="1631872"/>
                <a:ext cx="3600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22" y="1631872"/>
                <a:ext cx="360040" cy="338554"/>
              </a:xfrm>
              <a:prstGeom prst="rect">
                <a:avLst/>
              </a:prstGeom>
              <a:blipFill>
                <a:blip r:embed="rId14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6924163" y="3377770"/>
            <a:ext cx="2057593" cy="2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8621716" y="3197361"/>
                <a:ext cx="3600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716" y="3197361"/>
                <a:ext cx="360040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11">
            <a:extLst>
              <a:ext uri="{FF2B5EF4-FFF2-40B4-BE49-F238E27FC236}">
                <a16:creationId xmlns:a16="http://schemas.microsoft.com/office/drawing/2014/main" id="{A61C8A93-9CEE-3944-BEAA-645C65025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253" y="3705015"/>
            <a:ext cx="518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巨觀的氣體狀態是來自微觀的質點系統狀態！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31F45AD-9D1D-9949-9DF9-794FCF35C970}"/>
                  </a:ext>
                </a:extLst>
              </p:cNvPr>
              <p:cNvSpPr/>
              <p:nvPr/>
            </p:nvSpPr>
            <p:spPr>
              <a:xfrm>
                <a:off x="1002771" y="5414953"/>
                <a:ext cx="21452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dirty="0"/>
                  <a:t>圖上的一點。</a:t>
                </a: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31F45AD-9D1D-9949-9DF9-794FCF35C9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771" y="5414953"/>
                <a:ext cx="2145267" cy="369332"/>
              </a:xfrm>
              <a:prstGeom prst="rect">
                <a:avLst/>
              </a:prstGeom>
              <a:blipFill>
                <a:blip r:embed="rId16"/>
                <a:stretch>
                  <a:fillRect t="-6667" r="-1765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E13316C0-43C4-464E-9C8A-D557F175FBED}"/>
                  </a:ext>
                </a:extLst>
              </p:cNvPr>
              <p:cNvSpPr/>
              <p:nvPr/>
            </p:nvSpPr>
            <p:spPr>
              <a:xfrm>
                <a:off x="5195182" y="5411683"/>
                <a:ext cx="33906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位置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</m:oMath>
                </a14:m>
                <a:r>
                  <a:rPr lang="zh-TW" altLang="en-US" dirty="0"/>
                  <a:t>動量相空間圖上的一點。</a:t>
                </a: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E13316C0-43C4-464E-9C8A-D557F175FB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182" y="5411683"/>
                <a:ext cx="3390672" cy="369332"/>
              </a:xfrm>
              <a:prstGeom prst="rect">
                <a:avLst/>
              </a:prstGeom>
              <a:blipFill>
                <a:blip r:embed="rId17"/>
                <a:stretch>
                  <a:fillRect l="-1119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EE61477-9D11-9B4A-B9D8-38E85C91E36F}"/>
              </a:ext>
            </a:extLst>
          </p:cNvPr>
          <p:cNvSpPr txBox="1"/>
          <p:nvPr/>
        </p:nvSpPr>
        <p:spPr>
          <a:xfrm>
            <a:off x="1002771" y="620534"/>
            <a:ext cx="776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這個</a:t>
            </a:r>
            <a:r>
              <a:rPr lang="en-TW"/>
              <a:t>巨觀</a:t>
            </a:r>
            <a:r>
              <a:rPr lang="en-GB" dirty="0" err="1"/>
              <a:t>狀態下</a:t>
            </a:r>
            <a:r>
              <a:rPr lang="en-GB" dirty="0"/>
              <a:t>，</a:t>
            </a:r>
            <a:r>
              <a:rPr lang="en-TW"/>
              <a:t>微觀</a:t>
            </a:r>
            <a:r>
              <a:rPr lang="en-GB" dirty="0" err="1"/>
              <a:t>可變化的不同面貌數量</a:t>
            </a:r>
            <a:r>
              <a:rPr lang="en-TW"/>
              <a:t>，</a:t>
            </a:r>
            <a:r>
              <a:rPr lang="en-GB" dirty="0" err="1"/>
              <a:t>稱為</a:t>
            </a:r>
            <a:r>
              <a:rPr lang="en-TW">
                <a:solidFill>
                  <a:srgbClr val="FF0000"/>
                </a:solidFill>
              </a:rPr>
              <a:t>多重度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</a:t>
            </a:r>
            <a:r>
              <a:rPr lang="en-TW"/>
              <a:t>。</a:t>
            </a:r>
            <a:endParaRPr lang="en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033" grpId="0"/>
      <p:bldP spid="1037" grpId="0"/>
      <p:bldP spid="1038" grpId="0"/>
      <p:bldP spid="2" grpId="0"/>
      <p:bldP spid="3" grpId="0"/>
      <p:bldP spid="14" grpId="0" animBg="1"/>
      <p:bldP spid="15" grpId="0" animBg="1"/>
      <p:bldP spid="16" grpId="0" animBg="1"/>
      <p:bldP spid="23" grpId="0"/>
      <p:bldP spid="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http://www.ccrnp.ncifcrf.gov/~toms/icons/s.harris-dept.of.entrop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85750"/>
            <a:ext cx="44291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5173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360子 围棋 棋盘 棋子 套装 罐 特价 品牌 比赛用 五子棋 四子棋">
            <a:hlinkClick r:id="rId2" tooltip="360子 围棋 棋盘 棋子 套装 罐 特价 品牌 比赛用 五子棋 四子棋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700213"/>
            <a:ext cx="15970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4" descr="http://www.it.com.cn/games/image/news/2009/04/17/15/dfr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/>
          <a:stretch>
            <a:fillRect/>
          </a:stretch>
        </p:blipFill>
        <p:spPr bwMode="auto">
          <a:xfrm>
            <a:off x="1403350" y="3716338"/>
            <a:ext cx="253841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6" descr="http://every.nmgnews.com.cn/uploads/200906/1243990216myIxqG4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789363"/>
            <a:ext cx="3227388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向右箭號 4"/>
          <p:cNvSpPr/>
          <p:nvPr/>
        </p:nvSpPr>
        <p:spPr>
          <a:xfrm>
            <a:off x="4284663" y="4724400"/>
            <a:ext cx="431800" cy="50482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3253" name="文字方塊 6"/>
          <p:cNvSpPr txBox="1">
            <a:spLocks noChangeArrowheads="1"/>
          </p:cNvSpPr>
          <p:nvPr/>
        </p:nvSpPr>
        <p:spPr bwMode="auto">
          <a:xfrm>
            <a:off x="2843213" y="1052513"/>
            <a:ext cx="374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在自發的情況下，亂度只能增加！</a:t>
            </a:r>
          </a:p>
        </p:txBody>
      </p:sp>
      <p:sp>
        <p:nvSpPr>
          <p:cNvPr id="53254" name="文字方塊 6"/>
          <p:cNvSpPr txBox="1">
            <a:spLocks noChangeArrowheads="1"/>
          </p:cNvSpPr>
          <p:nvPr/>
        </p:nvSpPr>
        <p:spPr bwMode="auto">
          <a:xfrm>
            <a:off x="2843213" y="6207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熵的增加即是亂度的增加</a:t>
            </a:r>
          </a:p>
        </p:txBody>
      </p:sp>
    </p:spTree>
    <p:extLst>
      <p:ext uri="{BB962C8B-B14F-4D97-AF65-F5344CB8AC3E}">
        <p14:creationId xmlns:p14="http://schemas.microsoft.com/office/powerpoint/2010/main" val="21384595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4"/>
          <p:cNvSpPr txBox="1">
            <a:spLocks noChangeArrowheads="1"/>
          </p:cNvSpPr>
          <p:nvPr/>
        </p:nvSpPr>
        <p:spPr bwMode="auto">
          <a:xfrm>
            <a:off x="3857625" y="570707"/>
            <a:ext cx="1152525" cy="3762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自由擴散</a:t>
            </a:r>
          </a:p>
        </p:txBody>
      </p:sp>
      <p:pic>
        <p:nvPicPr>
          <p:cNvPr id="84995" name="Picture 5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50" y="1198412"/>
            <a:ext cx="1872034" cy="414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F20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14437"/>
            <a:ext cx="2330450" cy="210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文字方塊 5"/>
          <p:cNvSpPr txBox="1">
            <a:spLocks noChangeArrowheads="1"/>
          </p:cNvSpPr>
          <p:nvPr/>
        </p:nvSpPr>
        <p:spPr bwMode="auto">
          <a:xfrm>
            <a:off x="5082984" y="3554632"/>
            <a:ext cx="399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因此自由擴散會自發發生，且不可逆。</a:t>
            </a: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2428875" y="5572125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自由擴散前後狀態位於同一等溫線上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2428875" y="6072188"/>
            <a:ext cx="61035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前後熵差即可透過</a:t>
            </a:r>
            <a:r>
              <a:rPr lang="zh-TW" altLang="en-US" dirty="0">
                <a:solidFill>
                  <a:srgbClr val="FF0000"/>
                </a:solidFill>
              </a:rPr>
              <a:t>想像的</a:t>
            </a:r>
            <a:r>
              <a:rPr lang="zh-TW" altLang="en-US" dirty="0"/>
              <a:t>等溫可逆過程所計算出來。</a:t>
            </a:r>
          </a:p>
        </p:txBody>
      </p:sp>
      <p:pic>
        <p:nvPicPr>
          <p:cNvPr id="10" name="Picture 7" descr="F20_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8"/>
          <a:stretch>
            <a:fillRect/>
          </a:stretch>
        </p:blipFill>
        <p:spPr bwMode="auto">
          <a:xfrm>
            <a:off x="714375" y="3500438"/>
            <a:ext cx="2330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106021" y="1204721"/>
                <a:ext cx="2232248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021" y="1204721"/>
                <a:ext cx="2232248" cy="7146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4279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6"/>
          <p:cNvSpPr>
            <a:spLocks noChangeArrowheads="1"/>
          </p:cNvSpPr>
          <p:nvPr/>
        </p:nvSpPr>
        <p:spPr bwMode="auto">
          <a:xfrm>
            <a:off x="827088" y="1411288"/>
            <a:ext cx="784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將空間切為體積為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TW" altLang="en-US" sz="18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的立方塊，則一個氣體分子在空間中可選擇的狀態數為</a:t>
            </a:r>
            <a:endParaRPr lang="zh-TW" altLang="en-US" sz="1800"/>
          </a:p>
        </p:txBody>
      </p:sp>
      <p:sp>
        <p:nvSpPr>
          <p:cNvPr id="57347" name="Rectangle 7"/>
          <p:cNvSpPr>
            <a:spLocks noChangeArrowheads="1"/>
          </p:cNvSpPr>
          <p:nvPr/>
        </p:nvSpPr>
        <p:spPr bwMode="auto">
          <a:xfrm>
            <a:off x="2003425" y="4175125"/>
            <a:ext cx="222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100"/>
              <a:t> </a:t>
            </a:r>
            <a:endParaRPr lang="en-US" altLang="zh-TW" sz="1800"/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827088" y="2409031"/>
            <a:ext cx="3457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那麼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個分子的總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</a:t>
            </a:r>
            <a:endParaRPr lang="en-US" altLang="zh-TW" sz="1800"/>
          </a:p>
        </p:txBody>
      </p:sp>
      <p:sp>
        <p:nvSpPr>
          <p:cNvPr id="19466" name="Text Box 13"/>
          <p:cNvSpPr txBox="1">
            <a:spLocks noChangeArrowheads="1"/>
          </p:cNvSpPr>
          <p:nvPr/>
        </p:nvSpPr>
        <p:spPr bwMode="auto">
          <a:xfrm>
            <a:off x="5014000" y="4121942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與 </a:t>
            </a:r>
            <a:r>
              <a:rPr lang="en-US" altLang="zh-TW" sz="1800" i="1" dirty="0">
                <a:latin typeface="Times New Roman" pitchFamily="18" charset="0"/>
              </a:rPr>
              <a:t>a</a:t>
            </a:r>
            <a:r>
              <a:rPr lang="en-US" altLang="zh-TW" sz="1800" dirty="0"/>
              <a:t> </a:t>
            </a:r>
            <a:r>
              <a:rPr lang="zh-TW" altLang="en-US" sz="1800" dirty="0"/>
              <a:t>無關</a:t>
            </a:r>
          </a:p>
        </p:txBody>
      </p:sp>
      <p:sp>
        <p:nvSpPr>
          <p:cNvPr id="57354" name="Rectangle 14"/>
          <p:cNvSpPr>
            <a:spLocks noChangeArrowheads="1"/>
          </p:cNvSpPr>
          <p:nvPr/>
        </p:nvSpPr>
        <p:spPr bwMode="auto">
          <a:xfrm>
            <a:off x="2124075" y="5484813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7355" name="Line 15"/>
          <p:cNvSpPr>
            <a:spLocks noChangeShapeType="1"/>
          </p:cNvSpPr>
          <p:nvPr/>
        </p:nvSpPr>
        <p:spPr bwMode="auto">
          <a:xfrm>
            <a:off x="2124075" y="5700713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6" name="Line 16"/>
          <p:cNvSpPr>
            <a:spLocks noChangeShapeType="1"/>
          </p:cNvSpPr>
          <p:nvPr/>
        </p:nvSpPr>
        <p:spPr bwMode="auto">
          <a:xfrm>
            <a:off x="2124075" y="5916613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7" name="Line 17"/>
          <p:cNvSpPr>
            <a:spLocks noChangeShapeType="1"/>
          </p:cNvSpPr>
          <p:nvPr/>
        </p:nvSpPr>
        <p:spPr bwMode="auto">
          <a:xfrm>
            <a:off x="2124075" y="6132513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8" name="Line 18"/>
          <p:cNvSpPr>
            <a:spLocks noChangeShapeType="1"/>
          </p:cNvSpPr>
          <p:nvPr/>
        </p:nvSpPr>
        <p:spPr bwMode="auto">
          <a:xfrm>
            <a:off x="2339975" y="548481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9" name="Line 19"/>
          <p:cNvSpPr>
            <a:spLocks noChangeShapeType="1"/>
          </p:cNvSpPr>
          <p:nvPr/>
        </p:nvSpPr>
        <p:spPr bwMode="auto">
          <a:xfrm>
            <a:off x="2555875" y="548481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0" name="Line 20"/>
          <p:cNvSpPr>
            <a:spLocks noChangeShapeType="1"/>
          </p:cNvSpPr>
          <p:nvPr/>
        </p:nvSpPr>
        <p:spPr bwMode="auto">
          <a:xfrm>
            <a:off x="2771775" y="548481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1" name="Line 21"/>
          <p:cNvSpPr>
            <a:spLocks noChangeShapeType="1"/>
          </p:cNvSpPr>
          <p:nvPr/>
        </p:nvSpPr>
        <p:spPr bwMode="auto">
          <a:xfrm>
            <a:off x="2987675" y="548481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5" name="Rectangle 22"/>
          <p:cNvSpPr>
            <a:spLocks noChangeArrowheads="1"/>
          </p:cNvSpPr>
          <p:nvPr/>
        </p:nvSpPr>
        <p:spPr bwMode="auto">
          <a:xfrm>
            <a:off x="4716463" y="4764088"/>
            <a:ext cx="1727200" cy="1584325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476" name="Line 23"/>
          <p:cNvSpPr>
            <a:spLocks noChangeShapeType="1"/>
          </p:cNvSpPr>
          <p:nvPr/>
        </p:nvSpPr>
        <p:spPr bwMode="auto">
          <a:xfrm>
            <a:off x="4716463" y="570071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7" name="Line 24"/>
          <p:cNvSpPr>
            <a:spLocks noChangeShapeType="1"/>
          </p:cNvSpPr>
          <p:nvPr/>
        </p:nvSpPr>
        <p:spPr bwMode="auto">
          <a:xfrm>
            <a:off x="4716463" y="591661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8" name="Line 25"/>
          <p:cNvSpPr>
            <a:spLocks noChangeShapeType="1"/>
          </p:cNvSpPr>
          <p:nvPr/>
        </p:nvSpPr>
        <p:spPr bwMode="auto">
          <a:xfrm>
            <a:off x="4716463" y="613251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9" name="Line 26"/>
          <p:cNvSpPr>
            <a:spLocks noChangeShapeType="1"/>
          </p:cNvSpPr>
          <p:nvPr/>
        </p:nvSpPr>
        <p:spPr bwMode="auto">
          <a:xfrm>
            <a:off x="49323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0" name="Line 27"/>
          <p:cNvSpPr>
            <a:spLocks noChangeShapeType="1"/>
          </p:cNvSpPr>
          <p:nvPr/>
        </p:nvSpPr>
        <p:spPr bwMode="auto">
          <a:xfrm>
            <a:off x="51482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1" name="Line 28"/>
          <p:cNvSpPr>
            <a:spLocks noChangeShapeType="1"/>
          </p:cNvSpPr>
          <p:nvPr/>
        </p:nvSpPr>
        <p:spPr bwMode="auto">
          <a:xfrm>
            <a:off x="53641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2" name="Line 29"/>
          <p:cNvSpPr>
            <a:spLocks noChangeShapeType="1"/>
          </p:cNvSpPr>
          <p:nvPr/>
        </p:nvSpPr>
        <p:spPr bwMode="auto">
          <a:xfrm>
            <a:off x="55800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3" name="Line 30"/>
          <p:cNvSpPr>
            <a:spLocks noChangeShapeType="1"/>
          </p:cNvSpPr>
          <p:nvPr/>
        </p:nvSpPr>
        <p:spPr bwMode="auto">
          <a:xfrm>
            <a:off x="4716463" y="548481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4" name="Line 31"/>
          <p:cNvSpPr>
            <a:spLocks noChangeShapeType="1"/>
          </p:cNvSpPr>
          <p:nvPr/>
        </p:nvSpPr>
        <p:spPr bwMode="auto">
          <a:xfrm>
            <a:off x="4716463" y="5267325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5" name="Line 32"/>
          <p:cNvSpPr>
            <a:spLocks noChangeShapeType="1"/>
          </p:cNvSpPr>
          <p:nvPr/>
        </p:nvSpPr>
        <p:spPr bwMode="auto">
          <a:xfrm>
            <a:off x="4716463" y="5051425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6" name="Line 33"/>
          <p:cNvSpPr>
            <a:spLocks noChangeShapeType="1"/>
          </p:cNvSpPr>
          <p:nvPr/>
        </p:nvSpPr>
        <p:spPr bwMode="auto">
          <a:xfrm>
            <a:off x="57959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7" name="Line 34"/>
          <p:cNvSpPr>
            <a:spLocks noChangeShapeType="1"/>
          </p:cNvSpPr>
          <p:nvPr/>
        </p:nvSpPr>
        <p:spPr bwMode="auto">
          <a:xfrm>
            <a:off x="60118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8" name="Line 35"/>
          <p:cNvSpPr>
            <a:spLocks noChangeShapeType="1"/>
          </p:cNvSpPr>
          <p:nvPr/>
        </p:nvSpPr>
        <p:spPr bwMode="auto">
          <a:xfrm>
            <a:off x="62277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9" name="Line 36"/>
          <p:cNvSpPr>
            <a:spLocks noChangeShapeType="1"/>
          </p:cNvSpPr>
          <p:nvPr/>
        </p:nvSpPr>
        <p:spPr bwMode="auto">
          <a:xfrm>
            <a:off x="3635375" y="591661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90" name="Picture 37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716338"/>
            <a:ext cx="124936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8" name="Text Box 36"/>
          <p:cNvSpPr txBox="1">
            <a:spLocks noChangeArrowheads="1"/>
          </p:cNvSpPr>
          <p:nvPr/>
        </p:nvSpPr>
        <p:spPr bwMode="auto">
          <a:xfrm>
            <a:off x="2741178" y="404664"/>
            <a:ext cx="5677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利用新公式計算理想氣體的熵隨體積的變化（定內能）</a:t>
            </a:r>
          </a:p>
        </p:txBody>
      </p:sp>
      <p:sp>
        <p:nvSpPr>
          <p:cNvPr id="57379" name="文字方塊 35"/>
          <p:cNvSpPr txBox="1">
            <a:spLocks noChangeArrowheads="1"/>
          </p:cNvSpPr>
          <p:nvPr/>
        </p:nvSpPr>
        <p:spPr bwMode="auto">
          <a:xfrm>
            <a:off x="827088" y="908050"/>
            <a:ext cx="831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體積為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/>
              <a:t>的氣體，微觀來看，每一個氣體分子可以位於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/>
              <a:t> 中的任一個地方</a:t>
            </a:r>
          </a:p>
        </p:txBody>
      </p:sp>
      <p:sp>
        <p:nvSpPr>
          <p:cNvPr id="37" name="文字方塊 36"/>
          <p:cNvSpPr txBox="1">
            <a:spLocks noChangeArrowheads="1"/>
          </p:cNvSpPr>
          <p:nvPr/>
        </p:nvSpPr>
        <p:spPr bwMode="auto">
          <a:xfrm>
            <a:off x="827088" y="4868863"/>
            <a:ext cx="3313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這正是理想氣體定溫時的熵變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929454" y="1782075"/>
                <a:ext cx="1108380" cy="6108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454" y="1782075"/>
                <a:ext cx="1108380" cy="61087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4117514" y="2197039"/>
                <a:ext cx="2110250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514" y="2197039"/>
                <a:ext cx="2110250" cy="76950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/>
              <p:cNvSpPr txBox="1"/>
              <p:nvPr/>
            </p:nvSpPr>
            <p:spPr>
              <a:xfrm>
                <a:off x="899593" y="3068960"/>
                <a:ext cx="4392488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</m:sSup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9" name="文字方塊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3" y="3068960"/>
                <a:ext cx="4392488" cy="76950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/>
              <p:cNvSpPr txBox="1"/>
              <p:nvPr/>
            </p:nvSpPr>
            <p:spPr>
              <a:xfrm>
                <a:off x="899593" y="3947958"/>
                <a:ext cx="3960440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0" name="文字方塊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3" y="3947958"/>
                <a:ext cx="3960440" cy="71468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/>
              <p:cNvSpPr txBox="1"/>
              <p:nvPr/>
            </p:nvSpPr>
            <p:spPr>
              <a:xfrm>
                <a:off x="1005872" y="404664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1" name="文字方塊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72" y="404664"/>
                <a:ext cx="130619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66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  <p:bldP spid="19466" grpId="0"/>
      <p:bldP spid="19475" grpId="0" animBg="1"/>
      <p:bldP spid="19476" grpId="0" animBg="1"/>
      <p:bldP spid="19477" grpId="0" animBg="1"/>
      <p:bldP spid="19478" grpId="0" animBg="1"/>
      <p:bldP spid="19479" grpId="0" animBg="1"/>
      <p:bldP spid="19480" grpId="0" animBg="1"/>
      <p:bldP spid="19481" grpId="0" animBg="1"/>
      <p:bldP spid="19482" grpId="0" animBg="1"/>
      <p:bldP spid="19483" grpId="0" animBg="1"/>
      <p:bldP spid="19484" grpId="0" animBg="1"/>
      <p:bldP spid="19485" grpId="0" animBg="1"/>
      <p:bldP spid="19486" grpId="0" animBg="1"/>
      <p:bldP spid="19487" grpId="0" animBg="1"/>
      <p:bldP spid="19488" grpId="0" animBg="1"/>
      <p:bldP spid="19489" grpId="0" animBg="1"/>
      <p:bldP spid="37" grpId="0"/>
      <p:bldP spid="2" grpId="0" animBg="1"/>
      <p:bldP spid="38" grpId="0" animBg="1"/>
      <p:bldP spid="39" grpId="0" animBg="1"/>
      <p:bldP spid="4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http://hyperphysics.phy-astr.gsu.edu/hbase/therm/imgthe/timar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91" y="1772994"/>
            <a:ext cx="5073274" cy="39604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文字方塊 2"/>
          <p:cNvSpPr txBox="1">
            <a:spLocks noChangeArrowheads="1"/>
          </p:cNvSpPr>
          <p:nvPr/>
        </p:nvSpPr>
        <p:spPr bwMode="auto">
          <a:xfrm>
            <a:off x="3203848" y="1310884"/>
            <a:ext cx="2500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Entropy as disorder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086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4" name="Rectangle 14"/>
          <p:cNvSpPr>
            <a:spLocks noChangeArrowheads="1"/>
          </p:cNvSpPr>
          <p:nvPr/>
        </p:nvSpPr>
        <p:spPr bwMode="auto">
          <a:xfrm>
            <a:off x="1173429" y="3154686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7355" name="Line 15"/>
          <p:cNvSpPr>
            <a:spLocks noChangeShapeType="1"/>
          </p:cNvSpPr>
          <p:nvPr/>
        </p:nvSpPr>
        <p:spPr bwMode="auto">
          <a:xfrm>
            <a:off x="1173429" y="337058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6" name="Line 16"/>
          <p:cNvSpPr>
            <a:spLocks noChangeShapeType="1"/>
          </p:cNvSpPr>
          <p:nvPr/>
        </p:nvSpPr>
        <p:spPr bwMode="auto">
          <a:xfrm>
            <a:off x="1173429" y="358648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7" name="Line 17"/>
          <p:cNvSpPr>
            <a:spLocks noChangeShapeType="1"/>
          </p:cNvSpPr>
          <p:nvPr/>
        </p:nvSpPr>
        <p:spPr bwMode="auto">
          <a:xfrm>
            <a:off x="1173429" y="380238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8" name="Line 18"/>
          <p:cNvSpPr>
            <a:spLocks noChangeShapeType="1"/>
          </p:cNvSpPr>
          <p:nvPr/>
        </p:nvSpPr>
        <p:spPr bwMode="auto">
          <a:xfrm>
            <a:off x="1389329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9" name="Line 19"/>
          <p:cNvSpPr>
            <a:spLocks noChangeShapeType="1"/>
          </p:cNvSpPr>
          <p:nvPr/>
        </p:nvSpPr>
        <p:spPr bwMode="auto">
          <a:xfrm>
            <a:off x="1605229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0" name="Line 20"/>
          <p:cNvSpPr>
            <a:spLocks noChangeShapeType="1"/>
          </p:cNvSpPr>
          <p:nvPr/>
        </p:nvSpPr>
        <p:spPr bwMode="auto">
          <a:xfrm>
            <a:off x="1821129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1" name="Line 21"/>
          <p:cNvSpPr>
            <a:spLocks noChangeShapeType="1"/>
          </p:cNvSpPr>
          <p:nvPr/>
        </p:nvSpPr>
        <p:spPr bwMode="auto">
          <a:xfrm>
            <a:off x="2037029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9" name="Line 36"/>
          <p:cNvSpPr>
            <a:spLocks noChangeShapeType="1"/>
          </p:cNvSpPr>
          <p:nvPr/>
        </p:nvSpPr>
        <p:spPr bwMode="auto">
          <a:xfrm>
            <a:off x="4078146" y="3594497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90" name="Picture 37" descr="F20_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5" b="3579"/>
          <a:stretch/>
        </p:blipFill>
        <p:spPr bwMode="auto">
          <a:xfrm>
            <a:off x="5003342" y="809461"/>
            <a:ext cx="1709105" cy="163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F20_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53"/>
          <a:stretch/>
        </p:blipFill>
        <p:spPr bwMode="auto">
          <a:xfrm>
            <a:off x="1970368" y="854027"/>
            <a:ext cx="1709105" cy="155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向右箭號 1"/>
          <p:cNvSpPr/>
          <p:nvPr/>
        </p:nvSpPr>
        <p:spPr>
          <a:xfrm>
            <a:off x="3966271" y="1453206"/>
            <a:ext cx="792088" cy="36004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2315744" y="3154686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5380596" y="3162697"/>
            <a:ext cx="21590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2" name="Line 15"/>
          <p:cNvSpPr>
            <a:spLocks noChangeShapeType="1"/>
          </p:cNvSpPr>
          <p:nvPr/>
        </p:nvSpPr>
        <p:spPr bwMode="auto">
          <a:xfrm>
            <a:off x="5380596" y="3378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" name="Line 16"/>
          <p:cNvSpPr>
            <a:spLocks noChangeShapeType="1"/>
          </p:cNvSpPr>
          <p:nvPr/>
        </p:nvSpPr>
        <p:spPr bwMode="auto">
          <a:xfrm>
            <a:off x="5380596" y="3594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" name="Line 17"/>
          <p:cNvSpPr>
            <a:spLocks noChangeShapeType="1"/>
          </p:cNvSpPr>
          <p:nvPr/>
        </p:nvSpPr>
        <p:spPr bwMode="auto">
          <a:xfrm>
            <a:off x="5380596" y="38103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5" name="Line 18"/>
          <p:cNvSpPr>
            <a:spLocks noChangeShapeType="1"/>
          </p:cNvSpPr>
          <p:nvPr/>
        </p:nvSpPr>
        <p:spPr bwMode="auto">
          <a:xfrm>
            <a:off x="55964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19"/>
          <p:cNvSpPr>
            <a:spLocks noChangeShapeType="1"/>
          </p:cNvSpPr>
          <p:nvPr/>
        </p:nvSpPr>
        <p:spPr bwMode="auto">
          <a:xfrm>
            <a:off x="58123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" name="Line 20"/>
          <p:cNvSpPr>
            <a:spLocks noChangeShapeType="1"/>
          </p:cNvSpPr>
          <p:nvPr/>
        </p:nvSpPr>
        <p:spPr bwMode="auto">
          <a:xfrm>
            <a:off x="60282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" name="Line 21"/>
          <p:cNvSpPr>
            <a:spLocks noChangeShapeType="1"/>
          </p:cNvSpPr>
          <p:nvPr/>
        </p:nvSpPr>
        <p:spPr bwMode="auto">
          <a:xfrm>
            <a:off x="62441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9" name="Rectangle 14"/>
          <p:cNvSpPr>
            <a:spLocks noChangeArrowheads="1"/>
          </p:cNvSpPr>
          <p:nvPr/>
        </p:nvSpPr>
        <p:spPr bwMode="auto">
          <a:xfrm>
            <a:off x="5380596" y="3162697"/>
            <a:ext cx="2159000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0" name="Line 15"/>
          <p:cNvSpPr>
            <a:spLocks noChangeShapeType="1"/>
          </p:cNvSpPr>
          <p:nvPr/>
        </p:nvSpPr>
        <p:spPr bwMode="auto">
          <a:xfrm>
            <a:off x="6460096" y="3378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" name="Line 16"/>
          <p:cNvSpPr>
            <a:spLocks noChangeShapeType="1"/>
          </p:cNvSpPr>
          <p:nvPr/>
        </p:nvSpPr>
        <p:spPr bwMode="auto">
          <a:xfrm>
            <a:off x="6460096" y="3594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" name="Line 17"/>
          <p:cNvSpPr>
            <a:spLocks noChangeShapeType="1"/>
          </p:cNvSpPr>
          <p:nvPr/>
        </p:nvSpPr>
        <p:spPr bwMode="auto">
          <a:xfrm>
            <a:off x="6460096" y="38103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>
            <a:off x="66759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68918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>
            <a:off x="71077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" name="Line 21"/>
          <p:cNvSpPr>
            <a:spLocks noChangeShapeType="1"/>
          </p:cNvSpPr>
          <p:nvPr/>
        </p:nvSpPr>
        <p:spPr bwMode="auto">
          <a:xfrm>
            <a:off x="73236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" name="Line 21"/>
          <p:cNvSpPr>
            <a:spLocks noChangeShapeType="1"/>
          </p:cNvSpPr>
          <p:nvPr/>
        </p:nvSpPr>
        <p:spPr bwMode="auto">
          <a:xfrm>
            <a:off x="6460096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" name="Oval 5"/>
          <p:cNvSpPr>
            <a:spLocks noChangeArrowheads="1"/>
          </p:cNvSpPr>
          <p:nvPr/>
        </p:nvSpPr>
        <p:spPr bwMode="auto">
          <a:xfrm>
            <a:off x="1665578" y="3635692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" name="Oval 5"/>
          <p:cNvSpPr>
            <a:spLocks noChangeArrowheads="1"/>
          </p:cNvSpPr>
          <p:nvPr/>
        </p:nvSpPr>
        <p:spPr bwMode="auto">
          <a:xfrm>
            <a:off x="2082356" y="38350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0" name="Oval 5"/>
          <p:cNvSpPr>
            <a:spLocks noChangeArrowheads="1"/>
          </p:cNvSpPr>
          <p:nvPr/>
        </p:nvSpPr>
        <p:spPr bwMode="auto">
          <a:xfrm>
            <a:off x="1605229" y="3563461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1" name="Oval 5"/>
          <p:cNvSpPr>
            <a:spLocks noChangeArrowheads="1"/>
          </p:cNvSpPr>
          <p:nvPr/>
        </p:nvSpPr>
        <p:spPr bwMode="auto">
          <a:xfrm>
            <a:off x="1399341" y="3202976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2" name="Oval 5"/>
          <p:cNvSpPr>
            <a:spLocks noChangeArrowheads="1"/>
          </p:cNvSpPr>
          <p:nvPr/>
        </p:nvSpPr>
        <p:spPr bwMode="auto">
          <a:xfrm>
            <a:off x="5851643" y="362049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3" name="Oval 5"/>
          <p:cNvSpPr>
            <a:spLocks noChangeArrowheads="1"/>
          </p:cNvSpPr>
          <p:nvPr/>
        </p:nvSpPr>
        <p:spPr bwMode="auto">
          <a:xfrm>
            <a:off x="6497450" y="3418999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4" name="Oval 5"/>
          <p:cNvSpPr>
            <a:spLocks noChangeArrowheads="1"/>
          </p:cNvSpPr>
          <p:nvPr/>
        </p:nvSpPr>
        <p:spPr bwMode="auto">
          <a:xfrm>
            <a:off x="6712447" y="38350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5" name="Oval 5"/>
          <p:cNvSpPr>
            <a:spLocks noChangeArrowheads="1"/>
          </p:cNvSpPr>
          <p:nvPr/>
        </p:nvSpPr>
        <p:spPr bwMode="auto">
          <a:xfrm>
            <a:off x="6927614" y="319685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6" name="Oval 5"/>
          <p:cNvSpPr>
            <a:spLocks noChangeArrowheads="1"/>
          </p:cNvSpPr>
          <p:nvPr/>
        </p:nvSpPr>
        <p:spPr bwMode="auto">
          <a:xfrm>
            <a:off x="1244866" y="3619362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7" name="Oval 5"/>
          <p:cNvSpPr>
            <a:spLocks noChangeArrowheads="1"/>
          </p:cNvSpPr>
          <p:nvPr/>
        </p:nvSpPr>
        <p:spPr bwMode="auto">
          <a:xfrm>
            <a:off x="5397642" y="38350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5" name="直線單箭頭接點 4"/>
          <p:cNvCxnSpPr/>
          <p:nvPr/>
        </p:nvCxnSpPr>
        <p:spPr>
          <a:xfrm>
            <a:off x="5923875" y="3709018"/>
            <a:ext cx="248809" cy="2520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/>
          <p:nvPr/>
        </p:nvCxnSpPr>
        <p:spPr>
          <a:xfrm flipV="1">
            <a:off x="6624364" y="3370586"/>
            <a:ext cx="303250" cy="1422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/>
          <p:cNvCxnSpPr/>
          <p:nvPr/>
        </p:nvCxnSpPr>
        <p:spPr>
          <a:xfrm flipV="1">
            <a:off x="6817085" y="3275207"/>
            <a:ext cx="579735" cy="5862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1002776" y="2614986"/>
            <a:ext cx="687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而自發變化後的平衡態，多重度一定是遠多於變化前的平衡態。</a:t>
            </a:r>
          </a:p>
        </p:txBody>
      </p:sp>
      <p:sp>
        <p:nvSpPr>
          <p:cNvPr id="87" name="文字方塊 86"/>
          <p:cNvSpPr txBox="1"/>
          <p:nvPr/>
        </p:nvSpPr>
        <p:spPr>
          <a:xfrm>
            <a:off x="1144867" y="4274217"/>
            <a:ext cx="740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由多重度極大的平衡態回到初始的多樣性較小的態不是不可能。</a:t>
            </a:r>
          </a:p>
        </p:txBody>
      </p:sp>
      <p:sp>
        <p:nvSpPr>
          <p:cNvPr id="88" name="Rectangle 12"/>
          <p:cNvSpPr>
            <a:spLocks noChangeArrowheads="1"/>
          </p:cNvSpPr>
          <p:nvPr/>
        </p:nvSpPr>
        <p:spPr bwMode="auto">
          <a:xfrm>
            <a:off x="1129655" y="4737426"/>
            <a:ext cx="631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畢竟如果經過時間夠長後，所有的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</a:rPr>
              <a:t>都會發生一次。</a:t>
            </a:r>
            <a:r>
              <a:rPr lang="zh-TW" altLang="en-US" sz="1800" dirty="0"/>
              <a:t> </a:t>
            </a:r>
          </a:p>
        </p:txBody>
      </p:sp>
      <p:graphicFrame>
        <p:nvGraphicFramePr>
          <p:cNvPr id="89" name="物件 88"/>
          <p:cNvGraphicFramePr>
            <a:graphicFrameLocks noChangeAspect="1"/>
          </p:cNvGraphicFramePr>
          <p:nvPr/>
        </p:nvGraphicFramePr>
        <p:xfrm>
          <a:off x="1765471" y="5264935"/>
          <a:ext cx="3102652" cy="308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005729" imgH="203112" progId="Equation.3">
                  <p:embed/>
                </p:oleObj>
              </mc:Choice>
              <mc:Fallback>
                <p:oleObj name="方程式" r:id="rId3" imgW="2005729" imgH="203112" progId="Equation.3">
                  <p:embed/>
                  <p:pic>
                    <p:nvPicPr>
                      <p:cNvPr id="89" name="物件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5471" y="5264935"/>
                        <a:ext cx="3102652" cy="30856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文字方塊 89"/>
          <p:cNvSpPr txBox="1"/>
          <p:nvPr/>
        </p:nvSpPr>
        <p:spPr>
          <a:xfrm>
            <a:off x="1114425" y="5245194"/>
            <a:ext cx="85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只是</a:t>
            </a:r>
          </a:p>
        </p:txBody>
      </p:sp>
      <p:sp>
        <p:nvSpPr>
          <p:cNvPr id="91" name="文字方塊 90"/>
          <p:cNvSpPr txBox="1"/>
          <p:nvPr/>
        </p:nvSpPr>
        <p:spPr>
          <a:xfrm>
            <a:off x="4938875" y="5245194"/>
            <a:ext cx="40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你能觀察到它發生的機率實在太小。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F9545DD-58BA-7B4F-8E7A-08332935F7FA}"/>
              </a:ext>
            </a:extLst>
          </p:cNvPr>
          <p:cNvSpPr txBox="1"/>
          <p:nvPr/>
        </p:nvSpPr>
        <p:spPr>
          <a:xfrm>
            <a:off x="1114425" y="5742226"/>
            <a:ext cx="2676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而且稍縱即逝！</a:t>
            </a:r>
          </a:p>
        </p:txBody>
      </p:sp>
    </p:spTree>
    <p:extLst>
      <p:ext uri="{BB962C8B-B14F-4D97-AF65-F5344CB8AC3E}">
        <p14:creationId xmlns:p14="http://schemas.microsoft.com/office/powerpoint/2010/main" val="36030466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1259632" y="4577903"/>
            <a:ext cx="67947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這樣隨意作用在大數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 的情況會產生強大的統計或隨機力量！</a:t>
            </a:r>
          </a:p>
        </p:txBody>
      </p:sp>
      <p:pic>
        <p:nvPicPr>
          <p:cNvPr id="44034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2136110" y="1370861"/>
            <a:ext cx="294322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向右箭號 10"/>
          <p:cNvSpPr/>
          <p:nvPr/>
        </p:nvSpPr>
        <p:spPr>
          <a:xfrm>
            <a:off x="2483768" y="3099649"/>
            <a:ext cx="1123954" cy="215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4037" name="文字方塊 11"/>
          <p:cNvSpPr txBox="1">
            <a:spLocks noChangeArrowheads="1"/>
          </p:cNvSpPr>
          <p:nvPr/>
        </p:nvSpPr>
        <p:spPr bwMode="auto">
          <a:xfrm>
            <a:off x="1259632" y="3730352"/>
            <a:ext cx="7514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推動熱作用的強大力量不是外來的強迫，</a:t>
            </a:r>
          </a:p>
        </p:txBody>
      </p:sp>
      <p:sp>
        <p:nvSpPr>
          <p:cNvPr id="44038" name="文字方塊 13"/>
          <p:cNvSpPr txBox="1">
            <a:spLocks noChangeArrowheads="1"/>
          </p:cNvSpPr>
          <p:nvPr/>
        </p:nvSpPr>
        <p:spPr bwMode="auto">
          <a:xfrm>
            <a:off x="3747211" y="431924"/>
            <a:ext cx="1368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熱的本質</a:t>
            </a:r>
          </a:p>
        </p:txBody>
      </p:sp>
      <p:sp>
        <p:nvSpPr>
          <p:cNvPr id="44039" name="文字方塊 7"/>
          <p:cNvSpPr txBox="1">
            <a:spLocks noChangeArrowheads="1"/>
          </p:cNvSpPr>
          <p:nvPr/>
        </p:nvSpPr>
        <p:spPr bwMode="auto">
          <a:xfrm>
            <a:off x="2115353" y="434668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第二個結論：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259632" y="5031827"/>
            <a:ext cx="751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因此強迫力是因為系統的自由度數目極度巨大。</a:t>
            </a:r>
          </a:p>
        </p:txBody>
      </p:sp>
      <p:sp>
        <p:nvSpPr>
          <p:cNvPr id="7" name="向右箭號 6"/>
          <p:cNvSpPr/>
          <p:nvPr/>
        </p:nvSpPr>
        <p:spPr>
          <a:xfrm flipH="1">
            <a:off x="2446832" y="2506216"/>
            <a:ext cx="1160889" cy="2330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B31F37B-649C-6146-8539-A7F174A3DC45}"/>
              </a:ext>
            </a:extLst>
          </p:cNvPr>
          <p:cNvSpPr/>
          <p:nvPr/>
        </p:nvSpPr>
        <p:spPr>
          <a:xfrm>
            <a:off x="1259632" y="4149080"/>
            <a:ext cx="7730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熱作用需要的，正是毫無阻礙、自發、隨意、混亂的作用造成能量交換。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866DF11-4878-0E44-B826-B22226C116B9}"/>
              </a:ext>
            </a:extLst>
          </p:cNvPr>
          <p:cNvSpPr txBox="1"/>
          <p:nvPr/>
        </p:nvSpPr>
        <p:spPr>
          <a:xfrm>
            <a:off x="1259632" y="886403"/>
            <a:ext cx="4392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是甚麼力量推動系統朝向平衡態演化？</a:t>
            </a:r>
            <a:endParaRPr lang="zh-CN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C378E28-0D39-0D40-ACE0-2313B95119D6}"/>
              </a:ext>
            </a:extLst>
          </p:cNvPr>
          <p:cNvSpPr txBox="1"/>
          <p:nvPr/>
        </p:nvSpPr>
        <p:spPr>
          <a:xfrm>
            <a:off x="1259632" y="5607891"/>
            <a:ext cx="751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極端一點說，熱的本質簡單自然到無需任何解釋。</a:t>
            </a:r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5E332B1-5C96-2342-861B-6972322F0861}"/>
              </a:ext>
            </a:extLst>
          </p:cNvPr>
          <p:cNvSpPr/>
          <p:nvPr/>
        </p:nvSpPr>
        <p:spPr>
          <a:xfrm>
            <a:off x="1247052" y="5999289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只是丟銅板、擲骰子的統計結果。</a:t>
            </a:r>
            <a:endParaRPr lang="zh-TW" alt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http://upload.wikimedia.org/wikipedia/commons/0/0e/Newton-WilliamBl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52513"/>
            <a:ext cx="61245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文字方塊 2"/>
          <p:cNvSpPr txBox="1">
            <a:spLocks noChangeArrowheads="1"/>
          </p:cNvSpPr>
          <p:nvPr/>
        </p:nvSpPr>
        <p:spPr bwMode="auto">
          <a:xfrm>
            <a:off x="1979613" y="549275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God’s design is powerful, certain and elegant.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695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6" descr="http://cmsimg.detnews.com/apps/pbcsi.dll/bilde?Site=C3&amp;Date=20110201&amp;Category=NATION&amp;ArtNo=102010395&amp;Ref=V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64103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文字方塊 4"/>
          <p:cNvSpPr txBox="1">
            <a:spLocks noChangeArrowheads="1"/>
          </p:cNvSpPr>
          <p:nvPr/>
        </p:nvSpPr>
        <p:spPr bwMode="auto">
          <a:xfrm>
            <a:off x="2051050" y="404813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People’s power is gigantic, chaotic but orderly 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79" name="文字方塊 4"/>
          <p:cNvSpPr txBox="1">
            <a:spLocks noChangeArrowheads="1"/>
          </p:cNvSpPr>
          <p:nvPr/>
        </p:nvSpPr>
        <p:spPr bwMode="auto">
          <a:xfrm>
            <a:off x="2051050" y="836613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 number’s power is gigantic, chaotic but orderly 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611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EFFA4FA-068F-6D42-877E-23EC77BA300A}"/>
              </a:ext>
            </a:extLst>
          </p:cNvPr>
          <p:cNvSpPr/>
          <p:nvPr/>
        </p:nvSpPr>
        <p:spPr>
          <a:xfrm>
            <a:off x="1051061" y="964647"/>
            <a:ext cx="6924843" cy="5182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90445D5-6F14-2440-9AC8-CED27FD2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096" y="1124744"/>
            <a:ext cx="6807808" cy="486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4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475978" y="621258"/>
            <a:ext cx="15906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180704" y="3139033"/>
            <a:ext cx="302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巨觀狀態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115616" y="4513387"/>
            <a:ext cx="530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一個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</a:rPr>
              <a:t> 顯然對應到許多個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endParaRPr lang="en-US" altLang="zh-TW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4131866" y="3139033"/>
            <a:ext cx="2665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/>
              <a:t>微觀狀態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7" name="Rectangle 11"/>
              <p:cNvSpPr>
                <a:spLocks noChangeArrowheads="1"/>
              </p:cNvSpPr>
              <p:nvPr/>
            </p:nvSpPr>
            <p:spPr bwMode="auto">
              <a:xfrm>
                <a:off x="1106960" y="5200159"/>
                <a:ext cx="6016625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lnSpc>
                    <a:spcPct val="200000"/>
                  </a:lnSpc>
                </a:pPr>
                <a:r>
                  <a:rPr lang="zh-TW" altLang="en-US" sz="1800" dirty="0"/>
                  <a:t>定義一個 </a:t>
                </a:r>
                <a:r>
                  <a:rPr lang="en-US" altLang="zh-TW" sz="1800" dirty="0" err="1"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sz="1800" dirty="0"/>
                  <a:t> 所對應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Microstates</a:t>
                </a:r>
                <a:r>
                  <a:rPr lang="zh-TW" altLang="en-US" sz="1800" dirty="0"/>
                  <a:t> 的數目</a:t>
                </a:r>
              </a:p>
              <a:p>
                <a:r>
                  <a:rPr lang="zh-TW" altLang="en-US" sz="1800" dirty="0"/>
                  <a:t>為該 </a:t>
                </a:r>
                <a:r>
                  <a:rPr lang="en-US" altLang="zh-TW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的多重度</a:t>
                </a:r>
                <a:r>
                  <a:rPr lang="en-US" altLang="zh-TW" sz="1800" dirty="0">
                    <a:solidFill>
                      <a:srgbClr val="FF0000"/>
                    </a:solidFill>
                  </a:rPr>
                  <a:t>(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多樣性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Multiplicity)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sz="1800" dirty="0">
                    <a:solidFill>
                      <a:srgbClr val="FF0000"/>
                    </a:solidFill>
                  </a:rPr>
                  <a:t>: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 i="0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Ω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或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107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6960" y="5200159"/>
                <a:ext cx="6016625" cy="923330"/>
              </a:xfrm>
              <a:prstGeom prst="rect">
                <a:avLst/>
              </a:prstGeom>
              <a:blipFill>
                <a:blip r:embed="rId3"/>
                <a:stretch>
                  <a:fillRect l="-842" b="-94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41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726509"/>
              </p:ext>
            </p:extLst>
          </p:nvPr>
        </p:nvGraphicFramePr>
        <p:xfrm>
          <a:off x="4011216" y="274533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14151" imgH="215619" progId="Equation.3">
                  <p:embed/>
                </p:oleObj>
              </mc:Choice>
              <mc:Fallback>
                <p:oleObj name="方程式" r:id="rId4" imgW="114151" imgH="215619" progId="Equation.3">
                  <p:embed/>
                  <p:pic>
                    <p:nvPicPr>
                      <p:cNvPr id="1741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1216" y="274533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0" name="矩形 13"/>
          <p:cNvSpPr>
            <a:spLocks noChangeArrowheads="1"/>
          </p:cNvSpPr>
          <p:nvPr/>
        </p:nvSpPr>
        <p:spPr bwMode="auto">
          <a:xfrm>
            <a:off x="1115616" y="4942012"/>
            <a:ext cx="75963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許多的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TW" altLang="en-US" sz="1800" dirty="0"/>
              <a:t>在巨觀上看來是沒有差異的，因此對應同一個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矩形 15"/>
              <p:cNvSpPr>
                <a:spLocks noChangeArrowheads="1"/>
              </p:cNvSpPr>
              <p:nvPr/>
            </p:nvSpPr>
            <p:spPr bwMode="auto">
              <a:xfrm>
                <a:off x="1115616" y="6309320"/>
                <a:ext cx="792088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如同熵，多樣性是巨觀狀態的性質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，是熱座標的函數：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Ω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(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)</m:t>
                    </m:r>
                    <m:r>
                      <a:rPr lang="zh-TW" altLang="en-US" sz="1800" i="1" dirty="0">
                        <a:latin typeface="Cambria Math"/>
                        <a:cs typeface="Times New Roman" pitchFamily="18" charset="0"/>
                      </a:rPr>
                      <m:t>或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𝑊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(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6309320"/>
                <a:ext cx="7920880" cy="369332"/>
              </a:xfrm>
              <a:prstGeom prst="rect">
                <a:avLst/>
              </a:prstGeom>
              <a:blipFill>
                <a:blip r:embed="rId6"/>
                <a:stretch>
                  <a:fillRect l="-480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110854" y="4077072"/>
            <a:ext cx="497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巨觀物理量的數目遠</a:t>
            </a:r>
            <a:r>
              <a:rPr lang="zh-CN" altLang="en-US" dirty="0"/>
              <a:t>小</a:t>
            </a:r>
            <a:r>
              <a:rPr lang="zh-TW" altLang="en-US" dirty="0"/>
              <a:t>於微觀物理量的數目。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3107192" y="3767066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4716289" y="3573016"/>
                <a:ext cx="185493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    </m:t>
                      </m:r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r>
                        <a:rPr lang="en-US" altLang="zh-TW" b="0" i="1" smtClean="0">
                          <a:latin typeface="Cambria Math"/>
                        </a:rPr>
                        <m:t>=1⋯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289" y="3573016"/>
                <a:ext cx="1854930" cy="369332"/>
              </a:xfrm>
              <a:prstGeom prst="rect">
                <a:avLst/>
              </a:prstGeom>
              <a:blipFill>
                <a:blip r:embed="rId8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236754" y="3582400"/>
                <a:ext cx="15803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754" y="3582400"/>
                <a:ext cx="158036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8" descr="File:Translational motion.gif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72" y="822870"/>
            <a:ext cx="2463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0ADE52-5B46-4447-A245-98CF0D76E940}"/>
              </a:ext>
            </a:extLst>
          </p:cNvPr>
          <p:cNvSpPr txBox="1"/>
          <p:nvPr/>
        </p:nvSpPr>
        <p:spPr>
          <a:xfrm>
            <a:off x="1106960" y="20224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同樣的情況也發生在氣體：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4107" grpId="0"/>
      <p:bldP spid="4110" grpId="0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1488632" y="3765769"/>
            <a:ext cx="6984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但因此，熱物理的定律不是必然的，而只是統計上的極度可能。</a:t>
            </a:r>
          </a:p>
        </p:txBody>
      </p:sp>
      <p:pic>
        <p:nvPicPr>
          <p:cNvPr id="44034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2352134" y="884843"/>
            <a:ext cx="294322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向右箭號 10"/>
          <p:cNvSpPr/>
          <p:nvPr/>
        </p:nvSpPr>
        <p:spPr>
          <a:xfrm>
            <a:off x="2699792" y="2613631"/>
            <a:ext cx="1123954" cy="215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4037" name="文字方塊 11"/>
          <p:cNvSpPr txBox="1">
            <a:spLocks noChangeArrowheads="1"/>
          </p:cNvSpPr>
          <p:nvPr/>
        </p:nvSpPr>
        <p:spPr bwMode="auto">
          <a:xfrm>
            <a:off x="1475656" y="3244334"/>
            <a:ext cx="698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推動熱作用的是大數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 的統計或隨機力量！自然到無需外力解釋。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488632" y="4269368"/>
                <a:ext cx="75478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由熵（多重度）較大的平衡態回到初始的熵較小的態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m:rPr>
                        <m:sty m:val="p"/>
                      </m:rPr>
                      <a:rPr lang="en-US" altLang="zh-TW" baseline="-25000" dirty="0" err="1">
                        <a:latin typeface="Cambria Math"/>
                        <a:cs typeface="Times New Roman" pitchFamily="18" charset="0"/>
                      </a:rPr>
                      <m:t>A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= 0</m:t>
                    </m:r>
                  </m:oMath>
                </a14:m>
                <a:r>
                  <a:rPr lang="zh-TW" altLang="en-US" dirty="0"/>
                  <a:t>不是不可能。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632" y="4269368"/>
                <a:ext cx="7547864" cy="369332"/>
              </a:xfrm>
              <a:prstGeom prst="rect">
                <a:avLst/>
              </a:prstGeom>
              <a:blipFill>
                <a:blip r:embed="rId3"/>
                <a:stretch>
                  <a:fillRect l="-672" t="-6667" r="-168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01610" y="4792878"/>
            <a:ext cx="631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畢竟如果經過時間夠長後，所有的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</a:rPr>
              <a:t>都會發生一次。</a:t>
            </a:r>
            <a:r>
              <a:rPr lang="zh-TW" altLang="en-US" sz="1800" dirty="0"/>
              <a:t> 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501610" y="5337585"/>
            <a:ext cx="85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只是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501610" y="5841641"/>
            <a:ext cx="40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你能觀察到它發生的機率實在太小。</a:t>
            </a:r>
          </a:p>
        </p:txBody>
      </p:sp>
      <p:sp>
        <p:nvSpPr>
          <p:cNvPr id="7" name="向右箭號 6"/>
          <p:cNvSpPr/>
          <p:nvPr/>
        </p:nvSpPr>
        <p:spPr>
          <a:xfrm flipH="1">
            <a:off x="2662856" y="2020198"/>
            <a:ext cx="1160889" cy="2330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2A72E34-CECB-B541-B165-FDFBD98FA289}"/>
                  </a:ext>
                </a:extLst>
              </p:cNvPr>
              <p:cNvSpPr txBox="1"/>
              <p:nvPr/>
            </p:nvSpPr>
            <p:spPr>
              <a:xfrm>
                <a:off x="2282790" y="5389364"/>
                <a:ext cx="330731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2A72E34-CECB-B541-B165-FDFBD98FA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790" y="5389364"/>
                <a:ext cx="3307316" cy="276999"/>
              </a:xfrm>
              <a:prstGeom prst="rect">
                <a:avLst/>
              </a:prstGeom>
              <a:blipFill>
                <a:blip r:embed="rId5"/>
                <a:stretch>
                  <a:fillRect l="-1154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058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/>
          <p:cNvSpPr txBox="1">
            <a:spLocks noChangeArrowheads="1"/>
          </p:cNvSpPr>
          <p:nvPr/>
        </p:nvSpPr>
        <p:spPr bwMode="auto">
          <a:xfrm>
            <a:off x="1214438" y="1071563"/>
            <a:ext cx="6769100" cy="8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牛頓定律給定運動方程式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 of Motion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en-US" sz="1800" dirty="0">
                <a:solidFill>
                  <a:srgbClr val="FF0000"/>
                </a:solidFill>
              </a:rPr>
              <a:t>加上給定的起使條件</a:t>
            </a:r>
            <a:r>
              <a:rPr lang="en-US" altLang="zh-TW" sz="1800" dirty="0">
                <a:solidFill>
                  <a:srgbClr val="FF0000"/>
                </a:solidFill>
              </a:rPr>
              <a:t>(</a:t>
            </a:r>
            <a:r>
              <a:rPr lang="zh-TW" altLang="en-US" sz="1800" dirty="0">
                <a:solidFill>
                  <a:srgbClr val="FF0000"/>
                </a:solidFill>
              </a:rPr>
              <a:t>起始位置與速度），便能決定此系統未來任一時間的狀態！</a:t>
            </a:r>
          </a:p>
        </p:txBody>
      </p:sp>
      <p:graphicFrame>
        <p:nvGraphicFramePr>
          <p:cNvPr id="45058" name="Object 3"/>
          <p:cNvGraphicFramePr>
            <a:graphicFrameLocks noChangeAspect="1"/>
          </p:cNvGraphicFramePr>
          <p:nvPr/>
        </p:nvGraphicFramePr>
        <p:xfrm>
          <a:off x="1116013" y="1989138"/>
          <a:ext cx="3103562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05000" imgH="1282700" progId="Equation.3">
                  <p:embed/>
                </p:oleObj>
              </mc:Choice>
              <mc:Fallback>
                <p:oleObj name="方程式" r:id="rId2" imgW="1905000" imgH="1282700" progId="Equation.3">
                  <p:embed/>
                  <p:pic>
                    <p:nvPicPr>
                      <p:cNvPr id="4505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989138"/>
                        <a:ext cx="3103562" cy="20891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9" name="Freeform 4"/>
          <p:cNvSpPr>
            <a:spLocks/>
          </p:cNvSpPr>
          <p:nvPr/>
        </p:nvSpPr>
        <p:spPr bwMode="auto">
          <a:xfrm>
            <a:off x="900113" y="5300663"/>
            <a:ext cx="2952750" cy="815975"/>
          </a:xfrm>
          <a:custGeom>
            <a:avLst/>
            <a:gdLst>
              <a:gd name="T0" fmla="*/ 0 w 1860"/>
              <a:gd name="T1" fmla="*/ 2147483647 h 514"/>
              <a:gd name="T2" fmla="*/ 2147483647 w 1860"/>
              <a:gd name="T3" fmla="*/ 2147483647 h 514"/>
              <a:gd name="T4" fmla="*/ 2147483647 w 1860"/>
              <a:gd name="T5" fmla="*/ 2147483647 h 514"/>
              <a:gd name="T6" fmla="*/ 2147483647 w 1860"/>
              <a:gd name="T7" fmla="*/ 2147483647 h 514"/>
              <a:gd name="T8" fmla="*/ 2147483647 w 1860"/>
              <a:gd name="T9" fmla="*/ 0 h 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60"/>
              <a:gd name="T16" fmla="*/ 0 h 514"/>
              <a:gd name="T17" fmla="*/ 1860 w 1860"/>
              <a:gd name="T18" fmla="*/ 514 h 5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60" h="514">
                <a:moveTo>
                  <a:pt x="0" y="226"/>
                </a:moveTo>
                <a:cubicBezTo>
                  <a:pt x="80" y="355"/>
                  <a:pt x="160" y="484"/>
                  <a:pt x="273" y="499"/>
                </a:cubicBezTo>
                <a:cubicBezTo>
                  <a:pt x="386" y="514"/>
                  <a:pt x="545" y="340"/>
                  <a:pt x="681" y="317"/>
                </a:cubicBezTo>
                <a:cubicBezTo>
                  <a:pt x="817" y="294"/>
                  <a:pt x="893" y="416"/>
                  <a:pt x="1089" y="363"/>
                </a:cubicBezTo>
                <a:cubicBezTo>
                  <a:pt x="1285" y="310"/>
                  <a:pt x="1572" y="155"/>
                  <a:pt x="186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0" name="Line 5"/>
          <p:cNvSpPr>
            <a:spLocks noChangeShapeType="1"/>
          </p:cNvSpPr>
          <p:nvPr/>
        </p:nvSpPr>
        <p:spPr bwMode="auto">
          <a:xfrm flipV="1">
            <a:off x="3708400" y="5300663"/>
            <a:ext cx="1428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1" name="Oval 6"/>
          <p:cNvSpPr>
            <a:spLocks noChangeArrowheads="1"/>
          </p:cNvSpPr>
          <p:nvPr/>
        </p:nvSpPr>
        <p:spPr bwMode="auto">
          <a:xfrm>
            <a:off x="827088" y="5516563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45062" name="Picture 7" descr="2007KROSA20071007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989138"/>
            <a:ext cx="3168650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8" descr="961008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437063"/>
            <a:ext cx="252095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文字方塊 8"/>
          <p:cNvSpPr txBox="1">
            <a:spLocks noChangeArrowheads="1"/>
          </p:cNvSpPr>
          <p:nvPr/>
        </p:nvSpPr>
        <p:spPr bwMode="auto">
          <a:xfrm>
            <a:off x="1214438" y="726520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力學的運動方程式對未來的系統的軌跡是完全機械式的確定</a:t>
            </a:r>
          </a:p>
        </p:txBody>
      </p:sp>
    </p:spTree>
    <p:extLst>
      <p:ext uri="{BB962C8B-B14F-4D97-AF65-F5344CB8AC3E}">
        <p14:creationId xmlns:p14="http://schemas.microsoft.com/office/powerpoint/2010/main" val="23585644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File:Maxwell's demon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8625"/>
            <a:ext cx="639921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文字方塊 2"/>
          <p:cNvSpPr txBox="1">
            <a:spLocks noChangeArrowheads="1"/>
          </p:cNvSpPr>
          <p:nvPr/>
        </p:nvSpPr>
        <p:spPr bwMode="auto">
          <a:xfrm>
            <a:off x="3071813" y="357188"/>
            <a:ext cx="2928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Maxwell’s demon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Picture 4" descr="http://universe-review.ca/I01-09-dem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73" y="2624851"/>
            <a:ext cx="2369508" cy="271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http://www.nature.com/nature/journal/v417/n6892/images/417903a-i1.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202" y="2857500"/>
            <a:ext cx="21431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文字方塊 5"/>
          <p:cNvSpPr txBox="1">
            <a:spLocks noChangeArrowheads="1"/>
          </p:cNvSpPr>
          <p:nvPr/>
        </p:nvSpPr>
        <p:spPr bwMode="auto">
          <a:xfrm>
            <a:off x="1259632" y="5500111"/>
            <a:ext cx="7533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Demon</a:t>
            </a:r>
            <a:r>
              <a:rPr lang="zh-TW" altLang="en-US" sz="1800" dirty="0"/>
              <a:t>只讓快的分子進到右邊，慢的分子進到左邊，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6090A-5F4C-9E40-8EE8-1D05FDB8F93B}"/>
              </a:ext>
            </a:extLst>
          </p:cNvPr>
          <p:cNvSpPr/>
          <p:nvPr/>
        </p:nvSpPr>
        <p:spPr>
          <a:xfrm>
            <a:off x="1229888" y="5841463"/>
            <a:ext cx="7038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久而久之，右邊就比左邊愈來愈熱，違反熱力學第二定律。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96228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File:Maxwell's demon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3" y="464572"/>
            <a:ext cx="639921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文字方塊 2"/>
          <p:cNvSpPr txBox="1">
            <a:spLocks noChangeArrowheads="1"/>
          </p:cNvSpPr>
          <p:nvPr/>
        </p:nvSpPr>
        <p:spPr bwMode="auto">
          <a:xfrm>
            <a:off x="3649265" y="431346"/>
            <a:ext cx="2928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Maxwell’s demon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7" name="文字方塊 6"/>
          <p:cNvSpPr txBox="1">
            <a:spLocks noChangeArrowheads="1"/>
          </p:cNvSpPr>
          <p:nvPr/>
        </p:nvSpPr>
        <p:spPr bwMode="auto">
          <a:xfrm>
            <a:off x="1976859" y="2692380"/>
            <a:ext cx="4357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“call him no more a demon but a valve”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8" name="文字方塊 7"/>
          <p:cNvSpPr txBox="1">
            <a:spLocks noChangeArrowheads="1"/>
          </p:cNvSpPr>
          <p:nvPr/>
        </p:nvSpPr>
        <p:spPr bwMode="auto">
          <a:xfrm>
            <a:off x="1622426" y="3161043"/>
            <a:ext cx="6387604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如果中間只是一個開口，在氣體分子的混亂運動中，的確有一個可能</a:t>
            </a:r>
            <a:r>
              <a:rPr lang="en-US" altLang="zh-TW" sz="1800" dirty="0"/>
              <a:t>------</a:t>
            </a:r>
            <a:r>
              <a:rPr lang="zh-TW" altLang="en-US" sz="1800" dirty="0"/>
              <a:t>雖然是十分渺茫的可能，上述的情形會發生，此時第二定律將被違反，微觀來說，沒有任何自然定律可以禁止。</a:t>
            </a:r>
          </a:p>
        </p:txBody>
      </p:sp>
      <p:sp>
        <p:nvSpPr>
          <p:cNvPr id="47109" name="文字方塊 8"/>
          <p:cNvSpPr txBox="1">
            <a:spLocks noChangeArrowheads="1"/>
          </p:cNvSpPr>
          <p:nvPr/>
        </p:nvSpPr>
        <p:spPr bwMode="auto">
          <a:xfrm>
            <a:off x="1619672" y="4581128"/>
            <a:ext cx="5072062" cy="87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熱力學第二定律的違反，只是在</a:t>
            </a:r>
            <a:r>
              <a:rPr lang="zh-TW" altLang="en-US" sz="1800" dirty="0">
                <a:solidFill>
                  <a:srgbClr val="FF0000"/>
                </a:solidFill>
              </a:rPr>
              <a:t>統計上實在罕見</a:t>
            </a:r>
            <a:r>
              <a:rPr lang="zh-TW" altLang="en-US" sz="1800" dirty="0"/>
              <a:t>，原則上並沒有問題。微觀並沒有絕對的第二定律。</a:t>
            </a:r>
          </a:p>
        </p:txBody>
      </p:sp>
      <p:sp>
        <p:nvSpPr>
          <p:cNvPr id="47110" name="文字方塊 10"/>
          <p:cNvSpPr txBox="1">
            <a:spLocks noChangeArrowheads="1"/>
          </p:cNvSpPr>
          <p:nvPr/>
        </p:nvSpPr>
        <p:spPr bwMode="auto">
          <a:xfrm>
            <a:off x="1622426" y="5679041"/>
            <a:ext cx="6531619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/>
              <a:t>“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 law of thermodynamics has only a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certainty”                 Maxwell 1867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29706" y="607447"/>
            <a:ext cx="642937" cy="500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5801518" y="607447"/>
            <a:ext cx="642938" cy="500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015831" y="1679010"/>
            <a:ext cx="214312" cy="28575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872956" y="1679010"/>
            <a:ext cx="214312" cy="285750"/>
          </a:xfrm>
          <a:prstGeom prst="rect">
            <a:avLst/>
          </a:prstGeom>
          <a:solidFill>
            <a:srgbClr val="DDF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76973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48680"/>
            <a:ext cx="4968552" cy="439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8E809F-EAF9-DB49-9D65-7A60F3B92EE4}"/>
              </a:ext>
            </a:extLst>
          </p:cNvPr>
          <p:cNvSpPr txBox="1"/>
          <p:nvPr/>
        </p:nvSpPr>
        <p:spPr>
          <a:xfrm>
            <a:off x="2555776" y="544522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這些討論都可以定量地進行！</a:t>
            </a:r>
          </a:p>
        </p:txBody>
      </p:sp>
    </p:spTree>
    <p:extLst>
      <p:ext uri="{BB962C8B-B14F-4D97-AF65-F5344CB8AC3E}">
        <p14:creationId xmlns:p14="http://schemas.microsoft.com/office/powerpoint/2010/main" val="12285250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698102" y="4167014"/>
            <a:ext cx="4017896" cy="2533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9394" name="圖片 1" descr="temperature 001.jpg"/>
          <p:cNvPicPr>
            <a:picLocks noChangeAspect="1"/>
          </p:cNvPicPr>
          <p:nvPr/>
        </p:nvPicPr>
        <p:blipFill>
          <a:blip r:embed="rId2" cstate="print">
            <a:lum bright="-34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t="53030" r="45313" b="13730"/>
          <a:stretch>
            <a:fillRect/>
          </a:stretch>
        </p:blipFill>
        <p:spPr bwMode="auto">
          <a:xfrm rot="60000">
            <a:off x="4770625" y="4302429"/>
            <a:ext cx="3896825" cy="224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圖片 2" descr="temperature 001.jpg"/>
          <p:cNvPicPr>
            <a:picLocks noChangeAspect="1"/>
          </p:cNvPicPr>
          <p:nvPr/>
        </p:nvPicPr>
        <p:blipFill>
          <a:blip r:embed="rId3" cstate="print">
            <a:lum bright="-5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8" t="2560" r="-781" b="66173"/>
          <a:stretch>
            <a:fillRect/>
          </a:stretch>
        </p:blipFill>
        <p:spPr bwMode="auto">
          <a:xfrm>
            <a:off x="755576" y="4187084"/>
            <a:ext cx="3912873" cy="263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線單箭頭接點 19"/>
          <p:cNvCxnSpPr/>
          <p:nvPr/>
        </p:nvCxnSpPr>
        <p:spPr>
          <a:xfrm rot="5400000" flipH="1" flipV="1">
            <a:off x="1392081" y="5338077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397" name="矩形 16"/>
              <p:cNvSpPr>
                <a:spLocks noChangeArrowheads="1"/>
              </p:cNvSpPr>
              <p:nvPr/>
            </p:nvSpPr>
            <p:spPr bwMode="auto">
              <a:xfrm>
                <a:off x="1765129" y="3309645"/>
                <a:ext cx="69135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Most Probable State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zh-TW" altLang="en-US" sz="1800" dirty="0"/>
                  <a:t>即平衡態</a:t>
                </a:r>
                <a:r>
                  <a:rPr lang="en-US" altLang="zh-TW" sz="1800" dirty="0"/>
                  <a:t>) </a:t>
                </a:r>
                <a:r>
                  <a:rPr lang="zh-TW" altLang="en-US" sz="1800" dirty="0"/>
                  <a:t>即是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/>
                  <a:t> 的最大值處。</a:t>
                </a:r>
              </a:p>
            </p:txBody>
          </p:sp>
        </mc:Choice>
        <mc:Fallback xmlns="">
          <p:sp>
            <p:nvSpPr>
              <p:cNvPr id="5939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5129" y="3309645"/>
                <a:ext cx="6913563" cy="369332"/>
              </a:xfrm>
              <a:prstGeom prst="rect">
                <a:avLst/>
              </a:prstGeom>
              <a:blipFill>
                <a:blip r:embed="rId4"/>
                <a:stretch>
                  <a:fillRect l="-734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398" name="文字方塊 21"/>
              <p:cNvSpPr txBox="1">
                <a:spLocks noChangeArrowheads="1"/>
              </p:cNvSpPr>
              <p:nvPr/>
            </p:nvSpPr>
            <p:spPr bwMode="auto">
              <a:xfrm>
                <a:off x="1747391" y="3690022"/>
                <a:ext cx="3912872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cs typeface="Times New Roman" pitchFamily="18" charset="0"/>
                  </a:rPr>
                  <a:t>也就是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 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 曲線的斜率為零處！</a:t>
                </a:r>
              </a:p>
            </p:txBody>
          </p:sp>
        </mc:Choice>
        <mc:Fallback xmlns="">
          <p:sp>
            <p:nvSpPr>
              <p:cNvPr id="59398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7391" y="3690022"/>
                <a:ext cx="3912872" cy="369887"/>
              </a:xfrm>
              <a:prstGeom prst="rect">
                <a:avLst/>
              </a:prstGeom>
              <a:blipFill>
                <a:blip r:embed="rId5"/>
                <a:stretch>
                  <a:fillRect l="-1294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399" name="Picture 4" descr="entropy04"/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5092662" y="1276350"/>
            <a:ext cx="2513372" cy="120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4" name="文字方塊 4"/>
          <p:cNvSpPr txBox="1">
            <a:spLocks noChangeArrowheads="1"/>
          </p:cNvSpPr>
          <p:nvPr/>
        </p:nvSpPr>
        <p:spPr bwMode="auto">
          <a:xfrm>
            <a:off x="2700338" y="908050"/>
            <a:ext cx="518403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微觀的定義與過去巨觀的定義一致嗎？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832468" y="2078407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468" y="2078407"/>
                <a:ext cx="130619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093966" y="281635"/>
                <a:ext cx="976549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966" y="281635"/>
                <a:ext cx="976549" cy="61093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759019" y="2457799"/>
                <a:ext cx="562596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而增加，</a:t>
                </a:r>
                <a:r>
                  <a:rPr lang="en-US" altLang="zh-TW" dirty="0">
                    <a:cs typeface="Times New Roman" pitchFamily="18" charset="0"/>
                  </a:rPr>
                  <a:t> </a:t>
                </a:r>
                <a:r>
                  <a:rPr lang="zh-TW" altLang="en-US" dirty="0">
                    <a:cs typeface="Times New Roman" pitchFamily="18" charset="0"/>
                  </a:rPr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dirty="0"/>
                  <a:t>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TW" i="1" dirty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而減少。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019" y="2457799"/>
                <a:ext cx="5625961" cy="369332"/>
              </a:xfrm>
              <a:prstGeom prst="rect">
                <a:avLst/>
              </a:prstGeom>
              <a:blipFill>
                <a:blip r:embed="rId9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1752196" y="2889847"/>
                <a:ext cx="562596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如下圖，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dirty="0" smtClean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dirty="0" smtClean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dirty="0"/>
                  <a:t>會隨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而先增加再減少。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196" y="2889847"/>
                <a:ext cx="5625961" cy="369332"/>
              </a:xfrm>
              <a:prstGeom prst="rect">
                <a:avLst/>
              </a:prstGeom>
              <a:blipFill>
                <a:blip r:embed="rId10"/>
                <a:stretch>
                  <a:fillRect l="-901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2743844" y="416278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844" y="416278"/>
                <a:ext cx="13061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7641180-5DE5-DF43-AAD6-4BFCBC4907F6}"/>
                  </a:ext>
                </a:extLst>
              </p:cNvPr>
              <p:cNvSpPr txBox="1"/>
              <p:nvPr/>
            </p:nvSpPr>
            <p:spPr>
              <a:xfrm>
                <a:off x="3293210" y="2077405"/>
                <a:ext cx="156485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7641180-5DE5-DF43-AAD6-4BFCBC490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210" y="2077405"/>
                <a:ext cx="156485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圖片 2" descr="temperature 001.jpg"/>
          <p:cNvPicPr>
            <a:picLocks noChangeAspect="1"/>
          </p:cNvPicPr>
          <p:nvPr/>
        </p:nvPicPr>
        <p:blipFill>
          <a:blip r:embed="rId2">
            <a:lum bright="-5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8" t="2560" r="-781" b="66173"/>
          <a:stretch>
            <a:fillRect/>
          </a:stretch>
        </p:blipFill>
        <p:spPr bwMode="auto">
          <a:xfrm>
            <a:off x="856979" y="394311"/>
            <a:ext cx="42370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文字方塊 6"/>
          <p:cNvSpPr txBox="1">
            <a:spLocks noChangeArrowheads="1"/>
          </p:cNvSpPr>
          <p:nvPr/>
        </p:nvSpPr>
        <p:spPr bwMode="auto">
          <a:xfrm>
            <a:off x="5027322" y="332767"/>
            <a:ext cx="2603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平衡條件，熵最大：</a:t>
            </a:r>
          </a:p>
        </p:txBody>
      </p:sp>
      <p:cxnSp>
        <p:nvCxnSpPr>
          <p:cNvPr id="14" name="直線單箭頭接點 13"/>
          <p:cNvCxnSpPr/>
          <p:nvPr/>
        </p:nvCxnSpPr>
        <p:spPr>
          <a:xfrm rot="5400000">
            <a:off x="4244052" y="6248734"/>
            <a:ext cx="50006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rot="5400000">
            <a:off x="4208334" y="6211427"/>
            <a:ext cx="571500" cy="1588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2" name="文字方塊 17"/>
          <p:cNvSpPr txBox="1">
            <a:spLocks noChangeArrowheads="1"/>
          </p:cNvSpPr>
          <p:nvPr/>
        </p:nvSpPr>
        <p:spPr bwMode="auto">
          <a:xfrm>
            <a:off x="976639" y="4739276"/>
            <a:ext cx="4033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依單位，定溫度即此斜率的倒數：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427" name="文字方塊 22"/>
              <p:cNvSpPr txBox="1">
                <a:spLocks noChangeArrowheads="1"/>
              </p:cNvSpPr>
              <p:nvPr/>
            </p:nvSpPr>
            <p:spPr bwMode="auto">
              <a:xfrm>
                <a:off x="953268" y="3357154"/>
                <a:ext cx="7576611" cy="524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因此，在平衡處，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𝑆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曲線的斜率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，與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𝑆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曲線的斜率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相等！</a:t>
                </a:r>
              </a:p>
            </p:txBody>
          </p:sp>
        </mc:Choice>
        <mc:Fallback xmlns="">
          <p:sp>
            <p:nvSpPr>
              <p:cNvPr id="60427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3268" y="3357154"/>
                <a:ext cx="7576611" cy="524118"/>
              </a:xfrm>
              <a:prstGeom prst="rect">
                <a:avLst/>
              </a:prstGeom>
              <a:blipFill>
                <a:blip r:embed="rId3"/>
                <a:stretch>
                  <a:fillRect l="-502" r="-1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428" name="文字方塊 23"/>
              <p:cNvSpPr txBox="1">
                <a:spLocks noChangeArrowheads="1"/>
              </p:cNvSpPr>
              <p:nvPr/>
            </p:nvSpPr>
            <p:spPr bwMode="auto">
              <a:xfrm>
                <a:off x="975040" y="4346380"/>
                <a:ext cx="65881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𝑆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曲線的斜率與該系統的溫度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直接相關！</a:t>
                </a:r>
              </a:p>
            </p:txBody>
          </p:sp>
        </mc:Choice>
        <mc:Fallback xmlns="">
          <p:sp>
            <p:nvSpPr>
              <p:cNvPr id="60428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5040" y="4346380"/>
                <a:ext cx="6588125" cy="369888"/>
              </a:xfrm>
              <a:prstGeom prst="rect">
                <a:avLst/>
              </a:prstGeom>
              <a:blipFill>
                <a:blip r:embed="rId4"/>
                <a:stretch>
                  <a:fillRect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432" name="文字方塊 2"/>
          <p:cNvSpPr txBox="1">
            <a:spLocks noChangeArrowheads="1"/>
          </p:cNvSpPr>
          <p:nvPr/>
        </p:nvSpPr>
        <p:spPr bwMode="auto">
          <a:xfrm>
            <a:off x="3132526" y="6018255"/>
            <a:ext cx="34534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與過去巨觀的定義完全一致！</a:t>
            </a:r>
          </a:p>
        </p:txBody>
      </p:sp>
      <p:sp>
        <p:nvSpPr>
          <p:cNvPr id="20" name="文字方塊 2"/>
          <p:cNvSpPr txBox="1">
            <a:spLocks noChangeArrowheads="1"/>
          </p:cNvSpPr>
          <p:nvPr/>
        </p:nvSpPr>
        <p:spPr bwMode="auto">
          <a:xfrm>
            <a:off x="953269" y="3882202"/>
            <a:ext cx="3898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已知巨觀平衡時兩系統溫度相同：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5094016" y="1158135"/>
                <a:ext cx="2592982" cy="6649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total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016" y="1158135"/>
                <a:ext cx="2592982" cy="664926"/>
              </a:xfrm>
              <a:prstGeom prst="rect">
                <a:avLst/>
              </a:prstGeom>
              <a:blipFill>
                <a:blip r:embed="rId5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094016" y="1860190"/>
                <a:ext cx="2232942" cy="6649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016" y="1860190"/>
                <a:ext cx="2232942" cy="664926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500158" y="3888990"/>
                <a:ext cx="101604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158" y="3888990"/>
                <a:ext cx="101604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056513" y="5185115"/>
                <a:ext cx="979434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13" y="5185115"/>
                <a:ext cx="979434" cy="618246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1056513" y="5903098"/>
                <a:ext cx="1496703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13" y="5903098"/>
                <a:ext cx="1496703" cy="610936"/>
              </a:xfrm>
              <a:prstGeom prst="rect">
                <a:avLst/>
              </a:prstGeom>
              <a:blipFill>
                <a:blip r:embed="rId10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1">
                <a:extLst>
                  <a:ext uri="{FF2B5EF4-FFF2-40B4-BE49-F238E27FC236}">
                    <a16:creationId xmlns:a16="http://schemas.microsoft.com/office/drawing/2014/main" id="{0FB9C097-1B70-2D40-933F-E907238787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9781" y="760467"/>
                <a:ext cx="3912872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cs typeface="Times New Roman" pitchFamily="18" charset="0"/>
                  </a:rPr>
                  <a:t>也就是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 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 曲線的斜率為零處！</a:t>
                </a:r>
              </a:p>
            </p:txBody>
          </p:sp>
        </mc:Choice>
        <mc:Fallback xmlns="">
          <p:sp>
            <p:nvSpPr>
              <p:cNvPr id="19" name="文字方塊 21">
                <a:extLst>
                  <a:ext uri="{FF2B5EF4-FFF2-40B4-BE49-F238E27FC236}">
                    <a16:creationId xmlns:a16="http://schemas.microsoft.com/office/drawing/2014/main" id="{0FB9C097-1B70-2D40-933F-E90723878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9781" y="760467"/>
                <a:ext cx="3912872" cy="369887"/>
              </a:xfrm>
              <a:prstGeom prst="rect">
                <a:avLst/>
              </a:prstGeom>
              <a:blipFill>
                <a:blip r:embed="rId11"/>
                <a:stretch>
                  <a:fillRect l="-968" t="-10345" b="-206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3C4D05E2-7637-1E4D-9D58-BEE73A4068A9}"/>
                  </a:ext>
                </a:extLst>
              </p:cNvPr>
              <p:cNvSpPr txBox="1"/>
              <p:nvPr/>
            </p:nvSpPr>
            <p:spPr>
              <a:xfrm>
                <a:off x="5094016" y="2562245"/>
                <a:ext cx="1368151" cy="6649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3C4D05E2-7637-1E4D-9D58-BEE73A406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016" y="2562245"/>
                <a:ext cx="1368151" cy="664926"/>
              </a:xfrm>
              <a:prstGeom prst="rect">
                <a:avLst/>
              </a:prstGeom>
              <a:blipFill>
                <a:blip r:embed="rId12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70ADFB2-9041-3C4C-A29F-8C2F3F24366B}"/>
                  </a:ext>
                </a:extLst>
              </p:cNvPr>
              <p:cNvSpPr txBox="1"/>
              <p:nvPr/>
            </p:nvSpPr>
            <p:spPr>
              <a:xfrm>
                <a:off x="2309245" y="5293945"/>
                <a:ext cx="92852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m:rPr>
                          <m:nor/>
                        </m:rPr>
                        <a:rPr lang="en-US" altLang="zh-TW" dirty="0">
                          <a:latin typeface="Cambria Math"/>
                          <a:cs typeface="Times New Roman" pitchFamily="18" charset="0"/>
                        </a:rPr>
                        <m:t>𝑞</m:t>
                      </m:r>
                      <m:r>
                        <m:rPr>
                          <m:nor/>
                        </m:rPr>
                        <a:rPr lang="en-US" altLang="zh-TW" baseline="-25000" dirty="0">
                          <a:latin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70ADFB2-9041-3C4C-A29F-8C2F3F243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245" y="5293945"/>
                <a:ext cx="928524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3640F83-AD80-D045-8E28-974F51718329}"/>
              </a:ext>
            </a:extLst>
          </p:cNvPr>
          <p:cNvSpPr txBox="1"/>
          <p:nvPr/>
        </p:nvSpPr>
        <p:spPr>
          <a:xfrm>
            <a:off x="3275856" y="5293945"/>
            <a:ext cx="441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於是溫度可以由熵及能量的關係導出！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  <p:bldP spid="60432" grpId="0"/>
      <p:bldP spid="5" grpId="0" animBg="1"/>
      <p:bldP spid="25" grpId="0" animBg="1"/>
      <p:bldP spid="18" grpId="0" animBg="1"/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606BC856-1C2A-4647-8EFF-52C52727C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14" y="916399"/>
            <a:ext cx="4104865" cy="50252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B365A4-E683-6F4C-809F-1B43E0AA9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115368" cy="36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9229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6322" name="Text Box 5"/>
              <p:cNvSpPr txBox="1">
                <a:spLocks noChangeArrowheads="1"/>
              </p:cNvSpPr>
              <p:nvPr/>
            </p:nvSpPr>
            <p:spPr bwMode="auto">
              <a:xfrm>
                <a:off x="1094507" y="2555033"/>
                <a:ext cx="70564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從熵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sz="1800" dirty="0"/>
                  <a:t>這個函數，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所有熱物理學都可以推導出來</a:t>
                </a:r>
                <a:r>
                  <a:rPr lang="zh-TW" altLang="en-US" sz="1800" dirty="0"/>
                  <a:t>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5632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4507" y="2555033"/>
                <a:ext cx="7056437" cy="366713"/>
              </a:xfrm>
              <a:prstGeom prst="rect">
                <a:avLst/>
              </a:prstGeom>
              <a:blipFill>
                <a:blip r:embed="rId2"/>
                <a:stretch>
                  <a:fillRect l="-539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1088165" y="3173279"/>
            <a:ext cx="7000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這種從微觀出發的討論方式，稱為統計力學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 Mechanics</a:t>
            </a:r>
            <a:r>
              <a:rPr lang="zh-TW" altLang="en-US" sz="1800" dirty="0"/>
              <a:t>！</a:t>
            </a:r>
          </a:p>
        </p:txBody>
      </p:sp>
      <p:sp>
        <p:nvSpPr>
          <p:cNvPr id="56324" name="文字方塊 5"/>
          <p:cNvSpPr txBox="1">
            <a:spLocks noChangeArrowheads="1"/>
          </p:cNvSpPr>
          <p:nvPr/>
        </p:nvSpPr>
        <p:spPr bwMode="auto">
          <a:xfrm>
            <a:off x="1094507" y="1705596"/>
            <a:ext cx="5409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因此如果我們知道一個系統的微觀性質，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325" name="文字方塊 6"/>
              <p:cNvSpPr txBox="1">
                <a:spLocks noChangeArrowheads="1"/>
              </p:cNvSpPr>
              <p:nvPr/>
            </p:nvSpPr>
            <p:spPr bwMode="auto">
              <a:xfrm>
                <a:off x="1076225" y="2129747"/>
                <a:ext cx="62646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由此微觀圖像可以算出 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，也就得到熵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6325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6225" y="2129747"/>
                <a:ext cx="6264696" cy="369332"/>
              </a:xfrm>
              <a:prstGeom prst="rect">
                <a:avLst/>
              </a:prstGeom>
              <a:blipFill>
                <a:blip r:embed="rId3"/>
                <a:stretch>
                  <a:fillRect l="-810" t="-10345" b="-206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122638" y="1142811"/>
                <a:ext cx="59138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此式適用於任何、有一個熱座標（例如能量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）的系統。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638" y="1142811"/>
                <a:ext cx="5913858" cy="369332"/>
              </a:xfrm>
              <a:prstGeom prst="rect">
                <a:avLst/>
              </a:prstGeom>
              <a:blipFill>
                <a:blip r:embed="rId4"/>
                <a:stretch>
                  <a:fillRect l="-857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115616" y="1124744"/>
                <a:ext cx="205428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124744"/>
                <a:ext cx="205428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ACCF609A-6C90-954E-9117-F4F037C76D48}"/>
              </a:ext>
            </a:extLst>
          </p:cNvPr>
          <p:cNvSpPr/>
          <p:nvPr/>
        </p:nvSpPr>
        <p:spPr>
          <a:xfrm>
            <a:off x="1071562" y="4146244"/>
            <a:ext cx="7359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總能量固定下，熱系統的微觀統計描述</a:t>
            </a:r>
            <a:r>
              <a:rPr lang="zh-CN" altLang="en-US" dirty="0">
                <a:solidFill>
                  <a:srgbClr val="FF0000"/>
                </a:solidFill>
              </a:rPr>
              <a:t>稱為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 Ensemble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1290A46-431D-0F4D-BADD-A2E24E8ED910}"/>
                  </a:ext>
                </a:extLst>
              </p:cNvPr>
              <p:cNvSpPr txBox="1"/>
              <p:nvPr/>
            </p:nvSpPr>
            <p:spPr>
              <a:xfrm>
                <a:off x="7070059" y="2429266"/>
                <a:ext cx="979434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1290A46-431D-0F4D-BADD-A2E24E8ED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059" y="2429266"/>
                <a:ext cx="979434" cy="61824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4" descr="entropy04">
            <a:extLst>
              <a:ext uri="{FF2B5EF4-FFF2-40B4-BE49-F238E27FC236}">
                <a16:creationId xmlns:a16="http://schemas.microsoft.com/office/drawing/2014/main" id="{54A2DE10-9EF7-244C-93AF-268430C0B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23853" r="57838" b="20732"/>
          <a:stretch/>
        </p:blipFill>
        <p:spPr bwMode="auto">
          <a:xfrm>
            <a:off x="1691680" y="4740549"/>
            <a:ext cx="1688430" cy="163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entropy04">
            <a:extLst>
              <a:ext uri="{FF2B5EF4-FFF2-40B4-BE49-F238E27FC236}">
                <a16:creationId xmlns:a16="http://schemas.microsoft.com/office/drawing/2014/main" id="{5D183F4A-3EF9-7B41-9DDF-3D45FF4BF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4283968" y="4989654"/>
            <a:ext cx="2513372" cy="120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9D563918-0EF3-7A4F-9619-A0D7BEEA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164" y="3577471"/>
            <a:ext cx="7000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這</a:t>
            </a:r>
            <a:r>
              <a:rPr lang="zh-CN" altLang="en-US" sz="1800" dirty="0"/>
              <a:t>正好與</a:t>
            </a:r>
            <a:r>
              <a:rPr lang="zh-TW" altLang="en-US" sz="1800" dirty="0"/>
              <a:t>巨觀的熱力學，由溫度出發，最後推導出熵，正好相反。</a:t>
            </a:r>
          </a:p>
        </p:txBody>
      </p:sp>
    </p:spTree>
    <p:extLst>
      <p:ext uri="{BB962C8B-B14F-4D97-AF65-F5344CB8AC3E}">
        <p14:creationId xmlns:p14="http://schemas.microsoft.com/office/powerpoint/2010/main" val="6996789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221" r="7370" b="84900"/>
          <a:stretch>
            <a:fillRect/>
          </a:stretch>
        </p:blipFill>
        <p:spPr bwMode="auto">
          <a:xfrm>
            <a:off x="1919303" y="893637"/>
            <a:ext cx="5544616" cy="129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文字方塊 5"/>
          <p:cNvSpPr txBox="1">
            <a:spLocks noChangeArrowheads="1"/>
          </p:cNvSpPr>
          <p:nvPr/>
        </p:nvSpPr>
        <p:spPr bwMode="auto">
          <a:xfrm>
            <a:off x="1895828" y="5240351"/>
            <a:ext cx="3887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Stirling’s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approximation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3" name="文字方塊 9"/>
          <p:cNvSpPr txBox="1">
            <a:spLocks noChangeArrowheads="1"/>
          </p:cNvSpPr>
          <p:nvPr/>
        </p:nvSpPr>
        <p:spPr bwMode="auto">
          <a:xfrm>
            <a:off x="1965417" y="424793"/>
            <a:ext cx="2519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以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Einstein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Solid</a:t>
            </a:r>
            <a:r>
              <a:rPr lang="zh-TW" altLang="en-US" sz="1800" dirty="0"/>
              <a:t>為例：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E5328FA6-85F2-FE42-9C47-F7D95A21F285}"/>
                  </a:ext>
                </a:extLst>
              </p:cNvPr>
              <p:cNvSpPr txBox="1"/>
              <p:nvPr/>
            </p:nvSpPr>
            <p:spPr>
              <a:xfrm>
                <a:off x="1953983" y="2178001"/>
                <a:ext cx="64344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我們已經知道如何算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kumimoji="1" lang="zh-TW" altLang="en-US" dirty="0"/>
                  <a:t>！</a:t>
                </a:r>
                <a:r>
                  <a:rPr lang="zh-TW" altLang="en-US" dirty="0"/>
                  <a:t>將 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zh-TW" altLang="en-US" dirty="0"/>
                  <a:t> 個球分配到 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個盒子裡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E5328FA6-85F2-FE42-9C47-F7D95A21F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83" y="2178001"/>
                <a:ext cx="6434441" cy="369332"/>
              </a:xfrm>
              <a:prstGeom prst="rect">
                <a:avLst/>
              </a:prstGeom>
              <a:blipFill>
                <a:blip r:embed="rId3"/>
                <a:stretch>
                  <a:fillRect l="-986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E1DF601-FA24-EC48-8E59-FB129A24A94E}"/>
                  </a:ext>
                </a:extLst>
              </p:cNvPr>
              <p:cNvSpPr txBox="1"/>
              <p:nvPr/>
            </p:nvSpPr>
            <p:spPr>
              <a:xfrm>
                <a:off x="1922860" y="3444807"/>
                <a:ext cx="2821991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E1DF601-FA24-EC48-8E59-FB129A24A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860" y="3444807"/>
                <a:ext cx="2821991" cy="676532"/>
              </a:xfrm>
              <a:prstGeom prst="rect">
                <a:avLst/>
              </a:prstGeom>
              <a:blipFill>
                <a:blip r:embed="rId4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0C4A0B1A-4495-264E-A6EF-EEEBD184C92A}"/>
                  </a:ext>
                </a:extLst>
              </p:cNvPr>
              <p:cNvSpPr txBox="1"/>
              <p:nvPr/>
            </p:nvSpPr>
            <p:spPr>
              <a:xfrm>
                <a:off x="1953983" y="2674188"/>
                <a:ext cx="4121065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0C4A0B1A-4495-264E-A6EF-EEEBD184C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83" y="2674188"/>
                <a:ext cx="4121065" cy="676532"/>
              </a:xfrm>
              <a:prstGeom prst="rect">
                <a:avLst/>
              </a:prstGeom>
              <a:blipFill>
                <a:blip r:embed="rId5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2F800F6-90AB-F44F-90E7-4BD00D6E4C3B}"/>
                  </a:ext>
                </a:extLst>
              </p:cNvPr>
              <p:cNvSpPr txBox="1"/>
              <p:nvPr/>
            </p:nvSpPr>
            <p:spPr>
              <a:xfrm>
                <a:off x="1934567" y="5697346"/>
                <a:ext cx="5732788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2F800F6-90AB-F44F-90E7-4BD00D6E4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567" y="5697346"/>
                <a:ext cx="5732788" cy="676532"/>
              </a:xfrm>
              <a:prstGeom prst="rect">
                <a:avLst/>
              </a:prstGeom>
              <a:blipFill>
                <a:blip r:embed="rId6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67ABB1E-5B21-544C-96DF-99752696FB9A}"/>
                  </a:ext>
                </a:extLst>
              </p:cNvPr>
              <p:cNvSpPr txBox="1"/>
              <p:nvPr/>
            </p:nvSpPr>
            <p:spPr>
              <a:xfrm>
                <a:off x="4417305" y="4829652"/>
                <a:ext cx="198656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67ABB1E-5B21-544C-96DF-99752696F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305" y="4829652"/>
                <a:ext cx="198656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75DB425-0C28-B845-AECE-0EF8EF05727E}"/>
                  </a:ext>
                </a:extLst>
              </p:cNvPr>
              <p:cNvSpPr txBox="1"/>
              <p:nvPr/>
            </p:nvSpPr>
            <p:spPr>
              <a:xfrm>
                <a:off x="1967349" y="4804503"/>
                <a:ext cx="1991250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!~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75DB425-0C28-B845-AECE-0EF8EF057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349" y="4804503"/>
                <a:ext cx="1991250" cy="4019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7B0D39C6-47DC-8B48-84A3-45F947370300}"/>
                  </a:ext>
                </a:extLst>
              </p:cNvPr>
              <p:cNvSpPr txBox="1"/>
              <p:nvPr/>
            </p:nvSpPr>
            <p:spPr>
              <a:xfrm>
                <a:off x="1967349" y="4339367"/>
                <a:ext cx="88440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7B0D39C6-47DC-8B48-84A3-45F947370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349" y="4339367"/>
                <a:ext cx="88440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CAA359F-80FE-9C43-ADD9-3AF65759593A}"/>
                  </a:ext>
                </a:extLst>
              </p:cNvPr>
              <p:cNvSpPr/>
              <p:nvPr/>
            </p:nvSpPr>
            <p:spPr>
              <a:xfrm>
                <a:off x="2962974" y="4339367"/>
                <a:ext cx="18734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!</m:t>
                    </m:r>
                  </m:oMath>
                </a14:m>
                <a:r>
                  <a:rPr lang="zh-TW" altLang="en-US" dirty="0"/>
                  <a:t> 有一個近似：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CAA359F-80FE-9C43-ADD9-3AF657595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974" y="4339367"/>
                <a:ext cx="1873462" cy="369332"/>
              </a:xfrm>
              <a:prstGeom prst="rect">
                <a:avLst/>
              </a:prstGeom>
              <a:blipFill>
                <a:blip r:embed="rId10"/>
                <a:stretch>
                  <a:fillRect t="-6667" r="-1342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5">
            <a:extLst>
              <a:ext uri="{FF2B5EF4-FFF2-40B4-BE49-F238E27FC236}">
                <a16:creationId xmlns:a16="http://schemas.microsoft.com/office/drawing/2014/main" id="{AE6F3F28-1E1F-184B-8E88-8A017F5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336" y="1644517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8B9C51D7-FB67-F04E-9067-0D4FA2ACB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340" y="1606614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C10DE5B8-0766-0A45-9846-0EA2D6111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403" y="160661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700B1D0B-5980-C647-83BC-9A554F6D9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278" y="160661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A16080E1-177C-5E43-8CBF-29B26D01A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403" y="1462151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Oval 10">
            <a:extLst>
              <a:ext uri="{FF2B5EF4-FFF2-40B4-BE49-F238E27FC236}">
                <a16:creationId xmlns:a16="http://schemas.microsoft.com/office/drawing/2014/main" id="{9203B77C-1FF2-7F4C-9E90-D6BB1DEE8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303" y="1535176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" name="Oval 11">
            <a:extLst>
              <a:ext uri="{FF2B5EF4-FFF2-40B4-BE49-F238E27FC236}">
                <a16:creationId xmlns:a16="http://schemas.microsoft.com/office/drawing/2014/main" id="{16953618-B780-DC48-BEAF-8309499FC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665" y="1679639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137802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/>
      <p:bldP spid="12" grpId="0" animBg="1"/>
      <p:bldP spid="14" grpId="0" animBg="1"/>
      <p:bldP spid="15" grpId="0" animBg="1"/>
      <p:bldP spid="16" grpId="0" animBg="1"/>
      <p:bldP spid="17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50D29E-9A1E-6433-D509-37DE02DD1DA3}"/>
              </a:ext>
            </a:extLst>
          </p:cNvPr>
          <p:cNvSpPr txBox="1"/>
          <p:nvPr/>
        </p:nvSpPr>
        <p:spPr>
          <a:xfrm>
            <a:off x="4139952" y="404664"/>
            <a:ext cx="14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生物多樣性</a:t>
            </a:r>
            <a:endParaRPr lang="en-US" dirty="0"/>
          </a:p>
        </p:txBody>
      </p:sp>
      <p:pic>
        <p:nvPicPr>
          <p:cNvPr id="1026" name="Picture 2" descr="Pusheen - Wikipedia">
            <a:extLst>
              <a:ext uri="{FF2B5EF4-FFF2-40B4-BE49-F238E27FC236}">
                <a16:creationId xmlns:a16="http://schemas.microsoft.com/office/drawing/2014/main" id="{D27BB1EB-9E04-1B1F-C7A3-CD10DB674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1681398" cy="104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bby cat - Wikipedia">
            <a:extLst>
              <a:ext uri="{FF2B5EF4-FFF2-40B4-BE49-F238E27FC236}">
                <a16:creationId xmlns:a16="http://schemas.microsoft.com/office/drawing/2014/main" id="{BF1CAF22-11F2-DF36-7F43-08EA4E374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0291"/>
            <a:ext cx="1183672" cy="158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ts and kittens | Animal Humane Society">
            <a:extLst>
              <a:ext uri="{FF2B5EF4-FFF2-40B4-BE49-F238E27FC236}">
                <a16:creationId xmlns:a16="http://schemas.microsoft.com/office/drawing/2014/main" id="{38621158-9A68-6F94-AC6E-69254A35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80928"/>
            <a:ext cx="1807716" cy="132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orat Cat Breed Health and Care | PetMD">
            <a:extLst>
              <a:ext uri="{FF2B5EF4-FFF2-40B4-BE49-F238E27FC236}">
                <a16:creationId xmlns:a16="http://schemas.microsoft.com/office/drawing/2014/main" id="{9C9A0431-8594-783C-07FD-98B2BF057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4208766"/>
            <a:ext cx="1814663" cy="10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Persian Cat: Personality, Characteristics &amp; Care - Modern Cat">
            <a:extLst>
              <a:ext uri="{FF2B5EF4-FFF2-40B4-BE49-F238E27FC236}">
                <a16:creationId xmlns:a16="http://schemas.microsoft.com/office/drawing/2014/main" id="{42E36E39-2EA7-9053-A8F0-0921054F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546" y="5047968"/>
            <a:ext cx="2324009" cy="158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9FE7DE-9434-5990-394D-0A3C6F796B9B}"/>
              </a:ext>
            </a:extLst>
          </p:cNvPr>
          <p:cNvSpPr txBox="1"/>
          <p:nvPr/>
        </p:nvSpPr>
        <p:spPr>
          <a:xfrm>
            <a:off x="1043608" y="22768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04F49-E00B-60AF-3EC2-014D2C1D1A9E}"/>
              </a:ext>
            </a:extLst>
          </p:cNvPr>
          <p:cNvSpPr txBox="1"/>
          <p:nvPr/>
        </p:nvSpPr>
        <p:spPr>
          <a:xfrm>
            <a:off x="3156384" y="296369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Multiplicity of the cat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A1AAB3-0472-FD6A-C2D9-6A432203B94F}"/>
              </a:ext>
            </a:extLst>
          </p:cNvPr>
          <p:cNvCxnSpPr/>
          <p:nvPr/>
        </p:nvCxnSpPr>
        <p:spPr>
          <a:xfrm flipV="1">
            <a:off x="2411760" y="1988840"/>
            <a:ext cx="2160240" cy="8521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B9561D-AF96-F254-6AB2-5FEE95F6A512}"/>
              </a:ext>
            </a:extLst>
          </p:cNvPr>
          <p:cNvCxnSpPr>
            <a:cxnSpLocks/>
          </p:cNvCxnSpPr>
          <p:nvPr/>
        </p:nvCxnSpPr>
        <p:spPr>
          <a:xfrm>
            <a:off x="2405430" y="3541770"/>
            <a:ext cx="3312368" cy="1360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C460E7-E455-83A9-6EAB-67C7166DE746}"/>
              </a:ext>
            </a:extLst>
          </p:cNvPr>
          <p:cNvCxnSpPr>
            <a:cxnSpLocks/>
          </p:cNvCxnSpPr>
          <p:nvPr/>
        </p:nvCxnSpPr>
        <p:spPr>
          <a:xfrm>
            <a:off x="2390933" y="3828430"/>
            <a:ext cx="3686905" cy="7526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30C03B-BE3C-B19F-1D82-4CD87DEA083B}"/>
              </a:ext>
            </a:extLst>
          </p:cNvPr>
          <p:cNvCxnSpPr>
            <a:cxnSpLocks/>
          </p:cNvCxnSpPr>
          <p:nvPr/>
        </p:nvCxnSpPr>
        <p:spPr>
          <a:xfrm>
            <a:off x="2390933" y="3977140"/>
            <a:ext cx="2181067" cy="9221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815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75F8403-AAE2-5640-B6ED-04F740EE8A76}"/>
                  </a:ext>
                </a:extLst>
              </p:cNvPr>
              <p:cNvSpPr txBox="1"/>
              <p:nvPr/>
            </p:nvSpPr>
            <p:spPr>
              <a:xfrm>
                <a:off x="1331640" y="620688"/>
                <a:ext cx="5732788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75F8403-AAE2-5640-B6ED-04F740EE8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620688"/>
                <a:ext cx="5732788" cy="676532"/>
              </a:xfrm>
              <a:prstGeom prst="rect">
                <a:avLst/>
              </a:prstGeom>
              <a:blipFill>
                <a:blip r:embed="rId2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1A70BFA-1679-7B40-9E6C-A788EE08CFB0}"/>
                  </a:ext>
                </a:extLst>
              </p:cNvPr>
              <p:cNvSpPr txBox="1"/>
              <p:nvPr/>
            </p:nvSpPr>
            <p:spPr>
              <a:xfrm>
                <a:off x="3339982" y="1409658"/>
                <a:ext cx="162961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𝑞h𝑓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1A70BFA-1679-7B40-9E6C-A788EE08C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82" y="1409658"/>
                <a:ext cx="1629613" cy="369332"/>
              </a:xfrm>
              <a:prstGeom prst="rect">
                <a:avLst/>
              </a:prstGeom>
              <a:blipFill>
                <a:blip r:embed="rId3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6B1D082C-DC6D-BC4B-A036-C44DA9D09876}"/>
                  </a:ext>
                </a:extLst>
              </p:cNvPr>
              <p:cNvSpPr txBox="1"/>
              <p:nvPr/>
            </p:nvSpPr>
            <p:spPr>
              <a:xfrm>
                <a:off x="1331640" y="1440400"/>
                <a:ext cx="165109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6B1D082C-DC6D-BC4B-A036-C44DA9D09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1440400"/>
                <a:ext cx="165109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22200590-F247-DA42-9140-55AC91B61B88}"/>
                  </a:ext>
                </a:extLst>
              </p:cNvPr>
              <p:cNvSpPr txBox="1"/>
              <p:nvPr/>
            </p:nvSpPr>
            <p:spPr>
              <a:xfrm>
                <a:off x="687860" y="2670334"/>
                <a:ext cx="7768280" cy="66749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𝑁h𝑓</m:t>
                              </m:r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22200590-F247-DA42-9140-55AC91B61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60" y="2670334"/>
                <a:ext cx="7768280" cy="667490"/>
              </a:xfrm>
              <a:prstGeom prst="rect">
                <a:avLst/>
              </a:prstGeom>
              <a:blipFill>
                <a:blip r:embed="rId5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5">
            <a:extLst>
              <a:ext uri="{FF2B5EF4-FFF2-40B4-BE49-F238E27FC236}">
                <a16:creationId xmlns:a16="http://schemas.microsoft.com/office/drawing/2014/main" id="{9B74DA42-A8AF-2F4D-8B6C-850240674841}"/>
              </a:ext>
            </a:extLst>
          </p:cNvPr>
          <p:cNvSpPr txBox="1"/>
          <p:nvPr/>
        </p:nvSpPr>
        <p:spPr>
          <a:xfrm>
            <a:off x="1339158" y="213285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一微分就立刻得到溫度了。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2CBCA03C-1756-714F-BD76-CB6FF78EC823}"/>
                  </a:ext>
                </a:extLst>
              </p:cNvPr>
              <p:cNvSpPr txBox="1"/>
              <p:nvPr/>
            </p:nvSpPr>
            <p:spPr>
              <a:xfrm>
                <a:off x="1403648" y="3933056"/>
                <a:ext cx="3952044" cy="6628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2CBCA03C-1756-714F-BD76-CB6FF78EC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933056"/>
                <a:ext cx="3952044" cy="662810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963E43-4787-C64F-A55D-340D78A8DCF1}"/>
                  </a:ext>
                </a:extLst>
              </p:cNvPr>
              <p:cNvSpPr txBox="1"/>
              <p:nvPr/>
            </p:nvSpPr>
            <p:spPr>
              <a:xfrm>
                <a:off x="1403648" y="3520177"/>
                <a:ext cx="23762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將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err="1"/>
                  <a:t>解出</a:t>
                </a:r>
                <a:r>
                  <a:rPr lang="en-GB" dirty="0"/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963E43-4787-C64F-A55D-340D78A8D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520177"/>
                <a:ext cx="2376264" cy="369332"/>
              </a:xfrm>
              <a:prstGeom prst="rect">
                <a:avLst/>
              </a:prstGeom>
              <a:blipFill>
                <a:blip r:embed="rId7"/>
                <a:stretch>
                  <a:fillRect l="-2128" t="-3226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0623BC-D6BC-8E42-9CB5-5F450BB1CFFC}"/>
                  </a:ext>
                </a:extLst>
              </p:cNvPr>
              <p:cNvSpPr txBox="1"/>
              <p:nvPr/>
            </p:nvSpPr>
            <p:spPr>
              <a:xfrm>
                <a:off x="1403648" y="5013176"/>
                <a:ext cx="67687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這就是由量子彈簧組成的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Einstein Solid</a:t>
                </a:r>
                <a:r>
                  <a:rPr lang="en-TW" dirty="0"/>
                  <a:t>在溫度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/>
                  <a:t>時的能量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/>
                  <a:t>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0623BC-D6BC-8E42-9CB5-5F450BB1C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5013176"/>
                <a:ext cx="6768752" cy="369332"/>
              </a:xfrm>
              <a:prstGeom prst="rect">
                <a:avLst/>
              </a:prstGeom>
              <a:blipFill>
                <a:blip r:embed="rId8"/>
                <a:stretch>
                  <a:fillRect l="-749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6" descr="entropy02">
            <a:extLst>
              <a:ext uri="{FF2B5EF4-FFF2-40B4-BE49-F238E27FC236}">
                <a16:creationId xmlns:a16="http://schemas.microsoft.com/office/drawing/2014/main" id="{481DCC34-A613-A146-85B4-4C870B8C9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221" r="7370" b="84900"/>
          <a:stretch>
            <a:fillRect/>
          </a:stretch>
        </p:blipFill>
        <p:spPr bwMode="auto">
          <a:xfrm>
            <a:off x="1403648" y="5536349"/>
            <a:ext cx="482441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2680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文字方塊 3"/>
          <p:cNvSpPr txBox="1">
            <a:spLocks noChangeArrowheads="1"/>
          </p:cNvSpPr>
          <p:nvPr/>
        </p:nvSpPr>
        <p:spPr bwMode="auto">
          <a:xfrm>
            <a:off x="1247285" y="1621148"/>
            <a:ext cx="735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高溫時，每一個彈簧能量都高，量子數都大：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temperature limit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75F8403-AAE2-5640-B6ED-04F740EE8A76}"/>
                  </a:ext>
                </a:extLst>
              </p:cNvPr>
              <p:cNvSpPr txBox="1"/>
              <p:nvPr/>
            </p:nvSpPr>
            <p:spPr>
              <a:xfrm>
                <a:off x="1287458" y="778218"/>
                <a:ext cx="5732788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75F8403-AAE2-5640-B6ED-04F740EE8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458" y="778218"/>
                <a:ext cx="5732788" cy="676532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9D24DAD-FFFD-5744-93FB-B568A1016830}"/>
                  </a:ext>
                </a:extLst>
              </p:cNvPr>
              <p:cNvSpPr txBox="1"/>
              <p:nvPr/>
            </p:nvSpPr>
            <p:spPr>
              <a:xfrm>
                <a:off x="1319293" y="2061917"/>
                <a:ext cx="88819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9D24DAD-FFFD-5744-93FB-B568A1016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293" y="2061917"/>
                <a:ext cx="888192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6B1DED0-8D55-6E4A-A4F3-071275DD6FA4}"/>
                  </a:ext>
                </a:extLst>
              </p:cNvPr>
              <p:cNvSpPr txBox="1"/>
              <p:nvPr/>
            </p:nvSpPr>
            <p:spPr>
              <a:xfrm>
                <a:off x="1297589" y="2701500"/>
                <a:ext cx="5921493" cy="6575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num>
                                    <m:den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6B1DED0-8D55-6E4A-A4F3-071275DD6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589" y="2701500"/>
                <a:ext cx="5921493" cy="657552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B7A25C1-8A15-6546-ABEB-22BE0D70FBCC}"/>
                  </a:ext>
                </a:extLst>
              </p:cNvPr>
              <p:cNvSpPr txBox="1"/>
              <p:nvPr/>
            </p:nvSpPr>
            <p:spPr>
              <a:xfrm>
                <a:off x="1331640" y="3556181"/>
                <a:ext cx="4261103" cy="6948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B7A25C1-8A15-6546-ABEB-22BE0D70F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3556181"/>
                <a:ext cx="4261103" cy="694806"/>
              </a:xfrm>
              <a:prstGeom prst="rect">
                <a:avLst/>
              </a:prstGeom>
              <a:blipFill>
                <a:blip r:embed="rId5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4DE0A8B-B51D-C042-A588-CD0B35509DF1}"/>
                  </a:ext>
                </a:extLst>
              </p:cNvPr>
              <p:cNvSpPr txBox="1"/>
              <p:nvPr/>
            </p:nvSpPr>
            <p:spPr>
              <a:xfrm>
                <a:off x="1331640" y="4941168"/>
                <a:ext cx="6772367" cy="6167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4DE0A8B-B51D-C042-A588-CD0B35509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4941168"/>
                <a:ext cx="6772367" cy="616772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D4BC477F-1FA3-DF46-B31C-0131CDAB3C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7458" y="5642863"/>
                <a:ext cx="62646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由微觀圖像算出 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，也就得到熵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D4BC477F-1FA3-DF46-B31C-0131CDAB3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7458" y="5642863"/>
                <a:ext cx="6264696" cy="369332"/>
              </a:xfrm>
              <a:prstGeom prst="rect">
                <a:avLst/>
              </a:prstGeom>
              <a:blipFill>
                <a:blip r:embed="rId7"/>
                <a:stretch>
                  <a:fillRect l="-81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3">
                <a:extLst>
                  <a:ext uri="{FF2B5EF4-FFF2-40B4-BE49-F238E27FC236}">
                    <a16:creationId xmlns:a16="http://schemas.microsoft.com/office/drawing/2014/main" id="{08A79748-DE9E-8F40-AE72-DE95179C186E}"/>
                  </a:ext>
                </a:extLst>
              </p:cNvPr>
              <p:cNvSpPr txBox="1"/>
              <p:nvPr/>
            </p:nvSpPr>
            <p:spPr>
              <a:xfrm>
                <a:off x="3283608" y="4411411"/>
                <a:ext cx="94160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3">
                <a:extLst>
                  <a:ext uri="{FF2B5EF4-FFF2-40B4-BE49-F238E27FC236}">
                    <a16:creationId xmlns:a16="http://schemas.microsoft.com/office/drawing/2014/main" id="{08A79748-DE9E-8F40-AE72-DE95179C1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608" y="4411411"/>
                <a:ext cx="941603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904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  <p:bldP spid="10" grpId="0" animBg="1"/>
      <p:bldP spid="11" grpId="0" animBg="1"/>
      <p:bldP spid="12" grpId="0" animBg="1"/>
      <p:bldP spid="13" grpId="0" animBg="1"/>
      <p:bldP spid="15" grpId="0"/>
      <p:bldP spid="1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9" name="文字方塊 9"/>
          <p:cNvSpPr txBox="1">
            <a:spLocks noChangeArrowheads="1"/>
          </p:cNvSpPr>
          <p:nvPr/>
        </p:nvSpPr>
        <p:spPr bwMode="auto">
          <a:xfrm>
            <a:off x="1089375" y="5703639"/>
            <a:ext cx="7769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我們計算出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Einstein Solid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/>
              <a:t>的內能與比熱，也證明能量均分原則在此是對的。</a:t>
            </a:r>
          </a:p>
        </p:txBody>
      </p:sp>
      <p:pic>
        <p:nvPicPr>
          <p:cNvPr id="64520" name="Picture 6" descr="SpecificHeat-I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r="13243"/>
          <a:stretch>
            <a:fillRect/>
          </a:stretch>
        </p:blipFill>
        <p:spPr bwMode="auto">
          <a:xfrm>
            <a:off x="4283968" y="1124744"/>
            <a:ext cx="3840163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12" descr="D:\Users\Vincent\Downloads\Data\Knight\Media\Chapter18\Images\18_1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7"/>
          <a:stretch>
            <a:fillRect/>
          </a:stretch>
        </p:blipFill>
        <p:spPr bwMode="auto">
          <a:xfrm>
            <a:off x="6232451" y="3250439"/>
            <a:ext cx="18573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675D9B9-C4DF-964F-9F55-D42B49BD6E83}"/>
                  </a:ext>
                </a:extLst>
              </p:cNvPr>
              <p:cNvSpPr txBox="1"/>
              <p:nvPr/>
            </p:nvSpPr>
            <p:spPr>
              <a:xfrm>
                <a:off x="1104188" y="2379627"/>
                <a:ext cx="1582484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675D9B9-C4DF-964F-9F55-D42B49BD6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188" y="2379627"/>
                <a:ext cx="1582484" cy="61824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6BBD0EE-291F-D747-8640-4AF3E6A37C9A}"/>
                  </a:ext>
                </a:extLst>
              </p:cNvPr>
              <p:cNvSpPr txBox="1"/>
              <p:nvPr/>
            </p:nvSpPr>
            <p:spPr>
              <a:xfrm>
                <a:off x="1128240" y="4762827"/>
                <a:ext cx="190553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𝑁𝑘𝑇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6BBD0EE-291F-D747-8640-4AF3E6A37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240" y="4762827"/>
                <a:ext cx="190553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766547C-6FBA-9641-AEED-4A52D18EB6B4}"/>
                  </a:ext>
                </a:extLst>
              </p:cNvPr>
              <p:cNvSpPr txBox="1"/>
              <p:nvPr/>
            </p:nvSpPr>
            <p:spPr>
              <a:xfrm>
                <a:off x="3398607" y="4756888"/>
                <a:ext cx="94570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766547C-6FBA-9641-AEED-4A52D18EB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607" y="4756888"/>
                <a:ext cx="94570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5A2DF899-E2A4-014E-94EE-D9FEA53A1847}"/>
              </a:ext>
            </a:extLst>
          </p:cNvPr>
          <p:cNvSpPr txBox="1"/>
          <p:nvPr/>
        </p:nvSpPr>
        <p:spPr>
          <a:xfrm>
            <a:off x="1089375" y="5249098"/>
            <a:ext cx="417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這個高溫的結果與能量均分原則吻合。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46DF81FF-7C67-1849-B783-ED29373B2287}"/>
                  </a:ext>
                </a:extLst>
              </p:cNvPr>
              <p:cNvSpPr txBox="1"/>
              <p:nvPr/>
            </p:nvSpPr>
            <p:spPr>
              <a:xfrm>
                <a:off x="1096396" y="1143495"/>
                <a:ext cx="178799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46DF81FF-7C67-1849-B783-ED29373B2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396" y="1143495"/>
                <a:ext cx="178799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>
            <a:extLst>
              <a:ext uri="{FF2B5EF4-FFF2-40B4-BE49-F238E27FC236}">
                <a16:creationId xmlns:a16="http://schemas.microsoft.com/office/drawing/2014/main" id="{87C3642F-7DEE-4F4B-8578-594F6442D4CE}"/>
              </a:ext>
            </a:extLst>
          </p:cNvPr>
          <p:cNvSpPr txBox="1"/>
          <p:nvPr/>
        </p:nvSpPr>
        <p:spPr>
          <a:xfrm>
            <a:off x="1089375" y="1968103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一微分就立刻得到溫度了。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8CA6FC05-EC29-E74A-9FA7-36E1D7288E41}"/>
                  </a:ext>
                </a:extLst>
              </p:cNvPr>
              <p:cNvSpPr txBox="1"/>
              <p:nvPr/>
            </p:nvSpPr>
            <p:spPr>
              <a:xfrm>
                <a:off x="1133944" y="3926099"/>
                <a:ext cx="1030282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𝑁𝐾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8CA6FC05-EC29-E74A-9FA7-36E1D7288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44" y="3926099"/>
                <a:ext cx="1030282" cy="609077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7">
            <a:extLst>
              <a:ext uri="{FF2B5EF4-FFF2-40B4-BE49-F238E27FC236}">
                <a16:creationId xmlns:a16="http://schemas.microsoft.com/office/drawing/2014/main" id="{41DD08F1-DA59-624B-B8BF-26E89E283B56}"/>
              </a:ext>
            </a:extLst>
          </p:cNvPr>
          <p:cNvSpPr txBox="1"/>
          <p:nvPr/>
        </p:nvSpPr>
        <p:spPr>
          <a:xfrm>
            <a:off x="2277208" y="4050321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溫度</a:t>
            </a:r>
            <a:r>
              <a:rPr lang="zh-CN" altLang="en-US" dirty="0"/>
              <a:t>與內能成正比</a:t>
            </a:r>
            <a:r>
              <a:rPr lang="zh-TW" altLang="en-US" dirty="0"/>
              <a:t>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85BB0B-9426-1540-B637-5C491A8B39E0}"/>
              </a:ext>
            </a:extLst>
          </p:cNvPr>
          <p:cNvSpPr txBox="1"/>
          <p:nvPr/>
        </p:nvSpPr>
        <p:spPr>
          <a:xfrm>
            <a:off x="4365440" y="4794557"/>
            <a:ext cx="449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莫耳比熱，因為每顆粒子對應三根彈簧！</a:t>
            </a:r>
          </a:p>
        </p:txBody>
      </p:sp>
    </p:spTree>
    <p:extLst>
      <p:ext uri="{BB962C8B-B14F-4D97-AF65-F5344CB8AC3E}">
        <p14:creationId xmlns:p14="http://schemas.microsoft.com/office/powerpoint/2010/main" val="13336868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6322" name="Text Box 5"/>
              <p:cNvSpPr txBox="1">
                <a:spLocks noChangeArrowheads="1"/>
              </p:cNvSpPr>
              <p:nvPr/>
            </p:nvSpPr>
            <p:spPr bwMode="auto">
              <a:xfrm>
                <a:off x="971600" y="4022124"/>
                <a:ext cx="70564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從熵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這個函數，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所有熱物理學都可以推導出來</a:t>
                </a:r>
                <a:r>
                  <a:rPr lang="zh-TW" altLang="en-US" sz="1800" dirty="0"/>
                  <a:t>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5632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022124"/>
                <a:ext cx="7056437" cy="366713"/>
              </a:xfrm>
              <a:prstGeom prst="rect">
                <a:avLst/>
              </a:prstGeom>
              <a:blipFill>
                <a:blip r:embed="rId2"/>
                <a:stretch>
                  <a:fillRect l="-71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324" name="文字方塊 5"/>
          <p:cNvSpPr txBox="1">
            <a:spLocks noChangeArrowheads="1"/>
          </p:cNvSpPr>
          <p:nvPr/>
        </p:nvSpPr>
        <p:spPr bwMode="auto">
          <a:xfrm>
            <a:off x="971600" y="2996952"/>
            <a:ext cx="3887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如果我們知道這個系統的微觀性質，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325" name="文字方塊 6"/>
              <p:cNvSpPr txBox="1">
                <a:spLocks noChangeArrowheads="1"/>
              </p:cNvSpPr>
              <p:nvPr/>
            </p:nvSpPr>
            <p:spPr bwMode="auto">
              <a:xfrm>
                <a:off x="971600" y="3491996"/>
                <a:ext cx="66967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由微觀圖像通常可以算出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，也就得到熵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6325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491996"/>
                <a:ext cx="6696744" cy="369332"/>
              </a:xfrm>
              <a:prstGeom prst="rect">
                <a:avLst/>
              </a:prstGeom>
              <a:blipFill>
                <a:blip r:embed="rId3"/>
                <a:stretch>
                  <a:fillRect l="-758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971600" y="1793401"/>
            <a:ext cx="784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熵與多樣性的關係，也可以推廣到具有兩個熱座標的物理系統，例如氣體。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971600" y="2299184"/>
                <a:ext cx="249202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𝑈</m:t>
                          </m:r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𝑈</m:t>
                              </m:r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299184"/>
                <a:ext cx="249202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1270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6"/>
          <p:cNvSpPr>
            <a:spLocks noChangeArrowheads="1"/>
          </p:cNvSpPr>
          <p:nvPr/>
        </p:nvSpPr>
        <p:spPr bwMode="auto">
          <a:xfrm>
            <a:off x="827584" y="1052736"/>
            <a:ext cx="784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將空間切為體積為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TW" altLang="en-US" sz="18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的立方塊，則一個氣體分子在空間中可選擇的狀態數為</a:t>
            </a:r>
            <a:endParaRPr lang="zh-TW" altLang="en-US" sz="1800"/>
          </a:p>
        </p:txBody>
      </p:sp>
      <p:sp>
        <p:nvSpPr>
          <p:cNvPr id="57347" name="Rectangle 7"/>
          <p:cNvSpPr>
            <a:spLocks noChangeArrowheads="1"/>
          </p:cNvSpPr>
          <p:nvPr/>
        </p:nvSpPr>
        <p:spPr bwMode="auto">
          <a:xfrm>
            <a:off x="2003921" y="3816573"/>
            <a:ext cx="222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100"/>
              <a:t> </a:t>
            </a:r>
            <a:endParaRPr lang="en-US" altLang="zh-TW" sz="1800"/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827584" y="2050479"/>
            <a:ext cx="3457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那麼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個分子的總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</a:t>
            </a:r>
            <a:endParaRPr lang="en-US" altLang="zh-TW" sz="1800"/>
          </a:p>
        </p:txBody>
      </p:sp>
      <p:sp>
        <p:nvSpPr>
          <p:cNvPr id="19466" name="Text Box 13"/>
          <p:cNvSpPr txBox="1">
            <a:spLocks noChangeArrowheads="1"/>
          </p:cNvSpPr>
          <p:nvPr/>
        </p:nvSpPr>
        <p:spPr bwMode="auto">
          <a:xfrm>
            <a:off x="5014496" y="3763390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與 </a:t>
            </a:r>
            <a:r>
              <a:rPr lang="en-US" altLang="zh-TW" sz="1800" i="1" dirty="0">
                <a:latin typeface="Times New Roman" pitchFamily="18" charset="0"/>
              </a:rPr>
              <a:t>a</a:t>
            </a:r>
            <a:r>
              <a:rPr lang="en-US" altLang="zh-TW" sz="1800" dirty="0"/>
              <a:t> </a:t>
            </a:r>
            <a:r>
              <a:rPr lang="zh-TW" altLang="en-US" sz="1800" dirty="0"/>
              <a:t>無關</a:t>
            </a:r>
          </a:p>
        </p:txBody>
      </p:sp>
      <p:sp>
        <p:nvSpPr>
          <p:cNvPr id="57354" name="Rectangle 14"/>
          <p:cNvSpPr>
            <a:spLocks noChangeArrowheads="1"/>
          </p:cNvSpPr>
          <p:nvPr/>
        </p:nvSpPr>
        <p:spPr bwMode="auto">
          <a:xfrm>
            <a:off x="2124571" y="5126261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7355" name="Line 15"/>
          <p:cNvSpPr>
            <a:spLocks noChangeShapeType="1"/>
          </p:cNvSpPr>
          <p:nvPr/>
        </p:nvSpPr>
        <p:spPr bwMode="auto">
          <a:xfrm>
            <a:off x="2124571" y="534216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6" name="Line 16"/>
          <p:cNvSpPr>
            <a:spLocks noChangeShapeType="1"/>
          </p:cNvSpPr>
          <p:nvPr/>
        </p:nvSpPr>
        <p:spPr bwMode="auto">
          <a:xfrm>
            <a:off x="2124571" y="555806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7" name="Line 17"/>
          <p:cNvSpPr>
            <a:spLocks noChangeShapeType="1"/>
          </p:cNvSpPr>
          <p:nvPr/>
        </p:nvSpPr>
        <p:spPr bwMode="auto">
          <a:xfrm>
            <a:off x="2124571" y="577396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8" name="Line 18"/>
          <p:cNvSpPr>
            <a:spLocks noChangeShapeType="1"/>
          </p:cNvSpPr>
          <p:nvPr/>
        </p:nvSpPr>
        <p:spPr bwMode="auto">
          <a:xfrm>
            <a:off x="2340471" y="512626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9" name="Line 19"/>
          <p:cNvSpPr>
            <a:spLocks noChangeShapeType="1"/>
          </p:cNvSpPr>
          <p:nvPr/>
        </p:nvSpPr>
        <p:spPr bwMode="auto">
          <a:xfrm>
            <a:off x="2556371" y="512626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0" name="Line 20"/>
          <p:cNvSpPr>
            <a:spLocks noChangeShapeType="1"/>
          </p:cNvSpPr>
          <p:nvPr/>
        </p:nvSpPr>
        <p:spPr bwMode="auto">
          <a:xfrm>
            <a:off x="2772271" y="512626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1" name="Line 21"/>
          <p:cNvSpPr>
            <a:spLocks noChangeShapeType="1"/>
          </p:cNvSpPr>
          <p:nvPr/>
        </p:nvSpPr>
        <p:spPr bwMode="auto">
          <a:xfrm>
            <a:off x="2988171" y="512626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5" name="Rectangle 22"/>
          <p:cNvSpPr>
            <a:spLocks noChangeArrowheads="1"/>
          </p:cNvSpPr>
          <p:nvPr/>
        </p:nvSpPr>
        <p:spPr bwMode="auto">
          <a:xfrm>
            <a:off x="4716959" y="4405536"/>
            <a:ext cx="1727200" cy="1584325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476" name="Line 23"/>
          <p:cNvSpPr>
            <a:spLocks noChangeShapeType="1"/>
          </p:cNvSpPr>
          <p:nvPr/>
        </p:nvSpPr>
        <p:spPr bwMode="auto">
          <a:xfrm>
            <a:off x="4716959" y="534216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7" name="Line 24"/>
          <p:cNvSpPr>
            <a:spLocks noChangeShapeType="1"/>
          </p:cNvSpPr>
          <p:nvPr/>
        </p:nvSpPr>
        <p:spPr bwMode="auto">
          <a:xfrm>
            <a:off x="4716959" y="555806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8" name="Line 25"/>
          <p:cNvSpPr>
            <a:spLocks noChangeShapeType="1"/>
          </p:cNvSpPr>
          <p:nvPr/>
        </p:nvSpPr>
        <p:spPr bwMode="auto">
          <a:xfrm>
            <a:off x="4716959" y="577396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9" name="Line 26"/>
          <p:cNvSpPr>
            <a:spLocks noChangeShapeType="1"/>
          </p:cNvSpPr>
          <p:nvPr/>
        </p:nvSpPr>
        <p:spPr bwMode="auto">
          <a:xfrm>
            <a:off x="49328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0" name="Line 27"/>
          <p:cNvSpPr>
            <a:spLocks noChangeShapeType="1"/>
          </p:cNvSpPr>
          <p:nvPr/>
        </p:nvSpPr>
        <p:spPr bwMode="auto">
          <a:xfrm>
            <a:off x="51487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1" name="Line 28"/>
          <p:cNvSpPr>
            <a:spLocks noChangeShapeType="1"/>
          </p:cNvSpPr>
          <p:nvPr/>
        </p:nvSpPr>
        <p:spPr bwMode="auto">
          <a:xfrm>
            <a:off x="53646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2" name="Line 29"/>
          <p:cNvSpPr>
            <a:spLocks noChangeShapeType="1"/>
          </p:cNvSpPr>
          <p:nvPr/>
        </p:nvSpPr>
        <p:spPr bwMode="auto">
          <a:xfrm>
            <a:off x="55805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3" name="Line 30"/>
          <p:cNvSpPr>
            <a:spLocks noChangeShapeType="1"/>
          </p:cNvSpPr>
          <p:nvPr/>
        </p:nvSpPr>
        <p:spPr bwMode="auto">
          <a:xfrm>
            <a:off x="4716959" y="512626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4" name="Line 31"/>
          <p:cNvSpPr>
            <a:spLocks noChangeShapeType="1"/>
          </p:cNvSpPr>
          <p:nvPr/>
        </p:nvSpPr>
        <p:spPr bwMode="auto">
          <a:xfrm>
            <a:off x="4716959" y="490877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5" name="Line 32"/>
          <p:cNvSpPr>
            <a:spLocks noChangeShapeType="1"/>
          </p:cNvSpPr>
          <p:nvPr/>
        </p:nvSpPr>
        <p:spPr bwMode="auto">
          <a:xfrm>
            <a:off x="4716959" y="469287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6" name="Line 33"/>
          <p:cNvSpPr>
            <a:spLocks noChangeShapeType="1"/>
          </p:cNvSpPr>
          <p:nvPr/>
        </p:nvSpPr>
        <p:spPr bwMode="auto">
          <a:xfrm>
            <a:off x="57964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7" name="Line 34"/>
          <p:cNvSpPr>
            <a:spLocks noChangeShapeType="1"/>
          </p:cNvSpPr>
          <p:nvPr/>
        </p:nvSpPr>
        <p:spPr bwMode="auto">
          <a:xfrm>
            <a:off x="60123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8" name="Line 35"/>
          <p:cNvSpPr>
            <a:spLocks noChangeShapeType="1"/>
          </p:cNvSpPr>
          <p:nvPr/>
        </p:nvSpPr>
        <p:spPr bwMode="auto">
          <a:xfrm>
            <a:off x="62282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9" name="Line 36"/>
          <p:cNvSpPr>
            <a:spLocks noChangeShapeType="1"/>
          </p:cNvSpPr>
          <p:nvPr/>
        </p:nvSpPr>
        <p:spPr bwMode="auto">
          <a:xfrm>
            <a:off x="3635871" y="5558061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90" name="Picture 37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62" y="4286099"/>
            <a:ext cx="776554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8" name="Text Box 36"/>
          <p:cNvSpPr txBox="1">
            <a:spLocks noChangeArrowheads="1"/>
          </p:cNvSpPr>
          <p:nvPr/>
        </p:nvSpPr>
        <p:spPr bwMode="auto">
          <a:xfrm>
            <a:off x="2741674" y="621219"/>
            <a:ext cx="5677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利用新公式計算理想氣體的熵隨體積的變化（定內能）</a:t>
            </a:r>
          </a:p>
        </p:txBody>
      </p:sp>
      <p:sp>
        <p:nvSpPr>
          <p:cNvPr id="37" name="文字方塊 36"/>
          <p:cNvSpPr txBox="1">
            <a:spLocks noChangeArrowheads="1"/>
          </p:cNvSpPr>
          <p:nvPr/>
        </p:nvSpPr>
        <p:spPr bwMode="auto">
          <a:xfrm>
            <a:off x="827584" y="4510311"/>
            <a:ext cx="3313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這正是理想氣體定溫時的熵變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929950" y="1423523"/>
                <a:ext cx="1108380" cy="6108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950" y="1423523"/>
                <a:ext cx="1108380" cy="61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4118010" y="1838487"/>
                <a:ext cx="2110250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010" y="1838487"/>
                <a:ext cx="2110250" cy="7695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/>
              <p:cNvSpPr txBox="1"/>
              <p:nvPr/>
            </p:nvSpPr>
            <p:spPr>
              <a:xfrm>
                <a:off x="900089" y="2710408"/>
                <a:ext cx="4392488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</m:sSup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9" name="文字方塊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89" y="2710408"/>
                <a:ext cx="4392488" cy="7695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/>
              <p:cNvSpPr txBox="1"/>
              <p:nvPr/>
            </p:nvSpPr>
            <p:spPr>
              <a:xfrm>
                <a:off x="900089" y="3589406"/>
                <a:ext cx="3960440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0" name="文字方塊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89" y="3589406"/>
                <a:ext cx="3960440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/>
              <p:cNvSpPr txBox="1"/>
              <p:nvPr/>
            </p:nvSpPr>
            <p:spPr>
              <a:xfrm>
                <a:off x="1006368" y="621219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1" name="文字方塊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368" y="621219"/>
                <a:ext cx="13061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2C841CCF-9A7C-AB4F-B5C7-4140D03031E3}"/>
              </a:ext>
            </a:extLst>
          </p:cNvPr>
          <p:cNvSpPr/>
          <p:nvPr/>
        </p:nvSpPr>
        <p:spPr>
          <a:xfrm>
            <a:off x="818346" y="6162746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內能改變時的熵推導比較抽象，見講義。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1762670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403647" y="1916832"/>
                <a:ext cx="19466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7" y="1916832"/>
                <a:ext cx="1946623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2776426" y="5589240"/>
                <a:ext cx="1189941" cy="746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426" y="5589240"/>
                <a:ext cx="1189941" cy="746551"/>
              </a:xfrm>
              <a:prstGeom prst="rect">
                <a:avLst/>
              </a:prstGeom>
              <a:blipFill>
                <a:blip r:embed="rId3"/>
                <a:stretch>
                  <a:fillRect l="-24468" t="-176667" r="-67021" b="-24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403648" y="1361468"/>
                <a:ext cx="124264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1361468"/>
                <a:ext cx="1242648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接點 5"/>
          <p:cNvCxnSpPr/>
          <p:nvPr/>
        </p:nvCxnSpPr>
        <p:spPr>
          <a:xfrm>
            <a:off x="1599233" y="1484888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403648" y="332656"/>
                <a:ext cx="184467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32656"/>
                <a:ext cx="1844672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接點 8"/>
          <p:cNvCxnSpPr/>
          <p:nvPr/>
        </p:nvCxnSpPr>
        <p:spPr>
          <a:xfrm>
            <a:off x="2202669" y="436123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403647" y="836712"/>
                <a:ext cx="54726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第二定律告訴我們，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dirty="0"/>
                  <a:t>也可以用類似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dirty="0"/>
                  <a:t>的方式表示：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7" y="836712"/>
                <a:ext cx="5472609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891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409937" y="2492896"/>
                <a:ext cx="41355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/>
                  <a:t>如果已知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𝑈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zh-TW" altLang="en-US" b="0" i="1" smtClean="0">
                        <a:latin typeface="Cambria Math"/>
                      </a:rPr>
                      <m:t>，</m:t>
                    </m:r>
                    <m:r>
                      <a:rPr lang="zh-TW" altLang="en-US" i="1">
                        <a:latin typeface="Cambria Math"/>
                      </a:rPr>
                      <m:t>可以將上式</m:t>
                    </m:r>
                    <m:r>
                      <a:rPr lang="zh-TW" altLang="en-US" i="1" smtClean="0">
                        <a:latin typeface="Cambria Math"/>
                      </a:rPr>
                      <m:t>改寫為</m:t>
                    </m:r>
                    <m:r>
                      <a:rPr lang="zh-TW" altLang="en-US" b="0" i="1" smtClean="0">
                        <a:latin typeface="Cambria Math"/>
                      </a:rPr>
                      <m:t>：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937" y="2492896"/>
                <a:ext cx="4135556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178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409937" y="4149080"/>
                <a:ext cx="3134191" cy="7523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937" y="4149080"/>
                <a:ext cx="3134191" cy="75238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/>
          <p:cNvSpPr txBox="1"/>
          <p:nvPr/>
        </p:nvSpPr>
        <p:spPr>
          <a:xfrm>
            <a:off x="1395422" y="5157192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比較兩式立刻可以得到：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491879" y="1916832"/>
            <a:ext cx="482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這是第一定律與第二定律的綜合結果！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350270" y="332656"/>
            <a:ext cx="120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第一定律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409937" y="5589240"/>
                <a:ext cx="1185709" cy="7462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937" y="5589240"/>
                <a:ext cx="1185709" cy="74629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403647" y="2953349"/>
                <a:ext cx="2034275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7" y="2953349"/>
                <a:ext cx="2034275" cy="61093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1395422" y="3645024"/>
            <a:ext cx="368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根據偏微分的性質：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5"/>
              <p:cNvSpPr txBox="1">
                <a:spLocks noChangeArrowheads="1"/>
              </p:cNvSpPr>
              <p:nvPr/>
            </p:nvSpPr>
            <p:spPr bwMode="auto">
              <a:xfrm>
                <a:off x="1403647" y="6453336"/>
                <a:ext cx="70564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從熵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這個函數，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所有熱物理學的性質都可以推導出來</a:t>
                </a:r>
                <a:r>
                  <a:rPr lang="zh-TW" altLang="en-US" sz="1800" dirty="0"/>
                  <a:t>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2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7" y="6453336"/>
                <a:ext cx="7056437" cy="366713"/>
              </a:xfrm>
              <a:prstGeom prst="rect">
                <a:avLst/>
              </a:prstGeom>
              <a:blipFill>
                <a:blip r:embed="rId12"/>
                <a:stretch>
                  <a:fillRect l="-718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75826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17602" y="3975754"/>
                <a:ext cx="3133615" cy="746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602" y="3975754"/>
                <a:ext cx="3133615" cy="746551"/>
              </a:xfrm>
              <a:prstGeom prst="rect">
                <a:avLst/>
              </a:prstGeom>
              <a:blipFill>
                <a:blip r:embed="rId2"/>
                <a:stretch>
                  <a:fillRect l="-9312" t="-176667" b="-24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5"/>
              <p:cNvSpPr txBox="1">
                <a:spLocks noChangeArrowheads="1"/>
              </p:cNvSpPr>
              <p:nvPr/>
            </p:nvSpPr>
            <p:spPr bwMode="auto">
              <a:xfrm>
                <a:off x="1142766" y="1191572"/>
                <a:ext cx="70564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從熵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這個函數，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所有熱物理學都可以推導出來</a:t>
                </a:r>
                <a:r>
                  <a:rPr lang="zh-TW" altLang="en-US" sz="1800" dirty="0"/>
                  <a:t>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2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766" y="1191572"/>
                <a:ext cx="7056437" cy="366713"/>
              </a:xfrm>
              <a:prstGeom prst="rect">
                <a:avLst/>
              </a:prstGeom>
              <a:blipFill>
                <a:blip r:embed="rId3"/>
                <a:stretch>
                  <a:fillRect l="-718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758EFD2C-FD54-BD4A-8104-266AB52D67E4}"/>
              </a:ext>
            </a:extLst>
          </p:cNvPr>
          <p:cNvSpPr txBox="1"/>
          <p:nvPr/>
        </p:nvSpPr>
        <p:spPr>
          <a:xfrm>
            <a:off x="1142766" y="2090241"/>
            <a:ext cx="424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我們試一下推導理想氣體的壓力：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47CAA2E9-241B-8C42-8E39-98FE90588F50}"/>
                  </a:ext>
                </a:extLst>
              </p:cNvPr>
              <p:cNvSpPr txBox="1"/>
              <p:nvPr/>
            </p:nvSpPr>
            <p:spPr>
              <a:xfrm>
                <a:off x="1214601" y="2571037"/>
                <a:ext cx="242129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47CAA2E9-241B-8C42-8E39-98FE90588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601" y="2571037"/>
                <a:ext cx="2421295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14">
            <a:extLst>
              <a:ext uri="{FF2B5EF4-FFF2-40B4-BE49-F238E27FC236}">
                <a16:creationId xmlns:a16="http://schemas.microsoft.com/office/drawing/2014/main" id="{F48F3032-6FDA-9E4C-B51C-C9C654C85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114" y="2459691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A22765A4-8D99-124A-AA49-D7D1B7C5C0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114" y="267559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14BFEFFA-2EEF-374C-9EEB-6631BFA440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114" y="289149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873F4551-6AFD-2D40-BFEF-EA2143A03D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114" y="310739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826CDB76-C273-AD40-9999-0DBAFE829D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0014" y="245969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5BE18F58-D351-D34C-9CF8-88932A5C20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5914" y="245969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FFA81CCD-D2CA-FE4F-9FC8-AB37E5F5D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1814" y="245969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Line 21">
            <a:extLst>
              <a:ext uri="{FF2B5EF4-FFF2-40B4-BE49-F238E27FC236}">
                <a16:creationId xmlns:a16="http://schemas.microsoft.com/office/drawing/2014/main" id="{5758BBC0-6407-534C-9989-E2B5DD057E1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7714" y="245969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31AD44B-2696-1947-8EAB-4FDBDA37E92E}"/>
                  </a:ext>
                </a:extLst>
              </p:cNvPr>
              <p:cNvSpPr txBox="1"/>
              <p:nvPr/>
            </p:nvSpPr>
            <p:spPr>
              <a:xfrm>
                <a:off x="1214601" y="3452007"/>
                <a:ext cx="58731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dirty="0"/>
                  <a:t>將前幾頁由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𝑊</m:t>
                    </m:r>
                  </m:oMath>
                </a14:m>
                <a:r>
                  <a:rPr kumimoji="1" lang="zh-TW" altLang="en-US" dirty="0"/>
                  <a:t>推導出定內能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</m:oMath>
                </a14:m>
                <a:r>
                  <a:rPr kumimoji="1" lang="zh-TW" altLang="en-US" dirty="0"/>
                  <a:t>下的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𝑆</m:t>
                    </m:r>
                  </m:oMath>
                </a14:m>
                <a:r>
                  <a:rPr kumimoji="1"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31AD44B-2696-1947-8EAB-4FDBDA37E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601" y="3452007"/>
                <a:ext cx="5873111" cy="369332"/>
              </a:xfrm>
              <a:prstGeom prst="rect">
                <a:avLst/>
              </a:prstGeom>
              <a:blipFill>
                <a:blip r:embed="rId5"/>
                <a:stretch>
                  <a:fillRect l="-862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479A5F72-6933-114B-B9AC-039BC48B90D1}"/>
                  </a:ext>
                </a:extLst>
              </p:cNvPr>
              <p:cNvSpPr txBox="1"/>
              <p:nvPr/>
            </p:nvSpPr>
            <p:spPr>
              <a:xfrm>
                <a:off x="1214601" y="4863027"/>
                <a:ext cx="66247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我們可以由熵與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𝑊</m:t>
                    </m:r>
                  </m:oMath>
                </a14:m>
                <a:r>
                  <a:rPr lang="zh-CN" altLang="en-US" dirty="0"/>
                  <a:t>的關係，推導出理想氣體的狀態方程式！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479A5F72-6933-114B-B9AC-039BC48B9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601" y="4863027"/>
                <a:ext cx="6624731" cy="369332"/>
              </a:xfrm>
              <a:prstGeom prst="rect">
                <a:avLst/>
              </a:prstGeom>
              <a:blipFill>
                <a:blip r:embed="rId6"/>
                <a:stretch>
                  <a:fillRect l="-960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CD80AC2A-8CB4-D340-A712-B773479DC1B7}"/>
                  </a:ext>
                </a:extLst>
              </p:cNvPr>
              <p:cNvSpPr txBox="1"/>
              <p:nvPr/>
            </p:nvSpPr>
            <p:spPr>
              <a:xfrm>
                <a:off x="6084168" y="4149080"/>
                <a:ext cx="200708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𝑁𝑘𝑇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CD80AC2A-8CB4-D340-A712-B773479DC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4149080"/>
                <a:ext cx="20070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90104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17098EF-262C-244A-B13F-DBE011D9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9888"/>
            <a:ext cx="2232248" cy="119053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8EA0B1C-7E7B-D141-9E50-76684852A422}"/>
              </a:ext>
            </a:extLst>
          </p:cNvPr>
          <p:cNvSpPr txBox="1"/>
          <p:nvPr/>
        </p:nvSpPr>
        <p:spPr>
          <a:xfrm>
            <a:off x="2591781" y="42048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Rubber Band Model</a:t>
            </a:r>
            <a:endParaRPr kumimoji="1"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57A144E-22FD-8A4A-ACF8-7CE5A8AD3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18" y="1021876"/>
            <a:ext cx="8156730" cy="582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74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17098EF-262C-244A-B13F-DBE011D9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859" y="499814"/>
            <a:ext cx="3312368" cy="1766596"/>
          </a:xfrm>
          <a:prstGeom prst="rect">
            <a:avLst/>
          </a:prstGeom>
        </p:spPr>
      </p:pic>
      <p:pic>
        <p:nvPicPr>
          <p:cNvPr id="4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DDFB979F-C6B5-204E-AF1C-4E80DA826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2" t="18839" r="18500" b="64114"/>
          <a:stretch/>
        </p:blipFill>
        <p:spPr>
          <a:xfrm>
            <a:off x="4629874" y="1546330"/>
            <a:ext cx="3606696" cy="72008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CBC4754-BFCE-BB49-A9F8-13CB850CD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79"/>
          <a:stretch/>
        </p:blipFill>
        <p:spPr>
          <a:xfrm>
            <a:off x="712359" y="3629432"/>
            <a:ext cx="7899247" cy="28959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825747DD-61A2-B04D-BF61-0362D29D6397}"/>
                  </a:ext>
                </a:extLst>
              </p:cNvPr>
              <p:cNvSpPr txBox="1"/>
              <p:nvPr/>
            </p:nvSpPr>
            <p:spPr>
              <a:xfrm>
                <a:off x="1194007" y="2295154"/>
                <a:ext cx="5239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kumimoji="1" lang="zh-CN" altLang="en-US" dirty="0"/>
                  <a:t>是由總長度標定：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kumimoji="1"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825747DD-61A2-B04D-BF61-0362D29D6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007" y="2295154"/>
                <a:ext cx="5239215" cy="369332"/>
              </a:xfrm>
              <a:prstGeom prst="rect">
                <a:avLst/>
              </a:prstGeom>
              <a:blipFill>
                <a:blip r:embed="rId5"/>
                <a:stretch>
                  <a:fillRect l="-966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>
            <a:extLst>
              <a:ext uri="{FF2B5EF4-FFF2-40B4-BE49-F238E27FC236}">
                <a16:creationId xmlns:a16="http://schemas.microsoft.com/office/drawing/2014/main" id="{6C4D358A-E5E8-5A43-AFD9-227D1DC8DF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564" t="53118" r="8827" b="41807"/>
          <a:stretch/>
        </p:blipFill>
        <p:spPr>
          <a:xfrm>
            <a:off x="2149201" y="3146959"/>
            <a:ext cx="4136856" cy="36933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7B16408C-F1C7-0349-B70D-A5D36D7D4B1D}"/>
              </a:ext>
            </a:extLst>
          </p:cNvPr>
          <p:cNvSpPr txBox="1"/>
          <p:nvPr/>
        </p:nvSpPr>
        <p:spPr>
          <a:xfrm>
            <a:off x="1190858" y="2664486"/>
            <a:ext cx="687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</a:t>
            </a:r>
            <a:r>
              <a:rPr kumimoji="1" lang="zh-CN" altLang="en-US" dirty="0"/>
              <a:t>是由</a:t>
            </a:r>
            <a:r>
              <a:rPr lang="zh-CN" altLang="en-US" dirty="0"/>
              <a:t>每一個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  <a:r>
              <a:rPr lang="zh-CN" altLang="en-US" dirty="0"/>
              <a:t>的指向來標定</a:t>
            </a:r>
            <a:r>
              <a:rPr lang="zh-TW" altLang="en-US" dirty="0"/>
              <a:t>，例如上圖即可標為：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9058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FA8A41A-A03C-3D44-8E35-4D047083F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96"/>
          <a:stretch/>
        </p:blipFill>
        <p:spPr>
          <a:xfrm>
            <a:off x="535742" y="25039"/>
            <a:ext cx="5655178" cy="240800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97B5BB5-4B9B-A747-AAD4-FFD04F2C0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67" y="2433041"/>
            <a:ext cx="7428646" cy="115212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4C74123-65C8-D145-8A3F-CAE4D32C7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62" y="3593850"/>
            <a:ext cx="6168958" cy="151216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B8870C9-AC6D-EF42-B42E-C778402EE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42" y="4984281"/>
            <a:ext cx="5039512" cy="188575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1E7C7D3-5D76-8947-A677-5057AE13037F}"/>
              </a:ext>
            </a:extLst>
          </p:cNvPr>
          <p:cNvSpPr txBox="1"/>
          <p:nvPr/>
        </p:nvSpPr>
        <p:spPr>
          <a:xfrm>
            <a:off x="5004048" y="2835123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巨觀的熱力學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F8E9FDF2-48D3-A242-9E01-5E6C3B6457E9}"/>
                  </a:ext>
                </a:extLst>
              </p:cNvPr>
              <p:cNvSpPr txBox="1"/>
              <p:nvPr/>
            </p:nvSpPr>
            <p:spPr>
              <a:xfrm>
                <a:off x="6641596" y="2843357"/>
                <a:ext cx="19466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F8E9FDF2-48D3-A242-9E01-5E6C3B645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596" y="2843357"/>
                <a:ext cx="194662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34D6D28-D4DD-894A-84B6-76DC94D8B7AF}"/>
                  </a:ext>
                </a:extLst>
              </p:cNvPr>
              <p:cNvSpPr txBox="1"/>
              <p:nvPr/>
            </p:nvSpPr>
            <p:spPr>
              <a:xfrm>
                <a:off x="6802055" y="4359467"/>
                <a:ext cx="1189941" cy="746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34D6D28-D4DD-894A-84B6-76DC94D8B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055" y="4359467"/>
                <a:ext cx="1189941" cy="746551"/>
              </a:xfrm>
              <a:prstGeom prst="rect">
                <a:avLst/>
              </a:prstGeom>
              <a:blipFill>
                <a:blip r:embed="rId7"/>
                <a:stretch>
                  <a:fillRect l="-24468" t="-176667" r="-68085" b="-2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86CCAA59-04E4-1D41-98CD-9817D7962872}"/>
                  </a:ext>
                </a:extLst>
              </p:cNvPr>
              <p:cNvSpPr txBox="1"/>
              <p:nvPr/>
            </p:nvSpPr>
            <p:spPr>
              <a:xfrm>
                <a:off x="3363331" y="3518004"/>
                <a:ext cx="1963935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86CCAA59-04E4-1D41-98CD-9817D7962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331" y="3518004"/>
                <a:ext cx="1963935" cy="610936"/>
              </a:xfrm>
              <a:prstGeom prst="rect">
                <a:avLst/>
              </a:prstGeom>
              <a:blipFill>
                <a:blip r:embed="rId8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84AB996-1043-CF4F-B958-EEC8C3BEBE34}"/>
                  </a:ext>
                </a:extLst>
              </p:cNvPr>
              <p:cNvSpPr txBox="1"/>
              <p:nvPr/>
            </p:nvSpPr>
            <p:spPr>
              <a:xfrm>
                <a:off x="5180501" y="4335802"/>
                <a:ext cx="1191736" cy="746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84AB996-1043-CF4F-B958-EEC8C3BEB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501" y="4335802"/>
                <a:ext cx="1191736" cy="746551"/>
              </a:xfrm>
              <a:prstGeom prst="rect">
                <a:avLst/>
              </a:prstGeom>
              <a:blipFill>
                <a:blip r:embed="rId9"/>
                <a:stretch>
                  <a:fillRect l="-25532" t="-176667" r="-65957" b="-2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7856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掃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0" b="9122"/>
          <a:stretch>
            <a:fillRect/>
          </a:stretch>
        </p:blipFill>
        <p:spPr bwMode="auto">
          <a:xfrm>
            <a:off x="5508104" y="1835788"/>
            <a:ext cx="2975091" cy="353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34" name="Text Box 5"/>
              <p:cNvSpPr txBox="1">
                <a:spLocks noChangeArrowheads="1"/>
              </p:cNvSpPr>
              <p:nvPr/>
            </p:nvSpPr>
            <p:spPr bwMode="auto">
              <a:xfrm>
                <a:off x="2489091" y="2219516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4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8434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9091" y="2219516"/>
                <a:ext cx="792162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35" name="Text Box 6"/>
              <p:cNvSpPr txBox="1">
                <a:spLocks noChangeArrowheads="1"/>
              </p:cNvSpPr>
              <p:nvPr/>
            </p:nvSpPr>
            <p:spPr bwMode="auto">
              <a:xfrm>
                <a:off x="2483768" y="4076788"/>
                <a:ext cx="1008063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6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8435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4076788"/>
                <a:ext cx="1008063" cy="366713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5076056" y="1257309"/>
            <a:ext cx="34071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TW" altLang="en-US" sz="1800" dirty="0"/>
              <a:t> 由個別點數組合標定</a:t>
            </a:r>
            <a:endParaRPr lang="en-US" altLang="zh-TW" sz="1800" dirty="0"/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1115616" y="1297823"/>
            <a:ext cx="3240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/>
              <a:t> 由總點數來標定</a:t>
            </a:r>
            <a:endParaRPr lang="en-US" altLang="zh-TW" sz="1800" dirty="0"/>
          </a:p>
        </p:txBody>
      </p:sp>
      <p:sp>
        <p:nvSpPr>
          <p:cNvPr id="18438" name="文字方塊 6"/>
          <p:cNvSpPr txBox="1">
            <a:spLocks noChangeArrowheads="1"/>
          </p:cNvSpPr>
          <p:nvPr/>
        </p:nvSpPr>
        <p:spPr bwMode="auto">
          <a:xfrm>
            <a:off x="1259632" y="624115"/>
            <a:ext cx="6984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舉一個較簡單、卻較貼切的例子：一次躑兩個骰子，比總點數！</a:t>
            </a: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2145276" y="5601323"/>
            <a:ext cx="48534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巨觀的總點數是微觀態的個別點數</a:t>
            </a:r>
            <a:r>
              <a:rPr lang="zh-TW" altLang="en-US" sz="1800" dirty="0"/>
              <a:t>的統計結果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D6CCBC5-4A8D-D148-8D77-EB6CA1622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52737"/>
            <a:ext cx="6890049" cy="138654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0861516-36D9-4248-8D3C-1DA8BDD22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6" t="16061"/>
          <a:stretch/>
        </p:blipFill>
        <p:spPr>
          <a:xfrm>
            <a:off x="398758" y="2735728"/>
            <a:ext cx="8712968" cy="13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184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148D73E-2608-CB4F-AF27-78CF55611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692696"/>
            <a:ext cx="3672408" cy="304503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78803F0-784D-ED43-9358-060486300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940719"/>
            <a:ext cx="5676230" cy="25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938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文字方塊 5"/>
          <p:cNvSpPr txBox="1">
            <a:spLocks noChangeArrowheads="1"/>
          </p:cNvSpPr>
          <p:nvPr/>
        </p:nvSpPr>
        <p:spPr bwMode="auto">
          <a:xfrm>
            <a:off x="1618617" y="681466"/>
            <a:ext cx="7273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到這裡所介紹的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 Ensemble</a:t>
            </a:r>
            <a:r>
              <a:rPr lang="zh-TW" altLang="en-US" sz="1800" dirty="0"/>
              <a:t>適用於一個</a:t>
            </a:r>
            <a:r>
              <a:rPr lang="zh-TW" altLang="en-US" sz="1800" dirty="0">
                <a:solidFill>
                  <a:srgbClr val="FF0000"/>
                </a:solidFill>
              </a:rPr>
              <a:t>定能的封閉系統</a:t>
            </a:r>
            <a:r>
              <a:rPr lang="zh-TW" altLang="en-US" sz="1800" dirty="0"/>
              <a:t>。</a:t>
            </a:r>
          </a:p>
        </p:txBody>
      </p:sp>
      <p:pic>
        <p:nvPicPr>
          <p:cNvPr id="66565" name="圖片 19" descr="afg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8" b="76607"/>
          <a:stretch>
            <a:fillRect/>
          </a:stretch>
        </p:blipFill>
        <p:spPr bwMode="auto">
          <a:xfrm>
            <a:off x="2871742" y="3900886"/>
            <a:ext cx="2625915" cy="16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文字方塊 1"/>
          <p:cNvSpPr txBox="1">
            <a:spLocks noChangeArrowheads="1"/>
          </p:cNvSpPr>
          <p:nvPr/>
        </p:nvSpPr>
        <p:spPr bwMode="auto">
          <a:xfrm>
            <a:off x="1619672" y="2927464"/>
            <a:ext cx="5040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但許多有趣的問題是非封閉的定溫系統，</a:t>
            </a:r>
          </a:p>
        </p:txBody>
      </p:sp>
      <p:pic>
        <p:nvPicPr>
          <p:cNvPr id="8" name="Picture 4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2871742" y="1556792"/>
            <a:ext cx="2625915" cy="125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>
                <a:spLocks noChangeArrowheads="1"/>
              </p:cNvSpPr>
              <p:nvPr/>
            </p:nvSpPr>
            <p:spPr bwMode="auto">
              <a:xfrm>
                <a:off x="1645932" y="1050798"/>
                <a:ext cx="54472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</a:rPr>
                      <m:t>+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是孤立系統，而且兩者大小相近：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~</m:t>
                    </m:r>
                    <m:r>
                      <a:rPr lang="en-US" altLang="zh-TW" sz="1800" b="0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5932" y="1050798"/>
                <a:ext cx="5447260" cy="369332"/>
              </a:xfrm>
              <a:prstGeom prst="rect">
                <a:avLst/>
              </a:prstGeom>
              <a:blipFill>
                <a:blip r:embed="rId4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619672" y="572993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一般將此極大且穩定的環境稱為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Bath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3A9E8F-1977-B04B-AE94-D83A1A6F490D}"/>
              </a:ext>
            </a:extLst>
          </p:cNvPr>
          <p:cNvSpPr/>
          <p:nvPr/>
        </p:nvSpPr>
        <p:spPr>
          <a:xfrm>
            <a:off x="1619672" y="3357574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也就是系統要加上極穩定的環境，整個才是封閉的。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ntropy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974" r="15703" b="78944"/>
          <a:stretch>
            <a:fillRect/>
          </a:stretch>
        </p:blipFill>
        <p:spPr bwMode="auto">
          <a:xfrm>
            <a:off x="871578" y="910234"/>
            <a:ext cx="45974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文字方塊 8"/>
          <p:cNvSpPr txBox="1">
            <a:spLocks noChangeArrowheads="1"/>
          </p:cNvSpPr>
          <p:nvPr/>
        </p:nvSpPr>
        <p:spPr bwMode="auto">
          <a:xfrm>
            <a:off x="873114" y="3335281"/>
            <a:ext cx="5976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不同的小系統狀態所對應的</a:t>
            </a:r>
            <a:r>
              <a:rPr lang="el-GR" altLang="zh-TW" sz="1800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似乎</a:t>
            </a:r>
            <a:r>
              <a:rPr lang="zh-TW" altLang="en-US" sz="1800" dirty="0"/>
              <a:t>就不會非常懸殊。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595" name="文字方塊 1"/>
              <p:cNvSpPr txBox="1">
                <a:spLocks noChangeArrowheads="1"/>
              </p:cNvSpPr>
              <p:nvPr/>
            </p:nvSpPr>
            <p:spPr bwMode="auto">
              <a:xfrm>
                <a:off x="873114" y="2903481"/>
                <a:ext cx="41767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小系統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/>
                  <a:t>的變化對環境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/>
                  <a:t>的影響不大！</a:t>
                </a:r>
              </a:p>
            </p:txBody>
          </p:sp>
        </mc:Choice>
        <mc:Fallback xmlns="">
          <p:sp>
            <p:nvSpPr>
              <p:cNvPr id="67595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114" y="2903481"/>
                <a:ext cx="4176712" cy="369332"/>
              </a:xfrm>
              <a:prstGeom prst="rect">
                <a:avLst/>
              </a:prstGeom>
              <a:blipFill>
                <a:blip r:embed="rId3"/>
                <a:stretch>
                  <a:fillRect l="-1212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4" descr="entropy06"/>
          <p:cNvPicPr>
            <a:picLocks noChangeAspect="1" noChangeArrowheads="1"/>
          </p:cNvPicPr>
          <p:nvPr/>
        </p:nvPicPr>
        <p:blipFill rotWithShape="1">
          <a:blip r:embed="rId4">
            <a:lum bright="-2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6" t="19813" r="13970" b="20733"/>
          <a:stretch/>
        </p:blipFill>
        <p:spPr bwMode="auto">
          <a:xfrm>
            <a:off x="4822255" y="3755871"/>
            <a:ext cx="1637505" cy="139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entropy07"/>
          <p:cNvPicPr>
            <a:picLocks noChangeAspect="1" noChangeArrowheads="1"/>
          </p:cNvPicPr>
          <p:nvPr/>
        </p:nvPicPr>
        <p:blipFill rotWithShape="1">
          <a:blip r:embed="rId5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t="12946" r="1505" b="29132"/>
          <a:stretch/>
        </p:blipFill>
        <p:spPr bwMode="auto">
          <a:xfrm>
            <a:off x="933823" y="3748457"/>
            <a:ext cx="2451783" cy="139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向右箭號 1"/>
          <p:cNvSpPr/>
          <p:nvPr/>
        </p:nvSpPr>
        <p:spPr>
          <a:xfrm>
            <a:off x="3814143" y="4173787"/>
            <a:ext cx="720080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9"/>
          <p:cNvSpPr txBox="1">
            <a:spLocks noChangeArrowheads="1"/>
          </p:cNvSpPr>
          <p:nvPr/>
        </p:nvSpPr>
        <p:spPr bwMode="auto">
          <a:xfrm>
            <a:off x="908278" y="6177225"/>
            <a:ext cx="66880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統計力學的原則，可以給出小系統處於各個狀態的機率分佈：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/>
              <p:cNvSpPr txBox="1">
                <a:spLocks noChangeArrowheads="1"/>
              </p:cNvSpPr>
              <p:nvPr/>
            </p:nvSpPr>
            <p:spPr bwMode="auto">
              <a:xfrm>
                <a:off x="933823" y="5275130"/>
                <a:ext cx="810626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小系統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/>
                  <a:t>與環境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/>
                  <a:t>達到平衡時，小系統的狀態不會停在一個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probable</a:t>
                </a:r>
                <a:r>
                  <a:rPr lang="zh-TW" altLang="en-US" sz="1800" dirty="0"/>
                  <a:t>狀態，</a:t>
                </a:r>
              </a:p>
            </p:txBody>
          </p:sp>
        </mc:Choice>
        <mc:Fallback xmlns="">
          <p:sp>
            <p:nvSpPr>
              <p:cNvPr id="16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3823" y="5275130"/>
                <a:ext cx="8106268" cy="369332"/>
              </a:xfrm>
              <a:prstGeom prst="rect">
                <a:avLst/>
              </a:prstGeom>
              <a:blipFill>
                <a:blip r:embed="rId6"/>
                <a:stretch>
                  <a:fillRect l="-626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/>
          <p:cNvSpPr/>
          <p:nvPr/>
        </p:nvSpPr>
        <p:spPr>
          <a:xfrm>
            <a:off x="933822" y="5698416"/>
            <a:ext cx="7958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而是在許多可能的狀態，都會有相當的機率，這個機率就形成一個分佈。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892143" y="491259"/>
                <a:ext cx="47488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如此兩個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熱交流的系統</m:t>
                    </m:r>
                    <m:r>
                      <a:rPr lang="zh-TW" altLang="en-US" i="1" dirty="0" smtClean="0">
                        <a:latin typeface="Cambria Math"/>
                        <a:cs typeface="Times New Roman" pitchFamily="18" charset="0"/>
                      </a:rPr>
                      <m:t>大小差距</m:t>
                    </m:r>
                    <m:r>
                      <a:rPr lang="zh-TW" altLang="en-US" b="0" i="1" dirty="0" smtClean="0">
                        <a:latin typeface="Cambria Math"/>
                        <a:cs typeface="Times New Roman" pitchFamily="18" charset="0"/>
                      </a:rPr>
                      <m:t>很</m:t>
                    </m:r>
                    <m:r>
                      <a:rPr lang="zh-TW" altLang="en-US" i="1" dirty="0" smtClean="0">
                        <a:latin typeface="Cambria Math"/>
                        <a:cs typeface="Times New Roman" pitchFamily="18" charset="0"/>
                      </a:rPr>
                      <m:t>大</m:t>
                    </m:r>
                    <m:r>
                      <a:rPr lang="zh-TW" altLang="en-US" b="0" i="1" dirty="0" smtClean="0">
                        <a:latin typeface="Cambria Math"/>
                        <a:cs typeface="Times New Roman" pitchFamily="18" charset="0"/>
                      </a:rPr>
                      <m:t>：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≪</m:t>
                    </m:r>
                    <m:r>
                      <a:rPr lang="en-US" altLang="zh-TW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143" y="491259"/>
                <a:ext cx="4748864" cy="369332"/>
              </a:xfrm>
              <a:prstGeom prst="rect">
                <a:avLst/>
              </a:prstGeom>
              <a:blipFill>
                <a:blip r:embed="rId7"/>
                <a:stretch>
                  <a:fillRect l="-800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8391"/>
            <a:ext cx="1773885" cy="236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861592" y="2875002"/>
            <a:ext cx="3178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Josiah Willard Gibbs 1839-1903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B2052AD0-E182-EC48-9051-1EC88111A452}"/>
                  </a:ext>
                </a:extLst>
              </p:cNvPr>
              <p:cNvSpPr txBox="1"/>
              <p:nvPr/>
            </p:nvSpPr>
            <p:spPr>
              <a:xfrm>
                <a:off x="7708464" y="6232610"/>
                <a:ext cx="73122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B2052AD0-E182-EC48-9051-1EC88111A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64" y="6232610"/>
                <a:ext cx="731226" cy="276999"/>
              </a:xfrm>
              <a:prstGeom prst="rect">
                <a:avLst/>
              </a:prstGeom>
              <a:blipFill>
                <a:blip r:embed="rId9"/>
                <a:stretch>
                  <a:fillRect l="-5085" r="-3390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CEB68C9-F603-1844-BDAA-ED337249EF78}"/>
                  </a:ext>
                </a:extLst>
              </p:cNvPr>
              <p:cNvSpPr/>
              <p:nvPr/>
            </p:nvSpPr>
            <p:spPr>
              <a:xfrm>
                <a:off x="3625057" y="1518938"/>
                <a:ext cx="3969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CEB68C9-F603-1844-BDAA-ED337249EF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057" y="1518938"/>
                <a:ext cx="39690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48A2474-61A6-734C-9320-3D6B3BEE33AA}"/>
                  </a:ext>
                </a:extLst>
              </p:cNvPr>
              <p:cNvSpPr/>
              <p:nvPr/>
            </p:nvSpPr>
            <p:spPr>
              <a:xfrm>
                <a:off x="2672861" y="1342564"/>
                <a:ext cx="4072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48A2474-61A6-734C-9320-3D6B3BEE3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861" y="1342564"/>
                <a:ext cx="40729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">
            <a:extLst>
              <a:ext uri="{FF2B5EF4-FFF2-40B4-BE49-F238E27FC236}">
                <a16:creationId xmlns:a16="http://schemas.microsoft.com/office/drawing/2014/main" id="{B9C089F4-4ACB-014E-ACC5-279A98C9F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43" y="126777"/>
            <a:ext cx="5040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非封閉的定溫系統：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/>
      <p:bldP spid="67595" grpId="0"/>
      <p:bldP spid="2" grpId="0" animBg="1"/>
      <p:bldP spid="15" grpId="0"/>
      <p:bldP spid="16" grpId="0"/>
      <p:bldP spid="18" grpId="0"/>
      <p:bldP spid="1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entropy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t="1724" r="43655" b="79195"/>
          <a:stretch>
            <a:fillRect/>
          </a:stretch>
        </p:blipFill>
        <p:spPr bwMode="auto">
          <a:xfrm>
            <a:off x="5776375" y="309990"/>
            <a:ext cx="27733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entropy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t="1263" r="43655" b="78459"/>
          <a:stretch>
            <a:fillRect/>
          </a:stretch>
        </p:blipFill>
        <p:spPr bwMode="auto">
          <a:xfrm>
            <a:off x="539750" y="2852738"/>
            <a:ext cx="2989120" cy="230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entropy10"/>
          <p:cNvPicPr>
            <a:picLocks noChangeAspect="1" noChangeArrowheads="1"/>
          </p:cNvPicPr>
          <p:nvPr/>
        </p:nvPicPr>
        <p:blipFill>
          <a:blip r:embed="rId3">
            <a:lum bright="-3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5" t="64622" r="15703"/>
          <a:stretch>
            <a:fillRect/>
          </a:stretch>
        </p:blipFill>
        <p:spPr bwMode="auto">
          <a:xfrm>
            <a:off x="5786438" y="2714625"/>
            <a:ext cx="3097212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文字方塊 4"/>
          <p:cNvSpPr txBox="1">
            <a:spLocks noChangeArrowheads="1"/>
          </p:cNvSpPr>
          <p:nvPr/>
        </p:nvSpPr>
        <p:spPr bwMode="auto">
          <a:xfrm>
            <a:off x="6151563" y="543037"/>
            <a:ext cx="120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定溫熱庫</a:t>
            </a:r>
          </a:p>
        </p:txBody>
      </p:sp>
      <p:sp>
        <p:nvSpPr>
          <p:cNvPr id="68613" name="文字方塊 16"/>
          <p:cNvSpPr txBox="1">
            <a:spLocks noChangeArrowheads="1"/>
          </p:cNvSpPr>
          <p:nvPr/>
        </p:nvSpPr>
        <p:spPr bwMode="auto">
          <a:xfrm>
            <a:off x="584010" y="1150024"/>
            <a:ext cx="48741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所研究的系統可以小到為一原子，</a:t>
            </a: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4959888" y="5156371"/>
            <a:ext cx="4071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假設原子的狀態是由分離的能階來描述，</a:t>
            </a:r>
          </a:p>
        </p:txBody>
      </p:sp>
      <p:sp>
        <p:nvSpPr>
          <p:cNvPr id="12" name="向左箭號 11"/>
          <p:cNvSpPr/>
          <p:nvPr/>
        </p:nvSpPr>
        <p:spPr>
          <a:xfrm>
            <a:off x="2837916" y="3628584"/>
            <a:ext cx="2990312" cy="14287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向左箭號 12"/>
          <p:cNvSpPr/>
          <p:nvPr/>
        </p:nvSpPr>
        <p:spPr>
          <a:xfrm>
            <a:off x="2377022" y="4779600"/>
            <a:ext cx="3399353" cy="14287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902" name="文字方塊 13"/>
              <p:cNvSpPr txBox="1">
                <a:spLocks noChangeArrowheads="1"/>
              </p:cNvSpPr>
              <p:nvPr/>
            </p:nvSpPr>
            <p:spPr bwMode="auto">
              <a:xfrm>
                <a:off x="2465183" y="3481486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𝑟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7902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5183" y="3481486"/>
                <a:ext cx="428625" cy="369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03" name="文字方塊 15"/>
              <p:cNvSpPr txBox="1">
                <a:spLocks noChangeArrowheads="1"/>
              </p:cNvSpPr>
              <p:nvPr/>
            </p:nvSpPr>
            <p:spPr bwMode="auto">
              <a:xfrm>
                <a:off x="2016508" y="4635773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𝑟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7903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6508" y="4635773"/>
                <a:ext cx="428625" cy="369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04" name="文字方塊 18"/>
              <p:cNvSpPr txBox="1">
                <a:spLocks noChangeArrowheads="1"/>
              </p:cNvSpPr>
              <p:nvPr/>
            </p:nvSpPr>
            <p:spPr bwMode="auto">
              <a:xfrm>
                <a:off x="7358063" y="3786188"/>
                <a:ext cx="428625" cy="369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𝑠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7904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8063" y="3786188"/>
                <a:ext cx="428625" cy="36988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05" name="文字方塊 20"/>
              <p:cNvSpPr txBox="1">
                <a:spLocks noChangeArrowheads="1"/>
              </p:cNvSpPr>
              <p:nvPr/>
            </p:nvSpPr>
            <p:spPr bwMode="auto">
              <a:xfrm>
                <a:off x="6858000" y="4500563"/>
                <a:ext cx="428625" cy="369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𝑠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7905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0" y="4500563"/>
                <a:ext cx="428625" cy="36988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18"/>
          <p:cNvSpPr/>
          <p:nvPr/>
        </p:nvSpPr>
        <p:spPr>
          <a:xfrm>
            <a:off x="8096995" y="1369609"/>
            <a:ext cx="349454" cy="2873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>
            <a:off x="7959043" y="1709842"/>
            <a:ext cx="0" cy="12554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>
                <a:spLocks noChangeArrowheads="1"/>
              </p:cNvSpPr>
              <p:nvPr/>
            </p:nvSpPr>
            <p:spPr bwMode="auto">
              <a:xfrm>
                <a:off x="281797" y="5219892"/>
                <a:ext cx="475252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baseline="-25000" dirty="0"/>
                  <a:t> </a:t>
                </a:r>
                <a:r>
                  <a:rPr lang="zh-TW" altLang="en-US" sz="1800" dirty="0"/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2</m:t>
                    </m:r>
                    <m:r>
                      <a:rPr lang="zh-TW" altLang="en-US" sz="18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分別對應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熱庫</a:t>
                </a:r>
                <a:r>
                  <a:rPr lang="zh-TW" altLang="en-US" sz="1800" dirty="0"/>
                  <a:t>的</a:t>
                </a:r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Macrostates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baseline="-25000" dirty="0"/>
                  <a:t> </a:t>
                </a:r>
                <a:r>
                  <a:rPr lang="zh-TW" altLang="en-US" sz="1800" dirty="0"/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2 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797" y="5219892"/>
                <a:ext cx="4752528" cy="369332"/>
              </a:xfrm>
              <a:prstGeom prst="rect">
                <a:avLst/>
              </a:prstGeom>
              <a:blipFill>
                <a:blip r:embed="rId8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笑臉 15"/>
          <p:cNvSpPr/>
          <p:nvPr/>
        </p:nvSpPr>
        <p:spPr>
          <a:xfrm>
            <a:off x="7798377" y="1423983"/>
            <a:ext cx="329858" cy="29411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9"/>
              <p:cNvSpPr txBox="1">
                <a:spLocks noChangeArrowheads="1"/>
              </p:cNvSpPr>
              <p:nvPr/>
            </p:nvSpPr>
            <p:spPr bwMode="auto">
              <a:xfrm>
                <a:off x="584010" y="5945075"/>
                <a:ext cx="37623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總系統為封閉，故總能量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zh-TW" altLang="en-US" sz="1800" dirty="0"/>
                  <a:t> 固定。</a:t>
                </a:r>
              </a:p>
            </p:txBody>
          </p:sp>
        </mc:Choice>
        <mc:Fallback xmlns="">
          <p:sp>
            <p:nvSpPr>
              <p:cNvPr id="22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010" y="5945075"/>
                <a:ext cx="3762346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1459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594262" y="15683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而環境為相對極大的溫度不變的系統，</a:t>
            </a:r>
          </a:p>
        </p:txBody>
      </p:sp>
      <p:sp>
        <p:nvSpPr>
          <p:cNvPr id="3" name="矩形 2"/>
          <p:cNvSpPr/>
          <p:nvPr/>
        </p:nvSpPr>
        <p:spPr>
          <a:xfrm>
            <a:off x="594262" y="2344210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兩者不斷進行熱交互作用，因此原子的能量不固定。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970303" y="5537699"/>
                <a:ext cx="37753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以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1</m:t>
                    </m:r>
                    <m:r>
                      <a:rPr lang="zh-TW" altLang="en-US" i="1" baseline="-25000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及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i="1" baseline="-25000" dirty="0"/>
                  <a:t> </a:t>
                </a:r>
                <a:r>
                  <a:rPr lang="zh-TW" altLang="en-US" dirty="0"/>
                  <a:t>來標記兩個分立的能態。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303" y="5537699"/>
                <a:ext cx="3775393" cy="369332"/>
              </a:xfrm>
              <a:prstGeom prst="rect">
                <a:avLst/>
              </a:prstGeom>
              <a:blipFill>
                <a:blip r:embed="rId10"/>
                <a:stretch>
                  <a:fillRect l="-1342" t="-6452" r="-336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594262" y="275191"/>
            <a:ext cx="519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固定溫度但不定能量的熱系統的統計描述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Gibbs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17860" y="692696"/>
            <a:ext cx="434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稱為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 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正則系集。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7902" grpId="0"/>
      <p:bldP spid="37903" grpId="0"/>
      <p:bldP spid="23" grpId="0"/>
      <p:bldP spid="2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636" name="文字方塊 10"/>
              <p:cNvSpPr txBox="1">
                <a:spLocks noChangeArrowheads="1"/>
              </p:cNvSpPr>
              <p:nvPr/>
            </p:nvSpPr>
            <p:spPr bwMode="auto">
              <a:xfrm>
                <a:off x="519589" y="1919676"/>
                <a:ext cx="8120384" cy="53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原子處於狀態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en-US" altLang="zh-TW" sz="1800" i="1" baseline="-25000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baseline="-25000" dirty="0"/>
                  <a:t> </a:t>
                </a:r>
                <a:r>
                  <a:rPr lang="zh-TW" altLang="en-US" sz="1800" dirty="0"/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en-US" altLang="zh-TW" sz="1800" i="1" baseline="-25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sz="1800" i="1" baseline="-25000" dirty="0"/>
                  <a:t> </a:t>
                </a:r>
                <a:r>
                  <a:rPr lang="zh-TW" altLang="en-US" sz="1800" dirty="0"/>
                  <a:t>的機率比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i="1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altLang="zh-CN" sz="1800" i="1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altLang="zh-CN" sz="1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是多少？</a:t>
                </a:r>
              </a:p>
            </p:txBody>
          </p:sp>
        </mc:Choice>
        <mc:Fallback xmlns="">
          <p:sp>
            <p:nvSpPr>
              <p:cNvPr id="69636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589" y="1919676"/>
                <a:ext cx="8120384" cy="537776"/>
              </a:xfrm>
              <a:prstGeom prst="rect">
                <a:avLst/>
              </a:prstGeom>
              <a:blipFill>
                <a:blip r:embed="rId2"/>
                <a:stretch>
                  <a:fillRect l="-6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4" name="文字方塊 11"/>
              <p:cNvSpPr txBox="1">
                <a:spLocks noChangeArrowheads="1"/>
              </p:cNvSpPr>
              <p:nvPr/>
            </p:nvSpPr>
            <p:spPr bwMode="auto">
              <a:xfrm>
                <a:off x="3707904" y="3302592"/>
                <a:ext cx="50968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此機率比等於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熱庫的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</a:t>
                </a:r>
                <a:r>
                  <a:rPr lang="en-US" altLang="zh-TW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solidFill>
                          <a:schemeClr val="tx1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solidFill>
                          <a:schemeClr val="tx1"/>
                        </a:solidFill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i="1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的比。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634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3302592"/>
                <a:ext cx="5096884" cy="369332"/>
              </a:xfrm>
              <a:prstGeom prst="rect">
                <a:avLst/>
              </a:prstGeom>
              <a:blipFill>
                <a:blip r:embed="rId3"/>
                <a:stretch>
                  <a:fillRect l="-744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36" name="文字方塊 14"/>
              <p:cNvSpPr txBox="1">
                <a:spLocks noChangeArrowheads="1"/>
              </p:cNvSpPr>
              <p:nvPr/>
            </p:nvSpPr>
            <p:spPr bwMode="auto">
              <a:xfrm>
                <a:off x="523902" y="3978349"/>
                <a:ext cx="45005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而環境的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𝑊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可以以環境的熵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/>
                  <a:t>表示：</a:t>
                </a:r>
              </a:p>
            </p:txBody>
          </p:sp>
        </mc:Choice>
        <mc:Fallback xmlns="">
          <p:sp>
            <p:nvSpPr>
              <p:cNvPr id="26636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902" y="3978349"/>
                <a:ext cx="4500562" cy="369332"/>
              </a:xfrm>
              <a:prstGeom prst="rect">
                <a:avLst/>
              </a:prstGeom>
              <a:blipFill>
                <a:blip r:embed="rId4"/>
                <a:stretch>
                  <a:fillRect l="-843" t="-3333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64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38" name="文字方塊 17"/>
              <p:cNvSpPr txBox="1">
                <a:spLocks noChangeArrowheads="1"/>
              </p:cNvSpPr>
              <p:nvPr/>
            </p:nvSpPr>
            <p:spPr bwMode="auto">
              <a:xfrm>
                <a:off x="626721" y="5419357"/>
                <a:ext cx="270591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以一熱過程</a:t>
                </a:r>
                <a14:m>
                  <m:oMath xmlns:m="http://schemas.openxmlformats.org/officeDocument/2006/math">
                    <m:r>
                      <a:rPr lang="zh-TW" altLang="en-US" sz="1800" i="1" dirty="0" smtClean="0">
                        <a:latin typeface="Cambria Math"/>
                      </a:rPr>
                      <m:t>連接</m:t>
                    </m:r>
                    <m:r>
                      <a:rPr lang="en-US" altLang="zh-TW" sz="1800" i="1" dirty="0">
                        <a:latin typeface="Cambria Math"/>
                      </a:rPr>
                      <m:t> </m:t>
                    </m:r>
                    <m:r>
                      <a:rPr lang="en-US" altLang="zh-TW" sz="1800" i="1" dirty="0"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1</m:t>
                    </m:r>
                    <m:r>
                      <a:rPr lang="zh-TW" altLang="en-US" sz="1800" i="1" baseline="-25000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sz="1800" i="1" baseline="-25000" dirty="0"/>
                  <a:t> 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663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721" y="5419357"/>
                <a:ext cx="2705910" cy="369887"/>
              </a:xfrm>
              <a:prstGeom prst="rect">
                <a:avLst/>
              </a:prstGeom>
              <a:blipFill>
                <a:blip r:embed="rId5"/>
                <a:stretch>
                  <a:fillRect l="-1402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64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69646" name="Picture 2" descr="entropy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0" t="2107" r="43755" b="78459"/>
          <a:stretch>
            <a:fillRect/>
          </a:stretch>
        </p:blipFill>
        <p:spPr bwMode="auto">
          <a:xfrm>
            <a:off x="554037" y="284621"/>
            <a:ext cx="230346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7" name="Picture 3" descr="entropy10"/>
          <p:cNvPicPr>
            <a:picLocks noChangeAspect="1" noChangeArrowheads="1"/>
          </p:cNvPicPr>
          <p:nvPr/>
        </p:nvPicPr>
        <p:blipFill rotWithShape="1">
          <a:blip r:embed="rId7">
            <a:lum bright="-3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5" t="65778" r="15703" b="-1"/>
          <a:stretch/>
        </p:blipFill>
        <p:spPr bwMode="auto">
          <a:xfrm>
            <a:off x="5715000" y="63007"/>
            <a:ext cx="2533650" cy="186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向左箭號 19"/>
          <p:cNvSpPr/>
          <p:nvPr/>
        </p:nvSpPr>
        <p:spPr>
          <a:xfrm>
            <a:off x="2327899" y="691095"/>
            <a:ext cx="3438698" cy="15557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向左箭號 20"/>
          <p:cNvSpPr/>
          <p:nvPr/>
        </p:nvSpPr>
        <p:spPr>
          <a:xfrm>
            <a:off x="2181225" y="1711105"/>
            <a:ext cx="3533775" cy="156756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650" name="文字方塊 21"/>
              <p:cNvSpPr txBox="1">
                <a:spLocks noChangeArrowheads="1"/>
              </p:cNvSpPr>
              <p:nvPr/>
            </p:nvSpPr>
            <p:spPr bwMode="auto">
              <a:xfrm>
                <a:off x="2000249" y="563045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𝑟</m:t>
                    </m:r>
                  </m:oMath>
                </a14:m>
                <a:r>
                  <a:rPr lang="en-US" altLang="zh-TW" sz="1800" i="1" baseline="-25000" dirty="0"/>
                  <a:t>2</a:t>
                </a:r>
                <a:endParaRPr lang="zh-TW" altLang="en-US" sz="1800" i="1" dirty="0"/>
              </a:p>
            </p:txBody>
          </p:sp>
        </mc:Choice>
        <mc:Fallback xmlns="">
          <p:sp>
            <p:nvSpPr>
              <p:cNvPr id="69650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0249" y="563045"/>
                <a:ext cx="428625" cy="369887"/>
              </a:xfrm>
              <a:prstGeom prst="rect">
                <a:avLst/>
              </a:prstGeom>
              <a:blipFill>
                <a:blip r:embed="rId8"/>
                <a:stretch>
                  <a:fillRect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651" name="文字方塊 22"/>
              <p:cNvSpPr txBox="1">
                <a:spLocks noChangeArrowheads="1"/>
              </p:cNvSpPr>
              <p:nvPr/>
            </p:nvSpPr>
            <p:spPr bwMode="auto">
              <a:xfrm>
                <a:off x="1708111" y="1526161"/>
                <a:ext cx="642937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𝑟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69651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8111" y="1526161"/>
                <a:ext cx="642937" cy="3698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652" name="文字方塊 23"/>
              <p:cNvSpPr txBox="1">
                <a:spLocks noChangeArrowheads="1"/>
              </p:cNvSpPr>
              <p:nvPr/>
            </p:nvSpPr>
            <p:spPr bwMode="auto">
              <a:xfrm>
                <a:off x="6929439" y="857250"/>
                <a:ext cx="306858" cy="369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𝑠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69652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29439" y="857250"/>
                <a:ext cx="306858" cy="369888"/>
              </a:xfrm>
              <a:prstGeom prst="rect">
                <a:avLst/>
              </a:prstGeom>
              <a:blipFill rotWithShape="1">
                <a:blip r:embed="rId10"/>
                <a:stretch>
                  <a:fillRect r="-12000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653" name="文字方塊 24"/>
              <p:cNvSpPr txBox="1">
                <a:spLocks noChangeArrowheads="1"/>
              </p:cNvSpPr>
              <p:nvPr/>
            </p:nvSpPr>
            <p:spPr bwMode="auto">
              <a:xfrm>
                <a:off x="6643688" y="1428750"/>
                <a:ext cx="338137" cy="369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𝑠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69653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3688" y="1428750"/>
                <a:ext cx="338137" cy="369888"/>
              </a:xfrm>
              <a:prstGeom prst="rect">
                <a:avLst/>
              </a:prstGeom>
              <a:blipFill rotWithShape="1">
                <a:blip r:embed="rId11"/>
                <a:stretch>
                  <a:fillRect r="-1818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13465" y="3192164"/>
                <a:ext cx="3017814" cy="6751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65" y="3192164"/>
                <a:ext cx="3017814" cy="67518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4420569" y="3963948"/>
                <a:ext cx="150233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569" y="3963948"/>
                <a:ext cx="150233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626721" y="4412343"/>
                <a:ext cx="4885440" cy="71288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21" y="4412343"/>
                <a:ext cx="4885440" cy="712887"/>
              </a:xfrm>
              <a:prstGeom prst="rect">
                <a:avLst/>
              </a:prstGeom>
              <a:blipFill>
                <a:blip r:embed="rId14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6053852" y="3954982"/>
                <a:ext cx="1397241" cy="3796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852" y="3954982"/>
                <a:ext cx="1397241" cy="37965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3419058" y="5278085"/>
                <a:ext cx="4829592" cy="6280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058" y="5278085"/>
                <a:ext cx="4829592" cy="628057"/>
              </a:xfrm>
              <a:prstGeom prst="rect">
                <a:avLst/>
              </a:prstGeom>
              <a:blipFill>
                <a:blip r:embed="rId1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3413505" y="6049036"/>
                <a:ext cx="3388492" cy="67935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  <m:r>
                        <a:rPr lang="en-US" altLang="zh-TW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505" y="6049036"/>
                <a:ext cx="3388492" cy="679353"/>
              </a:xfrm>
              <a:prstGeom prst="rect">
                <a:avLst/>
              </a:prstGeom>
              <a:blipFill>
                <a:blip r:embed="rId17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34748EF3-B396-254A-96B3-75227956B31A}"/>
                  </a:ext>
                </a:extLst>
              </p:cNvPr>
              <p:cNvSpPr/>
              <p:nvPr/>
            </p:nvSpPr>
            <p:spPr>
              <a:xfrm>
                <a:off x="531462" y="2426468"/>
                <a:ext cx="81126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注意：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baseline="-25000" dirty="0"/>
                  <a:t> </a:t>
                </a:r>
                <a:r>
                  <a:rPr lang="zh-TW" altLang="en-US" dirty="0"/>
                  <a:t>及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2</m:t>
                    </m:r>
                    <m:r>
                      <a:rPr lang="zh-TW" altLang="en-US" i="1" baseline="-25000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都是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dirty="0"/>
                  <a:t>。原子處於狀態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baseline="-25000" dirty="0"/>
                  <a:t> </a:t>
                </a:r>
                <a:r>
                  <a:rPr lang="zh-TW" altLang="en-US" dirty="0"/>
                  <a:t>及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i="1" baseline="-25000" dirty="0"/>
                  <a:t> </a:t>
                </a:r>
                <a:r>
                  <a:rPr lang="zh-TW" altLang="en-US" dirty="0"/>
                  <a:t>代表熱庫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狀態處於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𝑟</m:t>
                    </m:r>
                    <m:r>
                      <a:rPr lang="en-US" altLang="zh-TW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baseline="-25000" dirty="0"/>
                  <a:t> </a:t>
                </a:r>
                <a:r>
                  <a:rPr lang="zh-TW" altLang="en-US" dirty="0"/>
                  <a:t>及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𝑟</m:t>
                    </m:r>
                    <m:r>
                      <a:rPr lang="en-US" altLang="zh-TW" i="1" baseline="-25000" dirty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dirty="0"/>
                  <a:t>。</a:t>
                </a:r>
                <a:r>
                  <a:rPr lang="en-US" altLang="zh-TW" i="1" baseline="-25000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34748EF3-B396-254A-96B3-75227956B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62" y="2426468"/>
                <a:ext cx="8112670" cy="369332"/>
              </a:xfrm>
              <a:prstGeom prst="rect">
                <a:avLst/>
              </a:prstGeom>
              <a:blipFill>
                <a:blip r:embed="rId18"/>
                <a:stretch>
                  <a:fillRect l="-62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4811C8FB-081E-E145-A8C1-775CB82E5F9D}"/>
                  </a:ext>
                </a:extLst>
              </p:cNvPr>
              <p:cNvSpPr txBox="1"/>
              <p:nvPr/>
            </p:nvSpPr>
            <p:spPr>
              <a:xfrm>
                <a:off x="5324037" y="2039710"/>
                <a:ext cx="3130409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4811C8FB-081E-E145-A8C1-775CB82E5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037" y="2039710"/>
                <a:ext cx="3130409" cy="276999"/>
              </a:xfrm>
              <a:prstGeom prst="rect">
                <a:avLst/>
              </a:prstGeom>
              <a:blipFill>
                <a:blip r:embed="rId19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B92E899-0A84-2444-8491-6777458212D2}"/>
                  </a:ext>
                </a:extLst>
              </p:cNvPr>
              <p:cNvSpPr/>
              <p:nvPr/>
            </p:nvSpPr>
            <p:spPr>
              <a:xfrm>
                <a:off x="7330324" y="1299627"/>
                <a:ext cx="3969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B92E899-0A84-2444-8491-6777458212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324" y="1299627"/>
                <a:ext cx="396904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850BD684-A640-154C-AFA2-B2F5CAA5A4CF}"/>
                  </a:ext>
                </a:extLst>
              </p:cNvPr>
              <p:cNvSpPr/>
              <p:nvPr/>
            </p:nvSpPr>
            <p:spPr>
              <a:xfrm>
                <a:off x="2230422" y="1253699"/>
                <a:ext cx="4029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850BD684-A640-154C-AFA2-B2F5CAA5A4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422" y="1253699"/>
                <a:ext cx="40299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BDC0B5F0-EE42-5541-87CF-3CDD548AB68D}"/>
              </a:ext>
            </a:extLst>
          </p:cNvPr>
          <p:cNvSpPr txBox="1"/>
          <p:nvPr/>
        </p:nvSpPr>
        <p:spPr>
          <a:xfrm>
            <a:off x="613465" y="6204047"/>
            <a:ext cx="2880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將此式代回原來的計算：</a:t>
            </a:r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4" grpId="0"/>
      <p:bldP spid="26636" grpId="0"/>
      <p:bldP spid="26638" grpId="0"/>
      <p:bldP spid="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" grpId="0"/>
      <p:bldP spid="29" grpId="0" animBg="1"/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文字方塊 10"/>
          <p:cNvSpPr txBox="1">
            <a:spLocks noChangeArrowheads="1"/>
          </p:cNvSpPr>
          <p:nvPr/>
        </p:nvSpPr>
        <p:spPr bwMode="auto">
          <a:xfrm>
            <a:off x="6588224" y="1213234"/>
            <a:ext cx="223224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Boltzmann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Factor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60" name="文字方塊 12"/>
          <p:cNvSpPr txBox="1">
            <a:spLocks noChangeArrowheads="1"/>
          </p:cNvSpPr>
          <p:nvPr/>
        </p:nvSpPr>
        <p:spPr bwMode="auto">
          <a:xfrm>
            <a:off x="4612422" y="1213233"/>
            <a:ext cx="857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或</a:t>
            </a:r>
          </a:p>
        </p:txBody>
      </p:sp>
      <p:pic>
        <p:nvPicPr>
          <p:cNvPr id="70661" name="Picture 8" descr="File:Boltzmann factor vs energy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75776"/>
            <a:ext cx="6143625" cy="2671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文字方塊 10"/>
          <p:cNvSpPr txBox="1">
            <a:spLocks noChangeArrowheads="1"/>
          </p:cNvSpPr>
          <p:nvPr/>
        </p:nvSpPr>
        <p:spPr bwMode="auto">
          <a:xfrm>
            <a:off x="1452938" y="548680"/>
            <a:ext cx="62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Boltzmann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Distribution</a:t>
            </a:r>
            <a:r>
              <a:rPr lang="zh-TW" altLang="en-US" sz="1800" dirty="0"/>
              <a:t>分布或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Canonical Distribution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正則</a:t>
            </a:r>
            <a:r>
              <a:rPr lang="zh-TW" altLang="en-US" sz="1800" dirty="0"/>
              <a:t>分布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227382" y="1934509"/>
            <a:ext cx="733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一個系統在定溫下，出現在一特定狀態的機率正比於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Boltzmann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Factor</a:t>
            </a:r>
            <a:r>
              <a:rPr lang="zh-TW" altLang="en-US" dirty="0">
                <a:solidFill>
                  <a:srgbClr val="FF0000"/>
                </a:solidFill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296950" y="1029264"/>
                <a:ext cx="3139577" cy="7128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TW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50" y="1029264"/>
                <a:ext cx="3139577" cy="712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190862" y="1189331"/>
                <a:ext cx="1353960" cy="37965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862" y="1189331"/>
                <a:ext cx="1353960" cy="3796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296950" y="3056962"/>
                <a:ext cx="3516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50" y="3056962"/>
                <a:ext cx="35165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530173" y="5579948"/>
                <a:ext cx="221137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≫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𝐾𝑇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,  </m:t>
                      </m:r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i="1" smtClean="0">
                          <a:latin typeface="Cambria Math"/>
                          <a:ea typeface="Cambria Math"/>
                        </a:rPr>
                        <m:t>≪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173" y="5579948"/>
                <a:ext cx="22113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7A2B35B8-DAE0-0746-9D75-D8070D515983}"/>
              </a:ext>
            </a:extLst>
          </p:cNvPr>
          <p:cNvSpPr txBox="1"/>
          <p:nvPr/>
        </p:nvSpPr>
        <p:spPr>
          <a:xfrm>
            <a:off x="1259632" y="2319811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solidFill>
                  <a:srgbClr val="FF0000"/>
                </a:solidFill>
              </a:rPr>
              <a:t>完全由溫度與能量就可以決定！和其他細節完全無關。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C348239-23AD-8846-9F2D-07937AEC25E0}"/>
              </a:ext>
            </a:extLst>
          </p:cNvPr>
          <p:cNvSpPr/>
          <p:nvPr/>
        </p:nvSpPr>
        <p:spPr>
          <a:xfrm>
            <a:off x="2313730" y="3410179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熱平衡真是有強迫性！此圖適用於任何系統！</a:t>
            </a:r>
            <a:endParaRPr lang="zh-TW" alt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8289"/>
          <a:stretch>
            <a:fillRect/>
          </a:stretch>
        </p:blipFill>
        <p:spPr bwMode="auto">
          <a:xfrm>
            <a:off x="1003457" y="594305"/>
            <a:ext cx="14351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1003457" y="91067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34819" name="Picture 6" descr="掃瞄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1003457" y="3949619"/>
            <a:ext cx="13684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Text Box 7"/>
              <p:cNvSpPr txBox="1">
                <a:spLocks noChangeArrowheads="1"/>
              </p:cNvSpPr>
              <p:nvPr/>
            </p:nvSpPr>
            <p:spPr bwMode="auto">
              <a:xfrm>
                <a:off x="4459445" y="2323092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3482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9445" y="2323092"/>
                <a:ext cx="792162" cy="366713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1" name="Text Box 8"/>
              <p:cNvSpPr txBox="1">
                <a:spLocks noChangeArrowheads="1"/>
              </p:cNvSpPr>
              <p:nvPr/>
            </p:nvSpPr>
            <p:spPr bwMode="auto">
              <a:xfrm>
                <a:off x="4459445" y="4123317"/>
                <a:ext cx="10080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3482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9445" y="4123317"/>
                <a:ext cx="1008062" cy="366713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2" name="Text Box 9"/>
          <p:cNvSpPr txBox="1">
            <a:spLocks noChangeArrowheads="1"/>
          </p:cNvSpPr>
          <p:nvPr/>
        </p:nvSpPr>
        <p:spPr bwMode="auto">
          <a:xfrm>
            <a:off x="4243545" y="91067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3" name="Text Box 10"/>
              <p:cNvSpPr txBox="1">
                <a:spLocks noChangeArrowheads="1"/>
              </p:cNvSpPr>
              <p:nvPr/>
            </p:nvSpPr>
            <p:spPr bwMode="auto">
              <a:xfrm>
                <a:off x="6475570" y="91067"/>
                <a:ext cx="14398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823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5570" y="91067"/>
                <a:ext cx="1439862" cy="3667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4" name="Rectangle 11"/>
              <p:cNvSpPr>
                <a:spLocks noChangeArrowheads="1"/>
              </p:cNvSpPr>
              <p:nvPr/>
            </p:nvSpPr>
            <p:spPr bwMode="auto">
              <a:xfrm>
                <a:off x="679025" y="4930290"/>
                <a:ext cx="7560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chemeClr val="tx1"/>
                    </a:solidFill>
                  </a:rPr>
                  <a:t>則個別 </a:t>
                </a:r>
                <a:r>
                  <a:rPr lang="en-US" altLang="zh-TW" sz="1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出現的機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率</a:t>
                </a:r>
                <a:r>
                  <a:rPr lang="zh-TW" altLang="en-US" sz="1800" dirty="0"/>
                  <a:t>比等於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所對應到的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的比 。</a:t>
                </a:r>
                <a:endParaRPr lang="en-US" altLang="zh-TW" sz="1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824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025" y="4930290"/>
                <a:ext cx="7560840" cy="369332"/>
              </a:xfrm>
              <a:prstGeom prst="rect">
                <a:avLst/>
              </a:prstGeom>
              <a:blipFill>
                <a:blip r:embed="rId7"/>
                <a:stretch>
                  <a:fillRect l="-67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5" name="Text Box 12"/>
              <p:cNvSpPr txBox="1">
                <a:spLocks noChangeArrowheads="1"/>
              </p:cNvSpPr>
              <p:nvPr/>
            </p:nvSpPr>
            <p:spPr bwMode="auto">
              <a:xfrm>
                <a:off x="6691470" y="2323092"/>
                <a:ext cx="9350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=6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5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1470" y="2323092"/>
                <a:ext cx="935037" cy="3667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6" name="Text Box 13"/>
              <p:cNvSpPr txBox="1">
                <a:spLocks noChangeArrowheads="1"/>
              </p:cNvSpPr>
              <p:nvPr/>
            </p:nvSpPr>
            <p:spPr bwMode="auto">
              <a:xfrm>
                <a:off x="6691469" y="4123317"/>
                <a:ext cx="11525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6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1469" y="4123317"/>
                <a:ext cx="115252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7" name="文字方塊 12"/>
          <p:cNvSpPr txBox="1">
            <a:spLocks noChangeArrowheads="1"/>
          </p:cNvSpPr>
          <p:nvPr/>
        </p:nvSpPr>
        <p:spPr bwMode="auto">
          <a:xfrm>
            <a:off x="679025" y="4534566"/>
            <a:ext cx="4751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若每一個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 </a:t>
            </a:r>
            <a:r>
              <a:rPr lang="zh-TW" altLang="en-US" sz="1800" dirty="0"/>
              <a:t>出現的機率相等。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F68A5CF1-E223-674B-926F-44C051BE46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18236" y="5636348"/>
                <a:ext cx="577167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原子狀態出現的機率比等於對應的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熱庫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的比。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F68A5CF1-E223-674B-926F-44C051BE4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8236" y="5636348"/>
                <a:ext cx="5771673" cy="369332"/>
              </a:xfrm>
              <a:prstGeom prst="rect">
                <a:avLst/>
              </a:prstGeom>
              <a:blipFill>
                <a:blip r:embed="rId10"/>
                <a:stretch>
                  <a:fillRect l="-877" t="-10345" r="-439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2400AC3E-095C-E343-AB03-24DD33CB3054}"/>
                  </a:ext>
                </a:extLst>
              </p:cNvPr>
              <p:cNvSpPr txBox="1"/>
              <p:nvPr/>
            </p:nvSpPr>
            <p:spPr>
              <a:xfrm>
                <a:off x="731776" y="5541017"/>
                <a:ext cx="2092432" cy="6751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2400AC3E-095C-E343-AB03-24DD33CB3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76" y="5541017"/>
                <a:ext cx="2092432" cy="675185"/>
              </a:xfrm>
              <a:prstGeom prst="rect">
                <a:avLst/>
              </a:prstGeom>
              <a:blipFill>
                <a:blip r:embed="rId11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EBA0AFEC-396C-7342-A0AA-ECA5F0D930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2775" y="6217770"/>
                <a:ext cx="62037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因為熱庫為定溫，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熱庫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可以用原子的能差計算。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EBA0AFEC-396C-7342-A0AA-ECA5F0D93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2775" y="6217770"/>
                <a:ext cx="6203722" cy="369332"/>
              </a:xfrm>
              <a:prstGeom prst="rect">
                <a:avLst/>
              </a:prstGeom>
              <a:blipFill>
                <a:blip r:embed="rId12"/>
                <a:stretch>
                  <a:fillRect l="-102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988BCA-76C7-6E4A-BA02-38F2E8F3B0DE}"/>
                  </a:ext>
                </a:extLst>
              </p:cNvPr>
              <p:cNvSpPr/>
              <p:nvPr/>
            </p:nvSpPr>
            <p:spPr>
              <a:xfrm>
                <a:off x="1546813" y="6251041"/>
                <a:ext cx="1253740" cy="37965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988BCA-76C7-6E4A-BA02-38F2E8F3B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813" y="6251041"/>
                <a:ext cx="1253740" cy="37965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43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2" descr="D:\Users\Vincent\Downloads\Data\Knight\Media\Chapter39\Images\39_25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7" y="2370162"/>
            <a:ext cx="31956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文字方塊 1"/>
          <p:cNvSpPr txBox="1">
            <a:spLocks noChangeArrowheads="1"/>
          </p:cNvSpPr>
          <p:nvPr/>
        </p:nvSpPr>
        <p:spPr bwMode="auto">
          <a:xfrm>
            <a:off x="2987824" y="620688"/>
            <a:ext cx="3095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室溫下的氫氣為何不發光？</a:t>
            </a:r>
          </a:p>
        </p:txBody>
      </p:sp>
      <p:pic>
        <p:nvPicPr>
          <p:cNvPr id="3" name="Picture 8" descr="File:Translational motion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50394"/>
            <a:ext cx="28575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https://reich-chemistry.wikispaces.com/file/view/demo__atom_model.gif/185485279/demo__atom_model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94"/>
          <a:stretch>
            <a:fillRect/>
          </a:stretch>
        </p:blipFill>
        <p:spPr bwMode="auto">
          <a:xfrm>
            <a:off x="2124075" y="1412875"/>
            <a:ext cx="5032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4463440" y="3954487"/>
            <a:ext cx="3529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原子的內部是有可被激發的能量！</a:t>
            </a:r>
          </a:p>
        </p:txBody>
      </p:sp>
      <p:sp>
        <p:nvSpPr>
          <p:cNvPr id="8" name="笑臉 7"/>
          <p:cNvSpPr/>
          <p:nvPr/>
        </p:nvSpPr>
        <p:spPr>
          <a:xfrm>
            <a:off x="6227763" y="2185754"/>
            <a:ext cx="504825" cy="50323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4284663" y="1557338"/>
            <a:ext cx="647700" cy="358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 rot="16200000">
            <a:off x="1476377" y="4084686"/>
            <a:ext cx="1943100" cy="358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1690" name="文字方塊 10"/>
          <p:cNvSpPr txBox="1">
            <a:spLocks noChangeArrowheads="1"/>
          </p:cNvSpPr>
          <p:nvPr/>
        </p:nvSpPr>
        <p:spPr bwMode="auto">
          <a:xfrm>
            <a:off x="4463440" y="4389284"/>
            <a:ext cx="4104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熱碰撞可否使原子由基態跳到激發態？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87B63DD-F9F3-CB42-98B7-5D6646DB9C58}"/>
              </a:ext>
            </a:extLst>
          </p:cNvPr>
          <p:cNvSpPr txBox="1"/>
          <p:nvPr/>
        </p:nvSpPr>
        <p:spPr>
          <a:xfrm>
            <a:off x="1547193" y="56282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氫原子能階</a:t>
            </a:r>
          </a:p>
        </p:txBody>
      </p:sp>
    </p:spTree>
    <p:extLst>
      <p:ext uri="{BB962C8B-B14F-4D97-AF65-F5344CB8AC3E}">
        <p14:creationId xmlns:p14="http://schemas.microsoft.com/office/powerpoint/2010/main" val="31233748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 descr="https://reich-chemistry.wikispaces.com/file/view/demo__atom_model.gif/185485279/demo__atom_model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94"/>
          <a:stretch>
            <a:fillRect/>
          </a:stretch>
        </p:blipFill>
        <p:spPr bwMode="auto">
          <a:xfrm>
            <a:off x="5075957" y="4006106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向右箭號 9"/>
          <p:cNvSpPr/>
          <p:nvPr/>
        </p:nvSpPr>
        <p:spPr>
          <a:xfrm rot="16200000">
            <a:off x="3672607" y="3034556"/>
            <a:ext cx="1871663" cy="3603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2709" name="文字方塊 11"/>
          <p:cNvSpPr txBox="1">
            <a:spLocks noChangeArrowheads="1"/>
          </p:cNvSpPr>
          <p:nvPr/>
        </p:nvSpPr>
        <p:spPr bwMode="auto">
          <a:xfrm>
            <a:off x="2195736" y="261293"/>
            <a:ext cx="4545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第一激發態氫原子與基態氫原子的比例：</a:t>
            </a:r>
          </a:p>
        </p:txBody>
      </p:sp>
      <p:graphicFrame>
        <p:nvGraphicFramePr>
          <p:cNvPr id="727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065704"/>
              </p:ext>
            </p:extLst>
          </p:nvPr>
        </p:nvGraphicFramePr>
        <p:xfrm>
          <a:off x="1558354" y="837357"/>
          <a:ext cx="5819775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3352680" imgH="622080" progId="Equation.3">
                  <p:embed/>
                </p:oleObj>
              </mc:Choice>
              <mc:Fallback>
                <p:oleObj name="方程式" r:id="rId3" imgW="3352680" imgH="622080" progId="Equation.3">
                  <p:embed/>
                  <p:pic>
                    <p:nvPicPr>
                      <p:cNvPr id="727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354" y="837357"/>
                        <a:ext cx="5819775" cy="10795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11" name="Picture 12" descr="D:\Users\Vincent\Downloads\Data\Knight\Media\Chapter39\Images\39_25Figure-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31956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笑臉 11"/>
          <p:cNvSpPr/>
          <p:nvPr/>
        </p:nvSpPr>
        <p:spPr>
          <a:xfrm>
            <a:off x="4405238" y="2781573"/>
            <a:ext cx="504825" cy="50323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笑臉 12"/>
          <p:cNvSpPr/>
          <p:nvPr/>
        </p:nvSpPr>
        <p:spPr>
          <a:xfrm>
            <a:off x="4407607" y="4653781"/>
            <a:ext cx="504825" cy="50323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195735" y="6152762"/>
            <a:ext cx="466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但此比例會隨溫度升高而增加！</a:t>
            </a:r>
          </a:p>
        </p:txBody>
      </p:sp>
      <p:sp>
        <p:nvSpPr>
          <p:cNvPr id="11" name="文字方塊 11">
            <a:extLst>
              <a:ext uri="{FF2B5EF4-FFF2-40B4-BE49-F238E27FC236}">
                <a16:creationId xmlns:a16="http://schemas.microsoft.com/office/drawing/2014/main" id="{2937D663-DF42-4E4A-9A53-01566881B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5366749"/>
            <a:ext cx="63820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CN" altLang="en-US" sz="1800" dirty="0"/>
              <a:t>室溫下的氫氣中，能量位於</a:t>
            </a:r>
            <a:r>
              <a:rPr lang="zh-TW" altLang="en-US" sz="1800" dirty="0"/>
              <a:t>激發態的氫原子非常稀少！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CBB93EB-C620-854C-9C53-782617A2FD3D}"/>
              </a:ext>
            </a:extLst>
          </p:cNvPr>
          <p:cNvSpPr/>
          <p:nvPr/>
        </p:nvSpPr>
        <p:spPr>
          <a:xfrm>
            <a:off x="2195735" y="5736782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氫原子大部分處於基態。因此不會發光。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3349"/>
          <a:stretch>
            <a:fillRect/>
          </a:stretch>
        </p:blipFill>
        <p:spPr bwMode="auto">
          <a:xfrm>
            <a:off x="6554065" y="839033"/>
            <a:ext cx="17287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6589083" y="348697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19459" name="Picture 6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6570935" y="5176479"/>
            <a:ext cx="1628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460" name="Text Box 7"/>
              <p:cNvSpPr txBox="1">
                <a:spLocks noChangeArrowheads="1"/>
              </p:cNvSpPr>
              <p:nvPr/>
            </p:nvSpPr>
            <p:spPr bwMode="auto">
              <a:xfrm>
                <a:off x="1691680" y="2066058"/>
                <a:ext cx="792163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946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2066058"/>
                <a:ext cx="792163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61" name="Text Box 8"/>
              <p:cNvSpPr txBox="1">
                <a:spLocks noChangeArrowheads="1"/>
              </p:cNvSpPr>
              <p:nvPr/>
            </p:nvSpPr>
            <p:spPr bwMode="auto">
              <a:xfrm>
                <a:off x="1725541" y="5345106"/>
                <a:ext cx="1008063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946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5541" y="5345106"/>
                <a:ext cx="1008063" cy="36671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1437411" y="330006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861148" y="2836246"/>
            <a:ext cx="49534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這些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en-US" altLang="zh-TW" sz="1800" dirty="0"/>
              <a:t> </a:t>
            </a:r>
            <a:r>
              <a:rPr lang="zh-TW" altLang="en-US" sz="1800" dirty="0"/>
              <a:t>個別點數組合的總點數相同，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AFAD8D-D5EF-9AD5-D56D-03C61F4A3479}"/>
              </a:ext>
            </a:extLst>
          </p:cNvPr>
          <p:cNvSpPr txBox="1"/>
          <p:nvPr/>
        </p:nvSpPr>
        <p:spPr>
          <a:xfrm>
            <a:off x="861148" y="32830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/>
              <a:t>因此對應同一個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9480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3733" name="文字方塊 10"/>
              <p:cNvSpPr txBox="1">
                <a:spLocks noChangeArrowheads="1"/>
              </p:cNvSpPr>
              <p:nvPr/>
            </p:nvSpPr>
            <p:spPr bwMode="auto">
              <a:xfrm>
                <a:off x="1952922" y="1092994"/>
                <a:ext cx="450056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如果是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9500</m:t>
                    </m:r>
                    <m:r>
                      <m:rPr>
                        <m:nor/>
                      </m:rPr>
                      <a:rPr lang="en-US" altLang="zh-TW" sz="1800" i="0" dirty="0" smtClean="0">
                        <a:latin typeface="Cambria Math"/>
                      </a:rPr>
                      <m:t>K</m:t>
                    </m:r>
                  </m:oMath>
                </a14:m>
                <a:r>
                  <a:rPr lang="zh-TW" altLang="en-US" sz="1800" dirty="0"/>
                  <a:t>的恆星呢？</a:t>
                </a:r>
              </a:p>
            </p:txBody>
          </p:sp>
        </mc:Choice>
        <mc:Fallback xmlns="">
          <p:sp>
            <p:nvSpPr>
              <p:cNvPr id="73733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2922" y="1092994"/>
                <a:ext cx="4500563" cy="369888"/>
              </a:xfrm>
              <a:prstGeom prst="rect">
                <a:avLst/>
              </a:prstGeom>
              <a:blipFill rotWithShape="1">
                <a:blip r:embed="rId3"/>
                <a:stretch>
                  <a:fillRect l="-1083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734" name="文字方塊 11"/>
          <p:cNvSpPr txBox="1">
            <a:spLocks noChangeArrowheads="1"/>
          </p:cNvSpPr>
          <p:nvPr/>
        </p:nvSpPr>
        <p:spPr bwMode="auto">
          <a:xfrm>
            <a:off x="1952922" y="2141253"/>
            <a:ext cx="4464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第一激發態氫原子與基態氫原子的比例：</a:t>
            </a:r>
          </a:p>
        </p:txBody>
      </p:sp>
      <p:graphicFrame>
        <p:nvGraphicFramePr>
          <p:cNvPr id="737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297908"/>
              </p:ext>
            </p:extLst>
          </p:nvPr>
        </p:nvGraphicFramePr>
        <p:xfrm>
          <a:off x="1952922" y="2561360"/>
          <a:ext cx="579596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3340080" imgH="622080" progId="Equation.3">
                  <p:embed/>
                </p:oleObj>
              </mc:Choice>
              <mc:Fallback>
                <p:oleObj name="方程式" r:id="rId4" imgW="3340080" imgH="622080" progId="Equation.3">
                  <p:embed/>
                  <p:pic>
                    <p:nvPicPr>
                      <p:cNvPr id="7373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922" y="2561360"/>
                        <a:ext cx="5795963" cy="10795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36" name="Picture 6" descr="http://www.didierbeck.com/pics/200502/su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986" y="443156"/>
            <a:ext cx="1692363" cy="163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 descr="一張含有 時鐘, 儀錶 的圖片&#10;&#10;自動產生的描述">
            <a:extLst>
              <a:ext uri="{FF2B5EF4-FFF2-40B4-BE49-F238E27FC236}">
                <a16:creationId xmlns:a16="http://schemas.microsoft.com/office/drawing/2014/main" id="{875C1B86-0A6E-BB4F-9A74-732CD30AE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44" y="3701540"/>
            <a:ext cx="6068273" cy="2106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F3381F-9AE2-814A-84BE-43D8D1E4224D}"/>
              </a:ext>
            </a:extLst>
          </p:cNvPr>
          <p:cNvSpPr txBox="1"/>
          <p:nvPr/>
        </p:nvSpPr>
        <p:spPr>
          <a:xfrm>
            <a:off x="2015716" y="622802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高溫可以增加較高能量狀態的機率</a:t>
            </a:r>
            <a:r>
              <a:rPr lang="en-GB" dirty="0"/>
              <a:t>！</a:t>
            </a:r>
            <a:endParaRPr lang="en-TW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56148B-8666-C04C-BF63-5F018D819AB3}"/>
              </a:ext>
            </a:extLst>
          </p:cNvPr>
          <p:cNvSpPr txBox="1"/>
          <p:nvPr/>
        </p:nvSpPr>
        <p:spPr>
          <a:xfrm>
            <a:off x="2015715" y="5814998"/>
            <a:ext cx="573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恆星上的氫氣會發光！越熱發光強度越強！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C1BE44-DBF8-364F-9AA1-92F929EC869D}"/>
              </a:ext>
            </a:extLst>
          </p:cNvPr>
          <p:cNvSpPr/>
          <p:nvPr/>
        </p:nvSpPr>
        <p:spPr>
          <a:xfrm>
            <a:off x="2267744" y="4941168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9F9D72-189E-0649-9315-1DB8857F5D32}"/>
              </a:ext>
            </a:extLst>
          </p:cNvPr>
          <p:cNvSpPr/>
          <p:nvPr/>
        </p:nvSpPr>
        <p:spPr>
          <a:xfrm>
            <a:off x="2303200" y="4340440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175C2-6F9C-6B45-BA23-FFA0A3534F8F}"/>
              </a:ext>
            </a:extLst>
          </p:cNvPr>
          <p:cNvSpPr/>
          <p:nvPr/>
        </p:nvSpPr>
        <p:spPr>
          <a:xfrm>
            <a:off x="4394928" y="3773581"/>
            <a:ext cx="402115" cy="1512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1380268"/>
                  </p:ext>
                </p:extLst>
              </p:nvPr>
            </p:nvGraphicFramePr>
            <p:xfrm>
              <a:off x="2331958" y="3142190"/>
              <a:ext cx="6548268" cy="2646569"/>
            </p:xfrm>
            <a:graphic>
              <a:graphicData uri="http://schemas.openxmlformats.org/drawingml/2006/table">
                <a:tbl>
                  <a:tblPr/>
                  <a:tblGrid>
                    <a:gridCol w="72825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675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2674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9235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8250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806897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737298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Transition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5→2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6→2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7→2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8→2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9→2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kumimoji="0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→</a:t>
                          </a: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6157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Name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α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β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γ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δ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ε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ζ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η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zh-TW" alt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新細明體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58631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zh-TW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oMath>
                          </a14:m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(nm) 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656.3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486.1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434.1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410.2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397.0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388.9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383.5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364.6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04483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Color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Red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Blue-green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(Ultraviolet)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(Ultraviolet)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1380268"/>
                  </p:ext>
                </p:extLst>
              </p:nvPr>
            </p:nvGraphicFramePr>
            <p:xfrm>
              <a:off x="2331958" y="3142190"/>
              <a:ext cx="6548268" cy="2646569"/>
            </p:xfrm>
            <a:graphic>
              <a:graphicData uri="http://schemas.openxmlformats.org/drawingml/2006/table">
                <a:tbl>
                  <a:tblPr/>
                  <a:tblGrid>
                    <a:gridCol w="72825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675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2674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9235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8250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806897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737298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Transition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5→2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6→2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7→2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8→2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9→2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kumimoji="0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→</a:t>
                          </a: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6157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Name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α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β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γ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δ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ε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ζ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η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zh-TW" alt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新細明體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58631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2"/>
                          <a:stretch>
                            <a:fillRect l="-5263" t="-116000" r="-808772" b="-7066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656.3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486.1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434.1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410.2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397.0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388.9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383.5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364.6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04483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Color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Red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Blue-green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(Ultraviolet)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(Ultraviolet)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4805" name="Picture 1" descr="\inf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4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10" name="Picture 2" descr="F39_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" y="3143863"/>
            <a:ext cx="2080111" cy="265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11" name="矩形 11"/>
          <p:cNvSpPr>
            <a:spLocks noChangeArrowheads="1"/>
          </p:cNvSpPr>
          <p:nvPr/>
        </p:nvSpPr>
        <p:spPr bwMode="auto">
          <a:xfrm>
            <a:off x="5795963" y="549275"/>
            <a:ext cx="19607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Balmer Series of H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圖片 9" descr="一張含有 時鐘, 儀錶 的圖片&#10;&#10;自動產生的描述">
            <a:extLst>
              <a:ext uri="{FF2B5EF4-FFF2-40B4-BE49-F238E27FC236}">
                <a16:creationId xmlns:a16="http://schemas.microsoft.com/office/drawing/2014/main" id="{C89F0470-2733-114A-A4B5-46110B046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9" y="917575"/>
            <a:ext cx="5454263" cy="1893009"/>
          </a:xfrm>
          <a:prstGeom prst="rect">
            <a:avLst/>
          </a:prstGeom>
        </p:spPr>
      </p:pic>
      <p:pic>
        <p:nvPicPr>
          <p:cNvPr id="74807" name="Picture 60" descr="E:\Media\Images\chapter42\42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9"/>
          <a:stretch>
            <a:fillRect/>
          </a:stretch>
        </p:blipFill>
        <p:spPr bwMode="auto">
          <a:xfrm>
            <a:off x="5465219" y="917574"/>
            <a:ext cx="3529568" cy="189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DC678F8-33F4-9444-96D9-70D5624F6C00}"/>
                  </a:ext>
                </a:extLst>
              </p:cNvPr>
              <p:cNvSpPr txBox="1"/>
              <p:nvPr/>
            </p:nvSpPr>
            <p:spPr>
              <a:xfrm>
                <a:off x="3490319" y="5940425"/>
                <a:ext cx="1974900" cy="5354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kumimoji="1" lang="zh-TW" altLang="en-US" sz="1800" b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DC678F8-33F4-9444-96D9-70D5624F6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319" y="5940425"/>
                <a:ext cx="1974900" cy="535468"/>
              </a:xfrm>
              <a:prstGeom prst="rect">
                <a:avLst/>
              </a:prstGeom>
              <a:blipFill>
                <a:blip r:embed="rId7"/>
                <a:stretch>
                  <a:fillRect l="-641" t="-7143" b="-95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Picture 8" descr="File:Boltzmann factor vs energy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927" y="703946"/>
            <a:ext cx="5387298" cy="23428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文字方塊 10"/>
          <p:cNvSpPr txBox="1">
            <a:spLocks noChangeArrowheads="1"/>
          </p:cNvSpPr>
          <p:nvPr/>
        </p:nvSpPr>
        <p:spPr bwMode="auto">
          <a:xfrm>
            <a:off x="1081485" y="219296"/>
            <a:ext cx="73922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CN" altLang="en-US" sz="1800" dirty="0">
                <a:latin typeface="Times New Roman" pitchFamily="18" charset="0"/>
                <a:cs typeface="Times New Roman" pitchFamily="18" charset="0"/>
              </a:rPr>
              <a:t>以上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Boltzmann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1800" dirty="0">
                <a:latin typeface="Times New Roman" pitchFamily="18" charset="0"/>
                <a:cs typeface="Times New Roman" pitchFamily="18" charset="0"/>
              </a:rPr>
              <a:t>機率</a:t>
            </a:r>
            <a:r>
              <a:rPr lang="zh-TW" altLang="en-US" sz="1800" dirty="0"/>
              <a:t>分布只得出比例，若要計算平均值則需要數值！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238244" y="985132"/>
                <a:ext cx="3516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4" y="985132"/>
                <a:ext cx="35165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10075" y="3129341"/>
                <a:ext cx="1353960" cy="3796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075" y="3129341"/>
                <a:ext cx="1353960" cy="3796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>
          <a:xfrm>
            <a:off x="1106589" y="4405029"/>
            <a:ext cx="6003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比例常數可以由總機率必須等於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的原則得出</a:t>
            </a:r>
            <a:r>
              <a:rPr lang="zh-TW" altLang="en-US" dirty="0"/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800467" y="5744306"/>
                <a:ext cx="1672743" cy="7265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467" y="5744306"/>
                <a:ext cx="1672743" cy="726546"/>
              </a:xfrm>
              <a:prstGeom prst="rect">
                <a:avLst/>
              </a:prstGeom>
              <a:blipFill>
                <a:blip r:embed="rId6"/>
                <a:stretch>
                  <a:fillRect t="-8475" b="-813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116133" y="5834843"/>
            <a:ext cx="68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596E438D-6EBA-F945-9ED5-743B7F2F7D92}"/>
                  </a:ext>
                </a:extLst>
              </p:cNvPr>
              <p:cNvSpPr txBox="1"/>
              <p:nvPr/>
            </p:nvSpPr>
            <p:spPr>
              <a:xfrm>
                <a:off x="1171713" y="3959042"/>
                <a:ext cx="1574214" cy="3796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596E438D-6EBA-F945-9ED5-743B7F2F7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3" y="3959042"/>
                <a:ext cx="1574214" cy="3796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AD579A23-05EF-AB46-9355-463639F2FEA4}"/>
                  </a:ext>
                </a:extLst>
              </p:cNvPr>
              <p:cNvSpPr txBox="1"/>
              <p:nvPr/>
            </p:nvSpPr>
            <p:spPr>
              <a:xfrm>
                <a:off x="1204030" y="3570315"/>
                <a:ext cx="67097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若將粒子的狀態以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kumimoji="1" lang="zh-TW" altLang="en-US" dirty="0"/>
                  <a:t>標記，發現粒子的狀態在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kumimoji="1" lang="zh-TW" altLang="en-US" dirty="0"/>
                  <a:t>的機率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zh-TW" altLang="en-US" dirty="0"/>
                  <a:t>可以寫成：</a:t>
                </a: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AD579A23-05EF-AB46-9355-463639F2F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030" y="3570315"/>
                <a:ext cx="6709708" cy="369332"/>
              </a:xfrm>
              <a:prstGeom prst="rect">
                <a:avLst/>
              </a:prstGeom>
              <a:blipFill>
                <a:blip r:embed="rId8"/>
                <a:stretch>
                  <a:fillRect l="-756" t="-6667" r="-5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1D795CCB-A8A7-A843-9B2B-55D32DC21553}"/>
                  </a:ext>
                </a:extLst>
              </p:cNvPr>
              <p:cNvSpPr txBox="1"/>
              <p:nvPr/>
            </p:nvSpPr>
            <p:spPr>
              <a:xfrm>
                <a:off x="1171713" y="4774361"/>
                <a:ext cx="4321696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1D795CCB-A8A7-A843-9B2B-55D32DC2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3" y="4774361"/>
                <a:ext cx="4321696" cy="764568"/>
              </a:xfrm>
              <a:prstGeom prst="rect">
                <a:avLst/>
              </a:prstGeom>
              <a:blipFill>
                <a:blip r:embed="rId9"/>
                <a:stretch>
                  <a:fillRect l="-15205" t="-121311" b="-1704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96B54BD-CA3D-EE45-AFF4-703981724A96}"/>
                  </a:ext>
                </a:extLst>
              </p:cNvPr>
              <p:cNvSpPr txBox="1"/>
              <p:nvPr/>
            </p:nvSpPr>
            <p:spPr>
              <a:xfrm>
                <a:off x="6067919" y="4812606"/>
                <a:ext cx="1672743" cy="6799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96B54BD-CA3D-EE45-AFF4-703981724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919" y="4812606"/>
                <a:ext cx="1672743" cy="679994"/>
              </a:xfrm>
              <a:prstGeom prst="rect">
                <a:avLst/>
              </a:prstGeom>
              <a:blipFill>
                <a:blip r:embed="rId10"/>
                <a:stretch>
                  <a:fillRect t="-16667" b="-907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478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3" grpId="0"/>
      <p:bldP spid="19" grpId="0" animBg="1"/>
      <p:bldP spid="2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矩形 1"/>
          <p:cNvSpPr>
            <a:spLocks noChangeArrowheads="1"/>
          </p:cNvSpPr>
          <p:nvPr/>
        </p:nvSpPr>
        <p:spPr bwMode="auto">
          <a:xfrm>
            <a:off x="641108" y="211810"/>
            <a:ext cx="272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定溫下磁場中的靜止電子</a:t>
            </a:r>
          </a:p>
        </p:txBody>
      </p:sp>
      <p:graphicFrame>
        <p:nvGraphicFramePr>
          <p:cNvPr id="81922" name="Object 14"/>
          <p:cNvGraphicFramePr>
            <a:graphicFrameLocks noChangeAspect="1"/>
          </p:cNvGraphicFramePr>
          <p:nvPr/>
        </p:nvGraphicFramePr>
        <p:xfrm>
          <a:off x="1990270" y="2995559"/>
          <a:ext cx="4095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228600" imgH="279400" progId="Equation.3">
                  <p:embed/>
                </p:oleObj>
              </mc:Choice>
              <mc:Fallback>
                <p:oleObj name="方程式" r:id="rId2" imgW="228600" imgH="279400" progId="Equation.3">
                  <p:embed/>
                  <p:pic>
                    <p:nvPicPr>
                      <p:cNvPr id="8192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270" y="2995559"/>
                        <a:ext cx="4095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Oval 15"/>
          <p:cNvSpPr>
            <a:spLocks noChangeArrowheads="1"/>
          </p:cNvSpPr>
          <p:nvPr/>
        </p:nvSpPr>
        <p:spPr bwMode="auto">
          <a:xfrm>
            <a:off x="1196520" y="3068584"/>
            <a:ext cx="504825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4" name="Line 16"/>
          <p:cNvSpPr>
            <a:spLocks noChangeShapeType="1"/>
          </p:cNvSpPr>
          <p:nvPr/>
        </p:nvSpPr>
        <p:spPr bwMode="auto">
          <a:xfrm flipV="1">
            <a:off x="1412420" y="2779659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1925" name="Object 17"/>
          <p:cNvGraphicFramePr>
            <a:graphicFrameLocks noChangeAspect="1"/>
          </p:cNvGraphicFramePr>
          <p:nvPr/>
        </p:nvGraphicFramePr>
        <p:xfrm>
          <a:off x="1974609" y="2144635"/>
          <a:ext cx="4095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28600" imgH="279400" progId="Equation.3">
                  <p:embed/>
                </p:oleObj>
              </mc:Choice>
              <mc:Fallback>
                <p:oleObj name="方程式" r:id="rId4" imgW="228600" imgH="279400" progId="Equation.3">
                  <p:embed/>
                  <p:pic>
                    <p:nvPicPr>
                      <p:cNvPr id="8192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609" y="2144635"/>
                        <a:ext cx="4095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6" name="Oval 18"/>
          <p:cNvSpPr>
            <a:spLocks noChangeArrowheads="1"/>
          </p:cNvSpPr>
          <p:nvPr/>
        </p:nvSpPr>
        <p:spPr bwMode="auto">
          <a:xfrm>
            <a:off x="1180859" y="2144635"/>
            <a:ext cx="434975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8" name="AutoShape 20"/>
          <p:cNvSpPr>
            <a:spLocks noChangeArrowheads="1"/>
          </p:cNvSpPr>
          <p:nvPr/>
        </p:nvSpPr>
        <p:spPr bwMode="auto">
          <a:xfrm>
            <a:off x="1006020" y="3203521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9" name="AutoShape 22"/>
          <p:cNvSpPr>
            <a:spLocks noChangeArrowheads="1"/>
          </p:cNvSpPr>
          <p:nvPr/>
        </p:nvSpPr>
        <p:spPr bwMode="auto">
          <a:xfrm flipH="1">
            <a:off x="898284" y="2138285"/>
            <a:ext cx="936625" cy="287338"/>
          </a:xfrm>
          <a:prstGeom prst="curvedUpArrow">
            <a:avLst>
              <a:gd name="adj1" fmla="val 65193"/>
              <a:gd name="adj2" fmla="val 130387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12" name="直線單箭頭接點 11"/>
          <p:cNvCxnSpPr/>
          <p:nvPr/>
        </p:nvCxnSpPr>
        <p:spPr>
          <a:xfrm rot="5400000" flipH="1" flipV="1">
            <a:off x="3235075" y="2759979"/>
            <a:ext cx="8636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1" name="文字方塊 12"/>
          <p:cNvSpPr txBox="1">
            <a:spLocks noChangeArrowheads="1"/>
          </p:cNvSpPr>
          <p:nvPr/>
        </p:nvSpPr>
        <p:spPr bwMode="auto">
          <a:xfrm>
            <a:off x="3666808" y="2577008"/>
            <a:ext cx="43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B</a:t>
            </a:r>
            <a:endParaRPr lang="zh-TW" altLang="en-US" sz="1800" i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4989920" y="2474159"/>
            <a:ext cx="107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4989868" y="3068584"/>
            <a:ext cx="107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943" name="文字方塊 23"/>
              <p:cNvSpPr txBox="1">
                <a:spLocks noChangeArrowheads="1"/>
              </p:cNvSpPr>
              <p:nvPr/>
            </p:nvSpPr>
            <p:spPr bwMode="auto">
              <a:xfrm>
                <a:off x="629760" y="3770276"/>
                <a:ext cx="69586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Canonical Ensemble</a:t>
                </a:r>
                <a:r>
                  <a:rPr lang="zh-TW" altLang="en-US" sz="1800" dirty="0"/>
                  <a:t>可以計算出溫度為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sz="1800" dirty="0"/>
                  <a:t>時電子位於兩個能態的機率。</a:t>
                </a:r>
              </a:p>
            </p:txBody>
          </p:sp>
        </mc:Choice>
        <mc:Fallback xmlns="">
          <p:sp>
            <p:nvSpPr>
              <p:cNvPr id="81943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760" y="3770276"/>
                <a:ext cx="6958636" cy="369332"/>
              </a:xfrm>
              <a:prstGeom prst="rect">
                <a:avLst/>
              </a:prstGeom>
              <a:blipFill>
                <a:blip r:embed="rId7"/>
                <a:stretch>
                  <a:fillRect l="-729" t="-6667" r="-3825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字方塊 27"/>
          <p:cNvSpPr txBox="1"/>
          <p:nvPr/>
        </p:nvSpPr>
        <p:spPr>
          <a:xfrm>
            <a:off x="580057" y="241460"/>
            <a:ext cx="2301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字方塊 1"/>
          <p:cNvSpPr txBox="1">
            <a:spLocks noChangeArrowheads="1"/>
          </p:cNvSpPr>
          <p:nvPr/>
        </p:nvSpPr>
        <p:spPr bwMode="auto">
          <a:xfrm>
            <a:off x="3245017" y="198845"/>
            <a:ext cx="3529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State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Paramagnetism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1108" y="688434"/>
            <a:ext cx="8265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順磁性：受到外部磁場的影響，材料產生跟外部磁場同樣方向的磁化向量的特性。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6218366" y="2236179"/>
                <a:ext cx="105528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zh-CN" altLang="en-US" b="0" i="1" smtClean="0">
                          <a:latin typeface="Cambria Math"/>
                        </a:rPr>
                        <m:t>𝜇</m:t>
                      </m:r>
                      <m:r>
                        <a:rPr lang="en-US" altLang="zh-CN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366" y="2236179"/>
                <a:ext cx="1055289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6234521" y="2830037"/>
                <a:ext cx="122841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=−</m:t>
                      </m:r>
                      <m:r>
                        <a:rPr lang="zh-CN" altLang="en-US" b="0" i="1" smtClean="0">
                          <a:latin typeface="Cambria Math"/>
                        </a:rPr>
                        <m:t>𝜇</m:t>
                      </m:r>
                      <m:r>
                        <a:rPr lang="en-US" altLang="zh-CN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521" y="2830037"/>
                <a:ext cx="1228413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906835" y="1977585"/>
                <a:ext cx="1515350" cy="3385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600" b="0" i="1" smtClean="0">
                          <a:latin typeface="Cambria Math"/>
                        </a:rPr>
                        <m:t>=−2</m:t>
                      </m:r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𝑍</m:t>
                          </m:r>
                        </m:sub>
                      </m:sSub>
                      <m:r>
                        <a:rPr lang="zh-TW" altLang="en-US" sz="1600" b="0" i="1" smtClean="0">
                          <a:latin typeface="Cambria Math"/>
                        </a:rPr>
                        <m:t>𝜇</m:t>
                      </m:r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835" y="1977585"/>
                <a:ext cx="1515350" cy="338554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>
              <a:xfrm>
                <a:off x="7826973" y="2138285"/>
                <a:ext cx="1038682" cy="55983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600" b="0" i="1" smtClean="0">
                          <a:latin typeface="Cambria Math"/>
                        </a:rPr>
                        <m:t>𝜇</m:t>
                      </m:r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𝑒h</m:t>
                          </m:r>
                        </m:num>
                        <m:den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zh-TW" altLang="en-US" sz="1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6973" y="2138285"/>
                <a:ext cx="1038682" cy="559833"/>
              </a:xfrm>
              <a:prstGeom prst="rect">
                <a:avLst/>
              </a:prstGeom>
              <a:blipFill>
                <a:blip r:embed="rId11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C60CA14F-9DA8-E947-90CA-6C578C8A7DB1}"/>
                  </a:ext>
                </a:extLst>
              </p:cNvPr>
              <p:cNvSpPr txBox="1"/>
              <p:nvPr/>
            </p:nvSpPr>
            <p:spPr>
              <a:xfrm>
                <a:off x="2080352" y="4251679"/>
                <a:ext cx="1378904" cy="4954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C60CA14F-9DA8-E947-90CA-6C578C8A7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352" y="4251679"/>
                <a:ext cx="1378904" cy="49545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2340E05A-9D75-A449-8EBA-30FB068C574C}"/>
                  </a:ext>
                </a:extLst>
              </p:cNvPr>
              <p:cNvSpPr txBox="1"/>
              <p:nvPr/>
            </p:nvSpPr>
            <p:spPr>
              <a:xfrm>
                <a:off x="4150714" y="4232803"/>
                <a:ext cx="1378904" cy="4954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2340E05A-9D75-A449-8EBA-30FB068C5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714" y="4232803"/>
                <a:ext cx="1378904" cy="49545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A179A733-D24D-7C46-A45C-9DE9AB29C45D}"/>
                  </a:ext>
                </a:extLst>
              </p:cNvPr>
              <p:cNvSpPr txBox="1"/>
              <p:nvPr/>
            </p:nvSpPr>
            <p:spPr>
              <a:xfrm>
                <a:off x="2080352" y="5088040"/>
                <a:ext cx="3282950" cy="4954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A179A733-D24D-7C46-A45C-9DE9AB29C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352" y="5088040"/>
                <a:ext cx="3282950" cy="49545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C6DF2F81-B096-8A4F-85E3-3251BFD30388}"/>
                  </a:ext>
                </a:extLst>
              </p:cNvPr>
              <p:cNvSpPr txBox="1"/>
              <p:nvPr/>
            </p:nvSpPr>
            <p:spPr>
              <a:xfrm>
                <a:off x="2085655" y="5711401"/>
                <a:ext cx="1908728" cy="7518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C6DF2F81-B096-8A4F-85E3-3251BFD30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655" y="5711401"/>
                <a:ext cx="1908728" cy="751872"/>
              </a:xfrm>
              <a:prstGeom prst="rect">
                <a:avLst/>
              </a:prstGeom>
              <a:blipFill>
                <a:blip r:embed="rId1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C6388895-1873-B046-96BA-24F232BFC571}"/>
                  </a:ext>
                </a:extLst>
              </p:cNvPr>
              <p:cNvSpPr txBox="1"/>
              <p:nvPr/>
            </p:nvSpPr>
            <p:spPr>
              <a:xfrm>
                <a:off x="2423595" y="2066430"/>
                <a:ext cx="1006493" cy="5533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/>
                        </a:rPr>
                        <m:t>=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C6388895-1873-B046-96BA-24F232BFC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595" y="2066430"/>
                <a:ext cx="1006493" cy="553357"/>
              </a:xfrm>
              <a:prstGeom prst="rect">
                <a:avLst/>
              </a:prstGeom>
              <a:blipFill>
                <a:blip r:embed="rId16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F39E8569-4C60-C24C-A2BB-E416FFC8D4C7}"/>
                  </a:ext>
                </a:extLst>
              </p:cNvPr>
              <p:cNvSpPr txBox="1"/>
              <p:nvPr/>
            </p:nvSpPr>
            <p:spPr>
              <a:xfrm>
                <a:off x="2470911" y="3003258"/>
                <a:ext cx="818429" cy="5533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F39E8569-4C60-C24C-A2BB-E416FFC8D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911" y="3003258"/>
                <a:ext cx="818429" cy="55335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589A1928-AEDE-9C48-A563-D8BF60D5E269}"/>
              </a:ext>
            </a:extLst>
          </p:cNvPr>
          <p:cNvSpPr txBox="1"/>
          <p:nvPr/>
        </p:nvSpPr>
        <p:spPr>
          <a:xfrm>
            <a:off x="629760" y="1141826"/>
            <a:ext cx="825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假設材料中的電子彼此獨立！將一個電子視為與定溫環境平衡的一系統。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1">
                <a:extLst>
                  <a:ext uri="{FF2B5EF4-FFF2-40B4-BE49-F238E27FC236}">
                    <a16:creationId xmlns:a16="http://schemas.microsoft.com/office/drawing/2014/main" id="{ACCC2915-ED93-7C4C-BA80-A8AF7EF68F37}"/>
                  </a:ext>
                </a:extLst>
              </p:cNvPr>
              <p:cNvSpPr txBox="1"/>
              <p:nvPr/>
            </p:nvSpPr>
            <p:spPr>
              <a:xfrm>
                <a:off x="641108" y="1582183"/>
                <a:ext cx="6747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設磁場為沿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CN" altLang="en-US" dirty="0"/>
                  <a:t>方向，電子沿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CN" altLang="en-US" dirty="0"/>
                  <a:t>方向的角動量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zh-CN" altLang="en-US" dirty="0"/>
                  <a:t>有兩個可能狀態：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3" name="文字方塊 1">
                <a:extLst>
                  <a:ext uri="{FF2B5EF4-FFF2-40B4-BE49-F238E27FC236}">
                    <a16:creationId xmlns:a16="http://schemas.microsoft.com/office/drawing/2014/main" id="{ACCC2915-ED93-7C4C-BA80-A8AF7EF68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08" y="1582183"/>
                <a:ext cx="6747376" cy="369332"/>
              </a:xfrm>
              <a:prstGeom prst="rect">
                <a:avLst/>
              </a:prstGeom>
              <a:blipFill>
                <a:blip r:embed="rId18"/>
                <a:stretch>
                  <a:fillRect l="-752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23061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14"/>
          <p:cNvGraphicFramePr>
            <a:graphicFrameLocks noChangeAspect="1"/>
          </p:cNvGraphicFramePr>
          <p:nvPr/>
        </p:nvGraphicFramePr>
        <p:xfrm>
          <a:off x="1928080" y="1956132"/>
          <a:ext cx="4095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228600" imgH="279400" progId="Equation.3">
                  <p:embed/>
                </p:oleObj>
              </mc:Choice>
              <mc:Fallback>
                <p:oleObj name="方程式" r:id="rId2" imgW="228600" imgH="279400" progId="Equation.3">
                  <p:embed/>
                  <p:pic>
                    <p:nvPicPr>
                      <p:cNvPr id="8192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080" y="1956132"/>
                        <a:ext cx="4095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Oval 15"/>
          <p:cNvSpPr>
            <a:spLocks noChangeArrowheads="1"/>
          </p:cNvSpPr>
          <p:nvPr/>
        </p:nvSpPr>
        <p:spPr bwMode="auto">
          <a:xfrm>
            <a:off x="1134330" y="2029157"/>
            <a:ext cx="504825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4" name="Line 16"/>
          <p:cNvSpPr>
            <a:spLocks noChangeShapeType="1"/>
          </p:cNvSpPr>
          <p:nvPr/>
        </p:nvSpPr>
        <p:spPr bwMode="auto">
          <a:xfrm flipV="1">
            <a:off x="1350230" y="1740232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1925" name="Object 17"/>
          <p:cNvGraphicFramePr>
            <a:graphicFrameLocks noChangeAspect="1"/>
          </p:cNvGraphicFramePr>
          <p:nvPr/>
        </p:nvGraphicFramePr>
        <p:xfrm>
          <a:off x="1912419" y="1105208"/>
          <a:ext cx="4095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28600" imgH="279400" progId="Equation.3">
                  <p:embed/>
                </p:oleObj>
              </mc:Choice>
              <mc:Fallback>
                <p:oleObj name="方程式" r:id="rId4" imgW="228600" imgH="279400" progId="Equation.3">
                  <p:embed/>
                  <p:pic>
                    <p:nvPicPr>
                      <p:cNvPr id="8192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419" y="1105208"/>
                        <a:ext cx="4095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6" name="Oval 18"/>
          <p:cNvSpPr>
            <a:spLocks noChangeArrowheads="1"/>
          </p:cNvSpPr>
          <p:nvPr/>
        </p:nvSpPr>
        <p:spPr bwMode="auto">
          <a:xfrm>
            <a:off x="1118669" y="1105208"/>
            <a:ext cx="434975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8" name="AutoShape 20"/>
          <p:cNvSpPr>
            <a:spLocks noChangeArrowheads="1"/>
          </p:cNvSpPr>
          <p:nvPr/>
        </p:nvSpPr>
        <p:spPr bwMode="auto">
          <a:xfrm>
            <a:off x="943830" y="2164094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9" name="AutoShape 22"/>
          <p:cNvSpPr>
            <a:spLocks noChangeArrowheads="1"/>
          </p:cNvSpPr>
          <p:nvPr/>
        </p:nvSpPr>
        <p:spPr bwMode="auto">
          <a:xfrm flipH="1">
            <a:off x="836094" y="1098858"/>
            <a:ext cx="936625" cy="287338"/>
          </a:xfrm>
          <a:prstGeom prst="curvedUpArrow">
            <a:avLst>
              <a:gd name="adj1" fmla="val 65193"/>
              <a:gd name="adj2" fmla="val 130387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12" name="直線單箭頭接點 11"/>
          <p:cNvCxnSpPr/>
          <p:nvPr/>
        </p:nvCxnSpPr>
        <p:spPr>
          <a:xfrm rot="5400000" flipH="1" flipV="1">
            <a:off x="3172885" y="1720552"/>
            <a:ext cx="8636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1" name="文字方塊 12"/>
          <p:cNvSpPr txBox="1">
            <a:spLocks noChangeArrowheads="1"/>
          </p:cNvSpPr>
          <p:nvPr/>
        </p:nvSpPr>
        <p:spPr bwMode="auto">
          <a:xfrm>
            <a:off x="3604618" y="1537581"/>
            <a:ext cx="43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B</a:t>
            </a:r>
            <a:endParaRPr lang="zh-TW" altLang="en-US" sz="1800" i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4927730" y="1434732"/>
            <a:ext cx="107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4927730" y="1975276"/>
            <a:ext cx="107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6156176" y="1196752"/>
                <a:ext cx="105528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zh-CN" altLang="en-US" b="0" i="1" smtClean="0">
                          <a:latin typeface="Cambria Math"/>
                        </a:rPr>
                        <m:t>𝜇</m:t>
                      </m:r>
                      <m:r>
                        <a:rPr lang="en-US" altLang="zh-CN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1196752"/>
                <a:ext cx="1055289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6172331" y="1790610"/>
                <a:ext cx="122841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=−</m:t>
                      </m:r>
                      <m:r>
                        <a:rPr lang="zh-CN" altLang="en-US" b="0" i="1" smtClean="0">
                          <a:latin typeface="Cambria Math"/>
                        </a:rPr>
                        <m:t>𝜇</m:t>
                      </m:r>
                      <m:r>
                        <a:rPr lang="en-US" altLang="zh-CN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331" y="1790610"/>
                <a:ext cx="1228413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4E439045-D40E-1D42-9891-890F0558E66A}"/>
              </a:ext>
            </a:extLst>
          </p:cNvPr>
          <p:cNvSpPr txBox="1"/>
          <p:nvPr/>
        </p:nvSpPr>
        <p:spPr>
          <a:xfrm>
            <a:off x="836094" y="3837637"/>
            <a:ext cx="337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我們可以計算出平均能量：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9200329-4447-3843-8303-8CCCA5C70201}"/>
                  </a:ext>
                </a:extLst>
              </p:cNvPr>
              <p:cNvSpPr txBox="1"/>
              <p:nvPr/>
            </p:nvSpPr>
            <p:spPr>
              <a:xfrm>
                <a:off x="3558892" y="5383205"/>
                <a:ext cx="3087780" cy="61677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𝑀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zh-TW" altLang="en-US" b="0" i="1" smtClean="0">
                          <a:latin typeface="Cambria Math"/>
                        </a:rPr>
                        <m:t>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9200329-4447-3843-8303-8CCCA5C70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892" y="5383205"/>
                <a:ext cx="3087780" cy="616772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>
            <a:extLst>
              <a:ext uri="{FF2B5EF4-FFF2-40B4-BE49-F238E27FC236}">
                <a16:creationId xmlns:a16="http://schemas.microsoft.com/office/drawing/2014/main" id="{4B500705-EE1A-5345-B659-204E25D58E44}"/>
              </a:ext>
            </a:extLst>
          </p:cNvPr>
          <p:cNvSpPr txBox="1"/>
          <p:nvPr/>
        </p:nvSpPr>
        <p:spPr>
          <a:xfrm>
            <a:off x="899225" y="5506925"/>
            <a:ext cx="308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由此還可以得到磁化率：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33E4438F-DCA1-024E-B312-63EB1F04EE0A}"/>
                  </a:ext>
                </a:extLst>
              </p:cNvPr>
              <p:cNvSpPr txBox="1"/>
              <p:nvPr/>
            </p:nvSpPr>
            <p:spPr>
              <a:xfrm>
                <a:off x="899225" y="2828475"/>
                <a:ext cx="2026388" cy="9142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33E4438F-DCA1-024E-B312-63EB1F04E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25" y="2828475"/>
                <a:ext cx="2026388" cy="914225"/>
              </a:xfrm>
              <a:prstGeom prst="rect">
                <a:avLst/>
              </a:prstGeom>
              <a:blipFill>
                <a:blip r:embed="rId10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49D9FEF8-0764-6745-B2E1-F4B839AE1EFC}"/>
                  </a:ext>
                </a:extLst>
              </p:cNvPr>
              <p:cNvSpPr txBox="1"/>
              <p:nvPr/>
            </p:nvSpPr>
            <p:spPr>
              <a:xfrm>
                <a:off x="3544412" y="2828475"/>
                <a:ext cx="2026388" cy="9142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49D9FEF8-0764-6745-B2E1-F4B839AE1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412" y="2828475"/>
                <a:ext cx="2026388" cy="914225"/>
              </a:xfrm>
              <a:prstGeom prst="rect">
                <a:avLst/>
              </a:prstGeom>
              <a:blipFill>
                <a:blip r:embed="rId11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3331C571-1019-B14F-A751-AA1F2DFD39AD}"/>
                  </a:ext>
                </a:extLst>
              </p:cNvPr>
              <p:cNvSpPr txBox="1"/>
              <p:nvPr/>
            </p:nvSpPr>
            <p:spPr>
              <a:xfrm>
                <a:off x="899225" y="4270754"/>
                <a:ext cx="7428444" cy="9142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𝜇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i="1">
                              <a:latin typeface="Cambria Math"/>
                            </a:rPr>
                            <m:t>𝜇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i="0" smtClean="0"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3331C571-1019-B14F-A751-AA1F2DFD3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25" y="4270754"/>
                <a:ext cx="7428444" cy="914225"/>
              </a:xfrm>
              <a:prstGeom prst="rect">
                <a:avLst/>
              </a:prstGeom>
              <a:blipFill>
                <a:blip r:embed="rId12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C6388895-1873-B046-96BA-24F232BFC571}"/>
                  </a:ext>
                </a:extLst>
              </p:cNvPr>
              <p:cNvSpPr txBox="1"/>
              <p:nvPr/>
            </p:nvSpPr>
            <p:spPr>
              <a:xfrm>
                <a:off x="2361405" y="1027003"/>
                <a:ext cx="1006493" cy="5533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/>
                        </a:rPr>
                        <m:t>=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C6388895-1873-B046-96BA-24F232BFC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405" y="1027003"/>
                <a:ext cx="1006493" cy="553357"/>
              </a:xfrm>
              <a:prstGeom prst="rect">
                <a:avLst/>
              </a:prstGeom>
              <a:blipFill>
                <a:blip r:embed="rId13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F39E8569-4C60-C24C-A2BB-E416FFC8D4C7}"/>
                  </a:ext>
                </a:extLst>
              </p:cNvPr>
              <p:cNvSpPr txBox="1"/>
              <p:nvPr/>
            </p:nvSpPr>
            <p:spPr>
              <a:xfrm>
                <a:off x="2408721" y="1963831"/>
                <a:ext cx="818429" cy="5533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F39E8569-4C60-C24C-A2BB-E416FFC8D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21" y="1963831"/>
                <a:ext cx="818429" cy="553357"/>
              </a:xfrm>
              <a:prstGeom prst="rect">
                <a:avLst/>
              </a:prstGeom>
              <a:blipFill>
                <a:blip r:embed="rId14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DE3003E-D55D-1242-8124-36071FB2C3C6}"/>
              </a:ext>
            </a:extLst>
          </p:cNvPr>
          <p:cNvCxnSpPr/>
          <p:nvPr/>
        </p:nvCxnSpPr>
        <p:spPr>
          <a:xfrm flipV="1">
            <a:off x="5076056" y="5876257"/>
            <a:ext cx="0" cy="5050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4608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0E2DE46F-207F-F547-B47B-B7C7CA83E248}"/>
              </a:ext>
            </a:extLst>
          </p:cNvPr>
          <p:cNvSpPr/>
          <p:nvPr/>
        </p:nvSpPr>
        <p:spPr>
          <a:xfrm>
            <a:off x="1219762" y="1677891"/>
            <a:ext cx="4740934" cy="72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13" name="直線單箭頭接點 12"/>
          <p:cNvCxnSpPr/>
          <p:nvPr/>
        </p:nvCxnSpPr>
        <p:spPr>
          <a:xfrm rot="5400000" flipH="1" flipV="1">
            <a:off x="2373155" y="2028192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rot="5400000" flipH="1" flipV="1">
            <a:off x="3309780" y="2028192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rot="5400000" flipH="1" flipV="1">
            <a:off x="2733518" y="2028192"/>
            <a:ext cx="431800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rot="5400000" flipH="1" flipV="1">
            <a:off x="4678205" y="2028192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rot="5400000" flipH="1" flipV="1">
            <a:off x="4101943" y="2028192"/>
            <a:ext cx="431800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rot="5400000">
            <a:off x="2993073" y="2055974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rot="5400000">
            <a:off x="3785236" y="2055974"/>
            <a:ext cx="493713" cy="79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rot="5400000">
            <a:off x="3497898" y="2055974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rot="5400000">
            <a:off x="4361498" y="2055974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rot="5400000" flipH="1" flipV="1">
            <a:off x="1563602" y="2052704"/>
            <a:ext cx="647700" cy="15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557" name="文字方塊 25"/>
              <p:cNvSpPr txBox="1">
                <a:spLocks noChangeArrowheads="1"/>
              </p:cNvSpPr>
              <p:nvPr/>
            </p:nvSpPr>
            <p:spPr bwMode="auto">
              <a:xfrm>
                <a:off x="1383420" y="1872523"/>
                <a:ext cx="503238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 dirty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5557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3420" y="1872523"/>
                <a:ext cx="503238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5558" name="Object 9"/>
          <p:cNvGraphicFramePr>
            <a:graphicFrameLocks noChangeAspect="1"/>
          </p:cNvGraphicFramePr>
          <p:nvPr/>
        </p:nvGraphicFramePr>
        <p:xfrm>
          <a:off x="5253674" y="1955961"/>
          <a:ext cx="23018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52268" imgH="164957" progId="Equation.3">
                  <p:embed/>
                </p:oleObj>
              </mc:Choice>
              <mc:Fallback>
                <p:oleObj name="方程式" r:id="rId4" imgW="152268" imgH="164957" progId="Equation.3">
                  <p:embed/>
                  <p:pic>
                    <p:nvPicPr>
                      <p:cNvPr id="6555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674" y="1955961"/>
                        <a:ext cx="230187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文字方塊 23"/>
          <p:cNvSpPr txBox="1"/>
          <p:nvPr/>
        </p:nvSpPr>
        <p:spPr>
          <a:xfrm>
            <a:off x="1101986" y="495635"/>
            <a:ext cx="760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同樣的結果也可以用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 Ensemble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得到，在此是平衡態的能量。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101986" y="2465013"/>
                <a:ext cx="4680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以自旋向上電子的數目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TW" i="1" smtClean="0">
                            <a:latin typeface="Cambria Math"/>
                            <a:ea typeface="Cambria Math"/>
                          </a:rPr>
                          <m:t>↑</m:t>
                        </m:r>
                      </m:sub>
                    </m:sSub>
                  </m:oMath>
                </a14:m>
                <a:r>
                  <a:rPr lang="zh-TW" altLang="en-US" dirty="0"/>
                  <a:t>標定</a:t>
                </a:r>
                <a:r>
                  <a:rPr lang="en-US" altLang="zh-TW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986" y="2465013"/>
                <a:ext cx="4680520" cy="369332"/>
              </a:xfrm>
              <a:prstGeom prst="rect">
                <a:avLst/>
              </a:prstGeom>
              <a:blipFill>
                <a:blip r:embed="rId6"/>
                <a:stretch>
                  <a:fillRect l="-1084" t="-3333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652120" y="2894653"/>
                <a:ext cx="147431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↑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894653"/>
                <a:ext cx="147431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135915" y="903921"/>
                <a:ext cx="54727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考慮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𝑁</m:t>
                    </m:r>
                  </m:oMath>
                </a14:m>
                <a:r>
                  <a:rPr lang="zh-TW" altLang="en-US" dirty="0"/>
                  <a:t>個電子，每一個電子的自旋可以向上或向下：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915" y="903921"/>
                <a:ext cx="5472782" cy="369332"/>
              </a:xfrm>
              <a:prstGeom prst="rect">
                <a:avLst/>
              </a:prstGeom>
              <a:blipFill>
                <a:blip r:embed="rId8"/>
                <a:stretch>
                  <a:fillRect l="-694"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1112532" y="3615424"/>
            <a:ext cx="500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multiplicity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可以以排列組合計算：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4ED3C2BB-58B9-D24E-8D96-A24332D9B888}"/>
                  </a:ext>
                </a:extLst>
              </p:cNvPr>
              <p:cNvSpPr txBox="1"/>
              <p:nvPr/>
            </p:nvSpPr>
            <p:spPr>
              <a:xfrm>
                <a:off x="1174573" y="2901414"/>
                <a:ext cx="352365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4ED3C2BB-58B9-D24E-8D96-A24332D9B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573" y="2901414"/>
                <a:ext cx="3523657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756377A9-A360-E141-AD3D-A6BEAE2FABA0}"/>
                  </a:ext>
                </a:extLst>
              </p:cNvPr>
              <p:cNvSpPr txBox="1"/>
              <p:nvPr/>
            </p:nvSpPr>
            <p:spPr>
              <a:xfrm>
                <a:off x="1152152" y="4082720"/>
                <a:ext cx="2618794" cy="6575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756377A9-A360-E141-AD3D-A6BEAE2FA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152" y="4082720"/>
                <a:ext cx="2618794" cy="65755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A12C7CC9-11D7-A546-A1FA-63AED84D2F2F}"/>
                  </a:ext>
                </a:extLst>
              </p:cNvPr>
              <p:cNvSpPr txBox="1"/>
              <p:nvPr/>
            </p:nvSpPr>
            <p:spPr>
              <a:xfrm>
                <a:off x="6791771" y="4560422"/>
                <a:ext cx="198656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A12C7CC9-11D7-A546-A1FA-63AED84D2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71" y="4560422"/>
                <a:ext cx="198656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DE105892-FB9C-7744-99C6-52EA64F55E5F}"/>
                  </a:ext>
                </a:extLst>
              </p:cNvPr>
              <p:cNvSpPr txBox="1"/>
              <p:nvPr/>
            </p:nvSpPr>
            <p:spPr>
              <a:xfrm>
                <a:off x="380237" y="5073818"/>
                <a:ext cx="8383525" cy="6575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↑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DE105892-FB9C-7744-99C6-52EA64F55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37" y="5073818"/>
                <a:ext cx="8383525" cy="65755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5D9893B-4505-BE44-90EA-A52956C6AADD}"/>
                  </a:ext>
                </a:extLst>
              </p:cNvPr>
              <p:cNvSpPr txBox="1"/>
              <p:nvPr/>
            </p:nvSpPr>
            <p:spPr>
              <a:xfrm>
                <a:off x="1222131" y="5900800"/>
                <a:ext cx="430938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↑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5D9893B-4505-BE44-90EA-A52956C6A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131" y="5900800"/>
                <a:ext cx="430938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67574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0E2DE46F-207F-F547-B47B-B7C7CA83E248}"/>
              </a:ext>
            </a:extLst>
          </p:cNvPr>
          <p:cNvSpPr/>
          <p:nvPr/>
        </p:nvSpPr>
        <p:spPr>
          <a:xfrm>
            <a:off x="1348582" y="773996"/>
            <a:ext cx="4740934" cy="72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5541" name="文字方塊 5"/>
          <p:cNvSpPr txBox="1">
            <a:spLocks noChangeArrowheads="1"/>
          </p:cNvSpPr>
          <p:nvPr/>
        </p:nvSpPr>
        <p:spPr bwMode="auto">
          <a:xfrm>
            <a:off x="1180314" y="2564482"/>
            <a:ext cx="3024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代入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543" name="文字方塊 7"/>
              <p:cNvSpPr txBox="1">
                <a:spLocks noChangeArrowheads="1"/>
              </p:cNvSpPr>
              <p:nvPr/>
            </p:nvSpPr>
            <p:spPr bwMode="auto">
              <a:xfrm>
                <a:off x="3772775" y="2563450"/>
                <a:ext cx="13668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消去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↑</m:t>
                        </m:r>
                      </m:sub>
                    </m:sSub>
                  </m:oMath>
                </a14:m>
                <a:r>
                  <a:rPr lang="zh-TW" altLang="en-US" sz="1800" dirty="0"/>
                  <a:t>即得</a:t>
                </a:r>
              </a:p>
            </p:txBody>
          </p:sp>
        </mc:Choice>
        <mc:Fallback xmlns="">
          <p:sp>
            <p:nvSpPr>
              <p:cNvPr id="65543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2775" y="2563450"/>
                <a:ext cx="1366838" cy="369332"/>
              </a:xfrm>
              <a:prstGeom prst="rect">
                <a:avLst/>
              </a:prstGeom>
              <a:blipFill>
                <a:blip r:embed="rId3"/>
                <a:stretch>
                  <a:fillRect l="-3670" t="-6667" r="-91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單箭頭接點 12"/>
          <p:cNvCxnSpPr/>
          <p:nvPr/>
        </p:nvCxnSpPr>
        <p:spPr>
          <a:xfrm rot="5400000" flipH="1" flipV="1">
            <a:off x="2501975" y="1124297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rot="5400000" flipH="1" flipV="1">
            <a:off x="3438600" y="1124297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rot="5400000" flipH="1" flipV="1">
            <a:off x="2862338" y="1124297"/>
            <a:ext cx="431800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rot="5400000" flipH="1" flipV="1">
            <a:off x="4807025" y="1124297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rot="5400000" flipH="1" flipV="1">
            <a:off x="4230763" y="1124297"/>
            <a:ext cx="431800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rot="5400000">
            <a:off x="3121893" y="1152079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rot="5400000">
            <a:off x="3914056" y="1152079"/>
            <a:ext cx="493713" cy="79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rot="5400000">
            <a:off x="3626718" y="1152079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rot="5400000">
            <a:off x="4490318" y="1152079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rot="5400000" flipH="1" flipV="1">
            <a:off x="1692422" y="1148809"/>
            <a:ext cx="647700" cy="15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557" name="文字方塊 25"/>
              <p:cNvSpPr txBox="1">
                <a:spLocks noChangeArrowheads="1"/>
              </p:cNvSpPr>
              <p:nvPr/>
            </p:nvSpPr>
            <p:spPr bwMode="auto">
              <a:xfrm>
                <a:off x="1512240" y="968628"/>
                <a:ext cx="503238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 dirty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5557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2240" y="968628"/>
                <a:ext cx="503238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5558" name="Object 9"/>
          <p:cNvGraphicFramePr>
            <a:graphicFrameLocks noChangeAspect="1"/>
          </p:cNvGraphicFramePr>
          <p:nvPr/>
        </p:nvGraphicFramePr>
        <p:xfrm>
          <a:off x="5382494" y="1052066"/>
          <a:ext cx="23018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52268" imgH="164957" progId="Equation.3">
                  <p:embed/>
                </p:oleObj>
              </mc:Choice>
              <mc:Fallback>
                <p:oleObj name="方程式" r:id="rId5" imgW="152268" imgH="164957" progId="Equation.3">
                  <p:embed/>
                  <p:pic>
                    <p:nvPicPr>
                      <p:cNvPr id="6555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2494" y="1052066"/>
                        <a:ext cx="230187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5802351" y="3397339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解出能量為溫度函數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908158" y="5945380"/>
                <a:ext cx="3075421" cy="61677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𝑀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zh-TW" altLang="en-US" b="0" i="1" smtClean="0">
                          <a:latin typeface="Cambria Math"/>
                        </a:rPr>
                        <m:t>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158" y="5945380"/>
                <a:ext cx="3075421" cy="616772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7">
                <a:extLst>
                  <a:ext uri="{FF2B5EF4-FFF2-40B4-BE49-F238E27FC236}">
                    <a16:creationId xmlns:a16="http://schemas.microsoft.com/office/drawing/2014/main" id="{C0DE2014-E7EB-A944-8B93-05BAE8858C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92686" y="2563450"/>
                <a:ext cx="25412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對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sz="1800" dirty="0"/>
                  <a:t>微分即得溫度：</a:t>
                </a:r>
              </a:p>
            </p:txBody>
          </p:sp>
        </mc:Choice>
        <mc:Fallback xmlns="">
          <p:sp>
            <p:nvSpPr>
              <p:cNvPr id="31" name="文字方塊 7">
                <a:extLst>
                  <a:ext uri="{FF2B5EF4-FFF2-40B4-BE49-F238E27FC236}">
                    <a16:creationId xmlns:a16="http://schemas.microsoft.com/office/drawing/2014/main" id="{C0DE2014-E7EB-A944-8B93-05BAE8858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2686" y="2563450"/>
                <a:ext cx="2541256" cy="369332"/>
              </a:xfrm>
              <a:prstGeom prst="rect">
                <a:avLst/>
              </a:prstGeom>
              <a:blipFill>
                <a:blip r:embed="rId8"/>
                <a:stretch>
                  <a:fillRect l="-1493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5D9893B-4505-BE44-90EA-A52956C6AADD}"/>
                  </a:ext>
                </a:extLst>
              </p:cNvPr>
              <p:cNvSpPr txBox="1"/>
              <p:nvPr/>
            </p:nvSpPr>
            <p:spPr>
              <a:xfrm>
                <a:off x="1250837" y="1938010"/>
                <a:ext cx="480573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↑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5D9893B-4505-BE44-90EA-A52956C6A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837" y="1938010"/>
                <a:ext cx="480573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E842A4E4-5D01-4E40-91B4-B1497045CE58}"/>
                  </a:ext>
                </a:extLst>
              </p:cNvPr>
              <p:cNvSpPr txBox="1"/>
              <p:nvPr/>
            </p:nvSpPr>
            <p:spPr>
              <a:xfrm>
                <a:off x="1762012" y="2563450"/>
                <a:ext cx="199535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E842A4E4-5D01-4E40-91B4-B1497045C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012" y="2563450"/>
                <a:ext cx="1995353" cy="369332"/>
              </a:xfrm>
              <a:prstGeom prst="rect">
                <a:avLst/>
              </a:prstGeom>
              <a:blipFill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DFB5D178-45CA-D547-960B-A0D26D715717}"/>
                  </a:ext>
                </a:extLst>
              </p:cNvPr>
              <p:cNvSpPr txBox="1"/>
              <p:nvPr/>
            </p:nvSpPr>
            <p:spPr>
              <a:xfrm>
                <a:off x="5082346" y="2563450"/>
                <a:ext cx="72000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DFB5D178-45CA-D547-960B-A0D26D715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346" y="2563450"/>
                <a:ext cx="72000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8DFCA478-9B2D-724C-9DFE-40F523B47917}"/>
                  </a:ext>
                </a:extLst>
              </p:cNvPr>
              <p:cNvSpPr txBox="1"/>
              <p:nvPr/>
            </p:nvSpPr>
            <p:spPr>
              <a:xfrm>
                <a:off x="1264001" y="3233097"/>
                <a:ext cx="4416850" cy="66499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𝐵</m:t>
                          </m:r>
                        </m:den>
                      </m:f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8DFCA478-9B2D-724C-9DFE-40F523B47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001" y="3233097"/>
                <a:ext cx="4416850" cy="664990"/>
              </a:xfrm>
              <a:prstGeom prst="rect">
                <a:avLst/>
              </a:prstGeom>
              <a:blipFill>
                <a:blip r:embed="rId12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0DA921E2-B204-1E47-861F-6253D4711A30}"/>
                  </a:ext>
                </a:extLst>
              </p:cNvPr>
              <p:cNvSpPr txBox="1"/>
              <p:nvPr/>
            </p:nvSpPr>
            <p:spPr>
              <a:xfrm>
                <a:off x="1202930" y="4600561"/>
                <a:ext cx="5611793" cy="9142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i="0" smtClean="0"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0DA921E2-B204-1E47-861F-6253D4711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930" y="4600561"/>
                <a:ext cx="5611793" cy="914225"/>
              </a:xfrm>
              <a:prstGeom prst="rect">
                <a:avLst/>
              </a:prstGeom>
              <a:blipFill>
                <a:blip r:embed="rId13"/>
                <a:stretch>
                  <a:fillRect b="-274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98997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48" y="332656"/>
            <a:ext cx="44577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48" y="2557314"/>
            <a:ext cx="692467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5580112" y="1770623"/>
                <a:ext cx="2798138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𝑀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zh-TW" altLang="en-US" b="0" i="1" smtClean="0">
                          <a:latin typeface="Cambria Math"/>
                        </a:rPr>
                        <m:t>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1770623"/>
                <a:ext cx="2798138" cy="7146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2223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461963"/>
            <a:ext cx="760095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0575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File:Boltzmann factor vs energy.sv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6" r="735"/>
          <a:stretch/>
        </p:blipFill>
        <p:spPr bwMode="auto">
          <a:xfrm>
            <a:off x="4415209" y="3598515"/>
            <a:ext cx="4503738" cy="18085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775571" y="4154544"/>
            <a:ext cx="71437" cy="792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H="1">
            <a:off x="5278808" y="4513319"/>
            <a:ext cx="73025" cy="433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855071" y="4730806"/>
            <a:ext cx="71437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54" name="文字方塊 9"/>
              <p:cNvSpPr txBox="1">
                <a:spLocks noChangeArrowheads="1"/>
              </p:cNvSpPr>
              <p:nvPr/>
            </p:nvSpPr>
            <p:spPr bwMode="auto">
              <a:xfrm>
                <a:off x="1619672" y="201307"/>
                <a:ext cx="672055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計算一頻率為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𝑓</m:t>
                    </m:r>
                  </m:oMath>
                </a14:m>
                <a:r>
                  <a:rPr lang="zh-TW" altLang="en-US" sz="1800" dirty="0"/>
                  <a:t>的量子彈簧在溫度為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sz="1800" dirty="0"/>
                  <a:t>的環境中的能量平均值</a:t>
                </a:r>
              </a:p>
            </p:txBody>
          </p:sp>
        </mc:Choice>
        <mc:Fallback xmlns="">
          <p:sp>
            <p:nvSpPr>
              <p:cNvPr id="31754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201307"/>
                <a:ext cx="6720555" cy="369332"/>
              </a:xfrm>
              <a:prstGeom prst="rect">
                <a:avLst/>
              </a:prstGeom>
              <a:blipFill>
                <a:blip r:embed="rId4"/>
                <a:stretch>
                  <a:fillRect l="-755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 flipH="1">
            <a:off x="6431333" y="4802244"/>
            <a:ext cx="71438" cy="144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81925" y="3076683"/>
                <a:ext cx="2358009" cy="729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𝑛h𝑓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𝛽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𝑛h𝑓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25" y="3076683"/>
                <a:ext cx="2358009" cy="729110"/>
              </a:xfrm>
              <a:prstGeom prst="rect">
                <a:avLst/>
              </a:prstGeom>
              <a:blipFill>
                <a:blip r:embed="rId5"/>
                <a:stretch>
                  <a:fillRect l="-3743" t="-55172" b="-844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88405" y="678834"/>
                <a:ext cx="2048941" cy="7297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05" y="678834"/>
                <a:ext cx="2048941" cy="729752"/>
              </a:xfrm>
              <a:prstGeom prst="rect">
                <a:avLst/>
              </a:prstGeom>
              <a:blipFill>
                <a:blip r:embed="rId6"/>
                <a:stretch>
                  <a:fillRect t="-10345" b="-844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E:\Media\Images\chapter40\40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877" y="797645"/>
            <a:ext cx="2358009" cy="274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2106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8"/>
          <a:stretch>
            <a:fillRect/>
          </a:stretch>
        </p:blipFill>
        <p:spPr bwMode="auto">
          <a:xfrm>
            <a:off x="6896677" y="1617386"/>
            <a:ext cx="1963037" cy="19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4415209" y="3598515"/>
                <a:ext cx="3516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209" y="3598515"/>
                <a:ext cx="35165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352154" y="678834"/>
                <a:ext cx="119814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𝑛h𝑓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154" y="678834"/>
                <a:ext cx="1198149" cy="369332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DFD42409-BA12-2344-BD43-C44C8980D347}"/>
                  </a:ext>
                </a:extLst>
              </p:cNvPr>
              <p:cNvSpPr txBox="1"/>
              <p:nvPr/>
            </p:nvSpPr>
            <p:spPr>
              <a:xfrm>
                <a:off x="186656" y="1433134"/>
                <a:ext cx="3521248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DFD42409-BA12-2344-BD43-C44C8980D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56" y="1433134"/>
                <a:ext cx="3521248" cy="847861"/>
              </a:xfrm>
              <a:prstGeom prst="rect">
                <a:avLst/>
              </a:prstGeom>
              <a:blipFill>
                <a:blip r:embed="rId11"/>
                <a:stretch>
                  <a:fillRect l="-3237" t="-98529" b="-1529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">
                <a:extLst>
                  <a:ext uri="{FF2B5EF4-FFF2-40B4-BE49-F238E27FC236}">
                    <a16:creationId xmlns:a16="http://schemas.microsoft.com/office/drawing/2014/main" id="{3647A43B-7952-9046-8A9F-AB02DF766CD1}"/>
                  </a:ext>
                </a:extLst>
              </p:cNvPr>
              <p:cNvSpPr/>
              <p:nvPr/>
            </p:nvSpPr>
            <p:spPr>
              <a:xfrm>
                <a:off x="2511556" y="2359597"/>
                <a:ext cx="966162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𝛽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𝑘𝑇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">
                <a:extLst>
                  <a:ext uri="{FF2B5EF4-FFF2-40B4-BE49-F238E27FC236}">
                    <a16:creationId xmlns:a16="http://schemas.microsoft.com/office/drawing/2014/main" id="{3647A43B-7952-9046-8A9F-AB02DF766C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556" y="2359597"/>
                <a:ext cx="966162" cy="612732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字方塊 14">
            <a:extLst>
              <a:ext uri="{FF2B5EF4-FFF2-40B4-BE49-F238E27FC236}">
                <a16:creationId xmlns:a16="http://schemas.microsoft.com/office/drawing/2014/main" id="{B2F84D9E-B85F-4B43-B17F-7CE90950C7F5}"/>
              </a:ext>
            </a:extLst>
          </p:cNvPr>
          <p:cNvSpPr txBox="1"/>
          <p:nvPr/>
        </p:nvSpPr>
        <p:spPr>
          <a:xfrm>
            <a:off x="334352" y="249738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定義一個新的符號：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5433EDA6-EE07-6A44-BF33-9E51B4A55AFE}"/>
                  </a:ext>
                </a:extLst>
              </p:cNvPr>
              <p:cNvSpPr txBox="1"/>
              <p:nvPr/>
            </p:nvSpPr>
            <p:spPr>
              <a:xfrm>
                <a:off x="181431" y="4279934"/>
                <a:ext cx="3257464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𝑛h𝑓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5433EDA6-EE07-6A44-BF33-9E51B4A55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31" y="4279934"/>
                <a:ext cx="3257464" cy="847861"/>
              </a:xfrm>
              <a:prstGeom prst="rect">
                <a:avLst/>
              </a:prstGeom>
              <a:blipFill>
                <a:blip r:embed="rId13"/>
                <a:stretch>
                  <a:fillRect t="-98529" b="-1529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5">
                <a:extLst>
                  <a:ext uri="{FF2B5EF4-FFF2-40B4-BE49-F238E27FC236}">
                    <a16:creationId xmlns:a16="http://schemas.microsoft.com/office/drawing/2014/main" id="{7BDEE2D2-F26D-1B4E-A593-8D3566F0E08C}"/>
                  </a:ext>
                </a:extLst>
              </p:cNvPr>
              <p:cNvSpPr txBox="1"/>
              <p:nvPr/>
            </p:nvSpPr>
            <p:spPr>
              <a:xfrm>
                <a:off x="241007" y="3874450"/>
                <a:ext cx="6336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分子積分中的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𝑛h𝑓</m:t>
                    </m:r>
                  </m:oMath>
                </a14:m>
                <a:r>
                  <a:rPr lang="zh-TW" altLang="en-US" dirty="0"/>
                  <a:t>可以由對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𝛽</m:t>
                    </m:r>
                  </m:oMath>
                </a14:m>
                <a:r>
                  <a:rPr lang="zh-TW" altLang="en-US" dirty="0"/>
                  <a:t>的微分得到！</a:t>
                </a:r>
              </a:p>
            </p:txBody>
          </p:sp>
        </mc:Choice>
        <mc:Fallback xmlns="">
          <p:sp>
            <p:nvSpPr>
              <p:cNvPr id="24" name="文字方塊 5">
                <a:extLst>
                  <a:ext uri="{FF2B5EF4-FFF2-40B4-BE49-F238E27FC236}">
                    <a16:creationId xmlns:a16="http://schemas.microsoft.com/office/drawing/2014/main" id="{7BDEE2D2-F26D-1B4E-A593-8D3566F0E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007" y="3874450"/>
                <a:ext cx="6336704" cy="369332"/>
              </a:xfrm>
              <a:prstGeom prst="rect">
                <a:avLst/>
              </a:prstGeom>
              <a:blipFill>
                <a:blip r:embed="rId14"/>
                <a:stretch>
                  <a:fillRect l="-1002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字方塊 6">
            <a:extLst>
              <a:ext uri="{FF2B5EF4-FFF2-40B4-BE49-F238E27FC236}">
                <a16:creationId xmlns:a16="http://schemas.microsoft.com/office/drawing/2014/main" id="{4E51594C-C440-B74F-ABD7-68714FE89765}"/>
              </a:ext>
            </a:extLst>
          </p:cNvPr>
          <p:cNvSpPr txBox="1"/>
          <p:nvPr/>
        </p:nvSpPr>
        <p:spPr>
          <a:xfrm>
            <a:off x="192643" y="5511889"/>
            <a:ext cx="705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注意分子與分母中的求和是一樣的，因此可寫成求和的對數的微分：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11">
                <a:extLst>
                  <a:ext uri="{FF2B5EF4-FFF2-40B4-BE49-F238E27FC236}">
                    <a16:creationId xmlns:a16="http://schemas.microsoft.com/office/drawing/2014/main" id="{7A441CFF-298E-5147-93DE-6B5066C1271B}"/>
                  </a:ext>
                </a:extLst>
              </p:cNvPr>
              <p:cNvSpPr/>
              <p:nvPr/>
            </p:nvSpPr>
            <p:spPr>
              <a:xfrm>
                <a:off x="7250665" y="5457685"/>
                <a:ext cx="1741526" cy="68518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6" name="矩形 11">
                <a:extLst>
                  <a:ext uri="{FF2B5EF4-FFF2-40B4-BE49-F238E27FC236}">
                    <a16:creationId xmlns:a16="http://schemas.microsoft.com/office/drawing/2014/main" id="{7A441CFF-298E-5147-93DE-6B5066C127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665" y="5457685"/>
                <a:ext cx="1741526" cy="685188"/>
              </a:xfrm>
              <a:prstGeom prst="rect">
                <a:avLst/>
              </a:prstGeom>
              <a:blipFill>
                <a:blip r:embed="rId15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18">
                <a:extLst>
                  <a:ext uri="{FF2B5EF4-FFF2-40B4-BE49-F238E27FC236}">
                    <a16:creationId xmlns:a16="http://schemas.microsoft.com/office/drawing/2014/main" id="{BFABB833-350C-E145-9C0F-9685B739418E}"/>
                  </a:ext>
                </a:extLst>
              </p:cNvPr>
              <p:cNvSpPr txBox="1"/>
              <p:nvPr/>
            </p:nvSpPr>
            <p:spPr>
              <a:xfrm>
                <a:off x="188405" y="5893567"/>
                <a:ext cx="2163749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𝑛h𝑓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18">
                <a:extLst>
                  <a:ext uri="{FF2B5EF4-FFF2-40B4-BE49-F238E27FC236}">
                    <a16:creationId xmlns:a16="http://schemas.microsoft.com/office/drawing/2014/main" id="{BFABB833-350C-E145-9C0F-9685B7394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05" y="5893567"/>
                <a:ext cx="2163749" cy="847861"/>
              </a:xfrm>
              <a:prstGeom prst="rect">
                <a:avLst/>
              </a:prstGeom>
              <a:blipFill>
                <a:blip r:embed="rId16"/>
                <a:stretch>
                  <a:fillRect t="-101493" r="-581" b="-15671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BC8F62BD-D3D8-1A47-B444-2CB8ABC762F5}"/>
              </a:ext>
            </a:extLst>
          </p:cNvPr>
          <p:cNvSpPr/>
          <p:nvPr/>
        </p:nvSpPr>
        <p:spPr>
          <a:xfrm>
            <a:off x="971600" y="3076683"/>
            <a:ext cx="576064" cy="413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C605E4C-3471-2449-8F25-90CA783B0921}"/>
              </a:ext>
            </a:extLst>
          </p:cNvPr>
          <p:cNvSpPr/>
          <p:nvPr/>
        </p:nvSpPr>
        <p:spPr>
          <a:xfrm>
            <a:off x="1979712" y="3009716"/>
            <a:ext cx="372442" cy="413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D6D70F2-7CCF-594D-A06D-CE79A29B42E0}"/>
              </a:ext>
            </a:extLst>
          </p:cNvPr>
          <p:cNvSpPr/>
          <p:nvPr/>
        </p:nvSpPr>
        <p:spPr>
          <a:xfrm>
            <a:off x="643864" y="4699333"/>
            <a:ext cx="1335847" cy="413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D10A3E4-16FE-D644-B1AD-F25EA14569F0}"/>
              </a:ext>
            </a:extLst>
          </p:cNvPr>
          <p:cNvSpPr/>
          <p:nvPr/>
        </p:nvSpPr>
        <p:spPr>
          <a:xfrm>
            <a:off x="2340073" y="4291375"/>
            <a:ext cx="1191313" cy="958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1" name="文字方塊 6">
            <a:extLst>
              <a:ext uri="{FF2B5EF4-FFF2-40B4-BE49-F238E27FC236}">
                <a16:creationId xmlns:a16="http://schemas.microsoft.com/office/drawing/2014/main" id="{B58DA9CC-B03F-0D4C-943D-DCCD258313B8}"/>
              </a:ext>
            </a:extLst>
          </p:cNvPr>
          <p:cNvSpPr txBox="1"/>
          <p:nvPr/>
        </p:nvSpPr>
        <p:spPr>
          <a:xfrm>
            <a:off x="2511557" y="6091474"/>
            <a:ext cx="3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現在求和只是一個等比級數！</a:t>
            </a:r>
          </a:p>
        </p:txBody>
      </p:sp>
    </p:spTree>
    <p:extLst>
      <p:ext uri="{BB962C8B-B14F-4D97-AF65-F5344CB8AC3E}">
        <p14:creationId xmlns:p14="http://schemas.microsoft.com/office/powerpoint/2010/main" val="331999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1" grpId="0" animBg="1"/>
      <p:bldP spid="22" grpId="0"/>
      <p:bldP spid="23" grpId="0" animBg="1"/>
      <p:bldP spid="24" grpId="0"/>
      <p:bldP spid="25" grpId="0"/>
      <p:bldP spid="26" grpId="0" animBg="1"/>
      <p:bldP spid="27" grpId="0" animBg="1"/>
      <p:bldP spid="3" grpId="0" animBg="1"/>
      <p:bldP spid="28" grpId="0" animBg="1"/>
      <p:bldP spid="29" grpId="0" animBg="1"/>
      <p:bldP spid="30" grpId="0" animBg="1"/>
      <p:bldP spid="31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2850</TotalTime>
  <Words>8454</Words>
  <Application>Microsoft Macintosh PowerPoint</Application>
  <PresentationFormat>On-screen Show (4:3)</PresentationFormat>
  <Paragraphs>912</Paragraphs>
  <Slides>133</Slides>
  <Notes>0</Notes>
  <HiddenSlides>72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39" baseType="lpstr">
      <vt:lpstr>Arial</vt:lpstr>
      <vt:lpstr>Calibri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Chia-Hung Vincent Chang</dc:creator>
  <cp:lastModifiedBy>Chia-Hung Vincent Chang</cp:lastModifiedBy>
  <cp:revision>170</cp:revision>
  <cp:lastPrinted>2026-03-07T13:38:04Z</cp:lastPrinted>
  <dcterms:created xsi:type="dcterms:W3CDTF">2020-03-16T13:54:52Z</dcterms:created>
  <dcterms:modified xsi:type="dcterms:W3CDTF">2026-03-16T04:18:42Z</dcterms:modified>
</cp:coreProperties>
</file>