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1" r:id="rId3"/>
    <p:sldId id="353" r:id="rId4"/>
    <p:sldId id="510" r:id="rId5"/>
    <p:sldId id="356" r:id="rId6"/>
    <p:sldId id="433" r:id="rId7"/>
    <p:sldId id="434" r:id="rId8"/>
    <p:sldId id="522" r:id="rId9"/>
    <p:sldId id="521" r:id="rId10"/>
    <p:sldId id="524" r:id="rId11"/>
    <p:sldId id="523" r:id="rId12"/>
    <p:sldId id="288" r:id="rId13"/>
    <p:sldId id="406" r:id="rId14"/>
    <p:sldId id="435" r:id="rId15"/>
    <p:sldId id="389" r:id="rId16"/>
    <p:sldId id="390" r:id="rId17"/>
    <p:sldId id="458" r:id="rId18"/>
    <p:sldId id="511" r:id="rId19"/>
    <p:sldId id="442" r:id="rId20"/>
    <p:sldId id="525" r:id="rId21"/>
    <p:sldId id="478" r:id="rId22"/>
    <p:sldId id="446" r:id="rId23"/>
    <p:sldId id="443" r:id="rId24"/>
    <p:sldId id="527" r:id="rId25"/>
    <p:sldId id="447" r:id="rId26"/>
    <p:sldId id="444" r:id="rId27"/>
    <p:sldId id="445" r:id="rId28"/>
    <p:sldId id="402" r:id="rId29"/>
    <p:sldId id="436" r:id="rId30"/>
    <p:sldId id="395" r:id="rId31"/>
    <p:sldId id="289" r:id="rId32"/>
    <p:sldId id="396" r:id="rId33"/>
    <p:sldId id="423" r:id="rId34"/>
    <p:sldId id="437" r:id="rId35"/>
    <p:sldId id="410" r:id="rId36"/>
    <p:sldId id="465" r:id="rId37"/>
    <p:sldId id="464" r:id="rId38"/>
    <p:sldId id="399" r:id="rId39"/>
    <p:sldId id="383" r:id="rId40"/>
    <p:sldId id="449" r:id="rId41"/>
    <p:sldId id="450" r:id="rId42"/>
    <p:sldId id="382" r:id="rId43"/>
    <p:sldId id="294" r:id="rId44"/>
    <p:sldId id="295" r:id="rId45"/>
    <p:sldId id="414" r:id="rId46"/>
    <p:sldId id="291" r:id="rId47"/>
    <p:sldId id="452" r:id="rId48"/>
    <p:sldId id="484" r:id="rId49"/>
    <p:sldId id="296" r:id="rId50"/>
    <p:sldId id="384" r:id="rId51"/>
    <p:sldId id="485" r:id="rId52"/>
    <p:sldId id="486" r:id="rId53"/>
    <p:sldId id="487" r:id="rId54"/>
    <p:sldId id="488" r:id="rId55"/>
    <p:sldId id="489" r:id="rId56"/>
    <p:sldId id="490" r:id="rId57"/>
    <p:sldId id="416" r:id="rId58"/>
    <p:sldId id="505" r:id="rId59"/>
    <p:sldId id="501" r:id="rId60"/>
    <p:sldId id="500" r:id="rId61"/>
    <p:sldId id="504" r:id="rId62"/>
    <p:sldId id="502" r:id="rId63"/>
    <p:sldId id="297" r:id="rId64"/>
    <p:sldId id="506" r:id="rId65"/>
    <p:sldId id="481" r:id="rId66"/>
    <p:sldId id="482" r:id="rId67"/>
    <p:sldId id="393" r:id="rId68"/>
    <p:sldId id="499" r:id="rId69"/>
    <p:sldId id="503" r:id="rId70"/>
    <p:sldId id="412" r:id="rId71"/>
    <p:sldId id="528" r:id="rId72"/>
    <p:sldId id="520" r:id="rId73"/>
    <p:sldId id="516" r:id="rId74"/>
    <p:sldId id="298" r:id="rId75"/>
    <p:sldId id="417" r:id="rId76"/>
    <p:sldId id="299" r:id="rId77"/>
    <p:sldId id="497" r:id="rId78"/>
    <p:sldId id="498" r:id="rId79"/>
    <p:sldId id="514" r:id="rId80"/>
    <p:sldId id="336" r:id="rId81"/>
    <p:sldId id="513" r:id="rId82"/>
    <p:sldId id="512" r:id="rId83"/>
    <p:sldId id="300" r:id="rId84"/>
    <p:sldId id="426" r:id="rId85"/>
    <p:sldId id="310" r:id="rId86"/>
    <p:sldId id="418" r:id="rId87"/>
    <p:sldId id="301" r:id="rId88"/>
    <p:sldId id="529" r:id="rId89"/>
    <p:sldId id="473" r:id="rId90"/>
    <p:sldId id="311" r:id="rId91"/>
    <p:sldId id="302" r:id="rId92"/>
    <p:sldId id="304" r:id="rId93"/>
    <p:sldId id="303" r:id="rId94"/>
    <p:sldId id="427" r:id="rId95"/>
    <p:sldId id="428" r:id="rId96"/>
    <p:sldId id="429" r:id="rId97"/>
    <p:sldId id="431" r:id="rId98"/>
    <p:sldId id="430" r:id="rId99"/>
    <p:sldId id="432" r:id="rId100"/>
    <p:sldId id="472" r:id="rId101"/>
    <p:sldId id="387" r:id="rId102"/>
    <p:sldId id="459" r:id="rId103"/>
    <p:sldId id="471" r:id="rId104"/>
    <p:sldId id="468" r:id="rId105"/>
    <p:sldId id="469" r:id="rId106"/>
    <p:sldId id="441" r:id="rId107"/>
    <p:sldId id="438" r:id="rId108"/>
    <p:sldId id="460" r:id="rId109"/>
    <p:sldId id="461" r:id="rId110"/>
    <p:sldId id="495" r:id="rId111"/>
    <p:sldId id="496" r:id="rId112"/>
    <p:sldId id="474" r:id="rId113"/>
    <p:sldId id="475" r:id="rId114"/>
    <p:sldId id="494" r:id="rId115"/>
    <p:sldId id="491" r:id="rId116"/>
    <p:sldId id="492" r:id="rId117"/>
    <p:sldId id="493" r:id="rId118"/>
    <p:sldId id="509" r:id="rId119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A87"/>
    <a:srgbClr val="FF0000"/>
    <a:srgbClr val="FFFFCC"/>
    <a:srgbClr val="33CC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0" autoAdjust="0"/>
    <p:restoredTop sz="94882" autoAdjust="0"/>
  </p:normalViewPr>
  <p:slideViewPr>
    <p:cSldViewPr>
      <p:cViewPr varScale="1">
        <p:scale>
          <a:sx n="114" d="100"/>
          <a:sy n="114" d="100"/>
        </p:scale>
        <p:origin x="360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3F6CC-7BD0-4FA9-BAD0-6581958EEC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093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4F436-5BBD-4F3E-BF37-4807A38201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760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65C26-5888-4CBC-A0CC-D42E82874B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983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9B00D-C5A0-409E-962C-F7F9577A77F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36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4203C-6923-4E26-B0AC-655B0E58D0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55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70136-5E69-4047-BE7B-03423504754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411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E6328-D4B8-42E5-B599-39DE9F753C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8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5DD7B-7965-4DF5-A648-8287F4A030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50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4DC011-BF26-45A6-9C7E-994CE9E852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62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47626-B09B-48AD-8DAC-85D8555EF5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942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7114D-25D3-43C9-AE5E-938F68F62E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83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fld id="{E91EBD93-6032-4C78-90A2-30788D57033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63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590.png"/><Relationship Id="rId12" Type="http://schemas.openxmlformats.org/officeDocument/2006/relationships/image" Target="../media/image190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0.png"/><Relationship Id="rId11" Type="http://schemas.openxmlformats.org/officeDocument/2006/relationships/image" Target="../media/image189.png"/><Relationship Id="rId10" Type="http://schemas.openxmlformats.org/officeDocument/2006/relationships/image" Target="../media/image188.png"/><Relationship Id="rId4" Type="http://schemas.openxmlformats.org/officeDocument/2006/relationships/image" Target="../media/image197.wmf"/><Relationship Id="rId9" Type="http://schemas.openxmlformats.org/officeDocument/2006/relationships/image" Target="../media/image1611.png"/><Relationship Id="rId14" Type="http://schemas.openxmlformats.org/officeDocument/2006/relationships/image" Target="../media/image191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930.png"/><Relationship Id="rId12" Type="http://schemas.openxmlformats.org/officeDocument/2006/relationships/image" Target="../media/image197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wmf"/><Relationship Id="rId11" Type="http://schemas.openxmlformats.org/officeDocument/2006/relationships/image" Target="../media/image196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99.wmf"/><Relationship Id="rId4" Type="http://schemas.openxmlformats.org/officeDocument/2006/relationships/image" Target="../media/image197.wmf"/><Relationship Id="rId9" Type="http://schemas.openxmlformats.org/officeDocument/2006/relationships/oleObject" Target="../embeddings/oleObject6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0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0.png"/><Relationship Id="rId5" Type="http://schemas.openxmlformats.org/officeDocument/2006/relationships/image" Target="../media/image198.png"/><Relationship Id="rId4" Type="http://schemas.openxmlformats.org/officeDocument/2006/relationships/image" Target="../media/image166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9.w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20.wmf"/><Relationship Id="rId26" Type="http://schemas.openxmlformats.org/officeDocument/2006/relationships/image" Target="../media/image224.w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17.wmf"/><Relationship Id="rId17" Type="http://schemas.openxmlformats.org/officeDocument/2006/relationships/oleObject" Target="../embeddings/oleObject17.bin"/><Relationship Id="rId25" Type="http://schemas.openxmlformats.org/officeDocument/2006/relationships/oleObject" Target="../embeddings/oleObject21.bin"/><Relationship Id="rId2" Type="http://schemas.openxmlformats.org/officeDocument/2006/relationships/image" Target="../media/image212.jpeg"/><Relationship Id="rId16" Type="http://schemas.openxmlformats.org/officeDocument/2006/relationships/image" Target="../media/image219.wmf"/><Relationship Id="rId20" Type="http://schemas.openxmlformats.org/officeDocument/2006/relationships/image" Target="../media/image22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w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223.w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0.bin"/><Relationship Id="rId10" Type="http://schemas.openxmlformats.org/officeDocument/2006/relationships/image" Target="../media/image216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213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18.wmf"/><Relationship Id="rId22" Type="http://schemas.openxmlformats.org/officeDocument/2006/relationships/image" Target="../media/image222.w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3" Type="http://schemas.openxmlformats.org/officeDocument/2006/relationships/image" Target="../media/image1860.png"/><Relationship Id="rId7" Type="http://schemas.openxmlformats.org/officeDocument/2006/relationships/image" Target="../media/image1900.png"/><Relationship Id="rId2" Type="http://schemas.openxmlformats.org/officeDocument/2006/relationships/image" Target="../media/image18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0.png"/><Relationship Id="rId11" Type="http://schemas.openxmlformats.org/officeDocument/2006/relationships/image" Target="../media/image1111.png"/><Relationship Id="rId5" Type="http://schemas.openxmlformats.org/officeDocument/2006/relationships/image" Target="../media/image1880.png"/><Relationship Id="rId10" Type="http://schemas.openxmlformats.org/officeDocument/2006/relationships/image" Target="../media/image1950.png"/><Relationship Id="rId4" Type="http://schemas.openxmlformats.org/officeDocument/2006/relationships/image" Target="../media/image1870.png"/><Relationship Id="rId9" Type="http://schemas.openxmlformats.org/officeDocument/2006/relationships/image" Target="../media/image194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2080.png"/><Relationship Id="rId7" Type="http://schemas.openxmlformats.org/officeDocument/2006/relationships/image" Target="../media/image267.png"/><Relationship Id="rId2" Type="http://schemas.openxmlformats.org/officeDocument/2006/relationships/image" Target="../media/image20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70.png"/><Relationship Id="rId5" Type="http://schemas.openxmlformats.org/officeDocument/2006/relationships/image" Target="../media/image214.png"/><Relationship Id="rId10" Type="http://schemas.openxmlformats.org/officeDocument/2006/relationships/image" Target="../media/image269.png"/><Relationship Id="rId4" Type="http://schemas.openxmlformats.org/officeDocument/2006/relationships/image" Target="../media/image210.png"/><Relationship Id="rId9" Type="http://schemas.openxmlformats.org/officeDocument/2006/relationships/image" Target="../media/image276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272.png"/><Relationship Id="rId7" Type="http://schemas.openxmlformats.org/officeDocument/2006/relationships/image" Target="../media/image1140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png"/><Relationship Id="rId5" Type="http://schemas.openxmlformats.org/officeDocument/2006/relationships/image" Target="../media/image1130.png"/><Relationship Id="rId4" Type="http://schemas.openxmlformats.org/officeDocument/2006/relationships/image" Target="../media/image1091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5.jpeg"/><Relationship Id="rId7" Type="http://schemas.openxmlformats.org/officeDocument/2006/relationships/image" Target="../media/image3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30.png"/><Relationship Id="rId4" Type="http://schemas.openxmlformats.org/officeDocument/2006/relationships/image" Target="../media/image13.jpeg"/><Relationship Id="rId9" Type="http://schemas.openxmlformats.org/officeDocument/2006/relationships/image" Target="../media/image3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5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47.png"/><Relationship Id="rId12" Type="http://schemas.openxmlformats.org/officeDocument/2006/relationships/image" Target="../media/image48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8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3" Type="http://schemas.openxmlformats.org/officeDocument/2006/relationships/image" Target="../media/image63.png"/><Relationship Id="rId12" Type="http://schemas.openxmlformats.org/officeDocument/2006/relationships/image" Target="../media/image6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9.png"/><Relationship Id="rId15" Type="http://schemas.openxmlformats.org/officeDocument/2006/relationships/image" Target="../media/image70.png"/><Relationship Id="rId1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71.png"/><Relationship Id="rId10" Type="http://schemas.openxmlformats.org/officeDocument/2006/relationships/image" Target="../media/image45.png"/><Relationship Id="rId4" Type="http://schemas.openxmlformats.org/officeDocument/2006/relationships/image" Target="../media/image7.jpeg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57.png"/><Relationship Id="rId7" Type="http://schemas.openxmlformats.org/officeDocument/2006/relationships/image" Target="../media/image632.png"/><Relationship Id="rId12" Type="http://schemas.openxmlformats.org/officeDocument/2006/relationships/image" Target="../media/image7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11" Type="http://schemas.openxmlformats.org/officeDocument/2006/relationships/image" Target="../media/image72.png"/><Relationship Id="rId5" Type="http://schemas.openxmlformats.org/officeDocument/2006/relationships/image" Target="../media/image44.jpeg"/><Relationship Id="rId10" Type="http://schemas.openxmlformats.org/officeDocument/2006/relationships/image" Target="../media/image701.png"/><Relationship Id="rId4" Type="http://schemas.openxmlformats.org/officeDocument/2006/relationships/image" Target="../media/image590.png"/><Relationship Id="rId9" Type="http://schemas.openxmlformats.org/officeDocument/2006/relationships/image" Target="../media/image6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1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7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660.pn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500.png"/><Relationship Id="rId4" Type="http://schemas.openxmlformats.org/officeDocument/2006/relationships/image" Target="../media/image4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74.png"/><Relationship Id="rId3" Type="http://schemas.openxmlformats.org/officeDocument/2006/relationships/image" Target="../media/image20.wmf"/><Relationship Id="rId7" Type="http://schemas.openxmlformats.org/officeDocument/2006/relationships/image" Target="../media/image720.png"/><Relationship Id="rId12" Type="http://schemas.openxmlformats.org/officeDocument/2006/relationships/image" Target="../media/image78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0.png"/><Relationship Id="rId11" Type="http://schemas.openxmlformats.org/officeDocument/2006/relationships/image" Target="../media/image77.png"/><Relationship Id="rId15" Type="http://schemas.openxmlformats.org/officeDocument/2006/relationships/image" Target="../media/image76.png"/><Relationship Id="rId10" Type="http://schemas.openxmlformats.org/officeDocument/2006/relationships/image" Target="../media/image630.png"/><Relationship Id="rId4" Type="http://schemas.openxmlformats.org/officeDocument/2006/relationships/image" Target="../media/image21.jpeg"/><Relationship Id="rId1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wmf"/><Relationship Id="rId7" Type="http://schemas.openxmlformats.org/officeDocument/2006/relationships/image" Target="../media/image80.png"/><Relationship Id="rId12" Type="http://schemas.openxmlformats.org/officeDocument/2006/relationships/image" Target="../media/image8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103.png"/><Relationship Id="rId5" Type="http://schemas.openxmlformats.org/officeDocument/2006/relationships/image" Target="../media/image53.wmf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741.png"/><Relationship Id="rId7" Type="http://schemas.openxmlformats.org/officeDocument/2006/relationships/image" Target="../media/image7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0.png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4.png"/><Relationship Id="rId7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138.png"/><Relationship Id="rId4" Type="http://schemas.openxmlformats.org/officeDocument/2006/relationships/image" Target="../media/image6.png"/><Relationship Id="rId9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.jpeg"/><Relationship Id="rId7" Type="http://schemas.openxmlformats.org/officeDocument/2006/relationships/image" Target="../media/image9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tiff"/><Relationship Id="rId4" Type="http://schemas.openxmlformats.org/officeDocument/2006/relationships/image" Target="../media/image117.tif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6.tiff"/><Relationship Id="rId7" Type="http://schemas.openxmlformats.org/officeDocument/2006/relationships/image" Target="../media/image121.png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7" Type="http://schemas.openxmlformats.org/officeDocument/2006/relationships/image" Target="../media/image122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tiff"/><Relationship Id="rId5" Type="http://schemas.openxmlformats.org/officeDocument/2006/relationships/image" Target="../media/image120.tiff"/><Relationship Id="rId4" Type="http://schemas.openxmlformats.org/officeDocument/2006/relationships/image" Target="../media/image12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2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131.png"/><Relationship Id="rId4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0.png"/><Relationship Id="rId4" Type="http://schemas.openxmlformats.org/officeDocument/2006/relationships/image" Target="../media/image11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1.png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0.jpeg"/><Relationship Id="rId7" Type="http://schemas.openxmlformats.org/officeDocument/2006/relationships/image" Target="../media/image146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31.jpeg"/><Relationship Id="rId9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30.jpeg"/><Relationship Id="rId7" Type="http://schemas.openxmlformats.org/officeDocument/2006/relationships/image" Target="../media/image15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32.jpeg"/><Relationship Id="rId9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7" Type="http://schemas.openxmlformats.org/officeDocument/2006/relationships/image" Target="../media/image1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432.png"/><Relationship Id="rId4" Type="http://schemas.openxmlformats.org/officeDocument/2006/relationships/image" Target="../media/image1420.png"/><Relationship Id="rId9" Type="http://schemas.openxmlformats.org/officeDocument/2006/relationships/image" Target="../media/image1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0.png"/><Relationship Id="rId7" Type="http://schemas.openxmlformats.org/officeDocument/2006/relationships/image" Target="../media/image15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1.png"/><Relationship Id="rId5" Type="http://schemas.openxmlformats.org/officeDocument/2006/relationships/image" Target="../media/image1491.png"/><Relationship Id="rId4" Type="http://schemas.openxmlformats.org/officeDocument/2006/relationships/image" Target="../media/image148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3" Type="http://schemas.openxmlformats.org/officeDocument/2006/relationships/image" Target="../media/image130.jpeg"/><Relationship Id="rId7" Type="http://schemas.openxmlformats.org/officeDocument/2006/relationships/image" Target="../media/image1310.png"/><Relationship Id="rId12" Type="http://schemas.openxmlformats.org/officeDocument/2006/relationships/image" Target="../media/image136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0.png"/><Relationship Id="rId11" Type="http://schemas.openxmlformats.org/officeDocument/2006/relationships/image" Target="../media/image1350.png"/><Relationship Id="rId5" Type="http://schemas.openxmlformats.org/officeDocument/2006/relationships/image" Target="../media/image144.jpeg"/><Relationship Id="rId10" Type="http://schemas.openxmlformats.org/officeDocument/2006/relationships/image" Target="../media/image1340.png"/><Relationship Id="rId4" Type="http://schemas.openxmlformats.org/officeDocument/2006/relationships/image" Target="../media/image143.jpeg"/><Relationship Id="rId9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0.png"/><Relationship Id="rId5" Type="http://schemas.openxmlformats.org/officeDocument/2006/relationships/image" Target="../media/image1400.png"/><Relationship Id="rId4" Type="http://schemas.openxmlformats.org/officeDocument/2006/relationships/image" Target="../media/image155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1.png"/><Relationship Id="rId3" Type="http://schemas.openxmlformats.org/officeDocument/2006/relationships/image" Target="../media/image1380.png"/><Relationship Id="rId7" Type="http://schemas.openxmlformats.org/officeDocument/2006/relationships/image" Target="../media/image141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1.png"/><Relationship Id="rId5" Type="http://schemas.openxmlformats.org/officeDocument/2006/relationships/image" Target="../media/image1400.png"/><Relationship Id="rId4" Type="http://schemas.openxmlformats.org/officeDocument/2006/relationships/image" Target="../media/image139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61.png"/><Relationship Id="rId7" Type="http://schemas.openxmlformats.org/officeDocument/2006/relationships/image" Target="../media/image23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2.jp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0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600.png"/><Relationship Id="rId3" Type="http://schemas.openxmlformats.org/officeDocument/2006/relationships/image" Target="../media/image155.jpeg"/><Relationship Id="rId7" Type="http://schemas.openxmlformats.org/officeDocument/2006/relationships/image" Target="../media/image1520.png"/><Relationship Id="rId12" Type="http://schemas.openxmlformats.org/officeDocument/2006/relationships/image" Target="../media/image1570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1.png"/><Relationship Id="rId11" Type="http://schemas.openxmlformats.org/officeDocument/2006/relationships/image" Target="../media/image1560.png"/><Relationship Id="rId5" Type="http://schemas.openxmlformats.org/officeDocument/2006/relationships/image" Target="../media/image1500.png"/><Relationship Id="rId10" Type="http://schemas.openxmlformats.org/officeDocument/2006/relationships/image" Target="../media/image1550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0.png"/><Relationship Id="rId3" Type="http://schemas.openxmlformats.org/officeDocument/2006/relationships/image" Target="../media/image1591.png"/><Relationship Id="rId7" Type="http://schemas.openxmlformats.org/officeDocument/2006/relationships/image" Target="../media/image170.png"/><Relationship Id="rId12" Type="http://schemas.openxmlformats.org/officeDocument/2006/relationships/image" Target="../media/image1681.png"/><Relationship Id="rId2" Type="http://schemas.openxmlformats.org/officeDocument/2006/relationships/image" Target="../media/image15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671.png"/><Relationship Id="rId5" Type="http://schemas.openxmlformats.org/officeDocument/2006/relationships/image" Target="../media/image168.png"/><Relationship Id="rId10" Type="http://schemas.openxmlformats.org/officeDocument/2006/relationships/image" Target="../media/image166.png"/><Relationship Id="rId4" Type="http://schemas.openxmlformats.org/officeDocument/2006/relationships/image" Target="../media/image1672.png"/><Relationship Id="rId9" Type="http://schemas.openxmlformats.org/officeDocument/2006/relationships/image" Target="../media/image16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0.png"/><Relationship Id="rId13" Type="http://schemas.openxmlformats.org/officeDocument/2006/relationships/image" Target="../media/image173.png"/><Relationship Id="rId3" Type="http://schemas.openxmlformats.org/officeDocument/2006/relationships/image" Target="../media/image130.jpeg"/><Relationship Id="rId7" Type="http://schemas.openxmlformats.org/officeDocument/2006/relationships/image" Target="../media/image1670.png"/><Relationship Id="rId12" Type="http://schemas.openxmlformats.org/officeDocument/2006/relationships/image" Target="../media/image171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1.png"/><Relationship Id="rId11" Type="http://schemas.openxmlformats.org/officeDocument/2006/relationships/image" Target="../media/image1270.png"/><Relationship Id="rId5" Type="http://schemas.openxmlformats.org/officeDocument/2006/relationships/image" Target="../media/image1651.png"/><Relationship Id="rId10" Type="http://schemas.openxmlformats.org/officeDocument/2006/relationships/image" Target="../media/image1700.png"/><Relationship Id="rId4" Type="http://schemas.openxmlformats.org/officeDocument/2006/relationships/image" Target="../media/image1642.png"/><Relationship Id="rId9" Type="http://schemas.openxmlformats.org/officeDocument/2006/relationships/image" Target="../media/image169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59.png"/><Relationship Id="rId7" Type="http://schemas.openxmlformats.org/officeDocument/2006/relationships/image" Target="../media/image17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2.png"/><Relationship Id="rId9" Type="http://schemas.openxmlformats.org/officeDocument/2006/relationships/image" Target="../media/image17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baloon%20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4743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20031026-baloon-in-utsunomi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724275"/>
            <a:ext cx="21240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6019799" y="13716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 dirty="0">
                <a:solidFill>
                  <a:srgbClr val="FF0000"/>
                </a:solidFill>
              </a:rPr>
              <a:t>氣體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zh-TW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_09_Figure.jpg">
            <a:extLst>
              <a:ext uri="{FF2B5EF4-FFF2-40B4-BE49-F238E27FC236}">
                <a16:creationId xmlns:a16="http://schemas.microsoft.com/office/drawing/2014/main" id="{1481D8E2-97AE-4DF9-F772-FE5B0CC3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89888"/>
            <a:ext cx="8546592" cy="4078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50522-1DDA-EF90-F90F-4CDC20594F8D}"/>
              </a:ext>
            </a:extLst>
          </p:cNvPr>
          <p:cNvSpPr txBox="1"/>
          <p:nvPr/>
        </p:nvSpPr>
        <p:spPr>
          <a:xfrm>
            <a:off x="2057400" y="5638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既然有統一的數值，聯通的氣體的壓力就很容易測量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114766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810000" y="2286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一系列的例題：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79468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682651" y="475890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590307" y="3092006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由各個狀態的壓力與體積即可算出其溫度</a:t>
            </a:r>
          </a:p>
        </p:txBody>
      </p:sp>
      <p:graphicFrame>
        <p:nvGraphicFramePr>
          <p:cNvPr id="542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784156"/>
              </p:ext>
            </p:extLst>
          </p:nvPr>
        </p:nvGraphicFramePr>
        <p:xfrm>
          <a:off x="4953000" y="2985643"/>
          <a:ext cx="7889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533169" imgH="393529" progId="Equation.3">
                  <p:embed/>
                </p:oleObj>
              </mc:Choice>
              <mc:Fallback>
                <p:oleObj name="方程式" r:id="rId3" imgW="533169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985643"/>
                        <a:ext cx="788988" cy="5826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98082" y="3657600"/>
                <a:ext cx="2645018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=1203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2" y="3657600"/>
                <a:ext cx="2645018" cy="616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503349" y="3686228"/>
                <a:ext cx="2497158" cy="61093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2000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=962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349" y="3686228"/>
                <a:ext cx="2497158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05898" y="4878309"/>
                <a:ext cx="50043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8.31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1203~35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98" y="4878309"/>
                <a:ext cx="5004319" cy="609077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101811" y="3665304"/>
                <a:ext cx="2647328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</a:rPr>
                        <m:t>2406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811" y="3665304"/>
                <a:ext cx="2647328" cy="616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05898" y="4421109"/>
                <a:ext cx="67617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是定壓過程：熱量由定壓比熱算，內能差由定容比熱算！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98" y="4421109"/>
                <a:ext cx="6761702" cy="369332"/>
              </a:xfrm>
              <a:prstGeom prst="rect">
                <a:avLst/>
              </a:prstGeom>
              <a:blipFill>
                <a:blip r:embed="rId10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13781" y="5959681"/>
                <a:ext cx="5875391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bc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8.31</m:t>
                      </m:r>
                      <m:r>
                        <a:rPr lang="el-GR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1544~−30</m:t>
                      </m:r>
                      <m:r>
                        <m:rPr>
                          <m:nor/>
                        </m:rPr>
                        <a:rPr lang="zh-TW" altLang="en-US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KJ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81" y="5959681"/>
                <a:ext cx="5875391" cy="616515"/>
              </a:xfrm>
              <a:prstGeom prst="rect">
                <a:avLst/>
              </a:prstGeom>
              <a:blipFill>
                <a:blip r:embed="rId11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58851" y="5564109"/>
                <a:ext cx="6861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是定容過程：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熱量、內能差都由定容比熱算。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51" y="5564109"/>
                <a:ext cx="6861149" cy="369332"/>
              </a:xfrm>
              <a:prstGeom prst="rect">
                <a:avLst/>
              </a:prstGeom>
              <a:blipFill>
                <a:blip r:embed="rId12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315873" y="1062589"/>
                <a:ext cx="1785938" cy="389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ab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bc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873" y="1062589"/>
                <a:ext cx="1785938" cy="389145"/>
              </a:xfrm>
              <a:prstGeom prst="rect">
                <a:avLst/>
              </a:prstGeom>
              <a:blipFill rotWithShape="1">
                <a:blip r:embed="rId13"/>
                <a:stretch>
                  <a:fillRect l="-3072" t="-6250" r="-1706" b="-203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4"/>
          <p:cNvSpPr txBox="1">
            <a:spLocks noChangeArrowheads="1"/>
          </p:cNvSpPr>
          <p:nvPr/>
        </p:nvSpPr>
        <p:spPr bwMode="auto">
          <a:xfrm>
            <a:off x="661869" y="100042"/>
            <a:ext cx="4943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一莫耳理想氣體：雙原子分子組成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">
                <a:extLst>
                  <a:ext uri="{FF2B5EF4-FFF2-40B4-BE49-F238E27FC236}">
                    <a16:creationId xmlns:a16="http://schemas.microsoft.com/office/drawing/2014/main" id="{2F06E3AB-333B-0041-2D0B-8035BBC681FB}"/>
                  </a:ext>
                </a:extLst>
              </p:cNvPr>
              <p:cNvSpPr txBox="1"/>
              <p:nvPr/>
            </p:nvSpPr>
            <p:spPr>
              <a:xfrm>
                <a:off x="6101811" y="4879818"/>
                <a:ext cx="2378215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3">
                <a:extLst>
                  <a:ext uri="{FF2B5EF4-FFF2-40B4-BE49-F238E27FC236}">
                    <a16:creationId xmlns:a16="http://schemas.microsoft.com/office/drawing/2014/main" id="{2F06E3AB-333B-0041-2D0B-8035BBC68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811" y="4879818"/>
                <a:ext cx="2378215" cy="616515"/>
              </a:xfrm>
              <a:prstGeom prst="rect">
                <a:avLst/>
              </a:prstGeom>
              <a:blipFill>
                <a:blip r:embed="rId1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1361965" y="457201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1276079" y="3200401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由各個狀態的壓力與體積即可算出其溫度</a:t>
            </a:r>
          </a:p>
        </p:txBody>
      </p:sp>
      <p:sp>
        <p:nvSpPr>
          <p:cNvPr id="54279" name="文字方塊 6"/>
          <p:cNvSpPr txBox="1">
            <a:spLocks noChangeArrowheads="1"/>
          </p:cNvSpPr>
          <p:nvPr/>
        </p:nvSpPr>
        <p:spPr bwMode="auto">
          <a:xfrm>
            <a:off x="1255359" y="4957951"/>
            <a:ext cx="342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由溫度即可算出內能！</a:t>
            </a:r>
          </a:p>
        </p:txBody>
      </p:sp>
      <p:graphicFrame>
        <p:nvGraphicFramePr>
          <p:cNvPr id="542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277100"/>
              </p:ext>
            </p:extLst>
          </p:nvPr>
        </p:nvGraphicFramePr>
        <p:xfrm>
          <a:off x="5848079" y="3048001"/>
          <a:ext cx="7889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533169" imgH="393529" progId="Equation.3">
                  <p:embed/>
                </p:oleObj>
              </mc:Choice>
              <mc:Fallback>
                <p:oleObj name="方程式" r:id="rId3" imgW="53316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8079" y="3048001"/>
                        <a:ext cx="788988" cy="5826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263687"/>
              </p:ext>
            </p:extLst>
          </p:nvPr>
        </p:nvGraphicFramePr>
        <p:xfrm>
          <a:off x="3693759" y="4842063"/>
          <a:ext cx="19812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269449" imgH="393529" progId="Equation.3">
                  <p:embed/>
                </p:oleObj>
              </mc:Choice>
              <mc:Fallback>
                <p:oleObj name="方程式" r:id="rId5" imgW="126944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759" y="4842063"/>
                        <a:ext cx="1981200" cy="6127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85212" y="3733801"/>
                <a:ext cx="2645019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=1203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212" y="3733801"/>
                <a:ext cx="2645019" cy="616515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191000" y="3733800"/>
                <a:ext cx="2497158" cy="61093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2000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=962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733800"/>
                <a:ext cx="2497158" cy="61093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701902"/>
              </p:ext>
            </p:extLst>
          </p:nvPr>
        </p:nvGraphicFramePr>
        <p:xfrm>
          <a:off x="5811450" y="4842231"/>
          <a:ext cx="24574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574640" imgH="393480" progId="Equation.3">
                  <p:embed/>
                </p:oleObj>
              </mc:Choice>
              <mc:Fallback>
                <p:oleObj name="方程式" r:id="rId9" imgW="1574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1450" y="4842231"/>
                        <a:ext cx="2457450" cy="6127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385212" y="5754215"/>
                <a:ext cx="5847242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=−5000+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5000+2000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×2=2000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212" y="5754215"/>
                <a:ext cx="5847242" cy="616515"/>
              </a:xfrm>
              <a:prstGeom prst="rect">
                <a:avLst/>
              </a:prstGeom>
              <a:blipFill>
                <a:blip r:embed="rId11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135327" y="1079438"/>
                <a:ext cx="12128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ac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27" y="1079438"/>
                <a:ext cx="1212833" cy="369332"/>
              </a:xfrm>
              <a:prstGeom prst="rect">
                <a:avLst/>
              </a:prstGeom>
              <a:blipFill>
                <a:blip r:embed="rId12"/>
                <a:stretch>
                  <a:fillRect l="-4167" t="-3226" r="-4167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758233" y="6352527"/>
            <a:ext cx="1362692" cy="3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梯形面積</a:t>
            </a:r>
          </a:p>
        </p:txBody>
      </p:sp>
    </p:spTree>
    <p:extLst>
      <p:ext uri="{BB962C8B-B14F-4D97-AF65-F5344CB8AC3E}">
        <p14:creationId xmlns:p14="http://schemas.microsoft.com/office/powerpoint/2010/main" val="42789709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982091" y="1108752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02623" y="533400"/>
                <a:ext cx="50853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計算一個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a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b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c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/>
                        <a:ea typeface="Cambria Math"/>
                      </a:rPr>
                      <m:t>a</m:t>
                    </m:r>
                  </m:oMath>
                </a14:m>
                <a:r>
                  <a:rPr lang="zh-TW" altLang="en-US" dirty="0"/>
                  <a:t>循環後氣體所作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的功</m:t>
                    </m:r>
                    <m:r>
                      <a:rPr lang="en-US" altLang="zh-TW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23" y="533400"/>
                <a:ext cx="508530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079" t="-666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878798" y="3842266"/>
                <a:ext cx="558140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=三角形面積=(5000−2000)×2×0.5=3000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98" y="3842266"/>
                <a:ext cx="55814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838200" y="4497457"/>
            <a:ext cx="482279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另一算法：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838200" y="5029200"/>
                <a:ext cx="760798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bc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=−2000+35000−30000=3000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29200"/>
                <a:ext cx="760798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38200" y="5638800"/>
                <a:ext cx="541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此循環將熱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變為功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𝑊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，這就是一個引擎。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38800"/>
                <a:ext cx="54102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15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0016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56"/>
            <a:ext cx="9144000" cy="63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472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275938"/>
            <a:ext cx="9144000" cy="39293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4191000"/>
            <a:ext cx="9144000" cy="23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33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57288"/>
            <a:ext cx="71818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94209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055833" cy="63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803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124744"/>
            <a:ext cx="8220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192338"/>
            <a:ext cx="7739063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600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F104F-C878-5249-BE3A-C98DFA5F7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61DFC9-19FA-EA7C-2E51-1B3698F80F2D}"/>
              </a:ext>
            </a:extLst>
          </p:cNvPr>
          <p:cNvSpPr/>
          <p:nvPr/>
        </p:nvSpPr>
        <p:spPr>
          <a:xfrm>
            <a:off x="685800" y="1295400"/>
            <a:ext cx="45720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18" name="Line 5">
            <a:extLst>
              <a:ext uri="{FF2B5EF4-FFF2-40B4-BE49-F238E27FC236}">
                <a16:creationId xmlns:a16="http://schemas.microsoft.com/office/drawing/2014/main" id="{0641B93E-CF92-0C99-1BEC-4B0531153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2672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19" name="Line 6">
            <a:extLst>
              <a:ext uri="{FF2B5EF4-FFF2-40B4-BE49-F238E27FC236}">
                <a16:creationId xmlns:a16="http://schemas.microsoft.com/office/drawing/2014/main" id="{26865A99-F0C0-1A1E-906A-4A476C37B7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600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0" name="Text Box 7">
                <a:extLst>
                  <a:ext uri="{FF2B5EF4-FFF2-40B4-BE49-F238E27FC236}">
                    <a16:creationId xmlns:a16="http://schemas.microsoft.com/office/drawing/2014/main" id="{3452C287-14C6-A1E0-1339-A5527DFFE0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5800" y="40386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0" name="Text Box 7">
                <a:extLst>
                  <a:ext uri="{FF2B5EF4-FFF2-40B4-BE49-F238E27FC236}">
                    <a16:creationId xmlns:a16="http://schemas.microsoft.com/office/drawing/2014/main" id="{3452C287-14C6-A1E0-1339-A5527DFFE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5800" y="4038600"/>
                <a:ext cx="457200" cy="3667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1" name="Text Box 8">
                <a:extLst>
                  <a:ext uri="{FF2B5EF4-FFF2-40B4-BE49-F238E27FC236}">
                    <a16:creationId xmlns:a16="http://schemas.microsoft.com/office/drawing/2014/main" id="{A672B262-8CAF-FB79-9615-4EB50498D3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1371600"/>
                <a:ext cx="381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1" name="Text Box 8">
                <a:extLst>
                  <a:ext uri="{FF2B5EF4-FFF2-40B4-BE49-F238E27FC236}">
                    <a16:creationId xmlns:a16="http://schemas.microsoft.com/office/drawing/2014/main" id="{A672B262-8CAF-FB79-9615-4EB50498D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371600"/>
                <a:ext cx="38100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2" name="Line 9">
            <a:extLst>
              <a:ext uri="{FF2B5EF4-FFF2-40B4-BE49-F238E27FC236}">
                <a16:creationId xmlns:a16="http://schemas.microsoft.com/office/drawing/2014/main" id="{8AE07B33-C72C-906F-1537-6E38C47359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514600"/>
            <a:ext cx="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3" name="Line 10">
            <a:extLst>
              <a:ext uri="{FF2B5EF4-FFF2-40B4-BE49-F238E27FC236}">
                <a16:creationId xmlns:a16="http://schemas.microsoft.com/office/drawing/2014/main" id="{55528686-6102-D224-87C6-691967796F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4" name="Text Box 12">
                <a:extLst>
                  <a:ext uri="{FF2B5EF4-FFF2-40B4-BE49-F238E27FC236}">
                    <a16:creationId xmlns:a16="http://schemas.microsoft.com/office/drawing/2014/main" id="{A91F40D2-81D3-ECD6-59F4-C31948C8CA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22860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4" name="Text Box 12">
                <a:extLst>
                  <a:ext uri="{FF2B5EF4-FFF2-40B4-BE49-F238E27FC236}">
                    <a16:creationId xmlns:a16="http://schemas.microsoft.com/office/drawing/2014/main" id="{A91F40D2-81D3-ECD6-59F4-C31948C8C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2286000"/>
                <a:ext cx="457200" cy="366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5" name="Line 13">
            <a:extLst>
              <a:ext uri="{FF2B5EF4-FFF2-40B4-BE49-F238E27FC236}">
                <a16:creationId xmlns:a16="http://schemas.microsoft.com/office/drawing/2014/main" id="{DFD59890-D402-0101-C97E-AB56A898FD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6" name="Line 14">
            <a:extLst>
              <a:ext uri="{FF2B5EF4-FFF2-40B4-BE49-F238E27FC236}">
                <a16:creationId xmlns:a16="http://schemas.microsoft.com/office/drawing/2014/main" id="{43B66F19-CD48-FE4E-3464-0D2402A83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514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7" name="Text Box 15">
            <a:extLst>
              <a:ext uri="{FF2B5EF4-FFF2-40B4-BE49-F238E27FC236}">
                <a16:creationId xmlns:a16="http://schemas.microsoft.com/office/drawing/2014/main" id="{49D63973-5C6E-0943-4CD4-E51914FA4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53000"/>
            <a:ext cx="43434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氣體需要兩個變數來描述標定它的狀態。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9" name="Text Box 12">
                <a:extLst>
                  <a:ext uri="{FF2B5EF4-FFF2-40B4-BE49-F238E27FC236}">
                    <a16:creationId xmlns:a16="http://schemas.microsoft.com/office/drawing/2014/main" id="{649F1203-B886-8C1E-E66C-5EAE36B1F9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3352799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1800" baseline="-25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9" name="Text Box 12">
                <a:extLst>
                  <a:ext uri="{FF2B5EF4-FFF2-40B4-BE49-F238E27FC236}">
                    <a16:creationId xmlns:a16="http://schemas.microsoft.com/office/drawing/2014/main" id="{649F1203-B886-8C1E-E66C-5EAE36B1F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3352799"/>
                <a:ext cx="457200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2E63A9-0F9E-F212-C022-C104C3E72644}"/>
                  </a:ext>
                </a:extLst>
              </p:cNvPr>
              <p:cNvSpPr txBox="1"/>
              <p:nvPr/>
            </p:nvSpPr>
            <p:spPr>
              <a:xfrm>
                <a:off x="2209800" y="5896797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這兩個熱座標可以選擇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TW" dirty="0"/>
                  <a:t>或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TW" dirty="0"/>
                  <a:t>或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2E63A9-0F9E-F212-C022-C104C3E72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896797"/>
                <a:ext cx="6400800" cy="369332"/>
              </a:xfrm>
              <a:prstGeom prst="rect">
                <a:avLst/>
              </a:prstGeom>
              <a:blipFill>
                <a:blip r:embed="rId6"/>
                <a:stretch>
                  <a:fillRect l="-99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B614C4-D881-B35E-E745-D2CAA046AF8E}"/>
                  </a:ext>
                </a:extLst>
              </p:cNvPr>
              <p:cNvSpPr txBox="1"/>
              <p:nvPr/>
            </p:nvSpPr>
            <p:spPr>
              <a:xfrm>
                <a:off x="2209800" y="5454134"/>
                <a:ext cx="601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壓力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的數值也可以作為</a:t>
                </a:r>
                <a:r>
                  <a:rPr lang="en-US" dirty="0" err="1"/>
                  <a:t>氣體</a:t>
                </a:r>
                <a:r>
                  <a:rPr lang="en-US" dirty="0"/>
                  <a:t>的熱座標！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B614C4-D881-B35E-E745-D2CAA046A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454134"/>
                <a:ext cx="6019800" cy="369332"/>
              </a:xfrm>
              <a:prstGeom prst="rect">
                <a:avLst/>
              </a:prstGeom>
              <a:blipFill>
                <a:blip r:embed="rId7"/>
                <a:stretch>
                  <a:fillRect l="-105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2004">
            <a:extLst>
              <a:ext uri="{FF2B5EF4-FFF2-40B4-BE49-F238E27FC236}">
                <a16:creationId xmlns:a16="http://schemas.microsoft.com/office/drawing/2014/main" id="{9E1C0CA8-0114-CF71-070F-D9977F44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66" y="1327916"/>
            <a:ext cx="3583447" cy="3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1CFC4EEA-D852-6FC7-4C13-508286C7F6EB}"/>
              </a:ext>
            </a:extLst>
          </p:cNvPr>
          <p:cNvSpPr/>
          <p:nvPr/>
        </p:nvSpPr>
        <p:spPr>
          <a:xfrm>
            <a:off x="4951976" y="2652713"/>
            <a:ext cx="533400" cy="3571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8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437"/>
            <a:ext cx="9144000" cy="61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91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778" b="40774"/>
          <a:stretch/>
        </p:blipFill>
        <p:spPr>
          <a:xfrm>
            <a:off x="-18361" y="3124200"/>
            <a:ext cx="9398000" cy="31912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5" r="357"/>
          <a:stretch/>
        </p:blipFill>
        <p:spPr>
          <a:xfrm>
            <a:off x="-2033" y="5818305"/>
            <a:ext cx="9111343" cy="556877"/>
          </a:xfrm>
          <a:prstGeom prst="rect">
            <a:avLst/>
          </a:prstGeom>
        </p:spPr>
      </p:pic>
      <p:pic>
        <p:nvPicPr>
          <p:cNvPr id="4" name="圖片 1">
            <a:extLst>
              <a:ext uri="{FF2B5EF4-FFF2-40B4-BE49-F238E27FC236}">
                <a16:creationId xmlns:a16="http://schemas.microsoft.com/office/drawing/2014/main" id="{F39FDD9B-F70B-76FB-FC7B-986D9AB3A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1" b="21462"/>
          <a:stretch/>
        </p:blipFill>
        <p:spPr>
          <a:xfrm>
            <a:off x="0" y="979802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04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7353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12261"/>
              </p:ext>
            </p:extLst>
          </p:nvPr>
        </p:nvGraphicFramePr>
        <p:xfrm>
          <a:off x="3429000" y="1143000"/>
          <a:ext cx="17526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87058" imgH="253890" progId="Equation.3">
                  <p:embed/>
                </p:oleObj>
              </mc:Choice>
              <mc:Fallback>
                <p:oleObj name="方程式" r:id="rId3" imgW="787058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143000"/>
                        <a:ext cx="1752600" cy="5667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3429000" y="1828800"/>
          <a:ext cx="22606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015559" imgH="253890" progId="Equation.3">
                  <p:embed/>
                </p:oleObj>
              </mc:Choice>
              <mc:Fallback>
                <p:oleObj name="方程式" r:id="rId5" imgW="1015559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828800"/>
                        <a:ext cx="2260600" cy="566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432461"/>
              </p:ext>
            </p:extLst>
          </p:nvPr>
        </p:nvGraphicFramePr>
        <p:xfrm>
          <a:off x="5867400" y="1905000"/>
          <a:ext cx="22161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180588" imgH="253890" progId="Equation.3">
                  <p:embed/>
                </p:oleObj>
              </mc:Choice>
              <mc:Fallback>
                <p:oleObj name="方程式" r:id="rId7" imgW="1180588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05000"/>
                        <a:ext cx="2216150" cy="4778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85143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fig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3"/>
          <a:stretch>
            <a:fillRect/>
          </a:stretch>
        </p:blipFill>
        <p:spPr bwMode="auto">
          <a:xfrm>
            <a:off x="2438400" y="1247775"/>
            <a:ext cx="42957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07" name="Object 5"/>
          <p:cNvGraphicFramePr>
            <a:graphicFrameLocks noChangeAspect="1"/>
          </p:cNvGraphicFramePr>
          <p:nvPr/>
        </p:nvGraphicFramePr>
        <p:xfrm>
          <a:off x="1752600" y="4038600"/>
          <a:ext cx="531812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806700" imgH="228600" progId="Equation.3">
                  <p:embed/>
                </p:oleObj>
              </mc:Choice>
              <mc:Fallback>
                <p:oleObj name="方程式" r:id="rId3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038600"/>
                        <a:ext cx="5318125" cy="4333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3754438" y="4648200"/>
          <a:ext cx="9731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583947" imgH="228501" progId="Equation.3">
                  <p:embed/>
                </p:oleObj>
              </mc:Choice>
              <mc:Fallback>
                <p:oleObj name="方程式" r:id="rId5" imgW="58394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4438" y="4648200"/>
                        <a:ext cx="973137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6"/>
          <p:cNvGraphicFramePr>
            <a:graphicFrameLocks noChangeAspect="1"/>
          </p:cNvGraphicFramePr>
          <p:nvPr/>
        </p:nvGraphicFramePr>
        <p:xfrm>
          <a:off x="3200400" y="5181600"/>
          <a:ext cx="19812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939392" imgH="253890" progId="Equation.3">
                  <p:embed/>
                </p:oleObj>
              </mc:Choice>
              <mc:Fallback>
                <p:oleObj name="方程式" r:id="rId7" imgW="939392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181600"/>
                        <a:ext cx="1981200" cy="5349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5"/>
          <p:cNvGraphicFramePr>
            <a:graphicFrameLocks noChangeAspect="1"/>
          </p:cNvGraphicFramePr>
          <p:nvPr/>
        </p:nvGraphicFramePr>
        <p:xfrm>
          <a:off x="3187700" y="5803900"/>
          <a:ext cx="20081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952087" imgH="241195" progId="Equation.3">
                  <p:embed/>
                </p:oleObj>
              </mc:Choice>
              <mc:Fallback>
                <p:oleObj name="方程式" r:id="rId9" imgW="95208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5803900"/>
                        <a:ext cx="2008188" cy="5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7"/>
          <p:cNvGraphicFramePr>
            <a:graphicFrameLocks noChangeAspect="1"/>
          </p:cNvGraphicFramePr>
          <p:nvPr/>
        </p:nvGraphicFramePr>
        <p:xfrm>
          <a:off x="6019800" y="5867400"/>
          <a:ext cx="2746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65028" imgH="228501" progId="Equation.3">
                  <p:embed/>
                </p:oleObj>
              </mc:Choice>
              <mc:Fallback>
                <p:oleObj name="方程式" r:id="rId11" imgW="165028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867400"/>
                        <a:ext cx="274638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向右箭號 7"/>
          <p:cNvSpPr/>
          <p:nvPr/>
        </p:nvSpPr>
        <p:spPr>
          <a:xfrm>
            <a:off x="53340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/>
        </p:nvGraphicFramePr>
        <p:xfrm>
          <a:off x="7815263" y="5867400"/>
          <a:ext cx="2762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165028" imgH="228501" progId="Equation.3">
                  <p:embed/>
                </p:oleObj>
              </mc:Choice>
              <mc:Fallback>
                <p:oleObj name="方程式" r:id="rId13" imgW="165028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5263" y="5867400"/>
                        <a:ext cx="276225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向右箭號 9"/>
          <p:cNvSpPr/>
          <p:nvPr/>
        </p:nvSpPr>
        <p:spPr>
          <a:xfrm>
            <a:off x="68580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6705600" y="5410200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761669" imgH="228501" progId="Equation.3">
                  <p:embed/>
                </p:oleObj>
              </mc:Choice>
              <mc:Fallback>
                <p:oleObj name="方程式" r:id="rId15" imgW="761669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1016000" cy="304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6" name="文字方塊 12"/>
          <p:cNvSpPr txBox="1">
            <a:spLocks noChangeArrowheads="1"/>
          </p:cNvSpPr>
          <p:nvPr/>
        </p:nvSpPr>
        <p:spPr bwMode="auto">
          <a:xfrm>
            <a:off x="2514600" y="6858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1 mol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monoatomic gas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0"/>
          <p:cNvGraphicFramePr>
            <a:graphicFrameLocks noChangeAspect="1"/>
          </p:cNvGraphicFramePr>
          <p:nvPr/>
        </p:nvGraphicFramePr>
        <p:xfrm>
          <a:off x="7162800" y="381000"/>
          <a:ext cx="8524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774364" imgH="761669" progId="Equation.3">
                  <p:embed/>
                </p:oleObj>
              </mc:Choice>
              <mc:Fallback>
                <p:oleObj name="方程式" r:id="rId17" imgW="774364" imgH="7616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81000"/>
                        <a:ext cx="852488" cy="8382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向右箭號 15"/>
          <p:cNvSpPr/>
          <p:nvPr/>
        </p:nvSpPr>
        <p:spPr>
          <a:xfrm>
            <a:off x="4876800" y="762000"/>
            <a:ext cx="3810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17" name="Object 11"/>
          <p:cNvGraphicFramePr>
            <a:graphicFrameLocks noChangeAspect="1"/>
          </p:cNvGraphicFramePr>
          <p:nvPr/>
        </p:nvGraphicFramePr>
        <p:xfrm>
          <a:off x="5715000" y="609600"/>
          <a:ext cx="11017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9" imgW="812447" imgH="393529" progId="Equation.3">
                  <p:embed/>
                </p:oleObj>
              </mc:Choice>
              <mc:Fallback>
                <p:oleObj name="方程式" r:id="rId19" imgW="8124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609600"/>
                        <a:ext cx="1101725" cy="533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1893888" y="5867400"/>
          <a:ext cx="2968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1" imgW="177646" imgH="228402" progId="Equation.3">
                  <p:embed/>
                </p:oleObj>
              </mc:Choice>
              <mc:Fallback>
                <p:oleObj name="方程式" r:id="rId21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888" y="5867400"/>
                        <a:ext cx="296862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向右箭號 18"/>
          <p:cNvSpPr/>
          <p:nvPr/>
        </p:nvSpPr>
        <p:spPr>
          <a:xfrm>
            <a:off x="12192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20" name="Object 12"/>
          <p:cNvGraphicFramePr>
            <a:graphicFrameLocks noChangeAspect="1"/>
          </p:cNvGraphicFramePr>
          <p:nvPr/>
        </p:nvGraphicFramePr>
        <p:xfrm>
          <a:off x="674688" y="5867400"/>
          <a:ext cx="2984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3" imgW="177646" imgH="228402" progId="Equation.3">
                  <p:embed/>
                </p:oleObj>
              </mc:Choice>
              <mc:Fallback>
                <p:oleObj name="方程式" r:id="rId23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5867400"/>
                        <a:ext cx="298450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向右箭號 20"/>
          <p:cNvSpPr/>
          <p:nvPr/>
        </p:nvSpPr>
        <p:spPr>
          <a:xfrm>
            <a:off x="24384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22" name="Object 13"/>
          <p:cNvGraphicFramePr>
            <a:graphicFrameLocks noChangeAspect="1"/>
          </p:cNvGraphicFramePr>
          <p:nvPr/>
        </p:nvGraphicFramePr>
        <p:xfrm>
          <a:off x="982663" y="5410200"/>
          <a:ext cx="10334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5" imgW="774364" imgH="228501" progId="Equation.3">
                  <p:embed/>
                </p:oleObj>
              </mc:Choice>
              <mc:Fallback>
                <p:oleObj name="方程式" r:id="rId25" imgW="774364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410200"/>
                        <a:ext cx="1033462" cy="304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8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 animBg="1"/>
      <p:bldP spid="19" grpId="0" animBg="1"/>
      <p:bldP spid="2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4600" y="1752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例如熱力學與偏微分</a:t>
            </a:r>
          </a:p>
        </p:txBody>
      </p:sp>
    </p:spTree>
    <p:extLst>
      <p:ext uri="{BB962C8B-B14F-4D97-AF65-F5344CB8AC3E}">
        <p14:creationId xmlns:p14="http://schemas.microsoft.com/office/powerpoint/2010/main" val="1922446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267854" y="2653995"/>
                <a:ext cx="6963060" cy="485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因此將狀態方程式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(</m:t>
                    </m:r>
                    <m:r>
                      <a:rPr lang="zh-TW" altLang="en-US" i="1">
                        <a:latin typeface="Cambria Math"/>
                      </a:rPr>
                      <m:t>例如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/>
                          </a:rPr>
                          <m:t>𝑛𝑅𝑇</m:t>
                        </m:r>
                      </m:num>
                      <m:den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den>
                    </m:f>
                    <m:r>
                      <a:rPr lang="en-US" altLang="zh-TW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代入</m:t>
                    </m:r>
                    <m:r>
                      <a:rPr lang="en-US" altLang="zh-TW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4" y="2653995"/>
                <a:ext cx="6963060" cy="485774"/>
              </a:xfrm>
              <a:prstGeom prst="rect">
                <a:avLst/>
              </a:prstGeom>
              <a:blipFill rotWithShape="1">
                <a:blip r:embed="rId2"/>
                <a:stretch>
                  <a:fillRect l="-788" b="-7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360337" y="4724124"/>
                <a:ext cx="2468817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337" y="4724124"/>
                <a:ext cx="2468817" cy="7523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305956" y="744075"/>
                <a:ext cx="2471702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744075"/>
                <a:ext cx="2471702" cy="7523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/>
          <p:cNvCxnSpPr/>
          <p:nvPr/>
        </p:nvCxnSpPr>
        <p:spPr>
          <a:xfrm>
            <a:off x="2145162" y="86257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28850" y="239526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定容過程的熱交換：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39554" y="235128"/>
                <a:ext cx="192492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554" y="235128"/>
                <a:ext cx="192492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67855" y="1628800"/>
                <a:ext cx="5464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這個符號是指體積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不變下，內能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對溫度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的微分！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1628800"/>
                <a:ext cx="5464777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04" t="-6557" r="-781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67854" y="2046552"/>
                <a:ext cx="5536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如此將內能由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的函數表示為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的函數更加方便！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4" y="2046552"/>
                <a:ext cx="5536785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991" t="-6667" r="-881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67855" y="3212976"/>
                <a:ext cx="659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定容比熱等於將多變數函數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3212976"/>
                <a:ext cx="6599052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3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1267855" y="3641570"/>
                <a:ext cx="44546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固定一個變數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r>
                      <a:rPr lang="en-US" altLang="zh-TW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，對另一個變數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作微分：</a:t>
                </a: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3641570"/>
                <a:ext cx="4454617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231" t="-6557" r="-410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1267854" y="4293096"/>
            <a:ext cx="681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這樣的演算非常有用，因此給予一個新的名字與符號：</a:t>
            </a:r>
            <a:r>
              <a:rPr lang="zh-TW" altLang="en-US" dirty="0">
                <a:solidFill>
                  <a:srgbClr val="FF0000"/>
                </a:solidFill>
              </a:rPr>
              <a:t>偏微分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57720" y="5936762"/>
                <a:ext cx="1957715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0" y="5936762"/>
                <a:ext cx="1957715" cy="75238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439554" y="6128288"/>
                <a:ext cx="464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固定溫度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下，內能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隨體積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的變化率！</a:t>
                </a: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554" y="6128288"/>
                <a:ext cx="4640363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105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305956" y="5567430"/>
            <a:ext cx="19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同理可以定義：</a:t>
            </a:r>
          </a:p>
        </p:txBody>
      </p:sp>
    </p:spTree>
    <p:extLst>
      <p:ext uri="{BB962C8B-B14F-4D97-AF65-F5344CB8AC3E}">
        <p14:creationId xmlns:p14="http://schemas.microsoft.com/office/powerpoint/2010/main" val="7733117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60918" y="188640"/>
                <a:ext cx="5328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一個雙變數函數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zh-TW" altLang="en-US" dirty="0"/>
                  <a:t>可以定義兩個偏微分：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188640"/>
                <a:ext cx="532859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030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88955" y="575754"/>
                <a:ext cx="2463110" cy="7832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955" y="575754"/>
                <a:ext cx="2463110" cy="7832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935221" y="606725"/>
                <a:ext cx="2499466" cy="75225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221" y="606725"/>
                <a:ext cx="2499466" cy="7522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260918" y="1967509"/>
            <a:ext cx="396044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 flipV="1">
            <a:off x="1908990" y="2255541"/>
            <a:ext cx="936104" cy="79208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908990" y="3047629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2868691" y="2327549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85863" y="3119637"/>
                <a:ext cx="791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" y="3119637"/>
                <a:ext cx="79117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899305" y="2070875"/>
                <a:ext cx="188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05" y="2070875"/>
                <a:ext cx="188256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701078" y="3119637"/>
                <a:ext cx="133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078" y="3119637"/>
                <a:ext cx="133517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60918" y="3818634"/>
                <a:ext cx="7467600" cy="20154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3818634"/>
                <a:ext cx="7467600" cy="201542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60918" y="5949280"/>
                <a:ext cx="2579670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5949280"/>
                <a:ext cx="2579670" cy="66633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3935221" y="609230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這對應單變數函數的類似公式：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253921" y="5973004"/>
                <a:ext cx="1491907" cy="618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921" y="5973004"/>
                <a:ext cx="1491907" cy="61888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1331640" y="1484784"/>
            <a:ext cx="741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如同一般微分，偏微分是由一雙變數函數得到另一雙變數函數的運算！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431722" y="1964579"/>
                <a:ext cx="3029996" cy="6771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722" y="1964579"/>
                <a:ext cx="3029996" cy="6771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5431722" y="2795601"/>
            <a:ext cx="295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偏微分可以計算函數差！</a:t>
            </a:r>
          </a:p>
        </p:txBody>
      </p:sp>
    </p:spTree>
    <p:extLst>
      <p:ext uri="{BB962C8B-B14F-4D97-AF65-F5344CB8AC3E}">
        <p14:creationId xmlns:p14="http://schemas.microsoft.com/office/powerpoint/2010/main" val="35304391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000149" y="421542"/>
                <a:ext cx="3459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將此式運用於內能函數：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421542"/>
                <a:ext cx="3459665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40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038250" y="821801"/>
                <a:ext cx="3107454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250" y="821801"/>
                <a:ext cx="3107454" cy="7523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000149" y="1954906"/>
                <a:ext cx="2503827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1954906"/>
                <a:ext cx="2503827" cy="752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/>
          <p:nvPr/>
        </p:nvCxnSpPr>
        <p:spPr>
          <a:xfrm>
            <a:off x="2899519" y="2069086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000149" y="3329659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3329659"/>
                <a:ext cx="184467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接點 13"/>
          <p:cNvCxnSpPr/>
          <p:nvPr/>
        </p:nvCxnSpPr>
        <p:spPr>
          <a:xfrm>
            <a:off x="2785219" y="344714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977183" y="4146347"/>
                <a:ext cx="3731598" cy="81073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𝑑𝑄</m:t>
                      </m:r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𝑑𝑇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183" y="4146347"/>
                <a:ext cx="3731598" cy="8107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接點 15"/>
          <p:cNvCxnSpPr/>
          <p:nvPr/>
        </p:nvCxnSpPr>
        <p:spPr>
          <a:xfrm>
            <a:off x="2209800" y="44196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05000" y="5183553"/>
                <a:ext cx="4831432" cy="12312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183553"/>
                <a:ext cx="4831432" cy="12312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接點 17"/>
          <p:cNvCxnSpPr/>
          <p:nvPr/>
        </p:nvCxnSpPr>
        <p:spPr>
          <a:xfrm>
            <a:off x="2906527" y="52578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1955882" y="2888914"/>
            <a:ext cx="535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運用第一定律，定壓比熱也可以類似算式表示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730755" y="288606"/>
                <a:ext cx="257967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755" y="288606"/>
                <a:ext cx="2579670" cy="6663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955882" y="1567178"/>
            <a:ext cx="422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定容比熱可寫成內能的偏微分：</a:t>
            </a:r>
          </a:p>
        </p:txBody>
      </p:sp>
    </p:spTree>
    <p:extLst>
      <p:ext uri="{BB962C8B-B14F-4D97-AF65-F5344CB8AC3E}">
        <p14:creationId xmlns:p14="http://schemas.microsoft.com/office/powerpoint/2010/main" val="18490985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70F3A30-5FAE-2A46-A75F-1ADCA232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59774"/>
            <a:ext cx="4800600" cy="65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4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048256"/>
            <a:ext cx="395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286000" y="685800"/>
            <a:ext cx="46482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氣體需要兩個物理量來描述標定它的狀態。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Text Box 6"/>
              <p:cNvSpPr txBox="1">
                <a:spLocks noChangeArrowheads="1"/>
              </p:cNvSpPr>
              <p:nvPr/>
            </p:nvSpPr>
            <p:spPr bwMode="auto">
              <a:xfrm>
                <a:off x="609600" y="2057400"/>
                <a:ext cx="3962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若選擇壓力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和體積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 作為熱座標：</a:t>
                </a:r>
              </a:p>
            </p:txBody>
          </p:sp>
        </mc:Choice>
        <mc:Fallback xmlns="">
          <p:sp>
            <p:nvSpPr>
              <p:cNvPr id="1024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057400"/>
                <a:ext cx="3962400" cy="369332"/>
              </a:xfrm>
              <a:prstGeom prst="rect">
                <a:avLst/>
              </a:prstGeom>
              <a:blipFill>
                <a:blip r:embed="rId3"/>
                <a:stretch>
                  <a:fillRect l="-1282" t="-10000" r="-641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09600" y="3019474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一個過程對應一條路徑。</a:t>
            </a:r>
          </a:p>
        </p:txBody>
      </p:sp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609600" y="43434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右圖即為理想氣體的定溫過程。</a:t>
            </a:r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2267857" y="1277257"/>
            <a:ext cx="20574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氣體有兩個熱座標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文字方塊 7"/>
              <p:cNvSpPr txBox="1">
                <a:spLocks noChangeArrowheads="1"/>
              </p:cNvSpPr>
              <p:nvPr/>
            </p:nvSpPr>
            <p:spPr bwMode="auto">
              <a:xfrm>
                <a:off x="609600" y="2538159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一個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圖上的點代表一個狀態。</a:t>
                </a:r>
              </a:p>
            </p:txBody>
          </p:sp>
        </mc:Choice>
        <mc:Fallback xmlns="">
          <p:sp>
            <p:nvSpPr>
              <p:cNvPr id="1024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538159"/>
                <a:ext cx="3657600" cy="369888"/>
              </a:xfrm>
              <a:prstGeom prst="rect">
                <a:avLst/>
              </a:prstGeom>
              <a:blipFill>
                <a:blip r:embed="rId4"/>
                <a:stretch>
                  <a:fillRect l="-138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876300" y="2939534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在氣體自由擴散過程</a:t>
            </a:r>
            <a:r>
              <a:rPr lang="zh-TW" altLang="en-US" sz="1800" dirty="0"/>
              <a:t>的中途，氣體並不處於平衡態！</a:t>
            </a:r>
          </a:p>
        </p:txBody>
      </p:sp>
      <p:pic>
        <p:nvPicPr>
          <p:cNvPr id="11267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54480"/>
            <a:ext cx="21494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1885269" y="4038600"/>
            <a:ext cx="28209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文字方塊 4"/>
          <p:cNvSpPr txBox="1">
            <a:spLocks noChangeArrowheads="1"/>
          </p:cNvSpPr>
          <p:nvPr/>
        </p:nvSpPr>
        <p:spPr bwMode="auto">
          <a:xfrm>
            <a:off x="914400" y="9144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但並不是每一個過程都可以用一條路徑代表：</a:t>
            </a:r>
          </a:p>
        </p:txBody>
      </p:sp>
      <p:sp>
        <p:nvSpPr>
          <p:cNvPr id="11270" name="文字方塊 5"/>
          <p:cNvSpPr txBox="1">
            <a:spLocks noChangeArrowheads="1"/>
          </p:cNvSpPr>
          <p:nvPr/>
        </p:nvSpPr>
        <p:spPr bwMode="auto">
          <a:xfrm>
            <a:off x="914400" y="1339612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一缸氣體必須處於平衡態才有一個一致的熱座標。</a:t>
            </a:r>
          </a:p>
        </p:txBody>
      </p:sp>
      <p:sp>
        <p:nvSpPr>
          <p:cNvPr id="11271" name="文字方塊 6"/>
          <p:cNvSpPr txBox="1">
            <a:spLocks noChangeArrowheads="1"/>
          </p:cNvSpPr>
          <p:nvPr/>
        </p:nvSpPr>
        <p:spPr bwMode="auto">
          <a:xfrm>
            <a:off x="914400" y="1764546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因此只有平衡態才可以用一個點來代表。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14400" y="34290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因此自由擴散過程只有起點和終點可在圖上表示。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2593975" y="2286000"/>
            <a:ext cx="395605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91" name="Text Box 7"/>
              <p:cNvSpPr txBox="1">
                <a:spLocks noChangeArrowheads="1"/>
              </p:cNvSpPr>
              <p:nvPr/>
            </p:nvSpPr>
            <p:spPr bwMode="auto">
              <a:xfrm>
                <a:off x="1066800" y="1219200"/>
                <a:ext cx="7315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一個緩慢過程，隨時處於平衡態，就一定對應一條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𝑃</m:t>
                    </m:r>
                    <m:r>
                      <a:rPr lang="en-US" altLang="zh-TW" sz="1800" b="0" i="1" dirty="0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sz="1800" dirty="0"/>
                  <a:t>圖上的路徑。</a:t>
                </a:r>
              </a:p>
            </p:txBody>
          </p:sp>
        </mc:Choice>
        <mc:Fallback xmlns="">
          <p:sp>
            <p:nvSpPr>
              <p:cNvPr id="1229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1219200"/>
                <a:ext cx="7315200" cy="369332"/>
              </a:xfrm>
              <a:prstGeom prst="rect">
                <a:avLst/>
              </a:prstGeom>
              <a:blipFill>
                <a:blip r:embed="rId3"/>
                <a:stretch>
                  <a:fillRect l="-69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05DF59F2-0F7E-9F42-8442-32082A2D7337}"/>
              </a:ext>
            </a:extLst>
          </p:cNvPr>
          <p:cNvSpPr/>
          <p:nvPr/>
        </p:nvSpPr>
        <p:spPr>
          <a:xfrm>
            <a:off x="3232531" y="1622060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稱為準靜過程</a:t>
            </a:r>
            <a:r>
              <a:rPr lang="zh-TW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quasi-static</a:t>
            </a:r>
            <a:r>
              <a:rPr lang="zh-TW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GB" altLang="zh-TW" i="0" u="none" strike="noStrike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3400" y="973578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定容過程：</a:t>
            </a:r>
            <a:endParaRPr lang="zh-TW" altLang="en-US" sz="1800" dirty="0"/>
          </a:p>
        </p:txBody>
      </p:sp>
      <p:pic>
        <p:nvPicPr>
          <p:cNvPr id="13315" name="Picture 5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5" b="9302"/>
          <a:stretch/>
        </p:blipFill>
        <p:spPr bwMode="auto">
          <a:xfrm>
            <a:off x="3057674" y="4191213"/>
            <a:ext cx="2581275" cy="234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13"/>
          <a:stretch/>
        </p:blipFill>
        <p:spPr>
          <a:xfrm>
            <a:off x="2971800" y="264886"/>
            <a:ext cx="5374640" cy="360651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33400" y="143077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Isochoric process (Fixed Volume)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85030" y="4601647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化學反應多在定壓下進行：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13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8" b="6850"/>
          <a:stretch/>
        </p:blipFill>
        <p:spPr bwMode="auto">
          <a:xfrm>
            <a:off x="4030788" y="4572000"/>
            <a:ext cx="2605088" cy="20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4"/>
          <p:cNvSpPr txBox="1">
            <a:spLocks noChangeArrowheads="1"/>
          </p:cNvSpPr>
          <p:nvPr/>
        </p:nvSpPr>
        <p:spPr bwMode="auto">
          <a:xfrm>
            <a:off x="985030" y="950904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定壓過程：</a:t>
            </a:r>
            <a:endParaRPr lang="zh-TW" altLang="en-US" sz="1800" dirty="0"/>
          </a:p>
        </p:txBody>
      </p:sp>
      <p:pic>
        <p:nvPicPr>
          <p:cNvPr id="14342" name="Picture 8" descr="D:\Dropbox\Documents\課程\YoungTextBook\Images\Chapter19\A_Images\A_Figures_and_Photos\19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72" y="5017717"/>
            <a:ext cx="2438400" cy="168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_34_Figure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33030" y="487929"/>
            <a:ext cx="4469457" cy="389649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85030" y="133213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Isobaric Process (Constant Pressure)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914400" y="69005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定溫過程：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914400" y="107128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Isothermal Process (Constant Temperature)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20_35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76700" y="457200"/>
            <a:ext cx="3615538" cy="3579992"/>
          </a:xfrm>
          <a:prstGeom prst="rect">
            <a:avLst/>
          </a:prstGeom>
        </p:spPr>
      </p:pic>
      <p:pic>
        <p:nvPicPr>
          <p:cNvPr id="5" name="Picture 4" descr="2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2133600" cy="193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628900" y="5105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理想氣體：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916641" y="4114800"/>
            <a:ext cx="734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緩慢進行，使氣體可以與周圍定溫熱庫一直達處於熱平衡狀態。</a:t>
            </a:r>
          </a:p>
        </p:txBody>
      </p:sp>
    </p:spTree>
    <p:extLst>
      <p:ext uri="{BB962C8B-B14F-4D97-AF65-F5344CB8AC3E}">
        <p14:creationId xmlns:p14="http://schemas.microsoft.com/office/powerpoint/2010/main" val="242567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1143000" y="866061"/>
            <a:ext cx="2938335" cy="443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219200" y="5410200"/>
            <a:ext cx="25146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可同時交換熱量並作功</a:t>
            </a:r>
          </a:p>
        </p:txBody>
      </p:sp>
      <p:pic>
        <p:nvPicPr>
          <p:cNvPr id="7" name="Picture 4" descr="2004">
            <a:extLst>
              <a:ext uri="{FF2B5EF4-FFF2-40B4-BE49-F238E27FC236}">
                <a16:creationId xmlns:a16="http://schemas.microsoft.com/office/drawing/2014/main" id="{9DA5C1D5-ED4A-5543-9360-CA90D210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13788"/>
            <a:ext cx="395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2BF0E38D-546B-C14C-99E6-A823A513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416550"/>
            <a:ext cx="20574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氣體有兩個熱座標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6C6FCDA5-1243-C844-A0A6-BBF47C04C0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3600" y="5991939"/>
                <a:ext cx="52409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氣體對外所作的功在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圖上可以很容易計算</a:t>
                </a:r>
                <a:r>
                  <a:rPr lang="zh-TW" altLang="en-US" sz="1800" dirty="0"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6C6FCDA5-1243-C844-A0A6-BBF47C04C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5991939"/>
                <a:ext cx="5240925" cy="369332"/>
              </a:xfrm>
              <a:prstGeom prst="rect">
                <a:avLst/>
              </a:prstGeom>
              <a:blipFill>
                <a:blip r:embed="rId4"/>
                <a:stretch>
                  <a:fillRect l="-96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09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31904" y="1039107"/>
            <a:ext cx="385603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230836" y="6274036"/>
            <a:ext cx="654409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一個過程所作的功即該過程所對應的路徑下所包圍的面積。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3" name="Text Box 12"/>
              <p:cNvSpPr txBox="1">
                <a:spLocks noChangeArrowheads="1"/>
              </p:cNvSpPr>
              <p:nvPr/>
            </p:nvSpPr>
            <p:spPr bwMode="auto">
              <a:xfrm>
                <a:off x="1230836" y="557024"/>
                <a:ext cx="52409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2"/>
                    </a:solidFill>
                  </a:rPr>
                  <a:t>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2"/>
                        </a:solidFill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chemeClr val="tx2"/>
                    </a:solidFill>
                    <a:cs typeface="Times New Roman" pitchFamily="18" charset="0"/>
                  </a:rPr>
                  <a:t>圖上計算</a:t>
                </a:r>
                <a:r>
                  <a:rPr lang="zh-TW" altLang="en-US" sz="1800" dirty="0">
                    <a:solidFill>
                      <a:schemeClr val="tx2"/>
                    </a:solidFill>
                  </a:rPr>
                  <a:t>氣體對外所作的功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2"/>
                        </a:solidFill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chemeClr val="tx2"/>
                    </a:solidFill>
                    <a:cs typeface="Times New Roman" pitchFamily="18" charset="0"/>
                  </a:rPr>
                  <a:t>：</a:t>
                </a:r>
                <a:endParaRPr lang="en-US" altLang="zh-TW" sz="1800" dirty="0">
                  <a:solidFill>
                    <a:schemeClr val="tx2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3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0836" y="557024"/>
                <a:ext cx="5240925" cy="369332"/>
              </a:xfrm>
              <a:prstGeom prst="rect">
                <a:avLst/>
              </a:prstGeom>
              <a:blipFill>
                <a:blip r:embed="rId2"/>
                <a:stretch>
                  <a:fillRect l="-9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2" name="Picture 8" descr="F19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>
            <a:fillRect/>
          </a:stretch>
        </p:blipFill>
        <p:spPr bwMode="auto">
          <a:xfrm>
            <a:off x="5884275" y="3409315"/>
            <a:ext cx="2346458" cy="243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文字方塊 9"/>
          <p:cNvSpPr txBox="1">
            <a:spLocks noChangeArrowheads="1"/>
          </p:cNvSpPr>
          <p:nvPr/>
        </p:nvSpPr>
        <p:spPr bwMode="auto">
          <a:xfrm>
            <a:off x="1208675" y="3465513"/>
            <a:ext cx="4366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在無限小過程，氣體對外所作的功：</a:t>
            </a:r>
          </a:p>
        </p:txBody>
      </p:sp>
      <p:sp>
        <p:nvSpPr>
          <p:cNvPr id="6155" name="文字方塊 10"/>
          <p:cNvSpPr txBox="1">
            <a:spLocks noChangeArrowheads="1"/>
          </p:cNvSpPr>
          <p:nvPr/>
        </p:nvSpPr>
        <p:spPr bwMode="auto">
          <a:xfrm>
            <a:off x="1218200" y="43434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有限的過程是無限多段、無限小過程的和：</a:t>
            </a:r>
          </a:p>
        </p:txBody>
      </p:sp>
      <p:pic>
        <p:nvPicPr>
          <p:cNvPr id="9231" name="Picture 15" descr="D:\Dropbox\Documents\課程\YoungTextBook\Images\Chapter19\A_Images\A_Figures_and_Photos\19_05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" b="4585"/>
          <a:stretch>
            <a:fillRect/>
          </a:stretch>
        </p:blipFill>
        <p:spPr bwMode="auto">
          <a:xfrm>
            <a:off x="2331904" y="1210432"/>
            <a:ext cx="38560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129917" y="1071932"/>
                <a:ext cx="4384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917" y="1071932"/>
                <a:ext cx="438444" cy="276999"/>
              </a:xfrm>
              <a:prstGeom prst="rect">
                <a:avLst/>
              </a:prstGeom>
              <a:blipFill rotWithShape="1"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30836" y="5847950"/>
            <a:ext cx="509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氣體所作的功即為壓力函數對體積的積分！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6847" y="3875649"/>
                <a:ext cx="279672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847" y="3875649"/>
                <a:ext cx="279672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32002" y="3886200"/>
                <a:ext cx="121655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002" y="3886200"/>
                <a:ext cx="121655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181600" y="4775990"/>
                <a:ext cx="4223207" cy="107189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  <m:brk m:alnAt="1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l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im</m:t>
                              </m:r>
                              <m:r>
                                <m:rPr>
                                  <m:brk m:alnAt="1"/>
                                </m:rP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⁡</m:t>
                              </m:r>
                            </m:e>
                            <m:e>
                              <m:r>
                                <m:rPr>
                                  <m:brk m:alnAt="1"/>
                                </m:rP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e>
                          </m:eqAr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600" y="4775990"/>
                <a:ext cx="4223207" cy="1071897"/>
              </a:xfrm>
              <a:prstGeom prst="rect">
                <a:avLst/>
              </a:prstGeom>
              <a:blipFill>
                <a:blip r:embed="rId8"/>
                <a:stretch>
                  <a:fillRect l="-4491" t="-88235" b="-1341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200357" y="4789419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57" y="4789419"/>
                <a:ext cx="1982200" cy="987130"/>
              </a:xfrm>
              <a:prstGeom prst="rect">
                <a:avLst/>
              </a:prstGeom>
              <a:blipFill>
                <a:blip r:embed="rId9"/>
                <a:stretch>
                  <a:fillRect l="-16561" t="-94937" b="-1518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3" grpId="0"/>
      <p:bldP spid="6155" grpId="0"/>
      <p:bldP spid="5" grpId="0"/>
      <p:bldP spid="4" grpId="0" animBg="1"/>
      <p:bldP spid="4" grpId="1" animBg="1"/>
      <p:bldP spid="17" grpId="0" animBg="1"/>
      <p:bldP spid="18" grpId="0" animBg="1"/>
      <p:bldP spid="18" grpId="1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848112" y="56388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氣體可與外界同時有熱交互作用及力學交互作用。</a:t>
            </a:r>
          </a:p>
        </p:txBody>
      </p:sp>
      <p:pic>
        <p:nvPicPr>
          <p:cNvPr id="5" name="Picture 1" descr="20_0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852"/>
          <a:stretch/>
        </p:blipFill>
        <p:spPr>
          <a:xfrm>
            <a:off x="4781812" y="1474717"/>
            <a:ext cx="4057388" cy="2552142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D8E90987-5BBB-C24E-9230-9AFCF34A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112" y="5139391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因此還能對外做功。</a:t>
            </a:r>
          </a:p>
        </p:txBody>
      </p:sp>
      <p:pic>
        <p:nvPicPr>
          <p:cNvPr id="8" name="Picture 2" descr="20_34_FigureA.jpg">
            <a:extLst>
              <a:ext uri="{FF2B5EF4-FFF2-40B4-BE49-F238E27FC236}">
                <a16:creationId xmlns:a16="http://schemas.microsoft.com/office/drawing/2014/main" id="{15A725E1-4C6D-1748-90E8-8797853A97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5" b="2804"/>
          <a:stretch/>
        </p:blipFill>
        <p:spPr>
          <a:xfrm>
            <a:off x="304800" y="1474717"/>
            <a:ext cx="4096899" cy="2552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F52F3-3B61-BFE1-5CB6-81A6316F42B6}"/>
              </a:ext>
            </a:extLst>
          </p:cNvPr>
          <p:cNvSpPr txBox="1"/>
          <p:nvPr/>
        </p:nvSpPr>
        <p:spPr>
          <a:xfrm>
            <a:off x="1848112" y="4640538"/>
            <a:ext cx="587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但定壓下</a:t>
            </a:r>
            <a:r>
              <a:rPr lang="en-TW"/>
              <a:t>氣體吸熱放熱時，體積會大幅度膨脹與收縮</a:t>
            </a:r>
            <a:r>
              <a:rPr lang="en-TW" dirty="0"/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CC8E1-749D-DFFA-891A-DB5EC8FD68C3}"/>
              </a:ext>
            </a:extLst>
          </p:cNvPr>
          <p:cNvSpPr txBox="1"/>
          <p:nvPr/>
        </p:nvSpPr>
        <p:spPr>
          <a:xfrm>
            <a:off x="7042222" y="3602660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熱交互作用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554FA-558A-68F6-25D0-7149ED69A399}"/>
              </a:ext>
            </a:extLst>
          </p:cNvPr>
          <p:cNvSpPr txBox="1"/>
          <p:nvPr/>
        </p:nvSpPr>
        <p:spPr>
          <a:xfrm>
            <a:off x="1887455" y="3641562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力學交互作用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0D9F1-DE21-1B48-EB3D-B68C2CEC749F}"/>
              </a:ext>
            </a:extLst>
          </p:cNvPr>
          <p:cNvSpPr txBox="1"/>
          <p:nvPr/>
        </p:nvSpPr>
        <p:spPr>
          <a:xfrm>
            <a:off x="1835602" y="4206446"/>
            <a:ext cx="587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定容下</a:t>
            </a:r>
            <a:r>
              <a:rPr lang="en-TW"/>
              <a:t>氣體</a:t>
            </a:r>
            <a:r>
              <a:rPr lang="en-GB" dirty="0" err="1"/>
              <a:t>可以</a:t>
            </a:r>
            <a:r>
              <a:rPr lang="en-TW"/>
              <a:t>吸熱放熱</a:t>
            </a:r>
            <a:r>
              <a:rPr lang="en-GB" dirty="0"/>
              <a:t>，</a:t>
            </a:r>
            <a:r>
              <a:rPr lang="en-GB" dirty="0" err="1"/>
              <a:t>與固體類似</a:t>
            </a:r>
            <a:r>
              <a:rPr lang="en-TW"/>
              <a:t>！</a:t>
            </a:r>
            <a:endParaRPr lang="en-TW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7AA757-1584-0C15-5DB8-E0F8343D6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 bwMode="auto">
          <a:xfrm>
            <a:off x="2971800" y="1752600"/>
            <a:ext cx="3569281" cy="246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8">
                <a:extLst>
                  <a:ext uri="{FF2B5EF4-FFF2-40B4-BE49-F238E27FC236}">
                    <a16:creationId xmlns:a16="http://schemas.microsoft.com/office/drawing/2014/main" id="{25F9B4C6-6991-B7AF-0B5E-6CFC57F08828}"/>
                  </a:ext>
                </a:extLst>
              </p:cNvPr>
              <p:cNvSpPr/>
              <p:nvPr/>
            </p:nvSpPr>
            <p:spPr>
              <a:xfrm>
                <a:off x="3733800" y="4419600"/>
                <a:ext cx="14452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8000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8">
                <a:extLst>
                  <a:ext uri="{FF2B5EF4-FFF2-40B4-BE49-F238E27FC236}">
                    <a16:creationId xmlns:a16="http://schemas.microsoft.com/office/drawing/2014/main" id="{25F9B4C6-6991-B7AF-0B5E-6CFC57F08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419600"/>
                <a:ext cx="1445204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B23EBD6-57A1-E071-A89F-4306DEEC296B}"/>
              </a:ext>
            </a:extLst>
          </p:cNvPr>
          <p:cNvSpPr txBox="1"/>
          <p:nvPr/>
        </p:nvSpPr>
        <p:spPr>
          <a:xfrm>
            <a:off x="3537240" y="4876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虛線下梯形的面積</a:t>
            </a:r>
            <a:r>
              <a:rPr 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194195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9"/>
          <a:stretch>
            <a:fillRect/>
          </a:stretch>
        </p:blipFill>
        <p:spPr bwMode="auto">
          <a:xfrm>
            <a:off x="903898" y="953773"/>
            <a:ext cx="4504684" cy="208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5" b="2773"/>
          <a:stretch>
            <a:fillRect/>
          </a:stretch>
        </p:blipFill>
        <p:spPr bwMode="auto">
          <a:xfrm>
            <a:off x="885609" y="3706368"/>
            <a:ext cx="4510780" cy="20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"/>
          <p:cNvSpPr txBox="1">
            <a:spLocks noChangeArrowheads="1"/>
          </p:cNvSpPr>
          <p:nvPr/>
        </p:nvSpPr>
        <p:spPr bwMode="auto">
          <a:xfrm>
            <a:off x="938622" y="3153462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對外作功為正。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8">
                <a:extLst>
                  <a:ext uri="{FF2B5EF4-FFF2-40B4-BE49-F238E27FC236}">
                    <a16:creationId xmlns:a16="http://schemas.microsoft.com/office/drawing/2014/main" id="{2643A74E-6EF3-8C47-99A1-F9A246C4F4E4}"/>
                  </a:ext>
                </a:extLst>
              </p:cNvPr>
              <p:cNvSpPr txBox="1"/>
              <p:nvPr/>
            </p:nvSpPr>
            <p:spPr>
              <a:xfrm>
                <a:off x="5593079" y="1501688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8">
                <a:extLst>
                  <a:ext uri="{FF2B5EF4-FFF2-40B4-BE49-F238E27FC236}">
                    <a16:creationId xmlns:a16="http://schemas.microsoft.com/office/drawing/2014/main" id="{2643A74E-6EF3-8C47-99A1-F9A246C4F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079" y="1501688"/>
                <a:ext cx="1982200" cy="987130"/>
              </a:xfrm>
              <a:prstGeom prst="rect">
                <a:avLst/>
              </a:prstGeom>
              <a:blipFill>
                <a:blip r:embed="rId3"/>
                <a:stretch>
                  <a:fillRect l="-16561"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5" descr="D:\Dropbox\Documents\課程\YoungTextBook\Images\Chapter19\A_Images\A_Figures_and_Photos\19_05_Figure.jpg">
            <a:extLst>
              <a:ext uri="{FF2B5EF4-FFF2-40B4-BE49-F238E27FC236}">
                <a16:creationId xmlns:a16="http://schemas.microsoft.com/office/drawing/2014/main" id="{8D903B3B-8A85-CF47-8E21-DBF2A4105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" r="17512" b="4585"/>
          <a:stretch/>
        </p:blipFill>
        <p:spPr bwMode="auto">
          <a:xfrm>
            <a:off x="5562600" y="3733800"/>
            <a:ext cx="3034952" cy="20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1A540393-751F-2145-87F5-F6CF24CCC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09" y="5904227"/>
            <a:ext cx="4235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若壓縮氣體，功為負，外界對氣體作功。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1F657C-BDAC-8C4A-BEF6-D72B0D153340}"/>
              </a:ext>
            </a:extLst>
          </p:cNvPr>
          <p:cNvSpPr/>
          <p:nvPr/>
        </p:nvSpPr>
        <p:spPr>
          <a:xfrm>
            <a:off x="7294553" y="3858768"/>
            <a:ext cx="38597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278F61-56DB-B149-970D-04BFC1A21FC3}"/>
              </a:ext>
            </a:extLst>
          </p:cNvPr>
          <p:cNvCxnSpPr>
            <a:cxnSpLocks/>
          </p:cNvCxnSpPr>
          <p:nvPr/>
        </p:nvCxnSpPr>
        <p:spPr>
          <a:xfrm flipH="1">
            <a:off x="7294553" y="3934968"/>
            <a:ext cx="3859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B411B885-A1D2-3942-B379-EE0FDED458CE}"/>
              </a:ext>
            </a:extLst>
          </p:cNvPr>
          <p:cNvSpPr/>
          <p:nvPr/>
        </p:nvSpPr>
        <p:spPr>
          <a:xfrm>
            <a:off x="7987951" y="4239768"/>
            <a:ext cx="317848" cy="2286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2157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字方塊 5"/>
          <p:cNvSpPr txBox="1">
            <a:spLocks noChangeArrowheads="1"/>
          </p:cNvSpPr>
          <p:nvPr/>
        </p:nvSpPr>
        <p:spPr bwMode="auto">
          <a:xfrm>
            <a:off x="2391029" y="5098593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一個循環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zh-TW" altLang="en-US" sz="1800" dirty="0"/>
              <a:t> 對應一個封閉路徑，</a:t>
            </a:r>
          </a:p>
        </p:txBody>
      </p:sp>
      <p:pic>
        <p:nvPicPr>
          <p:cNvPr id="19459" name="Picture 5" descr="D:\Dropbox\Documents\課程\YoungTextBook\Images\Chapter19\A_Images\A_Figures_and_Photos\19_1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04" y="1075038"/>
            <a:ext cx="3962401" cy="36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矩形 5"/>
          <p:cNvSpPr>
            <a:spLocks noChangeArrowheads="1"/>
          </p:cNvSpPr>
          <p:nvPr/>
        </p:nvSpPr>
        <p:spPr bwMode="auto">
          <a:xfrm>
            <a:off x="2391029" y="5555793"/>
            <a:ext cx="434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路徑內所包圍面積即是該循環所作的功。</a:t>
            </a:r>
          </a:p>
        </p:txBody>
      </p:sp>
      <p:pic>
        <p:nvPicPr>
          <p:cNvPr id="5" name="Picture 5" descr="D:\Dropbox\Documents\課程\YoungTextBook\Images\Chapter19\A_Images\A_Figures_and_Photos\19_06_Figure.jpg">
            <a:extLst>
              <a:ext uri="{FF2B5EF4-FFF2-40B4-BE49-F238E27FC236}">
                <a16:creationId xmlns:a16="http://schemas.microsoft.com/office/drawing/2014/main" id="{7A9A7F16-EB43-5141-B76F-6F8B6DB29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18869" r="34196"/>
          <a:stretch/>
        </p:blipFill>
        <p:spPr bwMode="auto">
          <a:xfrm>
            <a:off x="762000" y="1075038"/>
            <a:ext cx="3662020" cy="369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5465F7E-12CB-D841-BC8C-7A3998CAD21E}"/>
              </a:ext>
            </a:extLst>
          </p:cNvPr>
          <p:cNvCxnSpPr>
            <a:cxnSpLocks/>
          </p:cNvCxnSpPr>
          <p:nvPr/>
        </p:nvCxnSpPr>
        <p:spPr>
          <a:xfrm>
            <a:off x="7010400" y="1981200"/>
            <a:ext cx="457200" cy="228600"/>
          </a:xfrm>
          <a:prstGeom prst="straightConnector1">
            <a:avLst/>
          </a:prstGeom>
          <a:ln w="88900">
            <a:solidFill>
              <a:srgbClr val="00B0F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1E6E4C-1898-CF40-9832-E6446A2EB771}"/>
              </a:ext>
            </a:extLst>
          </p:cNvPr>
          <p:cNvCxnSpPr>
            <a:cxnSpLocks/>
          </p:cNvCxnSpPr>
          <p:nvPr/>
        </p:nvCxnSpPr>
        <p:spPr>
          <a:xfrm flipH="1" flipV="1">
            <a:off x="6353429" y="2655631"/>
            <a:ext cx="545592" cy="268224"/>
          </a:xfrm>
          <a:prstGeom prst="straightConnector1">
            <a:avLst/>
          </a:prstGeom>
          <a:ln w="88900">
            <a:solidFill>
              <a:srgbClr val="00B0F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67579"/>
          <a:stretch/>
        </p:blipFill>
        <p:spPr bwMode="auto">
          <a:xfrm>
            <a:off x="2388013" y="3031075"/>
            <a:ext cx="3479387" cy="36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文字方塊 1"/>
          <p:cNvSpPr txBox="1">
            <a:spLocks noChangeArrowheads="1"/>
          </p:cNvSpPr>
          <p:nvPr/>
        </p:nvSpPr>
        <p:spPr bwMode="auto">
          <a:xfrm>
            <a:off x="2286000" y="2129716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此計算功的積分必須指定一個特定的過程，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0" name="文字方塊 2"/>
              <p:cNvSpPr txBox="1">
                <a:spLocks noChangeArrowheads="1"/>
              </p:cNvSpPr>
              <p:nvPr/>
            </p:nvSpPr>
            <p:spPr bwMode="auto">
              <a:xfrm>
                <a:off x="2286000" y="2526268"/>
                <a:ext cx="6781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對於特定過程，壓力才是體積的一個函數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。積分</a:t>
                </a:r>
                <a:r>
                  <a:rPr lang="zh-TW" altLang="en-US" sz="1800" dirty="0"/>
                  <a:t>才能定義。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390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2526268"/>
                <a:ext cx="6781800" cy="369332"/>
              </a:xfrm>
              <a:prstGeom prst="rect">
                <a:avLst/>
              </a:prstGeom>
              <a:blipFill>
                <a:blip r:embed="rId3"/>
                <a:stretch>
                  <a:fillRect l="-74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758716" y="381000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716" y="381000"/>
                <a:ext cx="1982200" cy="9871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730BEF87-2D86-F047-A65E-95410D8C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330607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注意：壓力與體積原來是獨立的熱座標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文字方塊 2">
            <a:extLst>
              <a:ext uri="{FF2B5EF4-FFF2-40B4-BE49-F238E27FC236}">
                <a16:creationId xmlns:a16="http://schemas.microsoft.com/office/drawing/2014/main" id="{0010A16C-D518-7B46-985D-0112D93F8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41167"/>
            <a:ext cx="632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積分則是一個函數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對它的變數的運算。獨立變數無法積分！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5EEAD-5928-65C8-BC09-2CA49233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624FF8E-1614-297E-EB14-DF70E7B64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275938"/>
            <a:ext cx="9144000" cy="392934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6D106D-F629-D2BE-09CE-67F61547A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4191000"/>
            <a:ext cx="9144000" cy="2376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2D47D6-00E5-C7E0-3997-A67BAF638DB2}"/>
              </a:ext>
            </a:extLst>
          </p:cNvPr>
          <p:cNvSpPr/>
          <p:nvPr/>
        </p:nvSpPr>
        <p:spPr>
          <a:xfrm>
            <a:off x="381000" y="3200400"/>
            <a:ext cx="7467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0C233D-511A-27E9-9C27-1F9FC75BAAB5}"/>
              </a:ext>
            </a:extLst>
          </p:cNvPr>
          <p:cNvSpPr/>
          <p:nvPr/>
        </p:nvSpPr>
        <p:spPr>
          <a:xfrm>
            <a:off x="389467" y="3900487"/>
            <a:ext cx="7467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98E979-ACB8-F553-454A-DEF348603EA0}"/>
              </a:ext>
            </a:extLst>
          </p:cNvPr>
          <p:cNvSpPr/>
          <p:nvPr/>
        </p:nvSpPr>
        <p:spPr>
          <a:xfrm>
            <a:off x="228599" y="4600574"/>
            <a:ext cx="8867775" cy="581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86D9EA-14D0-7329-C48A-66118F4B5264}"/>
              </a:ext>
            </a:extLst>
          </p:cNvPr>
          <p:cNvSpPr/>
          <p:nvPr/>
        </p:nvSpPr>
        <p:spPr>
          <a:xfrm>
            <a:off x="228598" y="5867400"/>
            <a:ext cx="8867775" cy="581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05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198604" y="2456114"/>
            <a:ext cx="353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經由不同路徑所作的功不相等！</a:t>
            </a:r>
          </a:p>
        </p:txBody>
      </p:sp>
      <p:sp>
        <p:nvSpPr>
          <p:cNvPr id="20483" name="文字方塊 3"/>
          <p:cNvSpPr txBox="1">
            <a:spLocks noChangeArrowheads="1"/>
          </p:cNvSpPr>
          <p:nvPr/>
        </p:nvSpPr>
        <p:spPr bwMode="auto">
          <a:xfrm>
            <a:off x="1198604" y="1524000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相同的起點與終點之間，</a:t>
            </a:r>
          </a:p>
        </p:txBody>
      </p:sp>
      <p:pic>
        <p:nvPicPr>
          <p:cNvPr id="20484" name="Picture 5" descr="D:\Dropbox\Documents\課程\YoungTextBook\Images\Chapter19\A_Images\A_Figures_and_Photos\19_0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3"/>
          <a:stretch/>
        </p:blipFill>
        <p:spPr bwMode="auto">
          <a:xfrm>
            <a:off x="5278397" y="244444"/>
            <a:ext cx="2749551" cy="63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Dropbox\Documents\課程\YoungTextBook\Images\Chapter19\A_Images\A_Figures_and_Photos\19_07_Figure.jpg">
            <a:extLst>
              <a:ext uri="{FF2B5EF4-FFF2-40B4-BE49-F238E27FC236}">
                <a16:creationId xmlns:a16="http://schemas.microsoft.com/office/drawing/2014/main" id="{F57CFDAB-071D-A643-A048-824F7D448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 r="7143" b="76137"/>
          <a:stretch/>
        </p:blipFill>
        <p:spPr bwMode="auto">
          <a:xfrm>
            <a:off x="1235673" y="3048000"/>
            <a:ext cx="325855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3">
            <a:extLst>
              <a:ext uri="{FF2B5EF4-FFF2-40B4-BE49-F238E27FC236}">
                <a16:creationId xmlns:a16="http://schemas.microsoft.com/office/drawing/2014/main" id="{884FEC7D-CCF2-5142-8A40-A4169C759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604" y="1990676"/>
            <a:ext cx="353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氣體可以經由不同的過程，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D0956-D1AB-5D9C-909A-8A38C791BCB5}"/>
              </a:ext>
            </a:extLst>
          </p:cNvPr>
          <p:cNvSpPr txBox="1"/>
          <p:nvPr/>
        </p:nvSpPr>
        <p:spPr>
          <a:xfrm>
            <a:off x="1235673" y="1066800"/>
            <a:ext cx="287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功的計算必須指定過程。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定容過程：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Isochoric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5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7" b="11201"/>
          <a:stretch/>
        </p:blipFill>
        <p:spPr bwMode="auto">
          <a:xfrm>
            <a:off x="4572000" y="3984170"/>
            <a:ext cx="2371725" cy="200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3" b="3113"/>
          <a:stretch/>
        </p:blipFill>
        <p:spPr>
          <a:xfrm>
            <a:off x="3940629" y="1066800"/>
            <a:ext cx="4384040" cy="2447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600200" y="2133600"/>
                <a:ext cx="171264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=0,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133600"/>
                <a:ext cx="171264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51DDC4-361B-2A90-DE79-56DA82721199}"/>
              </a:ext>
            </a:extLst>
          </p:cNvPr>
          <p:cNvSpPr txBox="1"/>
          <p:nvPr/>
        </p:nvSpPr>
        <p:spPr>
          <a:xfrm>
            <a:off x="1600200" y="533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幾個典型過程的功：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14400" y="1632744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化學反應多在定壓下進行：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13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1" b="6850"/>
          <a:stretch/>
        </p:blipFill>
        <p:spPr bwMode="auto">
          <a:xfrm>
            <a:off x="5181599" y="3886200"/>
            <a:ext cx="2646363" cy="214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914400" y="1175544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定壓過程：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Isobaric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20_34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b="2804"/>
          <a:stretch/>
        </p:blipFill>
        <p:spPr>
          <a:xfrm>
            <a:off x="5030380" y="1066800"/>
            <a:ext cx="3446706" cy="2598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936812" y="2209800"/>
                <a:ext cx="3887380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2" y="2209800"/>
                <a:ext cx="3887380" cy="9871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baloon%20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2628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F18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9" b="31403"/>
          <a:stretch>
            <a:fillRect/>
          </a:stretch>
        </p:blipFill>
        <p:spPr bwMode="auto">
          <a:xfrm>
            <a:off x="914400" y="3581400"/>
            <a:ext cx="2830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字方塊 3"/>
          <p:cNvSpPr txBox="1">
            <a:spLocks noChangeArrowheads="1"/>
          </p:cNvSpPr>
          <p:nvPr/>
        </p:nvSpPr>
        <p:spPr bwMode="auto">
          <a:xfrm>
            <a:off x="2286000" y="5715000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固體的熱力學定律可以直接翻譯為氣體的熱力學定律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4343400" y="3657600"/>
            <a:ext cx="381000" cy="228600"/>
          </a:xfrm>
          <a:prstGeom prst="right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286000" y="914400"/>
            <a:ext cx="44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現在正式進入氣體的熱學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600200" y="2376488"/>
            <a:ext cx="716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溫度為熱座標的函數，控制了固體與其他系統的熱平衡關係！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Text Box 3"/>
              <p:cNvSpPr txBox="1">
                <a:spLocks noChangeArrowheads="1"/>
              </p:cNvSpPr>
              <p:nvPr/>
            </p:nvSpPr>
            <p:spPr bwMode="auto">
              <a:xfrm>
                <a:off x="1447800" y="2986088"/>
                <a:ext cx="10668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2253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7800" y="2986088"/>
                <a:ext cx="1066800" cy="366712"/>
              </a:xfrm>
              <a:prstGeom prst="rect">
                <a:avLst/>
              </a:prstGeom>
              <a:blipFill rotWithShape="1">
                <a:blip r:embed="rId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3214688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5" name="Text Box 8"/>
              <p:cNvSpPr txBox="1">
                <a:spLocks noChangeArrowheads="1"/>
              </p:cNvSpPr>
              <p:nvPr/>
            </p:nvSpPr>
            <p:spPr bwMode="auto">
              <a:xfrm>
                <a:off x="4724400" y="3031332"/>
                <a:ext cx="1905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熱座標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3031332"/>
                <a:ext cx="1905000" cy="369332"/>
              </a:xfrm>
              <a:prstGeom prst="rect">
                <a:avLst/>
              </a:prstGeom>
              <a:blipFill>
                <a:blip r:embed="rId3"/>
                <a:stretch>
                  <a:fillRect l="-264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6" name="Line 10"/>
          <p:cNvSpPr>
            <a:spLocks noChangeShapeType="1"/>
          </p:cNvSpPr>
          <p:nvPr/>
        </p:nvSpPr>
        <p:spPr bwMode="auto">
          <a:xfrm>
            <a:off x="2438400" y="48768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7" name="Oval 11"/>
          <p:cNvSpPr>
            <a:spLocks noChangeArrowheads="1"/>
          </p:cNvSpPr>
          <p:nvPr/>
        </p:nvSpPr>
        <p:spPr bwMode="auto">
          <a:xfrm>
            <a:off x="3962400" y="4800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8" name="Text Box 12"/>
              <p:cNvSpPr txBox="1">
                <a:spLocks noChangeArrowheads="1"/>
              </p:cNvSpPr>
              <p:nvPr/>
            </p:nvSpPr>
            <p:spPr bwMode="auto">
              <a:xfrm>
                <a:off x="6781800" y="4648200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800" y="4648200"/>
                <a:ext cx="7620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3886200" y="44196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2540" name="Text Box 4"/>
          <p:cNvSpPr txBox="1">
            <a:spLocks noChangeArrowheads="1"/>
          </p:cNvSpPr>
          <p:nvPr/>
        </p:nvSpPr>
        <p:spPr bwMode="auto">
          <a:xfrm>
            <a:off x="3276600" y="1740015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固體的熱力學第零定律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F1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>
            <a:fillRect/>
          </a:stretch>
        </p:blipFill>
        <p:spPr bwMode="auto">
          <a:xfrm>
            <a:off x="2424112" y="1143000"/>
            <a:ext cx="3924300" cy="190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Text Box 6"/>
              <p:cNvSpPr txBox="1">
                <a:spLocks noChangeArrowheads="1"/>
              </p:cNvSpPr>
              <p:nvPr/>
            </p:nvSpPr>
            <p:spPr bwMode="auto">
              <a:xfrm>
                <a:off x="2286000" y="533400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5123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533400"/>
                <a:ext cx="1066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4" name="Text Box 7"/>
              <p:cNvSpPr txBox="1">
                <a:spLocks noChangeArrowheads="1"/>
              </p:cNvSpPr>
              <p:nvPr/>
            </p:nvSpPr>
            <p:spPr bwMode="auto">
              <a:xfrm>
                <a:off x="5257800" y="533400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長度</a:t>
                </a:r>
              </a:p>
            </p:txBody>
          </p:sp>
        </mc:Choice>
        <mc:Fallback xmlns="">
          <p:sp>
            <p:nvSpPr>
              <p:cNvPr id="512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800" y="533400"/>
                <a:ext cx="1295400" cy="366713"/>
              </a:xfrm>
              <a:prstGeom prst="rect">
                <a:avLst/>
              </a:prstGeom>
              <a:blipFill rotWithShape="1">
                <a:blip r:embed="rId4"/>
                <a:stretch>
                  <a:fillRect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3429000" y="762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3223260" y="60960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固體膨脹所作的功太小！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9000"/>
            <a:ext cx="52673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66239" y="865583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兩個熱座標決定狀態，一個狀態只有一個溫度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80584" y="140274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>
                <a:cs typeface="Times New Roman" pitchFamily="18" charset="0"/>
              </a:rPr>
              <a:t> </a:t>
            </a:r>
            <a:r>
              <a:rPr lang="zh-TW" altLang="en-US" sz="1800">
                <a:cs typeface="Times New Roman" pitchFamily="18" charset="0"/>
              </a:rPr>
              <a:t>溫度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252384" y="140274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2423584" y="163134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>
            <a:off x="5014384" y="163134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928784" y="140274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熱座標 </a:t>
            </a:r>
          </a:p>
        </p:txBody>
      </p:sp>
      <p:sp>
        <p:nvSpPr>
          <p:cNvPr id="23560" name="Text Box 4"/>
          <p:cNvSpPr txBox="1">
            <a:spLocks noChangeArrowheads="1"/>
          </p:cNvSpPr>
          <p:nvPr/>
        </p:nvSpPr>
        <p:spPr bwMode="auto">
          <a:xfrm>
            <a:off x="2961924" y="452039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氣體的熱力學第零定律</a:t>
            </a:r>
          </a:p>
        </p:txBody>
      </p:sp>
      <p:pic>
        <p:nvPicPr>
          <p:cNvPr id="23563" name="Picture 6" descr="F2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8"/>
          <a:stretch>
            <a:fillRect/>
          </a:stretch>
        </p:blipFill>
        <p:spPr bwMode="auto">
          <a:xfrm>
            <a:off x="1317356" y="1926632"/>
            <a:ext cx="28209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文字方塊 13"/>
          <p:cNvSpPr txBox="1">
            <a:spLocks noChangeArrowheads="1"/>
          </p:cNvSpPr>
          <p:nvPr/>
        </p:nvSpPr>
        <p:spPr bwMode="auto">
          <a:xfrm>
            <a:off x="4235450" y="2681140"/>
            <a:ext cx="4451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每一個點必定有一個確定的、特定的溫度！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08118" y="4737075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因此溫度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 dirty="0">
                <a:cs typeface="Times New Roman" pitchFamily="18" charset="0"/>
              </a:rPr>
              <a:t>是壓力與體積的函數。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993326" y="5266543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狀態方程式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4328584" y="5281636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Equation of State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14"/>
          <p:cNvSpPr txBox="1">
            <a:spLocks noChangeArrowheads="1"/>
          </p:cNvSpPr>
          <p:nvPr/>
        </p:nvSpPr>
        <p:spPr bwMode="auto">
          <a:xfrm>
            <a:off x="1302175" y="5791200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溫度函數控制了氣體與其他系統的熱平衡關係！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1318684" y="4331491"/>
                <a:ext cx="5562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兩個熱座標的組合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/>
                  <a:t>對應一溫度。</a:t>
                </a:r>
                <a:endParaRPr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8684" y="4331491"/>
                <a:ext cx="5562600" cy="369332"/>
              </a:xfrm>
              <a:prstGeom prst="rect">
                <a:avLst/>
              </a:prstGeom>
              <a:blipFill>
                <a:blip r:embed="rId3"/>
                <a:stretch>
                  <a:fillRect l="-91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131549" y="1386674"/>
                <a:ext cx="79458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549" y="1386674"/>
                <a:ext cx="794580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6383772" y="4324305"/>
                <a:ext cx="129195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772" y="4324305"/>
                <a:ext cx="129195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45578" y="5254958"/>
                <a:ext cx="138995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578" y="5254958"/>
                <a:ext cx="1389956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97E70B0E-331B-04F8-7A20-5FB77DFD9733}"/>
              </a:ext>
            </a:extLst>
          </p:cNvPr>
          <p:cNvSpPr/>
          <p:nvPr/>
        </p:nvSpPr>
        <p:spPr>
          <a:xfrm>
            <a:off x="1298771" y="6205103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兩物體溫度相等時，即達熱平衡。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20" grpId="0" animBg="1"/>
      <p:bldP spid="21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8" descr="F19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6250943" y="3056819"/>
            <a:ext cx="2009164" cy="238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3265325" y="1800068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理想氣體</a:t>
            </a:r>
          </a:p>
        </p:txBody>
      </p:sp>
      <p:sp>
        <p:nvSpPr>
          <p:cNvPr id="24585" name="文字方塊 8"/>
          <p:cNvSpPr txBox="1">
            <a:spLocks noChangeArrowheads="1"/>
          </p:cNvSpPr>
          <p:nvPr/>
        </p:nvSpPr>
        <p:spPr bwMode="auto">
          <a:xfrm>
            <a:off x="5003358" y="5532913"/>
            <a:ext cx="4137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氣體的定溫狀態形成一條一條的等溫線！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1343663" y="4666090"/>
            <a:ext cx="22361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2334263" y="458989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8" name="Text Box 12"/>
              <p:cNvSpPr txBox="1">
                <a:spLocks noChangeArrowheads="1"/>
              </p:cNvSpPr>
              <p:nvPr/>
            </p:nvSpPr>
            <p:spPr bwMode="auto">
              <a:xfrm>
                <a:off x="3705863" y="4451778"/>
                <a:ext cx="7620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58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5863" y="4451778"/>
                <a:ext cx="762000" cy="3667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1751040" y="4208890"/>
            <a:ext cx="1497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定溫狀態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4810177" y="4437490"/>
            <a:ext cx="946126" cy="381000"/>
          </a:xfrm>
          <a:prstGeom prst="right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4593" name="文字方塊 16"/>
          <p:cNvSpPr txBox="1">
            <a:spLocks noChangeArrowheads="1"/>
          </p:cNvSpPr>
          <p:nvPr/>
        </p:nvSpPr>
        <p:spPr bwMode="auto">
          <a:xfrm>
            <a:off x="4741347" y="2388201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Van der Waals </a:t>
            </a:r>
            <a:r>
              <a:rPr lang="zh-TW" altLang="en-US" sz="1800" dirty="0">
                <a:cs typeface="Times New Roman" pitchFamily="18" charset="0"/>
              </a:rPr>
              <a:t>氣體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41600" y="688975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狀態方程式</a:t>
            </a: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3879863" y="685800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Equation of State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539204" y="1219200"/>
                <a:ext cx="138995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204" y="1219200"/>
                <a:ext cx="138995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59523" y="1787372"/>
                <a:ext cx="1219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523" y="1787372"/>
                <a:ext cx="1219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51316" y="2232904"/>
                <a:ext cx="2895600" cy="72032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𝑛𝑏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316" y="2232904"/>
                <a:ext cx="2895600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A358AC9-D9F3-FD07-41FA-CBA456F54BD8}"/>
              </a:ext>
            </a:extLst>
          </p:cNvPr>
          <p:cNvSpPr txBox="1"/>
          <p:nvPr/>
        </p:nvSpPr>
        <p:spPr>
          <a:xfrm>
            <a:off x="151660" y="5525584"/>
            <a:ext cx="492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固體的定溫狀態就一個點，沒有可以變化的</a:t>
            </a:r>
            <a:r>
              <a:rPr lang="en-US" dirty="0"/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6F6D3-64E8-9EA4-8D05-5C1CE4CBDA71}"/>
              </a:ext>
            </a:extLst>
          </p:cNvPr>
          <p:cNvSpPr txBox="1"/>
          <p:nvPr/>
        </p:nvSpPr>
        <p:spPr>
          <a:xfrm>
            <a:off x="5003358" y="5894579"/>
            <a:ext cx="316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壓力與體積可以連動變化的</a:t>
            </a:r>
            <a:r>
              <a:rPr lang="en-US" dirty="0"/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3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>
            <a:fillRect/>
          </a:stretch>
        </p:blipFill>
        <p:spPr bwMode="auto">
          <a:xfrm>
            <a:off x="2819400" y="914400"/>
            <a:ext cx="330835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3124200" y="3810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固體的熱力學第一定律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1798638" y="3657600"/>
            <a:ext cx="673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在熱過程中，系統進行熱量交換，熱量的進出造成內能的變化。</a:t>
            </a:r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>
            <a:off x="2286000" y="5702105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3810000" y="562590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8" name="Text Box 9"/>
              <p:cNvSpPr txBox="1">
                <a:spLocks noChangeArrowheads="1"/>
              </p:cNvSpPr>
              <p:nvPr/>
            </p:nvSpPr>
            <p:spPr bwMode="auto">
              <a:xfrm>
                <a:off x="6477000" y="5473505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608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0" y="5473505"/>
                <a:ext cx="7620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3733800" y="5244905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1" name="Text Box 3"/>
              <p:cNvSpPr txBox="1">
                <a:spLocks noChangeArrowheads="1"/>
              </p:cNvSpPr>
              <p:nvPr/>
            </p:nvSpPr>
            <p:spPr bwMode="auto">
              <a:xfrm>
                <a:off x="2590800" y="4787706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2561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0800" y="4787706"/>
                <a:ext cx="1066800" cy="366713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2" name="Line 5"/>
          <p:cNvSpPr>
            <a:spLocks noChangeShapeType="1"/>
          </p:cNvSpPr>
          <p:nvPr/>
        </p:nvSpPr>
        <p:spPr bwMode="auto">
          <a:xfrm>
            <a:off x="3429000" y="5016306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4" name="Text Box 3"/>
              <p:cNvSpPr txBox="1">
                <a:spLocks noChangeArrowheads="1"/>
              </p:cNvSpPr>
              <p:nvPr/>
            </p:nvSpPr>
            <p:spPr bwMode="auto">
              <a:xfrm>
                <a:off x="5181600" y="4787705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TW" sz="1800" i="0" baseline="-25000" dirty="0" err="1">
                        <a:latin typeface="Cambria Math"/>
                        <a:cs typeface="Times New Roman" pitchFamily="18" charset="0"/>
                      </a:rPr>
                      <m:t>int</m:t>
                    </m:r>
                  </m:oMath>
                </a14:m>
                <a:r>
                  <a:rPr lang="en-US" altLang="zh-TW" sz="18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內能</a:t>
                </a:r>
              </a:p>
            </p:txBody>
          </p:sp>
        </mc:Choice>
        <mc:Fallback xmlns="">
          <p:sp>
            <p:nvSpPr>
              <p:cNvPr id="2561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00" y="4787705"/>
                <a:ext cx="1066800" cy="366713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6" name="文字方塊 17"/>
          <p:cNvSpPr txBox="1">
            <a:spLocks noChangeArrowheads="1"/>
          </p:cNvSpPr>
          <p:nvPr/>
        </p:nvSpPr>
        <p:spPr bwMode="auto">
          <a:xfrm>
            <a:off x="1798638" y="4112517"/>
            <a:ext cx="670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每一個狀態只有一個內能！內能是溫度的函數。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98638" y="5981476"/>
            <a:ext cx="6735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因此在熱過程中，熱量交換會造成溫度的變化。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810000" y="3124200"/>
                <a:ext cx="125417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124200"/>
                <a:ext cx="125417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391400" y="5468685"/>
                <a:ext cx="94217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468685"/>
                <a:ext cx="94217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182688" y="1015500"/>
            <a:ext cx="7732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兩個熱座標決定狀態，一個狀態必定只有一個確定的、特定的內能值！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4192588" y="1514476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2363788" y="1743076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4954588" y="1743076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5868988" y="1507004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熱座標 </a:t>
            </a:r>
          </a:p>
        </p:txBody>
      </p:sp>
      <p:sp>
        <p:nvSpPr>
          <p:cNvPr id="26632" name="Text Box 4"/>
          <p:cNvSpPr txBox="1">
            <a:spLocks noChangeArrowheads="1"/>
          </p:cNvSpPr>
          <p:nvPr/>
        </p:nvSpPr>
        <p:spPr bwMode="auto">
          <a:xfrm>
            <a:off x="3125788" y="490538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p:pic>
        <p:nvPicPr>
          <p:cNvPr id="26636" name="Picture 6" descr="F2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8"/>
          <a:stretch>
            <a:fillRect/>
          </a:stretch>
        </p:blipFill>
        <p:spPr bwMode="auto">
          <a:xfrm>
            <a:off x="1193977" y="2025416"/>
            <a:ext cx="28209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文字方塊 13"/>
          <p:cNvSpPr txBox="1">
            <a:spLocks noChangeArrowheads="1"/>
          </p:cNvSpPr>
          <p:nvPr/>
        </p:nvSpPr>
        <p:spPr bwMode="auto">
          <a:xfrm>
            <a:off x="4083087" y="2250635"/>
            <a:ext cx="4857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每一個點必定有一個確定的、特定的內能！</a:t>
            </a:r>
          </a:p>
        </p:txBody>
      </p:sp>
      <p:sp>
        <p:nvSpPr>
          <p:cNvPr id="26638" name="Text Box 3"/>
          <p:cNvSpPr txBox="1">
            <a:spLocks noChangeArrowheads="1"/>
          </p:cNvSpPr>
          <p:nvPr/>
        </p:nvSpPr>
        <p:spPr bwMode="auto">
          <a:xfrm>
            <a:off x="1220788" y="1514476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>
                <a:cs typeface="Times New Roman" pitchFamily="18" charset="0"/>
              </a:rPr>
              <a:t>內能</a:t>
            </a:r>
          </a:p>
        </p:txBody>
      </p:sp>
      <p:sp>
        <p:nvSpPr>
          <p:cNvPr id="26640" name="矩形 12"/>
          <p:cNvSpPr>
            <a:spLocks noChangeArrowheads="1"/>
          </p:cNvSpPr>
          <p:nvPr/>
        </p:nvSpPr>
        <p:spPr bwMode="auto">
          <a:xfrm>
            <a:off x="1191155" y="4920836"/>
            <a:ext cx="346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內能為壓力與體積的一個函數。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2789010" y="4430268"/>
                <a:ext cx="5562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兩個熱座標的組合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對應</a:t>
                </a:r>
                <a:r>
                  <a:rPr lang="zh-TW" altLang="en-US" sz="1800" dirty="0"/>
                  <a:t>一內能。</a:t>
                </a:r>
                <a:endParaRPr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9010" y="4430268"/>
                <a:ext cx="5562600" cy="369332"/>
              </a:xfrm>
              <a:prstGeom prst="rect">
                <a:avLst/>
              </a:prstGeom>
              <a:blipFill>
                <a:blip r:embed="rId3"/>
                <a:stretch>
                  <a:fillRect l="-91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4"/>
          <p:cNvSpPr txBox="1">
            <a:spLocks noChangeArrowheads="1"/>
          </p:cNvSpPr>
          <p:nvPr/>
        </p:nvSpPr>
        <p:spPr bwMode="auto">
          <a:xfrm>
            <a:off x="1191155" y="5370099"/>
            <a:ext cx="6132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內能函數控制了氣體在達到熱平衡的過程中的熱量交換！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934200" y="1495470"/>
                <a:ext cx="79458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495470"/>
                <a:ext cx="794580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275681" y="4430268"/>
                <a:ext cx="1516505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81" y="4430268"/>
                <a:ext cx="1516505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4523702" y="4920836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02" y="4920836"/>
                <a:ext cx="1640706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 descr="F19_01">
            <a:extLst>
              <a:ext uri="{FF2B5EF4-FFF2-40B4-BE49-F238E27FC236}">
                <a16:creationId xmlns:a16="http://schemas.microsoft.com/office/drawing/2014/main" id="{B8BB7309-720C-FCC3-6351-3D75291D4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4" b="8696"/>
          <a:stretch/>
        </p:blipFill>
        <p:spPr bwMode="auto">
          <a:xfrm>
            <a:off x="6849070" y="2989415"/>
            <a:ext cx="1913929" cy="226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7A75BD-7246-6AAA-FF8E-4C674D1569E1}"/>
              </a:ext>
            </a:extLst>
          </p:cNvPr>
          <p:cNvSpPr/>
          <p:nvPr/>
        </p:nvSpPr>
        <p:spPr>
          <a:xfrm>
            <a:off x="8229600" y="4159016"/>
            <a:ext cx="533399" cy="76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4FC028-EB0E-4E7D-5875-4AB56FFCA036}"/>
                  </a:ext>
                </a:extLst>
              </p:cNvPr>
              <p:cNvSpPr txBox="1"/>
              <p:nvPr/>
            </p:nvSpPr>
            <p:spPr>
              <a:xfrm>
                <a:off x="1182688" y="5867877"/>
                <a:ext cx="4212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圖</m:t>
                    </m:r>
                  </m:oMath>
                </a14:m>
                <a:r>
                  <a:rPr lang="en-US" dirty="0"/>
                  <a:t>上</a:t>
                </a:r>
                <a:r>
                  <a:rPr lang="en-US" dirty="0" err="1"/>
                  <a:t>可以畫出等內能線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4FC028-EB0E-4E7D-5875-4AB56FFCA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88" y="5867877"/>
                <a:ext cx="4212307" cy="369332"/>
              </a:xfrm>
              <a:prstGeom prst="rect">
                <a:avLst/>
              </a:prstGeom>
              <a:blipFill>
                <a:blip r:embed="rId15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/>
      <p:bldP spid="17" grpId="0"/>
      <p:bldP spid="18" grpId="0"/>
      <p:bldP spid="20" grpId="0" animBg="1"/>
      <p:bldP spid="21" grpId="0" animBg="1"/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11"/>
          <p:cNvSpPr>
            <a:spLocks noChangeShapeType="1"/>
          </p:cNvSpPr>
          <p:nvPr/>
        </p:nvSpPr>
        <p:spPr bwMode="auto">
          <a:xfrm flipH="1">
            <a:off x="4475629" y="29625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1" name="Line 12"/>
          <p:cNvSpPr>
            <a:spLocks noChangeShapeType="1"/>
          </p:cNvSpPr>
          <p:nvPr/>
        </p:nvSpPr>
        <p:spPr bwMode="auto">
          <a:xfrm>
            <a:off x="4475629" y="36483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2" name="Line 13"/>
          <p:cNvSpPr>
            <a:spLocks noChangeShapeType="1"/>
          </p:cNvSpPr>
          <p:nvPr/>
        </p:nvSpPr>
        <p:spPr bwMode="auto">
          <a:xfrm flipV="1">
            <a:off x="4780429" y="29625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3" name="Rectangle 14"/>
          <p:cNvSpPr>
            <a:spLocks noChangeArrowheads="1"/>
          </p:cNvSpPr>
          <p:nvPr/>
        </p:nvSpPr>
        <p:spPr bwMode="auto">
          <a:xfrm>
            <a:off x="4475629" y="3343537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Text Box 15"/>
              <p:cNvSpPr txBox="1">
                <a:spLocks noChangeArrowheads="1"/>
              </p:cNvSpPr>
              <p:nvPr/>
            </p:nvSpPr>
            <p:spPr bwMode="auto">
              <a:xfrm>
                <a:off x="4780429" y="326733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0429" y="3267337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5" name="Line 16"/>
          <p:cNvSpPr>
            <a:spLocks noChangeShapeType="1"/>
          </p:cNvSpPr>
          <p:nvPr/>
        </p:nvSpPr>
        <p:spPr bwMode="auto">
          <a:xfrm flipH="1">
            <a:off x="7599829" y="30387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6" name="Line 17"/>
          <p:cNvSpPr>
            <a:spLocks noChangeShapeType="1"/>
          </p:cNvSpPr>
          <p:nvPr/>
        </p:nvSpPr>
        <p:spPr bwMode="auto">
          <a:xfrm>
            <a:off x="7599829" y="37245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7" name="Line 18"/>
          <p:cNvSpPr>
            <a:spLocks noChangeShapeType="1"/>
          </p:cNvSpPr>
          <p:nvPr/>
        </p:nvSpPr>
        <p:spPr bwMode="auto">
          <a:xfrm flipV="1">
            <a:off x="7904629" y="30387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8" name="Rectangle 19"/>
          <p:cNvSpPr>
            <a:spLocks noChangeArrowheads="1"/>
          </p:cNvSpPr>
          <p:nvPr/>
        </p:nvSpPr>
        <p:spPr bwMode="auto">
          <a:xfrm>
            <a:off x="7599829" y="3267337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9" name="Text Box 20"/>
              <p:cNvSpPr txBox="1">
                <a:spLocks noChangeArrowheads="1"/>
              </p:cNvSpPr>
              <p:nvPr/>
            </p:nvSpPr>
            <p:spPr bwMode="auto">
              <a:xfrm>
                <a:off x="7904629" y="328162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𝑡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659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4629" y="3281624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1" name="AutoShape 23"/>
          <p:cNvSpPr>
            <a:spLocks noChangeArrowheads="1"/>
          </p:cNvSpPr>
          <p:nvPr/>
        </p:nvSpPr>
        <p:spPr bwMode="auto">
          <a:xfrm>
            <a:off x="5008532" y="2081865"/>
            <a:ext cx="381000" cy="762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7663" name="Line 25"/>
          <p:cNvSpPr>
            <a:spLocks noChangeShapeType="1"/>
          </p:cNvSpPr>
          <p:nvPr/>
        </p:nvSpPr>
        <p:spPr bwMode="auto">
          <a:xfrm>
            <a:off x="5694829" y="349593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65" name="AutoShape 23"/>
          <p:cNvSpPr>
            <a:spLocks noChangeArrowheads="1"/>
          </p:cNvSpPr>
          <p:nvPr/>
        </p:nvSpPr>
        <p:spPr bwMode="auto">
          <a:xfrm flipV="1">
            <a:off x="3942229" y="2200537"/>
            <a:ext cx="381000" cy="381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7666" name="Picture 4" descr="F18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881960" y="1580682"/>
            <a:ext cx="1868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文字方塊 13"/>
          <p:cNvSpPr txBox="1">
            <a:spLocks noChangeArrowheads="1"/>
          </p:cNvSpPr>
          <p:nvPr/>
        </p:nvSpPr>
        <p:spPr bwMode="auto">
          <a:xfrm>
            <a:off x="2519160" y="1027360"/>
            <a:ext cx="5979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熱與功都會造成內能的變化！兩者本質相同，可以加總！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8" name="文字方塊 1"/>
              <p:cNvSpPr txBox="1">
                <a:spLocks noChangeArrowheads="1"/>
              </p:cNvSpPr>
              <p:nvPr/>
            </p:nvSpPr>
            <p:spPr bwMode="auto">
              <a:xfrm>
                <a:off x="2519159" y="553611"/>
                <a:ext cx="46234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氣體與固體</a:t>
                </a:r>
                <a:r>
                  <a:rPr lang="en-US" altLang="zh-TW" dirty="0"/>
                  <a:t>(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𝑄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=∆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en-US" altLang="zh-TW" dirty="0"/>
                  <a:t>)</a:t>
                </a:r>
                <a:r>
                  <a:rPr lang="zh-TW" altLang="en-US" dirty="0"/>
                  <a:t>不同：</a:t>
                </a:r>
              </a:p>
            </p:txBody>
          </p:sp>
        </mc:Choice>
        <mc:Fallback xmlns="">
          <p:sp>
            <p:nvSpPr>
              <p:cNvPr id="27668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9159" y="553611"/>
                <a:ext cx="4623469" cy="369332"/>
              </a:xfrm>
              <a:prstGeom prst="rect">
                <a:avLst/>
              </a:prstGeom>
              <a:blipFill>
                <a:blip r:embed="rId5"/>
                <a:stretch>
                  <a:fillRect l="-1096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9" name="Text Box 8"/>
          <p:cNvSpPr txBox="1">
            <a:spLocks noChangeArrowheads="1"/>
          </p:cNvSpPr>
          <p:nvPr/>
        </p:nvSpPr>
        <p:spPr bwMode="auto">
          <a:xfrm>
            <a:off x="846043" y="4484449"/>
            <a:ext cx="7635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在熱過程中，系統進行的熱量交換，及所作的功，造成內能的變化。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713118" y="4055272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654868" y="4055827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868" y="4055827"/>
                <a:ext cx="1722074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3942229" y="1579247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229" y="1579247"/>
                <a:ext cx="381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003084" y="1551975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84" y="1551975"/>
                <a:ext cx="350474" cy="369332"/>
              </a:xfrm>
              <a:prstGeom prst="rect">
                <a:avLst/>
              </a:prstGeom>
              <a:blipFill>
                <a:blip r:embed="rId8"/>
                <a:stretch>
                  <a:fillRect l="-3571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3950639" y="5826381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639" y="5826381"/>
                <a:ext cx="205626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94229" y="5394435"/>
                <a:ext cx="5657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可以表示為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𝑃</m:t>
                    </m:r>
                    <m:r>
                      <a:rPr lang="en-US" altLang="zh-TW" b="0" i="1" dirty="0" smtClean="0">
                        <a:latin typeface="Cambria Math"/>
                      </a:rPr>
                      <m:t>𝑑𝑉</m:t>
                    </m:r>
                  </m:oMath>
                </a14:m>
                <a:r>
                  <a:rPr lang="zh-TW" altLang="en-US" dirty="0"/>
                  <a:t>，此式可以以微分形式表示為：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29" y="5394435"/>
                <a:ext cx="5657850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接點 3"/>
          <p:cNvCxnSpPr/>
          <p:nvPr/>
        </p:nvCxnSpPr>
        <p:spPr>
          <a:xfrm>
            <a:off x="4940673" y="5957259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91988" y="6363267"/>
                <a:ext cx="8325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𝑑𝑄</m:t>
                    </m:r>
                  </m:oMath>
                </a14:m>
                <a:r>
                  <a:rPr lang="zh-TW" altLang="en-US" dirty="0"/>
                  <a:t>如同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𝑑𝑊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𝑃𝑑𝑉</m:t>
                    </m:r>
                  </m:oMath>
                </a14:m>
                <a:r>
                  <a:rPr lang="zh-TW" altLang="en-US" dirty="0"/>
                  <a:t>，並不是一個狀態物理量函數的差，只是微小熱量交換！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88" y="6363267"/>
                <a:ext cx="8325972" cy="369332"/>
              </a:xfrm>
              <a:prstGeom prst="rect">
                <a:avLst/>
              </a:prstGeom>
              <a:blipFill>
                <a:blip r:embed="rId11"/>
                <a:stretch>
                  <a:fillRect l="-610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接點 26"/>
          <p:cNvCxnSpPr/>
          <p:nvPr/>
        </p:nvCxnSpPr>
        <p:spPr>
          <a:xfrm>
            <a:off x="1493745" y="650673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2255745" y="650673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9806F23-EB01-F54B-92C1-0E8A330598C4}"/>
              </a:ext>
            </a:extLst>
          </p:cNvPr>
          <p:cNvSpPr txBox="1"/>
          <p:nvPr/>
        </p:nvSpPr>
        <p:spPr>
          <a:xfrm>
            <a:off x="881960" y="4896879"/>
            <a:ext cx="702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吸熱後如果有作等值的功，內能不會變，溫度就可能不變。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/>
      <p:bldP spid="26" grpId="0" animBg="1"/>
      <p:bldP spid="2" grpId="0"/>
      <p:bldP spid="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文字方塊 3"/>
          <p:cNvSpPr txBox="1">
            <a:spLocks noChangeArrowheads="1"/>
          </p:cNvSpPr>
          <p:nvPr/>
        </p:nvSpPr>
        <p:spPr bwMode="auto">
          <a:xfrm>
            <a:off x="2895599" y="914400"/>
            <a:ext cx="54348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相同的前後狀態，不同的路徑所做的功顯然不同！</a:t>
            </a:r>
          </a:p>
        </p:txBody>
      </p:sp>
      <p:pic>
        <p:nvPicPr>
          <p:cNvPr id="31749" name="Picture 5" descr="D:\Dropbox\Documents\課程\YoungTextBook\Images\Chapter19\A_Images\A_Figures_and_Photos\19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387"/>
            <a:ext cx="22225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FD63154D-A4C2-BFBC-B063-A3DFD32D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386" y="2751894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經由不同路徑所吸收或放出的的熱也不相等！</a:t>
            </a:r>
          </a:p>
        </p:txBody>
      </p:sp>
      <p:pic>
        <p:nvPicPr>
          <p:cNvPr id="3" name="Picture 3" descr="D:\Dropbox\Documents\課程\YoungTextBook\Images\Chapter19\A_Images\A_Figures_and_Photos\19_08_FigureA.jpg">
            <a:extLst>
              <a:ext uri="{FF2B5EF4-FFF2-40B4-BE49-F238E27FC236}">
                <a16:creationId xmlns:a16="http://schemas.microsoft.com/office/drawing/2014/main" id="{9C7785B3-82C3-9A46-87C3-3F28468C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94" y="3265420"/>
            <a:ext cx="2310605" cy="236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Dropbox\Documents\課程\YoungTextBook\Images\Chapter19\A_Images\A_Figures_and_Photos\19_08_FigureB.jpg">
            <a:extLst>
              <a:ext uri="{FF2B5EF4-FFF2-40B4-BE49-F238E27FC236}">
                <a16:creationId xmlns:a16="http://schemas.microsoft.com/office/drawing/2014/main" id="{597A2075-4A7E-3BFB-BED1-44BB67E9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9094"/>
            <a:ext cx="2310605" cy="241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6"/>
          <p:cNvSpPr>
            <a:spLocks noChangeShapeType="1"/>
          </p:cNvSpPr>
          <p:nvPr/>
        </p:nvSpPr>
        <p:spPr bwMode="auto">
          <a:xfrm flipH="1">
            <a:off x="1447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7" name="Line 17"/>
          <p:cNvSpPr>
            <a:spLocks noChangeShapeType="1"/>
          </p:cNvSpPr>
          <p:nvPr/>
        </p:nvSpPr>
        <p:spPr bwMode="auto">
          <a:xfrm>
            <a:off x="14478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Line 18"/>
          <p:cNvSpPr>
            <a:spLocks noChangeShapeType="1"/>
          </p:cNvSpPr>
          <p:nvPr/>
        </p:nvSpPr>
        <p:spPr bwMode="auto">
          <a:xfrm flipV="1">
            <a:off x="1752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9" name="Rectangle 19"/>
          <p:cNvSpPr>
            <a:spLocks noChangeArrowheads="1"/>
          </p:cNvSpPr>
          <p:nvPr/>
        </p:nvSpPr>
        <p:spPr bwMode="auto">
          <a:xfrm>
            <a:off x="1447800" y="46482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0" name="Line 20"/>
          <p:cNvSpPr>
            <a:spLocks noChangeShapeType="1"/>
          </p:cNvSpPr>
          <p:nvPr/>
        </p:nvSpPr>
        <p:spPr bwMode="auto">
          <a:xfrm flipH="1">
            <a:off x="54102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1" name="Line 21"/>
          <p:cNvSpPr>
            <a:spLocks noChangeShapeType="1"/>
          </p:cNvSpPr>
          <p:nvPr/>
        </p:nvSpPr>
        <p:spPr bwMode="auto">
          <a:xfrm>
            <a:off x="54102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2" name="Line 22"/>
          <p:cNvSpPr>
            <a:spLocks noChangeShapeType="1"/>
          </p:cNvSpPr>
          <p:nvPr/>
        </p:nvSpPr>
        <p:spPr bwMode="auto">
          <a:xfrm flipV="1">
            <a:off x="5715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3" name="Rectangle 23"/>
          <p:cNvSpPr>
            <a:spLocks noChangeArrowheads="1"/>
          </p:cNvSpPr>
          <p:nvPr/>
        </p:nvSpPr>
        <p:spPr bwMode="auto">
          <a:xfrm>
            <a:off x="5410200" y="4953000"/>
            <a:ext cx="304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4" name="Text Box 24"/>
          <p:cNvSpPr txBox="1">
            <a:spLocks noChangeArrowheads="1"/>
          </p:cNvSpPr>
          <p:nvPr/>
        </p:nvSpPr>
        <p:spPr bwMode="auto">
          <a:xfrm>
            <a:off x="1828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41995" name="Text Box 25"/>
          <p:cNvSpPr txBox="1">
            <a:spLocks noChangeArrowheads="1"/>
          </p:cNvSpPr>
          <p:nvPr/>
        </p:nvSpPr>
        <p:spPr bwMode="auto">
          <a:xfrm>
            <a:off x="57150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1996" name="Line 26"/>
          <p:cNvSpPr>
            <a:spLocks noChangeShapeType="1"/>
          </p:cNvSpPr>
          <p:nvPr/>
        </p:nvSpPr>
        <p:spPr bwMode="auto">
          <a:xfrm flipH="1">
            <a:off x="6477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7" name="Line 27"/>
          <p:cNvSpPr>
            <a:spLocks noChangeShapeType="1"/>
          </p:cNvSpPr>
          <p:nvPr/>
        </p:nvSpPr>
        <p:spPr bwMode="auto">
          <a:xfrm>
            <a:off x="64770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8" name="Line 28"/>
          <p:cNvSpPr>
            <a:spLocks noChangeShapeType="1"/>
          </p:cNvSpPr>
          <p:nvPr/>
        </p:nvSpPr>
        <p:spPr bwMode="auto">
          <a:xfrm flipV="1">
            <a:off x="6781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9" name="Rectangle 29"/>
          <p:cNvSpPr>
            <a:spLocks noChangeArrowheads="1"/>
          </p:cNvSpPr>
          <p:nvPr/>
        </p:nvSpPr>
        <p:spPr bwMode="auto">
          <a:xfrm>
            <a:off x="6477000" y="464820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0" name="Text Box 30"/>
          <p:cNvSpPr txBox="1">
            <a:spLocks noChangeArrowheads="1"/>
          </p:cNvSpPr>
          <p:nvPr/>
        </p:nvSpPr>
        <p:spPr bwMode="auto">
          <a:xfrm>
            <a:off x="6781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 flipH="1">
            <a:off x="2514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25146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3" name="Line 33"/>
          <p:cNvSpPr>
            <a:spLocks noChangeShapeType="1"/>
          </p:cNvSpPr>
          <p:nvPr/>
        </p:nvSpPr>
        <p:spPr bwMode="auto">
          <a:xfrm flipV="1">
            <a:off x="28194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4" name="Rectangle 34"/>
          <p:cNvSpPr>
            <a:spLocks noChangeArrowheads="1"/>
          </p:cNvSpPr>
          <p:nvPr/>
        </p:nvSpPr>
        <p:spPr bwMode="auto">
          <a:xfrm>
            <a:off x="2514600" y="4953000"/>
            <a:ext cx="3048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5" name="Text Box 35"/>
          <p:cNvSpPr txBox="1">
            <a:spLocks noChangeArrowheads="1"/>
          </p:cNvSpPr>
          <p:nvPr/>
        </p:nvSpPr>
        <p:spPr bwMode="auto">
          <a:xfrm>
            <a:off x="28194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42006" name="AutoShape 36"/>
          <p:cNvSpPr>
            <a:spLocks noChangeArrowheads="1"/>
          </p:cNvSpPr>
          <p:nvPr/>
        </p:nvSpPr>
        <p:spPr bwMode="auto">
          <a:xfrm>
            <a:off x="1600200" y="40386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2007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56146" b="14285"/>
          <a:stretch>
            <a:fillRect/>
          </a:stretch>
        </p:blipFill>
        <p:spPr bwMode="auto">
          <a:xfrm>
            <a:off x="2133600" y="2133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8" name="AutoShape 6"/>
          <p:cNvSpPr>
            <a:spLocks noChangeArrowheads="1"/>
          </p:cNvSpPr>
          <p:nvPr/>
        </p:nvSpPr>
        <p:spPr bwMode="auto">
          <a:xfrm>
            <a:off x="2362200" y="12192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9" name="Text Box 7"/>
          <p:cNvSpPr txBox="1">
            <a:spLocks noChangeArrowheads="1"/>
          </p:cNvSpPr>
          <p:nvPr/>
        </p:nvSpPr>
        <p:spPr bwMode="auto">
          <a:xfrm>
            <a:off x="2209800" y="762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pic>
        <p:nvPicPr>
          <p:cNvPr id="42010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8" t="61224" r="20265" b="14285"/>
          <a:stretch>
            <a:fillRect/>
          </a:stretch>
        </p:blipFill>
        <p:spPr bwMode="auto">
          <a:xfrm>
            <a:off x="6019800" y="213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1" name="文字方塊 28"/>
          <p:cNvSpPr txBox="1">
            <a:spLocks noChangeArrowheads="1"/>
          </p:cNvSpPr>
          <p:nvPr/>
        </p:nvSpPr>
        <p:spPr bwMode="auto">
          <a:xfrm>
            <a:off x="3124200" y="34290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功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/>
              <a:t>是一個</a:t>
            </a:r>
            <a:r>
              <a:rPr lang="zh-TW" altLang="en-US">
                <a:solidFill>
                  <a:srgbClr val="FF0000"/>
                </a:solidFill>
              </a:rPr>
              <a:t>過程</a:t>
            </a:r>
            <a:r>
              <a:rPr lang="zh-TW" altLang="en-US"/>
              <a:t>的物理量。</a:t>
            </a:r>
          </a:p>
        </p:txBody>
      </p:sp>
      <p:sp>
        <p:nvSpPr>
          <p:cNvPr id="42012" name="文字方塊 31"/>
          <p:cNvSpPr txBox="1">
            <a:spLocks noChangeArrowheads="1"/>
          </p:cNvSpPr>
          <p:nvPr/>
        </p:nvSpPr>
        <p:spPr bwMode="auto">
          <a:xfrm>
            <a:off x="2895600" y="56388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zh-TW" altLang="en-US"/>
              <a:t> 則是屬於</a:t>
            </a:r>
            <a:r>
              <a:rPr lang="zh-TW" altLang="en-US">
                <a:solidFill>
                  <a:srgbClr val="FF0000"/>
                </a:solidFill>
              </a:rPr>
              <a:t>狀態</a:t>
            </a:r>
            <a:r>
              <a:rPr lang="zh-TW" altLang="en-US"/>
              <a:t>的物理量！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76600" y="94535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回憶在力學中功與能量的討論！</a:t>
            </a:r>
          </a:p>
        </p:txBody>
      </p:sp>
    </p:spTree>
    <p:extLst>
      <p:ext uri="{BB962C8B-B14F-4D97-AF65-F5344CB8AC3E}">
        <p14:creationId xmlns:p14="http://schemas.microsoft.com/office/powerpoint/2010/main" val="2466691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977" name="文字方塊 16"/>
              <p:cNvSpPr txBox="1">
                <a:spLocks noChangeArrowheads="1"/>
              </p:cNvSpPr>
              <p:nvPr/>
            </p:nvSpPr>
            <p:spPr bwMode="auto">
              <a:xfrm>
                <a:off x="1524001" y="3797588"/>
                <a:ext cx="6096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的物理量。原則上與過程的細節相關！</a:t>
                </a:r>
              </a:p>
            </p:txBody>
          </p:sp>
        </mc:Choice>
        <mc:Fallback xmlns="">
          <p:sp>
            <p:nvSpPr>
              <p:cNvPr id="4097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1" y="3797588"/>
                <a:ext cx="60960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80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78" name="文字方塊 17"/>
          <p:cNvSpPr txBox="1">
            <a:spLocks noChangeArrowheads="1"/>
          </p:cNvSpPr>
          <p:nvPr/>
        </p:nvSpPr>
        <p:spPr bwMode="auto">
          <a:xfrm>
            <a:off x="1524001" y="427557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但對一維的力以及保守力，功只與前後狀態有關！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81" name="文字方塊 19"/>
              <p:cNvSpPr txBox="1">
                <a:spLocks noChangeArrowheads="1"/>
              </p:cNvSpPr>
              <p:nvPr/>
            </p:nvSpPr>
            <p:spPr bwMode="auto">
              <a:xfrm>
                <a:off x="2923310" y="5353482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 則是屬於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狀態</a:t>
                </a:r>
                <a:r>
                  <a:rPr lang="zh-TW" altLang="en-US" dirty="0"/>
                  <a:t>的物理量！</a:t>
                </a:r>
              </a:p>
            </p:txBody>
          </p:sp>
        </mc:Choice>
        <mc:Fallback xmlns="">
          <p:sp>
            <p:nvSpPr>
              <p:cNvPr id="40981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3310" y="5353482"/>
                <a:ext cx="365760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50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524000" y="4808970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在此特殊情況下，一個過程的功恰好是一個物理量的前後差：</a:t>
            </a:r>
          </a:p>
        </p:txBody>
      </p:sp>
      <p:pic>
        <p:nvPicPr>
          <p:cNvPr id="23" name="Picture 2" descr="F08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 b="25000"/>
          <a:stretch>
            <a:fillRect/>
          </a:stretch>
        </p:blipFill>
        <p:spPr bwMode="auto">
          <a:xfrm>
            <a:off x="1475510" y="1147185"/>
            <a:ext cx="510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514600" y="3048000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48000"/>
                <a:ext cx="10668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028210" y="2895600"/>
                <a:ext cx="14478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210" y="2895600"/>
                <a:ext cx="1447800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38300" y="5353482"/>
                <a:ext cx="12850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5353482"/>
                <a:ext cx="128501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167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834" name="文字方塊 22"/>
              <p:cNvSpPr txBox="1">
                <a:spLocks noChangeArrowheads="1"/>
              </p:cNvSpPr>
              <p:nvPr/>
            </p:nvSpPr>
            <p:spPr bwMode="auto">
              <a:xfrm>
                <a:off x="1219200" y="4495800"/>
                <a:ext cx="74534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但在熱現象中，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sz="1800" dirty="0"/>
                  <a:t>加上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/>
                  <a:t>卻可以寫成一個狀態物理量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的前後差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34834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200" y="4495800"/>
                <a:ext cx="7453443" cy="369332"/>
              </a:xfrm>
              <a:prstGeom prst="rect">
                <a:avLst/>
              </a:prstGeom>
              <a:blipFill>
                <a:blip r:embed="rId2"/>
                <a:stretch>
                  <a:fillRect l="-680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37" name="Text Box 10"/>
              <p:cNvSpPr txBox="1">
                <a:spLocks noChangeArrowheads="1"/>
              </p:cNvSpPr>
              <p:nvPr/>
            </p:nvSpPr>
            <p:spPr bwMode="auto">
              <a:xfrm>
                <a:off x="1244601" y="4979988"/>
                <a:ext cx="66326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根據定義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只與前後的狀態有關，與路徑無關。</a:t>
                </a:r>
              </a:p>
            </p:txBody>
          </p:sp>
        </mc:Choice>
        <mc:Fallback xmlns="">
          <p:sp>
            <p:nvSpPr>
              <p:cNvPr id="3483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4601" y="4979988"/>
                <a:ext cx="6632652" cy="369332"/>
              </a:xfrm>
              <a:prstGeom prst="rect">
                <a:avLst/>
              </a:prstGeom>
              <a:blipFill>
                <a:blip r:embed="rId3"/>
                <a:stretch>
                  <a:fillRect l="-57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38" name="Text Box 13"/>
              <p:cNvSpPr txBox="1">
                <a:spLocks noChangeArrowheads="1"/>
              </p:cNvSpPr>
              <p:nvPr/>
            </p:nvSpPr>
            <p:spPr bwMode="auto">
              <a:xfrm>
                <a:off x="1244601" y="4011612"/>
                <a:ext cx="2971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</a:rPr>
                      <m:t>𝑄</m:t>
                    </m:r>
                    <m:r>
                      <a:rPr lang="en-US" altLang="zh-TW" sz="2000" i="1" dirty="0" smtClean="0">
                        <a:latin typeface="Cambria Math"/>
                      </a:rPr>
                      <m:t>,</m:t>
                    </m:r>
                    <m:r>
                      <a:rPr lang="en-US" altLang="zh-TW" sz="2000" i="1" dirty="0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/>
                  <a:t>與路徑有關。</a:t>
                </a:r>
              </a:p>
            </p:txBody>
          </p:sp>
        </mc:Choice>
        <mc:Fallback xmlns="">
          <p:sp>
            <p:nvSpPr>
              <p:cNvPr id="3483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4601" y="4011612"/>
                <a:ext cx="2971800" cy="396875"/>
              </a:xfrm>
              <a:prstGeom prst="rect">
                <a:avLst/>
              </a:prstGeom>
              <a:blipFill>
                <a:blip r:embed="rId4"/>
                <a:stretch>
                  <a:fillRect l="-424"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11"/>
          <p:cNvSpPr txBox="1">
            <a:spLocks noChangeArrowheads="1"/>
          </p:cNvSpPr>
          <p:nvPr/>
        </p:nvSpPr>
        <p:spPr bwMode="auto">
          <a:xfrm>
            <a:off x="1272310" y="6135687"/>
            <a:ext cx="662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做一次實驗所找到的某物件的內能適用於任何的情況！</a:t>
            </a:r>
          </a:p>
        </p:txBody>
      </p:sp>
      <p:pic>
        <p:nvPicPr>
          <p:cNvPr id="26" name="Picture 5" descr="F18_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5"/>
          <a:stretch>
            <a:fillRect/>
          </a:stretch>
        </p:blipFill>
        <p:spPr bwMode="auto">
          <a:xfrm>
            <a:off x="5548444" y="2106612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6615244" y="264001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28" name="直線單箭頭接點 27"/>
          <p:cNvCxnSpPr/>
          <p:nvPr/>
        </p:nvCxnSpPr>
        <p:spPr>
          <a:xfrm rot="5400000" flipH="1" flipV="1">
            <a:off x="6615244" y="2640012"/>
            <a:ext cx="228600" cy="228600"/>
          </a:xfrm>
          <a:prstGeom prst="straightConnector1">
            <a:avLst/>
          </a:prstGeom>
          <a:ln w="63500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605844" y="256381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30" name="直線單箭頭接點 29"/>
          <p:cNvCxnSpPr/>
          <p:nvPr/>
        </p:nvCxnSpPr>
        <p:spPr>
          <a:xfrm>
            <a:off x="7605844" y="2594768"/>
            <a:ext cx="228600" cy="34058"/>
          </a:xfrm>
          <a:prstGeom prst="straightConnector1">
            <a:avLst/>
          </a:prstGeom>
          <a:ln w="63500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1443459" y="2447411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1443459" y="313321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V="1">
            <a:off x="1748259" y="2447411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1443459" y="2828411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15"/>
              <p:cNvSpPr txBox="1">
                <a:spLocks noChangeArrowheads="1"/>
              </p:cNvSpPr>
              <p:nvPr/>
            </p:nvSpPr>
            <p:spPr bwMode="auto">
              <a:xfrm>
                <a:off x="1748259" y="2752211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8259" y="2752211"/>
                <a:ext cx="685800" cy="366713"/>
              </a:xfrm>
              <a:prstGeom prst="rect">
                <a:avLst/>
              </a:prstGeom>
              <a:blipFill>
                <a:blip r:embed="rId6"/>
                <a:stretch>
                  <a:fillRect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ine 16"/>
          <p:cNvSpPr>
            <a:spLocks noChangeShapeType="1"/>
          </p:cNvSpPr>
          <p:nvPr/>
        </p:nvSpPr>
        <p:spPr bwMode="auto">
          <a:xfrm flipH="1">
            <a:off x="4567659" y="2523611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>
            <a:off x="4567659" y="320941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4872459" y="2523611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4567659" y="2752211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20"/>
              <p:cNvSpPr txBox="1">
                <a:spLocks noChangeArrowheads="1"/>
              </p:cNvSpPr>
              <p:nvPr/>
            </p:nvSpPr>
            <p:spPr bwMode="auto">
              <a:xfrm>
                <a:off x="4872459" y="2766498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𝑡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2459" y="2766498"/>
                <a:ext cx="685800" cy="366713"/>
              </a:xfrm>
              <a:prstGeom prst="rect">
                <a:avLst/>
              </a:prstGeom>
              <a:blipFill>
                <a:blip r:embed="rId7"/>
                <a:stretch>
                  <a:fillRect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2088918" y="1497012"/>
            <a:ext cx="381000" cy="762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2" name="Line 25"/>
          <p:cNvSpPr>
            <a:spLocks noChangeShapeType="1"/>
          </p:cNvSpPr>
          <p:nvPr/>
        </p:nvSpPr>
        <p:spPr bwMode="auto">
          <a:xfrm>
            <a:off x="2662659" y="298081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 flipV="1">
            <a:off x="1022118" y="1801812"/>
            <a:ext cx="381000" cy="381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2805244" y="3493477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746994" y="3494032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94" y="3494032"/>
                <a:ext cx="172207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1022118" y="735012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18" y="735012"/>
                <a:ext cx="381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2088918" y="735012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918" y="735012"/>
                <a:ext cx="350474" cy="369332"/>
              </a:xfrm>
              <a:prstGeom prst="rect">
                <a:avLst/>
              </a:prstGeom>
              <a:blipFill>
                <a:blip r:embed="rId10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7">
                <a:extLst>
                  <a:ext uri="{FF2B5EF4-FFF2-40B4-BE49-F238E27FC236}">
                    <a16:creationId xmlns:a16="http://schemas.microsoft.com/office/drawing/2014/main" id="{01BC7FA0-ACEB-F0EC-BBF3-5FFB7291CE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6491" y="1394380"/>
                <a:ext cx="6019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但無論採那一條路徑，相同前後狀態的內能差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∆</m:t>
                    </m:r>
                    <m:r>
                      <a:rPr lang="en-US" altLang="zh-TW" sz="1800" b="0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是一樣的</a:t>
                </a:r>
              </a:p>
            </p:txBody>
          </p:sp>
        </mc:Choice>
        <mc:Fallback xmlns="">
          <p:sp>
            <p:nvSpPr>
              <p:cNvPr id="2" name="Text Box 7">
                <a:extLst>
                  <a:ext uri="{FF2B5EF4-FFF2-40B4-BE49-F238E27FC236}">
                    <a16:creationId xmlns:a16="http://schemas.microsoft.com/office/drawing/2014/main" id="{01BC7FA0-ACEB-F0EC-BBF3-5FFB7291C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6491" y="1394380"/>
                <a:ext cx="6019800" cy="369332"/>
              </a:xfrm>
              <a:prstGeom prst="rect">
                <a:avLst/>
              </a:prstGeom>
              <a:blipFill>
                <a:blip r:embed="rId11"/>
                <a:stretch>
                  <a:fillRect l="-8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BCF1EC5-9214-B56A-782E-FC768FAEF11A}"/>
                  </a:ext>
                </a:extLst>
              </p:cNvPr>
              <p:cNvSpPr txBox="1"/>
              <p:nvPr/>
            </p:nvSpPr>
            <p:spPr>
              <a:xfrm>
                <a:off x="4581755" y="718939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BCF1EC5-9214-B56A-782E-FC768FAEF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755" y="718939"/>
                <a:ext cx="1640706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4" grpId="0"/>
      <p:bldP spid="34837" grpId="0"/>
      <p:bldP spid="34838" grpId="0"/>
      <p:bldP spid="25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438400" y="457200"/>
            <a:ext cx="41703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AD6CD06-BE38-B645-804C-30EDE41BFADE}"/>
              </a:ext>
            </a:extLst>
          </p:cNvPr>
          <p:cNvSpPr/>
          <p:nvPr/>
        </p:nvSpPr>
        <p:spPr>
          <a:xfrm>
            <a:off x="3352800" y="838200"/>
            <a:ext cx="533400" cy="579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578CCE-9400-1840-B8C4-D7AE5B0F4C2A}"/>
              </a:ext>
            </a:extLst>
          </p:cNvPr>
          <p:cNvSpPr/>
          <p:nvPr/>
        </p:nvSpPr>
        <p:spPr>
          <a:xfrm>
            <a:off x="5181600" y="838200"/>
            <a:ext cx="533400" cy="579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3352800" y="362654"/>
            <a:ext cx="2938335" cy="443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71600" y="4854876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氣體可與外界同時有熱交互作用及力學交互作用。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371909" y="5281763"/>
            <a:ext cx="25146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可同時交換熱量並作功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16973A2-17D4-9F43-BB2A-750F15E21DD5}"/>
              </a:ext>
            </a:extLst>
          </p:cNvPr>
          <p:cNvSpPr txBox="1"/>
          <p:nvPr/>
        </p:nvSpPr>
        <p:spPr>
          <a:xfrm>
            <a:off x="1371601" y="6141331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定溫</a:t>
            </a:r>
            <a:r>
              <a:rPr kumimoji="1" lang="zh-TW" altLang="en-US" dirty="0"/>
              <a:t>熱庫 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Reservoir</a:t>
            </a: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使熱量交換在定溫下進行！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F2D3C94-1A79-1048-84F9-FDD0CC62EB9E}"/>
              </a:ext>
            </a:extLst>
          </p:cNvPr>
          <p:cNvSpPr txBox="1"/>
          <p:nvPr/>
        </p:nvSpPr>
        <p:spPr>
          <a:xfrm>
            <a:off x="1371600" y="5715000"/>
            <a:ext cx="743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如圖上方有可調壓力活塞的引擎</a:t>
            </a:r>
            <a:r>
              <a:rPr kumimoji="1" lang="zh-TW" altLang="en-US" dirty="0"/>
              <a:t> 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，就是理想且有用的討論情境！</a:t>
            </a:r>
          </a:p>
        </p:txBody>
      </p:sp>
    </p:spTree>
    <p:extLst>
      <p:ext uri="{BB962C8B-B14F-4D97-AF65-F5344CB8AC3E}">
        <p14:creationId xmlns:p14="http://schemas.microsoft.com/office/powerpoint/2010/main" val="38165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字方塊 26"/>
          <p:cNvSpPr txBox="1">
            <a:spLocks noChangeArrowheads="1"/>
          </p:cNvSpPr>
          <p:nvPr/>
        </p:nvSpPr>
        <p:spPr bwMode="auto">
          <a:xfrm>
            <a:off x="4901275" y="481309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對固體來說熱量就等於內能變化：</a:t>
            </a:r>
          </a:p>
        </p:txBody>
      </p:sp>
      <p:pic>
        <p:nvPicPr>
          <p:cNvPr id="29700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1628031" y="1447800"/>
            <a:ext cx="171698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文字方塊 1"/>
          <p:cNvSpPr txBox="1">
            <a:spLocks noChangeArrowheads="1"/>
          </p:cNvSpPr>
          <p:nvPr/>
        </p:nvSpPr>
        <p:spPr bwMode="auto">
          <a:xfrm>
            <a:off x="1191125" y="4813092"/>
            <a:ext cx="259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氣體則必須另外加入功。</a:t>
            </a:r>
          </a:p>
        </p:txBody>
      </p:sp>
      <p:sp>
        <p:nvSpPr>
          <p:cNvPr id="29702" name="文字方塊 2"/>
          <p:cNvSpPr txBox="1">
            <a:spLocks noChangeArrowheads="1"/>
          </p:cNvSpPr>
          <p:nvPr/>
        </p:nvSpPr>
        <p:spPr bwMode="auto">
          <a:xfrm>
            <a:off x="4901274" y="5270292"/>
            <a:ext cx="4242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找到溫度決定的內能後，熱量就能算了。</a:t>
            </a:r>
          </a:p>
        </p:txBody>
      </p:sp>
      <p:pic>
        <p:nvPicPr>
          <p:cNvPr id="29703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1" b="28802"/>
          <a:stretch>
            <a:fillRect/>
          </a:stretch>
        </p:blipFill>
        <p:spPr bwMode="auto">
          <a:xfrm>
            <a:off x="5587075" y="1447800"/>
            <a:ext cx="18129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34728" y="850692"/>
            <a:ext cx="762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熱力學第一定律的內能函數，最有用的就是計算熱過程中交換的熱量。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22187" y="4267200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187" y="4267200"/>
                <a:ext cx="172207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715000" y="4234934"/>
                <a:ext cx="12177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234934"/>
                <a:ext cx="1217705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00200" y="5434426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434426"/>
                <a:ext cx="205626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接點 12"/>
          <p:cNvCxnSpPr/>
          <p:nvPr/>
        </p:nvCxnSpPr>
        <p:spPr>
          <a:xfrm>
            <a:off x="2590234" y="5565304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5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10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70514" b="4509"/>
          <a:stretch>
            <a:fillRect/>
          </a:stretch>
        </p:blipFill>
        <p:spPr bwMode="auto">
          <a:xfrm>
            <a:off x="2362200" y="2667000"/>
            <a:ext cx="2933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24" name="文字方塊 1"/>
              <p:cNvSpPr txBox="1">
                <a:spLocks noChangeArrowheads="1"/>
              </p:cNvSpPr>
              <p:nvPr/>
            </p:nvSpPr>
            <p:spPr bwMode="auto">
              <a:xfrm>
                <a:off x="2338234" y="914400"/>
                <a:ext cx="44054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但功可以由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 圖上的路徑計算：</a:t>
                </a:r>
              </a:p>
            </p:txBody>
          </p:sp>
        </mc:Choice>
        <mc:Fallback xmlns="">
          <p:sp>
            <p:nvSpPr>
              <p:cNvPr id="30724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8234" y="914400"/>
                <a:ext cx="4405466" cy="369332"/>
              </a:xfrm>
              <a:prstGeom prst="rect">
                <a:avLst/>
              </a:prstGeom>
              <a:blipFill>
                <a:blip r:embed="rId3"/>
                <a:stretch>
                  <a:fillRect l="-115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394818" y="1371600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18" y="1371600"/>
                <a:ext cx="1982200" cy="987130"/>
              </a:xfrm>
              <a:prstGeom prst="rect">
                <a:avLst/>
              </a:prstGeom>
              <a:blipFill>
                <a:blip r:embed="rId4"/>
                <a:stretch>
                  <a:fillRect l="-16561" t="-97436" b="-1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092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705464" y="700186"/>
                <a:ext cx="17220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464" y="700186"/>
                <a:ext cx="1722073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7" name="Picture 9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1788140"/>
            <a:ext cx="149701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20T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192952"/>
            <a:ext cx="116363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3055937" y="580052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6871" name="文字方塊 11"/>
          <p:cNvSpPr txBox="1">
            <a:spLocks noChangeArrowheads="1"/>
          </p:cNvSpPr>
          <p:nvPr/>
        </p:nvSpPr>
        <p:spPr bwMode="auto">
          <a:xfrm>
            <a:off x="2370137" y="1418252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可查</a:t>
            </a:r>
          </a:p>
        </p:txBody>
      </p:sp>
      <p:cxnSp>
        <p:nvCxnSpPr>
          <p:cNvPr id="14" name="直線接點 13"/>
          <p:cNvCxnSpPr>
            <a:stCxn id="36871" idx="0"/>
            <a:endCxn id="11" idx="3"/>
          </p:cNvCxnSpPr>
          <p:nvPr/>
        </p:nvCxnSpPr>
        <p:spPr>
          <a:xfrm rot="5400000" flipH="1" flipV="1">
            <a:off x="2813844" y="1076145"/>
            <a:ext cx="317500" cy="3667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3894137" y="580052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6874" name="文字方塊 15"/>
          <p:cNvSpPr txBox="1">
            <a:spLocks noChangeArrowheads="1"/>
          </p:cNvSpPr>
          <p:nvPr/>
        </p:nvSpPr>
        <p:spPr bwMode="auto">
          <a:xfrm>
            <a:off x="4122737" y="1494452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可算</a:t>
            </a:r>
          </a:p>
        </p:txBody>
      </p:sp>
      <p:cxnSp>
        <p:nvCxnSpPr>
          <p:cNvPr id="17" name="直線接點 16"/>
          <p:cNvCxnSpPr/>
          <p:nvPr/>
        </p:nvCxnSpPr>
        <p:spPr>
          <a:xfrm rot="16200000" flipV="1">
            <a:off x="4275137" y="1189652"/>
            <a:ext cx="304800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876" name="文字方塊 20"/>
              <p:cNvSpPr txBox="1">
                <a:spLocks noChangeArrowheads="1"/>
              </p:cNvSpPr>
              <p:nvPr/>
            </p:nvSpPr>
            <p:spPr bwMode="auto">
              <a:xfrm>
                <a:off x="1843086" y="4633000"/>
                <a:ext cx="19812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就可以得到了！</a:t>
                </a:r>
              </a:p>
            </p:txBody>
          </p:sp>
        </mc:Choice>
        <mc:Fallback xmlns="">
          <p:sp>
            <p:nvSpPr>
              <p:cNvPr id="36876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3086" y="4633000"/>
                <a:ext cx="1981200" cy="369887"/>
              </a:xfrm>
              <a:prstGeom prst="rect">
                <a:avLst/>
              </a:prstGeom>
              <a:blipFill>
                <a:blip r:embed="rId5"/>
                <a:stretch>
                  <a:fillRect t="-6452" r="-1274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77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69620" b="4509"/>
          <a:stretch>
            <a:fillRect/>
          </a:stretch>
        </p:blipFill>
        <p:spPr bwMode="auto">
          <a:xfrm>
            <a:off x="4821237" y="411777"/>
            <a:ext cx="16002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1843086" y="5440977"/>
                <a:ext cx="684371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以後就能利用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找到的函數</a:t>
                </a:r>
                <a:r>
                  <a:rPr lang="zh-TW" altLang="en-US" sz="1800" dirty="0"/>
                  <a:t>決定該物質任一個過程的熱量交換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TW" altLang="en-US" sz="2000" i="1" dirty="0">
                    <a:latin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3086" y="5440977"/>
                <a:ext cx="6843713" cy="400110"/>
              </a:xfrm>
              <a:prstGeom prst="rect">
                <a:avLst/>
              </a:prstGeom>
              <a:blipFill>
                <a:blip r:embed="rId7"/>
                <a:stretch>
                  <a:fillRect l="-556" t="-9375" b="-281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5"/>
          <p:cNvSpPr>
            <a:spLocks noChangeArrowheads="1"/>
          </p:cNvSpPr>
          <p:nvPr/>
        </p:nvSpPr>
        <p:spPr bwMode="auto">
          <a:xfrm>
            <a:off x="1843087" y="5059977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對於一種物質，作</a:t>
            </a:r>
            <a:r>
              <a:rPr lang="zh-TW" altLang="en-US" sz="1800" dirty="0">
                <a:solidFill>
                  <a:srgbClr val="FF0000"/>
                </a:solidFill>
              </a:rPr>
              <a:t>一次實驗</a:t>
            </a:r>
            <a:r>
              <a:rPr lang="zh-TW" altLang="en-US" sz="1800" dirty="0"/>
              <a:t>找到此內能函數，</a:t>
            </a:r>
          </a:p>
        </p:txBody>
      </p:sp>
      <p:sp>
        <p:nvSpPr>
          <p:cNvPr id="19" name="矩形 17"/>
          <p:cNvSpPr>
            <a:spLocks noChangeArrowheads="1"/>
          </p:cNvSpPr>
          <p:nvPr/>
        </p:nvSpPr>
        <p:spPr bwMode="auto">
          <a:xfrm>
            <a:off x="1843087" y="5898177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itchFamily="18" charset="0"/>
              </a:rPr>
              <a:t>就像地圖或列表！</a:t>
            </a:r>
            <a:endParaRPr lang="zh-TW" altLang="en-US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1447800" y="914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定容過程的熱交換：</a:t>
            </a:r>
            <a:endParaRPr lang="zh-TW" altLang="en-US" sz="1800"/>
          </a:p>
        </p:txBody>
      </p:sp>
      <p:pic>
        <p:nvPicPr>
          <p:cNvPr id="38917" name="Picture 7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6" b="10526"/>
          <a:stretch/>
        </p:blipFill>
        <p:spPr bwMode="auto">
          <a:xfrm>
            <a:off x="5025775" y="3372542"/>
            <a:ext cx="3546946" cy="30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文字方塊 5"/>
          <p:cNvSpPr txBox="1">
            <a:spLocks noChangeArrowheads="1"/>
          </p:cNvSpPr>
          <p:nvPr/>
        </p:nvSpPr>
        <p:spPr bwMode="auto">
          <a:xfrm>
            <a:off x="1447800" y="2895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定容的熱交換即是內能差！</a:t>
            </a:r>
          </a:p>
        </p:txBody>
      </p:sp>
      <p:pic>
        <p:nvPicPr>
          <p:cNvPr id="7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13"/>
          <a:stretch/>
        </p:blipFill>
        <p:spPr>
          <a:xfrm>
            <a:off x="5029200" y="914400"/>
            <a:ext cx="3503728" cy="23510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524000" y="2286000"/>
                <a:ext cx="12177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86000"/>
                <a:ext cx="121770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524000" y="1650111"/>
                <a:ext cx="171264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=0, 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650111"/>
                <a:ext cx="171264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5">
            <a:extLst>
              <a:ext uri="{FF2B5EF4-FFF2-40B4-BE49-F238E27FC236}">
                <a16:creationId xmlns:a16="http://schemas.microsoft.com/office/drawing/2014/main" id="{2C2B5965-B9CE-362E-F29C-3A02C97BF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372542"/>
            <a:ext cx="3647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查到前後態的內能差就是吸放熱！</a:t>
            </a:r>
          </a:p>
        </p:txBody>
      </p:sp>
      <p:pic>
        <p:nvPicPr>
          <p:cNvPr id="4" name="Picture 2" descr="heat01">
            <a:extLst>
              <a:ext uri="{FF2B5EF4-FFF2-40B4-BE49-F238E27FC236}">
                <a16:creationId xmlns:a16="http://schemas.microsoft.com/office/drawing/2014/main" id="{75F69F3F-3B6A-EAD2-F0F8-65BEB6D53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60764"/>
          <a:stretch/>
        </p:blipFill>
        <p:spPr bwMode="auto">
          <a:xfrm>
            <a:off x="1066800" y="3955298"/>
            <a:ext cx="3583634" cy="250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133194"/>
              </p:ext>
            </p:extLst>
          </p:nvPr>
        </p:nvGraphicFramePr>
        <p:xfrm>
          <a:off x="4362450" y="243894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243894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2" name="Picture 15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52045" b="8086"/>
          <a:stretch/>
        </p:blipFill>
        <p:spPr bwMode="auto">
          <a:xfrm>
            <a:off x="5866474" y="2154040"/>
            <a:ext cx="2815703" cy="244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694612"/>
              </p:ext>
            </p:extLst>
          </p:nvPr>
        </p:nvGraphicFramePr>
        <p:xfrm>
          <a:off x="4362450" y="243894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243894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492" name="Text Box 9"/>
              <p:cNvSpPr txBox="1">
                <a:spLocks noChangeArrowheads="1"/>
              </p:cNvSpPr>
              <p:nvPr/>
            </p:nvSpPr>
            <p:spPr bwMode="auto">
              <a:xfrm>
                <a:off x="1219200" y="2994914"/>
                <a:ext cx="3886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在定壓下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∆</m:t>
                    </m:r>
                    <m:r>
                      <a:rPr lang="en-US" altLang="zh-TW" sz="1800" b="0" i="1" smtClean="0">
                        <a:latin typeface="Cambria Math"/>
                      </a:rPr>
                      <m:t>𝑃</m:t>
                    </m:r>
                    <m:r>
                      <a:rPr lang="en-US" altLang="zh-TW" sz="18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𝑉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=∆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𝑃𝑉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0492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200" y="2994914"/>
                <a:ext cx="3886200" cy="369332"/>
              </a:xfrm>
              <a:prstGeom prst="rect">
                <a:avLst/>
              </a:prstGeom>
              <a:blipFill>
                <a:blip r:embed="rId6"/>
                <a:stretch>
                  <a:fillRect l="-1303" t="-6667" r="-684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93" name="Text Box 13"/>
              <p:cNvSpPr txBox="1">
                <a:spLocks noChangeArrowheads="1"/>
              </p:cNvSpPr>
              <p:nvPr/>
            </p:nvSpPr>
            <p:spPr bwMode="auto">
              <a:xfrm>
                <a:off x="1289679" y="4510784"/>
                <a:ext cx="46482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zh-TW" altLang="en-US" sz="1800" dirty="0"/>
                  <a:t>如內能亦為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的函數，稱為焓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Enthalpy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49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9679" y="4510784"/>
                <a:ext cx="4648201" cy="369332"/>
              </a:xfrm>
              <a:prstGeom prst="rect">
                <a:avLst/>
              </a:prstGeom>
              <a:blipFill>
                <a:blip r:embed="rId7"/>
                <a:stretch>
                  <a:fillRect t="-6667" r="-272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94" name="文字方塊 14"/>
          <p:cNvSpPr txBox="1">
            <a:spLocks noChangeArrowheads="1"/>
          </p:cNvSpPr>
          <p:nvPr/>
        </p:nvSpPr>
        <p:spPr bwMode="auto">
          <a:xfrm>
            <a:off x="1289679" y="4953017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定壓的熱交換即是焓差！</a:t>
            </a:r>
          </a:p>
        </p:txBody>
      </p:sp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1295400" y="533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定壓過程的熱交換：</a:t>
            </a:r>
            <a:endParaRPr lang="zh-TW" altLang="en-US" sz="1800"/>
          </a:p>
        </p:txBody>
      </p:sp>
      <p:pic>
        <p:nvPicPr>
          <p:cNvPr id="15" name="Picture 2" descr="20_34_FigureA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b="2804"/>
          <a:stretch/>
        </p:blipFill>
        <p:spPr>
          <a:xfrm>
            <a:off x="5862465" y="146183"/>
            <a:ext cx="2631457" cy="198353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219200" y="2528531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此熱似乎不能寫成一個量的前後差，但</a:t>
            </a:r>
            <a:r>
              <a:rPr lang="en-US" altLang="zh-TW" dirty="0"/>
              <a:t>…..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371601" y="1066800"/>
                <a:ext cx="1143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1" y="1066800"/>
                <a:ext cx="1143000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371601" y="1601369"/>
                <a:ext cx="28194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1" y="1601369"/>
                <a:ext cx="281940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367119" y="2133600"/>
                <a:ext cx="1905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119" y="2133600"/>
                <a:ext cx="19050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49187" y="3461297"/>
                <a:ext cx="268941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87" y="3461297"/>
                <a:ext cx="2689413" cy="369332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317811" y="4070897"/>
                <a:ext cx="2796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811" y="4070897"/>
                <a:ext cx="2796989" cy="369332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032879" y="4948209"/>
                <a:ext cx="99508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879" y="4948209"/>
                <a:ext cx="995081" cy="369332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5">
            <a:extLst>
              <a:ext uri="{FF2B5EF4-FFF2-40B4-BE49-F238E27FC236}">
                <a16:creationId xmlns:a16="http://schemas.microsoft.com/office/drawing/2014/main" id="{5D93371B-A712-1D75-2C19-DF55BB725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993" y="5367898"/>
            <a:ext cx="3416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查到前後態的焓差就是吸放熱！</a:t>
            </a:r>
          </a:p>
        </p:txBody>
      </p:sp>
      <p:pic>
        <p:nvPicPr>
          <p:cNvPr id="5" name="Picture 2" descr="heat01">
            <a:extLst>
              <a:ext uri="{FF2B5EF4-FFF2-40B4-BE49-F238E27FC236}">
                <a16:creationId xmlns:a16="http://schemas.microsoft.com/office/drawing/2014/main" id="{3AF6BC8B-73EC-8C70-E044-011EC97A7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60764"/>
          <a:stretch/>
        </p:blipFill>
        <p:spPr bwMode="auto">
          <a:xfrm>
            <a:off x="5862465" y="4638791"/>
            <a:ext cx="2922295" cy="204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CAD1177C-3ED9-E782-56FE-7D59C13DB63D}"/>
              </a:ext>
            </a:extLst>
          </p:cNvPr>
          <p:cNvSpPr/>
          <p:nvPr/>
        </p:nvSpPr>
        <p:spPr>
          <a:xfrm>
            <a:off x="6781800" y="4948208"/>
            <a:ext cx="381000" cy="1757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  <p:bldP spid="20493" grpId="0"/>
      <p:bldP spid="20494" grpId="0"/>
      <p:bldP spid="21" grpId="0" animBg="1"/>
      <p:bldP spid="22" grpId="0" animBg="1"/>
      <p:bldP spid="23" grpId="0" animBg="1"/>
      <p:bldP spid="3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524000" y="12192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定容過程的熱交換：</a:t>
            </a:r>
            <a:endParaRPr lang="zh-TW" altLang="en-US" sz="1800"/>
          </a:p>
        </p:txBody>
      </p:sp>
      <p:pic>
        <p:nvPicPr>
          <p:cNvPr id="40964" name="Picture 7" descr="F1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2" b="10526"/>
          <a:stretch>
            <a:fillRect/>
          </a:stretch>
        </p:blipFill>
        <p:spPr bwMode="auto">
          <a:xfrm>
            <a:off x="5257800" y="1219200"/>
            <a:ext cx="24050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文字方塊 5"/>
          <p:cNvSpPr txBox="1">
            <a:spLocks noChangeArrowheads="1"/>
          </p:cNvSpPr>
          <p:nvPr/>
        </p:nvSpPr>
        <p:spPr bwMode="auto">
          <a:xfrm>
            <a:off x="1524000" y="2362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定容的熱交換即是內能差！</a:t>
            </a:r>
          </a:p>
        </p:txBody>
      </p:sp>
      <p:pic>
        <p:nvPicPr>
          <p:cNvPr id="40966" name="Picture 15" descr="F19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52341" b="8086"/>
          <a:stretch>
            <a:fillRect/>
          </a:stretch>
        </p:blipFill>
        <p:spPr bwMode="auto">
          <a:xfrm>
            <a:off x="5257800" y="3429000"/>
            <a:ext cx="23891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4"/>
          <p:cNvSpPr txBox="1">
            <a:spLocks noChangeArrowheads="1"/>
          </p:cNvSpPr>
          <p:nvPr/>
        </p:nvSpPr>
        <p:spPr bwMode="auto">
          <a:xfrm>
            <a:off x="1524000" y="3200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定壓過程的熱交換：</a:t>
            </a:r>
            <a:endParaRPr lang="zh-TW" altLang="en-US" sz="1800"/>
          </a:p>
        </p:txBody>
      </p:sp>
      <p:sp>
        <p:nvSpPr>
          <p:cNvPr id="40969" name="文字方塊 9"/>
          <p:cNvSpPr txBox="1">
            <a:spLocks noChangeArrowheads="1"/>
          </p:cNvSpPr>
          <p:nvPr/>
        </p:nvSpPr>
        <p:spPr bwMode="auto">
          <a:xfrm>
            <a:off x="1524000" y="4419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定壓的熱交換即是焓差！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00200" y="1764268"/>
                <a:ext cx="117661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764268"/>
                <a:ext cx="117661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600201" y="3810000"/>
                <a:ext cx="2590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3810000"/>
                <a:ext cx="25908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959080" y="1891876"/>
            <a:ext cx="5365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但比熱與路徑有關。</a:t>
            </a:r>
            <a:r>
              <a:rPr lang="en-TW" sz="1800" dirty="0"/>
              <a:t>同樣溫度變化對應不同熱量。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430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496319"/>
              </p:ext>
            </p:extLst>
          </p:nvPr>
        </p:nvGraphicFramePr>
        <p:xfrm>
          <a:off x="990600" y="3200400"/>
          <a:ext cx="15240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838200" imgH="228600" progId="Equation.3">
                  <p:embed/>
                </p:oleObj>
              </mc:Choice>
              <mc:Fallback>
                <p:oleObj name="方程式" r:id="rId2" imgW="8382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200400"/>
                        <a:ext cx="1524000" cy="415925"/>
                      </a:xfrm>
                      <a:prstGeom prst="rect">
                        <a:avLst/>
                      </a:prstGeom>
                      <a:solidFill>
                        <a:srgbClr val="FFFA87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959081" y="274319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</a:t>
            </a:r>
          </a:p>
        </p:txBody>
      </p:sp>
      <p:graphicFrame>
        <p:nvGraphicFramePr>
          <p:cNvPr id="43014" name="Object 12"/>
          <p:cNvGraphicFramePr>
            <a:graphicFrameLocks noChangeAspect="1"/>
          </p:cNvGraphicFramePr>
          <p:nvPr/>
        </p:nvGraphicFramePr>
        <p:xfrm>
          <a:off x="990600" y="5029200"/>
          <a:ext cx="150177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25142" imgH="215806" progId="Equation.3">
                  <p:embed/>
                </p:oleObj>
              </mc:Choice>
              <mc:Fallback>
                <p:oleObj name="方程式" r:id="rId4" imgW="825142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1501775" cy="393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Text Box 14"/>
          <p:cNvSpPr txBox="1">
            <a:spLocks noChangeArrowheads="1"/>
          </p:cNvSpPr>
          <p:nvPr/>
        </p:nvSpPr>
        <p:spPr bwMode="auto">
          <a:xfrm>
            <a:off x="959081" y="4582173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定壓過程</a:t>
            </a:r>
          </a:p>
        </p:txBody>
      </p:sp>
      <p:pic>
        <p:nvPicPr>
          <p:cNvPr id="43017" name="Picture 16" descr="21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65" y="307539"/>
            <a:ext cx="2301636" cy="2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018" name="文字方塊 10"/>
              <p:cNvSpPr txBox="1">
                <a:spLocks noChangeArrowheads="1"/>
              </p:cNvSpPr>
              <p:nvPr/>
            </p:nvSpPr>
            <p:spPr bwMode="auto">
              <a:xfrm>
                <a:off x="962890" y="457200"/>
                <a:ext cx="38377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氣體也可以定義莫耳比熱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3018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90" y="457200"/>
                <a:ext cx="3837709" cy="369332"/>
              </a:xfrm>
              <a:prstGeom prst="rect">
                <a:avLst/>
              </a:prstGeom>
              <a:blipFill>
                <a:blip r:embed="rId7"/>
                <a:stretch>
                  <a:fillRect l="-990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019" name="Picture 12" descr="D:\Dropbox\Documents\課程\YoungTextBook\Images\Chapter19\A_Images\A_Figures_and_Photos\19_18_Figure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9"/>
          <a:stretch>
            <a:fillRect/>
          </a:stretch>
        </p:blipFill>
        <p:spPr bwMode="auto">
          <a:xfrm>
            <a:off x="7010400" y="2743181"/>
            <a:ext cx="17748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3" descr="D:\Dropbox\Documents\課程\YoungTextBook\Images\Chapter19\A_Images\A_Figures_and_Photos\19_18_Figur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b="729"/>
          <a:stretch>
            <a:fillRect/>
          </a:stretch>
        </p:blipFill>
        <p:spPr bwMode="auto">
          <a:xfrm>
            <a:off x="7029449" y="4704075"/>
            <a:ext cx="17367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476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0">
            <a:extLst>
              <a:ext uri="{FF2B5EF4-FFF2-40B4-BE49-F238E27FC236}">
                <a16:creationId xmlns:a16="http://schemas.microsoft.com/office/drawing/2014/main" id="{56E20887-CC6A-1045-A9A7-3A786FF7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91" y="2307842"/>
            <a:ext cx="2881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有兩個比熱特別有用。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A7F9F-5272-214B-BA48-9B9709590856}"/>
              </a:ext>
            </a:extLst>
          </p:cNvPr>
          <p:cNvSpPr txBox="1"/>
          <p:nvPr/>
        </p:nvSpPr>
        <p:spPr>
          <a:xfrm>
            <a:off x="959080" y="835581"/>
            <a:ext cx="506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單位莫耳數氣體，單位溫度變化對應的熱量。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2C41151-7E0F-0C44-AC3D-0BD175FD4871}"/>
                  </a:ext>
                </a:extLst>
              </p:cNvPr>
              <p:cNvSpPr txBox="1"/>
              <p:nvPr/>
            </p:nvSpPr>
            <p:spPr>
              <a:xfrm>
                <a:off x="1027883" y="1270920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2C41151-7E0F-0C44-AC3D-0BD175FD4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83" y="1270920"/>
                <a:ext cx="1371600" cy="369332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15E50FE-5143-11E2-4E50-B29C1B47CE1E}"/>
              </a:ext>
            </a:extLst>
          </p:cNvPr>
          <p:cNvSpPr txBox="1"/>
          <p:nvPr/>
        </p:nvSpPr>
        <p:spPr>
          <a:xfrm>
            <a:off x="940687" y="3723014"/>
            <a:ext cx="622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每莫耳氣體，經定容過程，每單位溫度增加所吸收的熱量</a:t>
            </a:r>
            <a:r>
              <a:rPr lang="en-US" dirty="0"/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4CA21-8B7D-1F1F-1D18-3D422AD78DBB}"/>
              </a:ext>
            </a:extLst>
          </p:cNvPr>
          <p:cNvSpPr txBox="1"/>
          <p:nvPr/>
        </p:nvSpPr>
        <p:spPr>
          <a:xfrm>
            <a:off x="959080" y="5567559"/>
            <a:ext cx="622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每莫耳氣體，經定壓過程，每單位溫度增加所吸收的熱量</a:t>
            </a:r>
            <a:r>
              <a:rPr lang="en-US" dirty="0"/>
              <a:t>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 bwMode="auto">
          <a:xfrm>
            <a:off x="1832753" y="1170709"/>
            <a:ext cx="4356681" cy="30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832753" y="650708"/>
                <a:ext cx="2843471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測量</m:t>
                    </m:r>
                    <m:r>
                      <a:rPr lang="zh-TW" altLang="en-US" i="1" smtClean="0">
                        <a:latin typeface="Cambria Math"/>
                      </a:rPr>
                      <m:t>給定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𝑎𝑏</m:t>
                        </m:r>
                      </m:sub>
                    </m:sSub>
                    <m:r>
                      <a:rPr lang="en-US" altLang="zh-TW" b="0" i="1" smtClean="0">
                        <a:solidFill>
                          <a:srgbClr val="00B05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zh-TW" altLang="en-US" dirty="0"/>
                  <a:t>，求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753" y="650708"/>
                <a:ext cx="2843471" cy="369332"/>
              </a:xfrm>
              <a:prstGeom prst="rect">
                <a:avLst/>
              </a:prstGeom>
              <a:blipFill>
                <a:blip r:embed="rId3"/>
                <a:stretch>
                  <a:fillRect l="-889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832753" y="4763403"/>
                <a:ext cx="36025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+8000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753" y="4763403"/>
                <a:ext cx="360258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38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822117" y="5715000"/>
                <a:ext cx="460831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0099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009900"/>
                                  </a:solidFill>
                                  <a:latin typeface="Cambria Math"/>
                                </a:rPr>
                                <m:t>𝑏𝑐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−4000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J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5715000"/>
                <a:ext cx="460831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822117" y="4267200"/>
                <a:ext cx="3740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將熱力學第一定律運用於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𝑎𝑐</m:t>
                    </m:r>
                  </m:oMath>
                </a14:m>
                <a:r>
                  <a:rPr lang="zh-TW" altLang="en-US" dirty="0"/>
                  <a:t>過程。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4267200"/>
                <a:ext cx="374048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466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681164" y="4761672"/>
                <a:ext cx="15833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需要知道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</m:oMath>
                </a14:m>
                <a:endParaRPr lang="zh-CN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164" y="4761672"/>
                <a:ext cx="1583382" cy="369332"/>
              </a:xfrm>
              <a:prstGeom prst="rect">
                <a:avLst/>
              </a:prstGeom>
              <a:blipFill>
                <a:blip r:embed="rId7"/>
                <a:stretch>
                  <a:fillRect l="-3175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22117" y="5283404"/>
                <a:ext cx="7066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</m:oMath>
                </a14:m>
                <a:r>
                  <a:rPr lang="zh-TW" altLang="en-US" dirty="0"/>
                  <a:t>可以由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𝑎𝑏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zh-TW" altLang="en-US" dirty="0"/>
                  <a:t>得出，將熱力學第一定律運用於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𝑏</m:t>
                    </m:r>
                    <m:r>
                      <a:rPr lang="en-US" altLang="zh-TW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zh-TW" altLang="en-US" dirty="0"/>
                  <a:t>過程。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5283404"/>
                <a:ext cx="7066871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6667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3162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708276" y="4457514"/>
                <a:ext cx="2666999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276" y="4457514"/>
                <a:ext cx="2666999" cy="411331"/>
              </a:xfrm>
              <a:prstGeom prst="rect">
                <a:avLst/>
              </a:prstGeom>
              <a:blipFill rotWithShape="1">
                <a:blip r:embed="rId3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/>
          <a:stretch>
            <a:fillRect/>
          </a:stretch>
        </p:blipFill>
        <p:spPr bwMode="auto">
          <a:xfrm>
            <a:off x="546869" y="2169650"/>
            <a:ext cx="4379213" cy="17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1568822" y="729457"/>
            <a:ext cx="278904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20T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5958"/>
          <a:stretch>
            <a:fillRect/>
          </a:stretch>
        </p:blipFill>
        <p:spPr bwMode="auto">
          <a:xfrm>
            <a:off x="5455023" y="729457"/>
            <a:ext cx="34242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8982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/>
              <a:t> </a:t>
            </a:r>
            <a:r>
              <a:rPr lang="zh-TW" altLang="en-US" sz="1800"/>
              <a:t>溫度</a:t>
            </a: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7364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9" name="Text Box 6"/>
              <p:cNvSpPr txBox="1">
                <a:spLocks noChangeArrowheads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溫度為長度的函數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7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blipFill rotWithShape="1">
                <a:blip r:embed="rId7"/>
                <a:stretch>
                  <a:fillRect l="-194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4336676" y="3944144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800"/>
              <a:t> </a:t>
            </a:r>
            <a:r>
              <a:rPr lang="zh-TW" altLang="en-US" sz="1800"/>
              <a:t>長度</a:t>
            </a:r>
          </a:p>
        </p:txBody>
      </p:sp>
      <p:sp>
        <p:nvSpPr>
          <p:cNvPr id="8203" name="文字方塊 9"/>
          <p:cNvSpPr txBox="1">
            <a:spLocks noChangeArrowheads="1"/>
          </p:cNvSpPr>
          <p:nvPr/>
        </p:nvSpPr>
        <p:spPr bwMode="auto">
          <a:xfrm>
            <a:off x="1931894" y="6248400"/>
            <a:ext cx="541020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有了這兩個係數，固體的所有熱性質都可以研究了！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5836023" y="196057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898276" y="228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4" name="橢圓 13"/>
          <p:cNvSpPr/>
          <p:nvPr/>
        </p:nvSpPr>
        <p:spPr>
          <a:xfrm>
            <a:off x="2355476" y="4401344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414247" y="4477544"/>
            <a:ext cx="228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4288" name="Text Box 3"/>
          <p:cNvSpPr txBox="1">
            <a:spLocks noChangeArrowheads="1"/>
          </p:cNvSpPr>
          <p:nvPr/>
        </p:nvSpPr>
        <p:spPr bwMode="auto">
          <a:xfrm>
            <a:off x="69274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/>
              <a:t>內能</a:t>
            </a:r>
          </a:p>
        </p:txBody>
      </p:sp>
      <p:sp>
        <p:nvSpPr>
          <p:cNvPr id="54289" name="Line 5"/>
          <p:cNvSpPr>
            <a:spLocks noChangeShapeType="1"/>
          </p:cNvSpPr>
          <p:nvPr/>
        </p:nvSpPr>
        <p:spPr bwMode="auto">
          <a:xfrm>
            <a:off x="51748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90" name="Text Box 6"/>
              <p:cNvSpPr txBox="1">
                <a:spLocks noChangeArrowheads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內能為長度也是溫度的函數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TW" sz="1800" i="0" baseline="-25000" dirty="0" err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int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9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blipFill rotWithShape="1">
                <a:blip r:embed="rId8"/>
                <a:stretch>
                  <a:fillRect l="-14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91" name="文字方塊 20"/>
          <p:cNvSpPr txBox="1">
            <a:spLocks noChangeArrowheads="1"/>
          </p:cNvSpPr>
          <p:nvPr/>
        </p:nvSpPr>
        <p:spPr bwMode="auto">
          <a:xfrm>
            <a:off x="450476" y="4401344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熱平衡</a:t>
            </a:r>
          </a:p>
        </p:txBody>
      </p:sp>
      <p:sp>
        <p:nvSpPr>
          <p:cNvPr id="54292" name="文字方塊 21"/>
          <p:cNvSpPr txBox="1">
            <a:spLocks noChangeArrowheads="1"/>
          </p:cNvSpPr>
          <p:nvPr/>
        </p:nvSpPr>
        <p:spPr bwMode="auto">
          <a:xfrm>
            <a:off x="4870076" y="4456113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熱作用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76299" y="5787189"/>
            <a:ext cx="330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可以得出熱平衡的條件。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870077" y="5791200"/>
            <a:ext cx="429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可以得出交換熱量時，溫度變化的條件。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5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14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084" name="Text Box 6"/>
              <p:cNvSpPr txBox="1">
                <a:spLocks noChangeArrowheads="1"/>
              </p:cNvSpPr>
              <p:nvPr/>
            </p:nvSpPr>
            <p:spPr bwMode="auto">
              <a:xfrm>
                <a:off x="596297" y="2601857"/>
                <a:ext cx="846580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得到此兩函數，即能計算出</a:t>
                </a:r>
                <a:r>
                  <a:rPr lang="zh-TW" altLang="en-US" sz="1800" dirty="0">
                    <a:latin typeface="新細明體" pitchFamily="18" charset="-120"/>
                  </a:rPr>
                  <a:t>系統與外界的熱平衡關係，以及</a:t>
                </a:r>
                <a:r>
                  <a:rPr lang="zh-TW" altLang="en-US" sz="1800" dirty="0"/>
                  <a:t>熱過程的熱量交換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標楷體" pitchFamily="65" charset="-120"/>
                      </a:rPr>
                      <m:t>𝑄</m:t>
                    </m:r>
                  </m:oMath>
                </a14:m>
                <a:r>
                  <a:rPr lang="zh-TW" altLang="en-US" sz="1800" dirty="0">
                    <a:latin typeface="新細明體" pitchFamily="18" charset="-120"/>
                    <a:ea typeface="標楷體" pitchFamily="65" charset="-120"/>
                  </a:rPr>
                  <a:t>。</a:t>
                </a:r>
                <a:endParaRPr lang="en-US" altLang="zh-TW" sz="1800" dirty="0">
                  <a:latin typeface="新細明體" pitchFamily="18" charset="-12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4608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297" y="2601857"/>
                <a:ext cx="8465806" cy="400110"/>
              </a:xfrm>
              <a:prstGeom prst="rect">
                <a:avLst/>
              </a:prstGeom>
              <a:blipFill>
                <a:blip r:embed="rId2"/>
                <a:stretch>
                  <a:fillRect l="-750"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582186" y="1087418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對於氣體：</a:t>
            </a:r>
          </a:p>
        </p:txBody>
      </p:sp>
      <p:pic>
        <p:nvPicPr>
          <p:cNvPr id="46089" name="Picture 4" descr="F18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4129158" y="4081629"/>
            <a:ext cx="1343738" cy="202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5136963" y="151785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1860363" y="151785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熱力學第零定律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177304" y="2048667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304" y="2048667"/>
                <a:ext cx="1640706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936563" y="2005657"/>
                <a:ext cx="14044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563" y="2005657"/>
                <a:ext cx="1404487" cy="369332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638800" y="4572000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4572000"/>
                <a:ext cx="2056269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接點 16"/>
          <p:cNvCxnSpPr/>
          <p:nvPr/>
        </p:nvCxnSpPr>
        <p:spPr>
          <a:xfrm>
            <a:off x="7993046" y="236340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44">
                <a:extLst>
                  <a:ext uri="{FF2B5EF4-FFF2-40B4-BE49-F238E27FC236}">
                    <a16:creationId xmlns:a16="http://schemas.microsoft.com/office/drawing/2014/main" id="{BD03A242-93BB-5E4F-AC50-37347F0DEFFC}"/>
                  </a:ext>
                </a:extLst>
              </p:cNvPr>
              <p:cNvSpPr txBox="1"/>
              <p:nvPr/>
            </p:nvSpPr>
            <p:spPr>
              <a:xfrm>
                <a:off x="5638800" y="4081629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44">
                <a:extLst>
                  <a:ext uri="{FF2B5EF4-FFF2-40B4-BE49-F238E27FC236}">
                    <a16:creationId xmlns:a16="http://schemas.microsoft.com/office/drawing/2014/main" id="{BD03A242-93BB-5E4F-AC50-37347F0DE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4081629"/>
                <a:ext cx="1722074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9BD9D1-6F8F-7435-4301-EF56C56EDB5E}"/>
                  </a:ext>
                </a:extLst>
              </p:cNvPr>
              <p:cNvSpPr txBox="1"/>
              <p:nvPr/>
            </p:nvSpPr>
            <p:spPr>
              <a:xfrm>
                <a:off x="593475" y="3055754"/>
                <a:ext cx="7907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照理講、一般來說，這兩個函數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en-US" dirty="0" err="1"/>
                  <a:t>是獨立的兩個函數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9BD9D1-6F8F-7435-4301-EF56C56ED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75" y="3055754"/>
                <a:ext cx="7907577" cy="369332"/>
              </a:xfrm>
              <a:prstGeom prst="rect">
                <a:avLst/>
              </a:prstGeom>
              <a:blipFill>
                <a:blip r:embed="rId8"/>
                <a:stretch>
                  <a:fillRect l="-64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04AF104-F488-2FB3-9C23-94D6CBC2C8B1}"/>
              </a:ext>
            </a:extLst>
          </p:cNvPr>
          <p:cNvSpPr txBox="1"/>
          <p:nvPr/>
        </p:nvSpPr>
        <p:spPr>
          <a:xfrm>
            <a:off x="593475" y="3511216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但沒想到，對理想氣體，兩者竟然成正比</a:t>
            </a:r>
            <a:r>
              <a:rPr lang="en-US" dirty="0"/>
              <a:t>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066800" y="6096000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同溫度的氣體，可以有不同體積（壓力不同），顯然是處於不同的狀態！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Text Box 7"/>
              <p:cNvSpPr txBox="1">
                <a:spLocks noChangeArrowheads="1"/>
              </p:cNvSpPr>
              <p:nvPr/>
            </p:nvSpPr>
            <p:spPr bwMode="auto">
              <a:xfrm>
                <a:off x="5715000" y="4953000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614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4953000"/>
                <a:ext cx="1066800" cy="366713"/>
              </a:xfrm>
              <a:prstGeom prst="rect">
                <a:avLst/>
              </a:prstGeom>
              <a:blipFill>
                <a:blip r:embed="rId2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Text Box 8"/>
              <p:cNvSpPr txBox="1">
                <a:spLocks noChangeArrowheads="1"/>
              </p:cNvSpPr>
              <p:nvPr/>
            </p:nvSpPr>
            <p:spPr bwMode="auto">
              <a:xfrm>
                <a:off x="2362200" y="4953000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體積</a:t>
                </a:r>
              </a:p>
            </p:txBody>
          </p:sp>
        </mc:Choice>
        <mc:Fallback xmlns="">
          <p:sp>
            <p:nvSpPr>
              <p:cNvPr id="614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200" y="4953000"/>
                <a:ext cx="1295400" cy="366713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Line 9"/>
          <p:cNvSpPr>
            <a:spLocks noChangeShapeType="1"/>
          </p:cNvSpPr>
          <p:nvPr/>
        </p:nvSpPr>
        <p:spPr bwMode="auto">
          <a:xfrm>
            <a:off x="3810000" y="4593771"/>
            <a:ext cx="1600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0" name="Line 11"/>
          <p:cNvSpPr>
            <a:spLocks noChangeShapeType="1"/>
          </p:cNvSpPr>
          <p:nvPr/>
        </p:nvSpPr>
        <p:spPr bwMode="auto">
          <a:xfrm flipH="1">
            <a:off x="3810000" y="5257800"/>
            <a:ext cx="1600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151" name="Picture 13" descr="787-dreamli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2" y="1524000"/>
            <a:ext cx="37338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 descr="N0100429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34000"/>
          <a:stretch>
            <a:fillRect/>
          </a:stretch>
        </p:blipFill>
        <p:spPr bwMode="auto">
          <a:xfrm>
            <a:off x="5992812" y="1371600"/>
            <a:ext cx="86518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Line 16"/>
          <p:cNvSpPr>
            <a:spLocks noChangeShapeType="1"/>
          </p:cNvSpPr>
          <p:nvPr/>
        </p:nvSpPr>
        <p:spPr bwMode="auto">
          <a:xfrm>
            <a:off x="5459412" y="22098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4" name="Line 17"/>
          <p:cNvSpPr>
            <a:spLocks noChangeShapeType="1"/>
          </p:cNvSpPr>
          <p:nvPr/>
        </p:nvSpPr>
        <p:spPr bwMode="auto">
          <a:xfrm>
            <a:off x="5535612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5" name="Line 18"/>
          <p:cNvSpPr>
            <a:spLocks noChangeShapeType="1"/>
          </p:cNvSpPr>
          <p:nvPr/>
        </p:nvSpPr>
        <p:spPr bwMode="auto">
          <a:xfrm flipV="1">
            <a:off x="5611812" y="3048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6" name="Line 19"/>
          <p:cNvSpPr>
            <a:spLocks noChangeShapeType="1"/>
          </p:cNvSpPr>
          <p:nvPr/>
        </p:nvSpPr>
        <p:spPr bwMode="auto">
          <a:xfrm flipH="1">
            <a:off x="6831012" y="2209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7" name="Line 20"/>
          <p:cNvSpPr>
            <a:spLocks noChangeShapeType="1"/>
          </p:cNvSpPr>
          <p:nvPr/>
        </p:nvSpPr>
        <p:spPr bwMode="auto">
          <a:xfrm flipH="1">
            <a:off x="6831012" y="274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8" name="Line 21"/>
          <p:cNvSpPr>
            <a:spLocks noChangeShapeType="1"/>
          </p:cNvSpPr>
          <p:nvPr/>
        </p:nvSpPr>
        <p:spPr bwMode="auto">
          <a:xfrm flipH="1" flipV="1">
            <a:off x="6754812" y="30480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61" name="文字方塊 18"/>
          <p:cNvSpPr txBox="1">
            <a:spLocks noChangeArrowheads="1"/>
          </p:cNvSpPr>
          <p:nvPr/>
        </p:nvSpPr>
        <p:spPr bwMode="auto">
          <a:xfrm>
            <a:off x="1066800" y="838200"/>
            <a:ext cx="6380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將一罐空氣帶上室溫與地面大致相等的飛機上，體積會膨脹！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383678" y="4343400"/>
                <a:ext cx="42632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678" y="4343400"/>
                <a:ext cx="426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383678" y="5606534"/>
                <a:ext cx="42632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678" y="5606534"/>
                <a:ext cx="42632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354449" y="4950381"/>
                <a:ext cx="96361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49" y="4950381"/>
                <a:ext cx="96361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6615906" y="4941238"/>
                <a:ext cx="92789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906" y="4941238"/>
                <a:ext cx="9278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CAEC989-1F50-FFA9-0A11-5C50F3547EE1}"/>
              </a:ext>
            </a:extLst>
          </p:cNvPr>
          <p:cNvSpPr txBox="1"/>
          <p:nvPr/>
        </p:nvSpPr>
        <p:spPr>
          <a:xfrm>
            <a:off x="1066800" y="406398"/>
            <a:ext cx="325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氣體熱性質的另一個特徵</a:t>
            </a:r>
            <a:r>
              <a:rPr lang="en-US" dirty="0"/>
              <a:t>：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901774" y="1143000"/>
            <a:ext cx="370698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9">
                <a:extLst>
                  <a:ext uri="{FF2B5EF4-FFF2-40B4-BE49-F238E27FC236}">
                    <a16:creationId xmlns:a16="http://schemas.microsoft.com/office/drawing/2014/main" id="{4CAC537A-C80C-CDA2-CC92-E7DDE270AD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2831" y="158234"/>
                <a:ext cx="44783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或取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𝑃</m:t>
                        </m:r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r>
                          <a:rPr lang="en-US" altLang="zh-TW" sz="1800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sz="1800" dirty="0"/>
                  <a:t>為熱座標亦可，比較好測量。</a:t>
                </a:r>
              </a:p>
            </p:txBody>
          </p:sp>
        </mc:Choice>
        <mc:Fallback xmlns="">
          <p:sp>
            <p:nvSpPr>
              <p:cNvPr id="2" name="Text Box 9">
                <a:extLst>
                  <a:ext uri="{FF2B5EF4-FFF2-40B4-BE49-F238E27FC236}">
                    <a16:creationId xmlns:a16="http://schemas.microsoft.com/office/drawing/2014/main" id="{4CAC537A-C80C-CDA2-CC92-E7DDE270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31" y="158234"/>
                <a:ext cx="4478338" cy="369332"/>
              </a:xfrm>
              <a:prstGeom prst="rect">
                <a:avLst/>
              </a:prstGeom>
              <a:blipFill>
                <a:blip r:embed="rId3"/>
                <a:stretch>
                  <a:fillRect l="-113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CA6CDA9C-86C8-D8BC-261A-B44EE9C7C3A1}"/>
                  </a:ext>
                </a:extLst>
              </p:cNvPr>
              <p:cNvSpPr txBox="1"/>
              <p:nvPr/>
            </p:nvSpPr>
            <p:spPr>
              <a:xfrm>
                <a:off x="5677987" y="609600"/>
                <a:ext cx="157434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𝑗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CA6CDA9C-86C8-D8BC-261A-B44EE9C7C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987" y="609600"/>
                <a:ext cx="157434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1B9D5397-9E5B-EAFD-4BD9-EEA840393777}"/>
                  </a:ext>
                </a:extLst>
              </p:cNvPr>
              <p:cNvSpPr txBox="1"/>
              <p:nvPr/>
            </p:nvSpPr>
            <p:spPr>
              <a:xfrm>
                <a:off x="2438400" y="609600"/>
                <a:ext cx="14033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h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1B9D5397-9E5B-EAFD-4BD9-EEA840393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609600"/>
                <a:ext cx="140333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5"/>
              <p:cNvSpPr txBox="1"/>
              <p:nvPr/>
            </p:nvSpPr>
            <p:spPr>
              <a:xfrm>
                <a:off x="724465" y="457200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65" y="457200"/>
                <a:ext cx="2056269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接點 2"/>
          <p:cNvCxnSpPr/>
          <p:nvPr/>
        </p:nvCxnSpPr>
        <p:spPr>
          <a:xfrm>
            <a:off x="1714499" y="58807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09451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752600" y="990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and Thermodynamics,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Zemansky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124200" y="457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同樣的熱力學也適用其他系統的冷熱現象：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867400" y="5638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可吸熱變溫的彈簧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D0AF7E-8D8A-694B-9B5B-39A31F618A01}"/>
              </a:ext>
            </a:extLst>
          </p:cNvPr>
          <p:cNvSpPr txBox="1"/>
          <p:nvPr/>
        </p:nvSpPr>
        <p:spPr>
          <a:xfrm>
            <a:off x="6400800" y="169699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彈簧或有彈力的金屬線！</a:t>
            </a:r>
          </a:p>
        </p:txBody>
      </p:sp>
    </p:spTree>
    <p:extLst>
      <p:ext uri="{BB962C8B-B14F-4D97-AF65-F5344CB8AC3E}">
        <p14:creationId xmlns:p14="http://schemas.microsoft.com/office/powerpoint/2010/main" val="25440494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34"/>
            <a:ext cx="9144000" cy="609993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71800" y="3436257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可吸熱變溫，具表面張力的表面。</a:t>
            </a:r>
          </a:p>
        </p:txBody>
      </p:sp>
    </p:spTree>
    <p:extLst>
      <p:ext uri="{BB962C8B-B14F-4D97-AF65-F5344CB8AC3E}">
        <p14:creationId xmlns:p14="http://schemas.microsoft.com/office/powerpoint/2010/main" val="866311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8" y="0"/>
            <a:ext cx="8770544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038600" y="990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可吸熱變溫的電池。</a:t>
            </a:r>
          </a:p>
        </p:txBody>
      </p:sp>
    </p:spTree>
    <p:extLst>
      <p:ext uri="{BB962C8B-B14F-4D97-AF65-F5344CB8AC3E}">
        <p14:creationId xmlns:p14="http://schemas.microsoft.com/office/powerpoint/2010/main" val="1151814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" b="16945"/>
          <a:stretch/>
        </p:blipFill>
        <p:spPr>
          <a:xfrm>
            <a:off x="304800" y="474196"/>
            <a:ext cx="8331200" cy="49675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41710"/>
            <a:ext cx="9144000" cy="93209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410200" y="2895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可吸熱變溫並磁化的磁性物質。</a:t>
            </a:r>
          </a:p>
        </p:txBody>
      </p:sp>
    </p:spTree>
    <p:extLst>
      <p:ext uri="{BB962C8B-B14F-4D97-AF65-F5344CB8AC3E}">
        <p14:creationId xmlns:p14="http://schemas.microsoft.com/office/powerpoint/2010/main" val="1683793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38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342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350322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81200" y="4875811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這些熱系統都可以以兩個獨立熱座標來描述！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81200" y="5406571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所有氣體的討論都可以直接運用於它們！</a:t>
            </a:r>
          </a:p>
        </p:txBody>
      </p:sp>
    </p:spTree>
    <p:extLst>
      <p:ext uri="{BB962C8B-B14F-4D97-AF65-F5344CB8AC3E}">
        <p14:creationId xmlns:p14="http://schemas.microsoft.com/office/powerpoint/2010/main" val="22356404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文字方塊 2"/>
          <p:cNvSpPr txBox="1">
            <a:spLocks noChangeArrowheads="1"/>
          </p:cNvSpPr>
          <p:nvPr/>
        </p:nvSpPr>
        <p:spPr bwMode="auto">
          <a:xfrm>
            <a:off x="1949278" y="1186934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以上是氣體熱物理學的通論，適用於任何氣體。</a:t>
            </a:r>
            <a:endParaRPr lang="en-US" altLang="zh-TW" sz="1800" dirty="0"/>
          </a:p>
        </p:txBody>
      </p:sp>
      <p:pic>
        <p:nvPicPr>
          <p:cNvPr id="48132" name="Picture 4" descr="baloon%20dre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2860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文字方塊 5"/>
          <p:cNvSpPr txBox="1">
            <a:spLocks noChangeArrowheads="1"/>
          </p:cNvSpPr>
          <p:nvPr/>
        </p:nvSpPr>
        <p:spPr bwMode="auto">
          <a:xfrm>
            <a:off x="1943100" y="54864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接著討論一個</a:t>
            </a:r>
            <a:r>
              <a:rPr lang="zh-TW" altLang="en-US" sz="1800" dirty="0">
                <a:solidFill>
                  <a:srgbClr val="FF0000"/>
                </a:solidFill>
              </a:rPr>
              <a:t>極普遍的特例</a:t>
            </a:r>
            <a:r>
              <a:rPr lang="zh-TW" altLang="en-US" sz="1800" dirty="0"/>
              <a:t>！</a:t>
            </a:r>
          </a:p>
        </p:txBody>
      </p:sp>
      <p:sp>
        <p:nvSpPr>
          <p:cNvPr id="2" name="矩形 1"/>
          <p:cNvSpPr/>
          <p:nvPr/>
        </p:nvSpPr>
        <p:spPr>
          <a:xfrm>
            <a:off x="1866900" y="16764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/>
              <a:t>（事實上適用於任何只有兩個熱座標的熱系統）！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540170" y="4349017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170" y="4349017"/>
                <a:ext cx="13630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498271" y="4405187"/>
                <a:ext cx="2666999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271" y="4405187"/>
                <a:ext cx="2666999" cy="411331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/>
          <a:stretch>
            <a:fillRect/>
          </a:stretch>
        </p:blipFill>
        <p:spPr bwMode="auto">
          <a:xfrm>
            <a:off x="878587" y="1146072"/>
            <a:ext cx="4379213" cy="17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20T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b="45958"/>
          <a:stretch/>
        </p:blipFill>
        <p:spPr bwMode="auto">
          <a:xfrm>
            <a:off x="5364129" y="1153175"/>
            <a:ext cx="3424238" cy="273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688271" y="3891817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/>
              <a:t> </a:t>
            </a:r>
            <a:r>
              <a:rPr lang="zh-TW" altLang="en-US" sz="1800"/>
              <a:t>溫度</a:t>
            </a: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526471" y="412041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4126671" y="3891817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800"/>
              <a:t> </a:t>
            </a:r>
            <a:r>
              <a:rPr lang="zh-TW" altLang="en-US" sz="1800"/>
              <a:t>長度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5715000" y="609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777253" y="642143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4" name="橢圓 13"/>
          <p:cNvSpPr/>
          <p:nvPr/>
        </p:nvSpPr>
        <p:spPr>
          <a:xfrm>
            <a:off x="2145471" y="4349017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204242" y="4425217"/>
            <a:ext cx="228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4288" name="Text Box 3"/>
          <p:cNvSpPr txBox="1">
            <a:spLocks noChangeArrowheads="1"/>
          </p:cNvSpPr>
          <p:nvPr/>
        </p:nvSpPr>
        <p:spPr bwMode="auto">
          <a:xfrm>
            <a:off x="6717471" y="3891817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/>
              <a:t>內能</a:t>
            </a:r>
          </a:p>
        </p:txBody>
      </p:sp>
      <p:sp>
        <p:nvSpPr>
          <p:cNvPr id="54289" name="Line 5"/>
          <p:cNvSpPr>
            <a:spLocks noChangeShapeType="1"/>
          </p:cNvSpPr>
          <p:nvPr/>
        </p:nvSpPr>
        <p:spPr bwMode="auto">
          <a:xfrm>
            <a:off x="4964871" y="412041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1DB02A-05AF-584F-A403-B2A3F4FFAC23}"/>
              </a:ext>
            </a:extLst>
          </p:cNvPr>
          <p:cNvSpPr txBox="1"/>
          <p:nvPr/>
        </p:nvSpPr>
        <p:spPr>
          <a:xfrm>
            <a:off x="838200" y="507869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固體、液體的性質差別很大，似乎沒什麼規則可言。</a:t>
            </a:r>
            <a:endParaRPr kumimoji="1" lang="zh-TW" altLang="en-US" dirty="0"/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971579AB-96E9-8438-DFC2-DFEC04288AC5}"/>
              </a:ext>
            </a:extLst>
          </p:cNvPr>
          <p:cNvSpPr/>
          <p:nvPr/>
        </p:nvSpPr>
        <p:spPr>
          <a:xfrm>
            <a:off x="838200" y="5520291"/>
            <a:ext cx="6878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猜想：氣體會不會比較單純而有規則？</a:t>
            </a:r>
            <a:endParaRPr lang="en-US" altLang="zh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C582E-6261-61D6-BCB4-3348D404C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617" y="4970913"/>
            <a:ext cx="2510750" cy="14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E712D9D-C554-5B4E-ABF9-422C70A36747}"/>
              </a:ext>
            </a:extLst>
          </p:cNvPr>
          <p:cNvSpPr/>
          <p:nvPr/>
        </p:nvSpPr>
        <p:spPr>
          <a:xfrm>
            <a:off x="5493794" y="833049"/>
            <a:ext cx="2800604" cy="334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A92681F-C605-4946-810E-294F3853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33049"/>
            <a:ext cx="4156354" cy="405244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1BA9967-CA26-284C-AFF4-9DBBFCA40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793" y="990600"/>
            <a:ext cx="3175000" cy="25783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8FD62F7-25D1-6744-855A-BB59BC35B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080847"/>
            <a:ext cx="2098397" cy="264207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B253964-DAE3-0248-99DE-CEA89D87C718}"/>
              </a:ext>
            </a:extLst>
          </p:cNvPr>
          <p:cNvSpPr txBox="1"/>
          <p:nvPr/>
        </p:nvSpPr>
        <p:spPr>
          <a:xfrm>
            <a:off x="1648591" y="508829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Boyle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對</a:t>
            </a:r>
            <a:r>
              <a:rPr lang="zh-CN" altLang="en-US" dirty="0"/>
              <a:t>空氣的實驗</a:t>
            </a:r>
            <a:r>
              <a:rPr lang="zh-TW" altLang="en-US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1662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161833DE-71A6-FA42-A77D-B46CED18E4D6}"/>
                  </a:ext>
                </a:extLst>
              </p:cNvPr>
              <p:cNvSpPr txBox="1"/>
              <p:nvPr/>
            </p:nvSpPr>
            <p:spPr>
              <a:xfrm>
                <a:off x="2676981" y="5606401"/>
                <a:ext cx="838819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161833DE-71A6-FA42-A77D-B46CED18E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981" y="5606401"/>
                <a:ext cx="838819" cy="61279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DA52EE00-FE86-904D-9F20-06FC76DE95A0}"/>
              </a:ext>
            </a:extLst>
          </p:cNvPr>
          <p:cNvSpPr txBox="1"/>
          <p:nvPr/>
        </p:nvSpPr>
        <p:spPr>
          <a:xfrm>
            <a:off x="1219200" y="381000"/>
            <a:ext cx="69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測量氣體的壓力與體積的關係！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592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1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>
            <a:fillRect/>
          </a:stretch>
        </p:blipFill>
        <p:spPr bwMode="auto">
          <a:xfrm>
            <a:off x="2209800" y="2544202"/>
            <a:ext cx="34178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Text Box 6"/>
              <p:cNvSpPr txBox="1">
                <a:spLocks noChangeArrowheads="1"/>
              </p:cNvSpPr>
              <p:nvPr/>
            </p:nvSpPr>
            <p:spPr bwMode="auto">
              <a:xfrm>
                <a:off x="2057400" y="2010802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8195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7400" y="2010802"/>
                <a:ext cx="1066800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Text Box 7"/>
              <p:cNvSpPr txBox="1">
                <a:spLocks noChangeArrowheads="1"/>
              </p:cNvSpPr>
              <p:nvPr/>
            </p:nvSpPr>
            <p:spPr bwMode="auto">
              <a:xfrm>
                <a:off x="5029200" y="2010802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長度</a:t>
                </a:r>
              </a:p>
            </p:txBody>
          </p:sp>
        </mc:Choice>
        <mc:Fallback xmlns="">
          <p:sp>
            <p:nvSpPr>
              <p:cNvPr id="819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9200" y="2010802"/>
                <a:ext cx="1295400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7" name="Line 8"/>
          <p:cNvSpPr>
            <a:spLocks noChangeShapeType="1"/>
          </p:cNvSpPr>
          <p:nvPr/>
        </p:nvSpPr>
        <p:spPr bwMode="auto">
          <a:xfrm>
            <a:off x="3200400" y="2239402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0" name="Line 10"/>
          <p:cNvSpPr>
            <a:spLocks noChangeShapeType="1"/>
          </p:cNvSpPr>
          <p:nvPr/>
        </p:nvSpPr>
        <p:spPr bwMode="auto">
          <a:xfrm>
            <a:off x="1752600" y="52578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1" name="Oval 11"/>
          <p:cNvSpPr>
            <a:spLocks noChangeArrowheads="1"/>
          </p:cNvSpPr>
          <p:nvPr/>
        </p:nvSpPr>
        <p:spPr bwMode="auto">
          <a:xfrm>
            <a:off x="3276600" y="5181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2" name="Text Box 12"/>
              <p:cNvSpPr txBox="1">
                <a:spLocks noChangeArrowheads="1"/>
              </p:cNvSpPr>
              <p:nvPr/>
            </p:nvSpPr>
            <p:spPr bwMode="auto">
              <a:xfrm>
                <a:off x="6019800" y="502920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202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9800" y="5029200"/>
                <a:ext cx="609600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3200400" y="48006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1524000" y="5715000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固體的熱物理是由單一變數、熱座標控制的系統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68F8E-379C-8D38-2FE6-27A39D80559A}"/>
              </a:ext>
            </a:extLst>
          </p:cNvPr>
          <p:cNvSpPr txBox="1"/>
          <p:nvPr/>
        </p:nvSpPr>
        <p:spPr>
          <a:xfrm>
            <a:off x="1600200" y="1500699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這與固體很不一樣。同一塊</a:t>
            </a:r>
            <a:r>
              <a:rPr lang="zh-TW" altLang="en-US" sz="1800" dirty="0"/>
              <a:t>固體溫度與大小有一對一的對應！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1" grpId="0" animBg="1"/>
      <p:bldP spid="8202" grpId="0"/>
      <p:bldP spid="8203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BD68AA-A271-614B-93E7-83D53DAB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b="20513"/>
          <a:stretch/>
        </p:blipFill>
        <p:spPr>
          <a:xfrm>
            <a:off x="670489" y="314980"/>
            <a:ext cx="3860276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AFB382C-DAF1-A944-89A2-8FD5B682A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" r="16249" b="22771"/>
          <a:stretch/>
        </p:blipFill>
        <p:spPr>
          <a:xfrm>
            <a:off x="670489" y="2279677"/>
            <a:ext cx="4282511" cy="314495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74C40AE-86D3-0E41-A7EE-F6EEBCB02408}"/>
              </a:ext>
            </a:extLst>
          </p:cNvPr>
          <p:cNvSpPr txBox="1"/>
          <p:nvPr/>
        </p:nvSpPr>
        <p:spPr>
          <a:xfrm>
            <a:off x="838200" y="554438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</a:t>
            </a:r>
            <a:r>
              <a:rPr kumimoji="1" lang="zh-CN" altLang="en-US" dirty="0"/>
              <a:t>在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1782</a:t>
            </a:r>
            <a:r>
              <a:rPr kumimoji="1" lang="zh-CN" altLang="en-US" dirty="0"/>
              <a:t>年，在定壓下，變化溫度</a:t>
            </a:r>
            <a:r>
              <a:rPr lang="zh-CN" altLang="en-US" dirty="0"/>
              <a:t>後</a:t>
            </a:r>
            <a:r>
              <a:rPr kumimoji="1" lang="zh-CN" altLang="en-US" dirty="0"/>
              <a:t>測量了多種氣體的體積變化。</a:t>
            </a:r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BCD7B5-91F1-B041-A723-7B7293C3A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455"/>
          <a:stretch/>
        </p:blipFill>
        <p:spPr>
          <a:xfrm>
            <a:off x="5870389" y="314980"/>
            <a:ext cx="2006776" cy="1905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B40D98-B19B-4042-AFB3-6F9A0EF3BF49}"/>
              </a:ext>
            </a:extLst>
          </p:cNvPr>
          <p:cNvSpPr/>
          <p:nvPr/>
        </p:nvSpPr>
        <p:spPr>
          <a:xfrm>
            <a:off x="5816576" y="2261389"/>
            <a:ext cx="2327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Jacques Charles </a:t>
            </a:r>
            <a:r>
              <a:rPr lang="en-GB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1746 – 1823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C8FADD5-18F0-F04A-8C79-3025F2E1A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22" y="2565808"/>
            <a:ext cx="2088042" cy="285882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A45BBA-CDFF-244C-B1E1-490E8760CDC0}"/>
              </a:ext>
            </a:extLst>
          </p:cNvPr>
          <p:cNvSpPr txBox="1"/>
          <p:nvPr/>
        </p:nvSpPr>
        <p:spPr>
          <a:xfrm>
            <a:off x="838200" y="5978811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發現在同樣的</a:t>
            </a:r>
            <a:r>
              <a:rPr kumimoji="1" lang="zh-CN" altLang="en-US" dirty="0"/>
              <a:t>溫度變化下，多種氣體的體積都變化一樣的比例。</a:t>
            </a:r>
            <a:endParaRPr kumimoji="1"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3F8C086-17A0-964A-8E78-5DF80AE4D110}"/>
              </a:ext>
            </a:extLst>
          </p:cNvPr>
          <p:cNvSpPr txBox="1"/>
          <p:nvPr/>
        </p:nvSpPr>
        <p:spPr>
          <a:xfrm>
            <a:off x="838200" y="641323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大家開始認為氣體不像固體，是具有普遍適用的，可以了解的性質！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3719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BD68AA-A271-614B-93E7-83D53DAB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b="20513"/>
          <a:stretch/>
        </p:blipFill>
        <p:spPr>
          <a:xfrm>
            <a:off x="457200" y="1726393"/>
            <a:ext cx="3860276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AFB382C-DAF1-A944-89A2-8FD5B682A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" r="16249" b="22771"/>
          <a:stretch/>
        </p:blipFill>
        <p:spPr>
          <a:xfrm>
            <a:off x="4419600" y="609600"/>
            <a:ext cx="4114800" cy="3021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C82D844-F3B5-D54A-B22C-7CFC8EF00ED3}"/>
                  </a:ext>
                </a:extLst>
              </p:cNvPr>
              <p:cNvSpPr txBox="1"/>
              <p:nvPr/>
            </p:nvSpPr>
            <p:spPr>
              <a:xfrm>
                <a:off x="1066800" y="5943600"/>
                <a:ext cx="2222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K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+273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C82D844-F3B5-D54A-B22C-7CFC8EF0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43600"/>
                <a:ext cx="22229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BDD6FC4-C483-FD48-A470-09CF84A5ACDB}"/>
                  </a:ext>
                </a:extLst>
              </p:cNvPr>
              <p:cNvSpPr txBox="1"/>
              <p:nvPr/>
            </p:nvSpPr>
            <p:spPr>
              <a:xfrm>
                <a:off x="3025487" y="4114389"/>
                <a:ext cx="172951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BDD6FC4-C483-FD48-A470-09CF84A5A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487" y="4114389"/>
                <a:ext cx="17295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AEF69796-5673-EE45-86BE-CCD307032786}"/>
              </a:ext>
            </a:extLst>
          </p:cNvPr>
          <p:cNvSpPr txBox="1"/>
          <p:nvPr/>
        </p:nvSpPr>
        <p:spPr>
          <a:xfrm>
            <a:off x="990600" y="499709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而且對幾乎所有狀態的所有氣體都是如此！</a:t>
            </a:r>
            <a:endParaRPr kumimoji="1"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DCB7F9-453A-7C47-914E-06FAE9E31764}"/>
              </a:ext>
            </a:extLst>
          </p:cNvPr>
          <p:cNvSpPr/>
          <p:nvPr/>
        </p:nvSpPr>
        <p:spPr>
          <a:xfrm>
            <a:off x="990600" y="3745057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氣體的體積與溫度之間有普遍的線性關係：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DE4BA93-31EB-4146-AEB4-15BDDAAB9177}"/>
                  </a:ext>
                </a:extLst>
              </p:cNvPr>
              <p:cNvSpPr/>
              <p:nvPr/>
            </p:nvSpPr>
            <p:spPr>
              <a:xfrm>
                <a:off x="975599" y="4572533"/>
                <a:ext cx="73575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/>
                  <a:t>而且竟然發現線性關係的直線延伸後會與溫度軸交會於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/>
                      </a:rPr>
                      <m:t>273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℃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DE4BA93-31EB-4146-AEB4-15BDDAAB9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99" y="4572533"/>
                <a:ext cx="7357592" cy="369332"/>
              </a:xfrm>
              <a:prstGeom prst="rect">
                <a:avLst/>
              </a:prstGeom>
              <a:blipFill>
                <a:blip r:embed="rId6"/>
                <a:stretch>
                  <a:fillRect l="-690" t="-6897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51F9F7B-D054-4043-A009-E33CB3EA81C8}"/>
                  </a:ext>
                </a:extLst>
              </p:cNvPr>
              <p:cNvSpPr txBox="1"/>
              <p:nvPr/>
            </p:nvSpPr>
            <p:spPr>
              <a:xfrm>
                <a:off x="3834151" y="5943600"/>
                <a:ext cx="11708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K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51F9F7B-D054-4043-A009-E33CB3EA8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151" y="5943600"/>
                <a:ext cx="117089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2421E13-700E-1C4B-BD27-FAD9B7CE9717}"/>
                  </a:ext>
                </a:extLst>
              </p:cNvPr>
              <p:cNvSpPr txBox="1"/>
              <p:nvPr/>
            </p:nvSpPr>
            <p:spPr>
              <a:xfrm>
                <a:off x="990600" y="5408264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如果選一個新的溫標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K</m:t>
                        </m:r>
                      </m:e>
                    </m:d>
                  </m:oMath>
                </a14:m>
                <a:r>
                  <a:rPr lang="zh-CN" altLang="en-US" dirty="0"/>
                  <a:t>，所有</a:t>
                </a:r>
                <a:r>
                  <a:rPr lang="zh-CN" altLang="en-US"/>
                  <a:t>氣體的體積都與溫度成正比！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2421E13-700E-1C4B-BD27-FAD9B7CE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408264"/>
                <a:ext cx="6400800" cy="369332"/>
              </a:xfrm>
              <a:prstGeom prst="rect">
                <a:avLst/>
              </a:prstGeom>
              <a:blipFill>
                <a:blip r:embed="rId8"/>
                <a:stretch>
                  <a:fillRect l="-792" t="-6667" r="-198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11146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889C17C-4812-064C-A31E-2EE5AF59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72" y="433248"/>
            <a:ext cx="3175000" cy="2252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9A4AD0C-E372-614D-8957-74DDF303C853}"/>
                  </a:ext>
                </a:extLst>
              </p:cNvPr>
              <p:cNvSpPr txBox="1"/>
              <p:nvPr/>
            </p:nvSpPr>
            <p:spPr>
              <a:xfrm>
                <a:off x="4495800" y="6172200"/>
                <a:ext cx="116762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K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9A4AD0C-E372-614D-8957-74DDF303C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6172200"/>
                <a:ext cx="11676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B015E242-4D6D-1948-9021-D969154E7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23" y="2743889"/>
            <a:ext cx="3175000" cy="330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F5C04D-6F01-9D4B-B09F-CC83F5589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480" y="460680"/>
            <a:ext cx="1738177" cy="216306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D74759B-465D-3745-A78E-808ACE09D6A6}"/>
              </a:ext>
            </a:extLst>
          </p:cNvPr>
          <p:cNvSpPr/>
          <p:nvPr/>
        </p:nvSpPr>
        <p:spPr>
          <a:xfrm>
            <a:off x="4483608" y="2692579"/>
            <a:ext cx="3020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Louis Gay-Lussac</a:t>
            </a:r>
            <a:r>
              <a:rPr lang="zh-TW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1778 –1850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FA9FCC4-EAAA-A142-8AF2-B8485AB44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396" y="370943"/>
            <a:ext cx="1539182" cy="225280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E11C96B-62B6-4A44-8FF6-08F598554F57}"/>
              </a:ext>
            </a:extLst>
          </p:cNvPr>
          <p:cNvSpPr/>
          <p:nvPr/>
        </p:nvSpPr>
        <p:spPr>
          <a:xfrm>
            <a:off x="4465140" y="2972778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1804 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hot-air balloon ascent to a height of 7,016 metres</a:t>
            </a:r>
          </a:p>
        </p:txBody>
      </p:sp>
      <p:pic>
        <p:nvPicPr>
          <p:cNvPr id="84994" name="Picture 2" descr="Gay-Lussac's Law Data | scatter chart made by Hmatter | plotly">
            <a:extLst>
              <a:ext uri="{FF2B5EF4-FFF2-40B4-BE49-F238E27FC236}">
                <a16:creationId xmlns:a16="http://schemas.microsoft.com/office/drawing/2014/main" id="{AB0A2395-5A50-8A40-A029-4FC05043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07" y="3306573"/>
            <a:ext cx="3835400" cy="273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5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3121399" y="533400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理想氣體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Ideal Gas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Text Box 13"/>
          <p:cNvSpPr txBox="1">
            <a:spLocks noChangeArrowheads="1"/>
          </p:cNvSpPr>
          <p:nvPr/>
        </p:nvSpPr>
        <p:spPr bwMode="auto">
          <a:xfrm>
            <a:off x="1828800" y="1125269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實驗得知</a:t>
            </a:r>
            <a:r>
              <a:rPr lang="zh-TW" altLang="en-US" sz="1800" dirty="0"/>
              <a:t>，對大部分氣體，在密度不大的情況下</a:t>
            </a:r>
            <a:r>
              <a:rPr lang="en-US" altLang="zh-TW" sz="1800" dirty="0"/>
              <a:t>:</a:t>
            </a:r>
          </a:p>
        </p:txBody>
      </p:sp>
      <p:sp>
        <p:nvSpPr>
          <p:cNvPr id="49157" name="文字方塊 13"/>
          <p:cNvSpPr txBox="1">
            <a:spLocks noChangeArrowheads="1"/>
          </p:cNvSpPr>
          <p:nvPr/>
        </p:nvSpPr>
        <p:spPr bwMode="auto">
          <a:xfrm>
            <a:off x="3121399" y="1801142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狀態方程式</a:t>
            </a:r>
          </a:p>
        </p:txBody>
      </p:sp>
      <p:pic>
        <p:nvPicPr>
          <p:cNvPr id="49158" name="Picture 8" descr="F19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1828800" y="3345615"/>
            <a:ext cx="2571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文字方塊 6"/>
          <p:cNvSpPr txBox="1">
            <a:spLocks noChangeArrowheads="1"/>
          </p:cNvSpPr>
          <p:nvPr/>
        </p:nvSpPr>
        <p:spPr bwMode="auto">
          <a:xfrm>
            <a:off x="4101611" y="2593162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（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Kelvin</a:t>
            </a:r>
            <a:r>
              <a:rPr lang="zh-TW" altLang="en-US" sz="1800" dirty="0"/>
              <a:t>溫標）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828800" y="2583615"/>
                <a:ext cx="2222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K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=273+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583615"/>
                <a:ext cx="22229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496277" y="1699373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277" y="1699373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001612" y="1801698"/>
                <a:ext cx="1981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</a:rPr>
                        <m:t>8.31 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mol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612" y="1801698"/>
                <a:ext cx="19812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95" y="2402682"/>
            <a:ext cx="2265224" cy="3990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">
                <a:extLst>
                  <a:ext uri="{FF2B5EF4-FFF2-40B4-BE49-F238E27FC236}">
                    <a16:creationId xmlns:a16="http://schemas.microsoft.com/office/drawing/2014/main" id="{CB2FB5E6-C2FB-7C1D-F2CA-85A922DB4B0F}"/>
                  </a:ext>
                </a:extLst>
              </p:cNvPr>
              <p:cNvSpPr txBox="1"/>
              <p:nvPr/>
            </p:nvSpPr>
            <p:spPr>
              <a:xfrm>
                <a:off x="1828800" y="1801698"/>
                <a:ext cx="12678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">
                <a:extLst>
                  <a:ext uri="{FF2B5EF4-FFF2-40B4-BE49-F238E27FC236}">
                    <a16:creationId xmlns:a16="http://schemas.microsoft.com/office/drawing/2014/main" id="{CB2FB5E6-C2FB-7C1D-F2CA-85A922DB4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801698"/>
                <a:ext cx="126784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641276" y="914400"/>
            <a:ext cx="386144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58ECBC9-9CB8-BF45-8403-ECF123425E41}"/>
              </a:ext>
            </a:extLst>
          </p:cNvPr>
          <p:cNvSpPr txBox="1"/>
          <p:nvPr/>
        </p:nvSpPr>
        <p:spPr>
          <a:xfrm>
            <a:off x="1600200" y="3810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並不是所有氣體都是理想氣體，但日常狀態下許多氣體都是！</a:t>
            </a:r>
          </a:p>
        </p:txBody>
      </p:sp>
    </p:spTree>
    <p:extLst>
      <p:ext uri="{BB962C8B-B14F-4D97-AF65-F5344CB8AC3E}">
        <p14:creationId xmlns:p14="http://schemas.microsoft.com/office/powerpoint/2010/main" val="41566365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3771730" cy="45872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08376"/>
            <a:ext cx="3950539" cy="2798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183D57B-0FF2-2D4A-BA52-6FA8A8C621C3}"/>
                  </a:ext>
                </a:extLst>
              </p:cNvPr>
              <p:cNvSpPr txBox="1"/>
              <p:nvPr/>
            </p:nvSpPr>
            <p:spPr>
              <a:xfrm>
                <a:off x="4734697" y="1227438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183D57B-0FF2-2D4A-BA52-6FA8A8C62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697" y="1227438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7774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1" y="381000"/>
            <a:ext cx="8546592" cy="4998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981200" y="5486400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引擎內空氣與汽油蒸氣混合後，壓縮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1/9</m:t>
                    </m:r>
                  </m:oMath>
                </a14:m>
                <a:r>
                  <a:rPr lang="zh-TW" altLang="en-US" dirty="0"/>
                  <a:t>後點燃。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486400"/>
                <a:ext cx="64008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62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981200" y="5943600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點燃前壓力為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21.7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Cambria Math"/>
                      </a:rPr>
                      <m:t>atm</m:t>
                    </m:r>
                  </m:oMath>
                </a14:m>
                <a:r>
                  <a:rPr lang="zh-TW" altLang="en-US" dirty="0"/>
                  <a:t>，溫度升高至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723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943600"/>
                <a:ext cx="5257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27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553200" y="5877028"/>
                <a:ext cx="120827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877028"/>
                <a:ext cx="1208279" cy="609077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0189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505200" y="28577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理想氣體的內能</a:t>
            </a:r>
          </a:p>
        </p:txBody>
      </p:sp>
      <p:sp>
        <p:nvSpPr>
          <p:cNvPr id="50186" name="Text Box 13"/>
          <p:cNvSpPr txBox="1">
            <a:spLocks noChangeArrowheads="1"/>
          </p:cNvSpPr>
          <p:nvPr/>
        </p:nvSpPr>
        <p:spPr bwMode="auto">
          <a:xfrm>
            <a:off x="1746250" y="3658633"/>
            <a:ext cx="5087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CN" altLang="en-US" sz="1800" dirty="0"/>
              <a:t>將容器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連接，置於水中。</a:t>
            </a:r>
            <a:endParaRPr lang="zh-TW" altLang="en-US" sz="1800" dirty="0"/>
          </a:p>
        </p:txBody>
      </p:sp>
      <p:sp>
        <p:nvSpPr>
          <p:cNvPr id="50189" name="文字方塊 12"/>
          <p:cNvSpPr txBox="1">
            <a:spLocks noChangeArrowheads="1"/>
          </p:cNvSpPr>
          <p:nvPr/>
        </p:nvSpPr>
        <p:spPr bwMode="auto">
          <a:xfrm>
            <a:off x="1746250" y="4959101"/>
            <a:ext cx="663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已知絕熱的自由擴散，並不會改變氣體的內能，</a:t>
            </a:r>
          </a:p>
        </p:txBody>
      </p:sp>
      <p:sp>
        <p:nvSpPr>
          <p:cNvPr id="3" name="矩形 2"/>
          <p:cNvSpPr/>
          <p:nvPr/>
        </p:nvSpPr>
        <p:spPr>
          <a:xfrm>
            <a:off x="1746250" y="5399529"/>
            <a:ext cx="709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推知壓力、體積改變之下，內能與溫度卻都保持不變！</a:t>
            </a:r>
            <a:endParaRPr lang="zh-CN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C0A9CAE-792B-5743-B1EA-35BB066ABCD3}"/>
              </a:ext>
            </a:extLst>
          </p:cNvPr>
          <p:cNvSpPr txBox="1"/>
          <p:nvPr/>
        </p:nvSpPr>
        <p:spPr>
          <a:xfrm>
            <a:off x="2642362" y="61718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Joule’s expansion experiment 1845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3B81FB-9968-814F-BDA2-84614F02CE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140" t="5767" r="64387" b="35330"/>
          <a:stretch/>
        </p:blipFill>
        <p:spPr>
          <a:xfrm>
            <a:off x="2642362" y="1071075"/>
            <a:ext cx="3124200" cy="230032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0A8D0E5-36E3-FA49-BD33-702C28FE9128}"/>
              </a:ext>
            </a:extLst>
          </p:cNvPr>
          <p:cNvSpPr/>
          <p:nvPr/>
        </p:nvSpPr>
        <p:spPr>
          <a:xfrm>
            <a:off x="1746250" y="4078245"/>
            <a:ext cx="5352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原來封閉於容器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</a:t>
            </a:r>
            <a:r>
              <a:rPr lang="zh-TW" altLang="en-US" dirty="0"/>
              <a:t>氣體，經過自由擴散進入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/>
              <a:t>後，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6CCC24-F257-844B-8BF6-E8E36D0821B8}"/>
              </a:ext>
            </a:extLst>
          </p:cNvPr>
          <p:cNvSpPr/>
          <p:nvPr/>
        </p:nvSpPr>
        <p:spPr>
          <a:xfrm>
            <a:off x="1746250" y="4518673"/>
            <a:ext cx="6102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測量水溫，與之前比較，發現水溫不變。等同是絕熱。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ED6DB149-7553-AB45-9B1A-F8723885B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6250" y="5871488"/>
                <a:ext cx="70929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因此大膽推測：理想氣體的內能可以完全由溫度決定：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ED6DB149-7553-AB45-9B1A-F8723885B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6250" y="5871488"/>
                <a:ext cx="7092950" cy="369332"/>
              </a:xfrm>
              <a:prstGeom prst="rect">
                <a:avLst/>
              </a:prstGeom>
              <a:blipFill>
                <a:blip r:embed="rId3"/>
                <a:stretch>
                  <a:fillRect l="-71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039506" y="805406"/>
                <a:ext cx="7176388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沒想到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理想氣體的內能竟如同固體一般，完全由</a:t>
                </a:r>
                <a14:m>
                  <m:oMath xmlns:m="http://schemas.openxmlformats.org/officeDocument/2006/math">
                    <m:r>
                      <a:rPr lang="zh-TW" altLang="en-US" i="1" dirty="0">
                        <a:solidFill>
                          <a:srgbClr val="FF0000"/>
                        </a:solidFill>
                        <a:latin typeface="Cambria Math"/>
                      </a:rPr>
                      <m:t>溫度決定</m:t>
                    </m:r>
                    <m:r>
                      <a:rPr lang="zh-TW" alt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：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FF0000"/>
                            </a:solidFill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06" y="805406"/>
                <a:ext cx="7176388" cy="379784"/>
              </a:xfrm>
              <a:prstGeom prst="rect">
                <a:avLst/>
              </a:prstGeom>
              <a:blipFill>
                <a:blip r:embed="rId2"/>
                <a:stretch>
                  <a:fillRect l="-88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2">
            <a:extLst>
              <a:ext uri="{FF2B5EF4-FFF2-40B4-BE49-F238E27FC236}">
                <a16:creationId xmlns:a16="http://schemas.microsoft.com/office/drawing/2014/main" id="{AB97D947-9D72-BB47-9C95-9AEECAFC2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650" y="1279190"/>
            <a:ext cx="4666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溫度固定時，內能與壓力或體積無關！</a:t>
            </a:r>
          </a:p>
        </p:txBody>
      </p:sp>
      <p:pic>
        <p:nvPicPr>
          <p:cNvPr id="21" name="Picture 8" descr="F19_01">
            <a:extLst>
              <a:ext uri="{FF2B5EF4-FFF2-40B4-BE49-F238E27FC236}">
                <a16:creationId xmlns:a16="http://schemas.microsoft.com/office/drawing/2014/main" id="{3FC66862-0E24-D144-97A2-E291F2A5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2920053" y="2743200"/>
            <a:ext cx="3124200" cy="370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2">
            <a:extLst>
              <a:ext uri="{FF2B5EF4-FFF2-40B4-BE49-F238E27FC236}">
                <a16:creationId xmlns:a16="http://schemas.microsoft.com/office/drawing/2014/main" id="{3565E91A-3D34-0B5D-C6E5-0E8D8B2E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06" y="1742522"/>
            <a:ext cx="6885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在同一等溫線上的狀態，內能也相等，等內能線就是等溫線！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ACD945A6-E4C8-16C0-8EBA-26702B0E6CA8}"/>
                  </a:ext>
                </a:extLst>
              </p:cNvPr>
              <p:cNvSpPr txBox="1"/>
              <p:nvPr/>
            </p:nvSpPr>
            <p:spPr>
              <a:xfrm>
                <a:off x="1091253" y="2239676"/>
                <a:ext cx="127094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ACD945A6-E4C8-16C0-8EBA-26702B0E6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253" y="2239676"/>
                <a:ext cx="1270947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469995-FD41-4DC2-50F1-F85F98E1D3D6}"/>
              </a:ext>
            </a:extLst>
          </p:cNvPr>
          <p:cNvSpPr txBox="1"/>
          <p:nvPr/>
        </p:nvSpPr>
        <p:spPr>
          <a:xfrm>
            <a:off x="2590800" y="2239676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如同固體，內能變化就對應溫度變化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1862013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8690ADB0-4009-9443-A7CB-25245AD77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31" y="5102342"/>
            <a:ext cx="1886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在定容過程中：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21E5E67-87BA-7143-BE26-0DDB35EC49EE}"/>
                  </a:ext>
                </a:extLst>
              </p:cNvPr>
              <p:cNvSpPr txBox="1"/>
              <p:nvPr/>
            </p:nvSpPr>
            <p:spPr>
              <a:xfrm>
                <a:off x="2532380" y="5114850"/>
                <a:ext cx="212501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21E5E67-87BA-7143-BE26-0DDB35EC4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380" y="5114850"/>
                <a:ext cx="2125010" cy="369332"/>
              </a:xfrm>
              <a:prstGeom prst="rect">
                <a:avLst/>
              </a:prstGeom>
              <a:blipFill>
                <a:blip r:embed="rId2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1A3A69A7-BE1E-674F-98C4-655030481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820101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量了定容比熱後，理想氣體的內能就完全決定了！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99A9837B-C115-3844-A257-61600D2BBA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" y="4648200"/>
                <a:ext cx="8215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選擇定容過程測量溫度增加時的熱量！此時交換的熱量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sz="1800" dirty="0"/>
                  <a:t>就是內能差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99A9837B-C115-3844-A257-61600D2BB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4648200"/>
                <a:ext cx="8215550" cy="369332"/>
              </a:xfrm>
              <a:prstGeom prst="rect">
                <a:avLst/>
              </a:prstGeom>
              <a:blipFill>
                <a:blip r:embed="rId3"/>
                <a:stretch>
                  <a:fillRect l="-61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 descr="F19_01">
            <a:extLst>
              <a:ext uri="{FF2B5EF4-FFF2-40B4-BE49-F238E27FC236}">
                <a16:creationId xmlns:a16="http://schemas.microsoft.com/office/drawing/2014/main" id="{B27529CC-9EF5-9D40-BC78-0CAF9C057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4654296" y="678457"/>
            <a:ext cx="2723053" cy="307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AB0922C-8EEC-6D4F-A069-720EBA9A07F2}"/>
                  </a:ext>
                </a:extLst>
              </p:cNvPr>
              <p:cNvSpPr/>
              <p:nvPr/>
            </p:nvSpPr>
            <p:spPr>
              <a:xfrm>
                <a:off x="766906" y="3477160"/>
                <a:ext cx="38873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𝑃𝑉</m:t>
                    </m:r>
                  </m:oMath>
                </a14:m>
                <a:r>
                  <a:rPr lang="zh-TW" altLang="en-US" dirty="0"/>
                  <a:t>圖上的等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</a:rPr>
                      <m:t>溫</m:t>
                    </m:r>
                  </m:oMath>
                </a14:m>
                <a:r>
                  <a:rPr lang="zh-TW" altLang="en-US" dirty="0"/>
                  <a:t>線就是等內能線。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AB0922C-8EEC-6D4F-A069-720EBA9A0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06" y="3477160"/>
                <a:ext cx="388739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EFF26AC-A430-9047-BBA2-3E30513608D6}"/>
              </a:ext>
            </a:extLst>
          </p:cNvPr>
          <p:cNvCxnSpPr>
            <a:cxnSpLocks/>
          </p:cNvCxnSpPr>
          <p:nvPr/>
        </p:nvCxnSpPr>
        <p:spPr>
          <a:xfrm flipV="1">
            <a:off x="5929550" y="1593031"/>
            <a:ext cx="914797" cy="1503935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D156B7F-8630-B24C-B289-73A2107E1345}"/>
              </a:ext>
            </a:extLst>
          </p:cNvPr>
          <p:cNvCxnSpPr>
            <a:cxnSpLocks/>
          </p:cNvCxnSpPr>
          <p:nvPr/>
        </p:nvCxnSpPr>
        <p:spPr>
          <a:xfrm flipV="1">
            <a:off x="5548550" y="810967"/>
            <a:ext cx="0" cy="2209799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769B6887-64C7-1946-A89D-FCE5F440D204}"/>
              </a:ext>
            </a:extLst>
          </p:cNvPr>
          <p:cNvSpPr/>
          <p:nvPr/>
        </p:nvSpPr>
        <p:spPr>
          <a:xfrm>
            <a:off x="737385" y="3900313"/>
            <a:ext cx="8480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可以選擇任一穿越等溫線的過程，來測量各個溫度對應的內能，結果會一樣。</a:t>
            </a:r>
          </a:p>
        </p:txBody>
      </p:sp>
    </p:spTree>
    <p:extLst>
      <p:ext uri="{BB962C8B-B14F-4D97-AF65-F5344CB8AC3E}">
        <p14:creationId xmlns:p14="http://schemas.microsoft.com/office/powerpoint/2010/main" val="163785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7400" y="1219200"/>
            <a:ext cx="45720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18" name="Line 5"/>
          <p:cNvSpPr>
            <a:spLocks noChangeShapeType="1"/>
          </p:cNvSpPr>
          <p:nvPr/>
        </p:nvSpPr>
        <p:spPr bwMode="auto">
          <a:xfrm>
            <a:off x="2667000" y="41910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19" name="Line 6"/>
          <p:cNvSpPr>
            <a:spLocks noChangeShapeType="1"/>
          </p:cNvSpPr>
          <p:nvPr/>
        </p:nvSpPr>
        <p:spPr bwMode="auto">
          <a:xfrm flipV="1">
            <a:off x="2667000" y="15240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0" name="Text Box 7"/>
              <p:cNvSpPr txBox="1">
                <a:spLocks noChangeArrowheads="1"/>
              </p:cNvSpPr>
              <p:nvPr/>
            </p:nvSpPr>
            <p:spPr bwMode="auto">
              <a:xfrm>
                <a:off x="5867400" y="39624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962400"/>
                <a:ext cx="4572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1" name="Text Box 8"/>
              <p:cNvSpPr txBox="1">
                <a:spLocks noChangeArrowheads="1"/>
              </p:cNvSpPr>
              <p:nvPr/>
            </p:nvSpPr>
            <p:spPr bwMode="auto">
              <a:xfrm>
                <a:off x="2209800" y="1295400"/>
                <a:ext cx="381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1295400"/>
                <a:ext cx="3810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2" name="Line 9"/>
          <p:cNvSpPr>
            <a:spLocks noChangeShapeType="1"/>
          </p:cNvSpPr>
          <p:nvPr/>
        </p:nvSpPr>
        <p:spPr bwMode="auto">
          <a:xfrm flipV="1">
            <a:off x="3657600" y="2438400"/>
            <a:ext cx="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 flipV="1">
            <a:off x="3657600" y="2895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4" name="Text Box 12"/>
              <p:cNvSpPr txBox="1">
                <a:spLocks noChangeArrowheads="1"/>
              </p:cNvSpPr>
              <p:nvPr/>
            </p:nvSpPr>
            <p:spPr bwMode="auto">
              <a:xfrm>
                <a:off x="2209800" y="22098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4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2209800"/>
                <a:ext cx="4572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5" name="Line 13"/>
          <p:cNvSpPr>
            <a:spLocks noChangeShapeType="1"/>
          </p:cNvSpPr>
          <p:nvPr/>
        </p:nvSpPr>
        <p:spPr bwMode="auto">
          <a:xfrm>
            <a:off x="2590800" y="3429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6" name="Line 14"/>
          <p:cNvSpPr>
            <a:spLocks noChangeShapeType="1"/>
          </p:cNvSpPr>
          <p:nvPr/>
        </p:nvSpPr>
        <p:spPr bwMode="auto">
          <a:xfrm>
            <a:off x="2590800" y="2438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2209800" y="4953000"/>
            <a:ext cx="43434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氣體需要兩個變數來描述標定它的狀態。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9" name="Text Box 12"/>
              <p:cNvSpPr txBox="1">
                <a:spLocks noChangeArrowheads="1"/>
              </p:cNvSpPr>
              <p:nvPr/>
            </p:nvSpPr>
            <p:spPr bwMode="auto">
              <a:xfrm>
                <a:off x="2209800" y="3276599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1800" baseline="-25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3276599"/>
                <a:ext cx="4572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7"/>
          <p:cNvSpPr txBox="1">
            <a:spLocks noChangeArrowheads="1"/>
          </p:cNvSpPr>
          <p:nvPr/>
        </p:nvSpPr>
        <p:spPr bwMode="auto">
          <a:xfrm>
            <a:off x="1600200" y="3557752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1203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390029" y="392764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303650" y="4783232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303650" y="5691352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Text Box 7"/>
          <p:cNvSpPr txBox="1">
            <a:spLocks noChangeArrowheads="1"/>
          </p:cNvSpPr>
          <p:nvPr/>
        </p:nvSpPr>
        <p:spPr bwMode="auto">
          <a:xfrm>
            <a:off x="1600200" y="4624552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1212" name="Text Box 7"/>
          <p:cNvSpPr txBox="1">
            <a:spLocks noChangeArrowheads="1"/>
          </p:cNvSpPr>
          <p:nvPr/>
        </p:nvSpPr>
        <p:spPr bwMode="auto">
          <a:xfrm>
            <a:off x="1575547" y="5636144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多原子分子組成的理想氣體</a:t>
            </a:r>
          </a:p>
        </p:txBody>
      </p:sp>
      <p:pic>
        <p:nvPicPr>
          <p:cNvPr id="51213" name="Picture 13" descr="D:\Dropbox\Documents\課程\YoungTextBook\Images\Chapter19\A_Images\B_Tables\19_01_Ta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" r="51816"/>
          <a:stretch>
            <a:fillRect/>
          </a:stretch>
        </p:blipFill>
        <p:spPr bwMode="auto">
          <a:xfrm>
            <a:off x="1676400" y="1006572"/>
            <a:ext cx="2509868" cy="216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404347" y="3927640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347" y="3927640"/>
                <a:ext cx="1066800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404347" y="5015147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347" y="5015147"/>
                <a:ext cx="1066800" cy="616515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364006" y="6006032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006" y="6006032"/>
                <a:ext cx="10668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600200" y="243402"/>
                <a:ext cx="67571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測量得到：理想氣體定容比熱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zh-TW" altLang="en-US" dirty="0"/>
                  <a:t>幾乎是一個常數，與溫度無關。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43402"/>
                <a:ext cx="6757147" cy="369332"/>
              </a:xfrm>
              <a:prstGeom prst="rect">
                <a:avLst/>
              </a:prstGeom>
              <a:blipFill>
                <a:blip r:embed="rId8"/>
                <a:stretch>
                  <a:fillRect l="-938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027498" y="3215568"/>
                <a:ext cx="1981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</a:rPr>
                        <m:t>8.31 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mol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498" y="3215568"/>
                <a:ext cx="1981200" cy="369332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0">
            <a:extLst>
              <a:ext uri="{FF2B5EF4-FFF2-40B4-BE49-F238E27FC236}">
                <a16:creationId xmlns:a16="http://schemas.microsoft.com/office/drawing/2014/main" id="{8B3B7C63-2851-3D9E-C82E-6660E4467B03}"/>
              </a:ext>
            </a:extLst>
          </p:cNvPr>
          <p:cNvSpPr/>
          <p:nvPr/>
        </p:nvSpPr>
        <p:spPr>
          <a:xfrm>
            <a:off x="1603023" y="631987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理想氣體的內能差竟然如固體與溫度差成正比！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D37DB03-DC99-14C9-F352-6C6F274DE974}"/>
                  </a:ext>
                </a:extLst>
              </p:cNvPr>
              <p:cNvSpPr txBox="1"/>
              <p:nvPr/>
            </p:nvSpPr>
            <p:spPr>
              <a:xfrm>
                <a:off x="6553200" y="651240"/>
                <a:ext cx="1828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D37DB03-DC99-14C9-F352-6C6F274DE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651240"/>
                <a:ext cx="1828800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0E49C0B-D78F-9776-E2EA-1FC7CF2DF410}"/>
              </a:ext>
            </a:extLst>
          </p:cNvPr>
          <p:cNvSpPr txBox="1"/>
          <p:nvPr/>
        </p:nvSpPr>
        <p:spPr>
          <a:xfrm>
            <a:off x="1621444" y="319486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此常數值與理想氣體常數相關</a:t>
            </a:r>
            <a:r>
              <a:rPr lang="en-US" dirty="0"/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11" grpId="0"/>
      <p:bldP spid="51212" grpId="0"/>
      <p:bldP spid="15" grpId="0" animBg="1"/>
      <p:bldP spid="16" grpId="0" animBg="1"/>
      <p:bldP spid="17" grpId="0" animBg="1"/>
      <p:bldP spid="24" grpId="0" animBg="1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622EF-D14C-EB6D-CCB4-6D276523D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7">
            <a:extLst>
              <a:ext uri="{FF2B5EF4-FFF2-40B4-BE49-F238E27FC236}">
                <a16:creationId xmlns:a16="http://schemas.microsoft.com/office/drawing/2014/main" id="{09042385-0A82-EDB1-45EC-850B2693B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892" y="842663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1203" name="Picture 8" descr="F19_11">
            <a:extLst>
              <a:ext uri="{FF2B5EF4-FFF2-40B4-BE49-F238E27FC236}">
                <a16:creationId xmlns:a16="http://schemas.microsoft.com/office/drawing/2014/main" id="{D2E645FA-61E3-8985-ED46-6A1FF3A8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094666" y="13133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2106">
            <a:extLst>
              <a:ext uri="{FF2B5EF4-FFF2-40B4-BE49-F238E27FC236}">
                <a16:creationId xmlns:a16="http://schemas.microsoft.com/office/drawing/2014/main" id="{274FE33F-7E28-FDB6-1180-127A714F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044926" y="2416506"/>
            <a:ext cx="808771" cy="61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:\Users\Vincent\Downloads\Data\Knight\Media\Chapter18\Images\18_12Figure-F.jpg">
            <a:extLst>
              <a:ext uri="{FF2B5EF4-FFF2-40B4-BE49-F238E27FC236}">
                <a16:creationId xmlns:a16="http://schemas.microsoft.com/office/drawing/2014/main" id="{179FFF86-1812-83A4-A687-64D090F2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7" b="27779"/>
          <a:stretch>
            <a:fillRect/>
          </a:stretch>
        </p:blipFill>
        <p:spPr bwMode="auto">
          <a:xfrm>
            <a:off x="6103003" y="1138189"/>
            <a:ext cx="1731105" cy="469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 descr="F19_11">
            <a:extLst>
              <a:ext uri="{FF2B5EF4-FFF2-40B4-BE49-F238E27FC236}">
                <a16:creationId xmlns:a16="http://schemas.microsoft.com/office/drawing/2014/main" id="{D4F18669-CD9E-C012-5ED7-F52020A9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039120" y="3200400"/>
            <a:ext cx="763799" cy="101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Text Box 7">
            <a:extLst>
              <a:ext uri="{FF2B5EF4-FFF2-40B4-BE49-F238E27FC236}">
                <a16:creationId xmlns:a16="http://schemas.microsoft.com/office/drawing/2014/main" id="{E66E00B4-C053-70BC-7857-7807393D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713" y="1974345"/>
            <a:ext cx="337745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雙原子分子組成的理想氣體</a:t>
            </a:r>
          </a:p>
        </p:txBody>
      </p:sp>
      <p:sp>
        <p:nvSpPr>
          <p:cNvPr id="51212" name="Text Box 7">
            <a:extLst>
              <a:ext uri="{FF2B5EF4-FFF2-40B4-BE49-F238E27FC236}">
                <a16:creationId xmlns:a16="http://schemas.microsoft.com/office/drawing/2014/main" id="{7F1B3A2E-B2EF-3A8F-BD49-EA8ED5327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891" y="3116359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多原子分子組成的理想氣體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780E433B-B3D8-C679-52D8-6EB202AEF85D}"/>
                  </a:ext>
                </a:extLst>
              </p:cNvPr>
              <p:cNvSpPr txBox="1"/>
              <p:nvPr/>
            </p:nvSpPr>
            <p:spPr>
              <a:xfrm>
                <a:off x="6019800" y="6139472"/>
                <a:ext cx="1814308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780E433B-B3D8-C679-52D8-6EB202AEF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6139472"/>
                <a:ext cx="1814308" cy="616515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10B731B4-FE3B-A6CB-806A-805F21D6F6D3}"/>
              </a:ext>
            </a:extLst>
          </p:cNvPr>
          <p:cNvSpPr txBox="1"/>
          <p:nvPr/>
        </p:nvSpPr>
        <p:spPr>
          <a:xfrm>
            <a:off x="1299380" y="419520"/>
            <a:ext cx="784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以上為發現的次序，理論的角度就倒過來：氣體動力論將從微觀角度推導：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63BE531C-B6CF-397A-39D8-9240C0365C76}"/>
                  </a:ext>
                </a:extLst>
              </p:cNvPr>
              <p:cNvSpPr txBox="1"/>
              <p:nvPr/>
            </p:nvSpPr>
            <p:spPr>
              <a:xfrm>
                <a:off x="1366695" y="1311138"/>
                <a:ext cx="167724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63BE531C-B6CF-397A-39D8-9240C0365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695" y="1311138"/>
                <a:ext cx="1677248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C86CA4A9-FAF2-83BA-6CBB-0D83EC3B2201}"/>
              </a:ext>
            </a:extLst>
          </p:cNvPr>
          <p:cNvSpPr txBox="1"/>
          <p:nvPr/>
        </p:nvSpPr>
        <p:spPr>
          <a:xfrm>
            <a:off x="1334893" y="5182614"/>
            <a:ext cx="438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第三種旋轉因為轉動慣量為零，無動能。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993F31A-5EE6-9358-8859-287554EC903E}"/>
              </a:ext>
            </a:extLst>
          </p:cNvPr>
          <p:cNvSpPr txBox="1"/>
          <p:nvPr/>
        </p:nvSpPr>
        <p:spPr>
          <a:xfrm>
            <a:off x="1320713" y="4318404"/>
            <a:ext cx="505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這是因</a:t>
            </a:r>
            <a:r>
              <a:rPr lang="zh-TW" altLang="en-US" dirty="0"/>
              <a:t>單原子分子氣體</a:t>
            </a:r>
            <a:r>
              <a:rPr kumimoji="1" lang="zh-TW" altLang="en-US" dirty="0"/>
              <a:t>內能來自分子移動動能！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CB615274-4B95-C471-C09C-595E874D1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774" y="4759471"/>
            <a:ext cx="423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雙原子分子則多了兩種旋轉動能。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C4A99CA-236B-A74B-7801-3E33F133C1A5}"/>
                  </a:ext>
                </a:extLst>
              </p:cNvPr>
              <p:cNvSpPr txBox="1"/>
              <p:nvPr/>
            </p:nvSpPr>
            <p:spPr>
              <a:xfrm>
                <a:off x="3404017" y="5577857"/>
                <a:ext cx="2133600" cy="6864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avg</m:t>
                          </m:r>
                          <m:r>
                            <a:rPr lang="en-US" altLang="zh-TW"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C4A99CA-236B-A74B-7801-3E33F133C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017" y="5577857"/>
                <a:ext cx="2133600" cy="686406"/>
              </a:xfrm>
              <a:prstGeom prst="rect">
                <a:avLst/>
              </a:prstGeom>
              <a:blipFill>
                <a:blip r:embed="rId7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7">
                <a:extLst>
                  <a:ext uri="{FF2B5EF4-FFF2-40B4-BE49-F238E27FC236}">
                    <a16:creationId xmlns:a16="http://schemas.microsoft.com/office/drawing/2014/main" id="{A70AB99E-E1E1-9D3E-9F38-B540B0E11388}"/>
                  </a:ext>
                </a:extLst>
              </p:cNvPr>
              <p:cNvSpPr txBox="1"/>
              <p:nvPr/>
            </p:nvSpPr>
            <p:spPr>
              <a:xfrm>
                <a:off x="1395598" y="2416506"/>
                <a:ext cx="1648345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文字方塊 17">
                <a:extLst>
                  <a:ext uri="{FF2B5EF4-FFF2-40B4-BE49-F238E27FC236}">
                    <a16:creationId xmlns:a16="http://schemas.microsoft.com/office/drawing/2014/main" id="{A70AB99E-E1E1-9D3E-9F38-B540B0E11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98" y="2416506"/>
                <a:ext cx="1648345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68DC2CE3-39E9-0218-CBA1-954CBAC2D20D}"/>
                  </a:ext>
                </a:extLst>
              </p:cNvPr>
              <p:cNvSpPr txBox="1"/>
              <p:nvPr/>
            </p:nvSpPr>
            <p:spPr>
              <a:xfrm>
                <a:off x="1407424" y="3508005"/>
                <a:ext cx="153768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68DC2CE3-39E9-0218-CBA1-954CBAC2D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24" y="3508005"/>
                <a:ext cx="1537680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2EC8970-EC63-4D54-DB5E-65A8DB2D45FA}"/>
              </a:ext>
            </a:extLst>
          </p:cNvPr>
          <p:cNvSpPr txBox="1"/>
          <p:nvPr/>
        </p:nvSpPr>
        <p:spPr>
          <a:xfrm>
            <a:off x="1334893" y="572074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動能平均值等於</a:t>
            </a:r>
            <a:r>
              <a:rPr lang="en-US" dirty="0"/>
              <a:t>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A3CC8-8595-1B5A-C14F-B0E93B426307}"/>
              </a:ext>
            </a:extLst>
          </p:cNvPr>
          <p:cNvSpPr txBox="1"/>
          <p:nvPr/>
        </p:nvSpPr>
        <p:spPr>
          <a:xfrm>
            <a:off x="1366695" y="6284574"/>
            <a:ext cx="500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如此就可以推導得到理想氣體的定容比熱為</a:t>
            </a:r>
            <a:r>
              <a:rPr lang="en-US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8669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19" grpId="0"/>
      <p:bldP spid="20" grpId="0" animBg="1"/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609600" y="536909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對於理想氣體：</a:t>
            </a:r>
          </a:p>
        </p:txBody>
      </p:sp>
      <p:pic>
        <p:nvPicPr>
          <p:cNvPr id="46089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7115013" y="3269328"/>
            <a:ext cx="1819645" cy="274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4234853" y="100036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1828800" y="99410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熱力學第零定律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944739" y="1482550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739" y="1482550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6">
            <a:extLst>
              <a:ext uri="{FF2B5EF4-FFF2-40B4-BE49-F238E27FC236}">
                <a16:creationId xmlns:a16="http://schemas.microsoft.com/office/drawing/2014/main" id="{3B9333C9-A2ED-DC47-8C33-A0BFA110F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799" y="2160194"/>
            <a:ext cx="6351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利用這兩個式子，即能判斷</a:t>
            </a:r>
            <a:r>
              <a:rPr lang="zh-TW" altLang="en-US" sz="1800" dirty="0">
                <a:latin typeface="新細明體" pitchFamily="18" charset="-120"/>
              </a:rPr>
              <a:t>氣體與外界是否達到熱平衡，</a:t>
            </a:r>
            <a:endParaRPr lang="en-US" altLang="zh-TW" sz="1800" dirty="0">
              <a:latin typeface="新細明體" pitchFamily="18" charset="-120"/>
              <a:ea typeface="標楷體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8E7529-2964-4D4A-4443-EEC32261C3C3}"/>
                  </a:ext>
                </a:extLst>
              </p:cNvPr>
              <p:cNvSpPr txBox="1"/>
              <p:nvPr/>
            </p:nvSpPr>
            <p:spPr>
              <a:xfrm>
                <a:off x="1522288" y="2574629"/>
                <a:ext cx="7008440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新細明體" pitchFamily="18" charset="-120"/>
                  </a:rPr>
                  <a:t>以及計算在達到</a:t>
                </a:r>
                <a:r>
                  <a:rPr lang="zh-TW" altLang="en-US" sz="1800" dirty="0"/>
                  <a:t>熱平衡的熱過程中進行的、見不到的熱量交換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標楷體" pitchFamily="65" charset="-120"/>
                      </a:rPr>
                      <m:t>𝑄</m:t>
                    </m:r>
                  </m:oMath>
                </a14:m>
                <a:r>
                  <a:rPr lang="zh-TW" altLang="en-US" sz="1800" dirty="0">
                    <a:latin typeface="新細明體" pitchFamily="18" charset="-120"/>
                    <a:ea typeface="標楷體" pitchFamily="65" charset="-12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8E7529-2964-4D4A-4443-EEC32261C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288" y="2574629"/>
                <a:ext cx="7008440" cy="392993"/>
              </a:xfrm>
              <a:prstGeom prst="rect">
                <a:avLst/>
              </a:prstGeom>
              <a:blipFill>
                <a:blip r:embed="rId5"/>
                <a:stretch>
                  <a:fillRect l="-906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baloon%20dream">
            <a:extLst>
              <a:ext uri="{FF2B5EF4-FFF2-40B4-BE49-F238E27FC236}">
                <a16:creationId xmlns:a16="http://schemas.microsoft.com/office/drawing/2014/main" id="{7D29F934-460B-8ACA-3982-AD1DE9B0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2" y="3265810"/>
            <a:ext cx="2060397" cy="274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39D56-1715-F109-FD41-1F790A104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13" y="3259015"/>
            <a:ext cx="4710772" cy="2753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7">
                <a:extLst>
                  <a:ext uri="{FF2B5EF4-FFF2-40B4-BE49-F238E27FC236}">
                    <a16:creationId xmlns:a16="http://schemas.microsoft.com/office/drawing/2014/main" id="{0407866E-F370-0FA0-D648-3377CCE4CA4A}"/>
                  </a:ext>
                </a:extLst>
              </p:cNvPr>
              <p:cNvSpPr txBox="1"/>
              <p:nvPr/>
            </p:nvSpPr>
            <p:spPr>
              <a:xfrm>
                <a:off x="4234853" y="1475112"/>
                <a:ext cx="2843374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17">
                <a:extLst>
                  <a:ext uri="{FF2B5EF4-FFF2-40B4-BE49-F238E27FC236}">
                    <a16:creationId xmlns:a16="http://schemas.microsoft.com/office/drawing/2014/main" id="{0407866E-F370-0FA0-D648-3377CCE4C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853" y="1475112"/>
                <a:ext cx="2843374" cy="616515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2DBDDAA-58D4-C439-8A2F-3EE05616D26B}"/>
                  </a:ext>
                </a:extLst>
              </p:cNvPr>
              <p:cNvSpPr txBox="1"/>
              <p:nvPr/>
            </p:nvSpPr>
            <p:spPr>
              <a:xfrm>
                <a:off x="7300935" y="1598703"/>
                <a:ext cx="1447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2DBDDAA-58D4-C439-8A2F-3EE05616D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935" y="1598703"/>
                <a:ext cx="14478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85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5458646C-4E40-DC82-B256-7C50C7D47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772400" cy="2402377"/>
          </a:xfrm>
          <a:prstGeom prst="rect">
            <a:avLst/>
          </a:prstGeom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F0FAE53-D508-A201-D626-89F74C3D0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7772400" cy="24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61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1022518" y="1062059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預測一：計算定壓過程的吸放熱，得出定壓比熱。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1050227" y="1524000"/>
            <a:ext cx="3092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在定壓下，熱等於焓差。</a:t>
            </a:r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023401" y="454437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根據定義</a:t>
            </a:r>
          </a:p>
        </p:txBody>
      </p:sp>
      <p:sp>
        <p:nvSpPr>
          <p:cNvPr id="52232" name="Text Box 10"/>
          <p:cNvSpPr txBox="1">
            <a:spLocks noChangeArrowheads="1"/>
          </p:cNvSpPr>
          <p:nvPr/>
        </p:nvSpPr>
        <p:spPr bwMode="auto">
          <a:xfrm>
            <a:off x="1041330" y="5596533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</a:t>
            </a:r>
          </a:p>
        </p:txBody>
      </p:sp>
      <p:pic>
        <p:nvPicPr>
          <p:cNvPr id="52234" name="Picture 12" descr="F19_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51482" b="8752"/>
          <a:stretch/>
        </p:blipFill>
        <p:spPr bwMode="auto">
          <a:xfrm>
            <a:off x="5631735" y="3325666"/>
            <a:ext cx="2526964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64081" y="2057400"/>
                <a:ext cx="602251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𝑛𝑅𝑇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81" y="2057400"/>
                <a:ext cx="602251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064965" y="5006319"/>
                <a:ext cx="129811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965" y="5006319"/>
                <a:ext cx="129811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752124" y="5575319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124" y="5575319"/>
                <a:ext cx="13716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046763" y="2894897"/>
                <a:ext cx="51816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763" y="2894897"/>
                <a:ext cx="5181600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43000" y="251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或：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56ED507-28F9-A19F-F581-F9CEE5411072}"/>
                  </a:ext>
                </a:extLst>
              </p:cNvPr>
              <p:cNvSpPr txBox="1"/>
              <p:nvPr/>
            </p:nvSpPr>
            <p:spPr>
              <a:xfrm>
                <a:off x="1050227" y="3311843"/>
                <a:ext cx="420757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𝑛𝑅𝑇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56ED507-28F9-A19F-F581-F9CEE541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227" y="3311843"/>
                <a:ext cx="4207573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32" grpId="0"/>
      <p:bldP spid="12" grpId="0" animBg="1"/>
      <p:bldP spid="13" grpId="0" animBg="1"/>
      <p:bldP spid="14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7"/>
          <p:cNvSpPr txBox="1">
            <a:spLocks noChangeArrowheads="1"/>
          </p:cNvSpPr>
          <p:nvPr/>
        </p:nvSpPr>
        <p:spPr bwMode="auto">
          <a:xfrm>
            <a:off x="2128838" y="58578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3251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557838" y="11953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481638" y="2338388"/>
            <a:ext cx="10175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4" descr="F19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562600" y="3352800"/>
            <a:ext cx="628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 Box 7"/>
          <p:cNvSpPr txBox="1">
            <a:spLocks noChangeArrowheads="1"/>
          </p:cNvSpPr>
          <p:nvPr/>
        </p:nvSpPr>
        <p:spPr bwMode="auto">
          <a:xfrm>
            <a:off x="2205038" y="188118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3258" name="Text Box 7"/>
          <p:cNvSpPr txBox="1">
            <a:spLocks noChangeArrowheads="1"/>
          </p:cNvSpPr>
          <p:nvPr/>
        </p:nvSpPr>
        <p:spPr bwMode="auto">
          <a:xfrm>
            <a:off x="2290763" y="3070225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多原子分子組成的理想氣體</a:t>
            </a:r>
          </a:p>
        </p:txBody>
      </p:sp>
      <p:pic>
        <p:nvPicPr>
          <p:cNvPr id="53263" name="Picture 13" descr="D:\Dropbox\Documents\課程\YoungTextBook\Images\Chapter19\A_Images\B_Tables\19_01_Tab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4267200"/>
            <a:ext cx="53467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344551" y="1115369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551" y="1115369"/>
                <a:ext cx="1066800" cy="63478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310933" y="2338388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933" y="2338388"/>
                <a:ext cx="1066800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293004" y="352097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004" y="3520973"/>
                <a:ext cx="1066800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117322" y="1115369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322" y="1115369"/>
                <a:ext cx="1066800" cy="616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4083704" y="2338388"/>
                <a:ext cx="10668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704" y="2338388"/>
                <a:ext cx="1066800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4065775" y="352097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=4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775" y="3520973"/>
                <a:ext cx="106680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310933" y="163144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933" y="163144"/>
                <a:ext cx="13716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3258" grpId="0"/>
      <p:bldP spid="17" grpId="0" animBg="1"/>
      <p:bldP spid="18" grpId="0" animBg="1"/>
      <p:bldP spid="20" grpId="0" animBg="1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600200" y="609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預測二：定溫過程的吸放熱</a:t>
            </a:r>
          </a:p>
        </p:txBody>
      </p:sp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1600200" y="1295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</a:rPr>
              <a:t>T </a:t>
            </a:r>
            <a:r>
              <a:rPr lang="zh-TW" altLang="en-US" sz="1800"/>
              <a:t>是常數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3695700" y="1828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內能不變</a:t>
            </a:r>
          </a:p>
        </p:txBody>
      </p:sp>
      <p:pic>
        <p:nvPicPr>
          <p:cNvPr id="55306" name="Picture 11" descr="D:\Downloads\Data\Halliday8E-Figure-solution\Figure\CH19\af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24526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𝑛𝑅𝑇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blipFill>
                <a:blip r:embed="rId5"/>
                <a:stretch>
                  <a:fillRect t="-98701" r="-69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/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88473" y="137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/>
                  <a:t>微分並使用連鎖律：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3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4862400" y="4114800"/>
            <a:ext cx="10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得證：</a:t>
            </a:r>
          </a:p>
        </p:txBody>
      </p:sp>
    </p:spTree>
    <p:extLst>
      <p:ext uri="{BB962C8B-B14F-4D97-AF65-F5344CB8AC3E}">
        <p14:creationId xmlns:p14="http://schemas.microsoft.com/office/powerpoint/2010/main" val="19404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600200" y="609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預測二：定溫過程的吸放熱</a:t>
            </a:r>
          </a:p>
        </p:txBody>
      </p:sp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1600200" y="1295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</a:rPr>
              <a:t>T </a:t>
            </a:r>
            <a:r>
              <a:rPr lang="zh-TW" altLang="en-US" sz="1800"/>
              <a:t>是常數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3695700" y="1828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內能不變</a:t>
            </a:r>
          </a:p>
        </p:txBody>
      </p:sp>
      <p:sp>
        <p:nvSpPr>
          <p:cNvPr id="55304" name="Text Box 12"/>
          <p:cNvSpPr txBox="1">
            <a:spLocks noChangeArrowheads="1"/>
          </p:cNvSpPr>
          <p:nvPr/>
        </p:nvSpPr>
        <p:spPr bwMode="auto">
          <a:xfrm>
            <a:off x="1524000" y="57150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和固體液體非常不同，氣體溫度不變時亦可吸熱而不相變，</a:t>
            </a:r>
          </a:p>
        </p:txBody>
      </p:sp>
      <p:pic>
        <p:nvPicPr>
          <p:cNvPr id="55306" name="Picture 11" descr="D:\Downloads\Data\Halliday8E-Figure-solution\Figure\CH19\af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24526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24000" y="617220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</a:rPr>
              <a:t>所吸收熱量轉化為對外界做功。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𝑛𝑅𝑇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blipFill>
                <a:blip r:embed="rId5"/>
                <a:stretch>
                  <a:fillRect t="-98701" r="-69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600200" y="4868149"/>
                <a:ext cx="1883080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868149"/>
                <a:ext cx="188308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/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58F7096-6B4B-CA4E-9455-6F2509F0722F}"/>
                  </a:ext>
                </a:extLst>
              </p:cNvPr>
              <p:cNvSpPr txBox="1"/>
              <p:nvPr/>
            </p:nvSpPr>
            <p:spPr>
              <a:xfrm>
                <a:off x="1607640" y="4090275"/>
                <a:ext cx="5515535" cy="66563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𝑛𝑅𝑇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58F7096-6B4B-CA4E-9455-6F2509F07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0" y="4090275"/>
                <a:ext cx="5515535" cy="665631"/>
              </a:xfrm>
              <a:prstGeom prst="rect">
                <a:avLst/>
              </a:prstGeom>
              <a:blipFill>
                <a:blip r:embed="rId8"/>
                <a:stretch>
                  <a:fillRect t="-116981" b="-1792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2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/>
      <p:bldP spid="2" grpId="0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3605213" y="914400"/>
            <a:ext cx="273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熱量是能量的一種形式。</a:t>
            </a:r>
          </a:p>
        </p:txBody>
      </p:sp>
      <p:sp>
        <p:nvSpPr>
          <p:cNvPr id="11267" name="Line 34"/>
          <p:cNvSpPr>
            <a:spLocks noChangeShapeType="1"/>
          </p:cNvSpPr>
          <p:nvPr/>
        </p:nvSpPr>
        <p:spPr bwMode="auto">
          <a:xfrm flipH="1">
            <a:off x="4214813" y="3352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8" name="Line 35"/>
          <p:cNvSpPr>
            <a:spLocks noChangeShapeType="1"/>
          </p:cNvSpPr>
          <p:nvPr/>
        </p:nvSpPr>
        <p:spPr bwMode="auto">
          <a:xfrm>
            <a:off x="4214813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9" name="Line 36"/>
          <p:cNvSpPr>
            <a:spLocks noChangeShapeType="1"/>
          </p:cNvSpPr>
          <p:nvPr/>
        </p:nvSpPr>
        <p:spPr bwMode="auto">
          <a:xfrm flipV="1">
            <a:off x="4519613" y="3352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0" name="Rectangle 37"/>
          <p:cNvSpPr>
            <a:spLocks noChangeArrowheads="1"/>
          </p:cNvSpPr>
          <p:nvPr/>
        </p:nvSpPr>
        <p:spPr bwMode="auto">
          <a:xfrm>
            <a:off x="4214813" y="3733800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Text Box 38"/>
              <p:cNvSpPr txBox="1">
                <a:spLocks noChangeArrowheads="1"/>
              </p:cNvSpPr>
              <p:nvPr/>
            </p:nvSpPr>
            <p:spPr bwMode="auto">
              <a:xfrm>
                <a:off x="4519613" y="36576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nor/>
                        </m:rPr>
                        <a:rPr lang="en-US" altLang="zh-TW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71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9613" y="3657600"/>
                <a:ext cx="685800" cy="366713"/>
              </a:xfrm>
              <a:prstGeom prst="rect">
                <a:avLst/>
              </a:prstGeom>
              <a:blipFill>
                <a:blip r:embed="rId2"/>
                <a:stretch>
                  <a:fillRect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Line 39"/>
          <p:cNvSpPr>
            <a:spLocks noChangeShapeType="1"/>
          </p:cNvSpPr>
          <p:nvPr/>
        </p:nvSpPr>
        <p:spPr bwMode="auto">
          <a:xfrm flipH="1">
            <a:off x="7339013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3" name="Line 40"/>
          <p:cNvSpPr>
            <a:spLocks noChangeShapeType="1"/>
          </p:cNvSpPr>
          <p:nvPr/>
        </p:nvSpPr>
        <p:spPr bwMode="auto">
          <a:xfrm>
            <a:off x="7339013" y="4114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Line 41"/>
          <p:cNvSpPr>
            <a:spLocks noChangeShapeType="1"/>
          </p:cNvSpPr>
          <p:nvPr/>
        </p:nvSpPr>
        <p:spPr bwMode="auto">
          <a:xfrm flipV="1">
            <a:off x="7643813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5" name="Rectangle 42"/>
          <p:cNvSpPr>
            <a:spLocks noChangeArrowheads="1"/>
          </p:cNvSpPr>
          <p:nvPr/>
        </p:nvSpPr>
        <p:spPr bwMode="auto">
          <a:xfrm>
            <a:off x="7339013" y="3657600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6" name="Text Box 43"/>
              <p:cNvSpPr txBox="1">
                <a:spLocks noChangeArrowheads="1"/>
              </p:cNvSpPr>
              <p:nvPr/>
            </p:nvSpPr>
            <p:spPr bwMode="auto">
              <a:xfrm>
                <a:off x="7643813" y="37338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76" name="Text 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3813" y="3733800"/>
                <a:ext cx="685800" cy="366713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8" name="AutoShape 48"/>
          <p:cNvSpPr>
            <a:spLocks noChangeArrowheads="1"/>
          </p:cNvSpPr>
          <p:nvPr/>
        </p:nvSpPr>
        <p:spPr bwMode="auto">
          <a:xfrm>
            <a:off x="4748213" y="2209800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0" name="Line 50"/>
          <p:cNvSpPr>
            <a:spLocks noChangeShapeType="1"/>
          </p:cNvSpPr>
          <p:nvPr/>
        </p:nvSpPr>
        <p:spPr bwMode="auto">
          <a:xfrm>
            <a:off x="5434013" y="3886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5" name="文字方塊 28"/>
          <p:cNvSpPr txBox="1">
            <a:spLocks noChangeArrowheads="1"/>
          </p:cNvSpPr>
          <p:nvPr/>
        </p:nvSpPr>
        <p:spPr bwMode="auto">
          <a:xfrm>
            <a:off x="2771775" y="5395913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功可以產生熱！</a:t>
            </a:r>
          </a:p>
        </p:txBody>
      </p:sp>
      <p:sp>
        <p:nvSpPr>
          <p:cNvPr id="52246" name="文字方塊 29"/>
          <p:cNvSpPr txBox="1">
            <a:spLocks noChangeArrowheads="1"/>
          </p:cNvSpPr>
          <p:nvPr/>
        </p:nvSpPr>
        <p:spPr bwMode="auto">
          <a:xfrm>
            <a:off x="6343650" y="5395913"/>
            <a:ext cx="164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>
                <a:solidFill>
                  <a:srgbClr val="FF0000"/>
                </a:solidFill>
              </a:rPr>
              <a:t>熱亦可產生功</a:t>
            </a:r>
            <a:r>
              <a:rPr lang="zh-TW" altLang="en-US"/>
              <a:t>！</a:t>
            </a:r>
          </a:p>
        </p:txBody>
      </p:sp>
      <p:sp>
        <p:nvSpPr>
          <p:cNvPr id="11286" name="AutoShape 48"/>
          <p:cNvSpPr>
            <a:spLocks noChangeArrowheads="1"/>
          </p:cNvSpPr>
          <p:nvPr/>
        </p:nvSpPr>
        <p:spPr bwMode="auto">
          <a:xfrm flipV="1">
            <a:off x="3786188" y="2197100"/>
            <a:ext cx="381000" cy="800100"/>
          </a:xfrm>
          <a:prstGeom prst="downArrow">
            <a:avLst>
              <a:gd name="adj1" fmla="val 50000"/>
              <a:gd name="adj2" fmla="val 5496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" name="弧形箭號 (上彎) 24"/>
          <p:cNvSpPr/>
          <p:nvPr/>
        </p:nvSpPr>
        <p:spPr>
          <a:xfrm>
            <a:off x="3605213" y="2895600"/>
            <a:ext cx="1752600" cy="68580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弧形箭號 (下彎) 25"/>
          <p:cNvSpPr/>
          <p:nvPr/>
        </p:nvSpPr>
        <p:spPr>
          <a:xfrm flipH="1" flipV="1">
            <a:off x="3452813" y="1981200"/>
            <a:ext cx="1981200" cy="685800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694570" y="4525888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70" y="4525888"/>
                <a:ext cx="172207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3421437" y="1501552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437" y="1501552"/>
                <a:ext cx="381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159739" y="1501552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739" y="1501552"/>
                <a:ext cx="350474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547664" y="5396468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396468"/>
                <a:ext cx="93610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292080" y="5395913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395913"/>
                <a:ext cx="93610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6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_02_Figure.jpg">
            <a:extLst>
              <a:ext uri="{FF2B5EF4-FFF2-40B4-BE49-F238E27FC236}">
                <a16:creationId xmlns:a16="http://schemas.microsoft.com/office/drawing/2014/main" id="{7495155D-B60C-001D-5695-D422B7BB4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-327" r="16505" b="33678"/>
          <a:stretch/>
        </p:blipFill>
        <p:spPr>
          <a:xfrm>
            <a:off x="1116167" y="1089678"/>
            <a:ext cx="2425959" cy="2286000"/>
          </a:xfrm>
          <a:prstGeom prst="rect">
            <a:avLst/>
          </a:prstGeom>
        </p:spPr>
      </p:pic>
      <p:pic>
        <p:nvPicPr>
          <p:cNvPr id="3" name="Picture 2" descr="12_03_Figure.jpg">
            <a:extLst>
              <a:ext uri="{FF2B5EF4-FFF2-40B4-BE49-F238E27FC236}">
                <a16:creationId xmlns:a16="http://schemas.microsoft.com/office/drawing/2014/main" id="{CB263F34-2E1A-8986-CB74-F605E6B6A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10849"/>
          <a:stretch/>
        </p:blipFill>
        <p:spPr>
          <a:xfrm>
            <a:off x="1116167" y="3523487"/>
            <a:ext cx="2792569" cy="2133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B854B9-378D-2323-04A1-6D73E44514F0}"/>
                  </a:ext>
                </a:extLst>
              </p:cNvPr>
              <p:cNvSpPr txBox="1"/>
              <p:nvPr/>
            </p:nvSpPr>
            <p:spPr>
              <a:xfrm>
                <a:off x="1116166" y="6167012"/>
                <a:ext cx="7951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液體內每一點的壓力有一個統一的數值！但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err="1"/>
                  <a:t>隨為深度增加，以抵消重力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B854B9-378D-2323-04A1-6D73E445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166" y="6167012"/>
                <a:ext cx="7951634" cy="369332"/>
              </a:xfrm>
              <a:prstGeom prst="rect">
                <a:avLst/>
              </a:prstGeom>
              <a:blipFill>
                <a:blip r:embed="rId4"/>
                <a:stretch>
                  <a:fillRect l="-47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12_04_Figure.jpg">
            <a:extLst>
              <a:ext uri="{FF2B5EF4-FFF2-40B4-BE49-F238E27FC236}">
                <a16:creationId xmlns:a16="http://schemas.microsoft.com/office/drawing/2014/main" id="{27076C7E-18F8-C457-352F-E4DB133D5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3"/>
          <a:stretch/>
        </p:blipFill>
        <p:spPr>
          <a:xfrm>
            <a:off x="4572000" y="990600"/>
            <a:ext cx="2319987" cy="2110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FFE31-2F8A-5847-333F-40A1587E1C4C}"/>
              </a:ext>
            </a:extLst>
          </p:cNvPr>
          <p:cNvSpPr txBox="1"/>
          <p:nvPr/>
        </p:nvSpPr>
        <p:spPr>
          <a:xfrm>
            <a:off x="1028700" y="273071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液體形狀可以改變，要將液體限制在一個固定空間，器壁須要施力</a:t>
            </a:r>
            <a:r>
              <a:rPr lang="en-US" dirty="0"/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46D5D-787F-E961-6CA8-9CA8C3D7D899}"/>
              </a:ext>
            </a:extLst>
          </p:cNvPr>
          <p:cNvSpPr txBox="1"/>
          <p:nvPr/>
        </p:nvSpPr>
        <p:spPr>
          <a:xfrm>
            <a:off x="1028700" y="642403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若假想將一平面置於液體內，也會受力，只是前後洽抵消</a:t>
            </a:r>
            <a:r>
              <a:rPr lang="en-US" dirty="0"/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2AB2C-89B7-E430-23AC-B16B3ADBC1FC}"/>
              </a:ext>
            </a:extLst>
          </p:cNvPr>
          <p:cNvSpPr txBox="1"/>
          <p:nvPr/>
        </p:nvSpPr>
        <p:spPr>
          <a:xfrm>
            <a:off x="1116167" y="5735031"/>
            <a:ext cx="707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此力大小與面積成正比，比例常數是定值，若定義比例常數為壓力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5EA45F-EA0D-792D-9E61-175DDE936B89}"/>
                  </a:ext>
                </a:extLst>
              </p:cNvPr>
              <p:cNvSpPr txBox="1"/>
              <p:nvPr/>
            </p:nvSpPr>
            <p:spPr>
              <a:xfrm>
                <a:off x="8030655" y="5557935"/>
                <a:ext cx="9144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5EA45F-EA0D-792D-9E61-175DDE936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655" y="5557935"/>
                <a:ext cx="914400" cy="609077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12_04_Figure.jpg">
            <a:extLst>
              <a:ext uri="{FF2B5EF4-FFF2-40B4-BE49-F238E27FC236}">
                <a16:creationId xmlns:a16="http://schemas.microsoft.com/office/drawing/2014/main" id="{2050B2D2-E093-A884-24C4-BC8EC255D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8"/>
          <a:stretch/>
        </p:blipFill>
        <p:spPr>
          <a:xfrm>
            <a:off x="4591815" y="3538780"/>
            <a:ext cx="2319987" cy="21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1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royaljetway.com.tw/new/upload/505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15" y="1125191"/>
            <a:ext cx="2820193" cy="2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字方塊 4"/>
          <p:cNvSpPr txBox="1">
            <a:spLocks noChangeArrowheads="1"/>
          </p:cNvSpPr>
          <p:nvPr/>
        </p:nvSpPr>
        <p:spPr bwMode="auto">
          <a:xfrm>
            <a:off x="1295400" y="3427887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容易取得的熱可以轉化為有用的功！</a:t>
            </a:r>
          </a:p>
        </p:txBody>
      </p:sp>
      <p:sp>
        <p:nvSpPr>
          <p:cNvPr id="12294" name="文字方塊 5"/>
          <p:cNvSpPr txBox="1">
            <a:spLocks noChangeArrowheads="1"/>
          </p:cNvSpPr>
          <p:nvPr/>
        </p:nvSpPr>
        <p:spPr bwMode="auto">
          <a:xfrm>
            <a:off x="5272845" y="3360614"/>
            <a:ext cx="364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蒸汽機，引擎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4426905" y="2450263"/>
            <a:ext cx="642937" cy="50006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92" y="1083220"/>
            <a:ext cx="3299412" cy="2183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280321" y="562597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321" y="562597"/>
                <a:ext cx="93610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5" descr="F20_07">
            <a:extLst>
              <a:ext uri="{FF2B5EF4-FFF2-40B4-BE49-F238E27FC236}">
                <a16:creationId xmlns:a16="http://schemas.microsoft.com/office/drawing/2014/main" id="{087E7CD8-3E3D-1467-D735-4B668D9E4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8"/>
          <a:stretch>
            <a:fillRect/>
          </a:stretch>
        </p:blipFill>
        <p:spPr bwMode="auto">
          <a:xfrm>
            <a:off x="4213069" y="3911934"/>
            <a:ext cx="1713546" cy="254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http://sklingam.wikispaces.com/file/view/06_french_revolution.jpg/35076001/06_french_rev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5" y="1268264"/>
            <a:ext cx="3412476" cy="38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history-world.org/indust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5" y="2492896"/>
            <a:ext cx="33845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3"/>
          <p:cNvSpPr txBox="1">
            <a:spLocks noChangeArrowheads="1"/>
          </p:cNvSpPr>
          <p:nvPr/>
        </p:nvSpPr>
        <p:spPr bwMode="auto">
          <a:xfrm>
            <a:off x="1116541" y="237524"/>
            <a:ext cx="52556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自然提供了無數可燃的物質，也因此提供了我們，在任何時刻任何地點，產生巨大動力的方法！</a:t>
            </a:r>
          </a:p>
        </p:txBody>
      </p:sp>
      <p:sp>
        <p:nvSpPr>
          <p:cNvPr id="24581" name="文字方塊 4"/>
          <p:cNvSpPr txBox="1">
            <a:spLocks noChangeArrowheads="1"/>
          </p:cNvSpPr>
          <p:nvPr/>
        </p:nvSpPr>
        <p:spPr bwMode="auto">
          <a:xfrm>
            <a:off x="1116541" y="5266254"/>
            <a:ext cx="514865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引擎的研究有趣而且日益重要，用途持續增加，我相信未來必將對文明產生革命性的影響。  </a:t>
            </a:r>
            <a:endParaRPr lang="en-US" altLang="zh-TW" dirty="0"/>
          </a:p>
          <a:p>
            <a:pPr algn="r"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200px-Sadi_Carnot">
            <a:extLst>
              <a:ext uri="{FF2B5EF4-FFF2-40B4-BE49-F238E27FC236}">
                <a16:creationId xmlns:a16="http://schemas.microsoft.com/office/drawing/2014/main" id="{573FACC9-6993-B145-A8EE-F5B7D7E6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775"/>
            <a:ext cx="1513267" cy="195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1DB97-F6E3-8E49-A06F-EAD42380A966}"/>
              </a:ext>
            </a:extLst>
          </p:cNvPr>
          <p:cNvSpPr/>
          <p:nvPr/>
        </p:nvSpPr>
        <p:spPr>
          <a:xfrm>
            <a:off x="6019800" y="1676400"/>
            <a:ext cx="25908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7CC360E-16BE-C84B-B40C-B852E5AA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76400"/>
            <a:ext cx="2009132" cy="3503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5796A-13D2-8042-ADA0-5C3FBF0F13EB}"/>
              </a:ext>
            </a:extLst>
          </p:cNvPr>
          <p:cNvSpPr txBox="1"/>
          <p:nvPr/>
        </p:nvSpPr>
        <p:spPr>
          <a:xfrm>
            <a:off x="2530164" y="990600"/>
            <a:ext cx="373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Crankcase scavenged 2-stroke engine</a:t>
            </a:r>
          </a:p>
        </p:txBody>
      </p:sp>
      <p:pic>
        <p:nvPicPr>
          <p:cNvPr id="84994" name="Picture 2" descr="thumb image">
            <a:extLst>
              <a:ext uri="{FF2B5EF4-FFF2-40B4-BE49-F238E27FC236}">
                <a16:creationId xmlns:a16="http://schemas.microsoft.com/office/drawing/2014/main" id="{08E1A9CE-461D-244F-B5A1-51C03CD5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7134"/>
            <a:ext cx="2240928" cy="35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27AAB790-6375-2C4F-9849-215032DB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8826"/>
            <a:ext cx="2578112" cy="34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782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295400" y="1143000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預測三：絕熱過程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4" name="Text Box 6"/>
              <p:cNvSpPr txBox="1">
                <a:spLocks noChangeArrowheads="1"/>
              </p:cNvSpPr>
              <p:nvPr/>
            </p:nvSpPr>
            <p:spPr bwMode="auto">
              <a:xfrm>
                <a:off x="2209800" y="1567934"/>
                <a:ext cx="3352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絕熱過程中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的關係為何？</a:t>
                </a:r>
              </a:p>
            </p:txBody>
          </p:sp>
        </mc:Choice>
        <mc:Fallback xmlns="">
          <p:sp>
            <p:nvSpPr>
              <p:cNvPr id="5632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1567934"/>
                <a:ext cx="33528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63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325" name="Picture 17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 b="22765"/>
          <a:stretch>
            <a:fillRect/>
          </a:stretch>
        </p:blipFill>
        <p:spPr bwMode="auto">
          <a:xfrm>
            <a:off x="5683827" y="566016"/>
            <a:ext cx="2895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3" descr="D:\Dropbox\Documents\課程\YoungTextBook\Images\Chapter19\A_Images\A_Figures_and_Photos\19_14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7338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 descr="絕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3" b="69379"/>
          <a:stretch>
            <a:fillRect/>
          </a:stretch>
        </p:blipFill>
        <p:spPr bwMode="auto">
          <a:xfrm>
            <a:off x="990600" y="2819400"/>
            <a:ext cx="37115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369185" y="1567934"/>
                <a:ext cx="84061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85" y="1567934"/>
                <a:ext cx="84061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468456" y="238811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絕熱過程 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8" name="Text Box 6"/>
              <p:cNvSpPr txBox="1">
                <a:spLocks noChangeArrowheads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𝑄</m:t>
                    </m:r>
                    <m:r>
                      <a:rPr lang="en-US" altLang="zh-TW" sz="18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的關係為何？根據第一定律：</a:t>
                </a:r>
              </a:p>
            </p:txBody>
          </p:sp>
        </mc:Choice>
        <mc:Fallback xmlns="">
          <p:sp>
            <p:nvSpPr>
              <p:cNvPr id="5734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964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1449775" y="2135078"/>
            <a:ext cx="292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考慮一</a:t>
            </a:r>
            <a:r>
              <a:rPr lang="zh-TW" altLang="en-US" sz="1800" dirty="0">
                <a:solidFill>
                  <a:srgbClr val="FF0000"/>
                </a:solidFill>
              </a:rPr>
              <a:t>無限小</a:t>
            </a:r>
            <a:r>
              <a:rPr lang="zh-TW" altLang="en-US" sz="1800" dirty="0"/>
              <a:t>的絕熱過程：</a:t>
            </a:r>
          </a:p>
        </p:txBody>
      </p:sp>
      <p:pic>
        <p:nvPicPr>
          <p:cNvPr id="57355" name="Picture 17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 b="22765"/>
          <a:stretch>
            <a:fillRect/>
          </a:stretch>
        </p:blipFill>
        <p:spPr bwMode="auto">
          <a:xfrm>
            <a:off x="5414399" y="3695151"/>
            <a:ext cx="2891401" cy="26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356" name="文字方塊 11"/>
              <p:cNvSpPr txBox="1">
                <a:spLocks noChangeArrowheads="1"/>
              </p:cNvSpPr>
              <p:nvPr/>
            </p:nvSpPr>
            <p:spPr bwMode="auto">
              <a:xfrm>
                <a:off x="1449775" y="1686530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策略：將此條件寫成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5735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5" y="1686530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l="-110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543293" y="1229411"/>
                <a:ext cx="144779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293" y="1229411"/>
                <a:ext cx="144779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505193" y="4169776"/>
                <a:ext cx="2743200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3" y="4169776"/>
                <a:ext cx="2743200" cy="56483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493987" y="3286811"/>
                <a:ext cx="12192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987" y="3286811"/>
                <a:ext cx="121920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93987" y="4855576"/>
                <a:ext cx="2971800" cy="58214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987" y="4855576"/>
                <a:ext cx="2971800" cy="58214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87263" y="5579224"/>
                <a:ext cx="1866900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5579224"/>
                <a:ext cx="1866900" cy="7146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將以上關係代入第一定律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=−</m:t>
                    </m:r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blipFill>
                <a:blip r:embed="rId11"/>
                <a:stretch>
                  <a:fillRect l="-1299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得到了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831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/>
              <p:nvPr/>
            </p:nvSpPr>
            <p:spPr>
              <a:xfrm>
                <a:off x="4106558" y="2132459"/>
                <a:ext cx="503744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558" y="2132459"/>
                <a:ext cx="503744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3" grpId="0"/>
      <p:bldP spid="19" grpId="0"/>
      <p:bldP spid="2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96636" y="242177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絕熱過程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796636" y="646715"/>
            <a:ext cx="803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將許多無限小的絕熱過程組成一</a:t>
            </a:r>
            <a:r>
              <a:rPr lang="zh-TW" altLang="en-US" sz="1800" dirty="0">
                <a:solidFill>
                  <a:srgbClr val="FF0000"/>
                </a:solidFill>
              </a:rPr>
              <a:t>有限</a:t>
            </a:r>
            <a:r>
              <a:rPr lang="zh-TW" altLang="en-US" sz="1800" dirty="0"/>
              <a:t>的絕熱過程，並將此式對整個過程加總：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絕熱過程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blipFill>
                <a:blip r:embed="rId2"/>
                <a:stretch>
                  <a:fillRect l="-1422" t="-6667" r="-142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blipFill>
                <a:blip r:embed="rId4"/>
                <a:stretch>
                  <a:fillRect l="-30435" t="-119355" r="-1630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=−</m:t>
                          </m:r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blipFill>
                <a:blip r:embed="rId5"/>
                <a:stretch>
                  <a:fillRect l="-26396" t="-93827" r="-5076" b="-145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blipFill>
                <a:blip r:embed="rId6"/>
                <a:stretch>
                  <a:fillRect t="-125490" r="-14216" b="-18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𝛾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blipFill>
                <a:blip r:embed="rId1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1929653" y="12954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單原子分子組成的理想氣體</a:t>
            </a:r>
          </a:p>
        </p:txBody>
      </p:sp>
      <p:pic>
        <p:nvPicPr>
          <p:cNvPr id="59395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7315200" y="1905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7239000" y="3048000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7319963" y="4672013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 Box 7"/>
          <p:cNvSpPr txBox="1">
            <a:spLocks noChangeArrowheads="1"/>
          </p:cNvSpPr>
          <p:nvPr/>
        </p:nvSpPr>
        <p:spPr bwMode="auto">
          <a:xfrm>
            <a:off x="1981200" y="27051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9402" name="Text Box 7"/>
          <p:cNvSpPr txBox="1">
            <a:spLocks noChangeArrowheads="1"/>
          </p:cNvSpPr>
          <p:nvPr/>
        </p:nvSpPr>
        <p:spPr bwMode="auto">
          <a:xfrm>
            <a:off x="1990725" y="419893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多原子分子組成的理想氣體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=4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19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2560" b="22765"/>
          <a:stretch>
            <a:fillRect/>
          </a:stretch>
        </p:blipFill>
        <p:spPr bwMode="auto">
          <a:xfrm>
            <a:off x="3810000" y="457200"/>
            <a:ext cx="369093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163782" y="3398043"/>
            <a:ext cx="712409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因此，絕熱膨脹時，溫度下降，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膨脹對外作功，故內能下降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1143000" y="3847095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絕熱壓縮，溫度上升。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424" name="文字方塊 7"/>
              <p:cNvSpPr txBox="1">
                <a:spLocks noChangeArrowheads="1"/>
              </p:cNvSpPr>
              <p:nvPr/>
            </p:nvSpPr>
            <p:spPr bwMode="auto">
              <a:xfrm>
                <a:off x="1143000" y="2871804"/>
                <a:ext cx="6763876" cy="485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當體積增加時，壓力的下降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1.4</m:t>
                            </m:r>
                          </m:sup>
                        </m:sSup>
                      </m:den>
                    </m:f>
                  </m:oMath>
                </a14:m>
                <a:r>
                  <a:rPr lang="zh-TW" altLang="en-US" sz="1800" dirty="0"/>
                  <a:t>要比定溫過程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TW" altLang="en-US" sz="1800" dirty="0"/>
                  <a:t>要來得快！</a:t>
                </a:r>
              </a:p>
            </p:txBody>
          </p:sp>
        </mc:Choice>
        <mc:Fallback>
          <p:sp>
            <p:nvSpPr>
              <p:cNvPr id="60424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2871804"/>
                <a:ext cx="6763876" cy="485069"/>
              </a:xfrm>
              <a:prstGeom prst="rect">
                <a:avLst/>
              </a:prstGeom>
              <a:blipFill>
                <a:blip r:embed="rId3"/>
                <a:stretch>
                  <a:fillRect l="-938" b="-25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25" name="文字方塊 8"/>
          <p:cNvSpPr txBox="1">
            <a:spLocks noChangeArrowheads="1"/>
          </p:cNvSpPr>
          <p:nvPr/>
        </p:nvSpPr>
        <p:spPr bwMode="auto">
          <a:xfrm>
            <a:off x="6116366" y="1208023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絕熱曲線</a:t>
            </a:r>
          </a:p>
        </p:txBody>
      </p:sp>
      <p:sp>
        <p:nvSpPr>
          <p:cNvPr id="60426" name="文字方塊 9"/>
          <p:cNvSpPr txBox="1">
            <a:spLocks noChangeArrowheads="1"/>
          </p:cNvSpPr>
          <p:nvPr/>
        </p:nvSpPr>
        <p:spPr bwMode="auto">
          <a:xfrm>
            <a:off x="1143000" y="457200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在絕熱過程中：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/>
              <p:cNvSpPr txBox="1"/>
              <p:nvPr/>
            </p:nvSpPr>
            <p:spPr>
              <a:xfrm>
                <a:off x="1201276" y="887166"/>
                <a:ext cx="186513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276" y="887166"/>
                <a:ext cx="1865132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1201276" y="1759616"/>
                <a:ext cx="1693465" cy="74584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276" y="1759616"/>
                <a:ext cx="1693465" cy="745845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/>
              <p:cNvSpPr txBox="1"/>
              <p:nvPr/>
            </p:nvSpPr>
            <p:spPr>
              <a:xfrm>
                <a:off x="1242736" y="4713115"/>
                <a:ext cx="2642347" cy="45589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736" y="4713115"/>
                <a:ext cx="2642347" cy="455894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14"/>
              <p:cNvSpPr txBox="1"/>
              <p:nvPr/>
            </p:nvSpPr>
            <p:spPr>
              <a:xfrm>
                <a:off x="1242736" y="5306766"/>
                <a:ext cx="1862422" cy="4558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736" y="5306766"/>
                <a:ext cx="1862422" cy="455894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147A4D1-6140-1996-8F9C-E0E8226D9FE3}"/>
              </a:ext>
            </a:extLst>
          </p:cNvPr>
          <p:cNvSpPr txBox="1"/>
          <p:nvPr/>
        </p:nvSpPr>
        <p:spPr>
          <a:xfrm>
            <a:off x="1143000" y="4291069"/>
            <a:ext cx="417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這個關係也可以用公式描述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02B8780D-EF00-11EC-E815-180F15990983}"/>
                  </a:ext>
                </a:extLst>
              </p:cNvPr>
              <p:cNvSpPr txBox="1"/>
              <p:nvPr/>
            </p:nvSpPr>
            <p:spPr>
              <a:xfrm>
                <a:off x="2894741" y="5826540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02B8780D-EF00-11EC-E815-180F15990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741" y="5826540"/>
                <a:ext cx="1371600" cy="61093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AADA828-5339-52A4-AE80-D88E36BB53AC}"/>
              </a:ext>
            </a:extLst>
          </p:cNvPr>
          <p:cNvSpPr txBox="1"/>
          <p:nvPr/>
        </p:nvSpPr>
        <p:spPr>
          <a:xfrm>
            <a:off x="1189802" y="5931310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DF25FA2-B95A-82E1-AB92-2F6CDBED5632}"/>
              </a:ext>
            </a:extLst>
          </p:cNvPr>
          <p:cNvSpPr/>
          <p:nvPr/>
        </p:nvSpPr>
        <p:spPr>
          <a:xfrm>
            <a:off x="4641435" y="6008956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885522DD-3E02-8A9F-AA48-A0AA75C95632}"/>
                  </a:ext>
                </a:extLst>
              </p:cNvPr>
              <p:cNvSpPr txBox="1"/>
              <p:nvPr/>
            </p:nvSpPr>
            <p:spPr>
              <a:xfrm>
                <a:off x="5260242" y="5769832"/>
                <a:ext cx="1618124" cy="6453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885522DD-3E02-8A9F-AA48-A0AA75C9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242" y="5769832"/>
                <a:ext cx="1618124" cy="645369"/>
              </a:xfrm>
              <a:prstGeom prst="rect">
                <a:avLst/>
              </a:prstGeom>
              <a:blipFill>
                <a:blip r:embed="rId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ED67263-0C14-5BCE-CF40-EF539615C544}"/>
              </a:ext>
            </a:extLst>
          </p:cNvPr>
          <p:cNvSpPr txBox="1"/>
          <p:nvPr/>
        </p:nvSpPr>
        <p:spPr>
          <a:xfrm>
            <a:off x="1129762" y="1348836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/>
      <p:bldP spid="5" grpId="0" animBg="1"/>
      <p:bldP spid="6" grpId="0"/>
      <p:bldP spid="8" grpId="0" animBg="1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2CA133B3-F4F7-E323-08FC-FE6155F4C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30" y="707154"/>
            <a:ext cx="562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絕熱過程也可以用壓力與溫度來連結：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76D67F9-A37C-DA6B-473A-DF0787D7F932}"/>
                  </a:ext>
                </a:extLst>
              </p:cNvPr>
              <p:cNvSpPr txBox="1"/>
              <p:nvPr/>
            </p:nvSpPr>
            <p:spPr>
              <a:xfrm>
                <a:off x="1120367" y="1213320"/>
                <a:ext cx="1515612" cy="43390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76D67F9-A37C-DA6B-473A-DF0787D7F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367" y="1213320"/>
                <a:ext cx="1515612" cy="433901"/>
              </a:xfrm>
              <a:prstGeom prst="rect">
                <a:avLst/>
              </a:prstGeom>
              <a:blipFill>
                <a:blip r:embed="rId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F048A0-E2E0-61B9-1A76-46EE40053FBE}"/>
                  </a:ext>
                </a:extLst>
              </p:cNvPr>
              <p:cNvSpPr txBox="1"/>
              <p:nvPr/>
            </p:nvSpPr>
            <p:spPr>
              <a:xfrm>
                <a:off x="1083196" y="2339593"/>
                <a:ext cx="1219200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𝑛𝑅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F048A0-E2E0-61B9-1A76-46EE40053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96" y="2339593"/>
                <a:ext cx="1219200" cy="714683"/>
              </a:xfrm>
              <a:prstGeom prst="rect">
                <a:avLst/>
              </a:prstGeom>
              <a:blipFill>
                <a:blip r:embed="rId3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EE6E8139-2E86-E9BD-C8CD-8EE7932C9321}"/>
                  </a:ext>
                </a:extLst>
              </p:cNvPr>
              <p:cNvSpPr txBox="1"/>
              <p:nvPr/>
            </p:nvSpPr>
            <p:spPr>
              <a:xfrm>
                <a:off x="2530995" y="2356320"/>
                <a:ext cx="1219200" cy="65620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𝑛𝑅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EE6E8139-2E86-E9BD-C8CD-8EE7932C9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995" y="2356320"/>
                <a:ext cx="1219200" cy="656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0FA46D2-B464-2260-727B-5EAA31A1B9F3}"/>
              </a:ext>
            </a:extLst>
          </p:cNvPr>
          <p:cNvSpPr txBox="1"/>
          <p:nvPr/>
        </p:nvSpPr>
        <p:spPr>
          <a:xfrm>
            <a:off x="1062752" y="1817104"/>
            <a:ext cx="53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將體積以壓力與溫度表示，代入前式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23">
                <a:extLst>
                  <a:ext uri="{FF2B5EF4-FFF2-40B4-BE49-F238E27FC236}">
                    <a16:creationId xmlns:a16="http://schemas.microsoft.com/office/drawing/2014/main" id="{224FC4AC-CF62-DD68-7FBD-97A9319ECB3E}"/>
                  </a:ext>
                </a:extLst>
              </p:cNvPr>
              <p:cNvSpPr txBox="1"/>
              <p:nvPr/>
            </p:nvSpPr>
            <p:spPr>
              <a:xfrm>
                <a:off x="1077022" y="3575520"/>
                <a:ext cx="26669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𝑛𝑅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𝑛𝑅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7" name="文字方塊 23">
                <a:extLst>
                  <a:ext uri="{FF2B5EF4-FFF2-40B4-BE49-F238E27FC236}">
                    <a16:creationId xmlns:a16="http://schemas.microsoft.com/office/drawing/2014/main" id="{224FC4AC-CF62-DD68-7FBD-97A9319EC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22" y="3575520"/>
                <a:ext cx="2666999" cy="752707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BBDC53-FC71-FF4F-4113-433670E5271F}"/>
              </a:ext>
            </a:extLst>
          </p:cNvPr>
          <p:cNvSpPr txBox="1"/>
          <p:nvPr/>
        </p:nvSpPr>
        <p:spPr>
          <a:xfrm>
            <a:off x="1120367" y="3182409"/>
            <a:ext cx="141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得到</a:t>
            </a:r>
            <a:r>
              <a:rPr lang="en-US" dirty="0"/>
              <a:t>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A341E-A513-304D-D216-9F61999C560F}"/>
              </a:ext>
            </a:extLst>
          </p:cNvPr>
          <p:cNvSpPr txBox="1"/>
          <p:nvPr/>
        </p:nvSpPr>
        <p:spPr>
          <a:xfrm>
            <a:off x="1120367" y="4443360"/>
            <a:ext cx="239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化簡後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2B9B11-86A1-72F3-0B04-B89D89CFB499}"/>
                  </a:ext>
                </a:extLst>
              </p:cNvPr>
              <p:cNvSpPr txBox="1"/>
              <p:nvPr/>
            </p:nvSpPr>
            <p:spPr>
              <a:xfrm>
                <a:off x="1077022" y="4916443"/>
                <a:ext cx="2034855" cy="4558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2B9B11-86A1-72F3-0B04-B89D89CF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22" y="4916443"/>
                <a:ext cx="2034855" cy="455894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BBB34E-D0F3-D287-3D08-DFF23FD9C519}"/>
                  </a:ext>
                </a:extLst>
              </p:cNvPr>
              <p:cNvSpPr txBox="1"/>
              <p:nvPr/>
            </p:nvSpPr>
            <p:spPr>
              <a:xfrm>
                <a:off x="3886200" y="4800600"/>
                <a:ext cx="2034855" cy="6512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BBB34E-D0F3-D287-3D08-DFF23FD9C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800600"/>
                <a:ext cx="2034855" cy="651269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F1E06BC8-E115-D403-B9EF-8C316FA8BFC3}"/>
              </a:ext>
            </a:extLst>
          </p:cNvPr>
          <p:cNvSpPr/>
          <p:nvPr/>
        </p:nvSpPr>
        <p:spPr>
          <a:xfrm>
            <a:off x="3358706" y="5126234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25">
                <a:extLst>
                  <a:ext uri="{FF2B5EF4-FFF2-40B4-BE49-F238E27FC236}">
                    <a16:creationId xmlns:a16="http://schemas.microsoft.com/office/drawing/2014/main" id="{516DC2F5-0F20-D51C-960B-02B07CDBDEA0}"/>
                  </a:ext>
                </a:extLst>
              </p:cNvPr>
              <p:cNvSpPr txBox="1"/>
              <p:nvPr/>
            </p:nvSpPr>
            <p:spPr>
              <a:xfrm>
                <a:off x="2825306" y="5539910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文字方塊 25">
                <a:extLst>
                  <a:ext uri="{FF2B5EF4-FFF2-40B4-BE49-F238E27FC236}">
                    <a16:creationId xmlns:a16="http://schemas.microsoft.com/office/drawing/2014/main" id="{516DC2F5-0F20-D51C-960B-02B07CDB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306" y="5539910"/>
                <a:ext cx="1371600" cy="61093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501E47C-4D32-6FB6-925D-84B2B6F30ED5}"/>
              </a:ext>
            </a:extLst>
          </p:cNvPr>
          <p:cNvSpPr txBox="1"/>
          <p:nvPr/>
        </p:nvSpPr>
        <p:spPr>
          <a:xfrm>
            <a:off x="1120367" y="5644680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BD765B-95AF-C7D5-C3BB-44C9319DCE9D}"/>
                  </a:ext>
                </a:extLst>
              </p:cNvPr>
              <p:cNvSpPr txBox="1"/>
              <p:nvPr/>
            </p:nvSpPr>
            <p:spPr>
              <a:xfrm>
                <a:off x="5257801" y="5476030"/>
                <a:ext cx="1752600" cy="6195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BD765B-95AF-C7D5-C3BB-44C9319DC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5476030"/>
                <a:ext cx="1752600" cy="619593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1E29415E-5B94-0303-4075-403E0621B497}"/>
              </a:ext>
            </a:extLst>
          </p:cNvPr>
          <p:cNvSpPr/>
          <p:nvPr/>
        </p:nvSpPr>
        <p:spPr>
          <a:xfrm>
            <a:off x="4572000" y="5722326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2" grpId="0" animBg="1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Dropbox\Documents\課程\YoungTextBook\Images\Chapter19\A_Images\A_Figures_and_Photos\19_1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61975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57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18_13">
            <a:extLst>
              <a:ext uri="{FF2B5EF4-FFF2-40B4-BE49-F238E27FC236}">
                <a16:creationId xmlns:a16="http://schemas.microsoft.com/office/drawing/2014/main" id="{E35C41D9-02D4-2F68-351D-E4CB892ED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1430867" y="913206"/>
            <a:ext cx="2574434" cy="38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8E4A74-2CE0-AEE9-DB9F-7E4E17372B94}"/>
                  </a:ext>
                </a:extLst>
              </p:cNvPr>
              <p:cNvSpPr txBox="1"/>
              <p:nvPr/>
            </p:nvSpPr>
            <p:spPr>
              <a:xfrm>
                <a:off x="1447800" y="4953000"/>
                <a:ext cx="7239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氣體的重量若可以忽略，整缸氣體</a:t>
                </a:r>
                <a:r>
                  <a:rPr lang="en-US" dirty="0"/>
                  <a:t>的壓力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err="1"/>
                  <a:t>就有一個統一的數值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8E4A74-2CE0-AEE9-DB9F-7E4E17372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953000"/>
                <a:ext cx="7239000" cy="369332"/>
              </a:xfrm>
              <a:prstGeom prst="rect">
                <a:avLst/>
              </a:prstGeom>
              <a:blipFill>
                <a:blip r:embed="rId3"/>
                <a:stretch>
                  <a:fillRect l="-877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0BF61-85B3-FE25-AED3-FF9CF098AAD6}"/>
                  </a:ext>
                </a:extLst>
              </p:cNvPr>
              <p:cNvSpPr txBox="1"/>
              <p:nvPr/>
            </p:nvSpPr>
            <p:spPr>
              <a:xfrm>
                <a:off x="5943600" y="5752445"/>
                <a:ext cx="9144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0BF61-85B3-FE25-AED3-FF9CF098A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752445"/>
                <a:ext cx="914400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F558521-45F9-57EC-A404-4220EF631259}"/>
              </a:ext>
            </a:extLst>
          </p:cNvPr>
          <p:cNvSpPr txBox="1"/>
          <p:nvPr/>
        </p:nvSpPr>
        <p:spPr>
          <a:xfrm>
            <a:off x="1447800" y="585809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活塞壁、如同器壁，會感受一向外的推力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D1488E-019D-2286-790E-932F703436DA}"/>
                  </a:ext>
                </a:extLst>
              </p:cNvPr>
              <p:cNvSpPr txBox="1"/>
              <p:nvPr/>
            </p:nvSpPr>
            <p:spPr>
              <a:xfrm>
                <a:off x="1447800" y="5374530"/>
                <a:ext cx="7239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壓力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的數值在</a:t>
                </a:r>
                <a:r>
                  <a:rPr lang="en-US" dirty="0" err="1"/>
                  <a:t>氣體內</a:t>
                </a:r>
                <a:r>
                  <a:rPr lang="en-US" dirty="0"/>
                  <a:t>各處會相等！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D1488E-019D-2286-790E-932F70343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374530"/>
                <a:ext cx="7239000" cy="369332"/>
              </a:xfrm>
              <a:prstGeom prst="rect">
                <a:avLst/>
              </a:prstGeom>
              <a:blipFill>
                <a:blip r:embed="rId5"/>
                <a:stretch>
                  <a:fillRect l="-877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5" descr="D:\Dropbox\Documents\課程\YoungTextBook\Images\Chapter19\A_Images\A_Figures_and_Photos\19_05_Figure.jpg">
            <a:extLst>
              <a:ext uri="{FF2B5EF4-FFF2-40B4-BE49-F238E27FC236}">
                <a16:creationId xmlns:a16="http://schemas.microsoft.com/office/drawing/2014/main" id="{48A6C046-E49A-DD2C-A398-83AC17CE6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4584"/>
          <a:stretch/>
        </p:blipFill>
        <p:spPr bwMode="auto">
          <a:xfrm>
            <a:off x="4343400" y="2362200"/>
            <a:ext cx="3856038" cy="186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416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絕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3" b="69379"/>
          <a:stretch>
            <a:fillRect/>
          </a:stretch>
        </p:blipFill>
        <p:spPr bwMode="auto">
          <a:xfrm>
            <a:off x="685800" y="1905000"/>
            <a:ext cx="38100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 descr="絕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0" t="55119"/>
          <a:stretch>
            <a:fillRect/>
          </a:stretch>
        </p:blipFill>
        <p:spPr bwMode="auto">
          <a:xfrm>
            <a:off x="4876800" y="1846263"/>
            <a:ext cx="35607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eitsui_m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0791" r="3448" b="10388"/>
          <a:stretch>
            <a:fillRect/>
          </a:stretch>
        </p:blipFill>
        <p:spPr bwMode="auto">
          <a:xfrm>
            <a:off x="1447800" y="1600200"/>
            <a:ext cx="6477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eat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b="2928"/>
          <a:stretch>
            <a:fillRect/>
          </a:stretch>
        </p:blipFill>
        <p:spPr bwMode="auto">
          <a:xfrm>
            <a:off x="1371600" y="1447800"/>
            <a:ext cx="5999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img05820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18"/>
          <a:stretch>
            <a:fillRect/>
          </a:stretch>
        </p:blipFill>
        <p:spPr bwMode="auto">
          <a:xfrm>
            <a:off x="2819400" y="914400"/>
            <a:ext cx="35052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501063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71475"/>
            <a:ext cx="87820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76485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9"/>
          <a:stretch>
            <a:fillRect/>
          </a:stretch>
        </p:blipFill>
        <p:spPr bwMode="auto">
          <a:xfrm>
            <a:off x="266700" y="3124200"/>
            <a:ext cx="8877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5" b="56445"/>
          <a:stretch>
            <a:fillRect/>
          </a:stretch>
        </p:blipFill>
        <p:spPr bwMode="auto">
          <a:xfrm>
            <a:off x="0" y="838200"/>
            <a:ext cx="8877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4" b="18900"/>
          <a:stretch>
            <a:fillRect/>
          </a:stretch>
        </p:blipFill>
        <p:spPr bwMode="auto">
          <a:xfrm>
            <a:off x="266700" y="304800"/>
            <a:ext cx="88773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1" b="375"/>
          <a:stretch>
            <a:fillRect/>
          </a:stretch>
        </p:blipFill>
        <p:spPr bwMode="auto">
          <a:xfrm>
            <a:off x="0" y="533400"/>
            <a:ext cx="88773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87439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7892</TotalTime>
  <Words>4702</Words>
  <Application>Microsoft Macintosh PowerPoint</Application>
  <PresentationFormat>On-screen Show (4:3)</PresentationFormat>
  <Paragraphs>592</Paragraphs>
  <Slides>118</Slides>
  <Notes>0</Notes>
  <HiddenSlides>11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5" baseType="lpstr">
      <vt:lpstr>PMingLiU</vt:lpstr>
      <vt:lpstr>PMingLiU</vt:lpstr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466</cp:revision>
  <cp:lastPrinted>2024-12-09T04:11:37Z</cp:lastPrinted>
  <dcterms:created xsi:type="dcterms:W3CDTF">1601-01-01T00:00:00Z</dcterms:created>
  <dcterms:modified xsi:type="dcterms:W3CDTF">2025-03-03T11:58:33Z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