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710" r:id="rId3"/>
    <p:sldId id="408" r:id="rId4"/>
    <p:sldId id="723" r:id="rId5"/>
    <p:sldId id="367" r:id="rId6"/>
    <p:sldId id="350" r:id="rId7"/>
    <p:sldId id="409" r:id="rId8"/>
    <p:sldId id="372" r:id="rId9"/>
    <p:sldId id="404" r:id="rId10"/>
    <p:sldId id="720" r:id="rId11"/>
    <p:sldId id="718" r:id="rId12"/>
    <p:sldId id="433" r:id="rId13"/>
    <p:sldId id="435" r:id="rId14"/>
    <p:sldId id="719" r:id="rId15"/>
    <p:sldId id="427" r:id="rId16"/>
    <p:sldId id="434" r:id="rId17"/>
    <p:sldId id="391" r:id="rId18"/>
    <p:sldId id="455" r:id="rId19"/>
    <p:sldId id="401" r:id="rId20"/>
    <p:sldId id="346" r:id="rId21"/>
    <p:sldId id="268" r:id="rId22"/>
    <p:sldId id="436" r:id="rId23"/>
    <p:sldId id="627" r:id="rId24"/>
    <p:sldId id="390" r:id="rId25"/>
    <p:sldId id="629" r:id="rId26"/>
    <p:sldId id="420" r:id="rId27"/>
    <p:sldId id="414" r:id="rId28"/>
    <p:sldId id="441" r:id="rId29"/>
    <p:sldId id="360" r:id="rId30"/>
    <p:sldId id="415" r:id="rId31"/>
    <p:sldId id="438" r:id="rId32"/>
    <p:sldId id="722" r:id="rId33"/>
    <p:sldId id="280" r:id="rId34"/>
    <p:sldId id="281" r:id="rId35"/>
    <p:sldId id="378" r:id="rId36"/>
    <p:sldId id="430" r:id="rId37"/>
    <p:sldId id="717" r:id="rId38"/>
    <p:sldId id="263" r:id="rId39"/>
    <p:sldId id="403" r:id="rId40"/>
    <p:sldId id="405" r:id="rId41"/>
    <p:sldId id="286" r:id="rId42"/>
    <p:sldId id="260" r:id="rId43"/>
    <p:sldId id="399" r:id="rId44"/>
    <p:sldId id="721" r:id="rId45"/>
    <p:sldId id="437" r:id="rId46"/>
    <p:sldId id="355" r:id="rId47"/>
    <p:sldId id="375" r:id="rId48"/>
    <p:sldId id="407" r:id="rId49"/>
    <p:sldId id="417" r:id="rId50"/>
    <p:sldId id="370" r:id="rId51"/>
    <p:sldId id="406" r:id="rId52"/>
    <p:sldId id="400" r:id="rId53"/>
    <p:sldId id="402" r:id="rId54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CC33"/>
    <a:srgbClr val="FF0000"/>
    <a:srgbClr val="FFFF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52" autoAdjust="0"/>
    <p:restoredTop sz="94660"/>
  </p:normalViewPr>
  <p:slideViewPr>
    <p:cSldViewPr>
      <p:cViewPr varScale="1">
        <p:scale>
          <a:sx n="121" d="100"/>
          <a:sy n="121" d="100"/>
        </p:scale>
        <p:origin x="312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962D8-B609-43EF-8246-5C1E91F2306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3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570F9-7BFE-432D-884E-EDF7C3C61B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8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B1AB4-D302-4F67-A3EE-94464ABFA5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876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E7D81-2593-4402-9AB6-43CD96E155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5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154AD-DDB5-478E-A829-0D63E8BAB8B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97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B8C4C-2CA4-45AB-B4E1-C828D7D82F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7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2ACC6-FB28-4682-982F-17818E5DD3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538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DC65A-C71C-4A14-9375-C46A23DB9B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81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68E5E-CB98-49F7-B97E-45F2AAEF37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728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4178A-48B6-415C-8A92-26ED5F36BD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68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1F4CB-D6F6-4A86-B898-8B92A49ED3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685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fld id="{A0FA09AD-0D00-4B45-80F9-E1AC5BEDF75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5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60.png"/><Relationship Id="rId4" Type="http://schemas.openxmlformats.org/officeDocument/2006/relationships/image" Target="../media/image4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upload.wikimedia.org/wikipedia/commons/5/52/Lemaitre.jpg" TargetMode="Externa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wmf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52.tiff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590.png"/><Relationship Id="rId4" Type="http://schemas.openxmlformats.org/officeDocument/2006/relationships/image" Target="../media/image5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4.png"/><Relationship Id="rId7" Type="http://schemas.openxmlformats.org/officeDocument/2006/relationships/image" Target="../media/image6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4.jpe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68.png"/><Relationship Id="rId5" Type="http://schemas.openxmlformats.org/officeDocument/2006/relationships/image" Target="../media/image104.png"/><Relationship Id="rId10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7" Type="http://schemas.openxmlformats.org/officeDocument/2006/relationships/image" Target="../media/image961.png"/><Relationship Id="rId12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730.png"/><Relationship Id="rId5" Type="http://schemas.openxmlformats.org/officeDocument/2006/relationships/image" Target="../media/image790.png"/><Relationship Id="rId10" Type="http://schemas.openxmlformats.org/officeDocument/2006/relationships/image" Target="../media/image720.png"/><Relationship Id="rId14" Type="http://schemas.openxmlformats.org/officeDocument/2006/relationships/image" Target="../media/image7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81.png"/><Relationship Id="rId5" Type="http://schemas.openxmlformats.org/officeDocument/2006/relationships/image" Target="../media/image59.png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0.pn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10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4.jpeg"/><Relationship Id="rId7" Type="http://schemas.openxmlformats.org/officeDocument/2006/relationships/image" Target="../media/image9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2.png"/><Relationship Id="rId4" Type="http://schemas.openxmlformats.org/officeDocument/2006/relationships/image" Target="../media/image110.png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6.png"/><Relationship Id="rId7" Type="http://schemas.openxmlformats.org/officeDocument/2006/relationships/image" Target="../media/image12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5.png"/><Relationship Id="rId5" Type="http://schemas.openxmlformats.org/officeDocument/2006/relationships/image" Target="../media/image118.png"/><Relationship Id="rId10" Type="http://schemas.openxmlformats.org/officeDocument/2006/relationships/image" Target="../media/image124.png"/><Relationship Id="rId4" Type="http://schemas.openxmlformats.org/officeDocument/2006/relationships/image" Target="../media/image117.png"/><Relationship Id="rId9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1.png"/><Relationship Id="rId3" Type="http://schemas.openxmlformats.org/officeDocument/2006/relationships/image" Target="../media/image1330.png"/><Relationship Id="rId7" Type="http://schemas.openxmlformats.org/officeDocument/2006/relationships/image" Target="../media/image13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106.png"/><Relationship Id="rId10" Type="http://schemas.openxmlformats.org/officeDocument/2006/relationships/image" Target="../media/image1381.png"/><Relationship Id="rId4" Type="http://schemas.openxmlformats.org/officeDocument/2006/relationships/image" Target="../media/image51.png"/><Relationship Id="rId9" Type="http://schemas.openxmlformats.org/officeDocument/2006/relationships/image" Target="../media/image13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36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0.png"/><Relationship Id="rId5" Type="http://schemas.openxmlformats.org/officeDocument/2006/relationships/image" Target="../media/image1340.png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"/>
          <a:stretch>
            <a:fillRect/>
          </a:stretch>
        </p:blipFill>
        <p:spPr bwMode="auto">
          <a:xfrm>
            <a:off x="990600" y="381000"/>
            <a:ext cx="500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172200" y="25908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熱物理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72200" y="3115235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Thermal Physics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6767EA-804C-3017-C99E-67FC7005039A}"/>
              </a:ext>
            </a:extLst>
          </p:cNvPr>
          <p:cNvSpPr txBox="1"/>
          <p:nvPr/>
        </p:nvSpPr>
        <p:spPr>
          <a:xfrm>
            <a:off x="932791" y="540510"/>
            <a:ext cx="781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若要比較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某一物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體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的冷熱，與其他物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體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的冷熱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那就需要一個公共的標準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4428E7E-FC69-D6FA-0CB9-F6865DCFA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8" y="1591379"/>
            <a:ext cx="67056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顯然</a:t>
            </a:r>
            <a:r>
              <a:rPr lang="en-TW" sz="1800">
                <a:latin typeface="Times New Roman" panose="02020603050405020304" pitchFamily="18" charset="0"/>
                <a:cs typeface="Times New Roman" panose="02020603050405020304" pitchFamily="18" charset="0"/>
              </a:rPr>
              <a:t>冷熱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真有一個公共標準，一般就說這是</a:t>
            </a:r>
            <a:r>
              <a:rPr lang="zh-TW" altLang="en-US" sz="1800" dirty="0"/>
              <a:t>溫度。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CDDA85-27B1-95F1-8CA5-E3961CD02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84690"/>
            <a:ext cx="4824135" cy="321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694EB-8D50-F70C-5FCB-0A4C4B7DFFEF}"/>
              </a:ext>
            </a:extLst>
          </p:cNvPr>
          <p:cNvSpPr txBox="1"/>
          <p:nvPr/>
        </p:nvSpPr>
        <p:spPr>
          <a:xfrm>
            <a:off x="914398" y="1153729"/>
            <a:ext cx="566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我們手摸到溫泉會覺得熱，摸到雪會覺得冷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9A22F3E-6DDB-A05D-5349-AB9ED1D0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91" y="5486144"/>
            <a:ext cx="7601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要了解這個公共標準，需要</a:t>
            </a:r>
            <a:r>
              <a:rPr lang="zh-TW" altLang="en-US" sz="1800" dirty="0"/>
              <a:t>冷熱另一個最特別、最關鍵的觀察事實！</a:t>
            </a:r>
          </a:p>
        </p:txBody>
      </p:sp>
    </p:spTree>
    <p:extLst>
      <p:ext uri="{BB962C8B-B14F-4D97-AF65-F5344CB8AC3E}">
        <p14:creationId xmlns:p14="http://schemas.microsoft.com/office/powerpoint/2010/main" val="2950805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3" y="288444"/>
            <a:ext cx="4166027" cy="420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760698" y="4558911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不同冷熱程度的物體接觸時，會發生激烈的熱作用，冷熱狀態會改變。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t="8114"/>
          <a:stretch/>
        </p:blipFill>
        <p:spPr bwMode="auto">
          <a:xfrm>
            <a:off x="5507454" y="2283273"/>
            <a:ext cx="2527080" cy="211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65953" y="4946168"/>
            <a:ext cx="8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日常經驗顯示：冷的總是會變熱，熱的總是會變冷！總是直到不再變化為止！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54" y="288444"/>
            <a:ext cx="2527080" cy="1768956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A2A4C7D-9224-8F85-30A8-65B41BF8F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82" y="5761462"/>
            <a:ext cx="273531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熱作用會自動趨向熱平衡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F424BA5-F64D-E8E4-BE26-DD5F5D47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741820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熱平衡就是</a:t>
            </a:r>
            <a:r>
              <a:rPr lang="zh-TW" altLang="zh-CN" sz="1800" dirty="0"/>
              <a:t>冷熱狀態不再改變的</a:t>
            </a:r>
            <a:r>
              <a:rPr lang="zh-TW" altLang="en-US" sz="1800" dirty="0"/>
              <a:t>狀態。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76EDD15-EF79-214F-58BB-4140D9E3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7" y="6208107"/>
            <a:ext cx="3828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這稱為熱力學第二定律！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B9E91-F661-0517-CBCD-E522F80A3F46}"/>
              </a:ext>
            </a:extLst>
          </p:cNvPr>
          <p:cNvSpPr txBox="1"/>
          <p:nvPr/>
        </p:nvSpPr>
        <p:spPr>
          <a:xfrm>
            <a:off x="786973" y="53391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此時兩個物體應該冷熱相當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2" y="618800"/>
            <a:ext cx="5076265" cy="33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738A6B4C-8CF3-A5FF-B806-6D9DF059C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062" y="5490929"/>
            <a:ext cx="3857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這稱為：熱力學第零定律！</a:t>
            </a: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602803-5122-7CCA-6503-EDCF60902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058" y="4551317"/>
            <a:ext cx="4911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兩物體熱平衡時，溫度應該相等。</a:t>
            </a: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A49F2ED2-8DDD-7449-5801-37A0C66178C1}"/>
              </a:ext>
            </a:extLst>
          </p:cNvPr>
          <p:cNvSpPr/>
          <p:nvPr/>
        </p:nvSpPr>
        <p:spPr>
          <a:xfrm>
            <a:off x="1676400" y="5012207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兩物體溫度相等時，即達熱平衡。</a:t>
            </a:r>
            <a:endParaRPr lang="zh-TW" altLang="en-US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D16BEB2C-15C0-47F2-205E-A6C8A48B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14800"/>
            <a:ext cx="7226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熱平衡時兩個物體應該冷熱相當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TW" altLang="en-US" sz="1800" dirty="0"/>
              <a:t>溫度是冷熱公共的標準，那麼：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E54A67E3-74FD-9AD2-0205-B19AE318F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72" y="5969651"/>
            <a:ext cx="538302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熱作用會自動趨向作用的系統溫度彼此相等的狀態！</a:t>
            </a:r>
          </a:p>
        </p:txBody>
      </p:sp>
    </p:spTree>
    <p:extLst>
      <p:ext uri="{BB962C8B-B14F-4D97-AF65-F5344CB8AC3E}">
        <p14:creationId xmlns:p14="http://schemas.microsoft.com/office/powerpoint/2010/main" val="18746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044696" cy="230795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057400" y="85164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力學的平衡要考慮非常多的因素！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823447"/>
            <a:ext cx="8546592" cy="2639568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57400" y="410213"/>
            <a:ext cx="4835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因此熱平衡可以只用</a:t>
            </a:r>
            <a:r>
              <a:rPr lang="zh-TW" altLang="en-US" sz="1800" b="1" dirty="0">
                <a:solidFill>
                  <a:srgbClr val="FF0000"/>
                </a:solidFill>
              </a:rPr>
              <a:t>一個</a:t>
            </a:r>
            <a:r>
              <a:rPr lang="zh-TW" altLang="en-US" sz="1800" dirty="0"/>
              <a:t>物理量的</a:t>
            </a:r>
            <a:r>
              <a:rPr lang="zh-TW" altLang="en-US" sz="1800" b="1" dirty="0">
                <a:solidFill>
                  <a:srgbClr val="FF0000"/>
                </a:solidFill>
              </a:rPr>
              <a:t>相等</a:t>
            </a:r>
            <a:r>
              <a:rPr lang="zh-TW" altLang="en-US" sz="1800" dirty="0"/>
              <a:t>來描述：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12955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8CA9-387E-F795-8ABC-6D203B385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4">
            <a:extLst>
              <a:ext uri="{FF2B5EF4-FFF2-40B4-BE49-F238E27FC236}">
                <a16:creationId xmlns:a16="http://schemas.microsoft.com/office/drawing/2014/main" id="{3EA8DB22-7A15-6AE3-A878-186ED504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90" y="579487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如果熱平衡可以只用</a:t>
            </a:r>
            <a:r>
              <a:rPr lang="zh-TW" altLang="en-US" sz="1800" b="1" dirty="0">
                <a:solidFill>
                  <a:srgbClr val="FF0000"/>
                </a:solidFill>
              </a:rPr>
              <a:t>一個</a:t>
            </a:r>
            <a:r>
              <a:rPr lang="zh-TW" altLang="en-US" sz="1800" dirty="0"/>
              <a:t>物理量溫度的</a:t>
            </a:r>
            <a:r>
              <a:rPr lang="zh-TW" altLang="en-US" sz="1800" b="1" dirty="0">
                <a:solidFill>
                  <a:srgbClr val="FF0000"/>
                </a:solidFill>
              </a:rPr>
              <a:t>相等</a:t>
            </a:r>
            <a:r>
              <a:rPr lang="zh-TW" altLang="en-US" sz="1800" dirty="0"/>
              <a:t>來決定：</a:t>
            </a:r>
            <a:endParaRPr lang="en-US" altLang="zh-TW" sz="1800" dirty="0"/>
          </a:p>
        </p:txBody>
      </p:sp>
      <p:pic>
        <p:nvPicPr>
          <p:cNvPr id="13321" name="Picture 10" descr="D:\Dropbox\Documents\課程\YoungTextBook\Images\Chapter17\A_Images\A_Figures_and_Photos\17_02_Figure.jpg">
            <a:extLst>
              <a:ext uri="{FF2B5EF4-FFF2-40B4-BE49-F238E27FC236}">
                <a16:creationId xmlns:a16="http://schemas.microsoft.com/office/drawing/2014/main" id="{4F63C0C1-0B40-02F1-3071-FCB381F42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8825" b="2051"/>
          <a:stretch/>
        </p:blipFill>
        <p:spPr bwMode="auto">
          <a:xfrm>
            <a:off x="6292187" y="1153605"/>
            <a:ext cx="2177875" cy="500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文字方塊 3">
            <a:extLst>
              <a:ext uri="{FF2B5EF4-FFF2-40B4-BE49-F238E27FC236}">
                <a16:creationId xmlns:a16="http://schemas.microsoft.com/office/drawing/2014/main" id="{898996BA-E9D5-DF77-587C-077C00CD2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65" y="1240392"/>
            <a:ext cx="4064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那麼熱平衡就有如下特性：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05B04F-FFB3-562A-1755-964957355D82}"/>
                  </a:ext>
                </a:extLst>
              </p:cNvPr>
              <p:cNvSpPr txBox="1"/>
              <p:nvPr/>
            </p:nvSpPr>
            <p:spPr>
              <a:xfrm>
                <a:off x="1115096" y="1669761"/>
                <a:ext cx="187102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05B04F-FFB3-562A-1755-964957355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96" y="1669761"/>
                <a:ext cx="1871025" cy="276999"/>
              </a:xfrm>
              <a:prstGeom prst="rect">
                <a:avLst/>
              </a:prstGeom>
              <a:blipFill>
                <a:blip r:embed="rId3"/>
                <a:stretch>
                  <a:fillRect l="-2013" r="-201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706B3-6BBC-6CF3-3175-7DF89BC6B37B}"/>
                  </a:ext>
                </a:extLst>
              </p:cNvPr>
              <p:cNvSpPr txBox="1"/>
              <p:nvPr/>
            </p:nvSpPr>
            <p:spPr>
              <a:xfrm>
                <a:off x="1115096" y="2649904"/>
                <a:ext cx="2804679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706B3-6BBC-6CF3-3175-7DF89BC6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96" y="2649904"/>
                <a:ext cx="2804679" cy="276999"/>
              </a:xfrm>
              <a:prstGeom prst="rect">
                <a:avLst/>
              </a:prstGeom>
              <a:blipFill>
                <a:blip r:embed="rId4"/>
                <a:stretch>
                  <a:fillRect l="-45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6F77EB88-5D4F-849D-2851-9FBA1A39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40717"/>
            <a:ext cx="3664176" cy="244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1">
            <a:extLst>
              <a:ext uri="{FF2B5EF4-FFF2-40B4-BE49-F238E27FC236}">
                <a16:creationId xmlns:a16="http://schemas.microsoft.com/office/drawing/2014/main" id="{D9D07FC0-8236-83F3-3F58-DD16D3BB7AEA}"/>
              </a:ext>
            </a:extLst>
          </p:cNvPr>
          <p:cNvSpPr txBox="1"/>
          <p:nvPr/>
        </p:nvSpPr>
        <p:spPr>
          <a:xfrm>
            <a:off x="1058390" y="567136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有熱作用的所有物體，最後會一起達到熱平衡！</a:t>
            </a:r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A814905A-5A02-FBB0-40E7-3A13F0BF2FA7}"/>
              </a:ext>
            </a:extLst>
          </p:cNvPr>
          <p:cNvSpPr txBox="1"/>
          <p:nvPr/>
        </p:nvSpPr>
        <p:spPr>
          <a:xfrm>
            <a:off x="1066800" y="611033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此時所有物體的溫度相等。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71E11-D5CE-F98F-9938-F4FDC3502607}"/>
              </a:ext>
            </a:extLst>
          </p:cNvPr>
          <p:cNvSpPr txBox="1"/>
          <p:nvPr/>
        </p:nvSpPr>
        <p:spPr>
          <a:xfrm>
            <a:off x="1083565" y="2210659"/>
            <a:ext cx="249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因為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0515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Chia-Hung Chang\Downloads\Data\Knight\Media\Chapter16\Images\16_UnnumPho_p485_1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16002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C:\Users\Chia-Hung Chang\Downloads\Data\Knight\Media\Chapter16\Images\16_UnnumPho_p485_2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1612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71800" y="24384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此時物體的溫度就以當時的標準溫度計的溫度來定義。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971800" y="19050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將一標準溫度計與物體進行熱作用，達到熱平衡時：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971800" y="1371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因此溫度有一個非常簡單的操作型定義！</a:t>
            </a:r>
          </a:p>
        </p:txBody>
      </p:sp>
    </p:spTree>
    <p:extLst>
      <p:ext uri="{BB962C8B-B14F-4D97-AF65-F5344CB8AC3E}">
        <p14:creationId xmlns:p14="http://schemas.microsoft.com/office/powerpoint/2010/main" val="196279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005853" y="54213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任一物體或系統只要有熱作用都有</a:t>
            </a:r>
            <a:r>
              <a:rPr lang="zh-TW" altLang="en-US" sz="1800" dirty="0">
                <a:solidFill>
                  <a:srgbClr val="FF0000"/>
                </a:solidFill>
              </a:rPr>
              <a:t>溫度。</a:t>
            </a:r>
          </a:p>
        </p:txBody>
      </p:sp>
      <p:pic>
        <p:nvPicPr>
          <p:cNvPr id="14339" name="Picture 3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66" y="1524001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6" y="1524001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005853" y="990600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不同的系統，熱座標可以各式各樣，但都擁有溫度！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36" y="3962400"/>
            <a:ext cx="39243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311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386" name="Text Box 2"/>
              <p:cNvSpPr txBox="1">
                <a:spLocks noChangeArrowheads="1"/>
              </p:cNvSpPr>
              <p:nvPr/>
            </p:nvSpPr>
            <p:spPr bwMode="auto">
              <a:xfrm>
                <a:off x="914400" y="481816"/>
                <a:ext cx="800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宇宙也是有溫度的！宇宙溫度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2.7 </m:t>
                    </m:r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。這是充斥於宇宙中的背景輻射的溫度。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38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1816"/>
                <a:ext cx="8001000" cy="369332"/>
              </a:xfrm>
              <a:prstGeom prst="rect">
                <a:avLst/>
              </a:prstGeom>
              <a:blipFill>
                <a:blip r:embed="rId2"/>
                <a:stretch>
                  <a:fillRect l="-634" t="-3226" r="-475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7" name="Picture 3" descr="p0635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6" y="2051834"/>
            <a:ext cx="569118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Chia-Hung Chang\Downloads\Data\Knight\Media\Chapter16\Images\16_UnnumPho_p485_1-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6556" r="16553" b="21770"/>
          <a:stretch/>
        </p:blipFill>
        <p:spPr bwMode="auto">
          <a:xfrm>
            <a:off x="2763021" y="4572000"/>
            <a:ext cx="673853" cy="117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4400" y="926708"/>
                <a:ext cx="685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一個不發熱的物體，若曝露於輻射中，會冷卻至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2.7 </m:t>
                    </m:r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後停止變化。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926708"/>
                <a:ext cx="6858000" cy="369332"/>
              </a:xfrm>
              <a:prstGeom prst="rect">
                <a:avLst/>
              </a:prstGeom>
              <a:blipFill>
                <a:blip r:embed="rId5"/>
                <a:stretch>
                  <a:fillRect l="-741" t="-3226" r="-741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925686" y="1371600"/>
            <a:ext cx="538055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此時，該物與宇宙的背景輻射達成熱平衡。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58616" y="1112880"/>
            <a:ext cx="3816424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428310" y="1244309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8003" name="Picture 3" descr="\\psf\Home\Downloads\bkg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2" r="54848"/>
          <a:stretch/>
        </p:blipFill>
        <p:spPr bwMode="auto">
          <a:xfrm>
            <a:off x="2514600" y="1382806"/>
            <a:ext cx="3672408" cy="32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at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19014" r="62779" b="13586"/>
          <a:stretch/>
        </p:blipFill>
        <p:spPr bwMode="auto">
          <a:xfrm>
            <a:off x="3873610" y="2265008"/>
            <a:ext cx="1386435" cy="115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980126" y="2708398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5970984" y="2852414"/>
            <a:ext cx="216024" cy="93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764102" y="197299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5769992" y="2029958"/>
            <a:ext cx="144016" cy="1233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458815" y="1238790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4536322" y="1377690"/>
            <a:ext cx="0" cy="2186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135810" y="1981376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3245481" y="2168310"/>
            <a:ext cx="144016" cy="1233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3101465" y="3540447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3101465" y="3591653"/>
            <a:ext cx="250369" cy="2368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1038956" y="4953441"/>
            <a:ext cx="743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物體透過自身的熱輻射，及吸收環境的熱輻射，可以與環境交換熱。</a:t>
            </a:r>
          </a:p>
        </p:txBody>
      </p:sp>
      <p:sp>
        <p:nvSpPr>
          <p:cNvPr id="6" name="矩形 5"/>
          <p:cNvSpPr/>
          <p:nvPr/>
        </p:nvSpPr>
        <p:spPr>
          <a:xfrm>
            <a:off x="1038956" y="5381043"/>
            <a:ext cx="736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一段時間後，可以預期與周圍環境會達到熱平衡。</a:t>
            </a:r>
          </a:p>
        </p:txBody>
      </p:sp>
      <p:sp>
        <p:nvSpPr>
          <p:cNvPr id="3" name="矩形 2"/>
          <p:cNvSpPr/>
          <p:nvPr/>
        </p:nvSpPr>
        <p:spPr>
          <a:xfrm>
            <a:off x="1038956" y="583745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這時的溫度就是環境熱輻射的溫度。</a:t>
            </a:r>
          </a:p>
        </p:txBody>
      </p:sp>
    </p:spTree>
    <p:extLst>
      <p:ext uri="{BB962C8B-B14F-4D97-AF65-F5344CB8AC3E}">
        <p14:creationId xmlns:p14="http://schemas.microsoft.com/office/powerpoint/2010/main" val="39865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4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"/>
          <a:stretch>
            <a:fillRect/>
          </a:stretch>
        </p:blipFill>
        <p:spPr bwMode="auto">
          <a:xfrm>
            <a:off x="611560" y="836969"/>
            <a:ext cx="393065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1403723" y="5589944"/>
            <a:ext cx="2873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7" name="文字方塊 7"/>
          <p:cNvSpPr txBox="1">
            <a:spLocks noChangeArrowheads="1"/>
          </p:cNvSpPr>
          <p:nvPr/>
        </p:nvSpPr>
        <p:spPr bwMode="auto">
          <a:xfrm>
            <a:off x="920477" y="341669"/>
            <a:ext cx="5664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熱輻射的波長分布完全由溫度決定，與材質無關！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5437" y="59497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可見光</a:t>
            </a:r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1187525" y="5589944"/>
            <a:ext cx="359866" cy="4318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436096" y="2211854"/>
                <a:ext cx="2330895" cy="7909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8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h𝑓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211854"/>
                <a:ext cx="2330895" cy="7909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660910" y="3240205"/>
                <a:ext cx="4559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頻率介於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r>
                      <a:rPr lang="zh-TW" altLang="en-US" b="0" i="1" smtClean="0">
                        <a:latin typeface="Cambria Math"/>
                      </a:rPr>
                      <m:t>及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r>
                      <a:rPr lang="en-US" altLang="zh-TW" b="0" i="1" smtClean="0">
                        <a:latin typeface="Cambria Math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</a:rPr>
                      <m:t>𝑑𝑓</m:t>
                    </m:r>
                  </m:oMath>
                </a14:m>
                <a:r>
                  <a:rPr lang="zh-TW" altLang="en-US" dirty="0"/>
                  <a:t>的熱輻射的功率等於：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10" y="3240205"/>
                <a:ext cx="4559289" cy="369332"/>
              </a:xfrm>
              <a:prstGeom prst="rect">
                <a:avLst/>
              </a:prstGeom>
              <a:blipFill>
                <a:blip r:embed="rId4"/>
                <a:stretch>
                  <a:fillRect l="-1111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436096" y="3748390"/>
                <a:ext cx="11487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𝑑𝑓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748390"/>
                <a:ext cx="114877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4">
            <a:extLst>
              <a:ext uri="{FF2B5EF4-FFF2-40B4-BE49-F238E27FC236}">
                <a16:creationId xmlns:a16="http://schemas.microsoft.com/office/drawing/2014/main" id="{2B0992C8-C4C3-9246-8ABF-99AFF2F5ED0B}"/>
              </a:ext>
            </a:extLst>
          </p:cNvPr>
          <p:cNvSpPr txBox="1"/>
          <p:nvPr/>
        </p:nvSpPr>
        <p:spPr>
          <a:xfrm>
            <a:off x="4660910" y="1623957"/>
            <a:ext cx="315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熱輻射的功率密度等於：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7DBC12A4-454B-AB42-AFA0-4FE69980EB8F}"/>
                  </a:ext>
                </a:extLst>
              </p:cNvPr>
              <p:cNvSpPr txBox="1"/>
              <p:nvPr/>
            </p:nvSpPr>
            <p:spPr>
              <a:xfrm>
                <a:off x="4660910" y="4262021"/>
                <a:ext cx="4559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頻率介於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TW" altLang="en-US" b="0" i="1" smtClean="0">
                        <a:latin typeface="Cambria Math"/>
                      </a:rPr>
                      <m:t>及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的熱輻射的功率等於：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7DBC12A4-454B-AB42-AFA0-4FE69980E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10" y="4262021"/>
                <a:ext cx="4559289" cy="369332"/>
              </a:xfrm>
              <a:prstGeom prst="rect">
                <a:avLst/>
              </a:prstGeom>
              <a:blipFill>
                <a:blip r:embed="rId6"/>
                <a:stretch>
                  <a:fillRect l="-139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8">
                <a:extLst>
                  <a:ext uri="{FF2B5EF4-FFF2-40B4-BE49-F238E27FC236}">
                    <a16:creationId xmlns:a16="http://schemas.microsoft.com/office/drawing/2014/main" id="{4BAE2666-F36D-C545-89BF-28BE0E9C6BB2}"/>
                  </a:ext>
                </a:extLst>
              </p:cNvPr>
              <p:cNvSpPr txBox="1"/>
              <p:nvPr/>
            </p:nvSpPr>
            <p:spPr>
              <a:xfrm>
                <a:off x="5453959" y="4770206"/>
                <a:ext cx="1437830" cy="9841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𝑓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8">
                <a:extLst>
                  <a:ext uri="{FF2B5EF4-FFF2-40B4-BE49-F238E27FC236}">
                    <a16:creationId xmlns:a16="http://schemas.microsoft.com/office/drawing/2014/main" id="{4BAE2666-F36D-C545-89BF-28BE0E9C6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959" y="4770206"/>
                <a:ext cx="1437830" cy="984180"/>
              </a:xfrm>
              <a:prstGeom prst="rect">
                <a:avLst/>
              </a:prstGeom>
              <a:blipFill>
                <a:blip r:embed="rId7"/>
                <a:stretch>
                  <a:fillRect l="-57895" t="-96203" b="-1506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87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tree, nature&#10;&#10;Description automatically generated">
            <a:extLst>
              <a:ext uri="{FF2B5EF4-FFF2-40B4-BE49-F238E27FC236}">
                <a16:creationId xmlns:a16="http://schemas.microsoft.com/office/drawing/2014/main" id="{FCEB60D5-8169-0143-9CC0-DE17E35C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2" y="609600"/>
            <a:ext cx="8233175" cy="54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8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50021" y="764704"/>
            <a:ext cx="532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在地球上可以觀測到來自宇宙的均勻而同向的微波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275851" cy="47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830" r="4483" b="4150"/>
          <a:stretch>
            <a:fillRect/>
          </a:stretch>
        </p:blipFill>
        <p:spPr bwMode="auto">
          <a:xfrm>
            <a:off x="1524000" y="1524000"/>
            <a:ext cx="69119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767534" y="563216"/>
            <a:ext cx="5184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 is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blackbody radiation at 2.725K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文字方塊 1"/>
          <p:cNvSpPr txBox="1">
            <a:spLocks noChangeArrowheads="1"/>
          </p:cNvSpPr>
          <p:nvPr/>
        </p:nvSpPr>
        <p:spPr bwMode="auto">
          <a:xfrm>
            <a:off x="2855912" y="6145405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完美的黑體輻射！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767534" y="968057"/>
            <a:ext cx="394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大部分是微波，很冷。</a:t>
            </a:r>
          </a:p>
        </p:txBody>
      </p:sp>
    </p:spTree>
    <p:extLst>
      <p:ext uri="{BB962C8B-B14F-4D97-AF65-F5344CB8AC3E}">
        <p14:creationId xmlns:p14="http://schemas.microsoft.com/office/powerpoint/2010/main" val="29316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17526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52065" y="762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有熱接觸的所有物體，最後會一起達到熱平衡！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958789" y="1219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此時所有物體的溫度相等。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67AF04-3B17-0C4B-B061-B2AEA8317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64532" r="58224" b="20962"/>
          <a:stretch/>
        </p:blipFill>
        <p:spPr>
          <a:xfrm>
            <a:off x="838200" y="5067505"/>
            <a:ext cx="1450061" cy="13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74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015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5965" b="51355"/>
          <a:stretch/>
        </p:blipFill>
        <p:spPr bwMode="auto">
          <a:xfrm>
            <a:off x="602770" y="2192206"/>
            <a:ext cx="2374837" cy="217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16238" y="4823882"/>
            <a:ext cx="8115886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這一些輻射與物質湯不斷碰撞，交互作用，兩者一直維持熱平衡。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64532" r="58224" b="20962"/>
          <a:stretch/>
        </p:blipFill>
        <p:spPr>
          <a:xfrm>
            <a:off x="3124200" y="2209800"/>
            <a:ext cx="2384487" cy="21678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50026" r="58224" b="46400"/>
          <a:stretch/>
        </p:blipFill>
        <p:spPr>
          <a:xfrm>
            <a:off x="602770" y="1523763"/>
            <a:ext cx="2443225" cy="547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2181" y="5731495"/>
            <a:ext cx="76095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dirty="0"/>
              <a:t>所以輻射會呈現</a:t>
            </a:r>
            <a:r>
              <a:rPr lang="zh-TW" altLang="en-US" dirty="0">
                <a:solidFill>
                  <a:srgbClr val="FF0000"/>
                </a:solidFill>
              </a:rPr>
              <a:t>黑體輻射</a:t>
            </a:r>
            <a:r>
              <a:rPr lang="zh-TW" altLang="en-US" dirty="0"/>
              <a:t>的樣式，輻射的溫度就是物質湯的溫度。</a:t>
            </a:r>
          </a:p>
        </p:txBody>
      </p:sp>
      <p:sp>
        <p:nvSpPr>
          <p:cNvPr id="3" name="矩形 2"/>
          <p:cNvSpPr/>
          <p:nvPr/>
        </p:nvSpPr>
        <p:spPr>
          <a:xfrm>
            <a:off x="533020" y="4454550"/>
            <a:ext cx="685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接近宇宙大霹靂時，溫度很高的物質湯，會放出黑體輻射！</a:t>
            </a:r>
          </a:p>
        </p:txBody>
      </p:sp>
      <p:pic>
        <p:nvPicPr>
          <p:cNvPr id="9" name="Picture 4" descr="\\psf\Home\Downloads\image0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72" y="2209800"/>
            <a:ext cx="2245559" cy="2173667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</p:pic>
      <p:pic>
        <p:nvPicPr>
          <p:cNvPr id="10" name="Picture 6" descr="Universe_expan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56568"/>
            <a:ext cx="1720602" cy="17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左箭號 3"/>
          <p:cNvSpPr/>
          <p:nvPr/>
        </p:nvSpPr>
        <p:spPr>
          <a:xfrm>
            <a:off x="4049783" y="1725410"/>
            <a:ext cx="576064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8B4B772-FAA9-6744-80F4-0F096D154771}"/>
                  </a:ext>
                </a:extLst>
              </p:cNvPr>
              <p:cNvSpPr txBox="1"/>
              <p:nvPr/>
            </p:nvSpPr>
            <p:spPr>
              <a:xfrm>
                <a:off x="3298864" y="5359423"/>
                <a:ext cx="20162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8B4B772-FAA9-6744-80F4-0F096D15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64" y="5359423"/>
                <a:ext cx="2016224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03BE74-76DE-B645-A9F3-68F34B7AC36F}"/>
              </a:ext>
            </a:extLst>
          </p:cNvPr>
          <p:cNvSpPr txBox="1"/>
          <p:nvPr/>
        </p:nvSpPr>
        <p:spPr>
          <a:xfrm>
            <a:off x="516238" y="5359423"/>
            <a:ext cx="285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例如光子會與電子的散射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6720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gBan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2919"/>
            <a:ext cx="7019925" cy="589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95400" y="6324600"/>
            <a:ext cx="737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早期的宇宙所有物質都有熱作用，因此可以由一個溫度來標定。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81301" y="373306"/>
            <a:ext cx="7450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背景輻射隨著宇宙的擴張漸漸冷卻，類似絕熱膨脹，到今天只剩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2.725K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pic>
        <p:nvPicPr>
          <p:cNvPr id="40964" name="Picture 4" descr="3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830" r="4483" b="4150"/>
          <a:stretch>
            <a:fillRect/>
          </a:stretch>
        </p:blipFill>
        <p:spPr bwMode="auto">
          <a:xfrm>
            <a:off x="5468231" y="3792213"/>
            <a:ext cx="3249438" cy="20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1644" b="22765"/>
          <a:stretch>
            <a:fillRect/>
          </a:stretch>
        </p:blipFill>
        <p:spPr bwMode="auto">
          <a:xfrm>
            <a:off x="5468230" y="1676383"/>
            <a:ext cx="32019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文字方塊 6"/>
          <p:cNvSpPr txBox="1">
            <a:spLocks noChangeArrowheads="1"/>
          </p:cNvSpPr>
          <p:nvPr/>
        </p:nvSpPr>
        <p:spPr bwMode="auto">
          <a:xfrm>
            <a:off x="475897" y="6124976"/>
            <a:ext cx="47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背景輻射成為大霹靂理論最重要的直接證據！</a:t>
            </a:r>
          </a:p>
        </p:txBody>
      </p:sp>
      <p:sp>
        <p:nvSpPr>
          <p:cNvPr id="2" name="矩形 1"/>
          <p:cNvSpPr/>
          <p:nvPr/>
        </p:nvSpPr>
        <p:spPr>
          <a:xfrm>
            <a:off x="488902" y="1148193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絕熱膨脹後現在的背景輻射依舊維持均勻同向及黑體的特性。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00030" y="742638"/>
            <a:ext cx="709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因為擴張是一個均勻同向的過程，</a:t>
            </a:r>
          </a:p>
        </p:txBody>
      </p:sp>
      <p:pic>
        <p:nvPicPr>
          <p:cNvPr id="13" name="Picture 10" descr="George Gam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30" y="5490090"/>
            <a:ext cx="933616" cy="12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File:Lemaitr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4" y="5490090"/>
            <a:ext cx="855749" cy="125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488902" y="5693274"/>
            <a:ext cx="47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背景輻射的同向性可以以大霹靂理論解釋！</a:t>
            </a:r>
          </a:p>
        </p:txBody>
      </p:sp>
      <p:pic>
        <p:nvPicPr>
          <p:cNvPr id="16" name="Picture 6" descr="Universe_expan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76382"/>
            <a:ext cx="3813708" cy="381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8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3657600" y="3319509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657600" y="2927987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133600" y="1501285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冷熱狀態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5410200" y="150128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可觀察的熱座標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3581400" y="1729885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657600" y="192846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19464" name="Text Box 3"/>
          <p:cNvSpPr txBox="1">
            <a:spLocks noChangeArrowheads="1"/>
          </p:cNvSpPr>
          <p:nvPr/>
        </p:nvSpPr>
        <p:spPr bwMode="auto">
          <a:xfrm>
            <a:off x="2133600" y="2111818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冷熱狀態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4"/>
              <p:cNvSpPr txBox="1">
                <a:spLocks noChangeArrowheads="1"/>
              </p:cNvSpPr>
              <p:nvPr/>
            </p:nvSpPr>
            <p:spPr bwMode="auto">
              <a:xfrm>
                <a:off x="5410200" y="2111818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/>
                  <a:t> 溫度</a:t>
                </a:r>
              </a:p>
            </p:txBody>
          </p:sp>
        </mc:Choice>
        <mc:Fallback xmlns="">
          <p:sp>
            <p:nvSpPr>
              <p:cNvPr id="1946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0200" y="2111818"/>
                <a:ext cx="1295400" cy="366713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6" name="Line 5"/>
          <p:cNvSpPr>
            <a:spLocks noChangeShapeType="1"/>
          </p:cNvSpPr>
          <p:nvPr/>
        </p:nvSpPr>
        <p:spPr bwMode="auto">
          <a:xfrm>
            <a:off x="3581400" y="234041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715000" y="3211512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可觀察的熱座標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1981200" y="3167109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/>
                  <a:t> 溫度</a:t>
                </a:r>
              </a:p>
            </p:txBody>
          </p:sp>
        </mc:Choice>
        <mc:Fallback xmlns="">
          <p:sp>
            <p:nvSpPr>
              <p:cNvPr id="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3167109"/>
                <a:ext cx="12954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12381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87728"/>
            <a:ext cx="2463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94825"/>
            <a:ext cx="27813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309BCB44-4AA6-05BA-0EF0-A45EFA9ABC9F}"/>
              </a:ext>
            </a:extLst>
          </p:cNvPr>
          <p:cNvSpPr txBox="1"/>
          <p:nvPr/>
        </p:nvSpPr>
        <p:spPr>
          <a:xfrm>
            <a:off x="2133600" y="436928"/>
            <a:ext cx="585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物體的冷熱可以由公共的冷熱標準：溫度來代表。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55ED9-9646-9E23-FAAB-8350E9B1EEF8}"/>
              </a:ext>
            </a:extLst>
          </p:cNvPr>
          <p:cNvSpPr txBox="1"/>
          <p:nvPr/>
        </p:nvSpPr>
        <p:spPr>
          <a:xfrm>
            <a:off x="2133600" y="851177"/>
            <a:ext cx="571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一個物體特有的熱座標又可以標定它的冷熱狀態。</a:t>
            </a:r>
            <a:endParaRPr lang="en-US" dirty="0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961F363C-006A-CB44-36A0-5E192A3C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51037"/>
            <a:ext cx="3755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溫度與熱座標有一對一的對應。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animBg="1"/>
      <p:bldP spid="118791" grpId="0"/>
      <p:bldP spid="17" grpId="0"/>
      <p:bldP spid="1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8787" name="Text Box 3"/>
              <p:cNvSpPr txBox="1">
                <a:spLocks noChangeArrowheads="1"/>
              </p:cNvSpPr>
              <p:nvPr/>
            </p:nvSpPr>
            <p:spPr bwMode="auto">
              <a:xfrm>
                <a:off x="2571750" y="1744986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溫度</a:t>
                </a:r>
              </a:p>
            </p:txBody>
          </p:sp>
        </mc:Choice>
        <mc:Fallback xmlns="">
          <p:sp>
            <p:nvSpPr>
              <p:cNvPr id="11878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50" y="1744986"/>
                <a:ext cx="1066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88" name="Text Box 4"/>
              <p:cNvSpPr txBox="1">
                <a:spLocks noChangeArrowheads="1"/>
              </p:cNvSpPr>
              <p:nvPr/>
            </p:nvSpPr>
            <p:spPr bwMode="auto">
              <a:xfrm>
                <a:off x="5543550" y="1744986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長度</a:t>
                </a:r>
              </a:p>
            </p:txBody>
          </p:sp>
        </mc:Choice>
        <mc:Fallback xmlns="">
          <p:sp>
            <p:nvSpPr>
              <p:cNvPr id="11878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550" y="1744986"/>
                <a:ext cx="12954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3714750" y="1973586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714750" y="1211586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一對一對應</a:t>
            </a:r>
          </a:p>
        </p:txBody>
      </p:sp>
      <p:sp>
        <p:nvSpPr>
          <p:cNvPr id="20494" name="文字方塊 14"/>
          <p:cNvSpPr txBox="1">
            <a:spLocks noChangeArrowheads="1"/>
          </p:cNvSpPr>
          <p:nvPr/>
        </p:nvSpPr>
        <p:spPr bwMode="auto">
          <a:xfrm>
            <a:off x="3714750" y="685799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以固體為例：</a:t>
            </a:r>
          </a:p>
        </p:txBody>
      </p:sp>
      <p:pic>
        <p:nvPicPr>
          <p:cNvPr id="13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904314" y="2264970"/>
            <a:ext cx="2334509" cy="307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54774" y="2747315"/>
            <a:ext cx="521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如此就可以以某一液體的長度來定義一個溫標！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486150" y="3800668"/>
                <a:ext cx="4991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攝氏溫標定水沸點為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100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zh-TW" altLang="en-US" dirty="0"/>
                  <a:t>，冰點為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0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50" y="3800668"/>
                <a:ext cx="4991100" cy="369332"/>
              </a:xfrm>
              <a:prstGeom prst="rect">
                <a:avLst/>
              </a:prstGeom>
              <a:blipFill>
                <a:blip r:embed="rId5"/>
                <a:stretch>
                  <a:fillRect l="-101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86150" y="4347515"/>
                <a:ext cx="411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將兩者間對應的長度分割為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100</m:t>
                    </m:r>
                  </m:oMath>
                </a14:m>
                <a:r>
                  <a:rPr lang="zh-TW" altLang="en-US" dirty="0"/>
                  <a:t>等分。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50" y="4347515"/>
                <a:ext cx="4114800" cy="369332"/>
              </a:xfrm>
              <a:prstGeom prst="rect">
                <a:avLst/>
              </a:prstGeom>
              <a:blipFill>
                <a:blip r:embed="rId6"/>
                <a:stretch>
                  <a:fillRect l="-123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3472702" y="3238623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定溫度差即正比於長度差。</a:t>
            </a:r>
          </a:p>
        </p:txBody>
      </p:sp>
    </p:spTree>
    <p:extLst>
      <p:ext uri="{BB962C8B-B14F-4D97-AF65-F5344CB8AC3E}">
        <p14:creationId xmlns:p14="http://schemas.microsoft.com/office/powerpoint/2010/main" val="2067726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17\A_Images\A_Figures_and_Photos\17_01_Figur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 b="5623"/>
          <a:stretch/>
        </p:blipFill>
        <p:spPr bwMode="auto">
          <a:xfrm>
            <a:off x="2503292" y="524435"/>
            <a:ext cx="2538728" cy="27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664771" y="1007864"/>
            <a:ext cx="1711037" cy="225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4425696" cy="30809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25897"/>
            <a:ext cx="3275919" cy="2169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25243" y="3564619"/>
                <a:ext cx="995721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243" y="3564619"/>
                <a:ext cx="995721" cy="6562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5872843" y="302544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Kelvin scale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86" y="165685"/>
            <a:ext cx="3743746" cy="28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3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71800" y="2247900"/>
            <a:ext cx="5137361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74491" y="1180544"/>
            <a:ext cx="7765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溫度與熱座標有一對一的對應。每一點也就對應到一個溫度！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3079961" y="32385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4603961" y="31623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0" name="Text Box 12"/>
              <p:cNvSpPr txBox="1">
                <a:spLocks noChangeArrowheads="1"/>
              </p:cNvSpPr>
              <p:nvPr/>
            </p:nvSpPr>
            <p:spPr bwMode="auto">
              <a:xfrm>
                <a:off x="7347161" y="300990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78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7161" y="3009900"/>
                <a:ext cx="762000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527761" y="27813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pic>
        <p:nvPicPr>
          <p:cNvPr id="27662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986397" y="2247900"/>
            <a:ext cx="17954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974491" y="1713944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固體的熱物理是由單變數控制的系統。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86397" y="634632"/>
            <a:ext cx="775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以熱座標的值畫成一個軸：物體的冷熱狀態可以以一個軸上的點來代表。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57B345E4-A2B3-D61D-46D3-1382E39A22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3016" y="5151313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溫度</a:t>
                </a: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57B345E4-A2B3-D61D-46D3-1382E39A2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3016" y="5151313"/>
                <a:ext cx="1066800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75FC7ED8-E705-E791-8D67-5D24091DDD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4816" y="5151313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長度</a:t>
                </a: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75FC7ED8-E705-E791-8D67-5D24091DD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4816" y="5151313"/>
                <a:ext cx="1295400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5">
            <a:extLst>
              <a:ext uri="{FF2B5EF4-FFF2-40B4-BE49-F238E27FC236}">
                <a16:creationId xmlns:a16="http://schemas.microsoft.com/office/drawing/2014/main" id="{878524DC-78BC-2493-087F-7B1B19E82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6016" y="5379913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E1C1438-A18C-F679-FCF4-3678438D4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016" y="4784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8" name="文字方塊 14">
            <a:extLst>
              <a:ext uri="{FF2B5EF4-FFF2-40B4-BE49-F238E27FC236}">
                <a16:creationId xmlns:a16="http://schemas.microsoft.com/office/drawing/2014/main" id="{B68A3BF2-5E8F-43A2-F009-C57C76E5B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630" y="5632962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對一固體或液體：溫度為長度的一個函數：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CFFB7900-BB78-7175-A53C-EC37765177F8}"/>
                  </a:ext>
                </a:extLst>
              </p:cNvPr>
              <p:cNvSpPr/>
              <p:nvPr/>
            </p:nvSpPr>
            <p:spPr>
              <a:xfrm>
                <a:off x="6566598" y="5632962"/>
                <a:ext cx="712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CFFB7900-BB78-7175-A53C-EC37765177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598" y="5632962"/>
                <a:ext cx="712246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95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1232474" y="1188164"/>
            <a:ext cx="7454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熱物理研究物體的</a:t>
            </a:r>
            <a:r>
              <a:rPr lang="zh-TW" altLang="en-US" sz="1800" dirty="0">
                <a:solidFill>
                  <a:srgbClr val="FF0000"/>
                </a:solidFill>
              </a:rPr>
              <a:t>冷熱</a:t>
            </a:r>
            <a:r>
              <a:rPr lang="zh-TW" altLang="en-US" sz="1800" dirty="0"/>
              <a:t>狀態、相關的交互作用，以及產生的力學效應。</a:t>
            </a:r>
          </a:p>
        </p:txBody>
      </p:sp>
      <p:sp>
        <p:nvSpPr>
          <p:cNvPr id="5125" name="文字方塊 7"/>
          <p:cNvSpPr txBox="1">
            <a:spLocks noChangeArrowheads="1"/>
          </p:cNvSpPr>
          <p:nvPr/>
        </p:nvSpPr>
        <p:spPr bwMode="auto">
          <a:xfrm>
            <a:off x="1219200" y="730964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除了研究物體的位置與運動的力學之外，還有熱的物理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Thermal Physics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" name="Picture 2" descr="A picture containing outdoor, water, spring, smoke&#10;&#10;Description automatically generated">
            <a:extLst>
              <a:ext uri="{FF2B5EF4-FFF2-40B4-BE49-F238E27FC236}">
                <a16:creationId xmlns:a16="http://schemas.microsoft.com/office/drawing/2014/main" id="{0B0F37F1-10F2-5947-A975-BC3B55CF9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4576469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1" t="44012" r="22491" b="26619"/>
          <a:stretch>
            <a:fillRect/>
          </a:stretch>
        </p:blipFill>
        <p:spPr bwMode="auto">
          <a:xfrm>
            <a:off x="4876800" y="914400"/>
            <a:ext cx="350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189478"/>
              </p:ext>
            </p:extLst>
          </p:nvPr>
        </p:nvGraphicFramePr>
        <p:xfrm>
          <a:off x="4938713" y="2362200"/>
          <a:ext cx="3444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890" imgH="393529" progId="Equation.3">
                  <p:embed/>
                </p:oleObj>
              </mc:Choice>
              <mc:Fallback>
                <p:oleObj name="方程式" r:id="rId3" imgW="253890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713" y="2362200"/>
                        <a:ext cx="3444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文字方塊 6"/>
          <p:cNvSpPr txBox="1">
            <a:spLocks noChangeArrowheads="1"/>
          </p:cNvSpPr>
          <p:nvPr/>
        </p:nvSpPr>
        <p:spPr bwMode="auto">
          <a:xfrm>
            <a:off x="4865594" y="4396848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線膨脹係數</a:t>
            </a:r>
          </a:p>
        </p:txBody>
      </p:sp>
      <p:pic>
        <p:nvPicPr>
          <p:cNvPr id="21510" name="Picture 6" descr="D:\Dropbox\Documents\課程\YoungTextBook\Images\Chapter17\A_Images\A_Figures_and_Photos\17_08_Fig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12" y="889125"/>
            <a:ext cx="3186569" cy="392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文字方塊 6"/>
          <p:cNvSpPr txBox="1">
            <a:spLocks noChangeArrowheads="1"/>
          </p:cNvSpPr>
          <p:nvPr/>
        </p:nvSpPr>
        <p:spPr bwMode="auto">
          <a:xfrm>
            <a:off x="1350272" y="445532"/>
            <a:ext cx="640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長度的增加與溫度變化的關係，一般就以熱膨脹係數來表示：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351494" y="4396848"/>
                <a:ext cx="13630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494" y="4396848"/>
                <a:ext cx="13630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938713" y="5715000"/>
                <a:ext cx="22814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13" y="5715000"/>
                <a:ext cx="22814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899211" y="4876800"/>
                <a:ext cx="3023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若膨脹係數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𝛼</m:t>
                    </m:r>
                  </m:oMath>
                </a14:m>
                <a:r>
                  <a:rPr lang="zh-TW" altLang="en-US" dirty="0"/>
                  <a:t>為常數：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211" y="4876800"/>
                <a:ext cx="3023347" cy="369332"/>
              </a:xfrm>
              <a:prstGeom prst="rect">
                <a:avLst/>
              </a:prstGeom>
              <a:blipFill>
                <a:blip r:embed="rId8"/>
                <a:stretch>
                  <a:fillRect l="-167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922558" y="5715000"/>
                <a:ext cx="712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58" y="5715000"/>
                <a:ext cx="71224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7217122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就是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4E3A1-A5DB-4A4F-89B7-AB7DC88ACD4F}"/>
              </a:ext>
            </a:extLst>
          </p:cNvPr>
          <p:cNvSpPr txBox="1"/>
          <p:nvPr/>
        </p:nvSpPr>
        <p:spPr>
          <a:xfrm>
            <a:off x="4876800" y="5294376"/>
            <a:ext cx="296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長度就是溫度的線性函數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98AFC2A-AA96-512D-5B81-A64D491F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5" y="4816655"/>
            <a:ext cx="4325149" cy="204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991237" y="482315"/>
                <a:ext cx="712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237" y="482315"/>
                <a:ext cx="71224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2825403" y="4706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找到這個函數之後：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2052869" y="1232647"/>
                <a:ext cx="712246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869" y="1232647"/>
                <a:ext cx="712246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3065432" y="1613647"/>
            <a:ext cx="9773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雲朵形 6"/>
              <p:cNvSpPr/>
              <p:nvPr/>
            </p:nvSpPr>
            <p:spPr>
              <a:xfrm>
                <a:off x="4398933" y="1232647"/>
                <a:ext cx="1219200" cy="762000"/>
              </a:xfrm>
              <a:prstGeom prst="cloud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雲朵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933" y="1232647"/>
                <a:ext cx="1219200" cy="762000"/>
              </a:xfrm>
              <a:prstGeom prst="cloud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1872903" y="2299447"/>
            <a:ext cx="46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兩個系統達成熱平衡的條件可以寫成：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985410" y="2909047"/>
                <a:ext cx="18249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dirty="0" smtClean="0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dirty="0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410" y="2909047"/>
                <a:ext cx="182498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fig1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r="54917" b="16634"/>
          <a:stretch/>
        </p:blipFill>
        <p:spPr bwMode="auto">
          <a:xfrm>
            <a:off x="6558154" y="630405"/>
            <a:ext cx="162774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673810-B166-FA48-A70F-461EF34F93B1}"/>
              </a:ext>
            </a:extLst>
          </p:cNvPr>
          <p:cNvSpPr txBox="1"/>
          <p:nvPr/>
        </p:nvSpPr>
        <p:spPr>
          <a:xfrm>
            <a:off x="1905000" y="3505200"/>
            <a:ext cx="46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溫度就是兩物體是否達成熱平衡唯一判準！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9DBA235-3D32-1944-B46F-1D071B173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773" y="4062800"/>
            <a:ext cx="4186071" cy="23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34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2132A-8658-F512-00BF-D41DDB67AD72}"/>
              </a:ext>
            </a:extLst>
          </p:cNvPr>
          <p:cNvSpPr txBox="1"/>
          <p:nvPr/>
        </p:nvSpPr>
        <p:spPr>
          <a:xfrm>
            <a:off x="42672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熱量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39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06288" y="5178976"/>
            <a:ext cx="684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兩物體在達成熱平衡的過程</a:t>
            </a:r>
            <a:r>
              <a:rPr lang="zh-TW" altLang="en-US" dirty="0"/>
              <a:t>：冷的總是會變熱，熱的總是會變冷！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918D5-9CA1-D150-5FEC-F38A27AE30DF}"/>
              </a:ext>
            </a:extLst>
          </p:cNvPr>
          <p:cNvSpPr txBox="1"/>
          <p:nvPr/>
        </p:nvSpPr>
        <p:spPr>
          <a:xfrm>
            <a:off x="1006288" y="5599388"/>
            <a:ext cx="52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因此兩物體的熱座標、溫度都會改變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3" name="文字方塊 15">
            <a:extLst>
              <a:ext uri="{FF2B5EF4-FFF2-40B4-BE49-F238E27FC236}">
                <a16:creationId xmlns:a16="http://schemas.microsoft.com/office/drawing/2014/main" id="{1F3E8100-0F00-4239-3618-42DD5E29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9800"/>
            <a:ext cx="781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似乎有一個吸收會增溫、放出會降溫的要素從一個物體輸送、轉移到另一個！</a:t>
            </a:r>
          </a:p>
        </p:txBody>
      </p:sp>
      <p:pic>
        <p:nvPicPr>
          <p:cNvPr id="6" name="Picture 5" descr="Diagram of a diagram showing a current&#10;&#10;Description automatically generated with medium confidence">
            <a:extLst>
              <a:ext uri="{FF2B5EF4-FFF2-40B4-BE49-F238E27FC236}">
                <a16:creationId xmlns:a16="http://schemas.microsoft.com/office/drawing/2014/main" id="{CD377783-B2C9-DD36-5611-F1295B518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/>
          <a:stretch/>
        </p:blipFill>
        <p:spPr>
          <a:xfrm>
            <a:off x="2105809" y="2890002"/>
            <a:ext cx="4627582" cy="19293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3691D7D-CBF7-EF47-5A15-C680A4DB9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t="8114"/>
          <a:stretch/>
        </p:blipFill>
        <p:spPr bwMode="auto">
          <a:xfrm>
            <a:off x="3205672" y="791273"/>
            <a:ext cx="2443544" cy="204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722" name="Rectangle 4"/>
              <p:cNvSpPr>
                <a:spLocks noChangeArrowheads="1"/>
              </p:cNvSpPr>
              <p:nvPr/>
            </p:nvSpPr>
            <p:spPr bwMode="auto">
              <a:xfrm>
                <a:off x="2019300" y="1341114"/>
                <a:ext cx="1066800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72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300" y="1341114"/>
                <a:ext cx="1066800" cy="6858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23" name="Rectangle 5"/>
              <p:cNvSpPr>
                <a:spLocks noChangeArrowheads="1"/>
              </p:cNvSpPr>
              <p:nvPr/>
            </p:nvSpPr>
            <p:spPr bwMode="auto">
              <a:xfrm>
                <a:off x="4381500" y="1341114"/>
                <a:ext cx="1066800" cy="6858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72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1500" y="1341114"/>
                <a:ext cx="1066800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Text Box 6"/>
              <p:cNvSpPr txBox="1">
                <a:spLocks noChangeArrowheads="1"/>
              </p:cNvSpPr>
              <p:nvPr/>
            </p:nvSpPr>
            <p:spPr bwMode="auto">
              <a:xfrm>
                <a:off x="2209800" y="974401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974401"/>
                <a:ext cx="685800" cy="366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25" name="Text Box 7"/>
              <p:cNvSpPr txBox="1">
                <a:spLocks noChangeArrowheads="1"/>
              </p:cNvSpPr>
              <p:nvPr/>
            </p:nvSpPr>
            <p:spPr bwMode="auto">
              <a:xfrm>
                <a:off x="4572000" y="97002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970020"/>
                <a:ext cx="6858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2049439" y="3453165"/>
            <a:ext cx="1066800" cy="685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4411639" y="3453165"/>
            <a:ext cx="1066800" cy="685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0728" name="Line 11"/>
          <p:cNvSpPr>
            <a:spLocks noChangeShapeType="1"/>
          </p:cNvSpPr>
          <p:nvPr/>
        </p:nvSpPr>
        <p:spPr bwMode="auto">
          <a:xfrm>
            <a:off x="3467100" y="1722114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9" name="Text Box 12"/>
              <p:cNvSpPr txBox="1">
                <a:spLocks noChangeArrowheads="1"/>
              </p:cNvSpPr>
              <p:nvPr/>
            </p:nvSpPr>
            <p:spPr bwMode="auto">
              <a:xfrm>
                <a:off x="1820839" y="3026451"/>
                <a:ext cx="1524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)/2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0839" y="3026451"/>
                <a:ext cx="1524000" cy="366713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968911" y="4402306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如此溫度變化值相等：</a:t>
            </a:r>
          </a:p>
        </p:txBody>
      </p:sp>
      <p:sp>
        <p:nvSpPr>
          <p:cNvPr id="30733" name="Text Box 17"/>
          <p:cNvSpPr txBox="1">
            <a:spLocks noChangeArrowheads="1"/>
          </p:cNvSpPr>
          <p:nvPr/>
        </p:nvSpPr>
        <p:spPr bwMode="auto">
          <a:xfrm>
            <a:off x="1200150" y="6038339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如同化學反應的質量守恆</a:t>
            </a:r>
          </a:p>
        </p:txBody>
      </p:sp>
      <p:sp>
        <p:nvSpPr>
          <p:cNvPr id="30736" name="文字方塊 15"/>
          <p:cNvSpPr txBox="1">
            <a:spLocks noChangeArrowheads="1"/>
          </p:cNvSpPr>
          <p:nvPr/>
        </p:nvSpPr>
        <p:spPr bwMode="auto">
          <a:xfrm>
            <a:off x="1181100" y="5148107"/>
            <a:ext cx="781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在熱作用中，兩個系統似乎交換了一個吸收了會增溫、放出會降溫的要素！</a:t>
            </a:r>
          </a:p>
        </p:txBody>
      </p:sp>
      <p:sp>
        <p:nvSpPr>
          <p:cNvPr id="30737" name="文字方塊 16"/>
          <p:cNvSpPr txBox="1">
            <a:spLocks noChangeArrowheads="1"/>
          </p:cNvSpPr>
          <p:nvPr/>
        </p:nvSpPr>
        <p:spPr bwMode="auto">
          <a:xfrm>
            <a:off x="1200150" y="581374"/>
            <a:ext cx="640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考慮兩個完全相同的系統，但冷熱有些微差距，進行熱接觸：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4259239" y="3026451"/>
                <a:ext cx="1524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)/2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9239" y="3026451"/>
                <a:ext cx="1524000" cy="366713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4"/>
          <p:cNvSpPr txBox="1">
            <a:spLocks noChangeArrowheads="1"/>
          </p:cNvSpPr>
          <p:nvPr/>
        </p:nvSpPr>
        <p:spPr bwMode="auto">
          <a:xfrm>
            <a:off x="1200150" y="2133600"/>
            <a:ext cx="7334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達成熱平衡後，相等的末溫會是介於初始的高低溫之間！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411639" y="4385108"/>
                <a:ext cx="14344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639" y="4385108"/>
                <a:ext cx="14344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000500" y="6046322"/>
                <a:ext cx="157562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6046322"/>
                <a:ext cx="1575623" cy="369332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981700" y="1499348"/>
                <a:ext cx="9855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≲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1499348"/>
                <a:ext cx="9855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20144F-3C0E-A99B-5379-DEB27D2C0140}"/>
              </a:ext>
            </a:extLst>
          </p:cNvPr>
          <p:cNvSpPr txBox="1"/>
          <p:nvPr/>
        </p:nvSpPr>
        <p:spPr>
          <a:xfrm>
            <a:off x="1181100" y="2575574"/>
            <a:ext cx="590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應該有一種溫度標準，使末溫會是兩者溫度的平均！</a:t>
            </a:r>
            <a:endParaRPr lang="en-TW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FC0AC-493C-E8C1-D1B5-782E01012F3E}"/>
              </a:ext>
            </a:extLst>
          </p:cNvPr>
          <p:cNvSpPr txBox="1"/>
          <p:nvPr/>
        </p:nvSpPr>
        <p:spPr>
          <a:xfrm>
            <a:off x="1181100" y="556973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這個要素在數量上是守恆的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/>
      <p:bldP spid="30733" grpId="0"/>
      <p:bldP spid="30736" grpId="0"/>
      <p:bldP spid="3" grpId="0" animBg="1"/>
      <p:bldP spid="22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80489" y="4605991"/>
                <a:ext cx="2030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89" y="4605991"/>
                <a:ext cx="203036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968575" y="6352200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熱量守恆與物質守恆類似，因此早期認為熱量是一種物質。</a:t>
            </a:r>
          </a:p>
        </p:txBody>
      </p:sp>
      <p:sp>
        <p:nvSpPr>
          <p:cNvPr id="31748" name="矩形 6"/>
          <p:cNvSpPr>
            <a:spLocks noChangeArrowheads="1"/>
          </p:cNvSpPr>
          <p:nvPr/>
        </p:nvSpPr>
        <p:spPr bwMode="auto">
          <a:xfrm>
            <a:off x="882528" y="431119"/>
            <a:ext cx="6455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物體溫度變化時，對應吸收或放出的要素，就稱熱量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Heat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  <a:endParaRPr lang="zh-TW" altLang="en-US" sz="1800" dirty="0"/>
          </a:p>
        </p:txBody>
      </p:sp>
      <p:pic>
        <p:nvPicPr>
          <p:cNvPr id="31749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4212241" y="1819082"/>
            <a:ext cx="1430715" cy="210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50" name="文字方塊 6"/>
              <p:cNvSpPr txBox="1">
                <a:spLocks noChangeArrowheads="1"/>
              </p:cNvSpPr>
              <p:nvPr/>
            </p:nvSpPr>
            <p:spPr bwMode="auto">
              <a:xfrm>
                <a:off x="901700" y="1283497"/>
                <a:ext cx="2133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吸收或放出熱量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𝑄</m:t>
                    </m:r>
                  </m:oMath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750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700" y="1283497"/>
                <a:ext cx="2133600" cy="369332"/>
              </a:xfrm>
              <a:prstGeom prst="rect">
                <a:avLst/>
              </a:prstGeom>
              <a:blipFill>
                <a:blip r:embed="rId5"/>
                <a:stretch>
                  <a:fillRect l="-236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1" name="文字方塊 7"/>
              <p:cNvSpPr txBox="1">
                <a:spLocks noChangeArrowheads="1"/>
              </p:cNvSpPr>
              <p:nvPr/>
            </p:nvSpPr>
            <p:spPr bwMode="auto">
              <a:xfrm>
                <a:off x="4268135" y="1277663"/>
                <a:ext cx="1905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溫度變化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751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8135" y="1277663"/>
                <a:ext cx="1905000" cy="381000"/>
              </a:xfrm>
              <a:prstGeom prst="rect">
                <a:avLst/>
              </a:prstGeom>
              <a:blipFill>
                <a:blip r:embed="rId6"/>
                <a:stretch>
                  <a:fillRect l="-264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1026318" y="4114800"/>
                <a:ext cx="66360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系統吸收的熱量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與造成的系統溫度變化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，通常成正比。</a:t>
                </a:r>
              </a:p>
            </p:txBody>
          </p:sp>
        </mc:Choice>
        <mc:Fallback xmlns="">
          <p:sp>
            <p:nvSpPr>
              <p:cNvPr id="1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318" y="4114800"/>
                <a:ext cx="6636081" cy="369332"/>
              </a:xfrm>
              <a:prstGeom prst="rect">
                <a:avLst/>
              </a:prstGeom>
              <a:blipFill>
                <a:blip r:embed="rId7"/>
                <a:stretch>
                  <a:fillRect l="-76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0710" y="5638800"/>
            <a:ext cx="2738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熱容量，與系統大小有關。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33800" y="5638800"/>
            <a:ext cx="39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比熱，只由材質決定，與大小無關。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2293210" y="4896680"/>
            <a:ext cx="221389" cy="7476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3424237" y="4896680"/>
            <a:ext cx="461963" cy="7421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7283454D-6181-B65A-5399-2EC17813C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528" y="859843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在熱交互作用時，交換的熱量是守恆的。</a:t>
            </a:r>
            <a:endParaRPr lang="zh-TW" altLang="en-US" sz="1800" dirty="0"/>
          </a:p>
        </p:txBody>
      </p:sp>
      <p:pic>
        <p:nvPicPr>
          <p:cNvPr id="5" name="Picture 4" descr="Diagram of a diagram showing a current&#10;&#10;Description automatically generated with medium confidence">
            <a:extLst>
              <a:ext uri="{FF2B5EF4-FFF2-40B4-BE49-F238E27FC236}">
                <a16:creationId xmlns:a16="http://schemas.microsoft.com/office/drawing/2014/main" id="{393878DA-F37A-D355-0ACE-A4AF60C6A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/>
          <a:stretch/>
        </p:blipFill>
        <p:spPr>
          <a:xfrm>
            <a:off x="935980" y="2371434"/>
            <a:ext cx="2974873" cy="1240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940C55EC-9F7E-A99D-AE2E-1E46B4D903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645" y="3244334"/>
                <a:ext cx="45712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940C55EC-9F7E-A99D-AE2E-1E46B4D90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4645" y="3244334"/>
                <a:ext cx="457129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45E6597B-0558-392F-A03E-0DB7CC825CC1}"/>
              </a:ext>
            </a:extLst>
          </p:cNvPr>
          <p:cNvSpPr/>
          <p:nvPr/>
        </p:nvSpPr>
        <p:spPr>
          <a:xfrm>
            <a:off x="1600200" y="3244334"/>
            <a:ext cx="464445" cy="260866"/>
          </a:xfrm>
          <a:prstGeom prst="right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BD9375E-0514-6A35-8DE0-BDAF153A26DB}"/>
              </a:ext>
            </a:extLst>
          </p:cNvPr>
          <p:cNvSpPr/>
          <p:nvPr/>
        </p:nvSpPr>
        <p:spPr>
          <a:xfrm>
            <a:off x="2496642" y="3270602"/>
            <a:ext cx="464445" cy="260866"/>
          </a:xfrm>
          <a:prstGeom prst="right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4099335-FCDC-8430-6D63-CFBC0AB1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482" y="2468923"/>
            <a:ext cx="708635" cy="6858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   </a:t>
            </a:r>
            <a:endParaRPr lang="zh-TW" altLang="en-US" sz="1800" dirty="0">
              <a:solidFill>
                <a:srgbClr val="7030A0"/>
              </a:solidFill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81BBAC3-AE93-3F69-3403-2B3C31D36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7962" y="2836477"/>
            <a:ext cx="517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5">
                <a:extLst>
                  <a:ext uri="{FF2B5EF4-FFF2-40B4-BE49-F238E27FC236}">
                    <a16:creationId xmlns:a16="http://schemas.microsoft.com/office/drawing/2014/main" id="{CCAB3776-DA82-9DCE-8D5E-A49726B2208C}"/>
                  </a:ext>
                </a:extLst>
              </p:cNvPr>
              <p:cNvSpPr/>
              <p:nvPr/>
            </p:nvSpPr>
            <p:spPr>
              <a:xfrm>
                <a:off x="8116887" y="2461042"/>
                <a:ext cx="25955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25">
                <a:extLst>
                  <a:ext uri="{FF2B5EF4-FFF2-40B4-BE49-F238E27FC236}">
                    <a16:creationId xmlns:a16="http://schemas.microsoft.com/office/drawing/2014/main" id="{CCAB3776-DA82-9DCE-8D5E-A49726B220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887" y="2461042"/>
                <a:ext cx="259550" cy="276999"/>
              </a:xfrm>
              <a:prstGeom prst="rect">
                <a:avLst/>
              </a:prstGeom>
              <a:blipFill>
                <a:blip r:embed="rId10"/>
                <a:stretch>
                  <a:fillRect l="-19048" r="-1428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">
                <a:extLst>
                  <a:ext uri="{FF2B5EF4-FFF2-40B4-BE49-F238E27FC236}">
                    <a16:creationId xmlns:a16="http://schemas.microsoft.com/office/drawing/2014/main" id="{81FC9A61-5260-0089-2975-2C971F54DA1F}"/>
                  </a:ext>
                </a:extLst>
              </p:cNvPr>
              <p:cNvSpPr txBox="1"/>
              <p:nvPr/>
            </p:nvSpPr>
            <p:spPr>
              <a:xfrm>
                <a:off x="6946434" y="3498638"/>
                <a:ext cx="98193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">
                <a:extLst>
                  <a:ext uri="{FF2B5EF4-FFF2-40B4-BE49-F238E27FC236}">
                    <a16:creationId xmlns:a16="http://schemas.microsoft.com/office/drawing/2014/main" id="{81FC9A61-5260-0089-2975-2C971F54D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434" y="3498638"/>
                <a:ext cx="98193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FD8001F1-99AE-45C5-F3D5-7A26CE6A2279}"/>
                  </a:ext>
                </a:extLst>
              </p:cNvPr>
              <p:cNvSpPr txBox="1"/>
              <p:nvPr/>
            </p:nvSpPr>
            <p:spPr>
              <a:xfrm>
                <a:off x="947554" y="5982868"/>
                <a:ext cx="54309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為負值，物體放出熱量，溫度變化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亦為負。</a:t>
                </a: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FD8001F1-99AE-45C5-F3D5-7A26CE6A2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54" y="5982868"/>
                <a:ext cx="5430957" cy="369332"/>
              </a:xfrm>
              <a:prstGeom prst="rect">
                <a:avLst/>
              </a:prstGeom>
              <a:blipFill>
                <a:blip r:embed="rId12"/>
                <a:stretch>
                  <a:fillRect l="-932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8F453AE1-82F1-D7BA-F5EE-B8BE9AFF5D7F}"/>
              </a:ext>
            </a:extLst>
          </p:cNvPr>
          <p:cNvSpPr/>
          <p:nvPr/>
        </p:nvSpPr>
        <p:spPr>
          <a:xfrm>
            <a:off x="3269355" y="1373821"/>
            <a:ext cx="464445" cy="260866"/>
          </a:xfrm>
          <a:prstGeom prst="right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747" grpId="0"/>
      <p:bldP spid="12" grpId="0"/>
      <p:bldP spid="13" grpId="0"/>
      <p:bldP spid="14" grpId="0" animBg="1"/>
      <p:bldP spid="15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Line 7"/>
          <p:cNvSpPr>
            <a:spLocks noChangeShapeType="1"/>
          </p:cNvSpPr>
          <p:nvPr/>
        </p:nvSpPr>
        <p:spPr bwMode="auto">
          <a:xfrm>
            <a:off x="2514600" y="3028950"/>
            <a:ext cx="39133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4" name="Oval 8"/>
          <p:cNvSpPr>
            <a:spLocks noChangeArrowheads="1"/>
          </p:cNvSpPr>
          <p:nvPr/>
        </p:nvSpPr>
        <p:spPr bwMode="auto">
          <a:xfrm>
            <a:off x="3684722" y="295275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35" name="Text Box 9"/>
              <p:cNvSpPr txBox="1">
                <a:spLocks noChangeArrowheads="1"/>
              </p:cNvSpPr>
              <p:nvPr/>
            </p:nvSpPr>
            <p:spPr bwMode="auto">
              <a:xfrm>
                <a:off x="6427922" y="280035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13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7922" y="2800350"/>
                <a:ext cx="7620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3608522" y="257175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48138" name="Text Box 12"/>
          <p:cNvSpPr txBox="1">
            <a:spLocks noChangeArrowheads="1"/>
          </p:cNvSpPr>
          <p:nvPr/>
        </p:nvSpPr>
        <p:spPr bwMode="auto">
          <a:xfrm>
            <a:off x="2438400" y="1132667"/>
            <a:ext cx="6449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在熱作用中，熱量交換，自然造成物體熱量存量的改變。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40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982291" y="782638"/>
            <a:ext cx="13716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143" name="文字方塊 16"/>
              <p:cNvSpPr txBox="1">
                <a:spLocks noChangeArrowheads="1"/>
              </p:cNvSpPr>
              <p:nvPr/>
            </p:nvSpPr>
            <p:spPr bwMode="auto">
              <a:xfrm>
                <a:off x="2438400" y="1589867"/>
                <a:ext cx="4495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每一個溫度必定對應一個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熱量存量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48143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1589867"/>
                <a:ext cx="4495800" cy="369332"/>
              </a:xfrm>
              <a:prstGeom prst="rect">
                <a:avLst/>
              </a:prstGeom>
              <a:blipFill>
                <a:blip r:embed="rId7"/>
                <a:stretch>
                  <a:fillRect l="-112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2439936" y="205740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熱量存量是與溫度的函數。</a:t>
            </a: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H="1">
            <a:off x="3086634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3086634" y="561303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5"/>
          <p:cNvSpPr>
            <a:spLocks noChangeShapeType="1"/>
          </p:cNvSpPr>
          <p:nvPr/>
        </p:nvSpPr>
        <p:spPr bwMode="auto">
          <a:xfrm flipV="1">
            <a:off x="3391434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3086634" y="5308235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27"/>
              <p:cNvSpPr txBox="1">
                <a:spLocks noChangeArrowheads="1"/>
              </p:cNvSpPr>
              <p:nvPr/>
            </p:nvSpPr>
            <p:spPr bwMode="auto">
              <a:xfrm>
                <a:off x="3391434" y="5232035"/>
                <a:ext cx="52582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zh-TW" sz="1800" b="0" i="1" baseline="-25000" dirty="0" err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1434" y="5232035"/>
                <a:ext cx="525829" cy="36671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ine 28"/>
          <p:cNvSpPr>
            <a:spLocks noChangeShapeType="1"/>
          </p:cNvSpPr>
          <p:nvPr/>
        </p:nvSpPr>
        <p:spPr bwMode="auto">
          <a:xfrm flipH="1">
            <a:off x="5788617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5788617" y="561303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" name="Line 30"/>
          <p:cNvSpPr>
            <a:spLocks noChangeShapeType="1"/>
          </p:cNvSpPr>
          <p:nvPr/>
        </p:nvSpPr>
        <p:spPr bwMode="auto">
          <a:xfrm flipV="1">
            <a:off x="6093417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5788617" y="5155835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32"/>
              <p:cNvSpPr txBox="1">
                <a:spLocks noChangeArrowheads="1"/>
              </p:cNvSpPr>
              <p:nvPr/>
            </p:nvSpPr>
            <p:spPr bwMode="auto">
              <a:xfrm>
                <a:off x="6093417" y="5232035"/>
                <a:ext cx="570966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zh-TW" sz="1800" b="0" i="1" baseline="-25000" dirty="0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1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3417" y="5232035"/>
                <a:ext cx="570966" cy="366713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向下箭號 5"/>
          <p:cNvSpPr/>
          <p:nvPr/>
        </p:nvSpPr>
        <p:spPr>
          <a:xfrm>
            <a:off x="3061951" y="4196482"/>
            <a:ext cx="445688" cy="6600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293243" y="2514600"/>
                <a:ext cx="73595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43" y="2514600"/>
                <a:ext cx="735957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3239035" y="3276600"/>
                <a:ext cx="194256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035" y="3276600"/>
                <a:ext cx="1942565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3608522" y="4203743"/>
                <a:ext cx="3577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522" y="4203743"/>
                <a:ext cx="357753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1695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向右箭號 3"/>
          <p:cNvSpPr/>
          <p:nvPr/>
        </p:nvSpPr>
        <p:spPr>
          <a:xfrm>
            <a:off x="4419600" y="5232034"/>
            <a:ext cx="609600" cy="3305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0708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0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3505"/>
          <a:stretch>
            <a:fillRect/>
          </a:stretch>
        </p:blipFill>
        <p:spPr bwMode="auto">
          <a:xfrm>
            <a:off x="5917598" y="1011889"/>
            <a:ext cx="2959100" cy="518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文字方塊 13"/>
          <p:cNvSpPr txBox="1">
            <a:spLocks noChangeArrowheads="1"/>
          </p:cNvSpPr>
          <p:nvPr/>
        </p:nvSpPr>
        <p:spPr bwMode="auto">
          <a:xfrm>
            <a:off x="850028" y="2572123"/>
            <a:ext cx="4957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進行熱作用時，系統交換熱量。交換表示守恆：</a:t>
            </a:r>
            <a:endParaRPr lang="zh-TW" altLang="en-US" sz="1800" dirty="0"/>
          </a:p>
        </p:txBody>
      </p:sp>
      <p:sp>
        <p:nvSpPr>
          <p:cNvPr id="14" name="向下箭號 13"/>
          <p:cNvSpPr/>
          <p:nvPr/>
        </p:nvSpPr>
        <p:spPr>
          <a:xfrm>
            <a:off x="1452904" y="4212141"/>
            <a:ext cx="457200" cy="76200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57833" y="5638800"/>
                <a:ext cx="371416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末溫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TW" altLang="en-US" dirty="0"/>
                  <a:t>就可以計算出來。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33" y="5638800"/>
                <a:ext cx="3714167" cy="391582"/>
              </a:xfrm>
              <a:prstGeom prst="rect">
                <a:avLst/>
              </a:prstGeom>
              <a:blipFill>
                <a:blip r:embed="rId3"/>
                <a:stretch>
                  <a:fillRect l="-136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963791" y="3602541"/>
                <a:ext cx="286294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91" y="3602541"/>
                <a:ext cx="28629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/>
              <p:cNvSpPr/>
              <p:nvPr/>
            </p:nvSpPr>
            <p:spPr>
              <a:xfrm>
                <a:off x="919504" y="5126541"/>
                <a:ext cx="3957296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04" y="5126541"/>
                <a:ext cx="3957296" cy="411331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996120" y="4288341"/>
                <a:ext cx="2059214" cy="39158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120" y="4288341"/>
                <a:ext cx="2059214" cy="391582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753987" y="3054901"/>
                <a:ext cx="116498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987" y="3054901"/>
                <a:ext cx="1164987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4"/>
              <p:cNvSpPr>
                <a:spLocks noChangeArrowheads="1"/>
              </p:cNvSpPr>
              <p:nvPr/>
            </p:nvSpPr>
            <p:spPr bwMode="auto">
              <a:xfrm>
                <a:off x="1110216" y="1657723"/>
                <a:ext cx="708635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216" y="1657723"/>
                <a:ext cx="708635" cy="685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5"/>
              <p:cNvSpPr>
                <a:spLocks noChangeArrowheads="1"/>
              </p:cNvSpPr>
              <p:nvPr/>
            </p:nvSpPr>
            <p:spPr bwMode="auto">
              <a:xfrm>
                <a:off x="3270499" y="1657723"/>
                <a:ext cx="1066800" cy="6858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0499" y="1657723"/>
                <a:ext cx="1066800" cy="685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2781383" y="2025277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2781383" y="1519223"/>
                <a:ext cx="283352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83" y="1519223"/>
                <a:ext cx="283352" cy="276999"/>
              </a:xfrm>
              <a:prstGeom prst="rect">
                <a:avLst/>
              </a:prstGeom>
              <a:blipFill>
                <a:blip r:embed="rId10"/>
                <a:stretch>
                  <a:fillRect l="-25000" r="-833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1908696" y="2025277"/>
            <a:ext cx="517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2114051" y="1519223"/>
                <a:ext cx="25955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051" y="1519223"/>
                <a:ext cx="259550" cy="276999"/>
              </a:xfrm>
              <a:prstGeom prst="rect">
                <a:avLst/>
              </a:prstGeom>
              <a:blipFill>
                <a:blip r:embed="rId11"/>
                <a:stretch>
                  <a:fillRect l="-33333" r="-1904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9">
                <a:extLst>
                  <a:ext uri="{FF2B5EF4-FFF2-40B4-BE49-F238E27FC236}">
                    <a16:creationId xmlns:a16="http://schemas.microsoft.com/office/drawing/2014/main" id="{3565CDD4-0D39-DF35-79DC-3DAE7651F076}"/>
                  </a:ext>
                </a:extLst>
              </p:cNvPr>
              <p:cNvSpPr/>
              <p:nvPr/>
            </p:nvSpPr>
            <p:spPr>
              <a:xfrm>
                <a:off x="974515" y="3033874"/>
                <a:ext cx="14515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19">
                <a:extLst>
                  <a:ext uri="{FF2B5EF4-FFF2-40B4-BE49-F238E27FC236}">
                    <a16:creationId xmlns:a16="http://schemas.microsoft.com/office/drawing/2014/main" id="{3565CDD4-0D39-DF35-79DC-3DAE7651F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15" y="3033874"/>
                <a:ext cx="1451582" cy="369332"/>
              </a:xfrm>
              <a:prstGeom prst="rect">
                <a:avLst/>
              </a:prstGeom>
              <a:blipFill>
                <a:blip r:embed="rId12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14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2" grpId="0" animBg="1"/>
      <p:bldP spid="13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0T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" b="4316"/>
          <a:stretch/>
        </p:blipFill>
        <p:spPr bwMode="auto">
          <a:xfrm>
            <a:off x="4800600" y="230074"/>
            <a:ext cx="3586163" cy="62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9"/>
          <p:cNvSpPr>
            <a:spLocks noChangeShapeType="1"/>
          </p:cNvSpPr>
          <p:nvPr/>
        </p:nvSpPr>
        <p:spPr bwMode="auto">
          <a:xfrm>
            <a:off x="3505200" y="5715000"/>
            <a:ext cx="1447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595347" y="1355169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同樣的熱量交換，比熱大，溫度變化小。</a:t>
            </a:r>
          </a:p>
        </p:txBody>
      </p:sp>
      <p:pic>
        <p:nvPicPr>
          <p:cNvPr id="12299" name="Picture 11" descr="94040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文字方塊 7"/>
          <p:cNvSpPr txBox="1">
            <a:spLocks noChangeArrowheads="1"/>
          </p:cNvSpPr>
          <p:nvPr/>
        </p:nvSpPr>
        <p:spPr bwMode="auto">
          <a:xfrm>
            <a:off x="595347" y="27432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水的比熱很大，溫變不易！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95347" y="316887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與水進行熱交換時，溫度變化大。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9FF440C5-B3D6-0B36-FDB9-6132DA999AE5}"/>
                  </a:ext>
                </a:extLst>
              </p:cNvPr>
              <p:cNvSpPr/>
              <p:nvPr/>
            </p:nvSpPr>
            <p:spPr>
              <a:xfrm>
                <a:off x="642256" y="874275"/>
                <a:ext cx="271054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9FF440C5-B3D6-0B36-FDB9-6132DA999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56" y="874275"/>
                <a:ext cx="2710544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ttsbj.com/UpLoad%5C%E5%B8%8C%E8%85%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40005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字方塊 3"/>
          <p:cNvSpPr txBox="1">
            <a:spLocks noChangeArrowheads="1"/>
          </p:cNvSpPr>
          <p:nvPr/>
        </p:nvSpPr>
        <p:spPr bwMode="auto">
          <a:xfrm>
            <a:off x="2362200" y="50292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溫和溫差小</a:t>
            </a:r>
          </a:p>
        </p:txBody>
      </p:sp>
      <p:sp>
        <p:nvSpPr>
          <p:cNvPr id="35844" name="文字方塊 4"/>
          <p:cNvSpPr txBox="1">
            <a:spLocks noChangeArrowheads="1"/>
          </p:cNvSpPr>
          <p:nvPr/>
        </p:nvSpPr>
        <p:spPr bwMode="auto">
          <a:xfrm>
            <a:off x="5715000" y="51054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晝夜溫差大</a:t>
            </a:r>
          </a:p>
        </p:txBody>
      </p:sp>
      <p:pic>
        <p:nvPicPr>
          <p:cNvPr id="35845" name="Picture 6" descr="http://t0.gstatic.com/images?q=tbn:ymnIpFHGXf4P9M:http://img.wallpapersking.com/d/0/3/2006110911181140692.jpg&amp;t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6623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1234D5-338B-35B5-9745-4AC3CA331892}"/>
              </a:ext>
            </a:extLst>
          </p:cNvPr>
          <p:cNvSpPr txBox="1"/>
          <p:nvPr/>
        </p:nvSpPr>
        <p:spPr>
          <a:xfrm>
            <a:off x="3962400" y="2590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冷熱與溫度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50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Dropbox\Documents\課程\YoungTextBook\Images\Chapter17\A_Images\A_Figures_and_Photos\17_1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9863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3962400" y="685800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水的比熱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文字方塊 2"/>
          <p:cNvSpPr txBox="1">
            <a:spLocks noChangeArrowheads="1"/>
          </p:cNvSpPr>
          <p:nvPr/>
        </p:nvSpPr>
        <p:spPr bwMode="auto">
          <a:xfrm>
            <a:off x="3276600" y="609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相變時也會交換熱量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9646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09800" y="426243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交換熱量有時溫度不變，此時會發生</a:t>
            </a:r>
            <a:r>
              <a:rPr lang="zh-TW" altLang="en-US" sz="1800">
                <a:solidFill>
                  <a:srgbClr val="FF0000"/>
                </a:solidFill>
              </a:rPr>
              <a:t>相變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221006" y="792956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單位質量物體發生相變時的熱量交換固定。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733800" y="1219200"/>
                <a:ext cx="103451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𝑚𝐿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219200"/>
                <a:ext cx="103451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hia-Hung Chang\Downloads\Data\Knight\Media\Chapter17\Images\17_UnnumPho_p521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09562"/>
            <a:ext cx="26797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Chia-Hung Chang\Downloads\Data\Knight\Media\Chapter17\Images\17_Table03-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6858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:\Dropbox\Documents\課程\YoungTextBook\Images\Chapter17\A_Images\A_Figures_and_Photos\17_20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9906"/>
            <a:ext cx="38862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文字方塊 5"/>
          <p:cNvSpPr txBox="1">
            <a:spLocks noChangeArrowheads="1"/>
          </p:cNvSpPr>
          <p:nvPr/>
        </p:nvSpPr>
        <p:spPr bwMode="auto">
          <a:xfrm>
            <a:off x="2140324" y="9906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Melted Gallium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7890435" y="4434826"/>
                <a:ext cx="103451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𝑚𝐿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435" y="4434826"/>
                <a:ext cx="103451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D029D-ECA9-E2BA-E7EE-17456E571159}"/>
              </a:ext>
            </a:extLst>
          </p:cNvPr>
          <p:cNvSpPr txBox="1"/>
          <p:nvPr/>
        </p:nvSpPr>
        <p:spPr>
          <a:xfrm>
            <a:off x="39624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熱學與力學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9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nose_121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264444" y="4927600"/>
            <a:ext cx="6298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克服摩擦力所作的功，也會如熱量，造成系統溫度增加！</a:t>
            </a:r>
          </a:p>
        </p:txBody>
      </p:sp>
      <p:sp>
        <p:nvSpPr>
          <p:cNvPr id="8" name="文字方塊 10"/>
          <p:cNvSpPr txBox="1">
            <a:spLocks noChangeArrowheads="1"/>
          </p:cNvSpPr>
          <p:nvPr/>
        </p:nvSpPr>
        <p:spPr bwMode="auto">
          <a:xfrm>
            <a:off x="1262203" y="5918200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功與熱顯然相關，但是不是同一種東西呢？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90725" y="5384800"/>
                <a:ext cx="96186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∼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25" y="5384800"/>
                <a:ext cx="961865" cy="369332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39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79" y="1400784"/>
            <a:ext cx="3822094" cy="329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17781B1D-1C2C-918F-A308-33400C2D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67384"/>
            <a:ext cx="464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摩擦生熱！熱量可以由施力與運動產生！</a:t>
            </a:r>
          </a:p>
        </p:txBody>
      </p:sp>
      <p:sp>
        <p:nvSpPr>
          <p:cNvPr id="3" name="文字方塊 4">
            <a:extLst>
              <a:ext uri="{FF2B5EF4-FFF2-40B4-BE49-F238E27FC236}">
                <a16:creationId xmlns:a16="http://schemas.microsoft.com/office/drawing/2014/main" id="{F9F650B4-55CD-8663-4C1E-29203F09A268}"/>
              </a:ext>
            </a:extLst>
          </p:cNvPr>
          <p:cNvSpPr txBox="1"/>
          <p:nvPr/>
        </p:nvSpPr>
        <p:spPr>
          <a:xfrm>
            <a:off x="1371600" y="424471"/>
            <a:ext cx="551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熱看似是獨立於力學之外的現象，但並不盡然：</a:t>
            </a:r>
          </a:p>
        </p:txBody>
      </p:sp>
    </p:spTree>
    <p:extLst>
      <p:ext uri="{BB962C8B-B14F-4D97-AF65-F5344CB8AC3E}">
        <p14:creationId xmlns:p14="http://schemas.microsoft.com/office/powerpoint/2010/main" val="2358662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文字方塊 1"/>
          <p:cNvSpPr txBox="1">
            <a:spLocks noChangeArrowheads="1"/>
          </p:cNvSpPr>
          <p:nvPr/>
        </p:nvSpPr>
        <p:spPr bwMode="auto">
          <a:xfrm>
            <a:off x="797168" y="5562600"/>
            <a:ext cx="6989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而且這個過程可以無限制地進行下去，熱是物質的說法就無法解釋。</a:t>
            </a:r>
          </a:p>
        </p:txBody>
      </p:sp>
      <p:pic>
        <p:nvPicPr>
          <p:cNvPr id="5839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43" y="2339948"/>
            <a:ext cx="2034871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591886" y="1676400"/>
            <a:ext cx="2420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Benjamin Thompson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 Rumford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1753-1814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9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3" y="1295400"/>
            <a:ext cx="5562599" cy="360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97168" y="5114834"/>
            <a:ext cx="821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摩擦的砲管溫度升高，而高熱的砲管與原來無異，不像多了或少了什麼物質。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88962" y="6019800"/>
            <a:ext cx="675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在摩擦過程顯然只對炮管作了功！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ig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8" y="673838"/>
            <a:ext cx="6841192" cy="288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200px-Joule_James_si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44493"/>
            <a:ext cx="2286000" cy="306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4038600" y="228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1845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Joule</a:t>
            </a:r>
          </a:p>
        </p:txBody>
      </p:sp>
      <p:pic>
        <p:nvPicPr>
          <p:cNvPr id="45061" name="Picture 7" descr="Joule's_heat_apparat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19147"/>
            <a:ext cx="2107826" cy="31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2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>
            <a:fillRect/>
          </a:stretch>
        </p:blipFill>
        <p:spPr bwMode="auto">
          <a:xfrm>
            <a:off x="2927350" y="3482591"/>
            <a:ext cx="20701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alford shown within Greater Manchester">
            <a:extLst>
              <a:ext uri="{FF2B5EF4-FFF2-40B4-BE49-F238E27FC236}">
                <a16:creationId xmlns:a16="http://schemas.microsoft.com/office/drawing/2014/main" id="{0C9B7580-CD3E-5F8B-F295-783F1FA38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4" r="79167"/>
          <a:stretch/>
        </p:blipFill>
        <p:spPr bwMode="auto">
          <a:xfrm>
            <a:off x="7296150" y="673838"/>
            <a:ext cx="1657698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ropbox\Documents\課程\YoungTextBook\Images\Chapter17\A_Images\A_Figures_and_Photos\17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7559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Text Box 5"/>
              <p:cNvSpPr txBox="1">
                <a:spLocks noChangeArrowheads="1"/>
              </p:cNvSpPr>
              <p:nvPr/>
            </p:nvSpPr>
            <p:spPr bwMode="auto">
              <a:xfrm>
                <a:off x="3763764" y="1454942"/>
                <a:ext cx="10392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作功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608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3764" y="1454942"/>
                <a:ext cx="103925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67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84" name="Text Box 7"/>
              <p:cNvSpPr txBox="1">
                <a:spLocks noChangeArrowheads="1"/>
              </p:cNvSpPr>
              <p:nvPr/>
            </p:nvSpPr>
            <p:spPr bwMode="auto">
              <a:xfrm>
                <a:off x="5997569" y="1449058"/>
                <a:ext cx="1447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熱量交換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 </m:t>
                    </m:r>
                    <m:r>
                      <a:rPr lang="en-US" altLang="zh-TW" sz="1800" i="1">
                        <a:latin typeface="Cambria Math"/>
                      </a:rPr>
                      <m:t>𝑄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608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7569" y="1449058"/>
                <a:ext cx="1447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79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4139721" y="2576945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能量變化</a:t>
            </a:r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>
            <a:off x="4650622" y="1912143"/>
            <a:ext cx="759578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7" name="Line 10"/>
          <p:cNvSpPr>
            <a:spLocks noChangeShapeType="1"/>
          </p:cNvSpPr>
          <p:nvPr/>
        </p:nvSpPr>
        <p:spPr bwMode="auto">
          <a:xfrm flipH="1">
            <a:off x="5869822" y="1912143"/>
            <a:ext cx="62545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8" name="文字方塊 8"/>
          <p:cNvSpPr txBox="1">
            <a:spLocks noChangeArrowheads="1"/>
          </p:cNvSpPr>
          <p:nvPr/>
        </p:nvSpPr>
        <p:spPr bwMode="auto">
          <a:xfrm>
            <a:off x="3524412" y="841602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作功與加熱可以讓系統進行同樣的變化！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521500" y="3847820"/>
            <a:ext cx="508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因此，熱量交換應該也造成物體能量變化！</a:t>
            </a:r>
          </a:p>
        </p:txBody>
      </p:sp>
      <p:sp>
        <p:nvSpPr>
          <p:cNvPr id="46090" name="文字方塊 1"/>
          <p:cNvSpPr txBox="1">
            <a:spLocks noChangeArrowheads="1"/>
          </p:cNvSpPr>
          <p:nvPr/>
        </p:nvSpPr>
        <p:spPr bwMode="auto">
          <a:xfrm>
            <a:off x="3524412" y="419006"/>
            <a:ext cx="5619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重物所做的功使水的溫度增加，如同加熱時沒有兩樣。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542093" y="4912832"/>
            <a:ext cx="533762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4.2</a:t>
            </a:r>
            <a:r>
              <a:rPr lang="zh-TW" altLang="en-US" sz="1800" dirty="0"/>
              <a:t>焦耳的功永遠對應於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sz="1800" dirty="0"/>
              <a:t>卡的熱量，無論是何物質！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542093" y="4484224"/>
            <a:ext cx="5380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焦耳測量得到：達到同樣效應熱與功比例是一定的。</a:t>
            </a:r>
          </a:p>
        </p:txBody>
      </p: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3521500" y="5950766"/>
            <a:ext cx="5178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焦耳的發現讓熱學與力學直接地連在一起。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542092" y="5521602"/>
            <a:ext cx="5337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熱量與功同樣都是能量交換，而不是物質。</a:t>
            </a:r>
          </a:p>
        </p:txBody>
      </p:sp>
      <p:pic>
        <p:nvPicPr>
          <p:cNvPr id="18" name="Picture 5" descr="200px-Joule_James_sit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61" y="4981122"/>
            <a:ext cx="1127639" cy="15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172427" y="3028961"/>
            <a:ext cx="132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溫度變化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524412" y="3430034"/>
            <a:ext cx="352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作功已知會造成物體能量變化。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10" grpId="0"/>
      <p:bldP spid="13" grpId="0"/>
      <p:bldP spid="14" grpId="0"/>
      <p:bldP spid="15" grpId="0"/>
      <p:bldP spid="17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Line 7"/>
          <p:cNvSpPr>
            <a:spLocks noChangeShapeType="1"/>
          </p:cNvSpPr>
          <p:nvPr/>
        </p:nvSpPr>
        <p:spPr bwMode="auto">
          <a:xfrm>
            <a:off x="2551554" y="2706154"/>
            <a:ext cx="39133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4" name="Oval 8"/>
          <p:cNvSpPr>
            <a:spLocks noChangeArrowheads="1"/>
          </p:cNvSpPr>
          <p:nvPr/>
        </p:nvSpPr>
        <p:spPr bwMode="auto">
          <a:xfrm>
            <a:off x="3721676" y="2629954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35" name="Text Box 9"/>
              <p:cNvSpPr txBox="1">
                <a:spLocks noChangeArrowheads="1"/>
              </p:cNvSpPr>
              <p:nvPr/>
            </p:nvSpPr>
            <p:spPr bwMode="auto">
              <a:xfrm>
                <a:off x="6464876" y="2477554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13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4876" y="2477554"/>
                <a:ext cx="762000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3645476" y="2248954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pic>
        <p:nvPicPr>
          <p:cNvPr id="48140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982992" y="687759"/>
            <a:ext cx="13716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3" name="文字方塊 16"/>
          <p:cNvSpPr txBox="1">
            <a:spLocks noChangeArrowheads="1"/>
          </p:cNvSpPr>
          <p:nvPr/>
        </p:nvSpPr>
        <p:spPr bwMode="auto">
          <a:xfrm>
            <a:off x="2475354" y="1267071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因此每一個溫度必定對應一個內在能量！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919640" y="2749667"/>
            <a:ext cx="2954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稱為熱力學第一定律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903874" y="3512387"/>
            <a:ext cx="7716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熱量就是在熱交互作用中傳遞的一種能量！熱量守恆原來就是能量守恆。</a:t>
            </a:r>
          </a:p>
        </p:txBody>
      </p:sp>
      <p:sp>
        <p:nvSpPr>
          <p:cNvPr id="5" name="矩形 4"/>
          <p:cNvSpPr/>
          <p:nvPr/>
        </p:nvSpPr>
        <p:spPr>
          <a:xfrm>
            <a:off x="2476890" y="1712215"/>
            <a:ext cx="4494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 Energy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內能</a:t>
            </a:r>
            <a:r>
              <a:rPr lang="zh-TW" altLang="en-US" dirty="0">
                <a:solidFill>
                  <a:srgbClr val="FF0000"/>
                </a:solidFill>
              </a:rPr>
              <a:t>是溫度的函數。</a:t>
            </a:r>
          </a:p>
        </p:txBody>
      </p:sp>
      <p:sp>
        <p:nvSpPr>
          <p:cNvPr id="6" name="矩形 5"/>
          <p:cNvSpPr/>
          <p:nvPr/>
        </p:nvSpPr>
        <p:spPr>
          <a:xfrm>
            <a:off x="914400" y="3962400"/>
            <a:ext cx="6866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熱量交換造成內能變化，內能與溫度相關，因此就產生溫度變化。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232435" y="2191804"/>
                <a:ext cx="95077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435" y="2191804"/>
                <a:ext cx="950773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/>
              <p:cNvSpPr/>
              <p:nvPr/>
            </p:nvSpPr>
            <p:spPr>
              <a:xfrm>
                <a:off x="956343" y="4478055"/>
                <a:ext cx="121909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43" y="4478055"/>
                <a:ext cx="121909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943303" y="6151321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303" y="6151321"/>
                <a:ext cx="335409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475354" y="801941"/>
            <a:ext cx="6212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溫度變化對應的是物體的內在能量變化！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903874" y="5163195"/>
                <a:ext cx="47274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dirty="0"/>
                  <a:t>正比於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/>
                  <a:t>，內能是溫度的線性函數！</a:t>
                </a:r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74" y="5163195"/>
                <a:ext cx="4727437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A2CBF633-EBBE-8F59-A6AD-BEA3031FEE49}"/>
                  </a:ext>
                </a:extLst>
              </p:cNvPr>
              <p:cNvSpPr/>
              <p:nvPr/>
            </p:nvSpPr>
            <p:spPr>
              <a:xfrm>
                <a:off x="4347554" y="4478055"/>
                <a:ext cx="12942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A2CBF633-EBBE-8F59-A6AD-BEA3031FEE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554" y="4478055"/>
                <a:ext cx="129428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DF7901-7CCA-E9FF-3C5A-2E400D3D7529}"/>
              </a:ext>
            </a:extLst>
          </p:cNvPr>
          <p:cNvSpPr txBox="1"/>
          <p:nvPr/>
        </p:nvSpPr>
        <p:spPr>
          <a:xfrm>
            <a:off x="2396857" y="4478055"/>
            <a:ext cx="223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對於固體，已知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22">
                <a:extLst>
                  <a:ext uri="{FF2B5EF4-FFF2-40B4-BE49-F238E27FC236}">
                    <a16:creationId xmlns:a16="http://schemas.microsoft.com/office/drawing/2014/main" id="{F86CED34-4EF6-8E43-3CF4-13C84F764E2D}"/>
                  </a:ext>
                </a:extLst>
              </p:cNvPr>
              <p:cNvSpPr/>
              <p:nvPr/>
            </p:nvSpPr>
            <p:spPr>
              <a:xfrm>
                <a:off x="956343" y="5657258"/>
                <a:ext cx="159521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矩形 22">
                <a:extLst>
                  <a:ext uri="{FF2B5EF4-FFF2-40B4-BE49-F238E27FC236}">
                    <a16:creationId xmlns:a16="http://schemas.microsoft.com/office/drawing/2014/main" id="{F86CED34-4EF6-8E43-3CF4-13C84F764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43" y="5657258"/>
                <a:ext cx="1595211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23" grpId="0" animBg="1"/>
      <p:bldP spid="24" grpId="0" animBg="1"/>
      <p:bldP spid="2" grpId="0"/>
      <p:bldP spid="3" grpId="0" animBg="1"/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now%20and%20Clou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938963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字方塊 2"/>
          <p:cNvSpPr txBox="1">
            <a:spLocks noChangeArrowheads="1"/>
          </p:cNvSpPr>
          <p:nvPr/>
        </p:nvSpPr>
        <p:spPr bwMode="auto">
          <a:xfrm>
            <a:off x="2819400" y="579120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物體的狀態隨著冷熱會有很大的不同！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r="12510" b="72228"/>
          <a:stretch/>
        </p:blipFill>
        <p:spPr bwMode="auto">
          <a:xfrm>
            <a:off x="1306452" y="1109404"/>
            <a:ext cx="367891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文字方塊 4"/>
          <p:cNvSpPr txBox="1">
            <a:spLocks noChangeArrowheads="1"/>
          </p:cNvSpPr>
          <p:nvPr/>
        </p:nvSpPr>
        <p:spPr bwMode="auto">
          <a:xfrm>
            <a:off x="1230252" y="134138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有摩擦，似乎機械能就不守恒！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337982" y="4328918"/>
            <a:ext cx="6788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熱力學第一定律找到一種新的能量形式，總能量還是守恆！</a:t>
            </a:r>
          </a:p>
        </p:txBody>
      </p:sp>
      <p:sp>
        <p:nvSpPr>
          <p:cNvPr id="16" name="矩形 18"/>
          <p:cNvSpPr>
            <a:spLocks noChangeArrowheads="1"/>
          </p:cNvSpPr>
          <p:nvPr/>
        </p:nvSpPr>
        <p:spPr bwMode="auto">
          <a:xfrm>
            <a:off x="3607108" y="4765495"/>
            <a:ext cx="4570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位能是由位置決定，而</a:t>
            </a:r>
            <a:r>
              <a:rPr lang="zh-TW" altLang="en-US" sz="1800" dirty="0">
                <a:solidFill>
                  <a:srgbClr val="FF0000"/>
                </a:solidFill>
              </a:rPr>
              <a:t>內能是與溫度相關</a:t>
            </a:r>
            <a:r>
              <a:rPr lang="zh-TW" altLang="en-US" sz="1800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306452" y="617945"/>
                <a:ext cx="251460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452" y="617945"/>
                <a:ext cx="2514600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61630" y="4765495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30" y="4765495"/>
                <a:ext cx="2209800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2">
            <a:extLst>
              <a:ext uri="{FF2B5EF4-FFF2-40B4-BE49-F238E27FC236}">
                <a16:creationId xmlns:a16="http://schemas.microsoft.com/office/drawing/2014/main" id="{F4A53144-31ED-76E5-BDFF-B0FB7803B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452" y="3051454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實驗顯示：此功會等於環境吸收的熱，如果將溫度考慮進來，</a:t>
            </a:r>
          </a:p>
        </p:txBody>
      </p:sp>
      <p:sp>
        <p:nvSpPr>
          <p:cNvPr id="4" name="矩形 13">
            <a:extLst>
              <a:ext uri="{FF2B5EF4-FFF2-40B4-BE49-F238E27FC236}">
                <a16:creationId xmlns:a16="http://schemas.microsoft.com/office/drawing/2014/main" id="{B34E988E-77E0-A787-51AC-9FE5CA33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452" y="3421341"/>
            <a:ext cx="678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摩擦作的功，也如位能，可以寫成一個物理量在前後狀態的改變！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495A102-5D67-73FF-9A6E-FB9074FEA833}"/>
                  </a:ext>
                </a:extLst>
              </p:cNvPr>
              <p:cNvSpPr txBox="1"/>
              <p:nvPr/>
            </p:nvSpPr>
            <p:spPr>
              <a:xfrm>
                <a:off x="1352403" y="3904506"/>
                <a:ext cx="254484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495A102-5D67-73FF-9A6E-FB9074FEA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403" y="3904506"/>
                <a:ext cx="2544849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2">
            <a:extLst>
              <a:ext uri="{FF2B5EF4-FFF2-40B4-BE49-F238E27FC236}">
                <a16:creationId xmlns:a16="http://schemas.microsoft.com/office/drawing/2014/main" id="{AC1F5082-9507-215F-26A8-1A2DEBA08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78526" y="61254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F1AC0B10-731E-81E3-2221-9B0A89879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8526" y="681122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6AA8FA84-AFA2-C4E9-4013-850AEE1736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3326" y="61254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7CBDC65-6B2D-B609-BF44-C2177458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526" y="620162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F6E18B3-B7FE-4E2A-D1C2-9732BF0F5F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726" y="60492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EBF5C7C6-EC14-748B-E8EC-A00ABBC6A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726" y="673502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0513AD3B-5A98-A4F6-5B70-12BA6B21CB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9526" y="60492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5B44C26-10FE-14D1-C90F-FEA64B074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726" y="6582627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0">
                <a:extLst>
                  <a:ext uri="{FF2B5EF4-FFF2-40B4-BE49-F238E27FC236}">
                    <a16:creationId xmlns:a16="http://schemas.microsoft.com/office/drawing/2014/main" id="{3D8B5D08-7F95-4FD9-7339-52B5AF06A8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5579" y="644451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 Box 10">
                <a:extLst>
                  <a:ext uri="{FF2B5EF4-FFF2-40B4-BE49-F238E27FC236}">
                    <a16:creationId xmlns:a16="http://schemas.microsoft.com/office/drawing/2014/main" id="{3D8B5D08-7F95-4FD9-7339-52B5AF06A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5579" y="6444514"/>
                <a:ext cx="685800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398B1137-D377-D065-6417-CB58272CC4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7126" y="636831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398B1137-D377-D065-6417-CB58272CC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7126" y="6368314"/>
                <a:ext cx="685800" cy="366713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12">
            <a:extLst>
              <a:ext uri="{FF2B5EF4-FFF2-40B4-BE49-F238E27FC236}">
                <a16:creationId xmlns:a16="http://schemas.microsoft.com/office/drawing/2014/main" id="{405E810F-CBF2-F23B-A5B3-490F40DC99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31526" y="60492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6DEC980B-D57E-FA96-0FA3-DA361AC59E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1526" y="673502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F9FC5F37-7C01-1897-D6A6-2CA2A1C8D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36326" y="60492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3A5F28FF-ECE7-4BC9-DB98-BC9CB30F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526" y="6354027"/>
            <a:ext cx="3048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6">
                <a:extLst>
                  <a:ext uri="{FF2B5EF4-FFF2-40B4-BE49-F238E27FC236}">
                    <a16:creationId xmlns:a16="http://schemas.microsoft.com/office/drawing/2014/main" id="{6B15ED43-9546-71AB-5699-26AE8B112B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0126" y="6368313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 Box 16">
                <a:extLst>
                  <a:ext uri="{FF2B5EF4-FFF2-40B4-BE49-F238E27FC236}">
                    <a16:creationId xmlns:a16="http://schemas.microsoft.com/office/drawing/2014/main" id="{6B15ED43-9546-71AB-5699-26AE8B112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0126" y="6368313"/>
                <a:ext cx="685800" cy="366713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17">
            <a:extLst>
              <a:ext uri="{FF2B5EF4-FFF2-40B4-BE49-F238E27FC236}">
                <a16:creationId xmlns:a16="http://schemas.microsoft.com/office/drawing/2014/main" id="{D12B8C46-605B-3C8E-3C1D-8E7AEF2EF2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5326" y="61254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FF1C1FD1-2010-2491-03F6-14C82DF30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5326" y="681122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9">
            <a:extLst>
              <a:ext uri="{FF2B5EF4-FFF2-40B4-BE49-F238E27FC236}">
                <a16:creationId xmlns:a16="http://schemas.microsoft.com/office/drawing/2014/main" id="{FF228122-42EC-C9F6-A1F9-907560EBDB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50126" y="61254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E8663C99-9051-2C7D-91CD-B0A384119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326" y="6658827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21">
                <a:extLst>
                  <a:ext uri="{FF2B5EF4-FFF2-40B4-BE49-F238E27FC236}">
                    <a16:creationId xmlns:a16="http://schemas.microsoft.com/office/drawing/2014/main" id="{2455E5EA-9F9A-25FE-F888-07C5F3E6FD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7726" y="643022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 Box 21">
                <a:extLst>
                  <a:ext uri="{FF2B5EF4-FFF2-40B4-BE49-F238E27FC236}">
                    <a16:creationId xmlns:a16="http://schemas.microsoft.com/office/drawing/2014/main" id="{2455E5EA-9F9A-25FE-F888-07C5F3E6F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7726" y="6430227"/>
                <a:ext cx="685800" cy="3667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22">
            <a:extLst>
              <a:ext uri="{FF2B5EF4-FFF2-40B4-BE49-F238E27FC236}">
                <a16:creationId xmlns:a16="http://schemas.microsoft.com/office/drawing/2014/main" id="{C60F7248-6F50-63A9-3CAD-AF167FE64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926" y="5592027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1" name="Line 23">
            <a:extLst>
              <a:ext uri="{FF2B5EF4-FFF2-40B4-BE49-F238E27FC236}">
                <a16:creationId xmlns:a16="http://schemas.microsoft.com/office/drawing/2014/main" id="{4BE65EAB-4B7D-89C9-C02C-7A3F72CC36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5926" y="61254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" name="Line 24">
            <a:extLst>
              <a:ext uri="{FF2B5EF4-FFF2-40B4-BE49-F238E27FC236}">
                <a16:creationId xmlns:a16="http://schemas.microsoft.com/office/drawing/2014/main" id="{4EA41761-27F8-2C6A-9FA7-7D3EB3E28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926" y="681122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25">
            <a:extLst>
              <a:ext uri="{FF2B5EF4-FFF2-40B4-BE49-F238E27FC236}">
                <a16:creationId xmlns:a16="http://schemas.microsoft.com/office/drawing/2014/main" id="{A62319B9-77E4-4C04-A1DE-C18FE963F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0726" y="61254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BEF03F62-8995-8319-13F5-9FF796E17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926" y="6506427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27">
                <a:extLst>
                  <a:ext uri="{FF2B5EF4-FFF2-40B4-BE49-F238E27FC236}">
                    <a16:creationId xmlns:a16="http://schemas.microsoft.com/office/drawing/2014/main" id="{35E93D11-C25B-CF57-16DA-6F9597BDB7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7108" y="6444513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 Box 27">
                <a:extLst>
                  <a:ext uri="{FF2B5EF4-FFF2-40B4-BE49-F238E27FC236}">
                    <a16:creationId xmlns:a16="http://schemas.microsoft.com/office/drawing/2014/main" id="{35E93D11-C25B-CF57-16DA-6F9597BDB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7108" y="6444513"/>
                <a:ext cx="685800" cy="366713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ine 28">
            <a:extLst>
              <a:ext uri="{FF2B5EF4-FFF2-40B4-BE49-F238E27FC236}">
                <a16:creationId xmlns:a16="http://schemas.microsoft.com/office/drawing/2014/main" id="{EE7598B4-9C18-9651-9393-487C2BCBA8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74526" y="60492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29">
            <a:extLst>
              <a:ext uri="{FF2B5EF4-FFF2-40B4-BE49-F238E27FC236}">
                <a16:creationId xmlns:a16="http://schemas.microsoft.com/office/drawing/2014/main" id="{4AC1A4E1-666F-1FE5-FDA4-CDAFF7996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4526" y="673502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Line 30">
            <a:extLst>
              <a:ext uri="{FF2B5EF4-FFF2-40B4-BE49-F238E27FC236}">
                <a16:creationId xmlns:a16="http://schemas.microsoft.com/office/drawing/2014/main" id="{8F1C74AB-9257-798D-9B69-45E2807180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79326" y="604922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AFE8409F-A18C-1F61-0D09-779F2921F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526" y="6277827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32">
                <a:extLst>
                  <a:ext uri="{FF2B5EF4-FFF2-40B4-BE49-F238E27FC236}">
                    <a16:creationId xmlns:a16="http://schemas.microsoft.com/office/drawing/2014/main" id="{28B7CC31-CAB6-AC65-8ACD-FA2A4CEB30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79326" y="635402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 Box 32">
                <a:extLst>
                  <a:ext uri="{FF2B5EF4-FFF2-40B4-BE49-F238E27FC236}">
                    <a16:creationId xmlns:a16="http://schemas.microsoft.com/office/drawing/2014/main" id="{28B7CC31-CAB6-AC65-8ACD-FA2A4CEB3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9326" y="6354027"/>
                <a:ext cx="685800" cy="366713"/>
              </a:xfrm>
              <a:prstGeom prst="rect">
                <a:avLst/>
              </a:prstGeom>
              <a:blipFill>
                <a:blip r:embed="rId11"/>
                <a:stretch>
                  <a:fillRect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utoShape 33">
            <a:extLst>
              <a:ext uri="{FF2B5EF4-FFF2-40B4-BE49-F238E27FC236}">
                <a16:creationId xmlns:a16="http://schemas.microsoft.com/office/drawing/2014/main" id="{68D26810-1298-FBD9-E34C-6C5DD93E3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526" y="5211027"/>
            <a:ext cx="2514600" cy="304800"/>
          </a:xfrm>
          <a:prstGeom prst="curvedDownArrow">
            <a:avLst>
              <a:gd name="adj1" fmla="val 165000"/>
              <a:gd name="adj2" fmla="val 33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2" name="文字方塊 2">
            <a:extLst>
              <a:ext uri="{FF2B5EF4-FFF2-40B4-BE49-F238E27FC236}">
                <a16:creationId xmlns:a16="http://schemas.microsoft.com/office/drawing/2014/main" id="{3A4C284F-BD7C-655A-C33E-C3D2DFB7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025" y="5381682"/>
            <a:ext cx="5007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熱交互作用本質上是一種能量混亂交換的過程！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2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313EBC9A-134B-73C8-C758-299D6E80B725}"/>
                  </a:ext>
                </a:extLst>
              </p:cNvPr>
              <p:cNvSpPr/>
              <p:nvPr/>
            </p:nvSpPr>
            <p:spPr>
              <a:xfrm>
                <a:off x="5783007" y="4467171"/>
                <a:ext cx="216745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313EBC9A-134B-73C8-C758-299D6E80B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007" y="4467171"/>
                <a:ext cx="2167459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546869" y="2169650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1568822" y="729457"/>
            <a:ext cx="278904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5958"/>
          <a:stretch>
            <a:fillRect/>
          </a:stretch>
        </p:blipFill>
        <p:spPr bwMode="auto">
          <a:xfrm>
            <a:off x="5455023" y="729457"/>
            <a:ext cx="3424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8982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7364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6"/>
              <p:cNvSpPr txBox="1">
                <a:spLocks noChangeArrowheads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溫度為長度的函數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7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194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336676" y="3944144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8203" name="文字方塊 9"/>
          <p:cNvSpPr txBox="1">
            <a:spLocks noChangeArrowheads="1"/>
          </p:cNvSpPr>
          <p:nvPr/>
        </p:nvSpPr>
        <p:spPr bwMode="auto">
          <a:xfrm>
            <a:off x="1931894" y="6248400"/>
            <a:ext cx="5410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有了這兩個係數，固體的所有熱性質都可以研究了！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836023" y="19605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898276" y="228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355476" y="4401344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7313934" y="4477544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9274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51748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90" name="Text Box 6"/>
              <p:cNvSpPr txBox="1">
                <a:spLocks noChangeArrowheads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內能為長度也是溫度的函數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int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9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92" name="文字方塊 21"/>
          <p:cNvSpPr txBox="1">
            <a:spLocks noChangeArrowheads="1"/>
          </p:cNvSpPr>
          <p:nvPr/>
        </p:nvSpPr>
        <p:spPr bwMode="auto">
          <a:xfrm>
            <a:off x="4870076" y="4456113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熱作用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76299" y="5787189"/>
            <a:ext cx="33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可以得出熱平衡的條件。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870077" y="5791200"/>
            <a:ext cx="42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可以得出交換熱量時，溫度變化的條件。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14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762000" y="914400"/>
            <a:ext cx="2949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圖片 11" descr="16_03Figurea-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685800"/>
            <a:ext cx="26495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文字方塊 12"/>
          <p:cNvSpPr txBox="1">
            <a:spLocks noChangeArrowheads="1"/>
          </p:cNvSpPr>
          <p:nvPr/>
        </p:nvSpPr>
        <p:spPr bwMode="auto">
          <a:xfrm>
            <a:off x="1828800" y="35814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熱物理學能預測的基本上以平衡態的性質為主，</a:t>
            </a:r>
          </a:p>
        </p:txBody>
      </p:sp>
      <p:sp>
        <p:nvSpPr>
          <p:cNvPr id="55303" name="文字方塊 13"/>
          <p:cNvSpPr txBox="1">
            <a:spLocks noChangeArrowheads="1"/>
          </p:cNvSpPr>
          <p:nvPr/>
        </p:nvSpPr>
        <p:spPr bwMode="auto">
          <a:xfrm>
            <a:off x="1828800" y="40386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平衡態是與</a:t>
            </a:r>
            <a:r>
              <a:rPr lang="zh-TW" altLang="en-US" sz="1800">
                <a:solidFill>
                  <a:srgbClr val="FF0000"/>
                </a:solidFill>
              </a:rPr>
              <a:t>時間</a:t>
            </a:r>
            <a:r>
              <a:rPr lang="zh-TW" altLang="en-US" sz="1800"/>
              <a:t>無關的！</a:t>
            </a:r>
          </a:p>
        </p:txBody>
      </p:sp>
      <p:pic>
        <p:nvPicPr>
          <p:cNvPr id="55304" name="Picture 13" descr="C:\Users\Chia-Hung Chang\Downloads\Data\Knight\Media\Chapter4\Images\04_17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8600"/>
            <a:ext cx="21494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15"/>
          <p:cNvSpPr txBox="1">
            <a:spLocks noChangeArrowheads="1"/>
          </p:cNvSpPr>
          <p:nvPr/>
        </p:nvSpPr>
        <p:spPr bwMode="auto">
          <a:xfrm>
            <a:off x="1828800" y="4953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這與力學非常不同。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306" name="文字方塊 16"/>
              <p:cNvSpPr txBox="1">
                <a:spLocks noChangeArrowheads="1"/>
              </p:cNvSpPr>
              <p:nvPr/>
            </p:nvSpPr>
            <p:spPr bwMode="auto">
              <a:xfrm>
                <a:off x="1828800" y="5410200"/>
                <a:ext cx="403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力學預測的是物理量與時間的關係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55306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5410200"/>
                <a:ext cx="403860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207" t="-6667" r="-678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524000" y="2819400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819400"/>
                <a:ext cx="1363002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648200" y="2798400"/>
                <a:ext cx="3689514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798400"/>
                <a:ext cx="3689514" cy="411331"/>
              </a:xfrm>
              <a:prstGeom prst="rect">
                <a:avLst/>
              </a:prstGeom>
              <a:blipFill rotWithShape="1">
                <a:blip r:embed="rId7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>
            <a:fillRect/>
          </a:stretch>
        </p:blipFill>
        <p:spPr bwMode="auto">
          <a:xfrm>
            <a:off x="2362200" y="1295400"/>
            <a:ext cx="41148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文字方塊 8"/>
          <p:cNvSpPr txBox="1">
            <a:spLocks noChangeArrowheads="1"/>
          </p:cNvSpPr>
          <p:nvPr/>
        </p:nvSpPr>
        <p:spPr bwMode="auto">
          <a:xfrm>
            <a:off x="2057400" y="46482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功可以轉換為熱</a:t>
            </a:r>
          </a:p>
        </p:txBody>
      </p:sp>
      <p:sp>
        <p:nvSpPr>
          <p:cNvPr id="57349" name="文字方塊 9"/>
          <p:cNvSpPr txBox="1">
            <a:spLocks noChangeArrowheads="1"/>
          </p:cNvSpPr>
          <p:nvPr/>
        </p:nvSpPr>
        <p:spPr bwMode="auto">
          <a:xfrm>
            <a:off x="4114800" y="419100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功也是一種能量，</a:t>
            </a:r>
          </a:p>
        </p:txBody>
      </p:sp>
      <p:sp>
        <p:nvSpPr>
          <p:cNvPr id="57350" name="矩形 10"/>
          <p:cNvSpPr>
            <a:spLocks noChangeArrowheads="1"/>
          </p:cNvSpPr>
          <p:nvPr/>
        </p:nvSpPr>
        <p:spPr bwMode="auto">
          <a:xfrm>
            <a:off x="2057400" y="41910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熱量是一種能量</a:t>
            </a:r>
            <a:endParaRPr lang="en-US" altLang="zh-TW" sz="1800"/>
          </a:p>
        </p:txBody>
      </p:sp>
      <p:sp>
        <p:nvSpPr>
          <p:cNvPr id="57351" name="文字方塊 11"/>
          <p:cNvSpPr txBox="1">
            <a:spLocks noChangeArrowheads="1"/>
          </p:cNvSpPr>
          <p:nvPr/>
        </p:nvSpPr>
        <p:spPr bwMode="auto">
          <a:xfrm>
            <a:off x="2057400" y="5181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功與熱有甚麼不同？</a:t>
            </a:r>
          </a:p>
        </p:txBody>
      </p:sp>
      <p:sp>
        <p:nvSpPr>
          <p:cNvPr id="57352" name="文字方塊 12"/>
          <p:cNvSpPr txBox="1">
            <a:spLocks noChangeArrowheads="1"/>
          </p:cNvSpPr>
          <p:nvPr/>
        </p:nvSpPr>
        <p:spPr bwMode="auto">
          <a:xfrm>
            <a:off x="2057400" y="57150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要研究這個問題得先找一個可以同時交換功與熱的系統！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038601" y="4659868"/>
                <a:ext cx="1752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1" y="4659868"/>
                <a:ext cx="175260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fig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r="54917" b="16634"/>
          <a:stretch/>
        </p:blipFill>
        <p:spPr bwMode="auto">
          <a:xfrm>
            <a:off x="1887071" y="1295400"/>
            <a:ext cx="241694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28423" y="737591"/>
            <a:ext cx="3487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通常物體大小會隨冷熱而變化。</a:t>
            </a:r>
          </a:p>
        </p:txBody>
      </p:sp>
      <p:pic>
        <p:nvPicPr>
          <p:cNvPr id="6" name="Picture 4" descr="fig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93961"/>
          <a:stretch/>
        </p:blipFill>
        <p:spPr bwMode="auto">
          <a:xfrm>
            <a:off x="1884830" y="5333626"/>
            <a:ext cx="5000545" cy="2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6" t="2130" b="16634"/>
          <a:stretch/>
        </p:blipFill>
        <p:spPr bwMode="auto">
          <a:xfrm>
            <a:off x="4495800" y="1295400"/>
            <a:ext cx="244541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9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0"/>
          <a:stretch>
            <a:fillRect/>
          </a:stretch>
        </p:blipFill>
        <p:spPr bwMode="auto">
          <a:xfrm>
            <a:off x="838200" y="1054874"/>
            <a:ext cx="2671226" cy="48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40675" y="2231181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冷熱狀態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 Box 4"/>
              <p:cNvSpPr txBox="1">
                <a:spLocks noChangeArrowheads="1"/>
              </p:cNvSpPr>
              <p:nvPr/>
            </p:nvSpPr>
            <p:spPr bwMode="auto">
              <a:xfrm>
                <a:off x="6941075" y="2231181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長度</a:t>
                </a:r>
              </a:p>
            </p:txBody>
          </p:sp>
        </mc:Choice>
        <mc:Fallback xmlns="">
          <p:sp>
            <p:nvSpPr>
              <p:cNvPr id="614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1075" y="2231181"/>
                <a:ext cx="1295400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112275" y="245978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5112275" y="20443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115720" name="文字方塊 7"/>
          <p:cNvSpPr txBox="1">
            <a:spLocks noChangeArrowheads="1"/>
          </p:cNvSpPr>
          <p:nvPr/>
        </p:nvSpPr>
        <p:spPr bwMode="auto">
          <a:xfrm>
            <a:off x="3717426" y="1054849"/>
            <a:ext cx="4821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那同一個物體若大小相同時，</a:t>
            </a:r>
          </a:p>
        </p:txBody>
      </p:sp>
      <p:pic>
        <p:nvPicPr>
          <p:cNvPr id="20490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3837691" y="3886200"/>
            <a:ext cx="1515689" cy="199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740675" y="2917634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一個物體的大小可以</a:t>
            </a:r>
            <a:r>
              <a:rPr lang="zh-TW" altLang="en-US" sz="1800" dirty="0">
                <a:solidFill>
                  <a:srgbClr val="FF0000"/>
                </a:solidFill>
              </a:rPr>
              <a:t>一對一標定它的冷熱狀態</a:t>
            </a:r>
            <a:r>
              <a:rPr lang="zh-TW" altLang="en-US" sz="1800" dirty="0"/>
              <a:t>！</a:t>
            </a:r>
          </a:p>
        </p:txBody>
      </p:sp>
      <p:sp>
        <p:nvSpPr>
          <p:cNvPr id="2" name="矩形 1"/>
          <p:cNvSpPr/>
          <p:nvPr/>
        </p:nvSpPr>
        <p:spPr>
          <a:xfrm>
            <a:off x="3718247" y="152400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它似乎處於同一個冷熱狀態！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A92B3-638F-9EF0-1BDD-E72797F6D3B5}"/>
              </a:ext>
            </a:extLst>
          </p:cNvPr>
          <p:cNvSpPr txBox="1"/>
          <p:nvPr/>
        </p:nvSpPr>
        <p:spPr>
          <a:xfrm>
            <a:off x="3717426" y="3374194"/>
            <a:ext cx="282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這樣的性質稱為</a:t>
            </a:r>
            <a:r>
              <a:rPr lang="zh-TW" altLang="en-US" sz="1800" dirty="0">
                <a:solidFill>
                  <a:srgbClr val="FF0000"/>
                </a:solidFill>
              </a:rPr>
              <a:t>熱座標</a:t>
            </a:r>
            <a:r>
              <a:rPr lang="zh-TW" altLang="en-US" sz="1800" dirty="0"/>
              <a:t>。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ig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4"/>
          <a:stretch>
            <a:fillRect/>
          </a:stretch>
        </p:blipFill>
        <p:spPr bwMode="auto">
          <a:xfrm>
            <a:off x="2895600" y="1524000"/>
            <a:ext cx="31210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124200" y="8382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液體的</a:t>
            </a:r>
            <a:r>
              <a:rPr lang="zh-TW" altLang="en-US" sz="1800">
                <a:solidFill>
                  <a:srgbClr val="FF0000"/>
                </a:solidFill>
              </a:rPr>
              <a:t>密度</a:t>
            </a:r>
            <a:r>
              <a:rPr lang="zh-TW" altLang="en-US" sz="1800"/>
              <a:t>會隨冷熱而變化</a:t>
            </a:r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3200400" y="5562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密度即是液體的熱座標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ropbox\Documents\課程\YoungTextBook\Images\Chapter17\A_Images\A_Figures_and_Photos\17_01_Figur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 b="5623"/>
          <a:stretch/>
        </p:blipFill>
        <p:spPr bwMode="auto">
          <a:xfrm>
            <a:off x="2743893" y="1219200"/>
            <a:ext cx="2819400" cy="30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字方塊 2"/>
          <p:cNvSpPr txBox="1">
            <a:spLocks noChangeArrowheads="1"/>
          </p:cNvSpPr>
          <p:nvPr/>
        </p:nvSpPr>
        <p:spPr bwMode="auto">
          <a:xfrm>
            <a:off x="2609636" y="5334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氣體的體積與壓力都是熱座標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814A8B2-A694-414B-85BF-1C1E19FC1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6482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冷熱狀態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59502FF-8D90-F949-9995-74B37BC1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6482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熱座標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67F802EC-F1FD-DA47-82A4-94C1F2251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876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D92A155-6C5F-B14F-AF54-7F408EA2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4613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3" name="矩形 11">
            <a:extLst>
              <a:ext uri="{FF2B5EF4-FFF2-40B4-BE49-F238E27FC236}">
                <a16:creationId xmlns:a16="http://schemas.microsoft.com/office/drawing/2014/main" id="{7FC6AACF-FCE5-5177-2844-9023E02CC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228617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有了熱座標，一個物體的冷熱可以量化。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4292</TotalTime>
  <Words>2402</Words>
  <Application>Microsoft Macintosh PowerPoint</Application>
  <PresentationFormat>On-screen Show (4:3)</PresentationFormat>
  <Paragraphs>276</Paragraphs>
  <Slides>53</Slides>
  <Notes>0</Notes>
  <HiddenSlides>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356</cp:revision>
  <cp:lastPrinted>2023-11-27T15:11:25Z</cp:lastPrinted>
  <dcterms:created xsi:type="dcterms:W3CDTF">1601-01-01T00:00:00Z</dcterms:created>
  <dcterms:modified xsi:type="dcterms:W3CDTF">2024-11-25T11:37:38Z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