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sldIdLst>
    <p:sldId id="296" r:id="rId2"/>
    <p:sldId id="531" r:id="rId3"/>
    <p:sldId id="478" r:id="rId4"/>
    <p:sldId id="479" r:id="rId5"/>
    <p:sldId id="409" r:id="rId6"/>
    <p:sldId id="383" r:id="rId7"/>
    <p:sldId id="370" r:id="rId8"/>
    <p:sldId id="371" r:id="rId9"/>
    <p:sldId id="372" r:id="rId10"/>
    <p:sldId id="373" r:id="rId11"/>
    <p:sldId id="450" r:id="rId12"/>
    <p:sldId id="411" r:id="rId13"/>
    <p:sldId id="1681" r:id="rId14"/>
    <p:sldId id="1679" r:id="rId15"/>
    <p:sldId id="374" r:id="rId16"/>
    <p:sldId id="376" r:id="rId17"/>
    <p:sldId id="410" r:id="rId18"/>
    <p:sldId id="266" r:id="rId19"/>
    <p:sldId id="275" r:id="rId20"/>
    <p:sldId id="368" r:id="rId21"/>
    <p:sldId id="369" r:id="rId22"/>
    <p:sldId id="393" r:id="rId23"/>
    <p:sldId id="480" r:id="rId24"/>
    <p:sldId id="387" r:id="rId25"/>
    <p:sldId id="297" r:id="rId26"/>
    <p:sldId id="377" r:id="rId27"/>
    <p:sldId id="298" r:id="rId28"/>
    <p:sldId id="300" r:id="rId29"/>
    <p:sldId id="299" r:id="rId30"/>
    <p:sldId id="305" r:id="rId31"/>
    <p:sldId id="451" r:id="rId32"/>
    <p:sldId id="378" r:id="rId33"/>
    <p:sldId id="494" r:id="rId34"/>
    <p:sldId id="497" r:id="rId35"/>
    <p:sldId id="303" r:id="rId36"/>
    <p:sldId id="394" r:id="rId37"/>
    <p:sldId id="395" r:id="rId38"/>
    <p:sldId id="1737" r:id="rId39"/>
    <p:sldId id="401" r:id="rId40"/>
    <p:sldId id="440" r:id="rId41"/>
    <p:sldId id="302" r:id="rId42"/>
    <p:sldId id="481" r:id="rId43"/>
    <p:sldId id="264" r:id="rId44"/>
    <p:sldId id="270" r:id="rId45"/>
    <p:sldId id="1676" r:id="rId46"/>
    <p:sldId id="326" r:id="rId47"/>
    <p:sldId id="262" r:id="rId48"/>
    <p:sldId id="1738" r:id="rId49"/>
    <p:sldId id="406" r:id="rId50"/>
    <p:sldId id="1682" r:id="rId51"/>
    <p:sldId id="325" r:id="rId52"/>
    <p:sldId id="1736" r:id="rId53"/>
    <p:sldId id="335" r:id="rId54"/>
    <p:sldId id="276" r:id="rId55"/>
    <p:sldId id="1735" r:id="rId56"/>
    <p:sldId id="468" r:id="rId57"/>
    <p:sldId id="277" r:id="rId58"/>
    <p:sldId id="328" r:id="rId59"/>
    <p:sldId id="407" r:id="rId60"/>
    <p:sldId id="271" r:id="rId61"/>
    <p:sldId id="343" r:id="rId62"/>
    <p:sldId id="408" r:id="rId63"/>
    <p:sldId id="327" r:id="rId64"/>
    <p:sldId id="512" r:id="rId65"/>
    <p:sldId id="404" r:id="rId66"/>
    <p:sldId id="546" r:id="rId67"/>
    <p:sldId id="511" r:id="rId68"/>
    <p:sldId id="308" r:id="rId69"/>
    <p:sldId id="309" r:id="rId70"/>
    <p:sldId id="310" r:id="rId71"/>
    <p:sldId id="453" r:id="rId72"/>
    <p:sldId id="454" r:id="rId73"/>
    <p:sldId id="465" r:id="rId74"/>
    <p:sldId id="350" r:id="rId75"/>
    <p:sldId id="1739" r:id="rId76"/>
    <p:sldId id="510" r:id="rId77"/>
    <p:sldId id="435" r:id="rId78"/>
    <p:sldId id="352" r:id="rId79"/>
    <p:sldId id="348" r:id="rId80"/>
    <p:sldId id="349" r:id="rId81"/>
    <p:sldId id="499" r:id="rId82"/>
    <p:sldId id="498" r:id="rId83"/>
    <p:sldId id="434" r:id="rId84"/>
    <p:sldId id="329" r:id="rId85"/>
    <p:sldId id="1740" r:id="rId86"/>
    <p:sldId id="331" r:id="rId87"/>
    <p:sldId id="1741" r:id="rId88"/>
    <p:sldId id="439" r:id="rId89"/>
    <p:sldId id="332" r:id="rId90"/>
    <p:sldId id="333" r:id="rId91"/>
    <p:sldId id="336" r:id="rId92"/>
    <p:sldId id="346" r:id="rId93"/>
    <p:sldId id="274" r:id="rId94"/>
    <p:sldId id="381" r:id="rId95"/>
    <p:sldId id="347" r:id="rId96"/>
    <p:sldId id="288" r:id="rId97"/>
    <p:sldId id="334" r:id="rId98"/>
    <p:sldId id="280" r:id="rId99"/>
    <p:sldId id="291" r:id="rId100"/>
    <p:sldId id="292" r:id="rId101"/>
    <p:sldId id="437" r:id="rId102"/>
    <p:sldId id="1680" r:id="rId103"/>
    <p:sldId id="505" r:id="rId104"/>
    <p:sldId id="485" r:id="rId105"/>
    <p:sldId id="486" r:id="rId106"/>
    <p:sldId id="487" r:id="rId107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AFAA4"/>
    <a:srgbClr val="3366FF"/>
    <a:srgbClr val="33CC33"/>
    <a:srgbClr val="FF33CC"/>
    <a:srgbClr val="FF00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16" autoAdjust="0"/>
    <p:restoredTop sz="94660"/>
  </p:normalViewPr>
  <p:slideViewPr>
    <p:cSldViewPr>
      <p:cViewPr varScale="1">
        <p:scale>
          <a:sx n="127" d="100"/>
          <a:sy n="127" d="100"/>
        </p:scale>
        <p:origin x="99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187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69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C90C320-6178-4EBC-B261-348234793C3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76673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287A1252-E9E3-4358-BF05-19D02D56E8C9}" type="slidenum">
              <a:rPr lang="en-US" altLang="zh-TW" smtClean="0"/>
              <a:pPr eaLnBrk="1" hangingPunct="1"/>
              <a:t>63</a:t>
            </a:fld>
            <a:endParaRPr lang="en-US" altLang="zh-TW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5A4E4-2A19-4D09-AEE2-3546CDB7480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9444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71BA4-C84D-41A7-B802-CE40C78E16E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86134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0E1AE-BD49-42DA-8F1C-075C61D42AA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91780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37097-57E1-4A5D-B50D-14B2C1C351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0500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E52E9-2C16-4CD0-A63F-E6DC34BD0E6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54397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773D3-B771-4323-82C3-AFD4200FBDF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90563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7136B-E85F-44E7-A4B1-1DCC41CC188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6167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1EFDF-B74A-4E1A-9993-8782A876E3F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52997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4B1F6-613A-4FF0-9373-EA93855CEBD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7752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FFFEA-8775-4A27-9BBC-C1B54DBF196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82569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8E8AC-365F-47AE-A0C0-072D53D8149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3511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D03AE-8E26-4B9A-92A9-D7A5DC75D7D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62011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C9649-D0DF-4763-9B14-93634B839B3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35921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Arial" charset="0"/>
              </a:defRPr>
            </a:lvl1pPr>
          </a:lstStyle>
          <a:p>
            <a:pPr>
              <a:defRPr/>
            </a:pPr>
            <a:fld id="{CFC2EBB6-8F5A-485E-95DA-B6094D0E7D4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0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0.png"/><Relationship Id="rId5" Type="http://schemas.openxmlformats.org/officeDocument/2006/relationships/image" Target="../media/image1970.png"/><Relationship Id="rId4" Type="http://schemas.openxmlformats.org/officeDocument/2006/relationships/image" Target="../media/image196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0.png"/><Relationship Id="rId7" Type="http://schemas.openxmlformats.org/officeDocument/2006/relationships/image" Target="../media/image2040.png"/><Relationship Id="rId2" Type="http://schemas.openxmlformats.org/officeDocument/2006/relationships/image" Target="../media/image19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0.png"/><Relationship Id="rId5" Type="http://schemas.openxmlformats.org/officeDocument/2006/relationships/image" Target="../media/image2020.png"/><Relationship Id="rId4" Type="http://schemas.openxmlformats.org/officeDocument/2006/relationships/image" Target="../media/image2010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6.jpeg"/><Relationship Id="rId7" Type="http://schemas.openxmlformats.org/officeDocument/2006/relationships/image" Target="../media/image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0.png"/><Relationship Id="rId7" Type="http://schemas.openxmlformats.org/officeDocument/2006/relationships/image" Target="../media/image35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0.png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0" Type="http://schemas.openxmlformats.org/officeDocument/2006/relationships/image" Target="../media/image34.jpeg"/><Relationship Id="rId4" Type="http://schemas.openxmlformats.org/officeDocument/2006/relationships/image" Target="../media/image32.pn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0.png"/><Relationship Id="rId11" Type="http://schemas.openxmlformats.org/officeDocument/2006/relationships/image" Target="../media/image48.png"/><Relationship Id="rId5" Type="http://schemas.openxmlformats.org/officeDocument/2006/relationships/image" Target="../media/image420.png"/><Relationship Id="rId10" Type="http://schemas.openxmlformats.org/officeDocument/2006/relationships/image" Target="../media/image471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6.jpeg"/><Relationship Id="rId7" Type="http://schemas.openxmlformats.org/officeDocument/2006/relationships/image" Target="../media/image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1.png"/><Relationship Id="rId7" Type="http://schemas.openxmlformats.org/officeDocument/2006/relationships/image" Target="../media/image2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2.png"/><Relationship Id="rId11" Type="http://schemas.openxmlformats.org/officeDocument/2006/relationships/image" Target="../media/image49.png"/><Relationship Id="rId5" Type="http://schemas.openxmlformats.org/officeDocument/2006/relationships/image" Target="../media/image38.png"/><Relationship Id="rId10" Type="http://schemas.openxmlformats.org/officeDocument/2006/relationships/image" Target="../media/image360.png"/><Relationship Id="rId4" Type="http://schemas.openxmlformats.org/officeDocument/2006/relationships/image" Target="../media/image370.png"/><Relationship Id="rId9" Type="http://schemas.openxmlformats.org/officeDocument/2006/relationships/image" Target="../media/image350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1.png"/><Relationship Id="rId3" Type="http://schemas.openxmlformats.org/officeDocument/2006/relationships/image" Target="../media/image43.jpeg"/><Relationship Id="rId12" Type="http://schemas.openxmlformats.org/officeDocument/2006/relationships/image" Target="../media/image52.png"/><Relationship Id="rId2" Type="http://schemas.openxmlformats.org/officeDocument/2006/relationships/image" Target="../media/image50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1.png"/><Relationship Id="rId15" Type="http://schemas.openxmlformats.org/officeDocument/2006/relationships/image" Target="../media/image521.png"/><Relationship Id="rId10" Type="http://schemas.openxmlformats.org/officeDocument/2006/relationships/image" Target="../media/image380.png"/><Relationship Id="rId14" Type="http://schemas.openxmlformats.org/officeDocument/2006/relationships/image" Target="../media/image511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2" Type="http://schemas.openxmlformats.org/officeDocument/2006/relationships/image" Target="../media/image53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3.jpeg"/><Relationship Id="rId10" Type="http://schemas.openxmlformats.org/officeDocument/2006/relationships/image" Target="../media/image400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49.wmf"/><Relationship Id="rId18" Type="http://schemas.openxmlformats.org/officeDocument/2006/relationships/image" Target="../media/image500.png"/><Relationship Id="rId3" Type="http://schemas.openxmlformats.org/officeDocument/2006/relationships/image" Target="../media/image44.wmf"/><Relationship Id="rId7" Type="http://schemas.openxmlformats.org/officeDocument/2006/relationships/image" Target="../media/image46.wmf"/><Relationship Id="rId12" Type="http://schemas.openxmlformats.org/officeDocument/2006/relationships/oleObject" Target="../embeddings/oleObject6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48.wmf"/><Relationship Id="rId5" Type="http://schemas.openxmlformats.org/officeDocument/2006/relationships/image" Target="../media/image45.w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470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47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1.png"/><Relationship Id="rId13" Type="http://schemas.openxmlformats.org/officeDocument/2006/relationships/image" Target="../media/image64.png"/><Relationship Id="rId3" Type="http://schemas.openxmlformats.org/officeDocument/2006/relationships/image" Target="../media/image9.jpeg"/><Relationship Id="rId7" Type="http://schemas.openxmlformats.org/officeDocument/2006/relationships/image" Target="../media/image510.png"/><Relationship Id="rId12" Type="http://schemas.openxmlformats.org/officeDocument/2006/relationships/image" Target="../media/image631.png"/><Relationship Id="rId2" Type="http://schemas.openxmlformats.org/officeDocument/2006/relationships/image" Target="../media/image440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0.png"/><Relationship Id="rId11" Type="http://schemas.openxmlformats.org/officeDocument/2006/relationships/image" Target="../media/image62.png"/><Relationship Id="rId5" Type="http://schemas.openxmlformats.org/officeDocument/2006/relationships/image" Target="../media/image460.png"/><Relationship Id="rId15" Type="http://schemas.openxmlformats.org/officeDocument/2006/relationships/image" Target="../media/image66.png"/><Relationship Id="rId10" Type="http://schemas.openxmlformats.org/officeDocument/2006/relationships/image" Target="../media/image43.jpeg"/><Relationship Id="rId4" Type="http://schemas.openxmlformats.org/officeDocument/2006/relationships/image" Target="../media/image450.png"/><Relationship Id="rId9" Type="http://schemas.openxmlformats.org/officeDocument/2006/relationships/image" Target="../media/image530.png"/><Relationship Id="rId1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image" Target="../media/image57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56.wmf"/><Relationship Id="rId3" Type="http://schemas.openxmlformats.org/officeDocument/2006/relationships/image" Target="../media/image65.png"/><Relationship Id="rId7" Type="http://schemas.openxmlformats.org/officeDocument/2006/relationships/image" Target="../media/image54.wmf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58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55.wmf"/><Relationship Id="rId5" Type="http://schemas.openxmlformats.org/officeDocument/2006/relationships/image" Target="../media/image53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46.wmf"/><Relationship Id="rId1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1.png"/><Relationship Id="rId4" Type="http://schemas.openxmlformats.org/officeDocument/2006/relationships/image" Target="../media/image6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1.png"/><Relationship Id="rId5" Type="http://schemas.openxmlformats.org/officeDocument/2006/relationships/image" Target="../media/image68.png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jpeg"/><Relationship Id="rId7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1.png"/><Relationship Id="rId13" Type="http://schemas.openxmlformats.org/officeDocument/2006/relationships/image" Target="../media/image660.png"/><Relationship Id="rId3" Type="http://schemas.openxmlformats.org/officeDocument/2006/relationships/image" Target="../media/image81.png"/><Relationship Id="rId7" Type="http://schemas.openxmlformats.org/officeDocument/2006/relationships/image" Target="../media/image710.png"/><Relationship Id="rId12" Type="http://schemas.openxmlformats.org/officeDocument/2006/relationships/image" Target="../media/image75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83.png"/><Relationship Id="rId10" Type="http://schemas.openxmlformats.org/officeDocument/2006/relationships/image" Target="../media/image740.png"/><Relationship Id="rId9" Type="http://schemas.openxmlformats.org/officeDocument/2006/relationships/image" Target="../media/image730.png"/><Relationship Id="rId1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0.png"/><Relationship Id="rId3" Type="http://schemas.openxmlformats.org/officeDocument/2006/relationships/image" Target="../media/image85.png"/><Relationship Id="rId12" Type="http://schemas.openxmlformats.org/officeDocument/2006/relationships/image" Target="../media/image68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811.png"/><Relationship Id="rId4" Type="http://schemas.openxmlformats.org/officeDocument/2006/relationships/image" Target="../media/image86.png"/><Relationship Id="rId14" Type="http://schemas.openxmlformats.org/officeDocument/2006/relationships/image" Target="../media/image8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0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23.png"/><Relationship Id="rId5" Type="http://schemas.openxmlformats.org/officeDocument/2006/relationships/image" Target="../media/image118.png"/><Relationship Id="rId10" Type="http://schemas.openxmlformats.org/officeDocument/2006/relationships/image" Target="../media/image122.png"/><Relationship Id="rId4" Type="http://schemas.openxmlformats.org/officeDocument/2006/relationships/image" Target="../media/image57.jpeg"/><Relationship Id="rId9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17.png"/><Relationship Id="rId7" Type="http://schemas.openxmlformats.org/officeDocument/2006/relationships/image" Target="../media/image12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0.png"/><Relationship Id="rId2" Type="http://schemas.openxmlformats.org/officeDocument/2006/relationships/image" Target="../media/image97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5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9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image" Target="../media/image9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0.png"/><Relationship Id="rId7" Type="http://schemas.openxmlformats.org/officeDocument/2006/relationships/image" Target="../media/image1120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0.png"/><Relationship Id="rId5" Type="http://schemas.openxmlformats.org/officeDocument/2006/relationships/image" Target="../media/image1151.png"/><Relationship Id="rId4" Type="http://schemas.openxmlformats.org/officeDocument/2006/relationships/image" Target="../media/image11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0.png"/><Relationship Id="rId4" Type="http://schemas.openxmlformats.org/officeDocument/2006/relationships/image" Target="../media/image61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69.png"/><Relationship Id="rId7" Type="http://schemas.openxmlformats.org/officeDocument/2006/relationships/image" Target="../media/image89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5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75.png"/><Relationship Id="rId9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0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1.png"/><Relationship Id="rId7" Type="http://schemas.openxmlformats.org/officeDocument/2006/relationships/image" Target="../media/image134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10" Type="http://schemas.openxmlformats.org/officeDocument/2006/relationships/image" Target="../media/image137.png"/><Relationship Id="rId4" Type="http://schemas.openxmlformats.org/officeDocument/2006/relationships/image" Target="../media/image132.png"/><Relationship Id="rId9" Type="http://schemas.openxmlformats.org/officeDocument/2006/relationships/image" Target="../media/image1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1.png"/><Relationship Id="rId7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png"/><Relationship Id="rId3" Type="http://schemas.openxmlformats.org/officeDocument/2006/relationships/image" Target="../media/image143.jpeg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11" Type="http://schemas.openxmlformats.org/officeDocument/2006/relationships/image" Target="../media/image161.png"/><Relationship Id="rId5" Type="http://schemas.openxmlformats.org/officeDocument/2006/relationships/image" Target="../media/image144.jpeg"/><Relationship Id="rId15" Type="http://schemas.openxmlformats.org/officeDocument/2006/relationships/image" Target="../media/image165.png"/><Relationship Id="rId10" Type="http://schemas.openxmlformats.org/officeDocument/2006/relationships/image" Target="../media/image160.png"/><Relationship Id="rId4" Type="http://schemas.openxmlformats.org/officeDocument/2006/relationships/image" Target="../media/image1541.png"/><Relationship Id="rId9" Type="http://schemas.openxmlformats.org/officeDocument/2006/relationships/image" Target="../media/image159.png"/><Relationship Id="rId14" Type="http://schemas.openxmlformats.org/officeDocument/2006/relationships/image" Target="../media/image1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50.png"/><Relationship Id="rId4" Type="http://schemas.openxmlformats.org/officeDocument/2006/relationships/image" Target="../media/image14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raphicleftovers.com/deposit/98135/" TargetMode="External"/><Relationship Id="rId5" Type="http://schemas.openxmlformats.org/officeDocument/2006/relationships/image" Target="../media/image19.jpeg"/><Relationship Id="rId4" Type="http://schemas.openxmlformats.org/officeDocument/2006/relationships/hyperlink" Target="http://upload.wikimedia.org/wikipedia/commons/4/4c/Solar_Spectrum.png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jpe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63.gif"/><Relationship Id="rId4" Type="http://schemas.openxmlformats.org/officeDocument/2006/relationships/hyperlink" Target="http://upload.wikimedia.org/wikipedia/commons/6/6d/Translational_motion.gif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0.png"/><Relationship Id="rId2" Type="http://schemas.openxmlformats.org/officeDocument/2006/relationships/image" Target="../media/image123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1.png"/><Relationship Id="rId2" Type="http://schemas.openxmlformats.org/officeDocument/2006/relationships/image" Target="../media/image1351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1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1.png"/><Relationship Id="rId1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0.png"/><Relationship Id="rId15" Type="http://schemas.openxmlformats.org/officeDocument/2006/relationships/image" Target="../media/image521.png"/><Relationship Id="rId10" Type="http://schemas.openxmlformats.org/officeDocument/2006/relationships/image" Target="../media/image380.png"/><Relationship Id="rId14" Type="http://schemas.openxmlformats.org/officeDocument/2006/relationships/image" Target="../media/image51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18" Type="http://schemas.openxmlformats.org/officeDocument/2006/relationships/image" Target="../media/image144.png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49.wmf"/><Relationship Id="rId17" Type="http://schemas.openxmlformats.org/officeDocument/2006/relationships/image" Target="../media/image1330.png"/><Relationship Id="rId2" Type="http://schemas.openxmlformats.org/officeDocument/2006/relationships/image" Target="../media/image166.jpeg"/><Relationship Id="rId16" Type="http://schemas.openxmlformats.org/officeDocument/2006/relationships/image" Target="../media/image13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48.wmf"/><Relationship Id="rId4" Type="http://schemas.openxmlformats.org/officeDocument/2006/relationships/image" Target="../media/image169.wmf"/><Relationship Id="rId9" Type="http://schemas.openxmlformats.org/officeDocument/2006/relationships/oleObject" Target="../embeddings/oleObject5.bin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1.png"/><Relationship Id="rId7" Type="http://schemas.openxmlformats.org/officeDocument/2006/relationships/image" Target="../media/image16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36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3.jpeg"/><Relationship Id="rId7" Type="http://schemas.openxmlformats.org/officeDocument/2006/relationships/image" Target="../media/image177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Relationship Id="rId9" Type="http://schemas.openxmlformats.org/officeDocument/2006/relationships/image" Target="../media/image18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1.png"/><Relationship Id="rId7" Type="http://schemas.openxmlformats.org/officeDocument/2006/relationships/image" Target="../media/image1871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1.png"/><Relationship Id="rId5" Type="http://schemas.openxmlformats.org/officeDocument/2006/relationships/image" Target="../media/image1851.png"/><Relationship Id="rId4" Type="http://schemas.openxmlformats.org/officeDocument/2006/relationships/image" Target="../media/image184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0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0.png"/><Relationship Id="rId4" Type="http://schemas.openxmlformats.org/officeDocument/2006/relationships/image" Target="../media/image1350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1.png"/><Relationship Id="rId13" Type="http://schemas.openxmlformats.org/officeDocument/2006/relationships/image" Target="../media/image1890.png"/><Relationship Id="rId3" Type="http://schemas.openxmlformats.org/officeDocument/2006/relationships/image" Target="../media/image1400.png"/><Relationship Id="rId7" Type="http://schemas.openxmlformats.org/officeDocument/2006/relationships/image" Target="../media/image1470.png"/><Relationship Id="rId12" Type="http://schemas.openxmlformats.org/officeDocument/2006/relationships/image" Target="../media/image173.jpeg"/><Relationship Id="rId2" Type="http://schemas.openxmlformats.org/officeDocument/2006/relationships/image" Target="../media/image13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0.png"/><Relationship Id="rId11" Type="http://schemas.openxmlformats.org/officeDocument/2006/relationships/image" Target="../media/image1510.png"/><Relationship Id="rId5" Type="http://schemas.openxmlformats.org/officeDocument/2006/relationships/image" Target="../media/image1450.png"/><Relationship Id="rId15" Type="http://schemas.openxmlformats.org/officeDocument/2006/relationships/image" Target="../media/image1530.png"/><Relationship Id="rId10" Type="http://schemas.openxmlformats.org/officeDocument/2006/relationships/image" Target="../media/image217.png"/><Relationship Id="rId4" Type="http://schemas.openxmlformats.org/officeDocument/2006/relationships/image" Target="../media/image1420.png"/><Relationship Id="rId9" Type="http://schemas.openxmlformats.org/officeDocument/2006/relationships/image" Target="../media/image1490.png"/><Relationship Id="rId14" Type="http://schemas.openxmlformats.org/officeDocument/2006/relationships/image" Target="../media/image1520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png"/><Relationship Id="rId18" Type="http://schemas.openxmlformats.org/officeDocument/2006/relationships/image" Target="../media/image197.png"/><Relationship Id="rId3" Type="http://schemas.openxmlformats.org/officeDocument/2006/relationships/image" Target="../media/image183.png"/><Relationship Id="rId7" Type="http://schemas.openxmlformats.org/officeDocument/2006/relationships/image" Target="../media/image186.png"/><Relationship Id="rId12" Type="http://schemas.openxmlformats.org/officeDocument/2006/relationships/image" Target="../media/image191.png"/><Relationship Id="rId17" Type="http://schemas.openxmlformats.org/officeDocument/2006/relationships/image" Target="../media/image196.png"/><Relationship Id="rId2" Type="http://schemas.openxmlformats.org/officeDocument/2006/relationships/image" Target="../media/image175.jpeg"/><Relationship Id="rId16" Type="http://schemas.openxmlformats.org/officeDocument/2006/relationships/image" Target="../media/image1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wmf"/><Relationship Id="rId11" Type="http://schemas.openxmlformats.org/officeDocument/2006/relationships/image" Target="../media/image190.png"/><Relationship Id="rId5" Type="http://schemas.openxmlformats.org/officeDocument/2006/relationships/oleObject" Target="../embeddings/oleObject14.bin"/><Relationship Id="rId15" Type="http://schemas.openxmlformats.org/officeDocument/2006/relationships/image" Target="../media/image194.png"/><Relationship Id="rId10" Type="http://schemas.openxmlformats.org/officeDocument/2006/relationships/image" Target="../media/image189.png"/><Relationship Id="rId4" Type="http://schemas.openxmlformats.org/officeDocument/2006/relationships/image" Target="../media/image184.png"/><Relationship Id="rId9" Type="http://schemas.openxmlformats.org/officeDocument/2006/relationships/image" Target="../media/image188.png"/><Relationship Id="rId14" Type="http://schemas.openxmlformats.org/officeDocument/2006/relationships/image" Target="../media/image19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wmf"/><Relationship Id="rId7" Type="http://schemas.openxmlformats.org/officeDocument/2006/relationships/oleObject" Target="../embeddings/oleObject14.bin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0.png"/><Relationship Id="rId5" Type="http://schemas.openxmlformats.org/officeDocument/2006/relationships/image" Target="../media/image1620.png"/><Relationship Id="rId4" Type="http://schemas.openxmlformats.org/officeDocument/2006/relationships/image" Target="../media/image1690.png"/><Relationship Id="rId9" Type="http://schemas.openxmlformats.org/officeDocument/2006/relationships/image" Target="../media/image156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7.jpg"/><Relationship Id="rId4" Type="http://schemas.openxmlformats.org/officeDocument/2006/relationships/image" Target="../media/image2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0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0.png"/><Relationship Id="rId4" Type="http://schemas.openxmlformats.org/officeDocument/2006/relationships/image" Target="../media/image21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00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1.png"/><Relationship Id="rId2" Type="http://schemas.openxmlformats.org/officeDocument/2006/relationships/image" Target="../media/image167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0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0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1.png"/><Relationship Id="rId2" Type="http://schemas.openxmlformats.org/officeDocument/2006/relationships/image" Target="../media/image18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0.png"/><Relationship Id="rId5" Type="http://schemas.openxmlformats.org/officeDocument/2006/relationships/image" Target="../media/image1870.png"/><Relationship Id="rId4" Type="http://schemas.openxmlformats.org/officeDocument/2006/relationships/image" Target="../media/image203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0.png"/><Relationship Id="rId2" Type="http://schemas.openxmlformats.org/officeDocument/2006/relationships/image" Target="../media/image18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1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0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30.png"/><Relationship Id="rId5" Type="http://schemas.openxmlformats.org/officeDocument/2006/relationships/image" Target="../media/image1920.png"/><Relationship Id="rId4" Type="http://schemas.openxmlformats.org/officeDocument/2006/relationships/image" Target="../media/image19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2667000" y="445814"/>
            <a:ext cx="426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能量 </a:t>
            </a:r>
            <a:r>
              <a:rPr lang="en-US" altLang="zh-TW" dirty="0">
                <a:solidFill>
                  <a:srgbClr val="FF0000"/>
                </a:solidFill>
                <a:latin typeface="+mj-lt"/>
              </a:rPr>
              <a:t>Energy</a:t>
            </a:r>
            <a:r>
              <a:rPr lang="zh-TW" altLang="en-US" dirty="0">
                <a:solidFill>
                  <a:srgbClr val="FF0000"/>
                </a:solidFill>
              </a:rPr>
              <a:t>   守恆量</a:t>
            </a:r>
            <a:r>
              <a:rPr lang="en-US" altLang="zh-TW" dirty="0">
                <a:solidFill>
                  <a:srgbClr val="FF0000"/>
                </a:solidFill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+mn-lt"/>
              </a:rPr>
              <a:t>Conservation</a:t>
            </a:r>
            <a:endParaRPr lang="zh-TW" alt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84578"/>
            <a:ext cx="3986213" cy="235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0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9"/>
          <a:stretch>
            <a:fillRect/>
          </a:stretch>
        </p:blipFill>
        <p:spPr bwMode="auto">
          <a:xfrm>
            <a:off x="4267200" y="1384578"/>
            <a:ext cx="4830131" cy="234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 descr="45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283210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0FD857-898F-1043-40E8-7B44D4E1CDA9}"/>
              </a:ext>
            </a:extLst>
          </p:cNvPr>
          <p:cNvSpPr txBox="1"/>
          <p:nvPr/>
        </p:nvSpPr>
        <p:spPr bwMode="auto">
          <a:xfrm>
            <a:off x="1905000" y="891540"/>
            <a:ext cx="6172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抽象的物理開始對生活與文明產生巨大的具體影響。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Chia-Hung Chang\Downloads\Data\Knight\Media\Chapter10\Images\10_33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6161"/>
            <a:ext cx="7162800" cy="388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文字方塊 2"/>
          <p:cNvSpPr txBox="1">
            <a:spLocks noChangeArrowheads="1"/>
          </p:cNvSpPr>
          <p:nvPr/>
        </p:nvSpPr>
        <p:spPr bwMode="auto">
          <a:xfrm>
            <a:off x="1118076" y="5541569"/>
            <a:ext cx="701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簡諧運動兩端都有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turning point</a:t>
            </a:r>
            <a:r>
              <a:rPr lang="zh-TW" altLang="en-US" dirty="0"/>
              <a:t>，因此運動就被拘限在一個範圍內。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4"/>
              <p:cNvSpPr txBox="1">
                <a:spLocks noChangeArrowheads="1"/>
              </p:cNvSpPr>
              <p:nvPr/>
            </p:nvSpPr>
            <p:spPr bwMode="auto">
              <a:xfrm>
                <a:off x="1066800" y="4071358"/>
                <a:ext cx="7667336" cy="483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運動過程中任意位置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ea typeface="微軟正黑體" pitchFamily="34" charset="-120"/>
                        <a:cs typeface="Times New Roman" pitchFamily="18" charset="0"/>
                      </a:rPr>
                      <m:t>𝑦</m:t>
                    </m:r>
                  </m:oMath>
                </a14:m>
                <a:r>
                  <a:rPr lang="zh-TW" altLang="en-US" dirty="0"/>
                  <a:t>的動能</a:t>
                </a:r>
                <a14:m>
                  <m:oMath xmlns:m="http://schemas.openxmlformats.org/officeDocument/2006/math">
                    <m:r>
                      <a:rPr lang="en-US" altLang="zh-TW" b="0" i="0" dirty="0" smtClean="0">
                        <a:latin typeface="Cambria Math"/>
                      </a:rPr>
                      <m:t> </m:t>
                    </m:r>
                    <m:r>
                      <a:rPr lang="en-US" altLang="zh-TW" i="1" dirty="0">
                        <a:latin typeface="Cambria Math"/>
                      </a:rPr>
                      <m:t>𝐾</m:t>
                    </m:r>
                    <m:r>
                      <a:rPr lang="en-US" altLang="zh-TW" b="0" i="1" dirty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dirty="0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TW" b="0" i="1" dirty="0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altLang="zh-TW" b="0" i="1" dirty="0" smtClean="0">
                        <a:latin typeface="Cambria Math"/>
                      </a:rPr>
                      <m:t>𝑚</m:t>
                    </m:r>
                    <m:sSup>
                      <m:sSup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dirty="0" smtClean="0">
                            <a:latin typeface="Cambria Math"/>
                          </a:rPr>
                          <m:t>𝑣</m:t>
                        </m:r>
                      </m:e>
                      <m:sup>
                        <m:r>
                          <a:rPr lang="en-US" altLang="zh-TW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b="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即是水平線與位能線的差：</a:t>
                </a:r>
              </a:p>
            </p:txBody>
          </p:sp>
        </mc:Choice>
        <mc:Fallback xmlns="">
          <p:sp>
            <p:nvSpPr>
              <p:cNvPr id="4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800" y="4071358"/>
                <a:ext cx="7667336" cy="483466"/>
              </a:xfrm>
              <a:prstGeom prst="rect">
                <a:avLst/>
              </a:prstGeom>
              <a:blipFill>
                <a:blip r:embed="rId3"/>
                <a:stretch>
                  <a:fillRect l="-662" b="-512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5"/>
          <p:cNvSpPr txBox="1">
            <a:spLocks noChangeArrowheads="1"/>
          </p:cNvSpPr>
          <p:nvPr/>
        </p:nvSpPr>
        <p:spPr bwMode="auto">
          <a:xfrm>
            <a:off x="1118076" y="5165055"/>
            <a:ext cx="411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因此速度與位置的關係可以立刻得到。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1118076" y="4547493"/>
                <a:ext cx="4142801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</a:rPr>
                        <m:t>𝐾</m:t>
                      </m:r>
                      <m:r>
                        <a:rPr lang="en-US" altLang="zh-TW" i="1" dirty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𝐸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−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𝐸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dirty="0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dirty="0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dirty="0" smtClean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dirty="0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en-US" altLang="zh-TW" b="0" i="1" dirty="0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dirty="0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076" y="4547493"/>
                <a:ext cx="4142801" cy="610936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5">
            <a:extLst>
              <a:ext uri="{FF2B5EF4-FFF2-40B4-BE49-F238E27FC236}">
                <a16:creationId xmlns:a16="http://schemas.microsoft.com/office/drawing/2014/main" id="{E682C8D6-934A-867D-AE8E-39DF91DDC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076" y="6048247"/>
            <a:ext cx="594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運動方程式給出運動物理量（位置，速度）與時間的關係！</a:t>
            </a:r>
          </a:p>
        </p:txBody>
      </p:sp>
      <p:sp>
        <p:nvSpPr>
          <p:cNvPr id="3" name="文字方塊 6">
            <a:extLst>
              <a:ext uri="{FF2B5EF4-FFF2-40B4-BE49-F238E27FC236}">
                <a16:creationId xmlns:a16="http://schemas.microsoft.com/office/drawing/2014/main" id="{7DC1491A-EE96-94ED-38F5-1149E81E2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076" y="6424761"/>
            <a:ext cx="647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守恆律則排除時間，得出運動物理量彼此之間的關係！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  <p:bldP spid="2" grpId="0"/>
      <p:bldP spid="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atom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5" r="61470" b="11980"/>
          <a:stretch>
            <a:fillRect/>
          </a:stretch>
        </p:blipFill>
        <p:spPr bwMode="auto">
          <a:xfrm>
            <a:off x="705099" y="1480343"/>
            <a:ext cx="2270584" cy="392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3749691" y="761999"/>
            <a:ext cx="1709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ahoma" pitchFamily="34" charset="0"/>
              </a:rPr>
              <a:t>質能守恆</a:t>
            </a:r>
          </a:p>
        </p:txBody>
      </p:sp>
      <p:sp>
        <p:nvSpPr>
          <p:cNvPr id="124934" name="文字方塊 5"/>
          <p:cNvSpPr txBox="1">
            <a:spLocks noChangeArrowheads="1"/>
          </p:cNvSpPr>
          <p:nvPr/>
        </p:nvSpPr>
        <p:spPr bwMode="auto">
          <a:xfrm>
            <a:off x="3143499" y="1371600"/>
            <a:ext cx="47051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原子核分裂時，末動能顯然大於起始動能。</a:t>
            </a:r>
          </a:p>
        </p:txBody>
      </p:sp>
      <p:sp>
        <p:nvSpPr>
          <p:cNvPr id="124936" name="文字方塊 7"/>
          <p:cNvSpPr txBox="1">
            <a:spLocks noChangeArrowheads="1"/>
          </p:cNvSpPr>
          <p:nvPr/>
        </p:nvSpPr>
        <p:spPr bwMode="auto">
          <a:xfrm>
            <a:off x="3143499" y="2262682"/>
            <a:ext cx="525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相對論修改了能量的形式：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939" name="文字方塊 10"/>
              <p:cNvSpPr txBox="1">
                <a:spLocks noChangeArrowheads="1"/>
              </p:cNvSpPr>
              <p:nvPr/>
            </p:nvSpPr>
            <p:spPr bwMode="auto">
              <a:xfrm>
                <a:off x="3205593" y="4876800"/>
                <a:ext cx="458091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能量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𝐸</m:t>
                    </m:r>
                    <m:r>
                      <a:rPr lang="en-US" altLang="zh-TW" b="0" i="1" dirty="0" smtClean="0">
                        <a:latin typeface="Cambria Math"/>
                      </a:rPr>
                      <m:t>=</m:t>
                    </m:r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0" smtClean="0"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TW" b="0" i="1" smtClean="0">
                        <a:latin typeface="Cambria Math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zh-TW" altLang="en-US" dirty="0"/>
                  <a:t>依舊是一個守恆量。</a:t>
                </a:r>
              </a:p>
            </p:txBody>
          </p:sp>
        </mc:Choice>
        <mc:Fallback xmlns="">
          <p:sp>
            <p:nvSpPr>
              <p:cNvPr id="124939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5593" y="4876800"/>
                <a:ext cx="4580911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198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 bwMode="auto">
          <a:xfrm>
            <a:off x="3143499" y="1828800"/>
            <a:ext cx="541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/>
              <a:t>似乎能量憑空增加了。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但原子核的總質量也有變化。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3251084" y="2743200"/>
                <a:ext cx="1739707" cy="992708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cs typeface="Times New Roman" panose="02020603050405020304" pitchFamily="18" charset="0"/>
                                            </a:rPr>
                                            <m:t>𝑣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cs typeface="Times New Roman" panose="02020603050405020304" pitchFamily="18" charset="0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1084" y="2743200"/>
                <a:ext cx="1739707" cy="99270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5181600" y="2743200"/>
                <a:ext cx="3506601" cy="610936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≡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𝑚𝑣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81600" y="2743200"/>
                <a:ext cx="3506601" cy="61093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3250371" y="4267200"/>
                <a:ext cx="3455946" cy="397096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~∆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0371" y="4267200"/>
                <a:ext cx="3455946" cy="397096"/>
              </a:xfrm>
              <a:prstGeom prst="rect">
                <a:avLst/>
              </a:prstGeom>
              <a:blipFill rotWithShape="1">
                <a:blip r:embed="rId6"/>
                <a:stretch>
                  <a:fillRect b="-9231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3222661" y="3805314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dirty="0"/>
              <a:t>質量是帶著能量的，實驗顯示：</a:t>
            </a:r>
            <a:endParaRPr lang="en-US" altLang="zh-TW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655762" y="1693552"/>
            <a:ext cx="5113338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dirty="0">
                <a:latin typeface="+mn-lt"/>
              </a:rPr>
              <a:t>靜止的物體因為其質量，能量亦不為零</a:t>
            </a:r>
            <a:endParaRPr lang="en-US" altLang="zh-TW" dirty="0">
              <a:latin typeface="+mn-lt"/>
            </a:endParaRP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1655762" y="2147577"/>
            <a:ext cx="507682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dirty="0">
                <a:latin typeface="+mn-lt"/>
              </a:rPr>
              <a:t>能量與質量可以彼此互相轉換。</a:t>
            </a:r>
            <a:endParaRPr lang="en-US" altLang="zh-TW" dirty="0">
              <a:latin typeface="+mn-lt"/>
            </a:endParaRPr>
          </a:p>
        </p:txBody>
      </p:sp>
      <p:sp>
        <p:nvSpPr>
          <p:cNvPr id="125957" name="Text Box 7"/>
          <p:cNvSpPr txBox="1">
            <a:spLocks noChangeArrowheads="1"/>
          </p:cNvSpPr>
          <p:nvPr/>
        </p:nvSpPr>
        <p:spPr bwMode="auto">
          <a:xfrm>
            <a:off x="1079500" y="5474977"/>
            <a:ext cx="7567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質量是能量的一種形式，能量守恆蘊含質量可以轉換為其他形式的能量，</a:t>
            </a:r>
          </a:p>
        </p:txBody>
      </p:sp>
      <p:sp>
        <p:nvSpPr>
          <p:cNvPr id="125961" name="Line 16"/>
          <p:cNvSpPr>
            <a:spLocks noChangeShapeType="1"/>
          </p:cNvSpPr>
          <p:nvPr/>
        </p:nvSpPr>
        <p:spPr bwMode="auto">
          <a:xfrm flipH="1">
            <a:off x="1169987" y="394462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62" name="Line 17"/>
          <p:cNvSpPr>
            <a:spLocks noChangeShapeType="1"/>
          </p:cNvSpPr>
          <p:nvPr/>
        </p:nvSpPr>
        <p:spPr bwMode="auto">
          <a:xfrm>
            <a:off x="1169987" y="463042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63" name="Line 18"/>
          <p:cNvSpPr>
            <a:spLocks noChangeShapeType="1"/>
          </p:cNvSpPr>
          <p:nvPr/>
        </p:nvSpPr>
        <p:spPr bwMode="auto">
          <a:xfrm flipV="1">
            <a:off x="1474787" y="394462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64" name="Rectangle 19"/>
          <p:cNvSpPr>
            <a:spLocks noChangeArrowheads="1"/>
          </p:cNvSpPr>
          <p:nvPr/>
        </p:nvSpPr>
        <p:spPr bwMode="auto">
          <a:xfrm>
            <a:off x="1169987" y="4020827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5965" name="Line 20"/>
          <p:cNvSpPr>
            <a:spLocks noChangeShapeType="1"/>
          </p:cNvSpPr>
          <p:nvPr/>
        </p:nvSpPr>
        <p:spPr bwMode="auto">
          <a:xfrm flipH="1">
            <a:off x="5132387" y="394462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66" name="Line 21"/>
          <p:cNvSpPr>
            <a:spLocks noChangeShapeType="1"/>
          </p:cNvSpPr>
          <p:nvPr/>
        </p:nvSpPr>
        <p:spPr bwMode="auto">
          <a:xfrm>
            <a:off x="5132387" y="463042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67" name="Line 22"/>
          <p:cNvSpPr>
            <a:spLocks noChangeShapeType="1"/>
          </p:cNvSpPr>
          <p:nvPr/>
        </p:nvSpPr>
        <p:spPr bwMode="auto">
          <a:xfrm flipV="1">
            <a:off x="5437187" y="394462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68" name="Rectangle 23"/>
          <p:cNvSpPr>
            <a:spLocks noChangeArrowheads="1"/>
          </p:cNvSpPr>
          <p:nvPr/>
        </p:nvSpPr>
        <p:spPr bwMode="auto">
          <a:xfrm>
            <a:off x="5132387" y="4478027"/>
            <a:ext cx="304800" cy="152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969" name="Text Box 24"/>
              <p:cNvSpPr txBox="1">
                <a:spLocks noChangeArrowheads="1"/>
              </p:cNvSpPr>
              <p:nvPr/>
            </p:nvSpPr>
            <p:spPr bwMode="auto">
              <a:xfrm>
                <a:off x="1460932" y="4263714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𝑚𝑐</m:t>
                      </m:r>
                      <m:r>
                        <a:rPr lang="en-US" altLang="zh-TW" b="0" i="1" baseline="30000" dirty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25969" name="Text 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60932" y="4263714"/>
                <a:ext cx="685800" cy="36671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970" name="Line 26"/>
          <p:cNvSpPr>
            <a:spLocks noChangeShapeType="1"/>
          </p:cNvSpPr>
          <p:nvPr/>
        </p:nvSpPr>
        <p:spPr bwMode="auto">
          <a:xfrm flipH="1">
            <a:off x="6199187" y="394462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71" name="Line 27"/>
          <p:cNvSpPr>
            <a:spLocks noChangeShapeType="1"/>
          </p:cNvSpPr>
          <p:nvPr/>
        </p:nvSpPr>
        <p:spPr bwMode="auto">
          <a:xfrm>
            <a:off x="6199187" y="463042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72" name="Line 28"/>
          <p:cNvSpPr>
            <a:spLocks noChangeShapeType="1"/>
          </p:cNvSpPr>
          <p:nvPr/>
        </p:nvSpPr>
        <p:spPr bwMode="auto">
          <a:xfrm flipV="1">
            <a:off x="6503987" y="394462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73" name="Rectangle 29"/>
          <p:cNvSpPr>
            <a:spLocks noChangeArrowheads="1"/>
          </p:cNvSpPr>
          <p:nvPr/>
        </p:nvSpPr>
        <p:spPr bwMode="auto">
          <a:xfrm>
            <a:off x="6199187" y="4020827"/>
            <a:ext cx="3048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974" name="Text Box 30"/>
              <p:cNvSpPr txBox="1">
                <a:spLocks noChangeArrowheads="1"/>
              </p:cNvSpPr>
              <p:nvPr/>
            </p:nvSpPr>
            <p:spPr bwMode="auto">
              <a:xfrm>
                <a:off x="6358514" y="4249427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𝐾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25974" name="Text 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58514" y="4249427"/>
                <a:ext cx="685800" cy="36671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975" name="Line 31"/>
          <p:cNvSpPr>
            <a:spLocks noChangeShapeType="1"/>
          </p:cNvSpPr>
          <p:nvPr/>
        </p:nvSpPr>
        <p:spPr bwMode="auto">
          <a:xfrm flipH="1">
            <a:off x="2236787" y="394462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76" name="Line 32"/>
          <p:cNvSpPr>
            <a:spLocks noChangeShapeType="1"/>
          </p:cNvSpPr>
          <p:nvPr/>
        </p:nvSpPr>
        <p:spPr bwMode="auto">
          <a:xfrm>
            <a:off x="2236787" y="463042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77" name="Line 33"/>
          <p:cNvSpPr>
            <a:spLocks noChangeShapeType="1"/>
          </p:cNvSpPr>
          <p:nvPr/>
        </p:nvSpPr>
        <p:spPr bwMode="auto">
          <a:xfrm flipV="1">
            <a:off x="2541587" y="394462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5978" name="Rectangle 34"/>
          <p:cNvSpPr>
            <a:spLocks noChangeArrowheads="1"/>
          </p:cNvSpPr>
          <p:nvPr/>
        </p:nvSpPr>
        <p:spPr bwMode="auto">
          <a:xfrm>
            <a:off x="2236787" y="4478027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979" name="Text Box 35"/>
              <p:cNvSpPr txBox="1">
                <a:spLocks noChangeArrowheads="1"/>
              </p:cNvSpPr>
              <p:nvPr/>
            </p:nvSpPr>
            <p:spPr bwMode="auto">
              <a:xfrm>
                <a:off x="2437678" y="4263713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𝐾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25979" name="Text 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37678" y="4263713"/>
                <a:ext cx="685800" cy="36671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980" name="AutoShape 36"/>
          <p:cNvSpPr>
            <a:spLocks noChangeArrowheads="1"/>
          </p:cNvSpPr>
          <p:nvPr/>
        </p:nvSpPr>
        <p:spPr bwMode="auto">
          <a:xfrm>
            <a:off x="1322387" y="3411227"/>
            <a:ext cx="1143000" cy="30480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981" name="Text Box 24"/>
              <p:cNvSpPr txBox="1">
                <a:spLocks noChangeArrowheads="1"/>
              </p:cNvSpPr>
              <p:nvPr/>
            </p:nvSpPr>
            <p:spPr bwMode="auto">
              <a:xfrm>
                <a:off x="5430260" y="4263712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𝑚𝑐</m:t>
                      </m:r>
                      <m:r>
                        <a:rPr lang="en-US" altLang="zh-TW" b="0" i="1" baseline="30000" dirty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25981" name="Text 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30260" y="4263712"/>
                <a:ext cx="685800" cy="36671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982" name="文字方塊 31"/>
          <p:cNvSpPr txBox="1">
            <a:spLocks noChangeArrowheads="1"/>
          </p:cNvSpPr>
          <p:nvPr/>
        </p:nvSpPr>
        <p:spPr bwMode="auto">
          <a:xfrm>
            <a:off x="1116012" y="5006665"/>
            <a:ext cx="467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質量的減少可能變為動能的增加！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 bwMode="auto">
              <a:xfrm>
                <a:off x="1686281" y="471177"/>
                <a:ext cx="1797415" cy="992708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cs typeface="Times New Roman" panose="02020603050405020304" pitchFamily="18" charset="0"/>
                                            </a:rPr>
                                            <m:t>𝑣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cs typeface="Times New Roman" panose="02020603050405020304" pitchFamily="18" charset="0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6281" y="471177"/>
                <a:ext cx="1797415" cy="99270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/>
              <p:cNvSpPr txBox="1"/>
              <p:nvPr/>
            </p:nvSpPr>
            <p:spPr bwMode="auto">
              <a:xfrm>
                <a:off x="1686281" y="2680977"/>
                <a:ext cx="156401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≡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𝐾</m:t>
                      </m:r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6281" y="2680977"/>
                <a:ext cx="1564018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1149205" y="5957577"/>
            <a:ext cx="6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其他形式的能量亦可轉換為質量，質量不再守恆。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ydropower - Tetra Tech">
            <a:extLst>
              <a:ext uri="{FF2B5EF4-FFF2-40B4-BE49-F238E27FC236}">
                <a16:creationId xmlns:a16="http://schemas.microsoft.com/office/drawing/2014/main" id="{E5562486-63B5-68E7-6D32-98367FE18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45401"/>
            <a:ext cx="3522712" cy="216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Grid Isn't Ready for the Renewable Revolution | WIRED">
            <a:extLst>
              <a:ext uri="{FF2B5EF4-FFF2-40B4-BE49-F238E27FC236}">
                <a16:creationId xmlns:a16="http://schemas.microsoft.com/office/drawing/2014/main" id="{417746FC-C23B-567A-6515-0388F9938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260922"/>
            <a:ext cx="33528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809C1D96-6176-45D3-2F8D-C1B7B6CA7BA9}"/>
              </a:ext>
            </a:extLst>
          </p:cNvPr>
          <p:cNvSpPr/>
          <p:nvPr/>
        </p:nvSpPr>
        <p:spPr>
          <a:xfrm>
            <a:off x="6172200" y="2822916"/>
            <a:ext cx="533400" cy="60608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TW" sz="1400" i="1">
              <a:solidFill>
                <a:schemeClr val="tx1"/>
              </a:solidFill>
              <a:latin typeface="Cambria Math"/>
            </a:endParaRPr>
          </a:p>
        </p:txBody>
      </p:sp>
      <p:pic>
        <p:nvPicPr>
          <p:cNvPr id="1034" name="Picture 10" descr="Charged EVs | Why did Porsche go to the trouble of designing an 800 V Taycan  EV? - Charged EVs">
            <a:extLst>
              <a:ext uri="{FF2B5EF4-FFF2-40B4-BE49-F238E27FC236}">
                <a16:creationId xmlns:a16="http://schemas.microsoft.com/office/drawing/2014/main" id="{AB26CB99-0EEE-E521-BA29-3CDA0551F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3" y="2286284"/>
            <a:ext cx="3235157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D4169A7B-AB5F-7F88-73D9-35AE79EB4EEE}"/>
              </a:ext>
            </a:extLst>
          </p:cNvPr>
          <p:cNvSpPr/>
          <p:nvPr/>
        </p:nvSpPr>
        <p:spPr>
          <a:xfrm>
            <a:off x="3953467" y="3660654"/>
            <a:ext cx="808535" cy="533400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TW" sz="1400" i="1">
              <a:solidFill>
                <a:schemeClr val="tx1"/>
              </a:solidFill>
              <a:latin typeface="Cambria Math"/>
            </a:endParaRPr>
          </a:p>
        </p:txBody>
      </p:sp>
      <p:pic>
        <p:nvPicPr>
          <p:cNvPr id="3074" name="Picture 2" descr="Porsche Taycan review: 4S and RWD EV driven | CAR Magazine">
            <a:extLst>
              <a:ext uri="{FF2B5EF4-FFF2-40B4-BE49-F238E27FC236}">
                <a16:creationId xmlns:a16="http://schemas.microsoft.com/office/drawing/2014/main" id="{DEE92410-5CBF-4EB6-F7B3-F31849E4A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3" y="4567494"/>
            <a:ext cx="3352800" cy="223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ndonesia Simplifies Renewable-based Power Plant Regulation - The Insiders  Stories">
            <a:extLst>
              <a:ext uri="{FF2B5EF4-FFF2-40B4-BE49-F238E27FC236}">
                <a16:creationId xmlns:a16="http://schemas.microsoft.com/office/drawing/2014/main" id="{927F9813-633F-AAD5-1079-E89512916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354" y="366003"/>
            <a:ext cx="2342226" cy="155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45CO">
            <a:extLst>
              <a:ext uri="{FF2B5EF4-FFF2-40B4-BE49-F238E27FC236}">
                <a16:creationId xmlns:a16="http://schemas.microsoft.com/office/drawing/2014/main" id="{1AC50076-C6F1-4589-C28F-F8E6840BD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29" y="308000"/>
            <a:ext cx="1813571" cy="182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72B5BF-4A23-61A9-3082-BE6EEC885755}"/>
              </a:ext>
            </a:extLst>
          </p:cNvPr>
          <p:cNvSpPr txBox="1"/>
          <p:nvPr/>
        </p:nvSpPr>
        <p:spPr bwMode="auto">
          <a:xfrm>
            <a:off x="3974862" y="5683639"/>
            <a:ext cx="31879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能量的具體特徵是能驅動。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060A5-7578-B357-E773-314115D0FBC6}"/>
              </a:ext>
            </a:extLst>
          </p:cNvPr>
          <p:cNvSpPr txBox="1"/>
          <p:nvPr/>
        </p:nvSpPr>
        <p:spPr bwMode="auto">
          <a:xfrm>
            <a:off x="3953467" y="6156784"/>
            <a:ext cx="52782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能量可以來回在許多形式之間轉換、儲存、傳輸。</a:t>
            </a:r>
          </a:p>
        </p:txBody>
      </p:sp>
      <p:pic>
        <p:nvPicPr>
          <p:cNvPr id="3076" name="Picture 4" descr="Taycan Turbo S: 800-volt system, 2019, Porsche AG">
            <a:extLst>
              <a:ext uri="{FF2B5EF4-FFF2-40B4-BE49-F238E27FC236}">
                <a16:creationId xmlns:a16="http://schemas.microsoft.com/office/drawing/2014/main" id="{FC9BBE4D-C68F-5C39-5B51-D857327D7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640" y="2060078"/>
            <a:ext cx="2590800" cy="145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60434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24580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7" y="1371600"/>
            <a:ext cx="7386637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988378"/>
            <a:ext cx="6324600" cy="135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20077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292100"/>
            <a:ext cx="7881937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18238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2413"/>
            <a:ext cx="6858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344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430" y="1524000"/>
            <a:ext cx="6799140" cy="317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05" y="4953000"/>
            <a:ext cx="5786437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8D6127-2B5B-B145-092A-A03DEF126470}"/>
              </a:ext>
            </a:extLst>
          </p:cNvPr>
          <p:cNvSpPr txBox="1"/>
          <p:nvPr/>
        </p:nvSpPr>
        <p:spPr bwMode="auto">
          <a:xfrm>
            <a:off x="1172430" y="1029265"/>
            <a:ext cx="72857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如果同時考慮重力位能與彈力位能：壓縮的過程兩者會一起變化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860800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Chia-Hung Chang\Downloads\Data\Knight\Media\Chapter10\Images\10_FigureP71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2078"/>
            <a:ext cx="2927191" cy="194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16">
            <a:extLst>
              <a:ext uri="{FF2B5EF4-FFF2-40B4-BE49-F238E27FC236}">
                <a16:creationId xmlns:a16="http://schemas.microsoft.com/office/drawing/2014/main" id="{ECD1A39A-B4C0-6748-10E4-1F79CF22EC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13825" y="298471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Line 17">
            <a:extLst>
              <a:ext uri="{FF2B5EF4-FFF2-40B4-BE49-F238E27FC236}">
                <a16:creationId xmlns:a16="http://schemas.microsoft.com/office/drawing/2014/main" id="{FE2EAE3A-5F8E-7374-E95B-99485539DC0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3825" y="3670516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" name="Line 18">
            <a:extLst>
              <a:ext uri="{FF2B5EF4-FFF2-40B4-BE49-F238E27FC236}">
                <a16:creationId xmlns:a16="http://schemas.microsoft.com/office/drawing/2014/main" id="{006381DB-B35D-68B1-6ABD-302A9395B7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18625" y="298471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EB39F864-D6D0-A8AF-CD67-CC28CA3D2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3825" y="3060916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" name="Line 31">
            <a:extLst>
              <a:ext uri="{FF2B5EF4-FFF2-40B4-BE49-F238E27FC236}">
                <a16:creationId xmlns:a16="http://schemas.microsoft.com/office/drawing/2014/main" id="{20FBEAF7-5204-1803-B9B1-DA5ABD1FC9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7138" y="298471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" name="Line 32">
            <a:extLst>
              <a:ext uri="{FF2B5EF4-FFF2-40B4-BE49-F238E27FC236}">
                <a16:creationId xmlns:a16="http://schemas.microsoft.com/office/drawing/2014/main" id="{5BDAA4AC-B718-ABFC-98F3-2FA58D0654F2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7138" y="3670516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" name="Line 33">
            <a:extLst>
              <a:ext uri="{FF2B5EF4-FFF2-40B4-BE49-F238E27FC236}">
                <a16:creationId xmlns:a16="http://schemas.microsoft.com/office/drawing/2014/main" id="{CB555CF8-F236-F9AD-7BDD-C029BB8782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1938" y="298471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" name="AutoShape 36">
            <a:extLst>
              <a:ext uri="{FF2B5EF4-FFF2-40B4-BE49-F238E27FC236}">
                <a16:creationId xmlns:a16="http://schemas.microsoft.com/office/drawing/2014/main" id="{F3E63F8A-3CCD-80B4-81D1-76E69915A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6225" y="2451316"/>
            <a:ext cx="1955738" cy="40014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3" name="Line 31">
            <a:extLst>
              <a:ext uri="{FF2B5EF4-FFF2-40B4-BE49-F238E27FC236}">
                <a16:creationId xmlns:a16="http://schemas.microsoft.com/office/drawing/2014/main" id="{5CD26F55-125C-0871-4FFC-C9B02084DF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21768" y="298471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4" name="Line 32">
            <a:extLst>
              <a:ext uri="{FF2B5EF4-FFF2-40B4-BE49-F238E27FC236}">
                <a16:creationId xmlns:a16="http://schemas.microsoft.com/office/drawing/2014/main" id="{AE79B368-BC27-729F-2E63-C40E545AE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1674" y="3690348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" name="Line 33">
            <a:extLst>
              <a:ext uri="{FF2B5EF4-FFF2-40B4-BE49-F238E27FC236}">
                <a16:creationId xmlns:a16="http://schemas.microsoft.com/office/drawing/2014/main" id="{4110D3D0-CAB3-E17F-7767-4DD591C097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09908" y="2999003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35">
                <a:extLst>
                  <a:ext uri="{FF2B5EF4-FFF2-40B4-BE49-F238E27FC236}">
                    <a16:creationId xmlns:a16="http://schemas.microsoft.com/office/drawing/2014/main" id="{0A96B799-F111-48FD-E204-F693736369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2440" y="3820431"/>
                <a:ext cx="36326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 Box 35">
                <a:extLst>
                  <a:ext uri="{FF2B5EF4-FFF2-40B4-BE49-F238E27FC236}">
                    <a16:creationId xmlns:a16="http://schemas.microsoft.com/office/drawing/2014/main" id="{0A96B799-F111-48FD-E204-F69373636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82440" y="3820431"/>
                <a:ext cx="36326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 Box 35">
                <a:extLst>
                  <a:ext uri="{FF2B5EF4-FFF2-40B4-BE49-F238E27FC236}">
                    <a16:creationId xmlns:a16="http://schemas.microsoft.com/office/drawing/2014/main" id="{B9892194-6157-A7AA-B227-757529326D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7049" y="3787922"/>
                <a:ext cx="551828" cy="436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彈</m:t>
                          </m:r>
                        </m:sub>
                      </m:sSub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Text Box 35">
                <a:extLst>
                  <a:ext uri="{FF2B5EF4-FFF2-40B4-BE49-F238E27FC236}">
                    <a16:creationId xmlns:a16="http://schemas.microsoft.com/office/drawing/2014/main" id="{B9892194-6157-A7AA-B227-757529326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7049" y="3787922"/>
                <a:ext cx="551828" cy="436145"/>
              </a:xfrm>
              <a:prstGeom prst="rect">
                <a:avLst/>
              </a:prstGeom>
              <a:blipFill>
                <a:blip r:embed="rId4"/>
                <a:stretch>
                  <a:fillRect r="-4444" b="-1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35">
                <a:extLst>
                  <a:ext uri="{FF2B5EF4-FFF2-40B4-BE49-F238E27FC236}">
                    <a16:creationId xmlns:a16="http://schemas.microsoft.com/office/drawing/2014/main" id="{8722B6E3-DCA7-AC78-DA14-176290B54F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2083" y="3786127"/>
                <a:ext cx="551828" cy="437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重</m:t>
                          </m:r>
                        </m:sub>
                      </m:sSub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 Box 35">
                <a:extLst>
                  <a:ext uri="{FF2B5EF4-FFF2-40B4-BE49-F238E27FC236}">
                    <a16:creationId xmlns:a16="http://schemas.microsoft.com/office/drawing/2014/main" id="{8722B6E3-DCA7-AC78-DA14-176290B54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2083" y="3786127"/>
                <a:ext cx="551828" cy="437940"/>
              </a:xfrm>
              <a:prstGeom prst="rect">
                <a:avLst/>
              </a:prstGeom>
              <a:blipFill>
                <a:blip r:embed="rId5"/>
                <a:stretch>
                  <a:fillRect r="-4444" b="-85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Line 16">
            <a:extLst>
              <a:ext uri="{FF2B5EF4-FFF2-40B4-BE49-F238E27FC236}">
                <a16:creationId xmlns:a16="http://schemas.microsoft.com/office/drawing/2014/main" id="{0F3581B9-E0BC-8241-CA38-0D08A481A4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11217" y="2970429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" name="Line 17">
            <a:extLst>
              <a:ext uri="{FF2B5EF4-FFF2-40B4-BE49-F238E27FC236}">
                <a16:creationId xmlns:a16="http://schemas.microsoft.com/office/drawing/2014/main" id="{11F2A996-CB12-D5B8-620E-A4B04A19A71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3599" y="3670516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" name="Line 18">
            <a:extLst>
              <a:ext uri="{FF2B5EF4-FFF2-40B4-BE49-F238E27FC236}">
                <a16:creationId xmlns:a16="http://schemas.microsoft.com/office/drawing/2014/main" id="{05EFC00A-7315-5E72-36E5-6CC14DD70A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18399" y="298471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8" name="Rectangle 19">
            <a:extLst>
              <a:ext uri="{FF2B5EF4-FFF2-40B4-BE49-F238E27FC236}">
                <a16:creationId xmlns:a16="http://schemas.microsoft.com/office/drawing/2014/main" id="{7B1401BF-1A72-B80F-7EFC-3D124C781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599" y="3229192"/>
            <a:ext cx="309340" cy="441324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9" name="Line 31">
            <a:extLst>
              <a:ext uri="{FF2B5EF4-FFF2-40B4-BE49-F238E27FC236}">
                <a16:creationId xmlns:a16="http://schemas.microsoft.com/office/drawing/2014/main" id="{8C97F157-4E20-84A9-C667-6329058A9CE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92636" y="298471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" name="Line 32">
            <a:extLst>
              <a:ext uri="{FF2B5EF4-FFF2-40B4-BE49-F238E27FC236}">
                <a16:creationId xmlns:a16="http://schemas.microsoft.com/office/drawing/2014/main" id="{65FABCD4-5A39-12B6-CF31-8D69C21D88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2636" y="3670516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" name="Line 33">
            <a:extLst>
              <a:ext uri="{FF2B5EF4-FFF2-40B4-BE49-F238E27FC236}">
                <a16:creationId xmlns:a16="http://schemas.microsoft.com/office/drawing/2014/main" id="{B4E692B6-0D2F-B5F7-1F30-359BE14F8E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97436" y="298471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2" name="Rectangle 34">
            <a:extLst>
              <a:ext uri="{FF2B5EF4-FFF2-40B4-BE49-F238E27FC236}">
                <a16:creationId xmlns:a16="http://schemas.microsoft.com/office/drawing/2014/main" id="{741C9BB4-0B7E-17AB-BAAE-708EC6248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0085" y="3519064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3" name="Line 31">
            <a:extLst>
              <a:ext uri="{FF2B5EF4-FFF2-40B4-BE49-F238E27FC236}">
                <a16:creationId xmlns:a16="http://schemas.microsoft.com/office/drawing/2014/main" id="{A68C736D-D5B9-1013-E1E4-80B46CD0AB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70085" y="297137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" name="Line 32">
            <a:extLst>
              <a:ext uri="{FF2B5EF4-FFF2-40B4-BE49-F238E27FC236}">
                <a16:creationId xmlns:a16="http://schemas.microsoft.com/office/drawing/2014/main" id="{86825623-B7B1-4206-797E-454A91419C9E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3951" y="3672299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" name="Line 33">
            <a:extLst>
              <a:ext uri="{FF2B5EF4-FFF2-40B4-BE49-F238E27FC236}">
                <a16:creationId xmlns:a16="http://schemas.microsoft.com/office/drawing/2014/main" id="{A557AFD8-2DD6-7E25-D70D-135FC43E74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74890" y="2999003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 Box 35">
                <a:extLst>
                  <a:ext uri="{FF2B5EF4-FFF2-40B4-BE49-F238E27FC236}">
                    <a16:creationId xmlns:a16="http://schemas.microsoft.com/office/drawing/2014/main" id="{71979085-ED59-9B5F-7E62-39D70AEE4B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47645" y="3934111"/>
                <a:ext cx="36326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6" name="Text Box 35">
                <a:extLst>
                  <a:ext uri="{FF2B5EF4-FFF2-40B4-BE49-F238E27FC236}">
                    <a16:creationId xmlns:a16="http://schemas.microsoft.com/office/drawing/2014/main" id="{71979085-ED59-9B5F-7E62-39D70AEE4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47645" y="3934111"/>
                <a:ext cx="36326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 Box 35">
                <a:extLst>
                  <a:ext uri="{FF2B5EF4-FFF2-40B4-BE49-F238E27FC236}">
                    <a16:creationId xmlns:a16="http://schemas.microsoft.com/office/drawing/2014/main" id="{E1E7EB47-861A-03A1-D8F1-7A37F71814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67027" y="3900705"/>
                <a:ext cx="551828" cy="436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彈</m:t>
                          </m:r>
                        </m:sub>
                      </m:sSub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7" name="Text Box 35">
                <a:extLst>
                  <a:ext uri="{FF2B5EF4-FFF2-40B4-BE49-F238E27FC236}">
                    <a16:creationId xmlns:a16="http://schemas.microsoft.com/office/drawing/2014/main" id="{E1E7EB47-861A-03A1-D8F1-7A37F71814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67027" y="3900705"/>
                <a:ext cx="551828" cy="436145"/>
              </a:xfrm>
              <a:prstGeom prst="rect">
                <a:avLst/>
              </a:prstGeom>
              <a:blipFill>
                <a:blip r:embed="rId7"/>
                <a:stretch>
                  <a:fillRect r="-6818" b="-1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 Box 35">
                <a:extLst>
                  <a:ext uri="{FF2B5EF4-FFF2-40B4-BE49-F238E27FC236}">
                    <a16:creationId xmlns:a16="http://schemas.microsoft.com/office/drawing/2014/main" id="{C18AED27-90B2-AEF9-3F6D-2640CA779D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07485" y="3900705"/>
                <a:ext cx="551828" cy="437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重</m:t>
                          </m:r>
                        </m:sub>
                      </m:sSub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8" name="Text Box 35">
                <a:extLst>
                  <a:ext uri="{FF2B5EF4-FFF2-40B4-BE49-F238E27FC236}">
                    <a16:creationId xmlns:a16="http://schemas.microsoft.com/office/drawing/2014/main" id="{C18AED27-90B2-AEF9-3F6D-2640CA779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7485" y="3900705"/>
                <a:ext cx="551828" cy="437940"/>
              </a:xfrm>
              <a:prstGeom prst="rect">
                <a:avLst/>
              </a:prstGeom>
              <a:blipFill>
                <a:blip r:embed="rId8"/>
                <a:stretch>
                  <a:fillRect r="-4444" b="-1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D2162BC8-9E81-C4FF-AE02-0CD19058CE5C}"/>
              </a:ext>
            </a:extLst>
          </p:cNvPr>
          <p:cNvSpPr txBox="1"/>
          <p:nvPr/>
        </p:nvSpPr>
        <p:spPr bwMode="auto">
          <a:xfrm>
            <a:off x="898240" y="4420521"/>
            <a:ext cx="60184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能量的具體特徵是能驅動，使吸收能量的物體運動。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343FD089-902F-DBA2-F94D-A2006CF59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35" y="4895150"/>
            <a:ext cx="2294716" cy="172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ydropower - Tetra Tech">
            <a:extLst>
              <a:ext uri="{FF2B5EF4-FFF2-40B4-BE49-F238E27FC236}">
                <a16:creationId xmlns:a16="http://schemas.microsoft.com/office/drawing/2014/main" id="{9BFD8EDE-2643-1402-F34C-01E061B11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046" y="4863492"/>
            <a:ext cx="2902420" cy="178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ypes of Hydropower Plants | Department of Energy">
            <a:extLst>
              <a:ext uri="{FF2B5EF4-FFF2-40B4-BE49-F238E27FC236}">
                <a16:creationId xmlns:a16="http://schemas.microsoft.com/office/drawing/2014/main" id="{15EC5B6E-920A-7559-7CE7-56EC6ADD0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863492"/>
            <a:ext cx="2951705" cy="179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BA364-C23F-C410-9980-D361ED471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Chia-Hung Chang\Downloads\Data\Knight\Media\Chapter10\Images\10_FigureP71-F.jpg">
            <a:extLst>
              <a:ext uri="{FF2B5EF4-FFF2-40B4-BE49-F238E27FC236}">
                <a16:creationId xmlns:a16="http://schemas.microsoft.com/office/drawing/2014/main" id="{C448BD38-87F4-8A72-5F35-B5AE6A5E8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081" y="702568"/>
            <a:ext cx="3157379" cy="2101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16">
            <a:extLst>
              <a:ext uri="{FF2B5EF4-FFF2-40B4-BE49-F238E27FC236}">
                <a16:creationId xmlns:a16="http://schemas.microsoft.com/office/drawing/2014/main" id="{EF75A6EE-FA18-A5A8-D805-987A6B51FC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4141" y="392595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Line 17">
            <a:extLst>
              <a:ext uri="{FF2B5EF4-FFF2-40B4-BE49-F238E27FC236}">
                <a16:creationId xmlns:a16="http://schemas.microsoft.com/office/drawing/2014/main" id="{1395BA66-C728-70F9-2E58-B2666AC7849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4141" y="461175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" name="Line 18">
            <a:extLst>
              <a:ext uri="{FF2B5EF4-FFF2-40B4-BE49-F238E27FC236}">
                <a16:creationId xmlns:a16="http://schemas.microsoft.com/office/drawing/2014/main" id="{EA08AA7A-2F2E-CAE6-03F4-76CE2B0A00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08941" y="392595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6E1836B8-4F93-487A-BA79-0C79AEFA6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141" y="4002157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" name="Line 20">
            <a:extLst>
              <a:ext uri="{FF2B5EF4-FFF2-40B4-BE49-F238E27FC236}">
                <a16:creationId xmlns:a16="http://schemas.microsoft.com/office/drawing/2014/main" id="{7F3B2160-B8E0-079B-E2D7-CB0871D6E3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43720" y="391167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" name="Line 21">
            <a:extLst>
              <a:ext uri="{FF2B5EF4-FFF2-40B4-BE49-F238E27FC236}">
                <a16:creationId xmlns:a16="http://schemas.microsoft.com/office/drawing/2014/main" id="{F60723C3-982B-942C-6995-408D84F524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3720" y="459747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Line 22">
            <a:extLst>
              <a:ext uri="{FF2B5EF4-FFF2-40B4-BE49-F238E27FC236}">
                <a16:creationId xmlns:a16="http://schemas.microsoft.com/office/drawing/2014/main" id="{1DB0BCF7-340A-C0C1-CFC8-400A2F9AB1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48520" y="391167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98AD642A-EA59-3DC7-2B45-DCD10384E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720" y="4445070"/>
            <a:ext cx="304800" cy="152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" name="Line 26">
            <a:extLst>
              <a:ext uri="{FF2B5EF4-FFF2-40B4-BE49-F238E27FC236}">
                <a16:creationId xmlns:a16="http://schemas.microsoft.com/office/drawing/2014/main" id="{3900D621-DCA1-AD69-B73D-D29863F206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37336" y="391167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Line 27">
            <a:extLst>
              <a:ext uri="{FF2B5EF4-FFF2-40B4-BE49-F238E27FC236}">
                <a16:creationId xmlns:a16="http://schemas.microsoft.com/office/drawing/2014/main" id="{A0372436-D469-1896-32E7-404C56370B3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7336" y="459747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" name="Line 28">
            <a:extLst>
              <a:ext uri="{FF2B5EF4-FFF2-40B4-BE49-F238E27FC236}">
                <a16:creationId xmlns:a16="http://schemas.microsoft.com/office/drawing/2014/main" id="{6CE83947-F4FD-442F-8CDC-C35ABEA4C4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2136" y="391167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" name="Line 31">
            <a:extLst>
              <a:ext uri="{FF2B5EF4-FFF2-40B4-BE49-F238E27FC236}">
                <a16:creationId xmlns:a16="http://schemas.microsoft.com/office/drawing/2014/main" id="{E55AEC60-43D0-3F07-5CDB-8468510F45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67454" y="392595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" name="Line 32">
            <a:extLst>
              <a:ext uri="{FF2B5EF4-FFF2-40B4-BE49-F238E27FC236}">
                <a16:creationId xmlns:a16="http://schemas.microsoft.com/office/drawing/2014/main" id="{34E0D19A-41C1-CAF7-5162-78ADFAE9E3E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7454" y="461175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" name="Line 33">
            <a:extLst>
              <a:ext uri="{FF2B5EF4-FFF2-40B4-BE49-F238E27FC236}">
                <a16:creationId xmlns:a16="http://schemas.microsoft.com/office/drawing/2014/main" id="{0784CB07-6813-0DD2-95B2-5C2EA2D611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72254" y="392595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" name="AutoShape 36">
            <a:extLst>
              <a:ext uri="{FF2B5EF4-FFF2-40B4-BE49-F238E27FC236}">
                <a16:creationId xmlns:a16="http://schemas.microsoft.com/office/drawing/2014/main" id="{6B0E32D5-9E54-B71D-6FC0-132CB2A15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541" y="3392557"/>
            <a:ext cx="1955738" cy="40014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3" name="Line 31">
            <a:extLst>
              <a:ext uri="{FF2B5EF4-FFF2-40B4-BE49-F238E27FC236}">
                <a16:creationId xmlns:a16="http://schemas.microsoft.com/office/drawing/2014/main" id="{1414C9D8-F46D-E95C-4244-5B062DD734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12084" y="392595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4" name="Line 32">
            <a:extLst>
              <a:ext uri="{FF2B5EF4-FFF2-40B4-BE49-F238E27FC236}">
                <a16:creationId xmlns:a16="http://schemas.microsoft.com/office/drawing/2014/main" id="{6A29C0B6-310F-D2C2-92FF-70BEBC31BD1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1990" y="4631589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" name="Line 33">
            <a:extLst>
              <a:ext uri="{FF2B5EF4-FFF2-40B4-BE49-F238E27FC236}">
                <a16:creationId xmlns:a16="http://schemas.microsoft.com/office/drawing/2014/main" id="{30BB32D9-D115-0B65-E7EB-20F9598C8B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0224" y="3940244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35">
                <a:extLst>
                  <a:ext uri="{FF2B5EF4-FFF2-40B4-BE49-F238E27FC236}">
                    <a16:creationId xmlns:a16="http://schemas.microsoft.com/office/drawing/2014/main" id="{74CE0304-142C-2D78-A2C6-AD87466048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72756" y="4761672"/>
                <a:ext cx="36326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 Box 35">
                <a:extLst>
                  <a:ext uri="{FF2B5EF4-FFF2-40B4-BE49-F238E27FC236}">
                    <a16:creationId xmlns:a16="http://schemas.microsoft.com/office/drawing/2014/main" id="{74CE0304-142C-2D78-A2C6-AD8746604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72756" y="4761672"/>
                <a:ext cx="36326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Line 26">
            <a:extLst>
              <a:ext uri="{FF2B5EF4-FFF2-40B4-BE49-F238E27FC236}">
                <a16:creationId xmlns:a16="http://schemas.microsoft.com/office/drawing/2014/main" id="{2622802C-9BAC-451D-504B-38089689A5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01000" y="391167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" name="Line 27">
            <a:extLst>
              <a:ext uri="{FF2B5EF4-FFF2-40B4-BE49-F238E27FC236}">
                <a16:creationId xmlns:a16="http://schemas.microsoft.com/office/drawing/2014/main" id="{6BAD6D4A-6CCF-5F1B-5B6A-E7E310EFA2D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1000" y="459747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" name="Line 28">
            <a:extLst>
              <a:ext uri="{FF2B5EF4-FFF2-40B4-BE49-F238E27FC236}">
                <a16:creationId xmlns:a16="http://schemas.microsoft.com/office/drawing/2014/main" id="{E0AEA249-6B91-1597-06D2-2F5385790E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05800" y="391167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D9F50279-9C9C-409C-ADCA-DDFE3769E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0036" y="4168848"/>
            <a:ext cx="290512" cy="460396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 Box 35">
                <a:extLst>
                  <a:ext uri="{FF2B5EF4-FFF2-40B4-BE49-F238E27FC236}">
                    <a16:creationId xmlns:a16="http://schemas.microsoft.com/office/drawing/2014/main" id="{CBC29328-ADB0-238D-FDFF-AE62459146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7365" y="4729163"/>
                <a:ext cx="551828" cy="436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彈</m:t>
                          </m:r>
                        </m:sub>
                      </m:sSub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Text Box 35">
                <a:extLst>
                  <a:ext uri="{FF2B5EF4-FFF2-40B4-BE49-F238E27FC236}">
                    <a16:creationId xmlns:a16="http://schemas.microsoft.com/office/drawing/2014/main" id="{CBC29328-ADB0-238D-FDFF-AE6245914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7365" y="4729163"/>
                <a:ext cx="551828" cy="436145"/>
              </a:xfrm>
              <a:prstGeom prst="rect">
                <a:avLst/>
              </a:prstGeom>
              <a:blipFill>
                <a:blip r:embed="rId4"/>
                <a:stretch>
                  <a:fillRect r="-4444" b="-1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35">
                <a:extLst>
                  <a:ext uri="{FF2B5EF4-FFF2-40B4-BE49-F238E27FC236}">
                    <a16:creationId xmlns:a16="http://schemas.microsoft.com/office/drawing/2014/main" id="{D43408E0-2710-81AB-7C3E-AA55EB2187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2399" y="4727368"/>
                <a:ext cx="551828" cy="437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重</m:t>
                          </m:r>
                        </m:sub>
                      </m:sSub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 Box 35">
                <a:extLst>
                  <a:ext uri="{FF2B5EF4-FFF2-40B4-BE49-F238E27FC236}">
                    <a16:creationId xmlns:a16="http://schemas.microsoft.com/office/drawing/2014/main" id="{D43408E0-2710-81AB-7C3E-AA55EB2187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2399" y="4727368"/>
                <a:ext cx="551828" cy="437940"/>
              </a:xfrm>
              <a:prstGeom prst="rect">
                <a:avLst/>
              </a:prstGeom>
              <a:blipFill>
                <a:blip r:embed="rId5"/>
                <a:stretch>
                  <a:fillRect r="-6818" b="-85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Line 16">
            <a:extLst>
              <a:ext uri="{FF2B5EF4-FFF2-40B4-BE49-F238E27FC236}">
                <a16:creationId xmlns:a16="http://schemas.microsoft.com/office/drawing/2014/main" id="{A4AA5416-AAAF-0738-825E-FCC641DB9C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01533" y="391167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" name="Line 17">
            <a:extLst>
              <a:ext uri="{FF2B5EF4-FFF2-40B4-BE49-F238E27FC236}">
                <a16:creationId xmlns:a16="http://schemas.microsoft.com/office/drawing/2014/main" id="{D670EDEC-7404-4CF3-F58A-DD1FED616D04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3915" y="461175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" name="Line 18">
            <a:extLst>
              <a:ext uri="{FF2B5EF4-FFF2-40B4-BE49-F238E27FC236}">
                <a16:creationId xmlns:a16="http://schemas.microsoft.com/office/drawing/2014/main" id="{147BABBF-17FE-EFEF-B392-9EED865F28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08715" y="392595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8" name="Rectangle 19">
            <a:extLst>
              <a:ext uri="{FF2B5EF4-FFF2-40B4-BE49-F238E27FC236}">
                <a16:creationId xmlns:a16="http://schemas.microsoft.com/office/drawing/2014/main" id="{35CF261B-756B-AD47-8E2C-048E7811C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915" y="4170433"/>
            <a:ext cx="309340" cy="441324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9" name="Line 31">
            <a:extLst>
              <a:ext uri="{FF2B5EF4-FFF2-40B4-BE49-F238E27FC236}">
                <a16:creationId xmlns:a16="http://schemas.microsoft.com/office/drawing/2014/main" id="{E8184F40-B4E4-9CE9-BCFF-049631D464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2952" y="392595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" name="Line 32">
            <a:extLst>
              <a:ext uri="{FF2B5EF4-FFF2-40B4-BE49-F238E27FC236}">
                <a16:creationId xmlns:a16="http://schemas.microsoft.com/office/drawing/2014/main" id="{4931B17A-25A2-021D-CA17-DEA5659BAD3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2952" y="461175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" name="Line 33">
            <a:extLst>
              <a:ext uri="{FF2B5EF4-FFF2-40B4-BE49-F238E27FC236}">
                <a16:creationId xmlns:a16="http://schemas.microsoft.com/office/drawing/2014/main" id="{4E13DE61-EF63-795A-41ED-FDA60F9C1C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87752" y="392595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2" name="Rectangle 34">
            <a:extLst>
              <a:ext uri="{FF2B5EF4-FFF2-40B4-BE49-F238E27FC236}">
                <a16:creationId xmlns:a16="http://schemas.microsoft.com/office/drawing/2014/main" id="{36B3A863-3FF5-8F66-C5A7-C4C4B827E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401" y="4460305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3" name="Line 31">
            <a:extLst>
              <a:ext uri="{FF2B5EF4-FFF2-40B4-BE49-F238E27FC236}">
                <a16:creationId xmlns:a16="http://schemas.microsoft.com/office/drawing/2014/main" id="{EFD4D476-771B-3F04-7660-5330160556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60401" y="3912618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" name="Line 32">
            <a:extLst>
              <a:ext uri="{FF2B5EF4-FFF2-40B4-BE49-F238E27FC236}">
                <a16:creationId xmlns:a16="http://schemas.microsoft.com/office/drawing/2014/main" id="{C2644DD7-8D88-631D-A234-859D1A9B2D1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4267" y="461354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" name="Line 33">
            <a:extLst>
              <a:ext uri="{FF2B5EF4-FFF2-40B4-BE49-F238E27FC236}">
                <a16:creationId xmlns:a16="http://schemas.microsoft.com/office/drawing/2014/main" id="{586C1C45-75B7-EFB6-1848-338D3A39C6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65206" y="3940244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 Box 35">
                <a:extLst>
                  <a:ext uri="{FF2B5EF4-FFF2-40B4-BE49-F238E27FC236}">
                    <a16:creationId xmlns:a16="http://schemas.microsoft.com/office/drawing/2014/main" id="{3AD99F04-450D-6B8C-C039-5C35F99478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37961" y="4875352"/>
                <a:ext cx="36326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6" name="Text Box 35">
                <a:extLst>
                  <a:ext uri="{FF2B5EF4-FFF2-40B4-BE49-F238E27FC236}">
                    <a16:creationId xmlns:a16="http://schemas.microsoft.com/office/drawing/2014/main" id="{3AD99F04-450D-6B8C-C039-5C35F9947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7961" y="4875352"/>
                <a:ext cx="36326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 Box 35">
                <a:extLst>
                  <a:ext uri="{FF2B5EF4-FFF2-40B4-BE49-F238E27FC236}">
                    <a16:creationId xmlns:a16="http://schemas.microsoft.com/office/drawing/2014/main" id="{AD2EB751-CB58-58B1-1DCB-3492F2F770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57343" y="4841946"/>
                <a:ext cx="551828" cy="436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彈</m:t>
                          </m:r>
                        </m:sub>
                      </m:sSub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7" name="Text Box 35">
                <a:extLst>
                  <a:ext uri="{FF2B5EF4-FFF2-40B4-BE49-F238E27FC236}">
                    <a16:creationId xmlns:a16="http://schemas.microsoft.com/office/drawing/2014/main" id="{AD2EB751-CB58-58B1-1DCB-3492F2F77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57343" y="4841946"/>
                <a:ext cx="551828" cy="436145"/>
              </a:xfrm>
              <a:prstGeom prst="rect">
                <a:avLst/>
              </a:prstGeom>
              <a:blipFill>
                <a:blip r:embed="rId7"/>
                <a:stretch>
                  <a:fillRect r="-6818" b="-142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 Box 35">
                <a:extLst>
                  <a:ext uri="{FF2B5EF4-FFF2-40B4-BE49-F238E27FC236}">
                    <a16:creationId xmlns:a16="http://schemas.microsoft.com/office/drawing/2014/main" id="{C2696B5F-AEA7-0AF2-104C-025D82973B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97801" y="4841946"/>
                <a:ext cx="551828" cy="437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重</m:t>
                          </m:r>
                        </m:sub>
                      </m:sSub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8" name="Text Box 35">
                <a:extLst>
                  <a:ext uri="{FF2B5EF4-FFF2-40B4-BE49-F238E27FC236}">
                    <a16:creationId xmlns:a16="http://schemas.microsoft.com/office/drawing/2014/main" id="{C2696B5F-AEA7-0AF2-104C-025D82973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7801" y="4841946"/>
                <a:ext cx="551828" cy="437940"/>
              </a:xfrm>
              <a:prstGeom prst="rect">
                <a:avLst/>
              </a:prstGeom>
              <a:blipFill>
                <a:blip r:embed="rId8"/>
                <a:stretch>
                  <a:fillRect r="-6818" b="-1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 Box 35">
                <a:extLst>
                  <a:ext uri="{FF2B5EF4-FFF2-40B4-BE49-F238E27FC236}">
                    <a16:creationId xmlns:a16="http://schemas.microsoft.com/office/drawing/2014/main" id="{42A8C950-1D4F-BA4B-672D-B34486D31E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01000" y="4915526"/>
                <a:ext cx="36326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9" name="Text Box 35">
                <a:extLst>
                  <a:ext uri="{FF2B5EF4-FFF2-40B4-BE49-F238E27FC236}">
                    <a16:creationId xmlns:a16="http://schemas.microsoft.com/office/drawing/2014/main" id="{42A8C950-1D4F-BA4B-672D-B34486D31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01000" y="4915526"/>
                <a:ext cx="36326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 Box 35">
                <a:extLst>
                  <a:ext uri="{FF2B5EF4-FFF2-40B4-BE49-F238E27FC236}">
                    <a16:creationId xmlns:a16="http://schemas.microsoft.com/office/drawing/2014/main" id="{FBFF6CEF-D820-3E21-1BD4-117AF81E53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20382" y="4882120"/>
                <a:ext cx="551828" cy="436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彈</m:t>
                          </m:r>
                        </m:sub>
                      </m:sSub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0" name="Text Box 35">
                <a:extLst>
                  <a:ext uri="{FF2B5EF4-FFF2-40B4-BE49-F238E27FC236}">
                    <a16:creationId xmlns:a16="http://schemas.microsoft.com/office/drawing/2014/main" id="{FBFF6CEF-D820-3E21-1BD4-117AF81E5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0382" y="4882120"/>
                <a:ext cx="551828" cy="436145"/>
              </a:xfrm>
              <a:prstGeom prst="rect">
                <a:avLst/>
              </a:prstGeom>
              <a:blipFill>
                <a:blip r:embed="rId10"/>
                <a:stretch>
                  <a:fillRect r="-6818" b="-1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 Box 35">
                <a:extLst>
                  <a:ext uri="{FF2B5EF4-FFF2-40B4-BE49-F238E27FC236}">
                    <a16:creationId xmlns:a16="http://schemas.microsoft.com/office/drawing/2014/main" id="{597C6E23-AECB-3793-62CD-E9FB143741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60840" y="4882120"/>
                <a:ext cx="551828" cy="437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重</m:t>
                          </m:r>
                        </m:sub>
                      </m:sSub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1" name="Text Box 35">
                <a:extLst>
                  <a:ext uri="{FF2B5EF4-FFF2-40B4-BE49-F238E27FC236}">
                    <a16:creationId xmlns:a16="http://schemas.microsoft.com/office/drawing/2014/main" id="{597C6E23-AECB-3793-62CD-E9FB14374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60840" y="4882120"/>
                <a:ext cx="551828" cy="437940"/>
              </a:xfrm>
              <a:prstGeom prst="rect">
                <a:avLst/>
              </a:prstGeom>
              <a:blipFill>
                <a:blip r:embed="rId11"/>
                <a:stretch>
                  <a:fillRect r="-6818" b="-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6DC79D10-A841-DEAB-80DD-ADB967698E3F}"/>
              </a:ext>
            </a:extLst>
          </p:cNvPr>
          <p:cNvSpPr txBox="1"/>
          <p:nvPr/>
        </p:nvSpPr>
        <p:spPr bwMode="auto">
          <a:xfrm>
            <a:off x="1003633" y="5528354"/>
            <a:ext cx="71614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另一個重要特徵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TW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能量可以來回在許多形式之間轉換</a:t>
            </a:r>
            <a:r>
              <a:rPr lang="en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TW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總能量守恆。</a:t>
            </a:r>
            <a:endParaRPr lang="en-TW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36">
            <a:extLst>
              <a:ext uri="{FF2B5EF4-FFF2-40B4-BE49-F238E27FC236}">
                <a16:creationId xmlns:a16="http://schemas.microsoft.com/office/drawing/2014/main" id="{1291F53F-4F26-B0FE-BDE9-20E3EDCB37F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186614" y="3456504"/>
            <a:ext cx="1211372" cy="40014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" name="AutoShape 36">
            <a:extLst>
              <a:ext uri="{FF2B5EF4-FFF2-40B4-BE49-F238E27FC236}">
                <a16:creationId xmlns:a16="http://schemas.microsoft.com/office/drawing/2014/main" id="{F8BE9A57-1478-1AF3-9EAD-F07EFFC2C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577" y="3177906"/>
            <a:ext cx="1038104" cy="236934"/>
          </a:xfrm>
          <a:prstGeom prst="curvedDownArrow">
            <a:avLst>
              <a:gd name="adj1" fmla="val 75000"/>
              <a:gd name="adj2" fmla="val 150000"/>
              <a:gd name="adj3" fmla="val 2809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1578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ydropower - Tetra Tech">
            <a:extLst>
              <a:ext uri="{FF2B5EF4-FFF2-40B4-BE49-F238E27FC236}">
                <a16:creationId xmlns:a16="http://schemas.microsoft.com/office/drawing/2014/main" id="{E5562486-63B5-68E7-6D32-98367FE18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45401"/>
            <a:ext cx="3522712" cy="216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Grid Isn't Ready for the Renewable Revolution | WIRED">
            <a:extLst>
              <a:ext uri="{FF2B5EF4-FFF2-40B4-BE49-F238E27FC236}">
                <a16:creationId xmlns:a16="http://schemas.microsoft.com/office/drawing/2014/main" id="{417746FC-C23B-567A-6515-0388F9938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260922"/>
            <a:ext cx="33528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809C1D96-6176-45D3-2F8D-C1B7B6CA7BA9}"/>
              </a:ext>
            </a:extLst>
          </p:cNvPr>
          <p:cNvSpPr/>
          <p:nvPr/>
        </p:nvSpPr>
        <p:spPr>
          <a:xfrm>
            <a:off x="6172200" y="2822916"/>
            <a:ext cx="533400" cy="60608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TW" sz="1400" i="1">
              <a:solidFill>
                <a:schemeClr val="tx1"/>
              </a:solidFill>
              <a:latin typeface="Cambria Math"/>
            </a:endParaRPr>
          </a:p>
        </p:txBody>
      </p:sp>
      <p:pic>
        <p:nvPicPr>
          <p:cNvPr id="1034" name="Picture 10" descr="Charged EVs | Why did Porsche go to the trouble of designing an 800 V Taycan  EV? - Charged EVs">
            <a:extLst>
              <a:ext uri="{FF2B5EF4-FFF2-40B4-BE49-F238E27FC236}">
                <a16:creationId xmlns:a16="http://schemas.microsoft.com/office/drawing/2014/main" id="{AB26CB99-0EEE-E521-BA29-3CDA0551F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3" y="2286284"/>
            <a:ext cx="3235157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D4169A7B-AB5F-7F88-73D9-35AE79EB4EEE}"/>
              </a:ext>
            </a:extLst>
          </p:cNvPr>
          <p:cNvSpPr/>
          <p:nvPr/>
        </p:nvSpPr>
        <p:spPr>
          <a:xfrm>
            <a:off x="3953467" y="3660654"/>
            <a:ext cx="808535" cy="533400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TW" sz="1400" i="1">
              <a:solidFill>
                <a:schemeClr val="tx1"/>
              </a:solidFill>
              <a:latin typeface="Cambria Math"/>
            </a:endParaRPr>
          </a:p>
        </p:txBody>
      </p:sp>
      <p:pic>
        <p:nvPicPr>
          <p:cNvPr id="3074" name="Picture 2" descr="Porsche Taycan review: 4S and RWD EV driven | CAR Magazine">
            <a:extLst>
              <a:ext uri="{FF2B5EF4-FFF2-40B4-BE49-F238E27FC236}">
                <a16:creationId xmlns:a16="http://schemas.microsoft.com/office/drawing/2014/main" id="{DEE92410-5CBF-4EB6-F7B3-F31849E4A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3" y="4567494"/>
            <a:ext cx="3352800" cy="223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ndonesia Simplifies Renewable-based Power Plant Regulation - The Insiders  Stories">
            <a:extLst>
              <a:ext uri="{FF2B5EF4-FFF2-40B4-BE49-F238E27FC236}">
                <a16:creationId xmlns:a16="http://schemas.microsoft.com/office/drawing/2014/main" id="{927F9813-633F-AAD5-1079-E89512916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354" y="366003"/>
            <a:ext cx="2342226" cy="155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45CO">
            <a:extLst>
              <a:ext uri="{FF2B5EF4-FFF2-40B4-BE49-F238E27FC236}">
                <a16:creationId xmlns:a16="http://schemas.microsoft.com/office/drawing/2014/main" id="{1AC50076-C6F1-4589-C28F-F8E6840BD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29" y="308000"/>
            <a:ext cx="1813571" cy="182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72B5BF-4A23-61A9-3082-BE6EEC885755}"/>
              </a:ext>
            </a:extLst>
          </p:cNvPr>
          <p:cNvSpPr txBox="1"/>
          <p:nvPr/>
        </p:nvSpPr>
        <p:spPr bwMode="auto">
          <a:xfrm>
            <a:off x="3974862" y="5683639"/>
            <a:ext cx="31879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能量的具體特徵是能驅動。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060A5-7578-B357-E773-314115D0FBC6}"/>
              </a:ext>
            </a:extLst>
          </p:cNvPr>
          <p:cNvSpPr txBox="1"/>
          <p:nvPr/>
        </p:nvSpPr>
        <p:spPr bwMode="auto">
          <a:xfrm>
            <a:off x="3953467" y="6156784"/>
            <a:ext cx="52782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能量可以來回在許多形式之間轉換、儲存、傳輸。</a:t>
            </a:r>
          </a:p>
        </p:txBody>
      </p:sp>
      <p:pic>
        <p:nvPicPr>
          <p:cNvPr id="3076" name="Picture 4" descr="Taycan Turbo S: 800-volt system, 2019, Porsche AG">
            <a:extLst>
              <a:ext uri="{FF2B5EF4-FFF2-40B4-BE49-F238E27FC236}">
                <a16:creationId xmlns:a16="http://schemas.microsoft.com/office/drawing/2014/main" id="{FC9BBE4D-C68F-5C39-5B51-D857327D7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640" y="2060078"/>
            <a:ext cx="2590800" cy="145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2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Chia-Hung Chang\Downloads\Data\Knight\Media\Chapter10\Images\10_35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5299075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411" name="文字方塊 2"/>
              <p:cNvSpPr txBox="1">
                <a:spLocks noChangeArrowheads="1"/>
              </p:cNvSpPr>
              <p:nvPr/>
            </p:nvSpPr>
            <p:spPr bwMode="auto">
              <a:xfrm>
                <a:off x="1825452" y="755283"/>
                <a:ext cx="632794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其它的力是不是也有這樣的位能</a:t>
                </a:r>
                <a:r>
                  <a:rPr lang="en-US" altLang="zh-TW" dirty="0">
                    <a:latin typeface="+mj-lt"/>
                  </a:rPr>
                  <a:t>Potential Energy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𝑈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呢</a:t>
                </a:r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411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5452" y="755283"/>
                <a:ext cx="6327948" cy="369332"/>
              </a:xfrm>
              <a:prstGeom prst="rect">
                <a:avLst/>
              </a:prstGeom>
              <a:blipFill>
                <a:blip r:embed="rId3"/>
                <a:stretch>
                  <a:fillRect l="-80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A1C1A114-076A-0153-4031-3DAE4C3358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28800" y="1106138"/>
                <a:ext cx="567355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在何種條件下，其它的力也有這樣的位能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𝑈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呢</a:t>
                </a:r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A1C1A114-076A-0153-4031-3DAE4C335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8800" y="1106138"/>
                <a:ext cx="5673551" cy="369332"/>
              </a:xfrm>
              <a:prstGeom prst="rect">
                <a:avLst/>
              </a:prstGeom>
              <a:blipFill>
                <a:blip r:embed="rId4"/>
                <a:stretch>
                  <a:fillRect l="-895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Chia-Hung Chang\Downloads\Data\Knight\Media\Chapter10\Images\10_37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40728"/>
            <a:ext cx="5039090" cy="37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文字方塊 2"/>
          <p:cNvSpPr txBox="1">
            <a:spLocks noChangeArrowheads="1"/>
          </p:cNvSpPr>
          <p:nvPr/>
        </p:nvSpPr>
        <p:spPr bwMode="auto">
          <a:xfrm>
            <a:off x="1981200" y="457200"/>
            <a:ext cx="594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兩個粒子間的力是否能束縛它們形成束縛態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bound state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endParaRPr lang="zh-TW" altLang="en-US" dirty="0"/>
          </a:p>
        </p:txBody>
      </p:sp>
      <p:pic>
        <p:nvPicPr>
          <p:cNvPr id="4" name="Picture 3" descr="http://www.chemistryland.com/CHM130W/03-BuildingBlocks/Chaos/AtomsComb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71982"/>
            <a:ext cx="2411413" cy="137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974273" y="902732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dirty="0"/>
              <a:t>以位能來思考是最簡單的方法！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15_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" t="45425" b="13186"/>
          <a:stretch/>
        </p:blipFill>
        <p:spPr bwMode="auto">
          <a:xfrm>
            <a:off x="547687" y="609600"/>
            <a:ext cx="3228976" cy="249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Line 9"/>
          <p:cNvSpPr>
            <a:spLocks noChangeShapeType="1"/>
          </p:cNvSpPr>
          <p:nvPr/>
        </p:nvSpPr>
        <p:spPr bwMode="auto">
          <a:xfrm>
            <a:off x="6934200" y="1371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61" name="Text Box 10"/>
          <p:cNvSpPr txBox="1">
            <a:spLocks noChangeArrowheads="1"/>
          </p:cNvSpPr>
          <p:nvPr/>
        </p:nvSpPr>
        <p:spPr bwMode="auto">
          <a:xfrm>
            <a:off x="7543800" y="11430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守恆量</a:t>
            </a:r>
          </a:p>
        </p:txBody>
      </p:sp>
      <p:sp>
        <p:nvSpPr>
          <p:cNvPr id="19462" name="Line 11"/>
          <p:cNvSpPr>
            <a:spLocks noChangeShapeType="1"/>
          </p:cNvSpPr>
          <p:nvPr/>
        </p:nvSpPr>
        <p:spPr bwMode="auto">
          <a:xfrm flipH="1">
            <a:off x="4495800" y="17526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63" name="Line 12"/>
          <p:cNvSpPr>
            <a:spLocks noChangeShapeType="1"/>
          </p:cNvSpPr>
          <p:nvPr/>
        </p:nvSpPr>
        <p:spPr bwMode="auto">
          <a:xfrm>
            <a:off x="5181600" y="17526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4" name="Text Box 13"/>
              <p:cNvSpPr txBox="1">
                <a:spLocks noChangeArrowheads="1"/>
              </p:cNvSpPr>
              <p:nvPr/>
            </p:nvSpPr>
            <p:spPr bwMode="auto">
              <a:xfrm>
                <a:off x="5105400" y="2319615"/>
                <a:ext cx="1066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運動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𝐾</m:t>
                    </m:r>
                  </m:oMath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9464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05400" y="2319615"/>
                <a:ext cx="1066800" cy="366713"/>
              </a:xfrm>
              <a:prstGeom prst="rect">
                <a:avLst/>
              </a:prstGeom>
              <a:blipFill>
                <a:blip r:embed="rId3"/>
                <a:stretch>
                  <a:fillRect l="-588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65" name="Text Box 14"/>
              <p:cNvSpPr txBox="1">
                <a:spLocks noChangeArrowheads="1"/>
              </p:cNvSpPr>
              <p:nvPr/>
            </p:nvSpPr>
            <p:spPr bwMode="auto">
              <a:xfrm>
                <a:off x="3907631" y="2319615"/>
                <a:ext cx="11430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位置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𝑈</m:t>
                    </m:r>
                  </m:oMath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465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7631" y="2319615"/>
                <a:ext cx="1143000" cy="369888"/>
              </a:xfrm>
              <a:prstGeom prst="rect">
                <a:avLst/>
              </a:prstGeom>
              <a:blipFill>
                <a:blip r:embed="rId4"/>
                <a:stretch>
                  <a:fillRect l="-439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9" name="Line 9"/>
          <p:cNvSpPr>
            <a:spLocks noChangeShapeType="1"/>
          </p:cNvSpPr>
          <p:nvPr/>
        </p:nvSpPr>
        <p:spPr bwMode="auto">
          <a:xfrm>
            <a:off x="7086600" y="4267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80" name="Text Box 10"/>
          <p:cNvSpPr txBox="1">
            <a:spLocks noChangeArrowheads="1"/>
          </p:cNvSpPr>
          <p:nvPr/>
        </p:nvSpPr>
        <p:spPr bwMode="auto">
          <a:xfrm>
            <a:off x="7696200" y="40386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守恆量</a:t>
            </a:r>
          </a:p>
        </p:txBody>
      </p:sp>
      <p:sp>
        <p:nvSpPr>
          <p:cNvPr id="7181" name="Line 11"/>
          <p:cNvSpPr>
            <a:spLocks noChangeShapeType="1"/>
          </p:cNvSpPr>
          <p:nvPr/>
        </p:nvSpPr>
        <p:spPr bwMode="auto">
          <a:xfrm flipH="1">
            <a:off x="4419600" y="4568825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82" name="Line 12"/>
          <p:cNvSpPr>
            <a:spLocks noChangeShapeType="1"/>
          </p:cNvSpPr>
          <p:nvPr/>
        </p:nvSpPr>
        <p:spPr bwMode="auto">
          <a:xfrm>
            <a:off x="5486400" y="4521203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83" name="Text Box 13"/>
              <p:cNvSpPr txBox="1">
                <a:spLocks noChangeArrowheads="1"/>
              </p:cNvSpPr>
              <p:nvPr/>
            </p:nvSpPr>
            <p:spPr bwMode="auto">
              <a:xfrm>
                <a:off x="5303146" y="5130133"/>
                <a:ext cx="1066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運動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𝐾</m:t>
                    </m:r>
                  </m:oMath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183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03146" y="5130133"/>
                <a:ext cx="1066800" cy="366713"/>
              </a:xfrm>
              <a:prstGeom prst="rect">
                <a:avLst/>
              </a:prstGeom>
              <a:blipFill>
                <a:blip r:embed="rId5"/>
                <a:stretch>
                  <a:fillRect l="-4706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84" name="Text Box 14"/>
              <p:cNvSpPr txBox="1">
                <a:spLocks noChangeArrowheads="1"/>
              </p:cNvSpPr>
              <p:nvPr/>
            </p:nvSpPr>
            <p:spPr bwMode="auto">
              <a:xfrm>
                <a:off x="4038600" y="5135840"/>
                <a:ext cx="15240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位置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𝑈</m:t>
                    </m:r>
                  </m:oMath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184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38600" y="5135840"/>
                <a:ext cx="1524000" cy="369888"/>
              </a:xfrm>
              <a:prstGeom prst="rect">
                <a:avLst/>
              </a:prstGeom>
              <a:blipFill>
                <a:blip r:embed="rId6"/>
                <a:stretch>
                  <a:fillRect l="-413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72" name="Text Box 37"/>
          <p:cNvSpPr txBox="1">
            <a:spLocks noChangeArrowheads="1"/>
          </p:cNvSpPr>
          <p:nvPr/>
        </p:nvSpPr>
        <p:spPr bwMode="auto">
          <a:xfrm>
            <a:off x="4267200" y="3505200"/>
            <a:ext cx="198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自由拋體</a:t>
            </a:r>
          </a:p>
        </p:txBody>
      </p:sp>
      <p:pic>
        <p:nvPicPr>
          <p:cNvPr id="19474" name="Picture 2" descr="C:\Users\Chia-Hung Chang\Downloads\Data\Knight\Media\Chapter10\Images\10_30Figure-F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r="25725" b="6096"/>
          <a:stretch/>
        </p:blipFill>
        <p:spPr bwMode="auto">
          <a:xfrm>
            <a:off x="762000" y="3408997"/>
            <a:ext cx="3062288" cy="247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5" name="文字方塊 23"/>
          <p:cNvSpPr txBox="1">
            <a:spLocks noChangeArrowheads="1"/>
          </p:cNvSpPr>
          <p:nvPr/>
        </p:nvSpPr>
        <p:spPr bwMode="auto">
          <a:xfrm>
            <a:off x="4267200" y="609600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彈簧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85800" y="5999373"/>
                <a:ext cx="7010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在這兩個例子中，同時出現的動能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Kinetic Energy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的表示式是相同：</a:t>
                </a: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5999373"/>
                <a:ext cx="7010400" cy="369332"/>
              </a:xfrm>
              <a:prstGeom prst="rect">
                <a:avLst/>
              </a:prstGeom>
              <a:blipFill>
                <a:blip r:embed="rId8"/>
                <a:stretch>
                  <a:fillRect l="-904" t="-6667" r="-379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59C55F80-9E7F-024D-B472-00791F686A7D}"/>
                  </a:ext>
                </a:extLst>
              </p:cNvPr>
              <p:cNvSpPr txBox="1"/>
              <p:nvPr/>
            </p:nvSpPr>
            <p:spPr bwMode="auto">
              <a:xfrm>
                <a:off x="4253948" y="3934440"/>
                <a:ext cx="2568524" cy="51860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𝑔𝑦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</a:rPr>
                        <m:t>constant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59C55F80-9E7F-024D-B472-00791F686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53948" y="3934440"/>
                <a:ext cx="2568524" cy="518604"/>
              </a:xfrm>
              <a:prstGeom prst="rect">
                <a:avLst/>
              </a:prstGeom>
              <a:blipFill>
                <a:blip r:embed="rId9"/>
                <a:stretch>
                  <a:fillRect l="-493" t="-4762" r="-985" b="-1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95AB09A3-510A-424F-8B51-FDF826E7C0C4}"/>
                  </a:ext>
                </a:extLst>
              </p:cNvPr>
              <p:cNvSpPr txBox="1"/>
              <p:nvPr/>
            </p:nvSpPr>
            <p:spPr bwMode="auto">
              <a:xfrm>
                <a:off x="4197102" y="1067054"/>
                <a:ext cx="2643159" cy="51860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</a:rPr>
                        <m:t>constant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95AB09A3-510A-424F-8B51-FDF826E7C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7102" y="1067054"/>
                <a:ext cx="2643159" cy="518604"/>
              </a:xfrm>
              <a:prstGeom prst="rect">
                <a:avLst/>
              </a:prstGeom>
              <a:blipFill>
                <a:blip r:embed="rId10"/>
                <a:stretch>
                  <a:fillRect l="-952" t="-4878" r="-476" b="-121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D2131A79-5CC7-9C25-C15F-0BEAC931E62F}"/>
                  </a:ext>
                </a:extLst>
              </p:cNvPr>
              <p:cNvSpPr txBox="1"/>
              <p:nvPr/>
            </p:nvSpPr>
            <p:spPr bwMode="auto">
              <a:xfrm>
                <a:off x="7885768" y="5924737"/>
                <a:ext cx="1144864" cy="51860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D2131A79-5CC7-9C25-C15F-0BEAC931E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5768" y="5924737"/>
                <a:ext cx="1144864" cy="518604"/>
              </a:xfrm>
              <a:prstGeom prst="rect">
                <a:avLst/>
              </a:prstGeom>
              <a:blipFill>
                <a:blip r:embed="rId11"/>
                <a:stretch>
                  <a:fillRect l="-4444" t="-4762" r="-2222" b="-1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483" name="Text Box 11"/>
              <p:cNvSpPr txBox="1">
                <a:spLocks noChangeArrowheads="1"/>
              </p:cNvSpPr>
              <p:nvPr/>
            </p:nvSpPr>
            <p:spPr bwMode="auto">
              <a:xfrm>
                <a:off x="1270572" y="1772409"/>
                <a:ext cx="673042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考慮一個粒子受力改變速度、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lang="zh-TW" altLang="en-US" dirty="0"/>
                  <a:t>無限小但尚未趨近於零的過程：</a:t>
                </a:r>
              </a:p>
            </p:txBody>
          </p:sp>
        </mc:Choice>
        <mc:Fallback xmlns="">
          <p:sp>
            <p:nvSpPr>
              <p:cNvPr id="20483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0572" y="1772409"/>
                <a:ext cx="6730428" cy="369332"/>
              </a:xfrm>
              <a:prstGeom prst="rect">
                <a:avLst/>
              </a:prstGeom>
              <a:blipFill>
                <a:blip r:embed="rId2"/>
                <a:stretch>
                  <a:fillRect l="-564" t="-1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484" name="Picture 15" descr="F07_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5" t="20409" r="14386" b="39979"/>
          <a:stretch/>
        </p:blipFill>
        <p:spPr bwMode="auto">
          <a:xfrm>
            <a:off x="1371600" y="2412128"/>
            <a:ext cx="3114675" cy="147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17"/>
          <p:cNvSpPr txBox="1">
            <a:spLocks noChangeArrowheads="1"/>
          </p:cNvSpPr>
          <p:nvPr/>
        </p:nvSpPr>
        <p:spPr bwMode="auto">
          <a:xfrm>
            <a:off x="1283970" y="1287385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研究</a:t>
            </a:r>
          </a:p>
        </p:txBody>
      </p:sp>
      <p:sp>
        <p:nvSpPr>
          <p:cNvPr id="20486" name="Text Box 18"/>
          <p:cNvSpPr txBox="1">
            <a:spLocks noChangeArrowheads="1"/>
          </p:cNvSpPr>
          <p:nvPr/>
        </p:nvSpPr>
        <p:spPr bwMode="auto">
          <a:xfrm>
            <a:off x="3118484" y="1289262"/>
            <a:ext cx="54921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動能在運動過程中的變化。動能改變因速度改變。</a:t>
            </a:r>
          </a:p>
        </p:txBody>
      </p:sp>
      <p:sp>
        <p:nvSpPr>
          <p:cNvPr id="2049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57ED26C2-6DFA-E043-8FB9-621AE78AC7BA}"/>
                  </a:ext>
                </a:extLst>
              </p:cNvPr>
              <p:cNvSpPr txBox="1"/>
              <p:nvPr/>
            </p:nvSpPr>
            <p:spPr bwMode="auto">
              <a:xfrm>
                <a:off x="1890078" y="1201558"/>
                <a:ext cx="1138452" cy="518604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57ED26C2-6DFA-E043-8FB9-621AE78AC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90078" y="1201558"/>
                <a:ext cx="1138452" cy="518604"/>
              </a:xfrm>
              <a:prstGeom prst="rect">
                <a:avLst/>
              </a:prstGeom>
              <a:blipFill>
                <a:blip r:embed="rId10"/>
                <a:stretch>
                  <a:fillRect l="-3333" t="-4878" r="-2222" b="-146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35CCDA3-31E5-9C45-B297-825AB7615098}"/>
                  </a:ext>
                </a:extLst>
              </p:cNvPr>
              <p:cNvSpPr txBox="1"/>
              <p:nvPr/>
            </p:nvSpPr>
            <p:spPr bwMode="auto">
              <a:xfrm>
                <a:off x="1371600" y="4343400"/>
                <a:ext cx="7127144" cy="526298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35CCDA3-31E5-9C45-B297-825AB7615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1600" y="4343400"/>
                <a:ext cx="7127144" cy="526298"/>
              </a:xfrm>
              <a:prstGeom prst="rect">
                <a:avLst/>
              </a:prstGeom>
              <a:blipFill>
                <a:blip r:embed="rId11"/>
                <a:stretch>
                  <a:fillRect l="-356" t="-7143" b="-1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7E407DA7-27A9-954D-A81F-0B66A049190E}"/>
                  </a:ext>
                </a:extLst>
              </p:cNvPr>
              <p:cNvSpPr/>
              <p:nvPr/>
            </p:nvSpPr>
            <p:spPr>
              <a:xfrm>
                <a:off x="2388109" y="5105400"/>
                <a:ext cx="6107429" cy="638829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</m:acc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≡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7E407DA7-27A9-954D-A81F-0B66A04919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8109" y="5105400"/>
                <a:ext cx="6107429" cy="638829"/>
              </a:xfrm>
              <a:prstGeom prst="rect">
                <a:avLst/>
              </a:prstGeom>
              <a:blipFill>
                <a:blip r:embed="rId12"/>
                <a:stretch>
                  <a:fillRect t="-9804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A4F58D54-446F-CF21-6019-D6E5BACD6C28}"/>
                  </a:ext>
                </a:extLst>
              </p:cNvPr>
              <p:cNvSpPr txBox="1"/>
              <p:nvPr/>
            </p:nvSpPr>
            <p:spPr bwMode="auto">
              <a:xfrm>
                <a:off x="3531197" y="2585498"/>
                <a:ext cx="728405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A4F58D54-446F-CF21-6019-D6E5BACD6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31197" y="2585498"/>
                <a:ext cx="728405" cy="276999"/>
              </a:xfrm>
              <a:prstGeom prst="rect">
                <a:avLst/>
              </a:prstGeom>
              <a:blipFill>
                <a:blip r:embed="rId13"/>
                <a:stretch>
                  <a:fillRect l="-3390" t="-30435" r="-3390" b="-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2">
                <a:extLst>
                  <a:ext uri="{FF2B5EF4-FFF2-40B4-BE49-F238E27FC236}">
                    <a16:creationId xmlns:a16="http://schemas.microsoft.com/office/drawing/2014/main" id="{C828A4C9-5424-DBF3-F3C1-ADFA8B4FCB50}"/>
                  </a:ext>
                </a:extLst>
              </p:cNvPr>
              <p:cNvSpPr txBox="1"/>
              <p:nvPr/>
            </p:nvSpPr>
            <p:spPr bwMode="auto">
              <a:xfrm>
                <a:off x="1707016" y="2656906"/>
                <a:ext cx="183062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12">
                <a:extLst>
                  <a:ext uri="{FF2B5EF4-FFF2-40B4-BE49-F238E27FC236}">
                    <a16:creationId xmlns:a16="http://schemas.microsoft.com/office/drawing/2014/main" id="{C828A4C9-5424-DBF3-F3C1-ADFA8B4FC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7016" y="2656906"/>
                <a:ext cx="183062" cy="276999"/>
              </a:xfrm>
              <a:prstGeom prst="rect">
                <a:avLst/>
              </a:prstGeom>
              <a:blipFill>
                <a:blip r:embed="rId14"/>
                <a:stretch>
                  <a:fillRect l="-20000" t="-31818" r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2">
                <a:extLst>
                  <a:ext uri="{FF2B5EF4-FFF2-40B4-BE49-F238E27FC236}">
                    <a16:creationId xmlns:a16="http://schemas.microsoft.com/office/drawing/2014/main" id="{54E38B92-BD22-E971-7F57-60BA0ACE23C7}"/>
                  </a:ext>
                </a:extLst>
              </p:cNvPr>
              <p:cNvSpPr/>
              <p:nvPr/>
            </p:nvSpPr>
            <p:spPr>
              <a:xfrm>
                <a:off x="3555081" y="3614147"/>
                <a:ext cx="43120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2">
                <a:extLst>
                  <a:ext uri="{FF2B5EF4-FFF2-40B4-BE49-F238E27FC236}">
                    <a16:creationId xmlns:a16="http://schemas.microsoft.com/office/drawing/2014/main" id="{54E38B92-BD22-E971-7F57-60BA0ACE23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081" y="3614147"/>
                <a:ext cx="431203" cy="276999"/>
              </a:xfrm>
              <a:prstGeom prst="rect">
                <a:avLst/>
              </a:prstGeom>
              <a:blipFill>
                <a:blip r:embed="rId15"/>
                <a:stretch>
                  <a:fillRect t="-30435" b="-434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2">
                <a:extLst>
                  <a:ext uri="{FF2B5EF4-FFF2-40B4-BE49-F238E27FC236}">
                    <a16:creationId xmlns:a16="http://schemas.microsoft.com/office/drawing/2014/main" id="{0AC7762D-121E-5B85-4A32-33877097FA12}"/>
                  </a:ext>
                </a:extLst>
              </p:cNvPr>
              <p:cNvSpPr txBox="1"/>
              <p:nvPr/>
            </p:nvSpPr>
            <p:spPr bwMode="auto">
              <a:xfrm>
                <a:off x="7728684" y="3948550"/>
                <a:ext cx="786113" cy="276999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≪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12">
                <a:extLst>
                  <a:ext uri="{FF2B5EF4-FFF2-40B4-BE49-F238E27FC236}">
                    <a16:creationId xmlns:a16="http://schemas.microsoft.com/office/drawing/2014/main" id="{0AC7762D-121E-5B85-4A32-33877097F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28684" y="3948550"/>
                <a:ext cx="786113" cy="276999"/>
              </a:xfrm>
              <a:prstGeom prst="rect">
                <a:avLst/>
              </a:prstGeom>
              <a:blipFill>
                <a:blip r:embed="rId16"/>
                <a:stretch>
                  <a:fillRect l="-6349" t="-36364" r="-3175" b="-9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3"/>
          <p:cNvSpPr txBox="1">
            <a:spLocks noChangeArrowheads="1"/>
          </p:cNvSpPr>
          <p:nvPr/>
        </p:nvSpPr>
        <p:spPr bwMode="auto">
          <a:xfrm>
            <a:off x="2951704" y="3728317"/>
            <a:ext cx="335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功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lang="en-US" altLang="zh-TW" dirty="0">
                <a:solidFill>
                  <a:srgbClr val="FF0000"/>
                </a:solidFill>
              </a:rPr>
              <a:t> </a:t>
            </a:r>
            <a:r>
              <a:rPr lang="zh-TW" altLang="en-US" dirty="0">
                <a:solidFill>
                  <a:srgbClr val="FF0000"/>
                </a:solidFill>
              </a:rPr>
              <a:t>造成粒子動能的變化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CA269BE4-284C-0149-9246-ED880EAAB02C}"/>
                  </a:ext>
                </a:extLst>
              </p:cNvPr>
              <p:cNvSpPr txBox="1"/>
              <p:nvPr/>
            </p:nvSpPr>
            <p:spPr bwMode="auto">
              <a:xfrm>
                <a:off x="3008376" y="4189410"/>
                <a:ext cx="2472472" cy="526298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CA269BE4-284C-0149-9246-ED880EAAB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8376" y="4189410"/>
                <a:ext cx="2472472" cy="526298"/>
              </a:xfrm>
              <a:prstGeom prst="rect">
                <a:avLst/>
              </a:prstGeom>
              <a:blipFill>
                <a:blip r:embed="rId10"/>
                <a:stretch>
                  <a:fillRect l="-1531" t="-4762" r="-510" b="-1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5" descr="F07_02">
            <a:extLst>
              <a:ext uri="{FF2B5EF4-FFF2-40B4-BE49-F238E27FC236}">
                <a16:creationId xmlns:a16="http://schemas.microsoft.com/office/drawing/2014/main" id="{81634FF6-47BB-E9A2-D874-67C3F4867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5" t="20409" r="14386" b="39979"/>
          <a:stretch/>
        </p:blipFill>
        <p:spPr bwMode="auto">
          <a:xfrm>
            <a:off x="2934269" y="1949982"/>
            <a:ext cx="3114675" cy="147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B34CA99E-4EA4-9CBD-EF79-C31A5E730F16}"/>
                  </a:ext>
                </a:extLst>
              </p:cNvPr>
              <p:cNvSpPr txBox="1"/>
              <p:nvPr/>
            </p:nvSpPr>
            <p:spPr bwMode="auto">
              <a:xfrm>
                <a:off x="5093866" y="2123352"/>
                <a:ext cx="728405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B34CA99E-4EA4-9CBD-EF79-C31A5E730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93866" y="2123352"/>
                <a:ext cx="728405" cy="276999"/>
              </a:xfrm>
              <a:prstGeom prst="rect">
                <a:avLst/>
              </a:prstGeom>
              <a:blipFill>
                <a:blip r:embed="rId12"/>
                <a:stretch>
                  <a:fillRect l="-6897" t="-34783" r="-3448" b="-43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B9286EE8-8BB0-08A0-B3D8-9AE4B871C76C}"/>
                  </a:ext>
                </a:extLst>
              </p:cNvPr>
              <p:cNvSpPr txBox="1"/>
              <p:nvPr/>
            </p:nvSpPr>
            <p:spPr bwMode="auto">
              <a:xfrm>
                <a:off x="3269685" y="2194760"/>
                <a:ext cx="183062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B9286EE8-8BB0-08A0-B3D8-9AE4B871C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69685" y="2194760"/>
                <a:ext cx="183062" cy="276999"/>
              </a:xfrm>
              <a:prstGeom prst="rect">
                <a:avLst/>
              </a:prstGeom>
              <a:blipFill>
                <a:blip r:embed="rId13"/>
                <a:stretch>
                  <a:fillRect l="-20000" t="-30435" r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2">
                <a:extLst>
                  <a:ext uri="{FF2B5EF4-FFF2-40B4-BE49-F238E27FC236}">
                    <a16:creationId xmlns:a16="http://schemas.microsoft.com/office/drawing/2014/main" id="{87FA9F9E-0216-DA76-F5BC-81E4A20674D7}"/>
                  </a:ext>
                </a:extLst>
              </p:cNvPr>
              <p:cNvSpPr/>
              <p:nvPr/>
            </p:nvSpPr>
            <p:spPr>
              <a:xfrm>
                <a:off x="5117750" y="3152001"/>
                <a:ext cx="43120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2">
                <a:extLst>
                  <a:ext uri="{FF2B5EF4-FFF2-40B4-BE49-F238E27FC236}">
                    <a16:creationId xmlns:a16="http://schemas.microsoft.com/office/drawing/2014/main" id="{87FA9F9E-0216-DA76-F5BC-81E4A20674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750" y="3152001"/>
                <a:ext cx="431203" cy="276999"/>
              </a:xfrm>
              <a:prstGeom prst="rect">
                <a:avLst/>
              </a:prstGeom>
              <a:blipFill>
                <a:blip r:embed="rId14"/>
                <a:stretch>
                  <a:fillRect t="-34783" b="-434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>
            <a:extLst>
              <a:ext uri="{FF2B5EF4-FFF2-40B4-BE49-F238E27FC236}">
                <a16:creationId xmlns:a16="http://schemas.microsoft.com/office/drawing/2014/main" id="{E97D91FE-50B6-F847-8BF1-2BEC0288B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7400"/>
            <a:ext cx="2679119" cy="267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0" name="Picture 4" descr="Indonesia Simplifies Renewable-based Power Plant Regulation - The Insiders  Stories">
            <a:extLst>
              <a:ext uri="{FF2B5EF4-FFF2-40B4-BE49-F238E27FC236}">
                <a16:creationId xmlns:a16="http://schemas.microsoft.com/office/drawing/2014/main" id="{BD866A8A-A00D-D14B-92EE-BC4FD2990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48000"/>
            <a:ext cx="3657602" cy="242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2" name="Picture 6" descr="Markets rise after lockdowns prompt oil price plunge - BBC News">
            <a:extLst>
              <a:ext uri="{FF2B5EF4-FFF2-40B4-BE49-F238E27FC236}">
                <a16:creationId xmlns:a16="http://schemas.microsoft.com/office/drawing/2014/main" id="{9DD643F7-1468-D140-A174-86F4D9786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3013473"/>
            <a:ext cx="42672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3334FE-2B3B-B340-8A21-1D9472B58D9B}"/>
              </a:ext>
            </a:extLst>
          </p:cNvPr>
          <p:cNvSpPr txBox="1"/>
          <p:nvPr/>
        </p:nvSpPr>
        <p:spPr bwMode="auto">
          <a:xfrm>
            <a:off x="3395472" y="1731108"/>
            <a:ext cx="182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能量速飲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0ED6A5-4291-734D-A2FA-21F72AE8C34B}"/>
              </a:ext>
            </a:extLst>
          </p:cNvPr>
          <p:cNvSpPr txBox="1"/>
          <p:nvPr/>
        </p:nvSpPr>
        <p:spPr bwMode="auto">
          <a:xfrm>
            <a:off x="4463796" y="3901065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能源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981D016F-958D-E54E-8F49-9DC84C5E919C}"/>
              </a:ext>
            </a:extLst>
          </p:cNvPr>
          <p:cNvSpPr/>
          <p:nvPr/>
        </p:nvSpPr>
        <p:spPr>
          <a:xfrm>
            <a:off x="4552188" y="4289963"/>
            <a:ext cx="457200" cy="240268"/>
          </a:xfrm>
          <a:prstGeom prst="rightArrow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TW" sz="1400" i="1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F9634A-36AA-8A42-BD59-C72F7C765977}"/>
              </a:ext>
            </a:extLst>
          </p:cNvPr>
          <p:cNvSpPr txBox="1"/>
          <p:nvPr/>
        </p:nvSpPr>
        <p:spPr bwMode="auto">
          <a:xfrm>
            <a:off x="972968" y="5644677"/>
            <a:ext cx="77138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>
                <a:latin typeface="Times New Roman" panose="02020603050405020304" pitchFamily="18" charset="0"/>
                <a:cs typeface="Times New Roman" panose="02020603050405020304" pitchFamily="18" charset="0"/>
              </a:rPr>
              <a:t>能量可以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以許多不同方式</a:t>
            </a:r>
            <a:r>
              <a:rPr lang="en-TW">
                <a:latin typeface="Times New Roman" panose="02020603050405020304" pitchFamily="18" charset="0"/>
                <a:cs typeface="Times New Roman" panose="02020603050405020304" pitchFamily="18" charset="0"/>
              </a:rPr>
              <a:t>儲存，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擁有能量</a:t>
            </a:r>
            <a:r>
              <a:rPr lang="en-TW">
                <a:latin typeface="Times New Roman" panose="02020603050405020304" pitchFamily="18" charset="0"/>
                <a:cs typeface="Times New Roman" panose="02020603050405020304" pitchFamily="18" charset="0"/>
              </a:rPr>
              <a:t>者能利用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它</a:t>
            </a:r>
            <a:r>
              <a:rPr lang="en-TW">
                <a:latin typeface="Times New Roman" panose="02020603050405020304" pitchFamily="18" charset="0"/>
                <a:cs typeface="Times New Roman" panose="02020603050405020304" pitchFamily="18" charset="0"/>
              </a:rPr>
              <a:t>產生運動</a:t>
            </a: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  <p:pic>
        <p:nvPicPr>
          <p:cNvPr id="157704" name="Picture 8" descr="中油「分手」統一精工與速邁樂加油站4月1日終止合作| 產業綜合| 產經| 聯合新聞網">
            <a:extLst>
              <a:ext uri="{FF2B5EF4-FFF2-40B4-BE49-F238E27FC236}">
                <a16:creationId xmlns:a16="http://schemas.microsoft.com/office/drawing/2014/main" id="{4A95087C-6B99-1641-9BBA-921189291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68" y="366769"/>
            <a:ext cx="3865733" cy="257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2C95E3-2D97-FBC9-F916-40B5D458B40C}"/>
              </a:ext>
            </a:extLst>
          </p:cNvPr>
          <p:cNvSpPr txBox="1"/>
          <p:nvPr/>
        </p:nvSpPr>
        <p:spPr bwMode="auto">
          <a:xfrm>
            <a:off x="972969" y="6042685"/>
            <a:ext cx="7866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不同</a:t>
            </a:r>
            <a:r>
              <a:rPr lang="en-TW">
                <a:latin typeface="Times New Roman" panose="02020603050405020304" pitchFamily="18" charset="0"/>
                <a:cs typeface="Times New Roman" panose="02020603050405020304" pitchFamily="18" charset="0"/>
              </a:rPr>
              <a:t>儲存方式的能量可以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非常容易地彼此轉換</a:t>
            </a:r>
            <a:r>
              <a:rPr lang="en-TW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因為能量是一個守恆量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  <a:endParaRPr lang="en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31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38338" y="1176338"/>
            <a:ext cx="41910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532" name="文字方塊 12"/>
          <p:cNvSpPr txBox="1">
            <a:spLocks noChangeArrowheads="1"/>
          </p:cNvSpPr>
          <p:nvPr/>
        </p:nvSpPr>
        <p:spPr bwMode="auto">
          <a:xfrm>
            <a:off x="1023938" y="762000"/>
            <a:ext cx="640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但將無限多無限小的過程組合起來，即成為一個有限的過程：</a:t>
            </a:r>
          </a:p>
        </p:txBody>
      </p:sp>
      <p:sp>
        <p:nvSpPr>
          <p:cNvPr id="22533" name="Oval 28"/>
          <p:cNvSpPr>
            <a:spLocks noChangeArrowheads="1"/>
          </p:cNvSpPr>
          <p:nvPr/>
        </p:nvSpPr>
        <p:spPr bwMode="auto">
          <a:xfrm>
            <a:off x="4610100" y="2037399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2534" name="Oval 27"/>
          <p:cNvSpPr>
            <a:spLocks noChangeArrowheads="1"/>
          </p:cNvSpPr>
          <p:nvPr/>
        </p:nvSpPr>
        <p:spPr bwMode="auto">
          <a:xfrm>
            <a:off x="4071938" y="2243138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2535" name="Oval 26"/>
          <p:cNvSpPr>
            <a:spLocks noChangeArrowheads="1"/>
          </p:cNvSpPr>
          <p:nvPr/>
        </p:nvSpPr>
        <p:spPr bwMode="auto">
          <a:xfrm>
            <a:off x="3762376" y="2279077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2537" name="Line 18"/>
          <p:cNvSpPr>
            <a:spLocks noChangeShapeType="1"/>
          </p:cNvSpPr>
          <p:nvPr/>
        </p:nvSpPr>
        <p:spPr bwMode="auto">
          <a:xfrm>
            <a:off x="2862263" y="2276476"/>
            <a:ext cx="2667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38" name="Line 23"/>
          <p:cNvSpPr>
            <a:spLocks noChangeShapeType="1"/>
          </p:cNvSpPr>
          <p:nvPr/>
        </p:nvSpPr>
        <p:spPr bwMode="auto">
          <a:xfrm flipV="1">
            <a:off x="3534728" y="1785938"/>
            <a:ext cx="303848" cy="658178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22539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1007000"/>
              </p:ext>
            </p:extLst>
          </p:nvPr>
        </p:nvGraphicFramePr>
        <p:xfrm>
          <a:off x="3797301" y="1404938"/>
          <a:ext cx="234950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64957" imgH="203024" progId="Equation.3">
                  <p:embed/>
                </p:oleObj>
              </mc:Choice>
              <mc:Fallback>
                <p:oleObj name="方程式" r:id="rId2" imgW="164957" imgH="203024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7301" y="1404938"/>
                        <a:ext cx="234950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0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6073247"/>
              </p:ext>
            </p:extLst>
          </p:nvPr>
        </p:nvGraphicFramePr>
        <p:xfrm>
          <a:off x="4379623" y="2306956"/>
          <a:ext cx="341313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241195" imgH="241195" progId="Equation.3">
                  <p:embed/>
                </p:oleObj>
              </mc:Choice>
              <mc:Fallback>
                <p:oleObj name="方程式" r:id="rId4" imgW="241195" imgH="241195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9623" y="2306956"/>
                        <a:ext cx="341313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1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5779577"/>
              </p:ext>
            </p:extLst>
          </p:nvPr>
        </p:nvGraphicFramePr>
        <p:xfrm>
          <a:off x="4795044" y="1750062"/>
          <a:ext cx="3048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228402" imgH="76134" progId="Equation.3">
                  <p:embed/>
                </p:oleObj>
              </mc:Choice>
              <mc:Fallback>
                <p:oleObj name="方程式" r:id="rId6" imgW="228402" imgH="76134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5044" y="1750062"/>
                        <a:ext cx="3048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2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0040728"/>
              </p:ext>
            </p:extLst>
          </p:nvPr>
        </p:nvGraphicFramePr>
        <p:xfrm>
          <a:off x="4021138" y="1938338"/>
          <a:ext cx="18256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139639" imgH="241195" progId="Equation.3">
                  <p:embed/>
                </p:oleObj>
              </mc:Choice>
              <mc:Fallback>
                <p:oleObj name="方程式" r:id="rId8" imgW="139639" imgH="241195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1138" y="1938338"/>
                        <a:ext cx="18256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3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184391"/>
              </p:ext>
            </p:extLst>
          </p:nvPr>
        </p:nvGraphicFramePr>
        <p:xfrm>
          <a:off x="4643005" y="1738201"/>
          <a:ext cx="30003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228600" imgH="241300" progId="Equation.3">
                  <p:embed/>
                </p:oleObj>
              </mc:Choice>
              <mc:Fallback>
                <p:oleObj name="方程式" r:id="rId10" imgW="228600" imgH="24130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005" y="1738201"/>
                        <a:ext cx="30003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4" name="Line 18"/>
          <p:cNvSpPr>
            <a:spLocks noChangeShapeType="1"/>
          </p:cNvSpPr>
          <p:nvPr/>
        </p:nvSpPr>
        <p:spPr bwMode="auto">
          <a:xfrm flipV="1">
            <a:off x="4148138" y="2189799"/>
            <a:ext cx="609600" cy="2343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45" name="Oval 26"/>
          <p:cNvSpPr>
            <a:spLocks noChangeArrowheads="1"/>
          </p:cNvSpPr>
          <p:nvPr/>
        </p:nvSpPr>
        <p:spPr bwMode="auto">
          <a:xfrm>
            <a:off x="3128963" y="2258725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2546" name="Oval 26"/>
          <p:cNvSpPr>
            <a:spLocks noChangeArrowheads="1"/>
          </p:cNvSpPr>
          <p:nvPr/>
        </p:nvSpPr>
        <p:spPr bwMode="auto">
          <a:xfrm>
            <a:off x="3462338" y="2271281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2547" name="Oval 26"/>
          <p:cNvSpPr>
            <a:spLocks noChangeArrowheads="1"/>
          </p:cNvSpPr>
          <p:nvPr/>
        </p:nvSpPr>
        <p:spPr bwMode="auto">
          <a:xfrm>
            <a:off x="5123585" y="1884999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22548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7678941"/>
              </p:ext>
            </p:extLst>
          </p:nvPr>
        </p:nvGraphicFramePr>
        <p:xfrm>
          <a:off x="3328988" y="2141538"/>
          <a:ext cx="3048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228402" imgH="76134" progId="Equation.3">
                  <p:embed/>
                </p:oleObj>
              </mc:Choice>
              <mc:Fallback>
                <p:oleObj name="方程式" r:id="rId6" imgW="228402" imgH="76134" progId="Equation.3">
                  <p:embed/>
                  <p:pic>
                    <p:nvPicPr>
                      <p:cNvPr id="0" name="物件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8988" y="2141538"/>
                        <a:ext cx="3048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9" name="物件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259808"/>
              </p:ext>
            </p:extLst>
          </p:nvPr>
        </p:nvGraphicFramePr>
        <p:xfrm>
          <a:off x="3128963" y="2024063"/>
          <a:ext cx="165100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126780" imgH="215526" progId="Equation.3">
                  <p:embed/>
                </p:oleObj>
              </mc:Choice>
              <mc:Fallback>
                <p:oleObj name="方程式" r:id="rId12" imgW="126780" imgH="215526" progId="Equation.3">
                  <p:embed/>
                  <p:pic>
                    <p:nvPicPr>
                      <p:cNvPr id="0" name="物件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8963" y="2024063"/>
                        <a:ext cx="165100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Oval 26"/>
          <p:cNvSpPr>
            <a:spLocks noChangeArrowheads="1"/>
          </p:cNvSpPr>
          <p:nvPr/>
        </p:nvSpPr>
        <p:spPr bwMode="auto">
          <a:xfrm>
            <a:off x="2786063" y="2143993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1066800" y="31242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對每一段無限小的過程動能變化都等於力所作的功：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1071062" y="5990492"/>
            <a:ext cx="6701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動能的總變化就等於沿著運動的路徑力所作的功的總和。</a:t>
            </a:r>
            <a:endParaRPr lang="en-US" altLang="zh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381000" y="4953000"/>
                <a:ext cx="8704114" cy="902555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𝑁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→∞</m:t>
                                  </m:r>
                                </m:e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→0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b="0" i="1" smtClean="0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∆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lim</m:t>
                                  </m:r>
                                </m:e>
                                <m:lim>
                                  <m:eqArr>
                                    <m:eqArr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𝑁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→∞</m:t>
                                      </m:r>
                                    </m:e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∆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→0</m:t>
                                      </m:r>
                                    </m:e>
                                  </m:eqArr>
                                </m:lim>
                              </m:limLow>
                            </m:fName>
                            <m:e>
                              <m:nary>
                                <m:naryPr>
                                  <m:chr m:val="∑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TW" i="1">
                                      <a:latin typeface="Cambria Math"/>
                                    </a:rPr>
                                    <m:t>𝑗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</m:sup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TW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𝐹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∙∆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TW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𝑠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</m:e>
                          </m:fun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4953000"/>
                <a:ext cx="8704114" cy="902555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1023938" y="315457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以上的式子只對無限小的運動過程適用</a:t>
            </a:r>
          </a:p>
        </p:txBody>
      </p:sp>
      <p:sp>
        <p:nvSpPr>
          <p:cNvPr id="6" name="矩形 5"/>
          <p:cNvSpPr/>
          <p:nvPr/>
        </p:nvSpPr>
        <p:spPr>
          <a:xfrm>
            <a:off x="1066800" y="4419600"/>
            <a:ext cx="723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動能的總變化等於無限多段無限小的過程的動能變化的總和：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50D98DD3-0D1D-AE4F-A144-5177BE4F4621}"/>
                  </a:ext>
                </a:extLst>
              </p:cNvPr>
              <p:cNvSpPr txBox="1"/>
              <p:nvPr/>
            </p:nvSpPr>
            <p:spPr bwMode="auto">
              <a:xfrm>
                <a:off x="1142266" y="3656619"/>
                <a:ext cx="2472472" cy="526298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50D98DD3-0D1D-AE4F-A144-5177BE4F4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2266" y="3656619"/>
                <a:ext cx="2472472" cy="526298"/>
              </a:xfrm>
              <a:prstGeom prst="rect">
                <a:avLst/>
              </a:prstGeom>
              <a:blipFill>
                <a:blip r:embed="rId19"/>
                <a:stretch>
                  <a:fillRect l="-1531" t="-7317" r="-1020" b="-121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8">
            <a:extLst>
              <a:ext uri="{FF2B5EF4-FFF2-40B4-BE49-F238E27FC236}">
                <a16:creationId xmlns:a16="http://schemas.microsoft.com/office/drawing/2014/main" id="{C76D0EF1-F6CE-6A44-A28F-FAE47B10B1AB}"/>
              </a:ext>
            </a:extLst>
          </p:cNvPr>
          <p:cNvSpPr/>
          <p:nvPr/>
        </p:nvSpPr>
        <p:spPr>
          <a:xfrm>
            <a:off x="2895601" y="1956438"/>
            <a:ext cx="2273300" cy="393700"/>
          </a:xfrm>
          <a:custGeom>
            <a:avLst/>
            <a:gdLst>
              <a:gd name="connsiteX0" fmla="*/ 0 w 2273300"/>
              <a:gd name="connsiteY0" fmla="*/ 254000 h 393700"/>
              <a:gd name="connsiteX1" fmla="*/ 88900 w 2273300"/>
              <a:gd name="connsiteY1" fmla="*/ 317500 h 393700"/>
              <a:gd name="connsiteX2" fmla="*/ 165100 w 2273300"/>
              <a:gd name="connsiteY2" fmla="*/ 342900 h 393700"/>
              <a:gd name="connsiteX3" fmla="*/ 241300 w 2273300"/>
              <a:gd name="connsiteY3" fmla="*/ 368300 h 393700"/>
              <a:gd name="connsiteX4" fmla="*/ 279400 w 2273300"/>
              <a:gd name="connsiteY4" fmla="*/ 381000 h 393700"/>
              <a:gd name="connsiteX5" fmla="*/ 355600 w 2273300"/>
              <a:gd name="connsiteY5" fmla="*/ 393700 h 393700"/>
              <a:gd name="connsiteX6" fmla="*/ 977900 w 2273300"/>
              <a:gd name="connsiteY6" fmla="*/ 381000 h 393700"/>
              <a:gd name="connsiteX7" fmla="*/ 1143000 w 2273300"/>
              <a:gd name="connsiteY7" fmla="*/ 368300 h 393700"/>
              <a:gd name="connsiteX8" fmla="*/ 1333500 w 2273300"/>
              <a:gd name="connsiteY8" fmla="*/ 342900 h 393700"/>
              <a:gd name="connsiteX9" fmla="*/ 1409700 w 2273300"/>
              <a:gd name="connsiteY9" fmla="*/ 317500 h 393700"/>
              <a:gd name="connsiteX10" fmla="*/ 1447800 w 2273300"/>
              <a:gd name="connsiteY10" fmla="*/ 304800 h 393700"/>
              <a:gd name="connsiteX11" fmla="*/ 1485900 w 2273300"/>
              <a:gd name="connsiteY11" fmla="*/ 292100 h 393700"/>
              <a:gd name="connsiteX12" fmla="*/ 1562100 w 2273300"/>
              <a:gd name="connsiteY12" fmla="*/ 254000 h 393700"/>
              <a:gd name="connsiteX13" fmla="*/ 1676400 w 2273300"/>
              <a:gd name="connsiteY13" fmla="*/ 203200 h 393700"/>
              <a:gd name="connsiteX14" fmla="*/ 2057400 w 2273300"/>
              <a:gd name="connsiteY14" fmla="*/ 76200 h 393700"/>
              <a:gd name="connsiteX15" fmla="*/ 2171700 w 2273300"/>
              <a:gd name="connsiteY15" fmla="*/ 38100 h 393700"/>
              <a:gd name="connsiteX16" fmla="*/ 2209800 w 2273300"/>
              <a:gd name="connsiteY16" fmla="*/ 25400 h 393700"/>
              <a:gd name="connsiteX17" fmla="*/ 2247900 w 2273300"/>
              <a:gd name="connsiteY17" fmla="*/ 12700 h 393700"/>
              <a:gd name="connsiteX18" fmla="*/ 2273300 w 2273300"/>
              <a:gd name="connsiteY18" fmla="*/ 0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73300" h="393700">
                <a:moveTo>
                  <a:pt x="0" y="254000"/>
                </a:moveTo>
                <a:cubicBezTo>
                  <a:pt x="29633" y="275167"/>
                  <a:pt x="56836" y="300235"/>
                  <a:pt x="88900" y="317500"/>
                </a:cubicBezTo>
                <a:cubicBezTo>
                  <a:pt x="112474" y="330194"/>
                  <a:pt x="139700" y="334433"/>
                  <a:pt x="165100" y="342900"/>
                </a:cubicBezTo>
                <a:lnTo>
                  <a:pt x="241300" y="368300"/>
                </a:lnTo>
                <a:cubicBezTo>
                  <a:pt x="254000" y="372533"/>
                  <a:pt x="266195" y="378799"/>
                  <a:pt x="279400" y="381000"/>
                </a:cubicBezTo>
                <a:lnTo>
                  <a:pt x="355600" y="393700"/>
                </a:lnTo>
                <a:lnTo>
                  <a:pt x="977900" y="381000"/>
                </a:lnTo>
                <a:cubicBezTo>
                  <a:pt x="1033067" y="379220"/>
                  <a:pt x="1088031" y="373297"/>
                  <a:pt x="1143000" y="368300"/>
                </a:cubicBezTo>
                <a:cubicBezTo>
                  <a:pt x="1176222" y="365280"/>
                  <a:pt x="1291141" y="353490"/>
                  <a:pt x="1333500" y="342900"/>
                </a:cubicBezTo>
                <a:cubicBezTo>
                  <a:pt x="1359475" y="336406"/>
                  <a:pt x="1384300" y="325967"/>
                  <a:pt x="1409700" y="317500"/>
                </a:cubicBezTo>
                <a:lnTo>
                  <a:pt x="1447800" y="304800"/>
                </a:lnTo>
                <a:cubicBezTo>
                  <a:pt x="1460500" y="300567"/>
                  <a:pt x="1474761" y="299526"/>
                  <a:pt x="1485900" y="292100"/>
                </a:cubicBezTo>
                <a:cubicBezTo>
                  <a:pt x="1595089" y="219307"/>
                  <a:pt x="1456940" y="306580"/>
                  <a:pt x="1562100" y="254000"/>
                </a:cubicBezTo>
                <a:cubicBezTo>
                  <a:pt x="1682855" y="193623"/>
                  <a:pt x="1479811" y="268730"/>
                  <a:pt x="1676400" y="203200"/>
                </a:cubicBezTo>
                <a:lnTo>
                  <a:pt x="2057400" y="76200"/>
                </a:lnTo>
                <a:lnTo>
                  <a:pt x="2171700" y="38100"/>
                </a:lnTo>
                <a:lnTo>
                  <a:pt x="2209800" y="25400"/>
                </a:lnTo>
                <a:cubicBezTo>
                  <a:pt x="2222500" y="21167"/>
                  <a:pt x="2235926" y="18687"/>
                  <a:pt x="2247900" y="12700"/>
                </a:cubicBezTo>
                <a:lnTo>
                  <a:pt x="227330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F07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8" t="61224" r="20265" b="14285"/>
          <a:stretch>
            <a:fillRect/>
          </a:stretch>
        </p:blipFill>
        <p:spPr bwMode="auto">
          <a:xfrm>
            <a:off x="2667000" y="2590800"/>
            <a:ext cx="3048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AutoShape 6"/>
          <p:cNvSpPr>
            <a:spLocks noChangeArrowheads="1"/>
          </p:cNvSpPr>
          <p:nvPr/>
        </p:nvSpPr>
        <p:spPr bwMode="auto">
          <a:xfrm>
            <a:off x="2895600" y="1600200"/>
            <a:ext cx="228600" cy="838200"/>
          </a:xfrm>
          <a:prstGeom prst="downArrow">
            <a:avLst>
              <a:gd name="adj1" fmla="val 50000"/>
              <a:gd name="adj2" fmla="val 91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2895600" y="11430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sp>
        <p:nvSpPr>
          <p:cNvPr id="23558" name="Text Box 13"/>
          <p:cNvSpPr txBox="1">
            <a:spLocks noChangeArrowheads="1"/>
          </p:cNvSpPr>
          <p:nvPr/>
        </p:nvSpPr>
        <p:spPr bwMode="auto">
          <a:xfrm>
            <a:off x="2590800" y="5029200"/>
            <a:ext cx="449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功等於動能變化，稱為功與動能原理。</a:t>
            </a:r>
          </a:p>
        </p:txBody>
      </p:sp>
      <p:sp>
        <p:nvSpPr>
          <p:cNvPr id="2" name="矩形 1"/>
          <p:cNvSpPr/>
          <p:nvPr/>
        </p:nvSpPr>
        <p:spPr>
          <a:xfrm>
            <a:off x="4572000" y="25908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272540" y="3886200"/>
                <a:ext cx="5128007" cy="902555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→∞</m:t>
                                  </m:r>
                                </m:e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→0</m:t>
                                  </m:r>
                                </m:e>
                              </m:eqArr>
                            </m:lim>
                          </m:limLow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𝐹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∙∆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𝑠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=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540" y="3886200"/>
                <a:ext cx="5128007" cy="902555"/>
              </a:xfrm>
              <a:prstGeom prst="rect">
                <a:avLst/>
              </a:prstGeom>
              <a:blipFill>
                <a:blip r:embed="rId3"/>
                <a:stretch>
                  <a:fillRect t="-91667" b="-1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3800623" y="5562600"/>
                <a:ext cx="108555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b="0" dirty="0">
                  <a:ea typeface="Cambria Math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623" y="5562600"/>
                <a:ext cx="108555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93A353E2-D8ED-AC44-8821-7C4A02ABDCAB}"/>
              </a:ext>
            </a:extLst>
          </p:cNvPr>
          <p:cNvSpPr/>
          <p:nvPr/>
        </p:nvSpPr>
        <p:spPr>
          <a:xfrm>
            <a:off x="5105400" y="584691"/>
            <a:ext cx="3763590" cy="2021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TW" sz="1400" i="1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24B266-AB99-C94D-8C42-418072EE61E4}"/>
              </a:ext>
            </a:extLst>
          </p:cNvPr>
          <p:cNvSpPr/>
          <p:nvPr/>
        </p:nvSpPr>
        <p:spPr>
          <a:xfrm>
            <a:off x="5092890" y="3133596"/>
            <a:ext cx="3994935" cy="1994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TW" sz="1400" i="1">
              <a:solidFill>
                <a:schemeClr val="tx1"/>
              </a:solidFill>
              <a:latin typeface="Cambria Math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78" name="文字方塊 2"/>
              <p:cNvSpPr txBox="1">
                <a:spLocks noChangeArrowheads="1"/>
              </p:cNvSpPr>
              <p:nvPr/>
            </p:nvSpPr>
            <p:spPr bwMode="auto">
              <a:xfrm>
                <a:off x="718335" y="249476"/>
                <a:ext cx="68580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其它的力是不是也如彈力有一位能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𝑈</m:t>
                    </m:r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，使得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𝑈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K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的和是守恒量</a:t>
                </a:r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578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8335" y="249476"/>
                <a:ext cx="6858000" cy="369888"/>
              </a:xfrm>
              <a:prstGeom prst="rect">
                <a:avLst/>
              </a:prstGeom>
              <a:blipFill>
                <a:blip r:embed="rId2"/>
                <a:stretch>
                  <a:fillRect l="-73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581" name="Picture 2" descr="F15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45425" b="12933"/>
          <a:stretch>
            <a:fillRect/>
          </a:stretch>
        </p:blipFill>
        <p:spPr bwMode="auto">
          <a:xfrm>
            <a:off x="743619" y="706676"/>
            <a:ext cx="2233613" cy="177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文字方塊 6"/>
          <p:cNvSpPr txBox="1">
            <a:spLocks noChangeArrowheads="1"/>
          </p:cNvSpPr>
          <p:nvPr/>
        </p:nvSpPr>
        <p:spPr bwMode="auto">
          <a:xfrm>
            <a:off x="718334" y="6176612"/>
            <a:ext cx="85780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先決條件是</a:t>
            </a:r>
            <a:r>
              <a:rPr lang="zh-TW" altLang="en-US" dirty="0">
                <a:solidFill>
                  <a:srgbClr val="FF0000"/>
                </a:solidFill>
              </a:rPr>
              <a:t>在任何運動過程中，此力所作的功必須可以寫成一個物理性質的前後差。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718335" y="2625386"/>
                <a:ext cx="62113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如果有這樣的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𝑈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存在，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zh-TW" altLang="en-US" dirty="0"/>
                  <a:t>的變化與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anose="02020603050405020304" pitchFamily="18" charset="0"/>
                      </a:rPr>
                      <m:t>𝑈</m:t>
                    </m:r>
                  </m:oMath>
                </a14:m>
                <a:r>
                  <a:rPr lang="zh-TW" altLang="en-US" dirty="0"/>
                  <a:t>的變化必須互相抵消：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335" y="2625386"/>
                <a:ext cx="6211340" cy="369332"/>
              </a:xfrm>
              <a:prstGeom prst="rect">
                <a:avLst/>
              </a:prstGeom>
              <a:blipFill>
                <a:blip r:embed="rId4"/>
                <a:stretch>
                  <a:fillRect l="-816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722861" y="4267200"/>
                <a:ext cx="5486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如果任一段運動過程的功都等於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𝑈</m:t>
                    </m:r>
                  </m:oMath>
                </a14:m>
                <a:r>
                  <a:rPr lang="zh-TW" altLang="en-US" dirty="0"/>
                  <a:t>的變化：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861" y="4267200"/>
                <a:ext cx="5486400" cy="369332"/>
              </a:xfrm>
              <a:prstGeom prst="rect">
                <a:avLst/>
              </a:prstGeom>
              <a:blipFill>
                <a:blip r:embed="rId5"/>
                <a:stretch>
                  <a:fillRect l="-1155" t="-6667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2"/>
          <p:cNvSpPr txBox="1">
            <a:spLocks noChangeArrowheads="1"/>
          </p:cNvSpPr>
          <p:nvPr/>
        </p:nvSpPr>
        <p:spPr bwMode="auto">
          <a:xfrm>
            <a:off x="718335" y="5745764"/>
            <a:ext cx="685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猜想：其它的力要如彈力有</a:t>
            </a:r>
            <a:r>
              <a:rPr lang="zh-TW" altLang="en-US" dirty="0">
                <a:solidFill>
                  <a:srgbClr val="FF0000"/>
                </a:solidFill>
              </a:rPr>
              <a:t>一個物理性質</a:t>
            </a:r>
            <a:r>
              <a:rPr lang="zh-TW" altLang="en-US" dirty="0"/>
              <a:t>位能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存在，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743619" y="3591054"/>
                <a:ext cx="26618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>
                    <a:cs typeface="Times New Roman" panose="02020603050405020304" pitchFamily="18" charset="0"/>
                  </a:rPr>
                  <a:t>而已知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zh-TW" altLang="en-US" dirty="0"/>
                  <a:t>的變化等於功：</a:t>
                </a: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619" y="3591054"/>
                <a:ext cx="2661883" cy="369332"/>
              </a:xfrm>
              <a:prstGeom prst="rect">
                <a:avLst/>
              </a:prstGeom>
              <a:blipFill>
                <a:blip r:embed="rId6"/>
                <a:stretch>
                  <a:fillRect l="-1896" t="-6667" r="-948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781540" y="3029409"/>
                <a:ext cx="1582741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   ?</m:t>
                      </m:r>
                    </m:oMath>
                  </m:oMathPara>
                </a14:m>
                <a:endParaRPr lang="en-US" altLang="zh-TW" b="0" dirty="0">
                  <a:ea typeface="Cambria Math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540" y="3029409"/>
                <a:ext cx="1582741" cy="369332"/>
              </a:xfrm>
              <a:prstGeom prst="rect">
                <a:avLst/>
              </a:prstGeom>
              <a:blipFill>
                <a:blip r:embed="rId7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3405502" y="3591054"/>
                <a:ext cx="1085554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b="0" dirty="0">
                  <a:ea typeface="Cambria Math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502" y="3591054"/>
                <a:ext cx="108555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781540" y="4716889"/>
                <a:ext cx="2773260" cy="411331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anose="02020603050405020304" pitchFamily="18" charset="0"/>
                      </a:rPr>
                      <m:t>𝑊</m:t>
                    </m:r>
                    <m:r>
                      <a:rPr lang="en-US" altLang="zh-TW" b="0" i="1" smtClean="0">
                        <a:latin typeface="Cambria Math"/>
                        <a:cs typeface="Times New Roman" panose="02020603050405020304" pitchFamily="18" charset="0"/>
                      </a:rPr>
                      <m:t>=−∆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𝑈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=−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TW" b="0" dirty="0">
                    <a:ea typeface="Cambria Math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?</m:t>
                    </m:r>
                  </m:oMath>
                </a14:m>
                <a:endParaRPr lang="en-US" altLang="zh-TW" b="0" dirty="0">
                  <a:ea typeface="Cambria Math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540" y="4716889"/>
                <a:ext cx="2773260" cy="411331"/>
              </a:xfrm>
              <a:prstGeom prst="rect">
                <a:avLst/>
              </a:prstGeom>
              <a:blipFill>
                <a:blip r:embed="rId9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5" descr="F07_02">
            <a:extLst>
              <a:ext uri="{FF2B5EF4-FFF2-40B4-BE49-F238E27FC236}">
                <a16:creationId xmlns:a16="http://schemas.microsoft.com/office/drawing/2014/main" id="{66DB5256-93B9-AC45-8EA8-C3CCDBCBD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8" t="61224" r="20265" b="14285"/>
          <a:stretch>
            <a:fillRect/>
          </a:stretch>
        </p:blipFill>
        <p:spPr bwMode="auto">
          <a:xfrm>
            <a:off x="5562542" y="1641654"/>
            <a:ext cx="3048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6">
            <a:extLst>
              <a:ext uri="{FF2B5EF4-FFF2-40B4-BE49-F238E27FC236}">
                <a16:creationId xmlns:a16="http://schemas.microsoft.com/office/drawing/2014/main" id="{F527C798-6AF0-0245-9B7F-087E0ABF2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012" y="734794"/>
            <a:ext cx="228600" cy="838200"/>
          </a:xfrm>
          <a:prstGeom prst="downArrow">
            <a:avLst>
              <a:gd name="adj1" fmla="val 50000"/>
              <a:gd name="adj2" fmla="val 91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8AC1C49A-148D-CD46-9989-3084264CA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4612" y="937914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sp>
        <p:nvSpPr>
          <p:cNvPr id="17" name="矩形 1">
            <a:extLst>
              <a:ext uri="{FF2B5EF4-FFF2-40B4-BE49-F238E27FC236}">
                <a16:creationId xmlns:a16="http://schemas.microsoft.com/office/drawing/2014/main" id="{17C90918-9670-F147-A934-FE63A4C9BF63}"/>
              </a:ext>
            </a:extLst>
          </p:cNvPr>
          <p:cNvSpPr/>
          <p:nvPr/>
        </p:nvSpPr>
        <p:spPr>
          <a:xfrm>
            <a:off x="7429442" y="1662756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C275CFA5-4C42-064D-AA6E-C33184E4FE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32560" y="412219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5691A149-C786-3C4C-BB8D-CAFD5B45522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2560" y="4807997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" name="Line 18">
            <a:extLst>
              <a:ext uri="{FF2B5EF4-FFF2-40B4-BE49-F238E27FC236}">
                <a16:creationId xmlns:a16="http://schemas.microsoft.com/office/drawing/2014/main" id="{717ADA09-7525-4244-9692-AAF36B1CED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37360" y="4122197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1" name="Rectangle 19">
            <a:extLst>
              <a:ext uri="{FF2B5EF4-FFF2-40B4-BE49-F238E27FC236}">
                <a16:creationId xmlns:a16="http://schemas.microsoft.com/office/drawing/2014/main" id="{8485DBC1-6F52-A643-9584-A4E13D3D9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560" y="4198397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2" name="Line 20">
            <a:extLst>
              <a:ext uri="{FF2B5EF4-FFF2-40B4-BE49-F238E27FC236}">
                <a16:creationId xmlns:a16="http://schemas.microsoft.com/office/drawing/2014/main" id="{B9807F99-2DF7-0D45-A071-C09C998A7B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9634" y="4163842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" name="Line 21">
            <a:extLst>
              <a:ext uri="{FF2B5EF4-FFF2-40B4-BE49-F238E27FC236}">
                <a16:creationId xmlns:a16="http://schemas.microsoft.com/office/drawing/2014/main" id="{55E06C2E-4464-5D4A-B4C2-93139C464BAC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9634" y="4849642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4" name="Line 22">
            <a:extLst>
              <a:ext uri="{FF2B5EF4-FFF2-40B4-BE49-F238E27FC236}">
                <a16:creationId xmlns:a16="http://schemas.microsoft.com/office/drawing/2014/main" id="{58E48B67-5A1B-4A41-8730-F04AF5102D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74434" y="4163842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BE47049C-C023-0744-9797-CC28AA696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9634" y="4455625"/>
            <a:ext cx="308306" cy="394017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24">
                <a:extLst>
                  <a:ext uri="{FF2B5EF4-FFF2-40B4-BE49-F238E27FC236}">
                    <a16:creationId xmlns:a16="http://schemas.microsoft.com/office/drawing/2014/main" id="{2BFEE4E9-AEB3-2D44-84DC-5ED18D8793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80476" y="4441284"/>
                <a:ext cx="43437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altLang="zh-TW" b="0" i="1" baseline="-25000" dirty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Text Box 24">
                <a:extLst>
                  <a:ext uri="{FF2B5EF4-FFF2-40B4-BE49-F238E27FC236}">
                    <a16:creationId xmlns:a16="http://schemas.microsoft.com/office/drawing/2014/main" id="{2BFEE4E9-AEB3-2D44-84DC-5ED18D879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80476" y="4441284"/>
                <a:ext cx="434378" cy="36671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5">
                <a:extLst>
                  <a:ext uri="{FF2B5EF4-FFF2-40B4-BE49-F238E27FC236}">
                    <a16:creationId xmlns:a16="http://schemas.microsoft.com/office/drawing/2014/main" id="{7F010746-9442-424E-B92A-8073C54485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74434" y="4468642"/>
                <a:ext cx="407709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altLang="zh-TW" b="0" i="1" baseline="-25000" dirty="0" err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 Box 25">
                <a:extLst>
                  <a:ext uri="{FF2B5EF4-FFF2-40B4-BE49-F238E27FC236}">
                    <a16:creationId xmlns:a16="http://schemas.microsoft.com/office/drawing/2014/main" id="{7F010746-9442-424E-B92A-8073C5448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74434" y="4468642"/>
                <a:ext cx="407709" cy="366713"/>
              </a:xfrm>
              <a:prstGeom prst="rect">
                <a:avLst/>
              </a:prstGeom>
              <a:blipFill>
                <a:blip r:embed="rId12"/>
                <a:stretch>
                  <a:fillRect b="-1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Line 26">
            <a:extLst>
              <a:ext uri="{FF2B5EF4-FFF2-40B4-BE49-F238E27FC236}">
                <a16:creationId xmlns:a16="http://schemas.microsoft.com/office/drawing/2014/main" id="{029B464B-1DF9-6E4E-AB04-5FD1B5295F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91898" y="4131653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9" name="Line 27">
            <a:extLst>
              <a:ext uri="{FF2B5EF4-FFF2-40B4-BE49-F238E27FC236}">
                <a16:creationId xmlns:a16="http://schemas.microsoft.com/office/drawing/2014/main" id="{6C89BF28-DC83-784A-8224-8E695653065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91898" y="4817453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" name="Line 28">
            <a:extLst>
              <a:ext uri="{FF2B5EF4-FFF2-40B4-BE49-F238E27FC236}">
                <a16:creationId xmlns:a16="http://schemas.microsoft.com/office/drawing/2014/main" id="{C1964536-DE62-8340-AB6E-EF1D6ED17F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96698" y="4131653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" name="Rectangle 29">
            <a:extLst>
              <a:ext uri="{FF2B5EF4-FFF2-40B4-BE49-F238E27FC236}">
                <a16:creationId xmlns:a16="http://schemas.microsoft.com/office/drawing/2014/main" id="{22143290-04C6-4146-810E-5C0B30A25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1898" y="4207853"/>
            <a:ext cx="3048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2" name="Line 31">
            <a:extLst>
              <a:ext uri="{FF2B5EF4-FFF2-40B4-BE49-F238E27FC236}">
                <a16:creationId xmlns:a16="http://schemas.microsoft.com/office/drawing/2014/main" id="{6530F2A0-3374-DD46-8174-0C4145348A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53236" y="4131653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" name="Line 32">
            <a:extLst>
              <a:ext uri="{FF2B5EF4-FFF2-40B4-BE49-F238E27FC236}">
                <a16:creationId xmlns:a16="http://schemas.microsoft.com/office/drawing/2014/main" id="{397CA3CF-1449-D147-94E5-797E2F771EC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36" y="4817453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" name="Line 33">
            <a:extLst>
              <a:ext uri="{FF2B5EF4-FFF2-40B4-BE49-F238E27FC236}">
                <a16:creationId xmlns:a16="http://schemas.microsoft.com/office/drawing/2014/main" id="{75729DA6-0ABD-014A-82A2-FCDC78D5FD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8036" y="4131653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276F4CF-7530-D14D-9BDE-5E0812CA5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3236" y="4423436"/>
            <a:ext cx="306388" cy="39401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Box 35">
                <a:extLst>
                  <a:ext uri="{FF2B5EF4-FFF2-40B4-BE49-F238E27FC236}">
                    <a16:creationId xmlns:a16="http://schemas.microsoft.com/office/drawing/2014/main" id="{DFC40ED1-33A8-C347-9D4D-D647B2996D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04402" y="4436453"/>
                <a:ext cx="33972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b="0" i="1" baseline="-25000" dirty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36" name="Text Box 35">
                <a:extLst>
                  <a:ext uri="{FF2B5EF4-FFF2-40B4-BE49-F238E27FC236}">
                    <a16:creationId xmlns:a16="http://schemas.microsoft.com/office/drawing/2014/main" id="{DFC40ED1-33A8-C347-9D4D-D647B2996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04402" y="4436453"/>
                <a:ext cx="339728" cy="366713"/>
              </a:xfrm>
              <a:prstGeom prst="rect">
                <a:avLst/>
              </a:prstGeom>
              <a:blipFill>
                <a:blip r:embed="rId13"/>
                <a:stretch>
                  <a:fillRect r="-35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AutoShape 36">
            <a:extLst>
              <a:ext uri="{FF2B5EF4-FFF2-40B4-BE49-F238E27FC236}">
                <a16:creationId xmlns:a16="http://schemas.microsoft.com/office/drawing/2014/main" id="{F855913D-6248-F44C-B37E-C3D9374CD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4960" y="3626897"/>
            <a:ext cx="998847" cy="266699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">
                <a:extLst>
                  <a:ext uri="{FF2B5EF4-FFF2-40B4-BE49-F238E27FC236}">
                    <a16:creationId xmlns:a16="http://schemas.microsoft.com/office/drawing/2014/main" id="{AA807427-33E4-D14A-8294-D96D5D34D1E6}"/>
                  </a:ext>
                </a:extLst>
              </p:cNvPr>
              <p:cNvSpPr txBox="1"/>
              <p:nvPr/>
            </p:nvSpPr>
            <p:spPr>
              <a:xfrm>
                <a:off x="743619" y="5216346"/>
                <a:ext cx="76820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如此施力者與受力者之間內在的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𝑈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的變化，就可以取代外來的功。</a:t>
                </a:r>
              </a:p>
            </p:txBody>
          </p:sp>
        </mc:Choice>
        <mc:Fallback xmlns="">
          <p:sp>
            <p:nvSpPr>
              <p:cNvPr id="38" name="文字方塊 3">
                <a:extLst>
                  <a:ext uri="{FF2B5EF4-FFF2-40B4-BE49-F238E27FC236}">
                    <a16:creationId xmlns:a16="http://schemas.microsoft.com/office/drawing/2014/main" id="{AA807427-33E4-D14A-8294-D96D5D34D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619" y="5216346"/>
                <a:ext cx="7682046" cy="369332"/>
              </a:xfrm>
              <a:prstGeom prst="rect">
                <a:avLst/>
              </a:prstGeom>
              <a:blipFill>
                <a:blip r:embed="rId14"/>
                <a:stretch>
                  <a:fillRect l="-660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35">
                <a:extLst>
                  <a:ext uri="{FF2B5EF4-FFF2-40B4-BE49-F238E27FC236}">
                    <a16:creationId xmlns:a16="http://schemas.microsoft.com/office/drawing/2014/main" id="{764BD49B-0966-E241-A089-2BFD960555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96697" y="4470313"/>
                <a:ext cx="429861" cy="362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TW" i="1" baseline="-25000" dirty="0">
                    <a:latin typeface="Times New Roman" pitchFamily="18" charset="0"/>
                  </a:rPr>
                  <a:t>f</a:t>
                </a:r>
              </a:p>
            </p:txBody>
          </p:sp>
        </mc:Choice>
        <mc:Fallback xmlns="">
          <p:sp>
            <p:nvSpPr>
              <p:cNvPr id="39" name="Text Box 35">
                <a:extLst>
                  <a:ext uri="{FF2B5EF4-FFF2-40B4-BE49-F238E27FC236}">
                    <a16:creationId xmlns:a16="http://schemas.microsoft.com/office/drawing/2014/main" id="{764BD49B-0966-E241-A089-2BFD960555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96697" y="4470313"/>
                <a:ext cx="429861" cy="362984"/>
              </a:xfrm>
              <a:prstGeom prst="rect">
                <a:avLst/>
              </a:prstGeom>
              <a:blipFill>
                <a:blip r:embed="rId15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 Box 7">
                <a:extLst>
                  <a:ext uri="{FF2B5EF4-FFF2-40B4-BE49-F238E27FC236}">
                    <a16:creationId xmlns:a16="http://schemas.microsoft.com/office/drawing/2014/main" id="{F6641639-43A9-644F-BCFD-EE0F01F0DE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3502" y="3176840"/>
                <a:ext cx="6096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b="0" i="1" dirty="0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𝑈</m:t>
                      </m:r>
                    </m:oMath>
                  </m:oMathPara>
                </a14:m>
                <a:endParaRPr lang="en-US" altLang="zh-TW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Text Box 7">
                <a:extLst>
                  <a:ext uri="{FF2B5EF4-FFF2-40B4-BE49-F238E27FC236}">
                    <a16:creationId xmlns:a16="http://schemas.microsoft.com/office/drawing/2014/main" id="{F6641639-43A9-644F-BCFD-EE0F01F0D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13502" y="3176840"/>
                <a:ext cx="609600" cy="36671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36E92670-8396-DED2-2F63-A59C5CDD4B60}"/>
              </a:ext>
            </a:extLst>
          </p:cNvPr>
          <p:cNvSpPr/>
          <p:nvPr/>
        </p:nvSpPr>
        <p:spPr>
          <a:xfrm>
            <a:off x="5292583" y="618660"/>
            <a:ext cx="1295458" cy="988303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i="1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62F630C-CE6F-000A-93A4-114E8F16614F}"/>
              </a:ext>
            </a:extLst>
          </p:cNvPr>
          <p:cNvSpPr/>
          <p:nvPr/>
        </p:nvSpPr>
        <p:spPr>
          <a:xfrm rot="17704190">
            <a:off x="4749898" y="3517384"/>
            <a:ext cx="1911512" cy="1051793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i="1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482967-8995-E228-36A6-523806BE363A}"/>
              </a:ext>
            </a:extLst>
          </p:cNvPr>
          <p:cNvSpPr txBox="1"/>
          <p:nvPr/>
        </p:nvSpPr>
        <p:spPr bwMode="auto">
          <a:xfrm>
            <a:off x="7861610" y="281010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" grpId="0" animBg="1"/>
      <p:bldP spid="24582" grpId="0"/>
      <p:bldP spid="4" grpId="0"/>
      <p:bldP spid="10" grpId="0"/>
      <p:bldP spid="5" grpId="0"/>
      <p:bldP spid="15" grpId="0" animBg="1"/>
      <p:bldP spid="16" grpId="0" animBg="1"/>
      <p:bldP spid="13" grpId="0" animBg="1"/>
      <p:bldP spid="14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 animBg="1"/>
      <p:bldP spid="38" grpId="0"/>
      <p:bldP spid="39" grpId="0"/>
      <p:bldP spid="41" grpId="0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777" y="551691"/>
            <a:ext cx="2211424" cy="383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198652" y="5042311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運動的起點與終點兩地的高度差，就是可以寫成海拔高度這個性質的前後差。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198652" y="5499511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但兩地之間的里程就無法寫成一個量的前後差，因為里程與選的路徑有關。</a:t>
            </a:r>
          </a:p>
        </p:txBody>
      </p:sp>
      <p:sp>
        <p:nvSpPr>
          <p:cNvPr id="5" name="文字方塊 6">
            <a:extLst>
              <a:ext uri="{FF2B5EF4-FFF2-40B4-BE49-F238E27FC236}">
                <a16:creationId xmlns:a16="http://schemas.microsoft.com/office/drawing/2014/main" id="{C27564ED-7750-3406-A2B4-6E64AC76F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583399"/>
            <a:ext cx="762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功是對於運動過程定義的量，此量不一定可以寫成一個物理性質的前後差。</a:t>
            </a:r>
            <a:endParaRPr lang="zh-TW" altLang="en-US" dirty="0"/>
          </a:p>
        </p:txBody>
      </p:sp>
      <p:sp>
        <p:nvSpPr>
          <p:cNvPr id="6" name="文字方塊 6">
            <a:extLst>
              <a:ext uri="{FF2B5EF4-FFF2-40B4-BE49-F238E27FC236}">
                <a16:creationId xmlns:a16="http://schemas.microsoft.com/office/drawing/2014/main" id="{22BEBAC5-B16F-72E7-DC8B-7B934203D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652" y="5964417"/>
            <a:ext cx="85780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在任何運動過程中，此力的功都可以寫成一個物理性質的前後差。這很特別。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209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1670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5606" name="Rectangle 11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5611" name="Text Box 22"/>
          <p:cNvSpPr txBox="1">
            <a:spLocks noChangeArrowheads="1"/>
          </p:cNvSpPr>
          <p:nvPr/>
        </p:nvSpPr>
        <p:spPr bwMode="auto">
          <a:xfrm>
            <a:off x="1524000" y="2520033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先考慮</a:t>
            </a:r>
            <a:r>
              <a:rPr lang="zh-TW" altLang="en-US" dirty="0">
                <a:solidFill>
                  <a:srgbClr val="FF0000"/>
                </a:solidFill>
              </a:rPr>
              <a:t>一維運動：</a:t>
            </a:r>
            <a:r>
              <a:rPr lang="zh-TW" altLang="en-US" dirty="0"/>
              <a:t>力與運動的方向在同一個軸上。</a:t>
            </a:r>
          </a:p>
        </p:txBody>
      </p:sp>
      <p:sp>
        <p:nvSpPr>
          <p:cNvPr id="25618" name="Text Box 20"/>
          <p:cNvSpPr txBox="1">
            <a:spLocks noChangeArrowheads="1"/>
          </p:cNvSpPr>
          <p:nvPr/>
        </p:nvSpPr>
        <p:spPr bwMode="auto">
          <a:xfrm>
            <a:off x="1510145" y="4407932"/>
            <a:ext cx="502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考慮外力只與位置有關，</a:t>
            </a:r>
          </a:p>
        </p:txBody>
      </p:sp>
      <p:pic>
        <p:nvPicPr>
          <p:cNvPr id="25621" name="Picture 21" descr="D:\Dropbox\Documents\課程\YoungTextBook\Images\Chapter06\A_Images\A_Figures_and_Photos\06_16_Figu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1" b="10364"/>
          <a:stretch>
            <a:fillRect/>
          </a:stretch>
        </p:blipFill>
        <p:spPr bwMode="auto">
          <a:xfrm>
            <a:off x="1524000" y="3036332"/>
            <a:ext cx="34623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524000" y="1131332"/>
                <a:ext cx="2477601" cy="902555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→∞</m:t>
                                  </m:r>
                                </m:e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→0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𝐹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∙∆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𝑠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131332"/>
                <a:ext cx="2477601" cy="90255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4038600" y="1397943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功可不可以寫成一個物理量的前後差？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524000" y="5063646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以下適用於原子力、靜電力、萬有引力。其實在物理中是蠻大的範圍了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A123FEC8-FBE4-C444-ABD2-917E0E12E16F}"/>
                  </a:ext>
                </a:extLst>
              </p:cNvPr>
              <p:cNvSpPr txBox="1"/>
              <p:nvPr/>
            </p:nvSpPr>
            <p:spPr bwMode="auto">
              <a:xfrm>
                <a:off x="4152900" y="4483910"/>
                <a:ext cx="1002134" cy="276999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A123FEC8-FBE4-C444-ABD2-917E0E12E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52900" y="4483910"/>
                <a:ext cx="1002134" cy="276999"/>
              </a:xfrm>
              <a:prstGeom prst="rect">
                <a:avLst/>
              </a:prstGeom>
              <a:blipFill>
                <a:blip r:embed="rId7"/>
                <a:stretch>
                  <a:fillRect l="-3750" b="-43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06581" y="304800"/>
            <a:ext cx="4939146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626" name="Oval 28"/>
          <p:cNvSpPr>
            <a:spLocks noChangeArrowheads="1"/>
          </p:cNvSpPr>
          <p:nvPr/>
        </p:nvSpPr>
        <p:spPr bwMode="auto">
          <a:xfrm>
            <a:off x="3633354" y="968375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6627" name="Oval 27"/>
          <p:cNvSpPr>
            <a:spLocks noChangeArrowheads="1"/>
          </p:cNvSpPr>
          <p:nvPr/>
        </p:nvSpPr>
        <p:spPr bwMode="auto">
          <a:xfrm>
            <a:off x="3099954" y="968375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6628" name="Oval 26"/>
          <p:cNvSpPr>
            <a:spLocks noChangeArrowheads="1"/>
          </p:cNvSpPr>
          <p:nvPr/>
        </p:nvSpPr>
        <p:spPr bwMode="auto">
          <a:xfrm>
            <a:off x="2414154" y="968375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10255" name="Picture 6" descr="F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6" t="6300" r="22096" b="78091"/>
          <a:stretch>
            <a:fillRect/>
          </a:stretch>
        </p:blipFill>
        <p:spPr bwMode="auto">
          <a:xfrm>
            <a:off x="3993717" y="1738495"/>
            <a:ext cx="2445659" cy="165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7" descr="F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7" t="29535" r="18727" b="53839"/>
          <a:stretch>
            <a:fillRect/>
          </a:stretch>
        </p:blipFill>
        <p:spPr bwMode="auto">
          <a:xfrm>
            <a:off x="706581" y="4155725"/>
            <a:ext cx="23622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8" descr="F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2" t="51770" r="14981" b="30637"/>
          <a:stretch>
            <a:fillRect/>
          </a:stretch>
        </p:blipFill>
        <p:spPr bwMode="auto">
          <a:xfrm>
            <a:off x="3577935" y="3990349"/>
            <a:ext cx="25908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9" descr="F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6" t="74696" r="23596" b="7780"/>
          <a:stretch>
            <a:fillRect/>
          </a:stretch>
        </p:blipFill>
        <p:spPr bwMode="auto">
          <a:xfrm>
            <a:off x="6781800" y="3989311"/>
            <a:ext cx="21336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Rectangle 11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60" name="Text Box 12"/>
              <p:cNvSpPr txBox="1">
                <a:spLocks noChangeArrowheads="1"/>
              </p:cNvSpPr>
              <p:nvPr/>
            </p:nvSpPr>
            <p:spPr bwMode="auto">
              <a:xfrm>
                <a:off x="706580" y="6021759"/>
                <a:ext cx="7218220" cy="391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rgbClr val="FF0000"/>
                    </a:solidFill>
                  </a:rPr>
                  <a:t>功就是力曲線下、介於起點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與末點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之間的面積，即是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US" altLang="zh-TW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的積分</a:t>
                </a:r>
                <a:endParaRPr lang="zh-TW" altLang="en-US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260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6580" y="6021759"/>
                <a:ext cx="7218220" cy="391582"/>
              </a:xfrm>
              <a:prstGeom prst="rect">
                <a:avLst/>
              </a:prstGeom>
              <a:blipFill>
                <a:blip r:embed="rId3"/>
                <a:stretch>
                  <a:fillRect l="-703" t="-9677" b="-161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38" name="Line 16"/>
          <p:cNvSpPr>
            <a:spLocks noChangeShapeType="1"/>
          </p:cNvSpPr>
          <p:nvPr/>
        </p:nvSpPr>
        <p:spPr bwMode="auto">
          <a:xfrm>
            <a:off x="966354" y="1044575"/>
            <a:ext cx="373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39" name="Oval 17"/>
          <p:cNvSpPr>
            <a:spLocks noChangeArrowheads="1"/>
          </p:cNvSpPr>
          <p:nvPr/>
        </p:nvSpPr>
        <p:spPr bwMode="auto">
          <a:xfrm>
            <a:off x="1880754" y="968375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6640" name="Line 18"/>
          <p:cNvSpPr>
            <a:spLocks noChangeShapeType="1"/>
          </p:cNvSpPr>
          <p:nvPr/>
        </p:nvSpPr>
        <p:spPr bwMode="auto">
          <a:xfrm>
            <a:off x="3252354" y="8159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41" name="Text Box 19"/>
          <p:cNvSpPr txBox="1">
            <a:spLocks noChangeArrowheads="1"/>
          </p:cNvSpPr>
          <p:nvPr/>
        </p:nvSpPr>
        <p:spPr bwMode="auto">
          <a:xfrm>
            <a:off x="4852554" y="815975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26645" name="Line 23"/>
          <p:cNvSpPr>
            <a:spLocks noChangeShapeType="1"/>
          </p:cNvSpPr>
          <p:nvPr/>
        </p:nvSpPr>
        <p:spPr bwMode="auto">
          <a:xfrm>
            <a:off x="3099954" y="1196975"/>
            <a:ext cx="106680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26646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2306761"/>
              </p:ext>
            </p:extLst>
          </p:nvPr>
        </p:nvGraphicFramePr>
        <p:xfrm>
          <a:off x="3995304" y="1219200"/>
          <a:ext cx="5778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406224" imgH="241195" progId="Equation.3">
                  <p:embed/>
                </p:oleObj>
              </mc:Choice>
              <mc:Fallback>
                <p:oleObj name="方程式" r:id="rId4" imgW="406224" imgH="241195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304" y="1219200"/>
                        <a:ext cx="5778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47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770260"/>
              </p:ext>
            </p:extLst>
          </p:nvPr>
        </p:nvGraphicFramePr>
        <p:xfrm>
          <a:off x="3252354" y="511175"/>
          <a:ext cx="358775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253890" imgH="241195" progId="Equation.3">
                  <p:embed/>
                </p:oleObj>
              </mc:Choice>
              <mc:Fallback>
                <p:oleObj name="方程式" r:id="rId6" imgW="253890" imgH="241195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2354" y="511175"/>
                        <a:ext cx="358775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48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4760029"/>
              </p:ext>
            </p:extLst>
          </p:nvPr>
        </p:nvGraphicFramePr>
        <p:xfrm>
          <a:off x="2642754" y="815975"/>
          <a:ext cx="3048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228402" imgH="76134" progId="Equation.3">
                  <p:embed/>
                </p:oleObj>
              </mc:Choice>
              <mc:Fallback>
                <p:oleObj name="方程式" r:id="rId8" imgW="228402" imgH="76134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2754" y="815975"/>
                        <a:ext cx="3048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49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2980321"/>
              </p:ext>
            </p:extLst>
          </p:nvPr>
        </p:nvGraphicFramePr>
        <p:xfrm>
          <a:off x="3023754" y="663575"/>
          <a:ext cx="23336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177646" imgH="241091" progId="Equation.3">
                  <p:embed/>
                </p:oleObj>
              </mc:Choice>
              <mc:Fallback>
                <p:oleObj name="方程式" r:id="rId10" imgW="177646" imgH="241091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3754" y="663575"/>
                        <a:ext cx="23336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50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133336"/>
              </p:ext>
            </p:extLst>
          </p:nvPr>
        </p:nvGraphicFramePr>
        <p:xfrm>
          <a:off x="3660342" y="663575"/>
          <a:ext cx="3333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253890" imgH="241195" progId="Equation.3">
                  <p:embed/>
                </p:oleObj>
              </mc:Choice>
              <mc:Fallback>
                <p:oleObj name="方程式" r:id="rId12" imgW="253890" imgH="241195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0342" y="663575"/>
                        <a:ext cx="33337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737165" y="2022125"/>
                <a:ext cx="34295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將此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/>
                  <a:t>力函數對位置作圖：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165" y="2022125"/>
                <a:ext cx="3429589" cy="369332"/>
              </a:xfrm>
              <a:prstGeom prst="rect">
                <a:avLst/>
              </a:prstGeom>
              <a:blipFill>
                <a:blip r:embed="rId14"/>
                <a:stretch>
                  <a:fillRect l="-1476"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3577935" y="3432057"/>
            <a:ext cx="368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在此圖上，功有一幾何意義：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737165" y="2878124"/>
                <a:ext cx="2439578" cy="902555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→∞</m:t>
                                  </m:r>
                                </m:e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→0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∙∆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165" y="2878124"/>
                <a:ext cx="2439578" cy="902555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字方塊 26">
            <a:extLst>
              <a:ext uri="{FF2B5EF4-FFF2-40B4-BE49-F238E27FC236}">
                <a16:creationId xmlns:a16="http://schemas.microsoft.com/office/drawing/2014/main" id="{F9790AE4-6F73-8F49-9F0F-11A913DCA5D2}"/>
              </a:ext>
            </a:extLst>
          </p:cNvPr>
          <p:cNvSpPr txBox="1"/>
          <p:nvPr/>
        </p:nvSpPr>
        <p:spPr bwMode="auto">
          <a:xfrm>
            <a:off x="737165" y="2086867"/>
            <a:ext cx="65" cy="276999"/>
          </a:xfrm>
          <a:prstGeom prst="rect">
            <a:avLst/>
          </a:prstGeom>
          <a:solidFill>
            <a:srgbClr val="FAFAA4"/>
          </a:solidFill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eaLnBrk="1" hangingPunct="1">
              <a:spcBef>
                <a:spcPct val="50000"/>
              </a:spcBef>
            </a:pP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0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0" y="31670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27651" name="Picture 9" descr="F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4" t="74696" r="23596" b="8174"/>
          <a:stretch>
            <a:fillRect/>
          </a:stretch>
        </p:blipFill>
        <p:spPr bwMode="auto">
          <a:xfrm>
            <a:off x="1981200" y="3355157"/>
            <a:ext cx="2590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11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3" name="Text Box 12"/>
              <p:cNvSpPr txBox="1">
                <a:spLocks noChangeArrowheads="1"/>
              </p:cNvSpPr>
              <p:nvPr/>
            </p:nvSpPr>
            <p:spPr bwMode="auto">
              <a:xfrm>
                <a:off x="1889702" y="1278546"/>
                <a:ext cx="5882698" cy="391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功是力函數曲線下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介於起點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與末點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之間的面積</a:t>
                </a:r>
                <a:r>
                  <a:rPr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27653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89702" y="1278546"/>
                <a:ext cx="5882698" cy="391582"/>
              </a:xfrm>
              <a:prstGeom prst="rect">
                <a:avLst/>
              </a:prstGeom>
              <a:blipFill>
                <a:blip r:embed="rId3"/>
                <a:stretch>
                  <a:fillRect l="-862" t="-6250" b="-1562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655" name="文字方塊 27"/>
              <p:cNvSpPr txBox="1">
                <a:spLocks noChangeArrowheads="1"/>
              </p:cNvSpPr>
              <p:nvPr/>
            </p:nvSpPr>
            <p:spPr bwMode="auto">
              <a:xfrm>
                <a:off x="1889702" y="1711301"/>
                <a:ext cx="496829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這就定義為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solidFill>
                          <a:schemeClr val="tx1"/>
                        </a:solidFill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US" altLang="zh-TW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對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chemeClr val="tx1"/>
                        </a:solidFill>
                        <a:latin typeface="Cambria Math"/>
                      </a:rPr>
                      <m:t>𝑥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的定</a:t>
                </a:r>
                <a:r>
                  <a:rPr lang="zh-TW" altLang="en-US" dirty="0"/>
                  <a:t>積分</a:t>
                </a:r>
                <a:r>
                  <a:rPr lang="en-US" altLang="zh-TW" dirty="0">
                    <a:latin typeface="+mn-lt"/>
                  </a:rPr>
                  <a:t>definite integral</a:t>
                </a:r>
                <a:r>
                  <a:rPr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27655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89702" y="1711301"/>
                <a:ext cx="4968298" cy="369332"/>
              </a:xfrm>
              <a:prstGeom prst="rect">
                <a:avLst/>
              </a:prstGeom>
              <a:blipFill>
                <a:blip r:embed="rId4"/>
                <a:stretch>
                  <a:fillRect l="-102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981200" y="2212157"/>
                <a:ext cx="3910814" cy="9644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→∞</m:t>
                                  </m:r>
                                </m:e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→0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∙∆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=</m:t>
                          </m:r>
                        </m:e>
                      </m:func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𝑑𝑥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212157"/>
                <a:ext cx="3910814" cy="964431"/>
              </a:xfrm>
              <a:prstGeom prst="rect">
                <a:avLst/>
              </a:prstGeom>
              <a:blipFill>
                <a:blip r:embed="rId5"/>
                <a:stretch>
                  <a:fillRect t="-101299" b="-155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1E5E532-3F34-F3CE-982E-A769EE1C7AC6}"/>
              </a:ext>
            </a:extLst>
          </p:cNvPr>
          <p:cNvSpPr txBox="1"/>
          <p:nvPr/>
        </p:nvSpPr>
        <p:spPr bwMode="auto">
          <a:xfrm>
            <a:off x="1915387" y="5565755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tx1"/>
                </a:solidFill>
              </a:rPr>
              <a:t>定</a:t>
            </a:r>
            <a:r>
              <a:rPr lang="zh-TW" altLang="en-US" dirty="0"/>
              <a:t>積分是一個計算出來的數。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28678" name="Picture 8" descr="F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7" t="74696" r="23596" b="6522"/>
          <a:stretch>
            <a:fillRect/>
          </a:stretch>
        </p:blipFill>
        <p:spPr bwMode="auto">
          <a:xfrm>
            <a:off x="2819400" y="3276600"/>
            <a:ext cx="26670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Line 9"/>
          <p:cNvSpPr>
            <a:spLocks noChangeShapeType="1"/>
          </p:cNvSpPr>
          <p:nvPr/>
        </p:nvSpPr>
        <p:spPr bwMode="auto">
          <a:xfrm>
            <a:off x="4114800" y="41148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8680" name="Text Box 10"/>
          <p:cNvSpPr txBox="1">
            <a:spLocks noChangeArrowheads="1"/>
          </p:cNvSpPr>
          <p:nvPr/>
        </p:nvSpPr>
        <p:spPr bwMode="auto">
          <a:xfrm>
            <a:off x="3124200" y="5257800"/>
            <a:ext cx="304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a</a:t>
            </a:r>
          </a:p>
        </p:txBody>
      </p:sp>
      <p:sp>
        <p:nvSpPr>
          <p:cNvPr id="28681" name="Text Box 11"/>
          <p:cNvSpPr txBox="1">
            <a:spLocks noChangeArrowheads="1"/>
          </p:cNvSpPr>
          <p:nvPr/>
        </p:nvSpPr>
        <p:spPr bwMode="auto">
          <a:xfrm>
            <a:off x="5105400" y="5257800"/>
            <a:ext cx="304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b</a:t>
            </a:r>
          </a:p>
        </p:txBody>
      </p:sp>
      <p:sp>
        <p:nvSpPr>
          <p:cNvPr id="28682" name="Text Box 12"/>
          <p:cNvSpPr txBox="1">
            <a:spLocks noChangeArrowheads="1"/>
          </p:cNvSpPr>
          <p:nvPr/>
        </p:nvSpPr>
        <p:spPr bwMode="auto">
          <a:xfrm>
            <a:off x="4038600" y="5257800"/>
            <a:ext cx="304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c</a:t>
            </a:r>
          </a:p>
        </p:txBody>
      </p:sp>
      <p:sp>
        <p:nvSpPr>
          <p:cNvPr id="28683" name="文字方塊 10"/>
          <p:cNvSpPr txBox="1">
            <a:spLocks noChangeArrowheads="1"/>
          </p:cNvSpPr>
          <p:nvPr/>
        </p:nvSpPr>
        <p:spPr bwMode="auto">
          <a:xfrm>
            <a:off x="1981200" y="5334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兩個定理：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BC03429-9656-4C40-B644-9EEC27E6A295}"/>
                  </a:ext>
                </a:extLst>
              </p:cNvPr>
              <p:cNvSpPr txBox="1"/>
              <p:nvPr/>
            </p:nvSpPr>
            <p:spPr>
              <a:xfrm>
                <a:off x="2057400" y="943386"/>
                <a:ext cx="4397551" cy="93262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′</m:t>
                              </m:r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𝑑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,</m:t>
                      </m:r>
                      <m:r>
                        <a:rPr lang="zh-TW" altLang="en-US" b="0" i="1" smtClean="0">
                          <a:latin typeface="Cambria Math" panose="02040503050406030204" pitchFamily="18" charset="0"/>
                          <a:ea typeface="Cambria Math"/>
                        </a:rPr>
                        <m:t> 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𝑏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BC03429-9656-4C40-B644-9EEC27E6A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943386"/>
                <a:ext cx="4397551" cy="932628"/>
              </a:xfrm>
              <a:prstGeom prst="rect">
                <a:avLst/>
              </a:prstGeom>
              <a:blipFill>
                <a:blip r:embed="rId3"/>
                <a:stretch>
                  <a:fillRect l="-19308" t="-105405" b="-16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D69A34AF-16BB-8942-8B38-BD8DBB7F2931}"/>
                  </a:ext>
                </a:extLst>
              </p:cNvPr>
              <p:cNvSpPr txBox="1"/>
              <p:nvPr/>
            </p:nvSpPr>
            <p:spPr>
              <a:xfrm>
                <a:off x="2057400" y="2148299"/>
                <a:ext cx="4624151" cy="93262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′</m:t>
                              </m:r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𝑑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𝑐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𝑑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𝑐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′</m:t>
                              </m:r>
                            </m:e>
                          </m:d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′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D69A34AF-16BB-8942-8B38-BD8DBB7F2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2148299"/>
                <a:ext cx="4624151" cy="932628"/>
              </a:xfrm>
              <a:prstGeom prst="rect">
                <a:avLst/>
              </a:prstGeom>
              <a:blipFill>
                <a:blip r:embed="rId4"/>
                <a:stretch>
                  <a:fillRect l="-18082" t="-102667" b="-161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566E6D1-A0FC-5849-AB44-714424DAE93E}"/>
                  </a:ext>
                </a:extLst>
              </p:cNvPr>
              <p:cNvSpPr txBox="1"/>
              <p:nvPr/>
            </p:nvSpPr>
            <p:spPr bwMode="auto">
              <a:xfrm>
                <a:off x="2819400" y="3398201"/>
                <a:ext cx="529824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566E6D1-A0FC-5849-AB44-714424DAE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9400" y="3398201"/>
                <a:ext cx="529824" cy="276999"/>
              </a:xfrm>
              <a:prstGeom prst="rect">
                <a:avLst/>
              </a:prstGeom>
              <a:blipFill>
                <a:blip r:embed="rId5"/>
                <a:stretch>
                  <a:fillRect l="-6977" b="-45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9698" name="Rectangle 5"/>
              <p:cNvSpPr>
                <a:spLocks noChangeArrowheads="1"/>
              </p:cNvSpPr>
              <p:nvPr/>
            </p:nvSpPr>
            <p:spPr bwMode="auto">
              <a:xfrm>
                <a:off x="1437770" y="3038023"/>
                <a:ext cx="475322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zh-TW" altLang="en-US" dirty="0"/>
                  <a:t>只是另一個連續變數的名字，並不是導數。</a:t>
                </a:r>
              </a:p>
            </p:txBody>
          </p:sp>
        </mc:Choice>
        <mc:Fallback xmlns="">
          <p:sp>
            <p:nvSpPr>
              <p:cNvPr id="29698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7770" y="3038023"/>
                <a:ext cx="4753224" cy="369332"/>
              </a:xfrm>
              <a:prstGeom prst="rect">
                <a:avLst/>
              </a:prstGeom>
              <a:blipFill>
                <a:blip r:embed="rId2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700" name="Text Box 6"/>
              <p:cNvSpPr txBox="1">
                <a:spLocks noChangeArrowheads="1"/>
              </p:cNvSpPr>
              <p:nvPr/>
            </p:nvSpPr>
            <p:spPr bwMode="auto">
              <a:xfrm>
                <a:off x="1437770" y="2651730"/>
                <a:ext cx="729380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若讓積分的一個端點可以自由變化，訂為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，而將函數的變數稱為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29700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7770" y="2651730"/>
                <a:ext cx="7293805" cy="369332"/>
              </a:xfrm>
              <a:prstGeom prst="rect">
                <a:avLst/>
              </a:prstGeom>
              <a:blipFill>
                <a:blip r:embed="rId3"/>
                <a:stretch>
                  <a:fillRect l="-870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702" name="Text Box 8"/>
          <p:cNvSpPr txBox="1">
            <a:spLocks noChangeArrowheads="1"/>
          </p:cNvSpPr>
          <p:nvPr/>
        </p:nvSpPr>
        <p:spPr bwMode="auto">
          <a:xfrm>
            <a:off x="3841613" y="5410200"/>
            <a:ext cx="47797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積分是一個由函數得到另一個函數的運算。</a:t>
            </a:r>
          </a:p>
        </p:txBody>
      </p:sp>
      <p:sp>
        <p:nvSpPr>
          <p:cNvPr id="29704" name="文字方塊 7"/>
          <p:cNvSpPr txBox="1">
            <a:spLocks noChangeArrowheads="1"/>
          </p:cNvSpPr>
          <p:nvPr/>
        </p:nvSpPr>
        <p:spPr bwMode="auto">
          <a:xfrm>
            <a:off x="1406896" y="1808507"/>
            <a:ext cx="4419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定積分值只與函數及端點值有關。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437770" y="3465857"/>
                <a:ext cx="78270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就得到一個以端點值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為變數的函數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/>
                  <a:t>，稱為不定積分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Indefinite Integral</a:t>
                </a:r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770" y="3465857"/>
                <a:ext cx="7827079" cy="369332"/>
              </a:xfrm>
              <a:prstGeom prst="rect">
                <a:avLst/>
              </a:prstGeom>
              <a:blipFill>
                <a:blip r:embed="rId4"/>
                <a:stretch>
                  <a:fillRect l="-810"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467587" y="800101"/>
                <a:ext cx="1548949" cy="964431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′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587" y="800101"/>
                <a:ext cx="1548949" cy="964431"/>
              </a:xfrm>
              <a:prstGeom prst="rect">
                <a:avLst/>
              </a:prstGeom>
              <a:blipFill>
                <a:blip r:embed="rId5"/>
                <a:stretch>
                  <a:fillRect l="-53659" t="-98701" b="-1545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08AC40C-A1F2-4449-BE06-0CBBF67FB206}"/>
                  </a:ext>
                </a:extLst>
              </p:cNvPr>
              <p:cNvSpPr txBox="1"/>
              <p:nvPr/>
            </p:nvSpPr>
            <p:spPr>
              <a:xfrm>
                <a:off x="1467587" y="4015574"/>
                <a:ext cx="2336345" cy="9644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′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08AC40C-A1F2-4449-BE06-0CBBF67FB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587" y="4015574"/>
                <a:ext cx="2336345" cy="964431"/>
              </a:xfrm>
              <a:prstGeom prst="rect">
                <a:avLst/>
              </a:prstGeom>
              <a:blipFill>
                <a:blip r:embed="rId6"/>
                <a:stretch>
                  <a:fillRect l="-1622" t="-102597" b="-15194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C38547DB-153C-AC4D-98C5-8EF35D9A2A28}"/>
                  </a:ext>
                </a:extLst>
              </p:cNvPr>
              <p:cNvSpPr txBox="1"/>
              <p:nvPr/>
            </p:nvSpPr>
            <p:spPr>
              <a:xfrm>
                <a:off x="1437770" y="5249525"/>
                <a:ext cx="2092047" cy="8188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zh-TW" altLang="en-US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zh-TW" i="1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C38547DB-153C-AC4D-98C5-8EF35D9A2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770" y="5249525"/>
                <a:ext cx="2092047" cy="818814"/>
              </a:xfrm>
              <a:prstGeom prst="rect">
                <a:avLst/>
              </a:prstGeom>
              <a:blipFill>
                <a:blip r:embed="rId7"/>
                <a:stretch>
                  <a:fillRect l="-41212" t="-132308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479473" y="2547939"/>
            <a:ext cx="3048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3498273" y="474967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微積分基本定理</a:t>
            </a:r>
          </a:p>
        </p:txBody>
      </p:sp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3352800" y="908137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微分與積分是反運算</a:t>
            </a:r>
          </a:p>
        </p:txBody>
      </p:sp>
      <p:sp>
        <p:nvSpPr>
          <p:cNvPr id="30724" name="Rectangle 7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0726" name="Rectangle 9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30729" name="Picture 11" descr="F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9" t="74696" r="23596" b="8116"/>
          <a:stretch>
            <a:fillRect/>
          </a:stretch>
        </p:blipFill>
        <p:spPr bwMode="auto">
          <a:xfrm>
            <a:off x="2660073" y="2547939"/>
            <a:ext cx="2895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Line 12"/>
          <p:cNvSpPr>
            <a:spLocks noChangeShapeType="1"/>
          </p:cNvSpPr>
          <p:nvPr/>
        </p:nvSpPr>
        <p:spPr bwMode="auto">
          <a:xfrm>
            <a:off x="5098473" y="3005139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731" name="Text Box 14"/>
          <p:cNvSpPr txBox="1">
            <a:spLocks noChangeArrowheads="1"/>
          </p:cNvSpPr>
          <p:nvPr/>
        </p:nvSpPr>
        <p:spPr bwMode="auto">
          <a:xfrm>
            <a:off x="4869873" y="4529139"/>
            <a:ext cx="30480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400" i="1" dirty="0">
                <a:latin typeface="Times New Roman" pitchFamily="18" charset="0"/>
              </a:rPr>
              <a:t>x</a:t>
            </a:r>
          </a:p>
        </p:txBody>
      </p:sp>
      <p:sp>
        <p:nvSpPr>
          <p:cNvPr id="30732" name="Text Box 15"/>
          <p:cNvSpPr txBox="1">
            <a:spLocks noChangeArrowheads="1"/>
          </p:cNvSpPr>
          <p:nvPr/>
        </p:nvSpPr>
        <p:spPr bwMode="auto">
          <a:xfrm>
            <a:off x="5174673" y="4529139"/>
            <a:ext cx="60960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400" i="1" dirty="0">
                <a:latin typeface="Times New Roman" pitchFamily="18" charset="0"/>
              </a:rPr>
              <a:t>x+</a:t>
            </a:r>
            <a:r>
              <a:rPr lang="el-GR" altLang="zh-TW" sz="1400" i="1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altLang="zh-TW" sz="1400" i="1" dirty="0">
                <a:latin typeface="Times New Roman" pitchFamily="18" charset="0"/>
                <a:cs typeface="Times New Roman" pitchFamily="18" charset="0"/>
              </a:rPr>
              <a:t>x</a:t>
            </a:r>
            <a:endParaRPr lang="el-GR" altLang="zh-TW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3" name="Rectangle 17"/>
          <p:cNvSpPr>
            <a:spLocks noChangeArrowheads="1"/>
          </p:cNvSpPr>
          <p:nvPr/>
        </p:nvSpPr>
        <p:spPr bwMode="auto">
          <a:xfrm>
            <a:off x="0" y="2757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AAA17193-2C51-5E44-9081-3B9F61434276}"/>
                  </a:ext>
                </a:extLst>
              </p:cNvPr>
              <p:cNvSpPr txBox="1"/>
              <p:nvPr/>
            </p:nvSpPr>
            <p:spPr>
              <a:xfrm>
                <a:off x="1390528" y="1370293"/>
                <a:ext cx="2336345" cy="9644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′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AAA17193-2C51-5E44-9081-3B9F614342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528" y="1370293"/>
                <a:ext cx="2336345" cy="964431"/>
              </a:xfrm>
              <a:prstGeom prst="rect">
                <a:avLst/>
              </a:prstGeom>
              <a:blipFill>
                <a:blip r:embed="rId3"/>
                <a:stretch>
                  <a:fillRect l="-1622" t="-105263" b="-15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061EC25E-964F-B64B-9B33-7D51C48274C7}"/>
                  </a:ext>
                </a:extLst>
              </p:cNvPr>
              <p:cNvSpPr txBox="1"/>
              <p:nvPr/>
            </p:nvSpPr>
            <p:spPr>
              <a:xfrm>
                <a:off x="4869872" y="1533893"/>
                <a:ext cx="1802224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061EC25E-964F-B64B-9B33-7D51C4827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9872" y="1533893"/>
                <a:ext cx="1802224" cy="618246"/>
              </a:xfrm>
              <a:prstGeom prst="rect">
                <a:avLst/>
              </a:prstGeom>
              <a:blipFill>
                <a:blip r:embed="rId4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E16664F4-6EC0-E44B-A20D-E54ED5DAF9CA}"/>
                  </a:ext>
                </a:extLst>
              </p:cNvPr>
              <p:cNvSpPr txBox="1"/>
              <p:nvPr/>
            </p:nvSpPr>
            <p:spPr>
              <a:xfrm>
                <a:off x="905643" y="4953000"/>
                <a:ext cx="7332713" cy="144860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limLoc m:val="undOvr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+∆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nary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  <m:nary>
                                <m:naryPr>
                                  <m:limLoc m:val="undOvr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sup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′</m:t>
                                      </m:r>
                                    </m:e>
                                  </m:d>
                                </m:e>
                              </m:nary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′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limLoc m:val="undOvr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nary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E16664F4-6EC0-E44B-A20D-E54ED5DAF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643" y="4953000"/>
                <a:ext cx="7332713" cy="1448602"/>
              </a:xfrm>
              <a:prstGeom prst="rect">
                <a:avLst/>
              </a:prstGeom>
              <a:blipFill>
                <a:blip r:embed="rId5"/>
                <a:stretch>
                  <a:fillRect t="-32174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向右箭號 2">
            <a:extLst>
              <a:ext uri="{FF2B5EF4-FFF2-40B4-BE49-F238E27FC236}">
                <a16:creationId xmlns:a16="http://schemas.microsoft.com/office/drawing/2014/main" id="{D636CBB8-CCAF-6940-8ACE-C9DE54585717}"/>
              </a:ext>
            </a:extLst>
          </p:cNvPr>
          <p:cNvSpPr/>
          <p:nvPr/>
        </p:nvSpPr>
        <p:spPr>
          <a:xfrm>
            <a:off x="4107873" y="1697428"/>
            <a:ext cx="464127" cy="25847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zh-TW" altLang="en-US" sz="1400" i="1">
              <a:solidFill>
                <a:schemeClr val="tx1"/>
              </a:solidFill>
              <a:latin typeface="Cambria Math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15_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97"/>
          <a:stretch/>
        </p:blipFill>
        <p:spPr bwMode="auto">
          <a:xfrm>
            <a:off x="381000" y="3683317"/>
            <a:ext cx="3395663" cy="2234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 Box 10"/>
          <p:cNvSpPr txBox="1">
            <a:spLocks noChangeArrowheads="1"/>
          </p:cNvSpPr>
          <p:nvPr/>
        </p:nvSpPr>
        <p:spPr bwMode="auto">
          <a:xfrm>
            <a:off x="6629400" y="4637404"/>
            <a:ext cx="2324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與時間無關的守恆量</a:t>
            </a:r>
          </a:p>
        </p:txBody>
      </p:sp>
      <p:pic>
        <p:nvPicPr>
          <p:cNvPr id="13" name="Picture 5" descr="F15_0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17"/>
          <a:stretch/>
        </p:blipFill>
        <p:spPr bwMode="auto">
          <a:xfrm>
            <a:off x="392430" y="914400"/>
            <a:ext cx="2984941" cy="259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F15_0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16"/>
          <a:stretch/>
        </p:blipFill>
        <p:spPr bwMode="auto">
          <a:xfrm>
            <a:off x="3972877" y="914400"/>
            <a:ext cx="22621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972877" y="381000"/>
            <a:ext cx="22785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彈簧的簡諧運動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884900" y="6144307"/>
            <a:ext cx="6477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彈簧的簡諧運動過程中有一個與時間無關的守恆量</a:t>
            </a:r>
          </a:p>
        </p:txBody>
      </p:sp>
      <p:sp>
        <p:nvSpPr>
          <p:cNvPr id="18" name="Line 9">
            <a:extLst>
              <a:ext uri="{FF2B5EF4-FFF2-40B4-BE49-F238E27FC236}">
                <a16:creationId xmlns:a16="http://schemas.microsoft.com/office/drawing/2014/main" id="{6B0C943B-2FF2-054B-99C0-E23A5440E4A1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0067" y="4442559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EA501605-B08F-FA49-BBB8-60010F32B3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07218" y="4581427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" name="Line 12">
            <a:extLst>
              <a:ext uri="{FF2B5EF4-FFF2-40B4-BE49-F238E27FC236}">
                <a16:creationId xmlns:a16="http://schemas.microsoft.com/office/drawing/2014/main" id="{96D88E87-2E94-7B47-AC44-19004C459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5227466" y="4601545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13">
                <a:extLst>
                  <a:ext uri="{FF2B5EF4-FFF2-40B4-BE49-F238E27FC236}">
                    <a16:creationId xmlns:a16="http://schemas.microsoft.com/office/drawing/2014/main" id="{BDE1DDA1-4910-A042-B2D5-B5C0F8A61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67339" y="4879507"/>
                <a:ext cx="205354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運動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𝐾</m:t>
                    </m:r>
                  </m:oMath>
                </a14:m>
                <a:r>
                  <a:rPr lang="zh-TW" altLang="en-US" sz="1800" i="1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solidFill>
                      <a:srgbClr val="FF0000"/>
                    </a:solidFill>
                    <a:cs typeface="Times New Roman" pitchFamily="18" charset="0"/>
                  </a:rPr>
                  <a:t>動能</a:t>
                </a:r>
              </a:p>
            </p:txBody>
          </p:sp>
        </mc:Choice>
        <mc:Fallback xmlns="">
          <p:sp>
            <p:nvSpPr>
              <p:cNvPr id="21" name="Text Box 13">
                <a:extLst>
                  <a:ext uri="{FF2B5EF4-FFF2-40B4-BE49-F238E27FC236}">
                    <a16:creationId xmlns:a16="http://schemas.microsoft.com/office/drawing/2014/main" id="{BDE1DDA1-4910-A042-B2D5-B5C0F8A61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7339" y="4879507"/>
                <a:ext cx="2053541" cy="369332"/>
              </a:xfrm>
              <a:prstGeom prst="rect">
                <a:avLst/>
              </a:prstGeom>
              <a:blipFill>
                <a:blip r:embed="rId5"/>
                <a:stretch>
                  <a:fillRect l="-245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 Box 14">
                <a:extLst>
                  <a:ext uri="{FF2B5EF4-FFF2-40B4-BE49-F238E27FC236}">
                    <a16:creationId xmlns:a16="http://schemas.microsoft.com/office/drawing/2014/main" id="{A56C4971-6692-7742-AC7C-769C5054E9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76504" y="5177855"/>
                <a:ext cx="183849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位置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𝑈</m:t>
                    </m:r>
                  </m:oMath>
                </a14:m>
                <a:r>
                  <a:rPr lang="zh-TW" altLang="en-US" sz="1800" i="1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solidFill>
                      <a:srgbClr val="FF0000"/>
                    </a:solidFill>
                    <a:cs typeface="Times New Roman" pitchFamily="18" charset="0"/>
                  </a:rPr>
                  <a:t>重力位能</a:t>
                </a:r>
                <a:endParaRPr lang="zh-TW" altLang="en-US" sz="1800" i="1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 Box 14">
                <a:extLst>
                  <a:ext uri="{FF2B5EF4-FFF2-40B4-BE49-F238E27FC236}">
                    <a16:creationId xmlns:a16="http://schemas.microsoft.com/office/drawing/2014/main" id="{A56C4971-6692-7742-AC7C-769C5054E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76504" y="5177855"/>
                <a:ext cx="1838496" cy="369332"/>
              </a:xfrm>
              <a:prstGeom prst="rect">
                <a:avLst/>
              </a:prstGeom>
              <a:blipFill>
                <a:blip r:embed="rId6"/>
                <a:stretch>
                  <a:fillRect l="-3425" t="-6667" r="-2055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073B7275-ECBD-0E49-A85C-4A6AC9D91B0B}"/>
                  </a:ext>
                </a:extLst>
              </p:cNvPr>
              <p:cNvSpPr/>
              <p:nvPr/>
            </p:nvSpPr>
            <p:spPr>
              <a:xfrm>
                <a:off x="4080607" y="2317988"/>
                <a:ext cx="2446119" cy="4001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073B7275-ECBD-0E49-A85C-4A6AC9D91B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607" y="2317988"/>
                <a:ext cx="2446119" cy="400110"/>
              </a:xfrm>
              <a:prstGeom prst="rect">
                <a:avLst/>
              </a:prstGeom>
              <a:blipFill>
                <a:blip r:embed="rId7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F5B14888-C7C1-D64C-B60C-6FDE2C18A772}"/>
                  </a:ext>
                </a:extLst>
              </p:cNvPr>
              <p:cNvSpPr/>
              <p:nvPr/>
            </p:nvSpPr>
            <p:spPr>
              <a:xfrm>
                <a:off x="4059139" y="2876158"/>
                <a:ext cx="2979739" cy="100168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  <m:sSub>
                        <m:sSub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F5B14888-C7C1-D64C-B60C-6FDE2C18A7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9139" y="2876158"/>
                <a:ext cx="2979739" cy="10016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1E4FA7DB-01D6-0C4E-857C-C7D63333BB26}"/>
                  </a:ext>
                </a:extLst>
              </p:cNvPr>
              <p:cNvSpPr txBox="1"/>
              <p:nvPr/>
            </p:nvSpPr>
            <p:spPr bwMode="auto">
              <a:xfrm>
                <a:off x="4059139" y="4063049"/>
                <a:ext cx="3528915" cy="51860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bSup>
                        <m:sSub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</a:rPr>
                        <m:t>constant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1E4FA7DB-01D6-0C4E-857C-C7D63333B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59139" y="4063049"/>
                <a:ext cx="3528915" cy="518604"/>
              </a:xfrm>
              <a:prstGeom prst="rect">
                <a:avLst/>
              </a:prstGeom>
              <a:blipFill>
                <a:blip r:embed="rId9"/>
                <a:stretch>
                  <a:fillRect l="-1079" t="-4762" r="-719" b="-1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378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6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1749" name="Rectangle 10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51" name="Text Box 11"/>
              <p:cNvSpPr txBox="1">
                <a:spLocks noChangeArrowheads="1"/>
              </p:cNvSpPr>
              <p:nvPr/>
            </p:nvSpPr>
            <p:spPr bwMode="auto">
              <a:xfrm>
                <a:off x="2951516" y="2262219"/>
                <a:ext cx="604008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這樣的函數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𝐻</m:t>
                    </m:r>
                  </m:oMath>
                </a14:m>
                <a:r>
                  <a:rPr lang="zh-TW" altLang="en-US" dirty="0"/>
                  <a:t>稱為函數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𝐹</m:t>
                    </m:r>
                  </m:oMath>
                </a14:m>
                <a:r>
                  <a:rPr lang="zh-TW" altLang="en-US" dirty="0"/>
                  <a:t>的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反微分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，就大約是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𝐹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的不定積分：</a:t>
                </a:r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751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51516" y="2262219"/>
                <a:ext cx="6040084" cy="369332"/>
              </a:xfrm>
              <a:prstGeom prst="rect">
                <a:avLst/>
              </a:prstGeom>
              <a:blipFill>
                <a:blip r:embed="rId2"/>
                <a:stretch>
                  <a:fillRect l="-840" t="-6667" r="-4832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760" name="Rectangle 22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1762" name="文字方塊 19"/>
          <p:cNvSpPr txBox="1">
            <a:spLocks noChangeArrowheads="1"/>
          </p:cNvSpPr>
          <p:nvPr/>
        </p:nvSpPr>
        <p:spPr bwMode="auto">
          <a:xfrm>
            <a:off x="1310378" y="4350722"/>
            <a:ext cx="61834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反微分有無限多個，</a:t>
            </a:r>
          </a:p>
        </p:txBody>
      </p:sp>
      <p:sp>
        <p:nvSpPr>
          <p:cNvPr id="31764" name="文字方塊 21"/>
          <p:cNvSpPr txBox="1">
            <a:spLocks noChangeArrowheads="1"/>
          </p:cNvSpPr>
          <p:nvPr/>
        </p:nvSpPr>
        <p:spPr bwMode="auto">
          <a:xfrm>
            <a:off x="1321326" y="3499332"/>
            <a:ext cx="69781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然而，你可以在函數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上加一個常數，依舊是</a:t>
            </a:r>
            <a:r>
              <a:rPr lang="zh-TW" altLang="en-US" dirty="0"/>
              <a:t>反微分。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14"/>
              <p:cNvSpPr txBox="1">
                <a:spLocks noChangeArrowheads="1"/>
              </p:cNvSpPr>
              <p:nvPr/>
            </p:nvSpPr>
            <p:spPr bwMode="auto">
              <a:xfrm>
                <a:off x="1306661" y="1825665"/>
                <a:ext cx="67056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如果有一個函數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𝐻</m:t>
                    </m:r>
                  </m:oMath>
                </a14:m>
                <a:r>
                  <a:rPr lang="zh-TW" altLang="en-US" dirty="0"/>
                  <a:t> ，它的微分等於你要積分的函數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𝐹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23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6661" y="1825665"/>
                <a:ext cx="6705600" cy="369888"/>
              </a:xfrm>
              <a:prstGeom prst="rect">
                <a:avLst/>
              </a:prstGeom>
              <a:blipFill>
                <a:blip r:embed="rId3"/>
                <a:stretch>
                  <a:fillRect l="-75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310378" y="536467"/>
            <a:ext cx="61631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微分與積分是反運算，那麼積分的計算就是微分的反向運算！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337581" y="2823546"/>
                <a:ext cx="3886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例如：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altLang="zh-TW" b="0" i="1" smtClean="0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zh-TW" altLang="en-US" dirty="0"/>
                  <a:t>的反微分可以是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581" y="2823546"/>
                <a:ext cx="3886200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1254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271899" y="5877178"/>
                <a:ext cx="4910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例如：所有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altLang="zh-TW" b="0" i="1" smtClean="0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zh-TW" altLang="en-US" dirty="0"/>
                  <a:t>的反微分都可以寫成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899" y="5877178"/>
                <a:ext cx="4910371" cy="369332"/>
              </a:xfrm>
              <a:prstGeom prst="rect">
                <a:avLst/>
              </a:prstGeom>
              <a:blipFill>
                <a:blip r:embed="rId8"/>
                <a:stretch>
                  <a:fillRect l="-773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132912" y="2699538"/>
                <a:ext cx="1305357" cy="617348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912" y="2699538"/>
                <a:ext cx="1305357" cy="617348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919051" y="5824901"/>
                <a:ext cx="1694182" cy="617348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𝑐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051" y="5824901"/>
                <a:ext cx="1694182" cy="617348"/>
              </a:xfrm>
              <a:prstGeom prst="rect">
                <a:avLst/>
              </a:prstGeom>
              <a:blipFill>
                <a:blip r:embed="rId10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14"/>
          <p:cNvSpPr txBox="1">
            <a:spLocks noChangeArrowheads="1"/>
          </p:cNvSpPr>
          <p:nvPr/>
        </p:nvSpPr>
        <p:spPr bwMode="auto">
          <a:xfrm>
            <a:off x="1303450" y="961401"/>
            <a:ext cx="75986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所以要算積分時，最方便的辦法不是由定義出發去計算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347186" y="3910557"/>
                <a:ext cx="3029869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𝐻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𝐻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186" y="3910557"/>
                <a:ext cx="302986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1367815" y="2262219"/>
                <a:ext cx="1583701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𝐻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815" y="2262219"/>
                <a:ext cx="1583701" cy="369332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1285346" y="5383080"/>
            <a:ext cx="61834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因此任兩個反微分的差只是一個常數！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9936032-AECE-7F4C-AE13-45C5F7A6F1F8}"/>
              </a:ext>
            </a:extLst>
          </p:cNvPr>
          <p:cNvSpPr/>
          <p:nvPr/>
        </p:nvSpPr>
        <p:spPr>
          <a:xfrm>
            <a:off x="1271899" y="4942915"/>
            <a:ext cx="549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但因為同一個函數的任兩個反微分的微分的差為零！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1A4E9EAF-F658-3296-D3B4-4E72F0B3B5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7581" y="1360336"/>
                <a:ext cx="759860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而是去猜一個函數，使它的微分就是你要積的函數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𝐹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1A4E9EAF-F658-3296-D3B4-4E72F0B3B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7581" y="1360336"/>
                <a:ext cx="7598601" cy="369332"/>
              </a:xfrm>
              <a:prstGeom prst="rect">
                <a:avLst/>
              </a:prstGeom>
              <a:blipFill>
                <a:blip r:embed="rId14"/>
                <a:stretch>
                  <a:fillRect l="-66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6">
                <a:extLst>
                  <a:ext uri="{FF2B5EF4-FFF2-40B4-BE49-F238E27FC236}">
                    <a16:creationId xmlns:a16="http://schemas.microsoft.com/office/drawing/2014/main" id="{9935AF5D-4C63-37DB-09FA-BEB72AE727EC}"/>
                  </a:ext>
                </a:extLst>
              </p:cNvPr>
              <p:cNvSpPr txBox="1"/>
              <p:nvPr/>
            </p:nvSpPr>
            <p:spPr>
              <a:xfrm>
                <a:off x="5946567" y="2648964"/>
                <a:ext cx="2172068" cy="904287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16">
                <a:extLst>
                  <a:ext uri="{FF2B5EF4-FFF2-40B4-BE49-F238E27FC236}">
                    <a16:creationId xmlns:a16="http://schemas.microsoft.com/office/drawing/2014/main" id="{9935AF5D-4C63-37DB-09FA-BEB72AE72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6567" y="2648964"/>
                <a:ext cx="2172068" cy="904287"/>
              </a:xfrm>
              <a:prstGeom prst="rect">
                <a:avLst/>
              </a:prstGeom>
              <a:blipFill>
                <a:blip r:embed="rId15"/>
                <a:stretch>
                  <a:fillRect l="-39535" t="-109722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/>
      <p:bldP spid="31762" grpId="0"/>
      <p:bldP spid="31764" grpId="0"/>
      <p:bldP spid="23" grpId="0"/>
      <p:bldP spid="2" grpId="0"/>
      <p:bldP spid="13" grpId="0"/>
      <p:bldP spid="3" grpId="0" animBg="1"/>
      <p:bldP spid="4" grpId="0" animBg="1"/>
      <p:bldP spid="17" grpId="0" animBg="1"/>
      <p:bldP spid="19" grpId="0" animBg="1"/>
      <p:bldP spid="20" grpId="0"/>
      <p:bldP spid="5" grpId="0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6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1749" name="Rectangle 10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76" name="Text Box 17"/>
          <p:cNvSpPr txBox="1">
            <a:spLocks noChangeArrowheads="1"/>
          </p:cNvSpPr>
          <p:nvPr/>
        </p:nvSpPr>
        <p:spPr bwMode="auto">
          <a:xfrm>
            <a:off x="3977406" y="2057399"/>
            <a:ext cx="36843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幸運的是常數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zh-TW" altLang="en-US" i="1" dirty="0"/>
              <a:t> </a:t>
            </a:r>
            <a:r>
              <a:rPr lang="zh-TW" altLang="en-US" dirty="0"/>
              <a:t>可以很容易求出：</a:t>
            </a:r>
          </a:p>
        </p:txBody>
      </p:sp>
      <p:sp>
        <p:nvSpPr>
          <p:cNvPr id="31760" name="Rectangle 22"/>
          <p:cNvSpPr>
            <a:spLocks noChangeArrowheads="1"/>
          </p:cNvSpPr>
          <p:nvPr/>
        </p:nvSpPr>
        <p:spPr bwMode="auto">
          <a:xfrm>
            <a:off x="6400800" y="429598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78" name="文字方塊 18"/>
          <p:cNvSpPr txBox="1">
            <a:spLocks noChangeArrowheads="1"/>
          </p:cNvSpPr>
          <p:nvPr/>
        </p:nvSpPr>
        <p:spPr bwMode="auto">
          <a:xfrm>
            <a:off x="1216382" y="6107112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此式對任一個反微分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zh-TW" altLang="en-US" dirty="0"/>
              <a:t> 都對！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80" name="文字方塊 20"/>
              <p:cNvSpPr txBox="1">
                <a:spLocks noChangeArrowheads="1"/>
              </p:cNvSpPr>
              <p:nvPr/>
            </p:nvSpPr>
            <p:spPr bwMode="auto">
              <a:xfrm>
                <a:off x="1181745" y="1283732"/>
                <a:ext cx="72390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如果你能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猜到</a:t>
                </a:r>
                <a:r>
                  <a:rPr lang="zh-TW" altLang="en-US" dirty="0"/>
                  <a:t>任一個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𝐹</m:t>
                    </m:r>
                  </m:oMath>
                </a14:m>
                <a:r>
                  <a:rPr lang="zh-TW" altLang="en-US" dirty="0"/>
                  <a:t>的反微分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𝐻</m:t>
                    </m:r>
                  </m:oMath>
                </a14:m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dirty="0"/>
                  <a:t>，你離積分就只差一個常數。</a:t>
                </a:r>
              </a:p>
            </p:txBody>
          </p:sp>
        </mc:Choice>
        <mc:Fallback xmlns="">
          <p:sp>
            <p:nvSpPr>
              <p:cNvPr id="15380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1745" y="1283732"/>
                <a:ext cx="7239000" cy="369888"/>
              </a:xfrm>
              <a:prstGeom prst="rect">
                <a:avLst/>
              </a:prstGeom>
              <a:blipFill>
                <a:blip r:embed="rId2"/>
                <a:stretch>
                  <a:fillRect l="-877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1202527" y="4648200"/>
            <a:ext cx="280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因此可以寫下最後的公式：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183700" y="381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最重要的積分公式：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181744" y="2896947"/>
                <a:ext cx="742885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只要將積分的起始端點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dirty="0"/>
                  <a:t>代入積分式的終點，值必為零，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𝑐</m:t>
                    </m:r>
                  </m:oMath>
                </a14:m>
                <a:r>
                  <a:rPr lang="zh-TW" altLang="en-US" dirty="0"/>
                  <a:t>可以計算：</a:t>
                </a: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744" y="2896947"/>
                <a:ext cx="7428855" cy="369332"/>
              </a:xfrm>
              <a:prstGeom prst="rect">
                <a:avLst/>
              </a:prstGeom>
              <a:blipFill>
                <a:blip r:embed="rId3"/>
                <a:stretch>
                  <a:fillRect l="-855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1"/>
              <p:cNvSpPr txBox="1">
                <a:spLocks noChangeArrowheads="1"/>
              </p:cNvSpPr>
              <p:nvPr/>
            </p:nvSpPr>
            <p:spPr bwMode="auto">
              <a:xfrm>
                <a:off x="1181745" y="849868"/>
                <a:ext cx="60884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根據微積分基本定理，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𝐹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的積分</a:t>
                </a:r>
                <a:r>
                  <a:rPr lang="zh-TW" altLang="en-US" dirty="0"/>
                  <a:t>是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𝐹</m:t>
                    </m:r>
                  </m:oMath>
                </a14:m>
                <a:r>
                  <a:rPr lang="zh-TW" altLang="en-US" dirty="0"/>
                  <a:t>的一個反微分。</a:t>
                </a:r>
              </a:p>
            </p:txBody>
          </p:sp>
        </mc:Choice>
        <mc:Fallback xmlns="">
          <p:sp>
            <p:nvSpPr>
              <p:cNvPr id="18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1745" y="849868"/>
                <a:ext cx="6088456" cy="369332"/>
              </a:xfrm>
              <a:prstGeom prst="rect">
                <a:avLst/>
              </a:prstGeom>
              <a:blipFill>
                <a:blip r:embed="rId4"/>
                <a:stretch>
                  <a:fillRect l="-104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181745" y="5105400"/>
                <a:ext cx="4147481" cy="9042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𝐻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745" y="5105400"/>
                <a:ext cx="4147481" cy="90428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183700" y="1789922"/>
                <a:ext cx="2689134" cy="904287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𝑐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700" y="1789922"/>
                <a:ext cx="2689134" cy="904287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1216382" y="3391698"/>
                <a:ext cx="3121752" cy="904287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𝑐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382" y="3391698"/>
                <a:ext cx="3121752" cy="904287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4815100" y="3659175"/>
                <a:ext cx="1336904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𝑐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100" y="3659175"/>
                <a:ext cx="1336904" cy="369332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401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6" grpId="0"/>
      <p:bldP spid="15378" grpId="0"/>
      <p:bldP spid="15380" grpId="0"/>
      <p:bldP spid="3" grpId="0"/>
      <p:bldP spid="4" grpId="0"/>
      <p:bldP spid="18" grpId="0"/>
      <p:bldP spid="16" grpId="0" animBg="1"/>
      <p:bldP spid="17" grpId="0" animBg="1"/>
      <p:bldP spid="19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2771" name="Rectangle 10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2773" name="Rectangle 22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32775" name="Picture 9" descr="F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4" t="74696" r="23596" b="6522"/>
          <a:stretch>
            <a:fillRect/>
          </a:stretch>
        </p:blipFill>
        <p:spPr bwMode="auto">
          <a:xfrm>
            <a:off x="6400800" y="1447800"/>
            <a:ext cx="22860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文字方塊 7"/>
          <p:cNvSpPr txBox="1">
            <a:spLocks noChangeArrowheads="1"/>
          </p:cNvSpPr>
          <p:nvPr/>
        </p:nvSpPr>
        <p:spPr bwMode="auto">
          <a:xfrm>
            <a:off x="1066800" y="1219200"/>
            <a:ext cx="47121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積分的計算：</a:t>
            </a:r>
            <a:r>
              <a:rPr lang="zh-TW" altLang="en-US" dirty="0">
                <a:solidFill>
                  <a:srgbClr val="FF0000"/>
                </a:solidFill>
              </a:rPr>
              <a:t>猜到</a:t>
            </a:r>
            <a:r>
              <a:rPr lang="zh-TW" altLang="en-US" dirty="0"/>
              <a:t>任一個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zh-TW" altLang="en-US" dirty="0"/>
              <a:t> 的反微分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H 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143000" y="3962400"/>
                <a:ext cx="5665782" cy="9405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+1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+1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+1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den>
                      </m:f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+1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962400"/>
                <a:ext cx="5665782" cy="94051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121855" y="1693440"/>
                <a:ext cx="4147481" cy="9042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𝐻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855" y="1693440"/>
                <a:ext cx="4147481" cy="90428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253836" y="1854914"/>
                <a:ext cx="4240905" cy="9405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𝑎𝑥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𝑎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𝑎𝑥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𝑎𝑥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𝑎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836" y="1854914"/>
                <a:ext cx="4240905" cy="94051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253836" y="3226514"/>
                <a:ext cx="5985165" cy="9405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i="0" smtClean="0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func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𝜔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𝜔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𝜔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836" y="3226514"/>
                <a:ext cx="5985165" cy="94051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98525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288473" y="381000"/>
                <a:ext cx="1519134" cy="940514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 smtClean="0">
                          <a:latin typeface="Cambria Math"/>
                        </a:rPr>
                        <m:t>?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473" y="381000"/>
                <a:ext cx="1519134" cy="94051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219200" y="5410200"/>
                <a:ext cx="4513928" cy="9405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func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410200"/>
                <a:ext cx="4513928" cy="94051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295400" y="1828800"/>
                <a:ext cx="1533753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828800"/>
                <a:ext cx="1533753" cy="61824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1288473" y="1371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證明：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295400" y="2604012"/>
                <a:ext cx="1117357" cy="38164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2604012"/>
                <a:ext cx="1117357" cy="38164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743200" y="2604012"/>
                <a:ext cx="3657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對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zh-TW" altLang="en-US" dirty="0"/>
                  <a:t>微分並使用連鎖律：</a:t>
                </a: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2604012"/>
                <a:ext cx="3657600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333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295400" y="3200400"/>
                <a:ext cx="2858731" cy="657488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func>
                            </m:e>
                          </m:d>
                        </m:den>
                      </m:f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3200400"/>
                <a:ext cx="2858731" cy="65748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288473" y="4010288"/>
                <a:ext cx="3573927" cy="618246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473" y="4010288"/>
                <a:ext cx="3573927" cy="61824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5943600" y="4010288"/>
                <a:ext cx="1533753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4010288"/>
                <a:ext cx="1533753" cy="61824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/>
          <p:cNvSpPr txBox="1"/>
          <p:nvPr/>
        </p:nvSpPr>
        <p:spPr>
          <a:xfrm>
            <a:off x="5105400" y="4114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得證：</a:t>
            </a:r>
          </a:p>
        </p:txBody>
      </p:sp>
    </p:spTree>
    <p:extLst>
      <p:ext uri="{BB962C8B-B14F-4D97-AF65-F5344CB8AC3E}">
        <p14:creationId xmlns:p14="http://schemas.microsoft.com/office/powerpoint/2010/main" val="265074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 animBg="1"/>
      <p:bldP spid="9" grpId="0" animBg="1"/>
      <p:bldP spid="10" grpId="0" animBg="1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3795" name="Line 4"/>
          <p:cNvSpPr>
            <a:spLocks noChangeShapeType="1"/>
          </p:cNvSpPr>
          <p:nvPr/>
        </p:nvSpPr>
        <p:spPr bwMode="auto">
          <a:xfrm>
            <a:off x="1979757" y="2153959"/>
            <a:ext cx="373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796" name="Oval 5"/>
          <p:cNvSpPr>
            <a:spLocks noChangeArrowheads="1"/>
          </p:cNvSpPr>
          <p:nvPr/>
        </p:nvSpPr>
        <p:spPr bwMode="auto">
          <a:xfrm>
            <a:off x="2970357" y="2001559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3797" name="Line 6"/>
          <p:cNvSpPr>
            <a:spLocks noChangeShapeType="1"/>
          </p:cNvSpPr>
          <p:nvPr/>
        </p:nvSpPr>
        <p:spPr bwMode="auto">
          <a:xfrm>
            <a:off x="2894157" y="1772959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798" name="Text Box 7"/>
          <p:cNvSpPr txBox="1">
            <a:spLocks noChangeArrowheads="1"/>
          </p:cNvSpPr>
          <p:nvPr/>
        </p:nvSpPr>
        <p:spPr bwMode="auto">
          <a:xfrm>
            <a:off x="5865957" y="1925359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>
                <a:spLocks noChangeArrowheads="1"/>
              </p:cNvSpPr>
              <p:nvPr/>
            </p:nvSpPr>
            <p:spPr bwMode="auto">
              <a:xfrm>
                <a:off x="3808557" y="2763559"/>
                <a:ext cx="24384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𝐹</m:t>
                    </m:r>
                  </m:oMath>
                </a14:m>
                <a:r>
                  <a:rPr lang="zh-TW" altLang="en-US" dirty="0"/>
                  <a:t>的任一反微分函數</a:t>
                </a: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08557" y="2763559"/>
                <a:ext cx="2438400" cy="369888"/>
              </a:xfrm>
              <a:prstGeom prst="rect">
                <a:avLst/>
              </a:prstGeom>
              <a:blipFill>
                <a:blip r:embed="rId2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520" name="文字方塊 16"/>
              <p:cNvSpPr txBox="1">
                <a:spLocks noChangeArrowheads="1"/>
              </p:cNvSpPr>
              <p:nvPr/>
            </p:nvSpPr>
            <p:spPr bwMode="auto">
              <a:xfrm>
                <a:off x="1370156" y="5130283"/>
                <a:ext cx="724044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根據微積分基本定理，積分一定可以寫成反微分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</m:oMath>
                </a14:m>
                <a:r>
                  <a:rPr lang="zh-TW" altLang="en-US" dirty="0"/>
                  <a:t>函數的前後差！</a:t>
                </a:r>
              </a:p>
            </p:txBody>
          </p:sp>
        </mc:Choice>
        <mc:Fallback xmlns="">
          <p:sp>
            <p:nvSpPr>
              <p:cNvPr id="21520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0156" y="5130283"/>
                <a:ext cx="7240443" cy="369332"/>
              </a:xfrm>
              <a:prstGeom prst="rect">
                <a:avLst/>
              </a:prstGeom>
              <a:blipFill>
                <a:blip r:embed="rId3"/>
                <a:stretch>
                  <a:fillRect l="-877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9"/>
              <p:cNvSpPr>
                <a:spLocks noChangeArrowheads="1"/>
              </p:cNvSpPr>
              <p:nvPr/>
            </p:nvSpPr>
            <p:spPr bwMode="auto">
              <a:xfrm>
                <a:off x="1446357" y="1239559"/>
                <a:ext cx="44958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功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zh-TW" altLang="en-US" dirty="0"/>
                  <a:t>可不可以寫成一個物理量的前後差？</a:t>
                </a:r>
              </a:p>
            </p:txBody>
          </p:sp>
        </mc:Choice>
        <mc:Fallback xmlns="">
          <p:sp>
            <p:nvSpPr>
              <p:cNvPr id="17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6357" y="1239559"/>
                <a:ext cx="4495800" cy="369888"/>
              </a:xfrm>
              <a:prstGeom prst="rect">
                <a:avLst/>
              </a:prstGeom>
              <a:blipFill>
                <a:blip r:embed="rId4"/>
                <a:stretch>
                  <a:fillRect l="-112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F57DE9C4-D834-DD49-AF9B-968F79D79D91}"/>
                  </a:ext>
                </a:extLst>
              </p:cNvPr>
              <p:cNvSpPr txBox="1"/>
              <p:nvPr/>
            </p:nvSpPr>
            <p:spPr>
              <a:xfrm>
                <a:off x="1370157" y="3462070"/>
                <a:ext cx="4467698" cy="9644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F57DE9C4-D834-DD49-AF9B-968F79D79D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157" y="3462070"/>
                <a:ext cx="4467698" cy="964431"/>
              </a:xfrm>
              <a:prstGeom prst="rect">
                <a:avLst/>
              </a:prstGeom>
              <a:blipFill>
                <a:blip r:embed="rId6"/>
                <a:stretch>
                  <a:fillRect l="-6818" t="-101299" b="-1545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線單箭頭接點 15"/>
          <p:cNvCxnSpPr>
            <a:cxnSpLocks/>
          </p:cNvCxnSpPr>
          <p:nvPr/>
        </p:nvCxnSpPr>
        <p:spPr>
          <a:xfrm>
            <a:off x="3962400" y="3092182"/>
            <a:ext cx="0" cy="6508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88ED248-BE7A-9709-91A6-30536B297207}"/>
              </a:ext>
            </a:extLst>
          </p:cNvPr>
          <p:cNvSpPr txBox="1"/>
          <p:nvPr/>
        </p:nvSpPr>
        <p:spPr bwMode="auto">
          <a:xfrm>
            <a:off x="1370157" y="4674392"/>
            <a:ext cx="25922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功是力的不定積分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9">
                <a:extLst>
                  <a:ext uri="{FF2B5EF4-FFF2-40B4-BE49-F238E27FC236}">
                    <a16:creationId xmlns:a16="http://schemas.microsoft.com/office/drawing/2014/main" id="{D6D7E295-B9FB-17FC-100C-33C3180485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0156" y="5586174"/>
                <a:ext cx="624984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功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一定可以寫成一個物理量的前後差！位能一定存在！</a:t>
                </a:r>
              </a:p>
            </p:txBody>
          </p:sp>
        </mc:Choice>
        <mc:Fallback xmlns="">
          <p:sp>
            <p:nvSpPr>
              <p:cNvPr id="4" name="矩形 19">
                <a:extLst>
                  <a:ext uri="{FF2B5EF4-FFF2-40B4-BE49-F238E27FC236}">
                    <a16:creationId xmlns:a16="http://schemas.microsoft.com/office/drawing/2014/main" id="{D6D7E295-B9FB-17FC-100C-33C3180485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0156" y="5586174"/>
                <a:ext cx="6249843" cy="369332"/>
              </a:xfrm>
              <a:prstGeom prst="rect">
                <a:avLst/>
              </a:prstGeom>
              <a:blipFill>
                <a:blip r:embed="rId7"/>
                <a:stretch>
                  <a:fillRect l="-101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584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5848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5850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5852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5854" name="Rectangle 15"/>
          <p:cNvSpPr>
            <a:spLocks noChangeArrowheads="1"/>
          </p:cNvSpPr>
          <p:nvPr/>
        </p:nvSpPr>
        <p:spPr bwMode="auto">
          <a:xfrm>
            <a:off x="101523" y="1364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4" name="文字方塊 23"/>
          <p:cNvSpPr txBox="1">
            <a:spLocks noChangeArrowheads="1"/>
          </p:cNvSpPr>
          <p:nvPr/>
        </p:nvSpPr>
        <p:spPr bwMode="auto">
          <a:xfrm>
            <a:off x="724255" y="5452816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定義位能</a:t>
            </a:r>
          </a:p>
        </p:txBody>
      </p:sp>
      <p:pic>
        <p:nvPicPr>
          <p:cNvPr id="35857" name="Picture 8" descr="F07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74696" r="23596" b="7594"/>
          <a:stretch>
            <a:fillRect/>
          </a:stretch>
        </p:blipFill>
        <p:spPr bwMode="auto">
          <a:xfrm>
            <a:off x="5847600" y="1375589"/>
            <a:ext cx="29130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8" name="Line 9"/>
          <p:cNvSpPr>
            <a:spLocks noChangeShapeType="1"/>
          </p:cNvSpPr>
          <p:nvPr/>
        </p:nvSpPr>
        <p:spPr bwMode="auto">
          <a:xfrm>
            <a:off x="7295400" y="2289989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5859" name="Text Box 10"/>
          <p:cNvSpPr txBox="1">
            <a:spLocks noChangeArrowheads="1"/>
          </p:cNvSpPr>
          <p:nvPr/>
        </p:nvSpPr>
        <p:spPr bwMode="auto">
          <a:xfrm>
            <a:off x="6281441" y="3432989"/>
            <a:ext cx="2286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c</a:t>
            </a:r>
          </a:p>
        </p:txBody>
      </p:sp>
      <p:sp>
        <p:nvSpPr>
          <p:cNvPr id="35860" name="Text Box 11"/>
          <p:cNvSpPr txBox="1">
            <a:spLocks noChangeArrowheads="1"/>
          </p:cNvSpPr>
          <p:nvPr/>
        </p:nvSpPr>
        <p:spPr bwMode="auto">
          <a:xfrm>
            <a:off x="8438400" y="3432989"/>
            <a:ext cx="304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 dirty="0">
                <a:latin typeface="Times New Roman" pitchFamily="18" charset="0"/>
              </a:rPr>
              <a:t>f</a:t>
            </a:r>
          </a:p>
        </p:txBody>
      </p:sp>
      <p:sp>
        <p:nvSpPr>
          <p:cNvPr id="35861" name="Text Box 12"/>
          <p:cNvSpPr txBox="1">
            <a:spLocks noChangeArrowheads="1"/>
          </p:cNvSpPr>
          <p:nvPr/>
        </p:nvSpPr>
        <p:spPr bwMode="auto">
          <a:xfrm>
            <a:off x="7143000" y="3434576"/>
            <a:ext cx="304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i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685800" y="2456020"/>
            <a:ext cx="4520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根據功與動能原理，功又是動能的前後差，</a:t>
            </a:r>
          </a:p>
        </p:txBody>
      </p:sp>
      <p:sp>
        <p:nvSpPr>
          <p:cNvPr id="26" name="文字方塊 23"/>
          <p:cNvSpPr txBox="1">
            <a:spLocks noChangeArrowheads="1"/>
          </p:cNvSpPr>
          <p:nvPr/>
        </p:nvSpPr>
        <p:spPr bwMode="auto">
          <a:xfrm>
            <a:off x="5367041" y="6193865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守恆</a:t>
            </a:r>
          </a:p>
        </p:txBody>
      </p:sp>
      <p:sp>
        <p:nvSpPr>
          <p:cNvPr id="27" name="文字方塊 16"/>
          <p:cNvSpPr txBox="1">
            <a:spLocks noChangeArrowheads="1"/>
          </p:cNvSpPr>
          <p:nvPr/>
        </p:nvSpPr>
        <p:spPr bwMode="auto">
          <a:xfrm>
            <a:off x="685800" y="656365"/>
            <a:ext cx="784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可以另找一個起點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zh-TW" altLang="en-US" dirty="0"/>
              <a:t>，將力函數的積分，拆成由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TW" altLang="en-US" dirty="0"/>
              <a:t>出發的定積分的前後差：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662441" y="3698093"/>
            <a:ext cx="470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將與運動前後有關的量分別移到左右兩邊：</a:t>
            </a:r>
          </a:p>
        </p:txBody>
      </p:sp>
      <p:sp>
        <p:nvSpPr>
          <p:cNvPr id="28" name="矩形 19"/>
          <p:cNvSpPr>
            <a:spLocks noChangeArrowheads="1"/>
          </p:cNvSpPr>
          <p:nvPr/>
        </p:nvSpPr>
        <p:spPr bwMode="auto">
          <a:xfrm>
            <a:off x="698086" y="2100890"/>
            <a:ext cx="449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於是功已經自動寫成此積分函數的前後差！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685800" y="275365"/>
            <a:ext cx="330395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另一個更有用的推導：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B65A8BE5-92B6-3042-AA70-F12B446F1186}"/>
                  </a:ext>
                </a:extLst>
              </p:cNvPr>
              <p:cNvSpPr txBox="1"/>
              <p:nvPr/>
            </p:nvSpPr>
            <p:spPr>
              <a:xfrm>
                <a:off x="732958" y="1101528"/>
                <a:ext cx="4912101" cy="972126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B65A8BE5-92B6-3042-AA70-F12B446F1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58" y="1101528"/>
                <a:ext cx="4912101" cy="972126"/>
              </a:xfrm>
              <a:prstGeom prst="rect">
                <a:avLst/>
              </a:prstGeom>
              <a:blipFill>
                <a:blip r:embed="rId3"/>
                <a:stretch>
                  <a:fillRect l="-5670" t="-98718" b="-1525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88EDD1D7-0E5B-E041-AC29-B57A9F1E0B17}"/>
                  </a:ext>
                </a:extLst>
              </p:cNvPr>
              <p:cNvSpPr txBox="1"/>
              <p:nvPr/>
            </p:nvSpPr>
            <p:spPr>
              <a:xfrm>
                <a:off x="732959" y="2904227"/>
                <a:ext cx="1809000" cy="39158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88EDD1D7-0E5B-E041-AC29-B57A9F1E0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59" y="2904227"/>
                <a:ext cx="1809000" cy="391582"/>
              </a:xfrm>
              <a:prstGeom prst="rect">
                <a:avLst/>
              </a:prstGeom>
              <a:blipFill>
                <a:blip r:embed="rId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68BDEDE6-4AB6-9F4D-BD6B-BDB5B7BB59E0}"/>
                  </a:ext>
                </a:extLst>
              </p:cNvPr>
              <p:cNvSpPr txBox="1"/>
              <p:nvPr/>
            </p:nvSpPr>
            <p:spPr>
              <a:xfrm>
                <a:off x="648413" y="4148105"/>
                <a:ext cx="3981951" cy="92820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68BDEDE6-4AB6-9F4D-BD6B-BDB5B7BB5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13" y="4148105"/>
                <a:ext cx="3981951" cy="928203"/>
              </a:xfrm>
              <a:prstGeom prst="rect">
                <a:avLst/>
              </a:prstGeom>
              <a:blipFill>
                <a:blip r:embed="rId5"/>
                <a:stretch>
                  <a:fillRect l="-6984" t="-104054" b="-16621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BC870224-DD1C-2542-BA4A-E2F9C98F5A88}"/>
                  </a:ext>
                </a:extLst>
              </p:cNvPr>
              <p:cNvSpPr txBox="1"/>
              <p:nvPr/>
            </p:nvSpPr>
            <p:spPr>
              <a:xfrm>
                <a:off x="1965142" y="5155183"/>
                <a:ext cx="2306698" cy="9042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BC870224-DD1C-2542-BA4A-E2F9C98F5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5142" y="5155183"/>
                <a:ext cx="2306698" cy="904287"/>
              </a:xfrm>
              <a:prstGeom prst="rect">
                <a:avLst/>
              </a:prstGeom>
              <a:blipFill>
                <a:blip r:embed="rId6"/>
                <a:stretch>
                  <a:fillRect t="-111111" b="-16944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DA2AC7A4-385F-EE4E-8423-FE9D7FC7FF78}"/>
                  </a:ext>
                </a:extLst>
              </p:cNvPr>
              <p:cNvSpPr txBox="1"/>
              <p:nvPr/>
            </p:nvSpPr>
            <p:spPr>
              <a:xfrm>
                <a:off x="750612" y="6131449"/>
                <a:ext cx="2743200" cy="411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DA2AC7A4-385F-EE4E-8423-FE9D7FC7F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612" y="6131449"/>
                <a:ext cx="2743200" cy="411331"/>
              </a:xfrm>
              <a:prstGeom prst="rect">
                <a:avLst/>
              </a:prstGeom>
              <a:blipFill>
                <a:blip r:embed="rId7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8346CB96-DCE5-5C47-A86B-9FB0088086D9}"/>
                  </a:ext>
                </a:extLst>
              </p:cNvPr>
              <p:cNvSpPr txBox="1"/>
              <p:nvPr/>
            </p:nvSpPr>
            <p:spPr>
              <a:xfrm>
                <a:off x="4251962" y="6168759"/>
                <a:ext cx="11430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8346CB96-DCE5-5C47-A86B-9FB008808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962" y="6168759"/>
                <a:ext cx="11430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  <p:bldP spid="26" grpId="0"/>
      <p:bldP spid="5" grpId="0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ChangeArrowheads="1"/>
          </p:cNvSpPr>
          <p:nvPr/>
        </p:nvSpPr>
        <p:spPr bwMode="auto">
          <a:xfrm>
            <a:off x="0" y="31670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6867" name="Rectangle 11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6868" name="Text Box 20"/>
          <p:cNvSpPr txBox="1">
            <a:spLocks noChangeArrowheads="1"/>
          </p:cNvSpPr>
          <p:nvPr/>
        </p:nvSpPr>
        <p:spPr bwMode="auto">
          <a:xfrm>
            <a:off x="1107174" y="1529173"/>
            <a:ext cx="502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在一維運動，如果外力只與位置有關，</a:t>
            </a:r>
          </a:p>
        </p:txBody>
      </p:sp>
      <p:sp>
        <p:nvSpPr>
          <p:cNvPr id="36873" name="文字方塊 23"/>
          <p:cNvSpPr txBox="1">
            <a:spLocks noChangeArrowheads="1"/>
          </p:cNvSpPr>
          <p:nvPr/>
        </p:nvSpPr>
        <p:spPr bwMode="auto">
          <a:xfrm>
            <a:off x="2426704" y="3457039"/>
            <a:ext cx="51103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動能與位能的和，稱為機械能，機械能是守恆的！</a:t>
            </a:r>
          </a:p>
        </p:txBody>
      </p:sp>
      <p:sp>
        <p:nvSpPr>
          <p:cNvPr id="36874" name="Text Box 15"/>
          <p:cNvSpPr txBox="1">
            <a:spLocks noChangeArrowheads="1"/>
          </p:cNvSpPr>
          <p:nvPr/>
        </p:nvSpPr>
        <p:spPr bwMode="auto">
          <a:xfrm>
            <a:off x="1066800" y="4463534"/>
            <a:ext cx="594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物體在特定位置上是具有潛在能力可以轉化為運動。 </a:t>
            </a:r>
          </a:p>
        </p:txBody>
      </p:sp>
      <p:sp>
        <p:nvSpPr>
          <p:cNvPr id="36875" name="Line 16"/>
          <p:cNvSpPr>
            <a:spLocks noChangeShapeType="1"/>
          </p:cNvSpPr>
          <p:nvPr/>
        </p:nvSpPr>
        <p:spPr bwMode="auto">
          <a:xfrm flipH="1">
            <a:off x="1143000" y="56388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76" name="Line 17"/>
          <p:cNvSpPr>
            <a:spLocks noChangeShapeType="1"/>
          </p:cNvSpPr>
          <p:nvPr/>
        </p:nvSpPr>
        <p:spPr bwMode="auto">
          <a:xfrm>
            <a:off x="1143000" y="63246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77" name="Line 18"/>
          <p:cNvSpPr>
            <a:spLocks noChangeShapeType="1"/>
          </p:cNvSpPr>
          <p:nvPr/>
        </p:nvSpPr>
        <p:spPr bwMode="auto">
          <a:xfrm flipV="1">
            <a:off x="1447800" y="56388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78" name="Rectangle 19"/>
          <p:cNvSpPr>
            <a:spLocks noChangeArrowheads="1"/>
          </p:cNvSpPr>
          <p:nvPr/>
        </p:nvSpPr>
        <p:spPr bwMode="auto">
          <a:xfrm>
            <a:off x="1143000" y="5715000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6879" name="Line 20"/>
          <p:cNvSpPr>
            <a:spLocks noChangeShapeType="1"/>
          </p:cNvSpPr>
          <p:nvPr/>
        </p:nvSpPr>
        <p:spPr bwMode="auto">
          <a:xfrm flipH="1">
            <a:off x="5105400" y="56388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80" name="Line 21"/>
          <p:cNvSpPr>
            <a:spLocks noChangeShapeType="1"/>
          </p:cNvSpPr>
          <p:nvPr/>
        </p:nvSpPr>
        <p:spPr bwMode="auto">
          <a:xfrm>
            <a:off x="5105400" y="63246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81" name="Line 22"/>
          <p:cNvSpPr>
            <a:spLocks noChangeShapeType="1"/>
          </p:cNvSpPr>
          <p:nvPr/>
        </p:nvSpPr>
        <p:spPr bwMode="auto">
          <a:xfrm flipV="1">
            <a:off x="5410200" y="56388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82" name="Rectangle 23"/>
          <p:cNvSpPr>
            <a:spLocks noChangeArrowheads="1"/>
          </p:cNvSpPr>
          <p:nvPr/>
        </p:nvSpPr>
        <p:spPr bwMode="auto">
          <a:xfrm>
            <a:off x="5105400" y="6172200"/>
            <a:ext cx="304800" cy="152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6883" name="Text Box 24"/>
          <p:cNvSpPr txBox="1">
            <a:spLocks noChangeArrowheads="1"/>
          </p:cNvSpPr>
          <p:nvPr/>
        </p:nvSpPr>
        <p:spPr bwMode="auto">
          <a:xfrm>
            <a:off x="1524000" y="59436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  <a:endParaRPr lang="en-US" altLang="zh-TW" b="1" i="1">
              <a:latin typeface="Times New Roman" pitchFamily="18" charset="0"/>
            </a:endParaRPr>
          </a:p>
        </p:txBody>
      </p:sp>
      <p:sp>
        <p:nvSpPr>
          <p:cNvPr id="36884" name="Text Box 25"/>
          <p:cNvSpPr txBox="1">
            <a:spLocks noChangeArrowheads="1"/>
          </p:cNvSpPr>
          <p:nvPr/>
        </p:nvSpPr>
        <p:spPr bwMode="auto">
          <a:xfrm>
            <a:off x="5410200" y="59436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36885" name="Line 26"/>
          <p:cNvSpPr>
            <a:spLocks noChangeShapeType="1"/>
          </p:cNvSpPr>
          <p:nvPr/>
        </p:nvSpPr>
        <p:spPr bwMode="auto">
          <a:xfrm flipH="1">
            <a:off x="6172200" y="56388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86" name="Line 27"/>
          <p:cNvSpPr>
            <a:spLocks noChangeShapeType="1"/>
          </p:cNvSpPr>
          <p:nvPr/>
        </p:nvSpPr>
        <p:spPr bwMode="auto">
          <a:xfrm>
            <a:off x="6172200" y="63246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87" name="Line 28"/>
          <p:cNvSpPr>
            <a:spLocks noChangeShapeType="1"/>
          </p:cNvSpPr>
          <p:nvPr/>
        </p:nvSpPr>
        <p:spPr bwMode="auto">
          <a:xfrm flipV="1">
            <a:off x="6477000" y="56388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88" name="Rectangle 29"/>
          <p:cNvSpPr>
            <a:spLocks noChangeArrowheads="1"/>
          </p:cNvSpPr>
          <p:nvPr/>
        </p:nvSpPr>
        <p:spPr bwMode="auto">
          <a:xfrm>
            <a:off x="6172200" y="5715000"/>
            <a:ext cx="3048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6889" name="Text Box 30"/>
          <p:cNvSpPr txBox="1">
            <a:spLocks noChangeArrowheads="1"/>
          </p:cNvSpPr>
          <p:nvPr/>
        </p:nvSpPr>
        <p:spPr bwMode="auto">
          <a:xfrm>
            <a:off x="6477000" y="59436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36890" name="Line 31"/>
          <p:cNvSpPr>
            <a:spLocks noChangeShapeType="1"/>
          </p:cNvSpPr>
          <p:nvPr/>
        </p:nvSpPr>
        <p:spPr bwMode="auto">
          <a:xfrm flipH="1">
            <a:off x="2209800" y="56388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91" name="Line 32"/>
          <p:cNvSpPr>
            <a:spLocks noChangeShapeType="1"/>
          </p:cNvSpPr>
          <p:nvPr/>
        </p:nvSpPr>
        <p:spPr bwMode="auto">
          <a:xfrm>
            <a:off x="2209800" y="632460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92" name="Line 33"/>
          <p:cNvSpPr>
            <a:spLocks noChangeShapeType="1"/>
          </p:cNvSpPr>
          <p:nvPr/>
        </p:nvSpPr>
        <p:spPr bwMode="auto">
          <a:xfrm flipV="1">
            <a:off x="2514600" y="56388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93" name="Rectangle 34"/>
          <p:cNvSpPr>
            <a:spLocks noChangeArrowheads="1"/>
          </p:cNvSpPr>
          <p:nvPr/>
        </p:nvSpPr>
        <p:spPr bwMode="auto">
          <a:xfrm>
            <a:off x="2209800" y="6172200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6894" name="Text Box 35"/>
          <p:cNvSpPr txBox="1">
            <a:spLocks noChangeArrowheads="1"/>
          </p:cNvSpPr>
          <p:nvPr/>
        </p:nvSpPr>
        <p:spPr bwMode="auto">
          <a:xfrm>
            <a:off x="2514600" y="59436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</a:p>
        </p:txBody>
      </p:sp>
      <p:sp>
        <p:nvSpPr>
          <p:cNvPr id="36895" name="AutoShape 36"/>
          <p:cNvSpPr>
            <a:spLocks noChangeArrowheads="1"/>
          </p:cNvSpPr>
          <p:nvPr/>
        </p:nvSpPr>
        <p:spPr bwMode="auto">
          <a:xfrm>
            <a:off x="1295400" y="5105400"/>
            <a:ext cx="1143000" cy="30480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6896" name="Line 4"/>
          <p:cNvSpPr>
            <a:spLocks noChangeShapeType="1"/>
          </p:cNvSpPr>
          <p:nvPr/>
        </p:nvSpPr>
        <p:spPr bwMode="auto">
          <a:xfrm>
            <a:off x="1042404" y="802182"/>
            <a:ext cx="373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" name="Oval 5"/>
          <p:cNvSpPr>
            <a:spLocks noChangeArrowheads="1"/>
          </p:cNvSpPr>
          <p:nvPr/>
        </p:nvSpPr>
        <p:spPr bwMode="auto">
          <a:xfrm>
            <a:off x="2033004" y="649782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6898" name="Text Box 7"/>
          <p:cNvSpPr txBox="1">
            <a:spLocks noChangeArrowheads="1"/>
          </p:cNvSpPr>
          <p:nvPr/>
        </p:nvSpPr>
        <p:spPr bwMode="auto">
          <a:xfrm>
            <a:off x="4928604" y="573582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899" name="Text Box 8"/>
              <p:cNvSpPr txBox="1">
                <a:spLocks noChangeArrowheads="1"/>
              </p:cNvSpPr>
              <p:nvPr/>
            </p:nvSpPr>
            <p:spPr bwMode="auto">
              <a:xfrm>
                <a:off x="1956804" y="1106982"/>
                <a:ext cx="4572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𝑐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36899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56804" y="1106982"/>
                <a:ext cx="457200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900" name="Text Box 9"/>
              <p:cNvSpPr txBox="1">
                <a:spLocks noChangeArrowheads="1"/>
              </p:cNvSpPr>
              <p:nvPr/>
            </p:nvSpPr>
            <p:spPr bwMode="auto">
              <a:xfrm>
                <a:off x="3885703" y="1106981"/>
                <a:ext cx="4572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36900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85703" y="1106981"/>
                <a:ext cx="457200" cy="3667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901" name="Oval 5"/>
          <p:cNvSpPr>
            <a:spLocks noChangeArrowheads="1"/>
          </p:cNvSpPr>
          <p:nvPr/>
        </p:nvSpPr>
        <p:spPr bwMode="auto">
          <a:xfrm>
            <a:off x="2033004" y="649782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36902" name="Picture 5" descr="C:\Users\Chia-Hung Chang\Downloads\Data\Knight\Media\Chapter10\Images\10_UnnumPho_p275-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648200"/>
            <a:ext cx="138523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903" name="文字方塊 38"/>
              <p:cNvSpPr txBox="1">
                <a:spLocks noChangeArrowheads="1"/>
              </p:cNvSpPr>
              <p:nvPr/>
            </p:nvSpPr>
            <p:spPr bwMode="auto">
              <a:xfrm>
                <a:off x="1070113" y="2924670"/>
                <a:ext cx="608838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位能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即是由某起點</a:t>
                </a:r>
                <a:r>
                  <a:rPr lang="en-US" altLang="zh-TW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出發到達</a:t>
                </a:r>
                <a:r>
                  <a:rPr lang="en-US" altLang="zh-TW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，此力所作的功的負數！</a:t>
                </a:r>
              </a:p>
            </p:txBody>
          </p:sp>
        </mc:Choice>
        <mc:Fallback xmlns="">
          <p:sp>
            <p:nvSpPr>
              <p:cNvPr id="36903" name="文字方塊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0113" y="2924670"/>
                <a:ext cx="6088380" cy="369332"/>
              </a:xfrm>
              <a:prstGeom prst="rect">
                <a:avLst/>
              </a:prstGeom>
              <a:blipFill>
                <a:blip r:embed="rId5"/>
                <a:stretch>
                  <a:fillRect l="-833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066800" y="4038600"/>
            <a:ext cx="502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可以說位能的變化，轉換成了動能的變化。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C1375778-6E09-AD4F-AD1A-F68602856FE4}"/>
                  </a:ext>
                </a:extLst>
              </p:cNvPr>
              <p:cNvSpPr txBox="1"/>
              <p:nvPr/>
            </p:nvSpPr>
            <p:spPr>
              <a:xfrm>
                <a:off x="1127000" y="1942995"/>
                <a:ext cx="2306698" cy="9042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C1375778-6E09-AD4F-AD1A-F68602856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000" y="1942995"/>
                <a:ext cx="2306698" cy="904287"/>
              </a:xfrm>
              <a:prstGeom prst="rect">
                <a:avLst/>
              </a:prstGeom>
              <a:blipFill>
                <a:blip r:embed="rId6"/>
                <a:stretch>
                  <a:fillRect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1FD24CE9-4244-4A43-8858-6F07D3108592}"/>
                  </a:ext>
                </a:extLst>
              </p:cNvPr>
              <p:cNvSpPr txBox="1"/>
              <p:nvPr/>
            </p:nvSpPr>
            <p:spPr>
              <a:xfrm>
                <a:off x="1157974" y="3432088"/>
                <a:ext cx="11430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1FD24CE9-4244-4A43-8858-6F07D3108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974" y="3432088"/>
                <a:ext cx="11430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B75FD1DC-A00D-6240-9D9F-8F924450F4E3}"/>
                  </a:ext>
                </a:extLst>
              </p:cNvPr>
              <p:cNvSpPr txBox="1"/>
              <p:nvPr/>
            </p:nvSpPr>
            <p:spPr bwMode="auto">
              <a:xfrm>
                <a:off x="5134240" y="1575424"/>
                <a:ext cx="1002134" cy="276999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B75FD1DC-A00D-6240-9D9F-8F924450F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34240" y="1575424"/>
                <a:ext cx="1002134" cy="276999"/>
              </a:xfrm>
              <a:prstGeom prst="rect">
                <a:avLst/>
              </a:prstGeom>
              <a:blipFill>
                <a:blip r:embed="rId8"/>
                <a:stretch>
                  <a:fillRect l="-5000" b="-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8284730-7BA2-16FE-E6D7-6ABEE797DFE5}"/>
              </a:ext>
            </a:extLst>
          </p:cNvPr>
          <p:cNvSpPr txBox="1"/>
          <p:nvPr/>
        </p:nvSpPr>
        <p:spPr bwMode="auto">
          <a:xfrm>
            <a:off x="3603529" y="2162670"/>
            <a:ext cx="342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這是普遍適用的表示式！</a:t>
            </a:r>
          </a:p>
        </p:txBody>
      </p:sp>
      <p:pic>
        <p:nvPicPr>
          <p:cNvPr id="4" name="Picture 8" descr="F07_13">
            <a:extLst>
              <a:ext uri="{FF2B5EF4-FFF2-40B4-BE49-F238E27FC236}">
                <a16:creationId xmlns:a16="http://schemas.microsoft.com/office/drawing/2014/main" id="{3ED9883B-3F97-04FE-38C3-91197C3BD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7" t="74696" r="23909" b="7594"/>
          <a:stretch/>
        </p:blipFill>
        <p:spPr bwMode="auto">
          <a:xfrm>
            <a:off x="6306205" y="320933"/>
            <a:ext cx="2790499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5A895DDB-A239-7685-972B-D582AC869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4945" y="2378333"/>
            <a:ext cx="2286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</a:rPr>
              <a:t>c</a:t>
            </a: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DAFA8D6F-53F2-42EA-9481-8C9251241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1904" y="2378333"/>
            <a:ext cx="3048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 dirty="0">
                <a:latin typeface="Times New Roman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2C0369-4F4A-9E4D-731F-B45029CBD4D7}"/>
                  </a:ext>
                </a:extLst>
              </p:cNvPr>
              <p:cNvSpPr txBox="1"/>
              <p:nvPr/>
            </p:nvSpPr>
            <p:spPr bwMode="auto">
              <a:xfrm>
                <a:off x="6306205" y="432850"/>
                <a:ext cx="684743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6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600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2C0369-4F4A-9E4D-731F-B45029CBD4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6205" y="432850"/>
                <a:ext cx="684743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BD462EA-020B-02EF-DA56-3932613477A7}"/>
                  </a:ext>
                </a:extLst>
              </p:cNvPr>
              <p:cNvSpPr txBox="1"/>
              <p:nvPr/>
            </p:nvSpPr>
            <p:spPr bwMode="auto">
              <a:xfrm>
                <a:off x="7522523" y="1482072"/>
                <a:ext cx="783277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BD462EA-020B-02EF-DA56-3932613477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22523" y="1482072"/>
                <a:ext cx="783277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1666 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6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6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6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6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6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6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6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6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6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6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6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6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6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6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6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3" grpId="0"/>
      <p:bldP spid="36874" grpId="0"/>
      <p:bldP spid="36875" grpId="0" animBg="1"/>
      <p:bldP spid="36876" grpId="0" animBg="1"/>
      <p:bldP spid="36877" grpId="0" animBg="1"/>
      <p:bldP spid="36878" grpId="0" animBg="1"/>
      <p:bldP spid="36879" grpId="0" animBg="1"/>
      <p:bldP spid="36880" grpId="0" animBg="1"/>
      <p:bldP spid="36881" grpId="0" animBg="1"/>
      <p:bldP spid="36882" grpId="0" animBg="1"/>
      <p:bldP spid="36883" grpId="0"/>
      <p:bldP spid="36884" grpId="0"/>
      <p:bldP spid="36885" grpId="0" animBg="1"/>
      <p:bldP spid="36886" grpId="0" animBg="1"/>
      <p:bldP spid="36887" grpId="0" animBg="1"/>
      <p:bldP spid="36888" grpId="0" animBg="1"/>
      <p:bldP spid="36889" grpId="0"/>
      <p:bldP spid="36890" grpId="0" animBg="1"/>
      <p:bldP spid="36891" grpId="0" animBg="1"/>
      <p:bldP spid="36892" grpId="0" animBg="1"/>
      <p:bldP spid="36893" grpId="0" animBg="1"/>
      <p:bldP spid="36894" grpId="0"/>
      <p:bldP spid="36895" grpId="0" animBg="1"/>
      <p:bldP spid="48" grpId="0" animBg="1"/>
      <p:bldP spid="36903" grpId="0"/>
      <p:bldP spid="2" grpId="0"/>
      <p:bldP spid="4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6CA7F-344B-E3A7-6A26-5C4F6AC87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FA9A6625-054D-5C90-AEED-4CF84612A747}"/>
              </a:ext>
            </a:extLst>
          </p:cNvPr>
          <p:cNvSpPr/>
          <p:nvPr/>
        </p:nvSpPr>
        <p:spPr>
          <a:xfrm>
            <a:off x="2697891" y="1014303"/>
            <a:ext cx="3763590" cy="2021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TW" sz="1400" i="1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BEF8DA-E34D-9E4D-0E98-868DD52C1DB4}"/>
              </a:ext>
            </a:extLst>
          </p:cNvPr>
          <p:cNvSpPr/>
          <p:nvPr/>
        </p:nvSpPr>
        <p:spPr>
          <a:xfrm>
            <a:off x="2685381" y="3563208"/>
            <a:ext cx="3994935" cy="1994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TW" sz="1400" i="1">
              <a:solidFill>
                <a:schemeClr val="tx1"/>
              </a:solidFill>
              <a:latin typeface="Cambria Math"/>
            </a:endParaRPr>
          </a:p>
        </p:txBody>
      </p:sp>
      <p:pic>
        <p:nvPicPr>
          <p:cNvPr id="12" name="Picture 5" descr="F07_02">
            <a:extLst>
              <a:ext uri="{FF2B5EF4-FFF2-40B4-BE49-F238E27FC236}">
                <a16:creationId xmlns:a16="http://schemas.microsoft.com/office/drawing/2014/main" id="{BDD7B0D7-3FE5-8472-F2E0-F75DC63C4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8" t="61224" r="20265" b="14285"/>
          <a:stretch>
            <a:fillRect/>
          </a:stretch>
        </p:blipFill>
        <p:spPr bwMode="auto">
          <a:xfrm>
            <a:off x="3155033" y="2071266"/>
            <a:ext cx="3048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6">
            <a:extLst>
              <a:ext uri="{FF2B5EF4-FFF2-40B4-BE49-F238E27FC236}">
                <a16:creationId xmlns:a16="http://schemas.microsoft.com/office/drawing/2014/main" id="{61B62217-A780-88D2-D664-77BC6D500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8503" y="1164406"/>
            <a:ext cx="228600" cy="838200"/>
          </a:xfrm>
          <a:prstGeom prst="downArrow">
            <a:avLst>
              <a:gd name="adj1" fmla="val 50000"/>
              <a:gd name="adj2" fmla="val 91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ABE513D3-0E52-0813-6824-064BD1D9E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103" y="1367526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sp>
        <p:nvSpPr>
          <p:cNvPr id="17" name="矩形 1">
            <a:extLst>
              <a:ext uri="{FF2B5EF4-FFF2-40B4-BE49-F238E27FC236}">
                <a16:creationId xmlns:a16="http://schemas.microsoft.com/office/drawing/2014/main" id="{1FCE215D-5397-D741-8761-EF6A05EF83EA}"/>
              </a:ext>
            </a:extLst>
          </p:cNvPr>
          <p:cNvSpPr/>
          <p:nvPr/>
        </p:nvSpPr>
        <p:spPr>
          <a:xfrm>
            <a:off x="5021933" y="2092368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DAB8C848-A1F2-2D33-300C-E90C027D30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25051" y="4551809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03F03A9F-F4C0-FF90-EA91-0DF83D198D1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5051" y="5237609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" name="Line 18">
            <a:extLst>
              <a:ext uri="{FF2B5EF4-FFF2-40B4-BE49-F238E27FC236}">
                <a16:creationId xmlns:a16="http://schemas.microsoft.com/office/drawing/2014/main" id="{947191F2-3E78-9A4A-B9AF-B276610BE6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29851" y="4551809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1" name="Rectangle 19">
            <a:extLst>
              <a:ext uri="{FF2B5EF4-FFF2-40B4-BE49-F238E27FC236}">
                <a16:creationId xmlns:a16="http://schemas.microsoft.com/office/drawing/2014/main" id="{7BA02145-8F47-BA94-2C7B-7CC1000AD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5051" y="4628009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2" name="Line 20">
            <a:extLst>
              <a:ext uri="{FF2B5EF4-FFF2-40B4-BE49-F238E27FC236}">
                <a16:creationId xmlns:a16="http://schemas.microsoft.com/office/drawing/2014/main" id="{C773018C-EF96-22A2-E488-D79936C191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62125" y="4593454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" name="Line 21">
            <a:extLst>
              <a:ext uri="{FF2B5EF4-FFF2-40B4-BE49-F238E27FC236}">
                <a16:creationId xmlns:a16="http://schemas.microsoft.com/office/drawing/2014/main" id="{4EE041E5-EECA-87FF-2EA1-12A769866A7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2125" y="5279254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4" name="Line 22">
            <a:extLst>
              <a:ext uri="{FF2B5EF4-FFF2-40B4-BE49-F238E27FC236}">
                <a16:creationId xmlns:a16="http://schemas.microsoft.com/office/drawing/2014/main" id="{7FB45A55-E2B6-5DFC-E9D7-94C1BEE74D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66925" y="4593454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CAAB5073-0B91-A7BB-24B5-FAFB6C351C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2125" y="4885237"/>
            <a:ext cx="308306" cy="394017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24">
                <a:extLst>
                  <a:ext uri="{FF2B5EF4-FFF2-40B4-BE49-F238E27FC236}">
                    <a16:creationId xmlns:a16="http://schemas.microsoft.com/office/drawing/2014/main" id="{A1F3C256-A597-315B-270F-A024069255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72967" y="4870896"/>
                <a:ext cx="43437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altLang="zh-TW" b="0" i="1" baseline="-25000" dirty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Text Box 24">
                <a:extLst>
                  <a:ext uri="{FF2B5EF4-FFF2-40B4-BE49-F238E27FC236}">
                    <a16:creationId xmlns:a16="http://schemas.microsoft.com/office/drawing/2014/main" id="{A1F3C256-A597-315B-270F-A02406925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2967" y="4870896"/>
                <a:ext cx="434378" cy="3667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5">
                <a:extLst>
                  <a:ext uri="{FF2B5EF4-FFF2-40B4-BE49-F238E27FC236}">
                    <a16:creationId xmlns:a16="http://schemas.microsoft.com/office/drawing/2014/main" id="{35CDA327-C7A9-78E5-1CBB-EEFDF16849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66925" y="4898254"/>
                <a:ext cx="407709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altLang="zh-TW" b="0" i="1" baseline="-25000" dirty="0" err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 Box 25">
                <a:extLst>
                  <a:ext uri="{FF2B5EF4-FFF2-40B4-BE49-F238E27FC236}">
                    <a16:creationId xmlns:a16="http://schemas.microsoft.com/office/drawing/2014/main" id="{35CDA327-C7A9-78E5-1CBB-EEFDF1684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6925" y="4898254"/>
                <a:ext cx="407709" cy="366713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Line 26">
            <a:extLst>
              <a:ext uri="{FF2B5EF4-FFF2-40B4-BE49-F238E27FC236}">
                <a16:creationId xmlns:a16="http://schemas.microsoft.com/office/drawing/2014/main" id="{91C0CD4B-CE8B-8225-F4E4-37CD6CFFC8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84389" y="4561265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9" name="Line 27">
            <a:extLst>
              <a:ext uri="{FF2B5EF4-FFF2-40B4-BE49-F238E27FC236}">
                <a16:creationId xmlns:a16="http://schemas.microsoft.com/office/drawing/2014/main" id="{27AD0ACA-B4C2-08BE-22F8-129CE33681A0}"/>
              </a:ext>
            </a:extLst>
          </p:cNvPr>
          <p:cNvSpPr>
            <a:spLocks noChangeShapeType="1"/>
          </p:cNvSpPr>
          <p:nvPr/>
        </p:nvSpPr>
        <p:spPr bwMode="auto">
          <a:xfrm>
            <a:off x="5884389" y="5247065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" name="Line 28">
            <a:extLst>
              <a:ext uri="{FF2B5EF4-FFF2-40B4-BE49-F238E27FC236}">
                <a16:creationId xmlns:a16="http://schemas.microsoft.com/office/drawing/2014/main" id="{235B0EC4-6D92-1B45-CBC3-081EBE0FEC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89189" y="4561265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" name="Rectangle 29">
            <a:extLst>
              <a:ext uri="{FF2B5EF4-FFF2-40B4-BE49-F238E27FC236}">
                <a16:creationId xmlns:a16="http://schemas.microsoft.com/office/drawing/2014/main" id="{792962E2-76D2-522F-3B86-546A80BAD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4389" y="4637465"/>
            <a:ext cx="3048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2" name="Line 31">
            <a:extLst>
              <a:ext uri="{FF2B5EF4-FFF2-40B4-BE49-F238E27FC236}">
                <a16:creationId xmlns:a16="http://schemas.microsoft.com/office/drawing/2014/main" id="{8D917DC6-72E4-CC09-5188-640502D2D0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45727" y="4561265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" name="Line 32">
            <a:extLst>
              <a:ext uri="{FF2B5EF4-FFF2-40B4-BE49-F238E27FC236}">
                <a16:creationId xmlns:a16="http://schemas.microsoft.com/office/drawing/2014/main" id="{A08F615A-37BC-803E-67BD-A484F58B1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45727" y="5247065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" name="Line 33">
            <a:extLst>
              <a:ext uri="{FF2B5EF4-FFF2-40B4-BE49-F238E27FC236}">
                <a16:creationId xmlns:a16="http://schemas.microsoft.com/office/drawing/2014/main" id="{5A1BE5C4-D8E2-E564-2038-B704C109AB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50527" y="4561265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A9DD6DE-0079-95B9-7388-1D071788D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5727" y="4853048"/>
            <a:ext cx="306388" cy="39401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Box 35">
                <a:extLst>
                  <a:ext uri="{FF2B5EF4-FFF2-40B4-BE49-F238E27FC236}">
                    <a16:creationId xmlns:a16="http://schemas.microsoft.com/office/drawing/2014/main" id="{D9816561-CBBD-957E-B35F-A986CEDD1F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96893" y="4866065"/>
                <a:ext cx="33972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b="0" i="1" baseline="-25000" dirty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36" name="Text Box 35">
                <a:extLst>
                  <a:ext uri="{FF2B5EF4-FFF2-40B4-BE49-F238E27FC236}">
                    <a16:creationId xmlns:a16="http://schemas.microsoft.com/office/drawing/2014/main" id="{D9816561-CBBD-957E-B35F-A986CEDD1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6893" y="4866065"/>
                <a:ext cx="339728" cy="366713"/>
              </a:xfrm>
              <a:prstGeom prst="rect">
                <a:avLst/>
              </a:prstGeom>
              <a:blipFill>
                <a:blip r:embed="rId5"/>
                <a:stretch>
                  <a:fillRect r="-35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AutoShape 36">
            <a:extLst>
              <a:ext uri="{FF2B5EF4-FFF2-40B4-BE49-F238E27FC236}">
                <a16:creationId xmlns:a16="http://schemas.microsoft.com/office/drawing/2014/main" id="{674D7E2F-AAC9-5E2C-A998-EA78315CD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7451" y="4056509"/>
            <a:ext cx="998847" cy="266699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">
                <a:extLst>
                  <a:ext uri="{FF2B5EF4-FFF2-40B4-BE49-F238E27FC236}">
                    <a16:creationId xmlns:a16="http://schemas.microsoft.com/office/drawing/2014/main" id="{6BAE25DE-59A4-5267-80D2-2910F63C1917}"/>
                  </a:ext>
                </a:extLst>
              </p:cNvPr>
              <p:cNvSpPr txBox="1"/>
              <p:nvPr/>
            </p:nvSpPr>
            <p:spPr>
              <a:xfrm>
                <a:off x="990600" y="5638800"/>
                <a:ext cx="76820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如此施力者與受力者之間內在的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𝑈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的變化，就可以取代外來的功。</a:t>
                </a:r>
              </a:p>
            </p:txBody>
          </p:sp>
        </mc:Choice>
        <mc:Fallback xmlns="">
          <p:sp>
            <p:nvSpPr>
              <p:cNvPr id="38" name="文字方塊 3">
                <a:extLst>
                  <a:ext uri="{FF2B5EF4-FFF2-40B4-BE49-F238E27FC236}">
                    <a16:creationId xmlns:a16="http://schemas.microsoft.com/office/drawing/2014/main" id="{6BAE25DE-59A4-5267-80D2-2910F63C1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638800"/>
                <a:ext cx="7682046" cy="369332"/>
              </a:xfrm>
              <a:prstGeom prst="rect">
                <a:avLst/>
              </a:prstGeom>
              <a:blipFill>
                <a:blip r:embed="rId6"/>
                <a:stretch>
                  <a:fillRect l="-82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35">
                <a:extLst>
                  <a:ext uri="{FF2B5EF4-FFF2-40B4-BE49-F238E27FC236}">
                    <a16:creationId xmlns:a16="http://schemas.microsoft.com/office/drawing/2014/main" id="{500EEF65-EE34-FD4F-D723-B114DF3B37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89188" y="4899925"/>
                <a:ext cx="429861" cy="362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TW" i="1" baseline="-25000" dirty="0">
                    <a:latin typeface="Times New Roman" pitchFamily="18" charset="0"/>
                  </a:rPr>
                  <a:t>f</a:t>
                </a:r>
              </a:p>
            </p:txBody>
          </p:sp>
        </mc:Choice>
        <mc:Fallback xmlns="">
          <p:sp>
            <p:nvSpPr>
              <p:cNvPr id="39" name="Text Box 35">
                <a:extLst>
                  <a:ext uri="{FF2B5EF4-FFF2-40B4-BE49-F238E27FC236}">
                    <a16:creationId xmlns:a16="http://schemas.microsoft.com/office/drawing/2014/main" id="{500EEF65-EE34-FD4F-D723-B114DF3B37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89188" y="4899925"/>
                <a:ext cx="429861" cy="362984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 Box 7">
                <a:extLst>
                  <a:ext uri="{FF2B5EF4-FFF2-40B4-BE49-F238E27FC236}">
                    <a16:creationId xmlns:a16="http://schemas.microsoft.com/office/drawing/2014/main" id="{380ADBAE-46F3-0FDF-A91E-F80B0F83E4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5993" y="3606452"/>
                <a:ext cx="6096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b="0" i="1" dirty="0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𝑈</m:t>
                      </m:r>
                    </m:oMath>
                  </m:oMathPara>
                </a14:m>
                <a:endParaRPr lang="en-US" altLang="zh-TW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Text Box 7">
                <a:extLst>
                  <a:ext uri="{FF2B5EF4-FFF2-40B4-BE49-F238E27FC236}">
                    <a16:creationId xmlns:a16="http://schemas.microsoft.com/office/drawing/2014/main" id="{380ADBAE-46F3-0FDF-A91E-F80B0F83E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5993" y="3606452"/>
                <a:ext cx="609600" cy="3667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3E62ECE1-F531-E368-A738-8FF3E77126B3}"/>
              </a:ext>
            </a:extLst>
          </p:cNvPr>
          <p:cNvSpPr/>
          <p:nvPr/>
        </p:nvSpPr>
        <p:spPr>
          <a:xfrm>
            <a:off x="2885074" y="1048272"/>
            <a:ext cx="1295458" cy="988303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i="1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15652B-0F1F-145B-FDD9-897AEEAAA9AB}"/>
              </a:ext>
            </a:extLst>
          </p:cNvPr>
          <p:cNvSpPr/>
          <p:nvPr/>
        </p:nvSpPr>
        <p:spPr>
          <a:xfrm rot="17704190">
            <a:off x="2342389" y="3946996"/>
            <a:ext cx="1911512" cy="1051793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i="1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A73921-BBD5-56CF-DA7E-ACEF84E9CADD}"/>
              </a:ext>
            </a:extLst>
          </p:cNvPr>
          <p:cNvSpPr txBox="1"/>
          <p:nvPr/>
        </p:nvSpPr>
        <p:spPr bwMode="auto">
          <a:xfrm>
            <a:off x="5454101" y="323971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8633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61" name="Rectangle 6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63" name="Line 8"/>
          <p:cNvSpPr>
            <a:spLocks noChangeShapeType="1"/>
          </p:cNvSpPr>
          <p:nvPr/>
        </p:nvSpPr>
        <p:spPr bwMode="auto">
          <a:xfrm flipH="1">
            <a:off x="1215390" y="343598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64" name="Line 9"/>
          <p:cNvSpPr>
            <a:spLocks noChangeShapeType="1"/>
          </p:cNvSpPr>
          <p:nvPr/>
        </p:nvSpPr>
        <p:spPr bwMode="auto">
          <a:xfrm>
            <a:off x="1215390" y="412178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65" name="Line 10"/>
          <p:cNvSpPr>
            <a:spLocks noChangeShapeType="1"/>
          </p:cNvSpPr>
          <p:nvPr/>
        </p:nvSpPr>
        <p:spPr bwMode="auto">
          <a:xfrm flipV="1">
            <a:off x="1520190" y="343598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66" name="Rectangle 11"/>
          <p:cNvSpPr>
            <a:spLocks noChangeArrowheads="1"/>
          </p:cNvSpPr>
          <p:nvPr/>
        </p:nvSpPr>
        <p:spPr bwMode="auto">
          <a:xfrm>
            <a:off x="1215390" y="3512185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67" name="Line 12"/>
          <p:cNvSpPr>
            <a:spLocks noChangeShapeType="1"/>
          </p:cNvSpPr>
          <p:nvPr/>
        </p:nvSpPr>
        <p:spPr bwMode="auto">
          <a:xfrm flipH="1">
            <a:off x="5177790" y="343598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68" name="Line 13"/>
          <p:cNvSpPr>
            <a:spLocks noChangeShapeType="1"/>
          </p:cNvSpPr>
          <p:nvPr/>
        </p:nvSpPr>
        <p:spPr bwMode="auto">
          <a:xfrm>
            <a:off x="5177790" y="412178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69" name="Line 14"/>
          <p:cNvSpPr>
            <a:spLocks noChangeShapeType="1"/>
          </p:cNvSpPr>
          <p:nvPr/>
        </p:nvSpPr>
        <p:spPr bwMode="auto">
          <a:xfrm flipV="1">
            <a:off x="5482590" y="343598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70" name="Rectangle 15"/>
          <p:cNvSpPr>
            <a:spLocks noChangeArrowheads="1"/>
          </p:cNvSpPr>
          <p:nvPr/>
        </p:nvSpPr>
        <p:spPr bwMode="auto">
          <a:xfrm>
            <a:off x="5177790" y="3969385"/>
            <a:ext cx="304800" cy="152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71" name="Text Box 18"/>
          <p:cNvSpPr txBox="1">
            <a:spLocks noChangeArrowheads="1"/>
          </p:cNvSpPr>
          <p:nvPr/>
        </p:nvSpPr>
        <p:spPr bwMode="auto">
          <a:xfrm>
            <a:off x="1596390" y="3740785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  <a:endParaRPr lang="en-US" altLang="zh-TW" b="1" i="1">
              <a:latin typeface="Times New Roman" pitchFamily="18" charset="0"/>
            </a:endParaRPr>
          </a:p>
        </p:txBody>
      </p:sp>
      <p:sp>
        <p:nvSpPr>
          <p:cNvPr id="45072" name="Text Box 19"/>
          <p:cNvSpPr txBox="1">
            <a:spLocks noChangeArrowheads="1"/>
          </p:cNvSpPr>
          <p:nvPr/>
        </p:nvSpPr>
        <p:spPr bwMode="auto">
          <a:xfrm>
            <a:off x="5482590" y="3740785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45073" name="Line 20"/>
          <p:cNvSpPr>
            <a:spLocks noChangeShapeType="1"/>
          </p:cNvSpPr>
          <p:nvPr/>
        </p:nvSpPr>
        <p:spPr bwMode="auto">
          <a:xfrm flipH="1">
            <a:off x="6244590" y="343598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74" name="Line 21"/>
          <p:cNvSpPr>
            <a:spLocks noChangeShapeType="1"/>
          </p:cNvSpPr>
          <p:nvPr/>
        </p:nvSpPr>
        <p:spPr bwMode="auto">
          <a:xfrm>
            <a:off x="6244590" y="412178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75" name="Line 22"/>
          <p:cNvSpPr>
            <a:spLocks noChangeShapeType="1"/>
          </p:cNvSpPr>
          <p:nvPr/>
        </p:nvSpPr>
        <p:spPr bwMode="auto">
          <a:xfrm flipV="1">
            <a:off x="6549390" y="343598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76" name="Rectangle 23"/>
          <p:cNvSpPr>
            <a:spLocks noChangeArrowheads="1"/>
          </p:cNvSpPr>
          <p:nvPr/>
        </p:nvSpPr>
        <p:spPr bwMode="auto">
          <a:xfrm>
            <a:off x="6244590" y="3512185"/>
            <a:ext cx="3048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77" name="Text Box 24"/>
          <p:cNvSpPr txBox="1">
            <a:spLocks noChangeArrowheads="1"/>
          </p:cNvSpPr>
          <p:nvPr/>
        </p:nvSpPr>
        <p:spPr bwMode="auto">
          <a:xfrm>
            <a:off x="6549390" y="3740785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45078" name="Line 25"/>
          <p:cNvSpPr>
            <a:spLocks noChangeShapeType="1"/>
          </p:cNvSpPr>
          <p:nvPr/>
        </p:nvSpPr>
        <p:spPr bwMode="auto">
          <a:xfrm flipH="1">
            <a:off x="2282190" y="343598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79" name="Line 26"/>
          <p:cNvSpPr>
            <a:spLocks noChangeShapeType="1"/>
          </p:cNvSpPr>
          <p:nvPr/>
        </p:nvSpPr>
        <p:spPr bwMode="auto">
          <a:xfrm>
            <a:off x="2282190" y="412178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80" name="Line 27"/>
          <p:cNvSpPr>
            <a:spLocks noChangeShapeType="1"/>
          </p:cNvSpPr>
          <p:nvPr/>
        </p:nvSpPr>
        <p:spPr bwMode="auto">
          <a:xfrm flipV="1">
            <a:off x="2586990" y="343598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81" name="Rectangle 28"/>
          <p:cNvSpPr>
            <a:spLocks noChangeArrowheads="1"/>
          </p:cNvSpPr>
          <p:nvPr/>
        </p:nvSpPr>
        <p:spPr bwMode="auto">
          <a:xfrm>
            <a:off x="2282190" y="3969385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82" name="Text Box 29"/>
          <p:cNvSpPr txBox="1">
            <a:spLocks noChangeArrowheads="1"/>
          </p:cNvSpPr>
          <p:nvPr/>
        </p:nvSpPr>
        <p:spPr bwMode="auto">
          <a:xfrm>
            <a:off x="2586990" y="3740785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</a:p>
        </p:txBody>
      </p:sp>
      <p:sp>
        <p:nvSpPr>
          <p:cNvPr id="45085" name="AutoShape 32"/>
          <p:cNvSpPr>
            <a:spLocks noChangeArrowheads="1"/>
          </p:cNvSpPr>
          <p:nvPr/>
        </p:nvSpPr>
        <p:spPr bwMode="auto">
          <a:xfrm>
            <a:off x="1367790" y="2902585"/>
            <a:ext cx="1143000" cy="30480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86" name="Text Box 33"/>
          <p:cNvSpPr txBox="1">
            <a:spLocks noChangeArrowheads="1"/>
          </p:cNvSpPr>
          <p:nvPr/>
        </p:nvSpPr>
        <p:spPr bwMode="auto">
          <a:xfrm>
            <a:off x="3729990" y="4655185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b="1">
                <a:solidFill>
                  <a:srgbClr val="FF0000"/>
                </a:solidFill>
              </a:rPr>
              <a:t>機械能守恆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B62198FA-54EC-F84F-BB44-8170AE17FB46}"/>
                  </a:ext>
                </a:extLst>
              </p:cNvPr>
              <p:cNvSpPr/>
              <p:nvPr/>
            </p:nvSpPr>
            <p:spPr>
              <a:xfrm>
                <a:off x="3876017" y="2429894"/>
                <a:ext cx="161319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anose="02020603050405020304" pitchFamily="18" charset="0"/>
                        </a:rPr>
                        <m:t>=0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altLang="zh-TW" b="0" dirty="0">
                  <a:ea typeface="Cambria Math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B62198FA-54EC-F84F-BB44-8170AE17FB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017" y="2429894"/>
                <a:ext cx="1613199" cy="369332"/>
              </a:xfrm>
              <a:prstGeom prst="rect">
                <a:avLst/>
              </a:prstGeom>
              <a:blipFill>
                <a:blip r:embed="rId2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9097D92D-3365-2D4A-9AD6-C23638ED4E58}"/>
                  </a:ext>
                </a:extLst>
              </p:cNvPr>
              <p:cNvSpPr/>
              <p:nvPr/>
            </p:nvSpPr>
            <p:spPr>
              <a:xfrm>
                <a:off x="5160598" y="4626610"/>
                <a:ext cx="173220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Mech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≡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𝑈</m:t>
                      </m:r>
                    </m:oMath>
                  </m:oMathPara>
                </a14:m>
                <a:endParaRPr lang="en-US" altLang="zh-TW" b="0" dirty="0">
                  <a:ea typeface="Cambria Math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9097D92D-3365-2D4A-9AD6-C23638ED4E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0598" y="4626610"/>
                <a:ext cx="1732205" cy="369332"/>
              </a:xfrm>
              <a:prstGeom prst="rect">
                <a:avLst/>
              </a:prstGeom>
              <a:blipFill>
                <a:blip r:embed="rId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570FC2A-28DA-9606-DCC6-F4CBFF363835}"/>
              </a:ext>
            </a:extLst>
          </p:cNvPr>
          <p:cNvSpPr txBox="1"/>
          <p:nvPr/>
        </p:nvSpPr>
        <p:spPr bwMode="auto">
          <a:xfrm>
            <a:off x="1215390" y="5253790"/>
            <a:ext cx="601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功與動能原理就可以機械能守恆定律取代！更加好用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DF929-210E-B7F3-0B78-10A2A289F396}"/>
              </a:ext>
            </a:extLst>
          </p:cNvPr>
          <p:cNvSpPr txBox="1"/>
          <p:nvPr/>
        </p:nvSpPr>
        <p:spPr bwMode="auto">
          <a:xfrm>
            <a:off x="1215390" y="5670348"/>
            <a:ext cx="601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力與其所作的功就可以位能函數取代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085294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F02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56" y="319087"/>
            <a:ext cx="2971800" cy="375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-21648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69" name="Rectangle 8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7914357" y="2625623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守恆量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5" name="Text Box 13"/>
              <p:cNvSpPr txBox="1">
                <a:spLocks noChangeArrowheads="1"/>
              </p:cNvSpPr>
              <p:nvPr/>
            </p:nvSpPr>
            <p:spPr bwMode="auto">
              <a:xfrm>
                <a:off x="4965937" y="3159170"/>
                <a:ext cx="40152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運動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𝐾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zh-TW" altLang="en-US" dirty="0">
                    <a:solidFill>
                      <a:srgbClr val="FF0000"/>
                    </a:solidFill>
                    <a:cs typeface="Times New Roman" pitchFamily="18" charset="0"/>
                  </a:rPr>
                  <a:t>動能，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這部分與簡諧運動相同！</a:t>
                </a:r>
              </a:p>
            </p:txBody>
          </p:sp>
        </mc:Choice>
        <mc:Fallback xmlns="">
          <p:sp>
            <p:nvSpPr>
              <p:cNvPr id="11275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65937" y="3159170"/>
                <a:ext cx="4015220" cy="369332"/>
              </a:xfrm>
              <a:prstGeom prst="rect">
                <a:avLst/>
              </a:prstGeom>
              <a:blipFill>
                <a:blip r:embed="rId3"/>
                <a:stretch>
                  <a:fillRect l="-1577" t="-6667" r="-694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76" name="Text Box 14"/>
              <p:cNvSpPr txBox="1">
                <a:spLocks noChangeArrowheads="1"/>
              </p:cNvSpPr>
              <p:nvPr/>
            </p:nvSpPr>
            <p:spPr bwMode="auto">
              <a:xfrm>
                <a:off x="4203937" y="3635264"/>
                <a:ext cx="243498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位置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𝑈</m:t>
                    </m:r>
                  </m:oMath>
                </a14:m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彈力位能</a:t>
                </a:r>
              </a:p>
            </p:txBody>
          </p:sp>
        </mc:Choice>
        <mc:Fallback xmlns="">
          <p:sp>
            <p:nvSpPr>
              <p:cNvPr id="11276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03937" y="3635264"/>
                <a:ext cx="2434988" cy="369332"/>
              </a:xfrm>
              <a:prstGeom prst="rect">
                <a:avLst/>
              </a:prstGeom>
              <a:blipFill>
                <a:blip r:embed="rId4"/>
                <a:stretch>
                  <a:fillRect l="-260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7" name="Text Box 15"/>
          <p:cNvSpPr txBox="1">
            <a:spLocks noChangeArrowheads="1"/>
          </p:cNvSpPr>
          <p:nvPr/>
        </p:nvSpPr>
        <p:spPr bwMode="auto">
          <a:xfrm>
            <a:off x="1334222" y="6172200"/>
            <a:ext cx="594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物體在特定位置上，存在某種潛在能力可以轉化為運動。 </a:t>
            </a:r>
          </a:p>
        </p:txBody>
      </p:sp>
      <p:sp>
        <p:nvSpPr>
          <p:cNvPr id="11278" name="Line 16"/>
          <p:cNvSpPr>
            <a:spLocks noChangeShapeType="1"/>
          </p:cNvSpPr>
          <p:nvPr/>
        </p:nvSpPr>
        <p:spPr bwMode="auto">
          <a:xfrm flipH="1">
            <a:off x="1304925" y="524113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79" name="Line 17"/>
          <p:cNvSpPr>
            <a:spLocks noChangeShapeType="1"/>
          </p:cNvSpPr>
          <p:nvPr/>
        </p:nvSpPr>
        <p:spPr bwMode="auto">
          <a:xfrm>
            <a:off x="1304925" y="592693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80" name="Line 18"/>
          <p:cNvSpPr>
            <a:spLocks noChangeShapeType="1"/>
          </p:cNvSpPr>
          <p:nvPr/>
        </p:nvSpPr>
        <p:spPr bwMode="auto">
          <a:xfrm flipV="1">
            <a:off x="1609725" y="524113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81" name="Rectangle 19"/>
          <p:cNvSpPr>
            <a:spLocks noChangeArrowheads="1"/>
          </p:cNvSpPr>
          <p:nvPr/>
        </p:nvSpPr>
        <p:spPr bwMode="auto">
          <a:xfrm>
            <a:off x="1304925" y="5317330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82" name="Line 20"/>
          <p:cNvSpPr>
            <a:spLocks noChangeShapeType="1"/>
          </p:cNvSpPr>
          <p:nvPr/>
        </p:nvSpPr>
        <p:spPr bwMode="auto">
          <a:xfrm flipH="1">
            <a:off x="5267325" y="524113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83" name="Line 21"/>
          <p:cNvSpPr>
            <a:spLocks noChangeShapeType="1"/>
          </p:cNvSpPr>
          <p:nvPr/>
        </p:nvSpPr>
        <p:spPr bwMode="auto">
          <a:xfrm>
            <a:off x="5267325" y="592693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84" name="Line 22"/>
          <p:cNvSpPr>
            <a:spLocks noChangeShapeType="1"/>
          </p:cNvSpPr>
          <p:nvPr/>
        </p:nvSpPr>
        <p:spPr bwMode="auto">
          <a:xfrm flipV="1">
            <a:off x="5572125" y="524113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85" name="Rectangle 23"/>
          <p:cNvSpPr>
            <a:spLocks noChangeArrowheads="1"/>
          </p:cNvSpPr>
          <p:nvPr/>
        </p:nvSpPr>
        <p:spPr bwMode="auto">
          <a:xfrm>
            <a:off x="5267325" y="5774530"/>
            <a:ext cx="304800" cy="152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86" name="Text Box 24"/>
          <p:cNvSpPr txBox="1">
            <a:spLocks noChangeArrowheads="1"/>
          </p:cNvSpPr>
          <p:nvPr/>
        </p:nvSpPr>
        <p:spPr bwMode="auto">
          <a:xfrm>
            <a:off x="1685925" y="554593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  <a:endParaRPr lang="en-US" altLang="zh-TW" b="1" i="1">
              <a:latin typeface="Times New Roman" pitchFamily="18" charset="0"/>
            </a:endParaRPr>
          </a:p>
        </p:txBody>
      </p:sp>
      <p:sp>
        <p:nvSpPr>
          <p:cNvPr id="11287" name="Text Box 25"/>
          <p:cNvSpPr txBox="1">
            <a:spLocks noChangeArrowheads="1"/>
          </p:cNvSpPr>
          <p:nvPr/>
        </p:nvSpPr>
        <p:spPr bwMode="auto">
          <a:xfrm>
            <a:off x="5572125" y="554593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11288" name="Line 26"/>
          <p:cNvSpPr>
            <a:spLocks noChangeShapeType="1"/>
          </p:cNvSpPr>
          <p:nvPr/>
        </p:nvSpPr>
        <p:spPr bwMode="auto">
          <a:xfrm flipH="1">
            <a:off x="6334125" y="524113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89" name="Line 27"/>
          <p:cNvSpPr>
            <a:spLocks noChangeShapeType="1"/>
          </p:cNvSpPr>
          <p:nvPr/>
        </p:nvSpPr>
        <p:spPr bwMode="auto">
          <a:xfrm>
            <a:off x="6334125" y="592693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90" name="Line 28"/>
          <p:cNvSpPr>
            <a:spLocks noChangeShapeType="1"/>
          </p:cNvSpPr>
          <p:nvPr/>
        </p:nvSpPr>
        <p:spPr bwMode="auto">
          <a:xfrm flipV="1">
            <a:off x="6638925" y="524113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91" name="Rectangle 29"/>
          <p:cNvSpPr>
            <a:spLocks noChangeArrowheads="1"/>
          </p:cNvSpPr>
          <p:nvPr/>
        </p:nvSpPr>
        <p:spPr bwMode="auto">
          <a:xfrm>
            <a:off x="6334125" y="5317330"/>
            <a:ext cx="3048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92" name="Text Box 30"/>
          <p:cNvSpPr txBox="1">
            <a:spLocks noChangeArrowheads="1"/>
          </p:cNvSpPr>
          <p:nvPr/>
        </p:nvSpPr>
        <p:spPr bwMode="auto">
          <a:xfrm>
            <a:off x="6638925" y="554593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11293" name="Line 31"/>
          <p:cNvSpPr>
            <a:spLocks noChangeShapeType="1"/>
          </p:cNvSpPr>
          <p:nvPr/>
        </p:nvSpPr>
        <p:spPr bwMode="auto">
          <a:xfrm flipH="1">
            <a:off x="2371725" y="524113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94" name="Line 32"/>
          <p:cNvSpPr>
            <a:spLocks noChangeShapeType="1"/>
          </p:cNvSpPr>
          <p:nvPr/>
        </p:nvSpPr>
        <p:spPr bwMode="auto">
          <a:xfrm>
            <a:off x="2371725" y="5926930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95" name="Line 33"/>
          <p:cNvSpPr>
            <a:spLocks noChangeShapeType="1"/>
          </p:cNvSpPr>
          <p:nvPr/>
        </p:nvSpPr>
        <p:spPr bwMode="auto">
          <a:xfrm flipV="1">
            <a:off x="2676525" y="524113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96" name="Rectangle 34"/>
          <p:cNvSpPr>
            <a:spLocks noChangeArrowheads="1"/>
          </p:cNvSpPr>
          <p:nvPr/>
        </p:nvSpPr>
        <p:spPr bwMode="auto">
          <a:xfrm>
            <a:off x="2371725" y="5774530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97" name="Text Box 35"/>
          <p:cNvSpPr txBox="1">
            <a:spLocks noChangeArrowheads="1"/>
          </p:cNvSpPr>
          <p:nvPr/>
        </p:nvSpPr>
        <p:spPr bwMode="auto">
          <a:xfrm>
            <a:off x="2676525" y="554593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</a:p>
        </p:txBody>
      </p:sp>
      <p:sp>
        <p:nvSpPr>
          <p:cNvPr id="11298" name="AutoShape 36"/>
          <p:cNvSpPr>
            <a:spLocks noChangeArrowheads="1"/>
          </p:cNvSpPr>
          <p:nvPr/>
        </p:nvSpPr>
        <p:spPr bwMode="auto">
          <a:xfrm>
            <a:off x="1457325" y="4707730"/>
            <a:ext cx="1143000" cy="30480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99" name="Text Box 37"/>
          <p:cNvSpPr txBox="1">
            <a:spLocks noChangeArrowheads="1"/>
          </p:cNvSpPr>
          <p:nvPr/>
        </p:nvSpPr>
        <p:spPr bwMode="auto">
          <a:xfrm>
            <a:off x="4623955" y="776287"/>
            <a:ext cx="198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自由拋體</a:t>
            </a: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1798060" y="4200978"/>
            <a:ext cx="62042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自由拋體運動過程中也有一個與時間無關的守恆量</a:t>
            </a:r>
          </a:p>
        </p:txBody>
      </p:sp>
      <p:sp>
        <p:nvSpPr>
          <p:cNvPr id="11273" name="Line 11"/>
          <p:cNvSpPr>
            <a:spLocks noChangeShapeType="1"/>
          </p:cNvSpPr>
          <p:nvPr/>
        </p:nvSpPr>
        <p:spPr bwMode="auto">
          <a:xfrm flipH="1">
            <a:off x="4724400" y="2605086"/>
            <a:ext cx="175780" cy="976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74" name="Line 12"/>
          <p:cNvSpPr>
            <a:spLocks noChangeShapeType="1"/>
          </p:cNvSpPr>
          <p:nvPr/>
        </p:nvSpPr>
        <p:spPr bwMode="auto">
          <a:xfrm>
            <a:off x="5509780" y="2605087"/>
            <a:ext cx="175780" cy="58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DE1ABFD2-0124-5745-9A56-20435958C06F}"/>
                  </a:ext>
                </a:extLst>
              </p:cNvPr>
              <p:cNvSpPr txBox="1"/>
              <p:nvPr/>
            </p:nvSpPr>
            <p:spPr bwMode="auto">
              <a:xfrm>
                <a:off x="4685000" y="1994058"/>
                <a:ext cx="2392129" cy="51860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𝑔𝑦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DE1ABFD2-0124-5745-9A56-20435958C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5000" y="1994058"/>
                <a:ext cx="2392129" cy="518604"/>
              </a:xfrm>
              <a:prstGeom prst="rect">
                <a:avLst/>
              </a:prstGeom>
              <a:blipFill>
                <a:blip r:embed="rId5"/>
                <a:stretch>
                  <a:fillRect l="-1587" t="-2381" b="-1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B2FDB77-1A0A-7D48-8E52-D7F36138D108}"/>
                  </a:ext>
                </a:extLst>
              </p:cNvPr>
              <p:cNvSpPr txBox="1"/>
              <p:nvPr/>
            </p:nvSpPr>
            <p:spPr bwMode="auto">
              <a:xfrm>
                <a:off x="4657483" y="1991919"/>
                <a:ext cx="4325287" cy="51860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𝑔𝑦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𝑚𝑔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bSup>
                        <m:sSub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</a:rPr>
                        <m:t>constant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B2FDB77-1A0A-7D48-8E52-D7F36138D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57483" y="1991919"/>
                <a:ext cx="4325287" cy="518604"/>
              </a:xfrm>
              <a:prstGeom prst="rect">
                <a:avLst/>
              </a:prstGeom>
              <a:blipFill>
                <a:blip r:embed="rId6"/>
                <a:stretch>
                  <a:fillRect t="-4762" r="-293" b="-1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E61429CB-EF8C-2246-9246-0B6994F4108B}"/>
                  </a:ext>
                </a:extLst>
              </p:cNvPr>
              <p:cNvSpPr txBox="1"/>
              <p:nvPr/>
            </p:nvSpPr>
            <p:spPr bwMode="auto">
              <a:xfrm>
                <a:off x="4657483" y="1235424"/>
                <a:ext cx="2237472" cy="28245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E61429CB-EF8C-2246-9246-0B6994F41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57483" y="1235424"/>
                <a:ext cx="2237472" cy="282450"/>
              </a:xfrm>
              <a:prstGeom prst="rect">
                <a:avLst/>
              </a:prstGeom>
              <a:blipFill>
                <a:blip r:embed="rId7"/>
                <a:stretch>
                  <a:fillRect l="-565" b="-291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172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1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1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1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1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1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1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1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1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/>
      <p:bldP spid="11275" grpId="0"/>
      <p:bldP spid="11276" grpId="0"/>
      <p:bldP spid="11277" grpId="0"/>
      <p:bldP spid="11278" grpId="0" animBg="1"/>
      <p:bldP spid="11279" grpId="0" animBg="1"/>
      <p:bldP spid="11280" grpId="0" animBg="1"/>
      <p:bldP spid="11281" grpId="0" animBg="1"/>
      <p:bldP spid="11282" grpId="0" animBg="1"/>
      <p:bldP spid="11283" grpId="0" animBg="1"/>
      <p:bldP spid="11284" grpId="0" animBg="1"/>
      <p:bldP spid="11285" grpId="0" animBg="1"/>
      <p:bldP spid="11286" grpId="0"/>
      <p:bldP spid="11287" grpId="0"/>
      <p:bldP spid="11288" grpId="0" animBg="1"/>
      <p:bldP spid="11289" grpId="0" animBg="1"/>
      <p:bldP spid="11290" grpId="0" animBg="1"/>
      <p:bldP spid="11291" grpId="0" animBg="1"/>
      <p:bldP spid="11292" grpId="0"/>
      <p:bldP spid="11293" grpId="0" animBg="1"/>
      <p:bldP spid="11294" grpId="0" animBg="1"/>
      <p:bldP spid="11295" grpId="0" animBg="1"/>
      <p:bldP spid="11296" grpId="0" animBg="1"/>
      <p:bldP spid="11297" grpId="0"/>
      <p:bldP spid="11298" grpId="0" animBg="1"/>
      <p:bldP spid="37" grpId="0"/>
      <p:bldP spid="11273" grpId="0" animBg="1"/>
      <p:bldP spid="11274" grpId="0" animBg="1"/>
      <p:bldP spid="3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文字方塊 2"/>
          <p:cNvSpPr txBox="1">
            <a:spLocks noChangeArrowheads="1"/>
          </p:cNvSpPr>
          <p:nvPr/>
        </p:nvSpPr>
        <p:spPr bwMode="auto">
          <a:xfrm>
            <a:off x="496820" y="1618150"/>
            <a:ext cx="5105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位能由位置決定</a:t>
            </a:r>
            <a:r>
              <a:rPr lang="zh-TW" altLang="en-US" dirty="0"/>
              <a:t>，每一個座標對應一個位能值。</a:t>
            </a:r>
          </a:p>
        </p:txBody>
      </p:sp>
      <p:pic>
        <p:nvPicPr>
          <p:cNvPr id="4" name="Picture 9" descr="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66800"/>
            <a:ext cx="2993728" cy="518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0F0F72C5-A26D-DC43-8864-E635D872A27F}"/>
                  </a:ext>
                </a:extLst>
              </p:cNvPr>
              <p:cNvSpPr txBox="1"/>
              <p:nvPr/>
            </p:nvSpPr>
            <p:spPr>
              <a:xfrm>
                <a:off x="540989" y="627550"/>
                <a:ext cx="2306698" cy="9042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0F0F72C5-A26D-DC43-8864-E635D872A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989" y="627550"/>
                <a:ext cx="2306698" cy="904287"/>
              </a:xfrm>
              <a:prstGeom prst="rect">
                <a:avLst/>
              </a:prstGeom>
              <a:blipFill>
                <a:blip r:embed="rId3"/>
                <a:stretch>
                  <a:fillRect t="-111111" b="-1708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 descr="一張含有 文字, 地圖 的圖片&#10;&#10;自動產生的描述">
            <a:extLst>
              <a:ext uri="{FF2B5EF4-FFF2-40B4-BE49-F238E27FC236}">
                <a16:creationId xmlns:a16="http://schemas.microsoft.com/office/drawing/2014/main" id="{B539E30F-F9C3-A541-BABF-55A7CB4F8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69" y="2513046"/>
            <a:ext cx="4976992" cy="3740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74E73-414F-08EB-38EA-5E8FA0341104}"/>
              </a:ext>
            </a:extLst>
          </p:cNvPr>
          <p:cNvSpPr txBox="1"/>
          <p:nvPr/>
        </p:nvSpPr>
        <p:spPr bwMode="auto">
          <a:xfrm>
            <a:off x="487721" y="2005679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dirty="0"/>
              <a:t>如同地圖上的高度標示一樣！</a:t>
            </a:r>
            <a:endParaRPr lang="en-TW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7891" name="Rectangle 10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7892" name="Rectangle 12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7897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7899" name="矩形 27"/>
          <p:cNvSpPr>
            <a:spLocks noChangeArrowheads="1"/>
          </p:cNvSpPr>
          <p:nvPr/>
        </p:nvSpPr>
        <p:spPr bwMode="auto">
          <a:xfrm>
            <a:off x="1466850" y="1828800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zh-TW" dirty="0"/>
              <a:t>定義中積分的下限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是</a:t>
            </a:r>
            <a:r>
              <a:rPr lang="zh-TW" altLang="zh-TW" dirty="0"/>
              <a:t>一個任意常數，</a:t>
            </a:r>
            <a:endParaRPr lang="zh-TW" altLang="en-US" dirty="0"/>
          </a:p>
        </p:txBody>
      </p:sp>
      <p:sp>
        <p:nvSpPr>
          <p:cNvPr id="37900" name="矩形 28"/>
          <p:cNvSpPr>
            <a:spLocks noChangeArrowheads="1"/>
          </p:cNvSpPr>
          <p:nvPr/>
        </p:nvSpPr>
        <p:spPr bwMode="auto">
          <a:xfrm>
            <a:off x="1504950" y="3176588"/>
            <a:ext cx="571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zh-TW" dirty="0"/>
              <a:t>但其值可以任意，可見位能的</a:t>
            </a:r>
            <a:r>
              <a:rPr lang="zh-TW" altLang="en-US" dirty="0"/>
              <a:t>值</a:t>
            </a:r>
            <a:r>
              <a:rPr lang="zh-TW" altLang="zh-TW" dirty="0"/>
              <a:t>並不是唯一。</a:t>
            </a:r>
            <a:endParaRPr lang="zh-TW" altLang="en-US" dirty="0"/>
          </a:p>
        </p:txBody>
      </p:sp>
      <p:sp>
        <p:nvSpPr>
          <p:cNvPr id="37901" name="矩形 29"/>
          <p:cNvSpPr>
            <a:spLocks noChangeArrowheads="1"/>
          </p:cNvSpPr>
          <p:nvPr/>
        </p:nvSpPr>
        <p:spPr bwMode="auto">
          <a:xfrm>
            <a:off x="1504950" y="3581400"/>
            <a:ext cx="594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zh-TW" dirty="0"/>
              <a:t>可以唯一定義的是位能差：</a:t>
            </a:r>
            <a:endParaRPr lang="zh-TW" altLang="en-US" dirty="0"/>
          </a:p>
        </p:txBody>
      </p:sp>
      <p:sp>
        <p:nvSpPr>
          <p:cNvPr id="37902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7904" name="矩形 32"/>
          <p:cNvSpPr>
            <a:spLocks noChangeArrowheads="1"/>
          </p:cNvSpPr>
          <p:nvPr/>
        </p:nvSpPr>
        <p:spPr bwMode="auto">
          <a:xfrm>
            <a:off x="1504950" y="5022273"/>
            <a:ext cx="533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zh-TW" dirty="0"/>
              <a:t>位能差洽為此力</a:t>
            </a:r>
            <a:r>
              <a:rPr lang="zh-TW" altLang="en-US" dirty="0"/>
              <a:t>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zh-TW" alt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zh-TW" dirty="0"/>
              <a:t>從起點運動到末點所作功的負號</a:t>
            </a:r>
            <a:endParaRPr lang="zh-TW" altLang="en-US" dirty="0"/>
          </a:p>
        </p:txBody>
      </p:sp>
      <p:sp>
        <p:nvSpPr>
          <p:cNvPr id="37905" name="矩形 33"/>
          <p:cNvSpPr>
            <a:spLocks noChangeArrowheads="1"/>
          </p:cNvSpPr>
          <p:nvPr/>
        </p:nvSpPr>
        <p:spPr bwMode="auto">
          <a:xfrm>
            <a:off x="1504950" y="5783219"/>
            <a:ext cx="6572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zh-TW" dirty="0"/>
              <a:t>物理現象只與位能差有關，所以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zh-TW" altLang="zh-TW" dirty="0"/>
              <a:t>位能為零</a:t>
            </a:r>
            <a:r>
              <a:rPr lang="zh-TW" altLang="en-US" dirty="0"/>
              <a:t>的位置</a:t>
            </a:r>
            <a:r>
              <a:rPr lang="zh-TW" altLang="zh-TW" dirty="0"/>
              <a:t>可以任意</a:t>
            </a:r>
            <a:r>
              <a:rPr lang="zh-TW" altLang="en-US" dirty="0"/>
              <a:t>選</a:t>
            </a:r>
            <a:r>
              <a:rPr lang="zh-TW" altLang="zh-TW" dirty="0"/>
              <a:t>取</a:t>
            </a:r>
            <a:r>
              <a:rPr lang="zh-TW" altLang="en-US" dirty="0"/>
              <a:t>。</a:t>
            </a:r>
          </a:p>
        </p:txBody>
      </p:sp>
      <p:sp>
        <p:nvSpPr>
          <p:cNvPr id="2" name="矩形 1"/>
          <p:cNvSpPr/>
          <p:nvPr/>
        </p:nvSpPr>
        <p:spPr>
          <a:xfrm>
            <a:off x="2729327" y="2362200"/>
            <a:ext cx="2422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zh-TW" alt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/>
              <a:t>是</a:t>
            </a:r>
            <a:r>
              <a:rPr lang="zh-TW" altLang="zh-TW" dirty="0"/>
              <a:t>位能為零</a:t>
            </a:r>
            <a:r>
              <a:rPr lang="zh-TW" altLang="en-US" dirty="0"/>
              <a:t>的位置！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89A6F6E4-F4E7-3743-9DEE-0FB860E26896}"/>
                  </a:ext>
                </a:extLst>
              </p:cNvPr>
              <p:cNvSpPr txBox="1"/>
              <p:nvPr/>
            </p:nvSpPr>
            <p:spPr>
              <a:xfrm>
                <a:off x="1574524" y="830795"/>
                <a:ext cx="2306698" cy="9042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89A6F6E4-F4E7-3743-9DEE-0FB860E26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4524" y="830795"/>
                <a:ext cx="2306698" cy="904287"/>
              </a:xfrm>
              <a:prstGeom prst="rect">
                <a:avLst/>
              </a:prstGeom>
              <a:blipFill>
                <a:blip r:embed="rId2"/>
                <a:stretch>
                  <a:fillRect t="-106849" b="-16712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06E4035A-48B0-1B41-B028-4F2431866153}"/>
                  </a:ext>
                </a:extLst>
              </p:cNvPr>
              <p:cNvSpPr txBox="1"/>
              <p:nvPr/>
            </p:nvSpPr>
            <p:spPr>
              <a:xfrm>
                <a:off x="1548020" y="2351589"/>
                <a:ext cx="116205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06E4035A-48B0-1B41-B028-4F2431866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020" y="2351589"/>
                <a:ext cx="116205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AF7C3611-C580-E340-AA28-9DE975C93E3C}"/>
                  </a:ext>
                </a:extLst>
              </p:cNvPr>
              <p:cNvSpPr txBox="1"/>
              <p:nvPr/>
            </p:nvSpPr>
            <p:spPr>
              <a:xfrm>
                <a:off x="1531455" y="3992926"/>
                <a:ext cx="6262273" cy="964431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AF7C3611-C580-E340-AA28-9DE975C93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455" y="3992926"/>
                <a:ext cx="6262273" cy="964431"/>
              </a:xfrm>
              <a:prstGeom prst="rect">
                <a:avLst/>
              </a:prstGeom>
              <a:blipFill>
                <a:blip r:embed="rId4"/>
                <a:stretch>
                  <a:fillRect t="-100000" b="-1558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524000" y="1015939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重力位能</a:t>
            </a:r>
          </a:p>
        </p:txBody>
      </p:sp>
      <p:pic>
        <p:nvPicPr>
          <p:cNvPr id="3" name="Picture 4" descr="F02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00200"/>
            <a:ext cx="2971800" cy="375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524000" y="1778793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取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551709" y="2514600"/>
                <a:ext cx="3426323" cy="90454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p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𝑚𝑔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𝑚𝑔𝑦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709" y="2514600"/>
                <a:ext cx="3426323" cy="90454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4162BC64-B153-BF47-A000-BBEFE57FF823}"/>
                  </a:ext>
                </a:extLst>
              </p:cNvPr>
              <p:cNvSpPr txBox="1"/>
              <p:nvPr/>
            </p:nvSpPr>
            <p:spPr>
              <a:xfrm>
                <a:off x="2057400" y="1737990"/>
                <a:ext cx="116140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4162BC64-B153-BF47-A000-BBEFE57FF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1737990"/>
                <a:ext cx="116140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4E64FB5F-DE7F-9D48-B21D-9087582A97C5}"/>
                  </a:ext>
                </a:extLst>
              </p:cNvPr>
              <p:cNvSpPr txBox="1"/>
              <p:nvPr/>
            </p:nvSpPr>
            <p:spPr>
              <a:xfrm>
                <a:off x="1524000" y="5542868"/>
                <a:ext cx="5665782" cy="940514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+1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+1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+1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den>
                      </m:f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+1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4E64FB5F-DE7F-9D48-B21D-9087582A9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5542868"/>
                <a:ext cx="5665782" cy="940514"/>
              </a:xfrm>
              <a:prstGeom prst="rect">
                <a:avLst/>
              </a:prstGeom>
              <a:blipFill>
                <a:blip r:embed="rId8"/>
                <a:stretch>
                  <a:fillRect l="-14574" t="-128947" b="-18684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86365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08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8" y="925655"/>
            <a:ext cx="3291707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6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8134" name="Text Box 8"/>
          <p:cNvSpPr txBox="1">
            <a:spLocks noChangeArrowheads="1"/>
          </p:cNvSpPr>
          <p:nvPr/>
        </p:nvSpPr>
        <p:spPr bwMode="auto">
          <a:xfrm>
            <a:off x="4653684" y="178175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取</a:t>
            </a:r>
          </a:p>
        </p:txBody>
      </p:sp>
      <p:sp>
        <p:nvSpPr>
          <p:cNvPr id="48135" name="Text Box 9"/>
          <p:cNvSpPr txBox="1">
            <a:spLocks noChangeArrowheads="1"/>
          </p:cNvSpPr>
          <p:nvPr/>
        </p:nvSpPr>
        <p:spPr bwMode="auto">
          <a:xfrm>
            <a:off x="4653684" y="638750"/>
            <a:ext cx="3048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彈力位能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Elastic Potential Energy</a:t>
            </a:r>
          </a:p>
        </p:txBody>
      </p:sp>
      <p:pic>
        <p:nvPicPr>
          <p:cNvPr id="48136" name="Picture 6" descr="C:\Users\Chia-Hung Chang\Downloads\Data\Knight\Media\Chapter10\Images\10_UnnumPho_p278-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73567"/>
            <a:ext cx="199707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9ABECEC-B73B-194A-8842-E75A4248E646}"/>
                  </a:ext>
                </a:extLst>
              </p:cNvPr>
              <p:cNvSpPr txBox="1"/>
              <p:nvPr/>
            </p:nvSpPr>
            <p:spPr>
              <a:xfrm>
                <a:off x="942108" y="5638228"/>
                <a:ext cx="4003788" cy="940514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+1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+1</m:t>
                          </m:r>
                        </m:den>
                      </m:f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+1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9ABECEC-B73B-194A-8842-E75A4248E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08" y="5638228"/>
                <a:ext cx="4003788" cy="940514"/>
              </a:xfrm>
              <a:prstGeom prst="rect">
                <a:avLst/>
              </a:prstGeom>
              <a:blipFill>
                <a:blip r:embed="rId4"/>
                <a:stretch>
                  <a:fillRect l="-20570" t="-108108" b="-16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30C61AE6-A618-7941-9CF2-869BEFA143ED}"/>
                  </a:ext>
                </a:extLst>
              </p:cNvPr>
              <p:cNvSpPr txBox="1"/>
              <p:nvPr/>
            </p:nvSpPr>
            <p:spPr>
              <a:xfrm>
                <a:off x="5118005" y="1803415"/>
                <a:ext cx="116140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30C61AE6-A618-7941-9CF2-869BEFA14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005" y="1803415"/>
                <a:ext cx="116140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96943A43-1BB1-7D49-ADD9-BE1443BC01D2}"/>
                  </a:ext>
                </a:extLst>
              </p:cNvPr>
              <p:cNvSpPr txBox="1"/>
              <p:nvPr/>
            </p:nvSpPr>
            <p:spPr>
              <a:xfrm>
                <a:off x="4724400" y="2281570"/>
                <a:ext cx="3600281" cy="90454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96943A43-1BB1-7D49-ADD9-BE1443BC0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2281570"/>
                <a:ext cx="3600281" cy="904543"/>
              </a:xfrm>
              <a:prstGeom prst="rect">
                <a:avLst/>
              </a:prstGeom>
              <a:blipFill>
                <a:blip r:embed="rId6"/>
                <a:stretch>
                  <a:fillRect t="-114085" b="-1718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15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3"/>
          <a:stretch>
            <a:fillRect/>
          </a:stretch>
        </p:blipFill>
        <p:spPr bwMode="auto">
          <a:xfrm>
            <a:off x="1447800" y="819150"/>
            <a:ext cx="3395663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6019800" y="106680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守恆量</a:t>
            </a:r>
          </a:p>
        </p:txBody>
      </p:sp>
      <p:graphicFrame>
        <p:nvGraphicFramePr>
          <p:cNvPr id="49156" name="Object 4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14151" imgH="215619" progId="Equation.3">
                  <p:embed/>
                </p:oleObj>
              </mc:Choice>
              <mc:Fallback>
                <p:oleObj name="方程式" r:id="rId3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659BE20B-518A-AC47-9F17-6375749B2B95}"/>
                  </a:ext>
                </a:extLst>
              </p:cNvPr>
              <p:cNvSpPr txBox="1"/>
              <p:nvPr/>
            </p:nvSpPr>
            <p:spPr bwMode="auto">
              <a:xfrm>
                <a:off x="5193520" y="1676400"/>
                <a:ext cx="2643159" cy="51860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</a:rPr>
                        <m:t>constant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659BE20B-518A-AC47-9F17-6375749B2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3520" y="1676400"/>
                <a:ext cx="2643159" cy="518604"/>
              </a:xfrm>
              <a:prstGeom prst="rect">
                <a:avLst/>
              </a:prstGeom>
              <a:blipFill>
                <a:blip r:embed="rId6"/>
                <a:stretch>
                  <a:fillRect l="-1435" t="-4878" r="-957" b="-121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08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89"/>
          <a:stretch/>
        </p:blipFill>
        <p:spPr bwMode="auto">
          <a:xfrm>
            <a:off x="228600" y="4575084"/>
            <a:ext cx="5795963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2471" name="文字方塊 8"/>
              <p:cNvSpPr txBox="1">
                <a:spLocks noChangeArrowheads="1"/>
              </p:cNvSpPr>
              <p:nvPr/>
            </p:nvSpPr>
            <p:spPr bwMode="auto">
              <a:xfrm>
                <a:off x="218090" y="240268"/>
                <a:ext cx="72494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原子力：固定一個原子，使另一個原子在一維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軸上受力運動：</a:t>
                </a:r>
              </a:p>
            </p:txBody>
          </p:sp>
        </mc:Choice>
        <mc:Fallback xmlns="">
          <p:sp>
            <p:nvSpPr>
              <p:cNvPr id="62471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8090" y="240268"/>
                <a:ext cx="7249430" cy="369332"/>
              </a:xfrm>
              <a:prstGeom prst="rect">
                <a:avLst/>
              </a:prstGeom>
              <a:blipFill>
                <a:blip r:embed="rId3"/>
                <a:stretch>
                  <a:fillRect l="-87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14AB2F44-F0D0-9849-8C96-0665BC18A29D}"/>
                  </a:ext>
                </a:extLst>
              </p:cNvPr>
              <p:cNvSpPr txBox="1"/>
              <p:nvPr/>
            </p:nvSpPr>
            <p:spPr>
              <a:xfrm>
                <a:off x="5584435" y="1633435"/>
                <a:ext cx="2969467" cy="534634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sSup>
                            <m:sSup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sup>
                          </m:s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14AB2F44-F0D0-9849-8C96-0665BC18A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435" y="1633435"/>
                <a:ext cx="2969467" cy="534634"/>
              </a:xfrm>
              <a:prstGeom prst="rect">
                <a:avLst/>
              </a:prstGeom>
              <a:blipFill>
                <a:blip r:embed="rId4"/>
                <a:stretch>
                  <a:fillRect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E76FD162-341F-9D42-A70C-0CB15B907C53}"/>
                  </a:ext>
                </a:extLst>
              </p:cNvPr>
              <p:cNvSpPr txBox="1"/>
              <p:nvPr/>
            </p:nvSpPr>
            <p:spPr>
              <a:xfrm>
                <a:off x="228600" y="2871653"/>
                <a:ext cx="8175058" cy="810478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12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−6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12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</m:s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E76FD162-341F-9D42-A70C-0CB15B907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871653"/>
                <a:ext cx="8175058" cy="810478"/>
              </a:xfrm>
              <a:prstGeom prst="rect">
                <a:avLst/>
              </a:prstGeom>
              <a:blipFill>
                <a:blip r:embed="rId5"/>
                <a:stretch>
                  <a:fillRect l="-155" t="-160938" b="-2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BD35930B-C04D-513C-F976-1F72C4B9B2A8}"/>
                  </a:ext>
                </a:extLst>
              </p:cNvPr>
              <p:cNvSpPr txBox="1"/>
              <p:nvPr/>
            </p:nvSpPr>
            <p:spPr>
              <a:xfrm>
                <a:off x="7716612" y="3800967"/>
                <a:ext cx="674159" cy="276999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=∞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BD35930B-C04D-513C-F976-1F72C4B9B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6612" y="3800967"/>
                <a:ext cx="674159" cy="276999"/>
              </a:xfrm>
              <a:prstGeom prst="rect">
                <a:avLst/>
              </a:prstGeom>
              <a:blipFill>
                <a:blip r:embed="rId6"/>
                <a:stretch>
                  <a:fillRect l="-3704" r="-3704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4" descr="0818">
            <a:extLst>
              <a:ext uri="{FF2B5EF4-FFF2-40B4-BE49-F238E27FC236}">
                <a16:creationId xmlns:a16="http://schemas.microsoft.com/office/drawing/2014/main" id="{5D1CA0A3-9F22-CC80-14AC-D94632638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94" b="5759"/>
          <a:stretch/>
        </p:blipFill>
        <p:spPr bwMode="auto">
          <a:xfrm>
            <a:off x="228601" y="615660"/>
            <a:ext cx="5188140" cy="213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0">
                <a:extLst>
                  <a:ext uri="{FF2B5EF4-FFF2-40B4-BE49-F238E27FC236}">
                    <a16:creationId xmlns:a16="http://schemas.microsoft.com/office/drawing/2014/main" id="{BF7D41D1-4177-15A9-BC8E-ABBA73F27757}"/>
                  </a:ext>
                </a:extLst>
              </p:cNvPr>
              <p:cNvSpPr txBox="1"/>
              <p:nvPr/>
            </p:nvSpPr>
            <p:spPr>
              <a:xfrm>
                <a:off x="228600" y="3861290"/>
                <a:ext cx="2493696" cy="53463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</m:s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4" name="文字方塊 10">
                <a:extLst>
                  <a:ext uri="{FF2B5EF4-FFF2-40B4-BE49-F238E27FC236}">
                    <a16:creationId xmlns:a16="http://schemas.microsoft.com/office/drawing/2014/main" id="{BF7D41D1-4177-15A9-BC8E-ABBA73F27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861290"/>
                <a:ext cx="2493696" cy="534634"/>
              </a:xfrm>
              <a:prstGeom prst="rect">
                <a:avLst/>
              </a:prstGeom>
              <a:blipFill>
                <a:blip r:embed="rId7"/>
                <a:stretch>
                  <a:fillRect l="-1523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8">
            <a:extLst>
              <a:ext uri="{FF2B5EF4-FFF2-40B4-BE49-F238E27FC236}">
                <a16:creationId xmlns:a16="http://schemas.microsoft.com/office/drawing/2014/main" id="{036935CA-D0D0-0598-C00C-75E3580DE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2671" y="3930672"/>
            <a:ext cx="1520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原子力位能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0169EA6B-6964-BA9C-5661-DAD11E42FFFA}"/>
                  </a:ext>
                </a:extLst>
              </p:cNvPr>
              <p:cNvSpPr txBox="1"/>
              <p:nvPr/>
            </p:nvSpPr>
            <p:spPr>
              <a:xfrm>
                <a:off x="6400800" y="4575084"/>
                <a:ext cx="1438727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=0.263 </m:t>
                      </m:r>
                      <m:r>
                        <m:rPr>
                          <m:sty m:val="p"/>
                        </m:rPr>
                        <a:rPr kumimoji="1" lang="en-US" altLang="zh-TW" b="0" i="0" smtClean="0">
                          <a:latin typeface="Cambria Math" panose="02040503050406030204" pitchFamily="18" charset="0"/>
                        </a:rPr>
                        <m:t>nm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0169EA6B-6964-BA9C-5661-DAD11E42F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4575084"/>
                <a:ext cx="1438727" cy="276999"/>
              </a:xfrm>
              <a:prstGeom prst="rect">
                <a:avLst/>
              </a:prstGeom>
              <a:blipFill>
                <a:blip r:embed="rId8"/>
                <a:stretch>
                  <a:fillRect l="-1754" t="-4348" r="-877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17DD5C40-ACFB-91B0-0150-446FD9BF64AE}"/>
                  </a:ext>
                </a:extLst>
              </p:cNvPr>
              <p:cNvSpPr txBox="1"/>
              <p:nvPr/>
            </p:nvSpPr>
            <p:spPr>
              <a:xfrm>
                <a:off x="6405530" y="4976915"/>
                <a:ext cx="1781770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=1.51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−22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TW" b="0" i="0" smtClean="0">
                          <a:latin typeface="Cambria Math" panose="02040503050406030204" pitchFamily="18" charset="0"/>
                        </a:rPr>
                        <m:t>J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17DD5C40-ACFB-91B0-0150-446FD9BF6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5530" y="4976915"/>
                <a:ext cx="1781770" cy="276999"/>
              </a:xfrm>
              <a:prstGeom prst="rect">
                <a:avLst/>
              </a:prstGeom>
              <a:blipFill>
                <a:blip r:embed="rId9"/>
                <a:stretch>
                  <a:fillRect l="-1418" r="-3546" b="-43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橢圓 10">
            <a:extLst>
              <a:ext uri="{FF2B5EF4-FFF2-40B4-BE49-F238E27FC236}">
                <a16:creationId xmlns:a16="http://schemas.microsoft.com/office/drawing/2014/main" id="{04F3C6C9-28AF-91CF-675A-1B3311417FA1}"/>
              </a:ext>
            </a:extLst>
          </p:cNvPr>
          <p:cNvSpPr/>
          <p:nvPr/>
        </p:nvSpPr>
        <p:spPr>
          <a:xfrm>
            <a:off x="5624965" y="802956"/>
            <a:ext cx="500062" cy="500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CDA50915-D662-B6ED-2489-47974F5BDAC4}"/>
              </a:ext>
            </a:extLst>
          </p:cNvPr>
          <p:cNvSpPr/>
          <p:nvPr/>
        </p:nvSpPr>
        <p:spPr>
          <a:xfrm>
            <a:off x="7553777" y="802956"/>
            <a:ext cx="500063" cy="500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3" name="直線單箭頭接點 11">
            <a:extLst>
              <a:ext uri="{FF2B5EF4-FFF2-40B4-BE49-F238E27FC236}">
                <a16:creationId xmlns:a16="http://schemas.microsoft.com/office/drawing/2014/main" id="{BF992665-DDDC-6313-D269-C93AC7CB4347}"/>
              </a:ext>
            </a:extLst>
          </p:cNvPr>
          <p:cNvCxnSpPr/>
          <p:nvPr/>
        </p:nvCxnSpPr>
        <p:spPr>
          <a:xfrm>
            <a:off x="5839277" y="1017268"/>
            <a:ext cx="200025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0EDCDA65-37D4-EE3C-45BF-E84C339AA8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96527" y="1088706"/>
                <a:ext cx="28575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0EDCDA65-37D4-EE3C-45BF-E84C339AA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96527" y="1088706"/>
                <a:ext cx="285750" cy="369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單箭頭接點 13">
            <a:extLst>
              <a:ext uri="{FF2B5EF4-FFF2-40B4-BE49-F238E27FC236}">
                <a16:creationId xmlns:a16="http://schemas.microsoft.com/office/drawing/2014/main" id="{A88FE004-C1F1-B223-3C1B-659919A73F79}"/>
              </a:ext>
            </a:extLst>
          </p:cNvPr>
          <p:cNvCxnSpPr/>
          <p:nvPr/>
        </p:nvCxnSpPr>
        <p:spPr>
          <a:xfrm>
            <a:off x="7768090" y="660081"/>
            <a:ext cx="785812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2">
                <a:extLst>
                  <a:ext uri="{FF2B5EF4-FFF2-40B4-BE49-F238E27FC236}">
                    <a16:creationId xmlns:a16="http://schemas.microsoft.com/office/drawing/2014/main" id="{1965E84D-E029-F65B-38CE-A41FDDCA24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82402" y="231456"/>
                <a:ext cx="85725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𝐹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(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12">
                <a:extLst>
                  <a:ext uri="{FF2B5EF4-FFF2-40B4-BE49-F238E27FC236}">
                    <a16:creationId xmlns:a16="http://schemas.microsoft.com/office/drawing/2014/main" id="{1965E84D-E029-F65B-38CE-A41FDDCA2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2402" y="231456"/>
                <a:ext cx="857250" cy="369887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B943D33-883A-A443-4588-12DA7F0DD718}"/>
              </a:ext>
            </a:extLst>
          </p:cNvPr>
          <p:cNvSpPr txBox="1"/>
          <p:nvPr/>
        </p:nvSpPr>
        <p:spPr bwMode="auto">
          <a:xfrm>
            <a:off x="5550103" y="2228075"/>
            <a:ext cx="16985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實驗結果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5673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08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0" t="8112" r="6343"/>
          <a:stretch>
            <a:fillRect/>
          </a:stretch>
        </p:blipFill>
        <p:spPr bwMode="auto">
          <a:xfrm>
            <a:off x="4826000" y="1046640"/>
            <a:ext cx="3962400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8"/>
          <p:cNvSpPr txBox="1">
            <a:spLocks noChangeArrowheads="1"/>
          </p:cNvSpPr>
          <p:nvPr/>
        </p:nvSpPr>
        <p:spPr bwMode="auto">
          <a:xfrm>
            <a:off x="990600" y="105934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由位能求力</a:t>
            </a:r>
          </a:p>
        </p:txBody>
      </p:sp>
      <p:sp>
        <p:nvSpPr>
          <p:cNvPr id="50181" name="文字方塊 5"/>
          <p:cNvSpPr txBox="1">
            <a:spLocks noChangeArrowheads="1"/>
          </p:cNvSpPr>
          <p:nvPr/>
        </p:nvSpPr>
        <p:spPr bwMode="auto">
          <a:xfrm>
            <a:off x="1007165" y="4873524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力是位能函數的微分的負號。</a:t>
            </a:r>
          </a:p>
        </p:txBody>
      </p:sp>
      <p:sp>
        <p:nvSpPr>
          <p:cNvPr id="50183" name="文字方塊 5"/>
          <p:cNvSpPr txBox="1">
            <a:spLocks noChangeArrowheads="1"/>
          </p:cNvSpPr>
          <p:nvPr/>
        </p:nvSpPr>
        <p:spPr bwMode="auto">
          <a:xfrm>
            <a:off x="945732" y="2666345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位能函數是力的積分的負號</a:t>
            </a:r>
          </a:p>
        </p:txBody>
      </p:sp>
      <p:sp>
        <p:nvSpPr>
          <p:cNvPr id="8" name="文字方塊 5"/>
          <p:cNvSpPr txBox="1">
            <a:spLocks noChangeArrowheads="1"/>
          </p:cNvSpPr>
          <p:nvPr/>
        </p:nvSpPr>
        <p:spPr bwMode="auto">
          <a:xfrm>
            <a:off x="990600" y="5307035"/>
            <a:ext cx="3771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力是位能函數曲線切線斜率的負號。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B78273D9-DBDD-2A41-B287-24DFBEB575F2}"/>
                  </a:ext>
                </a:extLst>
              </p:cNvPr>
              <p:cNvSpPr txBox="1"/>
              <p:nvPr/>
            </p:nvSpPr>
            <p:spPr>
              <a:xfrm>
                <a:off x="1007165" y="1670583"/>
                <a:ext cx="2306698" cy="9042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B78273D9-DBDD-2A41-B287-24DFBEB57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165" y="1670583"/>
                <a:ext cx="2306698" cy="904287"/>
              </a:xfrm>
              <a:prstGeom prst="rect">
                <a:avLst/>
              </a:prstGeom>
              <a:blipFill>
                <a:blip r:embed="rId3"/>
                <a:stretch>
                  <a:fillRect t="-114085" b="-1718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0C73676A-5DF9-F049-B60B-92BE92B12B71}"/>
                  </a:ext>
                </a:extLst>
              </p:cNvPr>
              <p:cNvSpPr txBox="1"/>
              <p:nvPr/>
            </p:nvSpPr>
            <p:spPr>
              <a:xfrm>
                <a:off x="990600" y="4191655"/>
                <a:ext cx="1267649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𝑑𝑈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0C73676A-5DF9-F049-B60B-92BE92B12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191655"/>
                <a:ext cx="1267649" cy="61824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F08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" t="7736" r="52898" b="42328"/>
          <a:stretch>
            <a:fillRect/>
          </a:stretch>
        </p:blipFill>
        <p:spPr bwMode="auto">
          <a:xfrm>
            <a:off x="1063673" y="2085070"/>
            <a:ext cx="4191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Line 13"/>
          <p:cNvSpPr>
            <a:spLocks noChangeShapeType="1"/>
          </p:cNvSpPr>
          <p:nvPr/>
        </p:nvSpPr>
        <p:spPr bwMode="auto">
          <a:xfrm flipV="1">
            <a:off x="3730673" y="3224640"/>
            <a:ext cx="2490094" cy="2129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06" name="Text Box 14"/>
          <p:cNvSpPr txBox="1">
            <a:spLocks noChangeArrowheads="1"/>
          </p:cNvSpPr>
          <p:nvPr/>
        </p:nvSpPr>
        <p:spPr bwMode="auto">
          <a:xfrm>
            <a:off x="6220767" y="3048803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動能就是兩線的間隔</a:t>
            </a:r>
          </a:p>
        </p:txBody>
      </p:sp>
      <p:sp>
        <p:nvSpPr>
          <p:cNvPr id="51207" name="Line 15"/>
          <p:cNvSpPr>
            <a:spLocks noChangeShapeType="1"/>
          </p:cNvSpPr>
          <p:nvPr/>
        </p:nvSpPr>
        <p:spPr bwMode="auto">
          <a:xfrm>
            <a:off x="3730673" y="328522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1368479" y="1558900"/>
            <a:ext cx="7010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有了位能函數，加上起始的總能量，即可求出在任一位置的速率！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09D07BF3-41B3-2B43-9647-87554F266F2C}"/>
                  </a:ext>
                </a:extLst>
              </p:cNvPr>
              <p:cNvSpPr txBox="1"/>
              <p:nvPr/>
            </p:nvSpPr>
            <p:spPr>
              <a:xfrm>
                <a:off x="5882439" y="2278780"/>
                <a:ext cx="1976118" cy="51860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09D07BF3-41B3-2B43-9647-87554F266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2439" y="2278780"/>
                <a:ext cx="1976118" cy="518604"/>
              </a:xfrm>
              <a:prstGeom prst="rect">
                <a:avLst/>
              </a:prstGeom>
              <a:blipFill>
                <a:blip r:embed="rId3"/>
                <a:stretch>
                  <a:fillRect l="-2564" t="-4762" r="-641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E62285E-5C0E-BD4B-96AB-47BAE94F8A02}"/>
                  </a:ext>
                </a:extLst>
              </p:cNvPr>
              <p:cNvSpPr txBox="1"/>
              <p:nvPr/>
            </p:nvSpPr>
            <p:spPr>
              <a:xfrm>
                <a:off x="5882439" y="3657600"/>
                <a:ext cx="2167128" cy="81836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num>
                            <m:den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E62285E-5C0E-BD4B-96AB-47BAE94F8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2439" y="3657600"/>
                <a:ext cx="2167128" cy="8183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6B492-906C-E26C-C173-D4BF27360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F08_10">
            <a:extLst>
              <a:ext uri="{FF2B5EF4-FFF2-40B4-BE49-F238E27FC236}">
                <a16:creationId xmlns:a16="http://schemas.microsoft.com/office/drawing/2014/main" id="{11D149BE-9792-8146-AC00-F9E76E75B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" t="7736" r="52898" b="42328"/>
          <a:stretch>
            <a:fillRect/>
          </a:stretch>
        </p:blipFill>
        <p:spPr bwMode="auto">
          <a:xfrm>
            <a:off x="536294" y="862926"/>
            <a:ext cx="4191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Line 15">
            <a:extLst>
              <a:ext uri="{FF2B5EF4-FFF2-40B4-BE49-F238E27FC236}">
                <a16:creationId xmlns:a16="http://schemas.microsoft.com/office/drawing/2014/main" id="{094EB54C-F001-435D-1C4B-A303C540602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3294" y="2063076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51208" name="Picture 2" descr="F08_10">
            <a:extLst>
              <a:ext uri="{FF2B5EF4-FFF2-40B4-BE49-F238E27FC236}">
                <a16:creationId xmlns:a16="http://schemas.microsoft.com/office/drawing/2014/main" id="{1B4F6042-3E66-039A-EBE0-E85F42AE3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0" t="5788" r="6343" b="55627"/>
          <a:stretch>
            <a:fillRect/>
          </a:stretch>
        </p:blipFill>
        <p:spPr bwMode="auto">
          <a:xfrm>
            <a:off x="501658" y="3910626"/>
            <a:ext cx="4225636" cy="226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8D06A8-491F-7F91-A964-9C079F25A2D2}"/>
                  </a:ext>
                </a:extLst>
              </p:cNvPr>
              <p:cNvSpPr txBox="1"/>
              <p:nvPr/>
            </p:nvSpPr>
            <p:spPr bwMode="auto">
              <a:xfrm>
                <a:off x="4674793" y="1568880"/>
                <a:ext cx="47637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可從力考慮。粒子由無限遠向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方向運動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8D06A8-491F-7F91-A964-9C079F25A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4793" y="1568880"/>
                <a:ext cx="4763713" cy="369332"/>
              </a:xfrm>
              <a:prstGeom prst="rect">
                <a:avLst/>
              </a:prstGeom>
              <a:blipFill>
                <a:blip r:embed="rId3"/>
                <a:stretch>
                  <a:fillRect l="-133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732BBC53-8291-05E8-F6AB-D87C62905D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63300" y="4017224"/>
                <a:ext cx="4225635" cy="381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力常有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平衡點 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Equilibrium Point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2,3,4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732BBC53-8291-05E8-F6AB-D87C62905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63300" y="4017224"/>
                <a:ext cx="4225635" cy="381515"/>
              </a:xfrm>
              <a:prstGeom prst="rect">
                <a:avLst/>
              </a:prstGeom>
              <a:blipFill>
                <a:blip r:embed="rId4"/>
                <a:stretch>
                  <a:fillRect l="-898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7">
                <a:extLst>
                  <a:ext uri="{FF2B5EF4-FFF2-40B4-BE49-F238E27FC236}">
                    <a16:creationId xmlns:a16="http://schemas.microsoft.com/office/drawing/2014/main" id="{49751892-630E-3CD4-3AB4-D68CB060D602}"/>
                  </a:ext>
                </a:extLst>
              </p:cNvPr>
              <p:cNvSpPr txBox="1"/>
              <p:nvPr/>
            </p:nvSpPr>
            <p:spPr>
              <a:xfrm>
                <a:off x="4787807" y="4443229"/>
                <a:ext cx="2904622" cy="7976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2,3,4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𝑑𝑈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2,3,4</m:t>
                              </m:r>
                            </m:sub>
                          </m:sSub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7">
                <a:extLst>
                  <a:ext uri="{FF2B5EF4-FFF2-40B4-BE49-F238E27FC236}">
                    <a16:creationId xmlns:a16="http://schemas.microsoft.com/office/drawing/2014/main" id="{49751892-630E-3CD4-3AB4-D68CB060D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7807" y="4443229"/>
                <a:ext cx="2904622" cy="797654"/>
              </a:xfrm>
              <a:prstGeom prst="rect">
                <a:avLst/>
              </a:prstGeom>
              <a:blipFill>
                <a:blip r:embed="rId5"/>
                <a:stretch>
                  <a:fillRect t="-165625" r="-2174" b="-2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42A0587-57E2-B181-285B-5EC0668D77CD}"/>
              </a:ext>
            </a:extLst>
          </p:cNvPr>
          <p:cNvSpPr txBox="1"/>
          <p:nvPr/>
        </p:nvSpPr>
        <p:spPr bwMode="auto">
          <a:xfrm>
            <a:off x="4763301" y="5675936"/>
            <a:ext cx="29291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位能在平衡點是極值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F4A7A1-31D0-9E1E-36E6-C4BD21B6F2D1}"/>
              </a:ext>
            </a:extLst>
          </p:cNvPr>
          <p:cNvSpPr/>
          <p:nvPr/>
        </p:nvSpPr>
        <p:spPr>
          <a:xfrm>
            <a:off x="1907894" y="5138811"/>
            <a:ext cx="228600" cy="1585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i="1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91F319D-D9D6-E32B-9865-D33A86A46FC8}"/>
              </a:ext>
            </a:extLst>
          </p:cNvPr>
          <p:cNvSpPr/>
          <p:nvPr/>
        </p:nvSpPr>
        <p:spPr>
          <a:xfrm>
            <a:off x="2325855" y="5138811"/>
            <a:ext cx="228600" cy="1585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i="1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18C44D-C11F-E5D6-B559-CF7FDB385D3C}"/>
              </a:ext>
            </a:extLst>
          </p:cNvPr>
          <p:cNvSpPr/>
          <p:nvPr/>
        </p:nvSpPr>
        <p:spPr>
          <a:xfrm>
            <a:off x="2691777" y="5138811"/>
            <a:ext cx="228600" cy="1585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i="1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C9A434-64E1-2266-8325-82B5B69E0118}"/>
              </a:ext>
            </a:extLst>
          </p:cNvPr>
          <p:cNvSpPr txBox="1"/>
          <p:nvPr/>
        </p:nvSpPr>
        <p:spPr bwMode="auto">
          <a:xfrm>
            <a:off x="4787597" y="5295807"/>
            <a:ext cx="30053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粒子在此處不受力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48F97-C492-BED8-EA3D-186F030927CD}"/>
              </a:ext>
            </a:extLst>
          </p:cNvPr>
          <p:cNvSpPr txBox="1"/>
          <p:nvPr/>
        </p:nvSpPr>
        <p:spPr bwMode="auto">
          <a:xfrm>
            <a:off x="4699090" y="1949009"/>
            <a:ext cx="419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位能的正斜率即力為負，加速度為負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880BFF-C505-0475-55D9-9FF7F431E1FB}"/>
              </a:ext>
            </a:extLst>
          </p:cNvPr>
          <p:cNvCxnSpPr/>
          <p:nvPr/>
        </p:nvCxnSpPr>
        <p:spPr>
          <a:xfrm flipH="1">
            <a:off x="3050894" y="2234526"/>
            <a:ext cx="4916115" cy="609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8E3ED28-B711-33CC-EE33-813DCA8B74ED}"/>
              </a:ext>
            </a:extLst>
          </p:cNvPr>
          <p:cNvCxnSpPr>
            <a:cxnSpLocks/>
          </p:cNvCxnSpPr>
          <p:nvPr/>
        </p:nvCxnSpPr>
        <p:spPr>
          <a:xfrm flipH="1">
            <a:off x="3203294" y="2234526"/>
            <a:ext cx="4763715" cy="31648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E070F00-29CC-6B6E-A211-67A90890FAF2}"/>
                  </a:ext>
                </a:extLst>
              </p:cNvPr>
              <p:cNvSpPr txBox="1"/>
              <p:nvPr/>
            </p:nvSpPr>
            <p:spPr bwMode="auto">
              <a:xfrm>
                <a:off x="4674793" y="2361258"/>
                <a:ext cx="401200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此段落粒子向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方向運動速度增加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E070F00-29CC-6B6E-A211-67A90890F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4793" y="2361258"/>
                <a:ext cx="4012005" cy="369332"/>
              </a:xfrm>
              <a:prstGeom prst="rect">
                <a:avLst/>
              </a:prstGeom>
              <a:blipFill>
                <a:blip r:embed="rId6"/>
                <a:stretch>
                  <a:fillRect l="-1582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3316663F-2D5D-3886-4779-572FEBF78898}"/>
              </a:ext>
            </a:extLst>
          </p:cNvPr>
          <p:cNvSpPr/>
          <p:nvPr/>
        </p:nvSpPr>
        <p:spPr>
          <a:xfrm>
            <a:off x="1907894" y="3253825"/>
            <a:ext cx="228600" cy="1585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i="1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5378DA-E87B-FAAB-C5BB-11E5B825068F}"/>
              </a:ext>
            </a:extLst>
          </p:cNvPr>
          <p:cNvSpPr/>
          <p:nvPr/>
        </p:nvSpPr>
        <p:spPr>
          <a:xfrm>
            <a:off x="2335322" y="2532798"/>
            <a:ext cx="228600" cy="1585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i="1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2687B79-EC64-9321-F605-1AC05EF949D6}"/>
              </a:ext>
            </a:extLst>
          </p:cNvPr>
          <p:cNvSpPr/>
          <p:nvPr/>
        </p:nvSpPr>
        <p:spPr>
          <a:xfrm>
            <a:off x="2665894" y="3028529"/>
            <a:ext cx="228600" cy="1585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i="1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FED956-3D95-370D-4EB9-F737FBCCE90A}"/>
              </a:ext>
            </a:extLst>
          </p:cNvPr>
          <p:cNvSpPr txBox="1"/>
          <p:nvPr/>
        </p:nvSpPr>
        <p:spPr bwMode="auto">
          <a:xfrm>
            <a:off x="4763300" y="6074321"/>
            <a:ext cx="3618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平衡點位置是位能的特徵。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53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F08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" t="7736" r="52898" b="42328"/>
          <a:stretch>
            <a:fillRect/>
          </a:stretch>
        </p:blipFill>
        <p:spPr bwMode="auto">
          <a:xfrm>
            <a:off x="1364249" y="2575711"/>
            <a:ext cx="4191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文字方塊 9"/>
          <p:cNvSpPr txBox="1">
            <a:spLocks noChangeArrowheads="1"/>
          </p:cNvSpPr>
          <p:nvPr/>
        </p:nvSpPr>
        <p:spPr bwMode="auto">
          <a:xfrm>
            <a:off x="1277461" y="5752198"/>
            <a:ext cx="6341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平衡點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是位能的特徵。</a:t>
            </a:r>
            <a:endParaRPr lang="en-US" altLang="zh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9" name="文字方塊 11"/>
          <p:cNvSpPr txBox="1">
            <a:spLocks noChangeArrowheads="1"/>
          </p:cNvSpPr>
          <p:nvPr/>
        </p:nvSpPr>
        <p:spPr bwMode="auto">
          <a:xfrm>
            <a:off x="3544514" y="1149263"/>
            <a:ext cx="43403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粒子無法進入位能大於機械能的區域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232" name="文字方塊 14"/>
              <p:cNvSpPr txBox="1">
                <a:spLocks noChangeArrowheads="1"/>
              </p:cNvSpPr>
              <p:nvPr/>
            </p:nvSpPr>
            <p:spPr bwMode="auto">
              <a:xfrm>
                <a:off x="2666689" y="2206379"/>
                <a:ext cx="6096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就成為折返點。粒子無法進入超越折返點的區域。</a:t>
                </a:r>
              </a:p>
            </p:txBody>
          </p:sp>
        </mc:Choice>
        <mc:Fallback xmlns="">
          <p:sp>
            <p:nvSpPr>
              <p:cNvPr id="52232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66689" y="2206379"/>
                <a:ext cx="6096000" cy="369332"/>
              </a:xfrm>
              <a:prstGeom prst="rect">
                <a:avLst/>
              </a:prstGeom>
              <a:blipFill>
                <a:blip r:embed="rId3"/>
                <a:stretch>
                  <a:fillRect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A28CB1F8-56FB-A748-9041-19089DB84C50}"/>
                  </a:ext>
                </a:extLst>
              </p:cNvPr>
              <p:cNvSpPr txBox="1"/>
              <p:nvPr/>
            </p:nvSpPr>
            <p:spPr>
              <a:xfrm>
                <a:off x="1377387" y="930581"/>
                <a:ext cx="2167128" cy="818366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num>
                            <m:den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A28CB1F8-56FB-A748-9041-19089DB84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387" y="930581"/>
                <a:ext cx="2167128" cy="8183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87ED052-EF72-0A44-91AD-77F728F000F9}"/>
                  </a:ext>
                </a:extLst>
              </p:cNvPr>
              <p:cNvSpPr txBox="1"/>
              <p:nvPr/>
            </p:nvSpPr>
            <p:spPr>
              <a:xfrm>
                <a:off x="7447711" y="1186531"/>
                <a:ext cx="914400" cy="276999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87ED052-EF72-0A44-91AD-77F728F00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7711" y="1186531"/>
                <a:ext cx="914400" cy="276999"/>
              </a:xfrm>
              <a:prstGeom prst="rect">
                <a:avLst/>
              </a:prstGeom>
              <a:blipFill>
                <a:blip r:embed="rId5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6DC880FB-6CB8-5E48-8A2D-C84D53B0B430}"/>
                  </a:ext>
                </a:extLst>
              </p:cNvPr>
              <p:cNvSpPr txBox="1"/>
              <p:nvPr/>
            </p:nvSpPr>
            <p:spPr>
              <a:xfrm>
                <a:off x="1315078" y="2223700"/>
                <a:ext cx="1275721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6DC880FB-6CB8-5E48-8A2D-C84D53B0B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5078" y="2223700"/>
                <a:ext cx="1275721" cy="276999"/>
              </a:xfrm>
              <a:prstGeom prst="rect">
                <a:avLst/>
              </a:prstGeom>
              <a:blipFill>
                <a:blip r:embed="rId6"/>
                <a:stretch>
                  <a:fillRect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00ACE36F-BF74-BBFA-75F4-E83FD2008CFF}"/>
              </a:ext>
            </a:extLst>
          </p:cNvPr>
          <p:cNvSpPr txBox="1"/>
          <p:nvPr/>
        </p:nvSpPr>
        <p:spPr bwMode="auto">
          <a:xfrm>
            <a:off x="1259134" y="1770154"/>
            <a:ext cx="65697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否則動能就是負值，或說在此區域機械能將永遠無法守恆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2B95EC-A1F9-1F6A-A01B-D35AC301E7BB}"/>
                  </a:ext>
                </a:extLst>
              </p:cNvPr>
              <p:cNvSpPr txBox="1"/>
              <p:nvPr/>
            </p:nvSpPr>
            <p:spPr bwMode="auto">
              <a:xfrm>
                <a:off x="1343613" y="503414"/>
                <a:ext cx="610409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粒子由無限遠向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方向運動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到達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就停了下來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2B95EC-A1F9-1F6A-A01B-D35AC301E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3613" y="503414"/>
                <a:ext cx="6104098" cy="369332"/>
              </a:xfrm>
              <a:prstGeom prst="rect">
                <a:avLst/>
              </a:prstGeom>
              <a:blipFill>
                <a:blip r:embed="rId7"/>
                <a:stretch>
                  <a:fillRect l="-83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4">
                <a:extLst>
                  <a:ext uri="{FF2B5EF4-FFF2-40B4-BE49-F238E27FC236}">
                    <a16:creationId xmlns:a16="http://schemas.microsoft.com/office/drawing/2014/main" id="{C4160404-51FF-A9C5-F9A8-56925C3F7F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82455" y="6252546"/>
                <a:ext cx="6096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折返點位置則與機械能及位能都有關。</a:t>
                </a:r>
              </a:p>
            </p:txBody>
          </p:sp>
        </mc:Choice>
        <mc:Fallback xmlns="">
          <p:sp>
            <p:nvSpPr>
              <p:cNvPr id="4" name="文字方塊 14">
                <a:extLst>
                  <a:ext uri="{FF2B5EF4-FFF2-40B4-BE49-F238E27FC236}">
                    <a16:creationId xmlns:a16="http://schemas.microsoft.com/office/drawing/2014/main" id="{C4160404-51FF-A9C5-F9A8-56925C3F7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82455" y="6252546"/>
                <a:ext cx="6096000" cy="369332"/>
              </a:xfrm>
              <a:prstGeom prst="rect">
                <a:avLst/>
              </a:prstGeom>
              <a:blipFill>
                <a:blip r:embed="rId8"/>
                <a:stretch>
                  <a:fillRect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CF729803-DF95-E47C-B1E7-393975D9D6C2}"/>
                  </a:ext>
                </a:extLst>
              </p:cNvPr>
              <p:cNvSpPr txBox="1"/>
              <p:nvPr/>
            </p:nvSpPr>
            <p:spPr>
              <a:xfrm>
                <a:off x="1406734" y="6298712"/>
                <a:ext cx="1275721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CF729803-DF95-E47C-B1E7-393975D9D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734" y="6298712"/>
                <a:ext cx="1275721" cy="276999"/>
              </a:xfrm>
              <a:prstGeom prst="rect">
                <a:avLst/>
              </a:prstGeom>
              <a:blipFill>
                <a:blip r:embed="rId9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7">
                <a:extLst>
                  <a:ext uri="{FF2B5EF4-FFF2-40B4-BE49-F238E27FC236}">
                    <a16:creationId xmlns:a16="http://schemas.microsoft.com/office/drawing/2014/main" id="{A3664574-E4A1-85B3-C457-972066B205DC}"/>
                  </a:ext>
                </a:extLst>
              </p:cNvPr>
              <p:cNvSpPr txBox="1"/>
              <p:nvPr/>
            </p:nvSpPr>
            <p:spPr>
              <a:xfrm>
                <a:off x="3648581" y="5463182"/>
                <a:ext cx="2295019" cy="7976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𝑑𝑈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7">
                <a:extLst>
                  <a:ext uri="{FF2B5EF4-FFF2-40B4-BE49-F238E27FC236}">
                    <a16:creationId xmlns:a16="http://schemas.microsoft.com/office/drawing/2014/main" id="{A3664574-E4A1-85B3-C457-972066B20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8581" y="5463182"/>
                <a:ext cx="2295019" cy="797654"/>
              </a:xfrm>
              <a:prstGeom prst="rect">
                <a:avLst/>
              </a:prstGeom>
              <a:blipFill>
                <a:blip r:embed="rId10"/>
                <a:stretch>
                  <a:fillRect t="-169841" r="-14286" b="-231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990600" y="762000"/>
            <a:ext cx="7046912" cy="87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zh-TW" altLang="en-US" dirty="0"/>
              <a:t>牛頓定律加上力的描述給定運動方程式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Equation of Motion</a:t>
            </a:r>
            <a:r>
              <a:rPr lang="zh-TW" altLang="en-US" dirty="0"/>
              <a:t>，加上起使條件</a:t>
            </a:r>
            <a:r>
              <a:rPr lang="en-US" altLang="zh-TW" dirty="0"/>
              <a:t>(</a:t>
            </a:r>
            <a:r>
              <a:rPr lang="zh-TW" altLang="en-US" dirty="0"/>
              <a:t>起始位置與速度），便能決定此系統未來任一時間的狀態！</a:t>
            </a:r>
          </a:p>
        </p:txBody>
      </p:sp>
      <p:sp>
        <p:nvSpPr>
          <p:cNvPr id="4099" name="Freeform 7"/>
          <p:cNvSpPr>
            <a:spLocks/>
          </p:cNvSpPr>
          <p:nvPr/>
        </p:nvSpPr>
        <p:spPr bwMode="auto">
          <a:xfrm>
            <a:off x="1481570" y="3725863"/>
            <a:ext cx="2952750" cy="815975"/>
          </a:xfrm>
          <a:custGeom>
            <a:avLst/>
            <a:gdLst>
              <a:gd name="T0" fmla="*/ 0 w 1860"/>
              <a:gd name="T1" fmla="*/ 2147483647 h 514"/>
              <a:gd name="T2" fmla="*/ 2147483647 w 1860"/>
              <a:gd name="T3" fmla="*/ 2147483647 h 514"/>
              <a:gd name="T4" fmla="*/ 2147483647 w 1860"/>
              <a:gd name="T5" fmla="*/ 2147483647 h 514"/>
              <a:gd name="T6" fmla="*/ 2147483647 w 1860"/>
              <a:gd name="T7" fmla="*/ 2147483647 h 514"/>
              <a:gd name="T8" fmla="*/ 2147483647 w 1860"/>
              <a:gd name="T9" fmla="*/ 0 h 5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60"/>
              <a:gd name="T16" fmla="*/ 0 h 514"/>
              <a:gd name="T17" fmla="*/ 1860 w 1860"/>
              <a:gd name="T18" fmla="*/ 514 h 5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60" h="514">
                <a:moveTo>
                  <a:pt x="0" y="226"/>
                </a:moveTo>
                <a:cubicBezTo>
                  <a:pt x="80" y="355"/>
                  <a:pt x="160" y="484"/>
                  <a:pt x="273" y="499"/>
                </a:cubicBezTo>
                <a:cubicBezTo>
                  <a:pt x="386" y="514"/>
                  <a:pt x="545" y="340"/>
                  <a:pt x="681" y="317"/>
                </a:cubicBezTo>
                <a:cubicBezTo>
                  <a:pt x="817" y="294"/>
                  <a:pt x="893" y="416"/>
                  <a:pt x="1089" y="363"/>
                </a:cubicBezTo>
                <a:cubicBezTo>
                  <a:pt x="1285" y="310"/>
                  <a:pt x="1572" y="155"/>
                  <a:pt x="186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0" name="Line 10"/>
          <p:cNvSpPr>
            <a:spLocks noChangeShapeType="1"/>
          </p:cNvSpPr>
          <p:nvPr/>
        </p:nvSpPr>
        <p:spPr bwMode="auto">
          <a:xfrm flipV="1">
            <a:off x="4289857" y="3725863"/>
            <a:ext cx="14287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01" name="Oval 11"/>
          <p:cNvSpPr>
            <a:spLocks noChangeArrowheads="1"/>
          </p:cNvSpPr>
          <p:nvPr/>
        </p:nvSpPr>
        <p:spPr bwMode="auto">
          <a:xfrm>
            <a:off x="1408545" y="3941763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4102" name="Picture 10" descr="颱風路徑潛勢預報圖(所有颱風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120" y="2933700"/>
            <a:ext cx="314960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文字方塊 8"/>
          <p:cNvSpPr txBox="1">
            <a:spLocks noChangeArrowheads="1"/>
          </p:cNvSpPr>
          <p:nvPr/>
        </p:nvSpPr>
        <p:spPr bwMode="auto">
          <a:xfrm>
            <a:off x="1123083" y="5597814"/>
            <a:ext cx="67481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不是所有的問題都可以被運動方程式解決了嗎？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3BFC683E-3806-D14F-A69A-373CD01DE3C0}"/>
                  </a:ext>
                </a:extLst>
              </p:cNvPr>
              <p:cNvSpPr txBox="1"/>
              <p:nvPr/>
            </p:nvSpPr>
            <p:spPr bwMode="auto">
              <a:xfrm>
                <a:off x="3383979" y="1818412"/>
                <a:ext cx="2226379" cy="62799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d>
                        <m:dPr>
                          <m:ctrlPr>
                            <a:rPr kumimoji="1"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kumimoji="1"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num>
                            <m:den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3BFC683E-3806-D14F-A69A-373CD01DE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3979" y="1818412"/>
                <a:ext cx="2226379" cy="627992"/>
              </a:xfrm>
              <a:prstGeom prst="rect">
                <a:avLst/>
              </a:prstGeom>
              <a:blipFill>
                <a:blip r:embed="rId3"/>
                <a:stretch>
                  <a:fillRect l="-1130" t="-11765" r="-5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圖片 1" descr="QM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3" r="11497" b="20187"/>
          <a:stretch>
            <a:fillRect/>
          </a:stretch>
        </p:blipFill>
        <p:spPr bwMode="auto">
          <a:xfrm>
            <a:off x="1507381" y="2348880"/>
            <a:ext cx="4572000" cy="399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文字方塊 2"/>
          <p:cNvSpPr txBox="1">
            <a:spLocks noChangeArrowheads="1"/>
          </p:cNvSpPr>
          <p:nvPr/>
        </p:nvSpPr>
        <p:spPr bwMode="auto">
          <a:xfrm>
            <a:off x="1507381" y="667989"/>
            <a:ext cx="63049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波包撞擊位階時，有一段時間，波會滲入禁止區，</a:t>
            </a:r>
            <a:endParaRPr lang="en-US" altLang="zh-TW" dirty="0"/>
          </a:p>
        </p:txBody>
      </p:sp>
      <p:sp>
        <p:nvSpPr>
          <p:cNvPr id="2" name="矩形 1"/>
          <p:cNvSpPr/>
          <p:nvPr/>
        </p:nvSpPr>
        <p:spPr>
          <a:xfrm>
            <a:off x="1494386" y="10688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zh-TW" altLang="en-US" dirty="0"/>
              <a:t>但在碰撞過後而言，滲入的部分就會消失，</a:t>
            </a:r>
            <a:endParaRPr lang="en-US" altLang="zh-TW" dirty="0"/>
          </a:p>
        </p:txBody>
      </p:sp>
      <p:sp>
        <p:nvSpPr>
          <p:cNvPr id="3" name="矩形 2"/>
          <p:cNvSpPr/>
          <p:nvPr/>
        </p:nvSpPr>
        <p:spPr>
          <a:xfrm>
            <a:off x="1494386" y="1477233"/>
            <a:ext cx="5032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dirty="0"/>
              <a:t>反射波包的行為幾乎如同一個古典的反彈粒子。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92544A-24FE-986A-10A0-D22D3E862EFA}"/>
                  </a:ext>
                </a:extLst>
              </p:cNvPr>
              <p:cNvSpPr txBox="1"/>
              <p:nvPr/>
            </p:nvSpPr>
            <p:spPr bwMode="auto">
              <a:xfrm>
                <a:off x="1494386" y="1885654"/>
                <a:ext cx="76312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但反射波與入射波的相角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 panose="02040503050406030204" pitchFamily="18" charset="0"/>
                      </a:rPr>
                      <m:t>差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，會造成入射波包與反射波包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時間延遲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92544A-24FE-986A-10A0-D22D3E862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94386" y="1885654"/>
                <a:ext cx="7631282" cy="369332"/>
              </a:xfrm>
              <a:prstGeom prst="rect">
                <a:avLst/>
              </a:prstGeom>
              <a:blipFill>
                <a:blip r:embed="rId3"/>
                <a:stretch>
                  <a:fillRect l="-66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8021512-C93C-B96A-DDB5-AC55AE533C59}"/>
              </a:ext>
            </a:extLst>
          </p:cNvPr>
          <p:cNvSpPr txBox="1"/>
          <p:nvPr/>
        </p:nvSpPr>
        <p:spPr bwMode="auto">
          <a:xfrm>
            <a:off x="1507381" y="260648"/>
            <a:ext cx="47208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這個波的散射可以用波包處理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1664909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ChangeArrowheads="1"/>
          </p:cNvSpPr>
          <p:nvPr/>
        </p:nvSpPr>
        <p:spPr bwMode="auto">
          <a:xfrm>
            <a:off x="-1044624" y="206084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79875" name="Text Box 8"/>
          <p:cNvSpPr txBox="1">
            <a:spLocks noChangeArrowheads="1"/>
          </p:cNvSpPr>
          <p:nvPr/>
        </p:nvSpPr>
        <p:spPr bwMode="auto">
          <a:xfrm>
            <a:off x="1479142" y="2288476"/>
            <a:ext cx="7072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但如果這位能也是微觀，寬度很薄，粒子便能滲透過去，</a:t>
            </a:r>
            <a:endParaRPr lang="en-US" altLang="zh-TW" dirty="0"/>
          </a:p>
        </p:txBody>
      </p:sp>
      <p:pic>
        <p:nvPicPr>
          <p:cNvPr id="79876" name="Picture 10" descr="F38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61"/>
          <a:stretch>
            <a:fillRect/>
          </a:stretch>
        </p:blipFill>
        <p:spPr bwMode="auto">
          <a:xfrm>
            <a:off x="1596014" y="3284984"/>
            <a:ext cx="3348192" cy="248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Text Box 12"/>
          <p:cNvSpPr txBox="1">
            <a:spLocks noChangeArrowheads="1"/>
          </p:cNvSpPr>
          <p:nvPr/>
        </p:nvSpPr>
        <p:spPr bwMode="auto">
          <a:xfrm>
            <a:off x="2870772" y="549428"/>
            <a:ext cx="2869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穿隧效應 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Tunneling Effect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93336" y="2760504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dirty="0"/>
              <a:t>在位能壘後方形成一個自由粒子波！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3795825" y="3857230"/>
                <a:ext cx="498618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5825" y="3857230"/>
                <a:ext cx="49861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897F77E7-6FD2-4287-C06D-DCEA86130F97}"/>
                  </a:ext>
                </a:extLst>
              </p:cNvPr>
              <p:cNvSpPr txBox="1"/>
              <p:nvPr/>
            </p:nvSpPr>
            <p:spPr bwMode="auto">
              <a:xfrm>
                <a:off x="3575994" y="5492336"/>
                <a:ext cx="360040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897F77E7-6FD2-4287-C06D-DCEA86130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75994" y="5492336"/>
                <a:ext cx="360040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15">
            <a:extLst>
              <a:ext uri="{FF2B5EF4-FFF2-40B4-BE49-F238E27FC236}">
                <a16:creationId xmlns:a16="http://schemas.microsoft.com/office/drawing/2014/main" id="{41657C92-9588-FDE4-B7D3-52D8A82B8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850" y="1058629"/>
            <a:ext cx="7344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在禁止區，雖然有滲透機率，可算出機率流為零，並沒有機率流過去！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C37FEE-ED8F-7773-F50D-EEC58F44451A}"/>
              </a:ext>
            </a:extLst>
          </p:cNvPr>
          <p:cNvSpPr txBox="1"/>
          <p:nvPr/>
        </p:nvSpPr>
        <p:spPr bwMode="auto">
          <a:xfrm>
            <a:off x="1489850" y="1599726"/>
            <a:ext cx="19116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滲透距離大約是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2">
                <a:extLst>
                  <a:ext uri="{FF2B5EF4-FFF2-40B4-BE49-F238E27FC236}">
                    <a16:creationId xmlns:a16="http://schemas.microsoft.com/office/drawing/2014/main" id="{D6C706A3-040E-B493-5262-2D606E1792B1}"/>
                  </a:ext>
                </a:extLst>
              </p:cNvPr>
              <p:cNvSpPr txBox="1"/>
              <p:nvPr/>
            </p:nvSpPr>
            <p:spPr bwMode="auto">
              <a:xfrm>
                <a:off x="3323228" y="1484784"/>
                <a:ext cx="2188933" cy="72904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𝜅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22">
                <a:extLst>
                  <a:ext uri="{FF2B5EF4-FFF2-40B4-BE49-F238E27FC236}">
                    <a16:creationId xmlns:a16="http://schemas.microsoft.com/office/drawing/2014/main" id="{D6C706A3-040E-B493-5262-2D606E179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23228" y="1484784"/>
                <a:ext cx="2188933" cy="7290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253EF5-64A3-FB62-119C-520335091CE4}"/>
                  </a:ext>
                </a:extLst>
              </p:cNvPr>
              <p:cNvSpPr txBox="1"/>
              <p:nvPr/>
            </p:nvSpPr>
            <p:spPr bwMode="auto">
              <a:xfrm>
                <a:off x="5512161" y="1599726"/>
                <a:ext cx="37940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~ℏ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一般來說是微觀的距離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253EF5-64A3-FB62-119C-520335091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12161" y="1599726"/>
                <a:ext cx="3794002" cy="369332"/>
              </a:xfrm>
              <a:prstGeom prst="rect">
                <a:avLst/>
              </a:prstGeom>
              <a:blipFill>
                <a:blip r:embed="rId6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圖片 1" descr="wave 003.jpg">
            <a:extLst>
              <a:ext uri="{FF2B5EF4-FFF2-40B4-BE49-F238E27FC236}">
                <a16:creationId xmlns:a16="http://schemas.microsoft.com/office/drawing/2014/main" id="{B72D185F-C01E-5AE2-05B7-C0AE8E642EA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-24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3" b="43661"/>
          <a:stretch>
            <a:fillRect/>
          </a:stretch>
        </p:blipFill>
        <p:spPr bwMode="auto">
          <a:xfrm>
            <a:off x="5220072" y="3284984"/>
            <a:ext cx="3220037" cy="341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37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FE8917-E347-FDBB-7358-A04DDCB25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4859514"/>
            <a:ext cx="4464496" cy="1891905"/>
          </a:xfrm>
          <a:prstGeom prst="rect">
            <a:avLst/>
          </a:prstGeom>
        </p:spPr>
      </p:pic>
      <p:pic>
        <p:nvPicPr>
          <p:cNvPr id="4" name="Picture 3" descr="A collage of images of a person&#10;&#10;AI-generated content may be incorrect.">
            <a:extLst>
              <a:ext uri="{FF2B5EF4-FFF2-40B4-BE49-F238E27FC236}">
                <a16:creationId xmlns:a16="http://schemas.microsoft.com/office/drawing/2014/main" id="{20235C9D-B929-8E8B-4CE2-ED48DB90B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r="10604"/>
          <a:stretch>
            <a:fillRect/>
          </a:stretch>
        </p:blipFill>
        <p:spPr>
          <a:xfrm>
            <a:off x="2123728" y="106581"/>
            <a:ext cx="4896544" cy="475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91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6" descr="http://blog.liontravel.com/resserver.aspx?blogId=757&amp;resource=159447-IMGP1982.JPG&amp;mode=med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2357438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8" descr="http://blog.liontravel.com/resserver.aspx?blogId=757&amp;resource=159452-IMGP19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285875"/>
            <a:ext cx="3625850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文字方塊 5"/>
          <p:cNvSpPr txBox="1">
            <a:spLocks noChangeArrowheads="1"/>
          </p:cNvSpPr>
          <p:nvPr/>
        </p:nvSpPr>
        <p:spPr bwMode="auto">
          <a:xfrm>
            <a:off x="4010026" y="1300921"/>
            <a:ext cx="4714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穿牆人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Passe-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MurailleMarcel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Aymé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1943 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2526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CEE1F9D-A00C-4630-CCE4-C7C2AB661501}"/>
                  </a:ext>
                </a:extLst>
              </p:cNvPr>
              <p:cNvSpPr txBox="1"/>
              <p:nvPr/>
            </p:nvSpPr>
            <p:spPr bwMode="auto">
              <a:xfrm>
                <a:off x="5728341" y="4044508"/>
                <a:ext cx="3152207" cy="38792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𝑖𝑘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CEE1F9D-A00C-4630-CCE4-C7C2AB661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28341" y="4044508"/>
                <a:ext cx="3152207" cy="387927"/>
              </a:xfrm>
              <a:prstGeom prst="rect">
                <a:avLst/>
              </a:prstGeom>
              <a:blipFill>
                <a:blip r:embed="rId2"/>
                <a:stretch>
                  <a:fillRect b="-161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3" descr="C:\Users\Chia-Hung Chang\Downloads\Data\Knight\Media\Chapter41\Images\41_31Figure-F.jpg">
            <a:extLst>
              <a:ext uri="{FF2B5EF4-FFF2-40B4-BE49-F238E27FC236}">
                <a16:creationId xmlns:a16="http://schemas.microsoft.com/office/drawing/2014/main" id="{9C92DDCA-BEB8-9BA9-DB2C-D7A5467EE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58" y="473279"/>
            <a:ext cx="3738750" cy="285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Rectangle 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63" name="Rectangle 13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64" name="Rectangle 15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5065" name="Text Box 16"/>
          <p:cNvSpPr txBox="1">
            <a:spLocks noChangeArrowheads="1"/>
          </p:cNvSpPr>
          <p:nvPr/>
        </p:nvSpPr>
        <p:spPr bwMode="auto">
          <a:xfrm>
            <a:off x="4644479" y="870009"/>
            <a:ext cx="2663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Tunneling effect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穿隧效應</a:t>
            </a:r>
          </a:p>
        </p:txBody>
      </p:sp>
      <p:sp>
        <p:nvSpPr>
          <p:cNvPr id="45066" name="Text Box 17"/>
          <p:cNvSpPr txBox="1">
            <a:spLocks noChangeArrowheads="1"/>
          </p:cNvSpPr>
          <p:nvPr/>
        </p:nvSpPr>
        <p:spPr bwMode="auto">
          <a:xfrm>
            <a:off x="4181908" y="3449395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機率密度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67" name="Text Box 18"/>
              <p:cNvSpPr txBox="1">
                <a:spLocks noChangeArrowheads="1"/>
              </p:cNvSpPr>
              <p:nvPr/>
            </p:nvSpPr>
            <p:spPr bwMode="auto">
              <a:xfrm>
                <a:off x="1343063" y="4451932"/>
                <a:ext cx="212814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穿透後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TW" altLang="en-US" dirty="0"/>
                  <a:t>機率</a:t>
                </a:r>
              </a:p>
            </p:txBody>
          </p:sp>
        </mc:Choice>
        <mc:Fallback xmlns="">
          <p:sp>
            <p:nvSpPr>
              <p:cNvPr id="45067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3063" y="4451932"/>
                <a:ext cx="2128147" cy="369332"/>
              </a:xfrm>
              <a:prstGeom prst="rect">
                <a:avLst/>
              </a:prstGeom>
              <a:blipFill>
                <a:blip r:embed="rId4"/>
                <a:stretch>
                  <a:fillRect l="-236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068" name="Picture 6" descr="F38_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3"/>
          <a:stretch>
            <a:fillRect/>
          </a:stretch>
        </p:blipFill>
        <p:spPr bwMode="auto">
          <a:xfrm>
            <a:off x="4699267" y="1372000"/>
            <a:ext cx="367347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9" name="文字方塊 13"/>
          <p:cNvSpPr txBox="1">
            <a:spLocks noChangeArrowheads="1"/>
          </p:cNvSpPr>
          <p:nvPr/>
        </p:nvSpPr>
        <p:spPr bwMode="auto">
          <a:xfrm>
            <a:off x="1343063" y="3460868"/>
            <a:ext cx="128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在位壘中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70" name="文字方塊 14"/>
              <p:cNvSpPr txBox="1">
                <a:spLocks noChangeArrowheads="1"/>
              </p:cNvSpPr>
              <p:nvPr/>
            </p:nvSpPr>
            <p:spPr bwMode="auto">
              <a:xfrm>
                <a:off x="1334923" y="4048470"/>
                <a:ext cx="451390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隨距離而指數遞減。在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zh-TW" altLang="en-US" dirty="0"/>
                  <a:t>要連續。</a:t>
                </a:r>
              </a:p>
            </p:txBody>
          </p:sp>
        </mc:Choice>
        <mc:Fallback xmlns="">
          <p:sp>
            <p:nvSpPr>
              <p:cNvPr id="45070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4923" y="4048470"/>
                <a:ext cx="4513908" cy="369332"/>
              </a:xfrm>
              <a:prstGeom prst="rect">
                <a:avLst/>
              </a:prstGeom>
              <a:blipFill>
                <a:blip r:embed="rId6"/>
                <a:stretch>
                  <a:fillRect l="-112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071" name="文字方塊 14"/>
          <p:cNvSpPr txBox="1">
            <a:spLocks noChangeArrowheads="1"/>
          </p:cNvSpPr>
          <p:nvPr/>
        </p:nvSpPr>
        <p:spPr bwMode="auto">
          <a:xfrm>
            <a:off x="1323763" y="4855414"/>
            <a:ext cx="6911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一個電子有以上的機率會穿透，其餘的機率則是反彈！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2490388" y="3449885"/>
                <a:ext cx="1631857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90388" y="3449885"/>
                <a:ext cx="1631857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5339975" y="3418260"/>
                <a:ext cx="2531378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9975" y="3418260"/>
                <a:ext cx="2531378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3224704" y="4435875"/>
                <a:ext cx="1034642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4704" y="4435875"/>
                <a:ext cx="103464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45D2A8CE-5E4F-8C8E-BEE7-EA08DCB421D9}"/>
                  </a:ext>
                </a:extLst>
              </p:cNvPr>
              <p:cNvSpPr txBox="1"/>
              <p:nvPr/>
            </p:nvSpPr>
            <p:spPr bwMode="auto">
              <a:xfrm>
                <a:off x="2640633" y="2248986"/>
                <a:ext cx="335196" cy="24622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45D2A8CE-5E4F-8C8E-BEE7-EA08DCB42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40633" y="2248986"/>
                <a:ext cx="335196" cy="2462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DCA999C9-30F0-4DBF-99E9-915E4EE50968}"/>
                  </a:ext>
                </a:extLst>
              </p:cNvPr>
              <p:cNvSpPr txBox="1"/>
              <p:nvPr/>
            </p:nvSpPr>
            <p:spPr bwMode="auto">
              <a:xfrm>
                <a:off x="6948264" y="2959651"/>
                <a:ext cx="360040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DCA999C9-30F0-4DBF-99E9-915E4EE50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48264" y="2959651"/>
                <a:ext cx="360040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EEEFE1-ED1A-E6B7-9527-DA9CFAF5F719}"/>
                  </a:ext>
                </a:extLst>
              </p:cNvPr>
              <p:cNvSpPr txBox="1"/>
              <p:nvPr/>
            </p:nvSpPr>
            <p:spPr bwMode="auto">
              <a:xfrm>
                <a:off x="4011072" y="6070432"/>
                <a:ext cx="47525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能量差距越小，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𝜅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越小，穿透率越大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EEEFE1-ED1A-E6B7-9527-DA9CFAF5F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11072" y="6070432"/>
                <a:ext cx="4752528" cy="369332"/>
              </a:xfrm>
              <a:prstGeom prst="rect">
                <a:avLst/>
              </a:prstGeom>
              <a:blipFill>
                <a:blip r:embed="rId12"/>
                <a:stretch>
                  <a:fillRect l="-798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2">
                <a:extLst>
                  <a:ext uri="{FF2B5EF4-FFF2-40B4-BE49-F238E27FC236}">
                    <a16:creationId xmlns:a16="http://schemas.microsoft.com/office/drawing/2014/main" id="{4F1E6927-B7C9-C04A-E57F-0E3146F28511}"/>
                  </a:ext>
                </a:extLst>
              </p:cNvPr>
              <p:cNvSpPr txBox="1"/>
              <p:nvPr/>
            </p:nvSpPr>
            <p:spPr bwMode="auto">
              <a:xfrm>
                <a:off x="1346776" y="5692547"/>
                <a:ext cx="2526397" cy="72904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𝜅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22">
                <a:extLst>
                  <a:ext uri="{FF2B5EF4-FFF2-40B4-BE49-F238E27FC236}">
                    <a16:creationId xmlns:a16="http://schemas.microsoft.com/office/drawing/2014/main" id="{4F1E6927-B7C9-C04A-E57F-0E3146F28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6776" y="5692547"/>
                <a:ext cx="2526397" cy="72904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5247A77-BA2E-CB07-3D03-3AC6E93890C4}"/>
              </a:ext>
            </a:extLst>
          </p:cNvPr>
          <p:cNvSpPr txBox="1"/>
          <p:nvPr/>
        </p:nvSpPr>
        <p:spPr bwMode="auto">
          <a:xfrm>
            <a:off x="4011894" y="5669893"/>
            <a:ext cx="26403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就有可測的機率穿透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48098C4-ADC5-2C83-7681-B2C4CFA53A9B}"/>
                  </a:ext>
                </a:extLst>
              </p:cNvPr>
              <p:cNvSpPr txBox="1"/>
              <p:nvPr/>
            </p:nvSpPr>
            <p:spPr bwMode="auto">
              <a:xfrm>
                <a:off x="1346776" y="5279646"/>
                <a:ext cx="73296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穿隧效應是一個結果不確定的機率現象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。若寬度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很小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48098C4-ADC5-2C83-7681-B2C4CFA5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6776" y="5279646"/>
                <a:ext cx="7329680" cy="369332"/>
              </a:xfrm>
              <a:prstGeom prst="rect">
                <a:avLst/>
              </a:prstGeom>
              <a:blipFill>
                <a:blip r:embed="rId14"/>
                <a:stretch>
                  <a:fillRect l="-69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AD94036-2BA7-3D9D-9876-682809DE9ED1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4259346" y="2809530"/>
            <a:ext cx="3471126" cy="18110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1EEFB6-730F-CB3B-62BC-A0AA3C05D903}"/>
              </a:ext>
            </a:extLst>
          </p:cNvPr>
          <p:cNvCxnSpPr>
            <a:cxnSpLocks/>
          </p:cNvCxnSpPr>
          <p:nvPr/>
        </p:nvCxnSpPr>
        <p:spPr>
          <a:xfrm flipH="1" flipV="1">
            <a:off x="3776263" y="2248986"/>
            <a:ext cx="3458912" cy="19000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2">
                <a:extLst>
                  <a:ext uri="{FF2B5EF4-FFF2-40B4-BE49-F238E27FC236}">
                    <a16:creationId xmlns:a16="http://schemas.microsoft.com/office/drawing/2014/main" id="{E45D3C5F-BF0C-0305-4471-2A2817627922}"/>
                  </a:ext>
                </a:extLst>
              </p:cNvPr>
              <p:cNvSpPr txBox="1"/>
              <p:nvPr/>
            </p:nvSpPr>
            <p:spPr bwMode="auto">
              <a:xfrm>
                <a:off x="6851487" y="4497348"/>
                <a:ext cx="2308052" cy="9106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𝑎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22">
                <a:extLst>
                  <a:ext uri="{FF2B5EF4-FFF2-40B4-BE49-F238E27FC236}">
                    <a16:creationId xmlns:a16="http://schemas.microsoft.com/office/drawing/2014/main" id="{E45D3C5F-BF0C-0305-4471-2A28176279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1487" y="4497348"/>
                <a:ext cx="2308052" cy="9106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805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5067" grpId="0"/>
      <p:bldP spid="45070" grpId="0"/>
      <p:bldP spid="45071" grpId="0"/>
      <p:bldP spid="19" grpId="0" animBg="1"/>
      <p:bldP spid="5" grpId="0"/>
      <p:bldP spid="7" grpId="0" animBg="1"/>
      <p:bldP spid="8" grpId="0"/>
      <p:bldP spid="4" grpId="0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47B8FA-3742-561B-EC40-AAB0CAE284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371"/>
          <a:stretch>
            <a:fillRect/>
          </a:stretch>
        </p:blipFill>
        <p:spPr>
          <a:xfrm>
            <a:off x="2047007" y="1052736"/>
            <a:ext cx="4829249" cy="50499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71674E-3714-B6B0-08E1-41E5205B6AE0}"/>
              </a:ext>
            </a:extLst>
          </p:cNvPr>
          <p:cNvSpPr/>
          <p:nvPr/>
        </p:nvSpPr>
        <p:spPr>
          <a:xfrm>
            <a:off x="2047007" y="1052736"/>
            <a:ext cx="4829249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圖片 1" descr="wave 003.jpg">
            <a:extLst>
              <a:ext uri="{FF2B5EF4-FFF2-40B4-BE49-F238E27FC236}">
                <a16:creationId xmlns:a16="http://schemas.microsoft.com/office/drawing/2014/main" id="{A29CB7F5-6CC5-5329-152C-C303F06713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4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3" t="5934" b="75083"/>
          <a:stretch>
            <a:fillRect/>
          </a:stretch>
        </p:blipFill>
        <p:spPr bwMode="auto">
          <a:xfrm>
            <a:off x="3275856" y="1340768"/>
            <a:ext cx="2126593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55629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2" y="836712"/>
            <a:ext cx="8771136" cy="438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6EB10C-CD04-8BB8-810C-AD68E821C816}"/>
              </a:ext>
            </a:extLst>
          </p:cNvPr>
          <p:cNvSpPr txBox="1"/>
          <p:nvPr/>
        </p:nvSpPr>
        <p:spPr bwMode="auto">
          <a:xfrm>
            <a:off x="2483768" y="5661828"/>
            <a:ext cx="4176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厚度相差一倍，穿透率竟相差一萬倍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E0F293-7D79-57C1-6FC1-E117CB53585E}"/>
              </a:ext>
            </a:extLst>
          </p:cNvPr>
          <p:cNvSpPr/>
          <p:nvPr/>
        </p:nvSpPr>
        <p:spPr>
          <a:xfrm>
            <a:off x="5292080" y="2924944"/>
            <a:ext cx="8640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9C1719-1537-DFD4-988D-7AD5056592B1}"/>
              </a:ext>
            </a:extLst>
          </p:cNvPr>
          <p:cNvSpPr/>
          <p:nvPr/>
        </p:nvSpPr>
        <p:spPr>
          <a:xfrm>
            <a:off x="6876256" y="3320988"/>
            <a:ext cx="8640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0525A6-B518-2B0B-ECC3-2DB175F37D5A}"/>
              </a:ext>
            </a:extLst>
          </p:cNvPr>
          <p:cNvSpPr txBox="1"/>
          <p:nvPr/>
        </p:nvSpPr>
        <p:spPr bwMode="auto">
          <a:xfrm>
            <a:off x="2483768" y="5263114"/>
            <a:ext cx="5976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因為是穿透率指數遞減，因此對位壘厚度非常敏感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4686798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2092667" y="807601"/>
            <a:ext cx="528764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Scanning Tunneling Microscope   </a:t>
            </a:r>
            <a:r>
              <a:rPr lang="zh-TW" altLang="en-US" dirty="0"/>
              <a:t>穿隧顯微鏡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STM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5" name="Picture 6" descr="C:\Users\Chia-Hung Chang\Downloads\Data\Knight\Media\Chapter41\Images\41_33Figurea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 b="16245"/>
          <a:stretch>
            <a:fillRect/>
          </a:stretch>
        </p:blipFill>
        <p:spPr bwMode="auto">
          <a:xfrm>
            <a:off x="3093082" y="1271099"/>
            <a:ext cx="3041455" cy="468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1231338" y="2126833"/>
                <a:ext cx="1034642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𝜅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1338" y="2126833"/>
                <a:ext cx="103464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538" name="Picture 2" descr="\\Mac\Dropbox\Documents\課程\Young\Chapter40\A_Images\A_Figures_and_Photos\40_21_Figure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253" y="1271098"/>
            <a:ext cx="2646232" cy="468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5EC01A-B201-6B58-29F5-5FA466948653}"/>
              </a:ext>
            </a:extLst>
          </p:cNvPr>
          <p:cNvSpPr txBox="1"/>
          <p:nvPr/>
        </p:nvSpPr>
        <p:spPr bwMode="auto">
          <a:xfrm>
            <a:off x="2987824" y="396560"/>
            <a:ext cx="192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穿隧效應的應用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714144FC-69C1-D5E9-26A5-C3D818098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265" y="2157898"/>
            <a:ext cx="21281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穿透機率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1DED20-94A5-5864-97F6-99DB1D2A937C}"/>
              </a:ext>
            </a:extLst>
          </p:cNvPr>
          <p:cNvSpPr txBox="1"/>
          <p:nvPr/>
        </p:nvSpPr>
        <p:spPr bwMode="auto">
          <a:xfrm>
            <a:off x="167264" y="3040036"/>
            <a:ext cx="30943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穿透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機率正比於穿透電流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01EC3-B848-96DE-5D81-A068F7D7C1E0}"/>
              </a:ext>
            </a:extLst>
          </p:cNvPr>
          <p:cNvSpPr txBox="1"/>
          <p:nvPr/>
        </p:nvSpPr>
        <p:spPr bwMode="auto">
          <a:xfrm>
            <a:off x="155046" y="3476421"/>
            <a:ext cx="25537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保持穿透電流為定值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0B42ED-E9EF-11C9-483A-5145847E1DE9}"/>
                  </a:ext>
                </a:extLst>
              </p:cNvPr>
              <p:cNvSpPr txBox="1"/>
              <p:nvPr/>
            </p:nvSpPr>
            <p:spPr bwMode="auto">
              <a:xfrm>
                <a:off x="155046" y="3912806"/>
                <a:ext cx="30943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探針與表面距離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就是定值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0B42ED-E9EF-11C9-483A-5145847E1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046" y="3912806"/>
                <a:ext cx="3094358" cy="369332"/>
              </a:xfrm>
              <a:prstGeom prst="rect">
                <a:avLst/>
              </a:prstGeom>
              <a:blipFill>
                <a:blip r:embed="rId5"/>
                <a:stretch>
                  <a:fillRect l="-1639" t="-10345" r="-820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9759043-0D2A-BF77-108E-A18712A75335}"/>
              </a:ext>
            </a:extLst>
          </p:cNvPr>
          <p:cNvSpPr txBox="1"/>
          <p:nvPr/>
        </p:nvSpPr>
        <p:spPr bwMode="auto">
          <a:xfrm>
            <a:off x="155046" y="2610126"/>
            <a:ext cx="24274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若是電子流，則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4910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6" descr="http://www.blogcdn.com/chinese.engadget.com/media/2008/10/atom_p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470" y="1002507"/>
            <a:ext cx="16430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5" descr="C:\Users\Chia-Hung Chang\Downloads\Data\Knight\Media\Chapter41\Images\41_32Figure-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7" b="9656"/>
          <a:stretch>
            <a:fillRect/>
          </a:stretch>
        </p:blipFill>
        <p:spPr bwMode="auto">
          <a:xfrm>
            <a:off x="1239547" y="3429000"/>
            <a:ext cx="3605212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6" descr="C:\Users\Chia-Hung Chang\Downloads\Data\Knight\Media\Chapter41\Images\41_00ChapOpener-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0" t="48570" r="8224" b="12743"/>
          <a:stretch>
            <a:fillRect/>
          </a:stretch>
        </p:blipFill>
        <p:spPr bwMode="auto">
          <a:xfrm>
            <a:off x="1192332" y="927566"/>
            <a:ext cx="4214813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文字方塊 6"/>
          <p:cNvSpPr txBox="1">
            <a:spLocks noChangeArrowheads="1"/>
          </p:cNvSpPr>
          <p:nvPr/>
        </p:nvSpPr>
        <p:spPr bwMode="auto">
          <a:xfrm>
            <a:off x="2197794" y="2788445"/>
            <a:ext cx="1928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Xenon Atoms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5" descr="4112">
            <a:extLst>
              <a:ext uri="{FF2B5EF4-FFF2-40B4-BE49-F238E27FC236}">
                <a16:creationId xmlns:a16="http://schemas.microsoft.com/office/drawing/2014/main" id="{250D1D7E-CE45-143D-DE94-ABE56E4BD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429000"/>
            <a:ext cx="2773529" cy="22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5">
            <a:extLst>
              <a:ext uri="{FF2B5EF4-FFF2-40B4-BE49-F238E27FC236}">
                <a16:creationId xmlns:a16="http://schemas.microsoft.com/office/drawing/2014/main" id="{00ACCCB8-8DA9-994E-87BB-95392C3B7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280" y="5805264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石墨表面的碳原子</a:t>
            </a:r>
          </a:p>
        </p:txBody>
      </p:sp>
    </p:spTree>
    <p:extLst>
      <p:ext uri="{BB962C8B-B14F-4D97-AF65-F5344CB8AC3E}">
        <p14:creationId xmlns:p14="http://schemas.microsoft.com/office/powerpoint/2010/main" val="27735857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10"/>
          <p:cNvSpPr txBox="1">
            <a:spLocks noChangeArrowheads="1"/>
          </p:cNvSpPr>
          <p:nvPr/>
        </p:nvSpPr>
        <p:spPr bwMode="auto">
          <a:xfrm>
            <a:off x="1143000" y="1644649"/>
            <a:ext cx="762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自由態：</a:t>
            </a:r>
            <a:r>
              <a:rPr lang="zh-TW" altLang="en-US" dirty="0"/>
              <a:t>運動範圍並沒有被限制於一個區域內，粒子有零或一個折返點。</a:t>
            </a:r>
            <a:endParaRPr lang="en-US" altLang="zh-TW" dirty="0"/>
          </a:p>
        </p:txBody>
      </p:sp>
      <p:sp>
        <p:nvSpPr>
          <p:cNvPr id="53252" name="文字方塊 1"/>
          <p:cNvSpPr txBox="1">
            <a:spLocks noChangeArrowheads="1"/>
          </p:cNvSpPr>
          <p:nvPr/>
        </p:nvSpPr>
        <p:spPr bwMode="auto">
          <a:xfrm>
            <a:off x="1154150" y="1237096"/>
            <a:ext cx="66317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折返點可以讓我們將一個位能中、粒子的一維運動，分成兩種：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5B972C-F4F5-B7F6-F0D3-31E86C01AC51}"/>
              </a:ext>
            </a:extLst>
          </p:cNvPr>
          <p:cNvSpPr txBox="1"/>
          <p:nvPr/>
        </p:nvSpPr>
        <p:spPr bwMode="auto">
          <a:xfrm>
            <a:off x="1143000" y="2362200"/>
            <a:ext cx="64142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/>
              <a:t>特徵是：這種情況下，機械能必須大於無限遠處的位能。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4">
                <a:extLst>
                  <a:ext uri="{FF2B5EF4-FFF2-40B4-BE49-F238E27FC236}">
                    <a16:creationId xmlns:a16="http://schemas.microsoft.com/office/drawing/2014/main" id="{1D6B8615-C452-6C84-E070-628F50CDE0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2993" y="798448"/>
                <a:ext cx="6096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折返點位置與機械能及位能都有關。</a:t>
                </a:r>
              </a:p>
            </p:txBody>
          </p:sp>
        </mc:Choice>
        <mc:Fallback xmlns="">
          <p:sp>
            <p:nvSpPr>
              <p:cNvPr id="2" name="文字方塊 14">
                <a:extLst>
                  <a:ext uri="{FF2B5EF4-FFF2-40B4-BE49-F238E27FC236}">
                    <a16:creationId xmlns:a16="http://schemas.microsoft.com/office/drawing/2014/main" id="{1D6B8615-C452-6C84-E070-628F50CDE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2993" y="798448"/>
                <a:ext cx="6096000" cy="369332"/>
              </a:xfrm>
              <a:prstGeom prst="rect">
                <a:avLst/>
              </a:prstGeom>
              <a:blipFill>
                <a:blip r:embed="rId2"/>
                <a:stretch>
                  <a:fillRect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0">
                <a:extLst>
                  <a:ext uri="{FF2B5EF4-FFF2-40B4-BE49-F238E27FC236}">
                    <a16:creationId xmlns:a16="http://schemas.microsoft.com/office/drawing/2014/main" id="{4319DBAE-C708-CF61-F6B5-EB6BCB8A979F}"/>
                  </a:ext>
                </a:extLst>
              </p:cNvPr>
              <p:cNvSpPr txBox="1"/>
              <p:nvPr/>
            </p:nvSpPr>
            <p:spPr>
              <a:xfrm>
                <a:off x="1213624" y="831462"/>
                <a:ext cx="1275721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kumimoji="1" lang="zh-TW" altLang="en-US" i="1" dirty="0"/>
              </a:p>
            </p:txBody>
          </p:sp>
        </mc:Choice>
        <mc:Fallback xmlns="">
          <p:sp>
            <p:nvSpPr>
              <p:cNvPr id="4" name="文字方塊 10">
                <a:extLst>
                  <a:ext uri="{FF2B5EF4-FFF2-40B4-BE49-F238E27FC236}">
                    <a16:creationId xmlns:a16="http://schemas.microsoft.com/office/drawing/2014/main" id="{4319DBAE-C708-CF61-F6B5-EB6BCB8A9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624" y="831462"/>
                <a:ext cx="1275721" cy="276999"/>
              </a:xfrm>
              <a:prstGeom prst="rect">
                <a:avLst/>
              </a:prstGeom>
              <a:blipFill>
                <a:blip r:embed="rId3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fig8">
            <a:extLst>
              <a:ext uri="{FF2B5EF4-FFF2-40B4-BE49-F238E27FC236}">
                <a16:creationId xmlns:a16="http://schemas.microsoft.com/office/drawing/2014/main" id="{B6E43249-634A-7376-88B8-E172A64EC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36"/>
          <a:stretch>
            <a:fillRect/>
          </a:stretch>
        </p:blipFill>
        <p:spPr bwMode="auto">
          <a:xfrm>
            <a:off x="2057400" y="2947007"/>
            <a:ext cx="33242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6015926-FCCA-0A2A-3FAE-6A48ECDB7BB8}"/>
              </a:ext>
            </a:extLst>
          </p:cNvPr>
          <p:cNvSpPr/>
          <p:nvPr/>
        </p:nvSpPr>
        <p:spPr>
          <a:xfrm>
            <a:off x="4470011" y="3429000"/>
            <a:ext cx="787789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i="1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3347C8-8783-A772-41E1-41CFCDB50547}"/>
              </a:ext>
            </a:extLst>
          </p:cNvPr>
          <p:cNvSpPr/>
          <p:nvPr/>
        </p:nvSpPr>
        <p:spPr>
          <a:xfrm>
            <a:off x="2470952" y="3429000"/>
            <a:ext cx="406789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i="1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BB3EF7-F6C5-A8A7-82F8-117317F76C21}"/>
              </a:ext>
            </a:extLst>
          </p:cNvPr>
          <p:cNvSpPr txBox="1"/>
          <p:nvPr/>
        </p:nvSpPr>
        <p:spPr bwMode="auto">
          <a:xfrm>
            <a:off x="2721029" y="3079751"/>
            <a:ext cx="99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dirty="0"/>
              <a:t>折返點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90" name="Picture 6" descr="http://scitech.people.com.cn/mediafile/200504/20/F200504200855170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92375"/>
            <a:ext cx="28003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 descr="http://inside.mines.edu/~fsarazin/phgn310/ein1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933825"/>
            <a:ext cx="2270125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0" descr="http://pic.eslite.com/Upload/Product/200807/m/63351737285125000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53"/>
          <a:stretch>
            <a:fillRect/>
          </a:stretch>
        </p:blipFill>
        <p:spPr bwMode="auto">
          <a:xfrm>
            <a:off x="3200400" y="1752600"/>
            <a:ext cx="251460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4" descr="Albert Einstein E=mc2 Physical Formula On Blackboard">
            <a:hlinkClick r:id="rId6" tooltip="Download Albert Einstein E=mc2 Physical Formula On Blackboard for $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4" b="16841"/>
          <a:stretch>
            <a:fillRect/>
          </a:stretch>
        </p:blipFill>
        <p:spPr bwMode="auto">
          <a:xfrm>
            <a:off x="3203575" y="4797425"/>
            <a:ext cx="232568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文字方塊 5"/>
          <p:cNvSpPr txBox="1">
            <a:spLocks noChangeArrowheads="1"/>
          </p:cNvSpPr>
          <p:nvPr/>
        </p:nvSpPr>
        <p:spPr bwMode="auto">
          <a:xfrm>
            <a:off x="1745673" y="1263412"/>
            <a:ext cx="441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但能量守恆在相對論中還是對的！</a:t>
            </a:r>
          </a:p>
        </p:txBody>
      </p:sp>
      <p:sp>
        <p:nvSpPr>
          <p:cNvPr id="6151" name="文字方塊 6"/>
          <p:cNvSpPr txBox="1">
            <a:spLocks noChangeArrowheads="1"/>
          </p:cNvSpPr>
          <p:nvPr/>
        </p:nvSpPr>
        <p:spPr bwMode="auto">
          <a:xfrm>
            <a:off x="1745673" y="882412"/>
            <a:ext cx="624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牛頓力學在物體速度接近光速時，必須考慮相對論修正，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780309" y="228600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/>
              <a:t>守恆量的適</a:t>
            </a:r>
            <a:r>
              <a:rPr lang="zh-TW" altLang="en-US" dirty="0"/>
              <a:t>用範圍超越運動方程式。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fig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36"/>
          <a:stretch>
            <a:fillRect/>
          </a:stretch>
        </p:blipFill>
        <p:spPr bwMode="auto">
          <a:xfrm>
            <a:off x="2593598" y="2223665"/>
            <a:ext cx="33242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1716365" y="682258"/>
            <a:ext cx="69008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束縛態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 State</a:t>
            </a:r>
            <a:r>
              <a:rPr lang="zh-TW" altLang="en-US" dirty="0">
                <a:solidFill>
                  <a:srgbClr val="FF0000"/>
                </a:solidFill>
              </a:rPr>
              <a:t>：</a:t>
            </a:r>
            <a:r>
              <a:rPr lang="zh-TW" altLang="en-US" dirty="0"/>
              <a:t>運動範圍被限制於一個區域內，</a:t>
            </a:r>
          </a:p>
        </p:txBody>
      </p:sp>
      <p:sp>
        <p:nvSpPr>
          <p:cNvPr id="54276" name="Line 7"/>
          <p:cNvSpPr>
            <a:spLocks noChangeShapeType="1"/>
          </p:cNvSpPr>
          <p:nvPr/>
        </p:nvSpPr>
        <p:spPr bwMode="auto">
          <a:xfrm flipV="1">
            <a:off x="5105400" y="4038600"/>
            <a:ext cx="66675" cy="15385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277" name="Line 8"/>
          <p:cNvSpPr>
            <a:spLocks noChangeShapeType="1"/>
          </p:cNvSpPr>
          <p:nvPr/>
        </p:nvSpPr>
        <p:spPr bwMode="auto">
          <a:xfrm flipV="1">
            <a:off x="4419600" y="4733923"/>
            <a:ext cx="66675" cy="8432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278" name="文字方塊 5"/>
          <p:cNvSpPr txBox="1">
            <a:spLocks noChangeArrowheads="1"/>
          </p:cNvSpPr>
          <p:nvPr/>
        </p:nvSpPr>
        <p:spPr bwMode="auto">
          <a:xfrm>
            <a:off x="1716365" y="1117635"/>
            <a:ext cx="609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兩端都有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turning point</a:t>
            </a:r>
            <a:r>
              <a:rPr lang="zh-TW" altLang="en-US" dirty="0"/>
              <a:t>，所以只能拘限在這兩點之間運動。</a:t>
            </a:r>
          </a:p>
        </p:txBody>
      </p:sp>
      <p:sp>
        <p:nvSpPr>
          <p:cNvPr id="54279" name="文字方塊 1"/>
          <p:cNvSpPr txBox="1">
            <a:spLocks noChangeArrowheads="1"/>
          </p:cNvSpPr>
          <p:nvPr/>
        </p:nvSpPr>
        <p:spPr bwMode="auto">
          <a:xfrm>
            <a:off x="1752600" y="5582815"/>
            <a:ext cx="5867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一般來說是否被束縛及範圍會和機械能有關。</a:t>
            </a:r>
          </a:p>
        </p:txBody>
      </p:sp>
      <p:sp>
        <p:nvSpPr>
          <p:cNvPr id="2" name="矩形 1"/>
          <p:cNvSpPr/>
          <p:nvPr/>
        </p:nvSpPr>
        <p:spPr>
          <a:xfrm>
            <a:off x="1716365" y="1553568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/>
              <a:t>這種情況，機械能必須小於無限遠處的位能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7FEB202-AAEB-5CBE-2958-3DB129F61334}"/>
              </a:ext>
            </a:extLst>
          </p:cNvPr>
          <p:cNvSpPr/>
          <p:nvPr/>
        </p:nvSpPr>
        <p:spPr>
          <a:xfrm>
            <a:off x="3048000" y="3785765"/>
            <a:ext cx="406789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i="1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6CCA059-4375-786E-74D7-A55CB3BB9C78}"/>
              </a:ext>
            </a:extLst>
          </p:cNvPr>
          <p:cNvSpPr/>
          <p:nvPr/>
        </p:nvSpPr>
        <p:spPr>
          <a:xfrm>
            <a:off x="4678611" y="3726644"/>
            <a:ext cx="406789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i="1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C0F210-DB41-B005-0183-25589AB99387}"/>
              </a:ext>
            </a:extLst>
          </p:cNvPr>
          <p:cNvSpPr txBox="1"/>
          <p:nvPr/>
        </p:nvSpPr>
        <p:spPr bwMode="auto">
          <a:xfrm>
            <a:off x="2098298" y="3821081"/>
            <a:ext cx="99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dirty="0"/>
              <a:t>折返點</a:t>
            </a:r>
            <a:endParaRPr 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7" descr="D:\Dropbox\Documents\課程\YoungTextBook\Images\Chapter07\A_Images\A_Figures_and_Photos\07_2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2206"/>
            <a:ext cx="723900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文字方塊 4"/>
          <p:cNvSpPr txBox="1">
            <a:spLocks noChangeArrowheads="1"/>
          </p:cNvSpPr>
          <p:nvPr/>
        </p:nvSpPr>
        <p:spPr bwMode="auto">
          <a:xfrm>
            <a:off x="1104900" y="608806"/>
            <a:ext cx="6781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在兩個折返點之間，束縛態的運動範圍內一定至少有一個平衡點。</a:t>
            </a:r>
          </a:p>
        </p:txBody>
      </p:sp>
      <p:pic>
        <p:nvPicPr>
          <p:cNvPr id="2" name="Picture 4" descr="fig8">
            <a:extLst>
              <a:ext uri="{FF2B5EF4-FFF2-40B4-BE49-F238E27FC236}">
                <a16:creationId xmlns:a16="http://schemas.microsoft.com/office/drawing/2014/main" id="{CFD5C203-D87D-9DCC-5531-0BDC222A6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36"/>
          <a:stretch>
            <a:fillRect/>
          </a:stretch>
        </p:blipFill>
        <p:spPr bwMode="auto">
          <a:xfrm>
            <a:off x="838200" y="1146480"/>
            <a:ext cx="34766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2666055-1546-8E5A-CB03-FEE77786487F}"/>
              </a:ext>
            </a:extLst>
          </p:cNvPr>
          <p:cNvSpPr/>
          <p:nvPr/>
        </p:nvSpPr>
        <p:spPr>
          <a:xfrm flipV="1">
            <a:off x="1905000" y="3733006"/>
            <a:ext cx="406789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i="1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DE931-07D8-DF6F-30CD-2F33B119119A}"/>
              </a:ext>
            </a:extLst>
          </p:cNvPr>
          <p:cNvSpPr txBox="1"/>
          <p:nvPr/>
        </p:nvSpPr>
        <p:spPr bwMode="auto">
          <a:xfrm>
            <a:off x="1676400" y="4086014"/>
            <a:ext cx="99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dirty="0"/>
              <a:t>平衡點</a:t>
            </a:r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1" name="文字方塊 8"/>
          <p:cNvSpPr txBox="1">
            <a:spLocks noChangeArrowheads="1"/>
          </p:cNvSpPr>
          <p:nvPr/>
        </p:nvSpPr>
        <p:spPr bwMode="auto">
          <a:xfrm>
            <a:off x="1641335" y="537326"/>
            <a:ext cx="26312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以原子力為例</a:t>
            </a:r>
          </a:p>
        </p:txBody>
      </p:sp>
      <p:sp>
        <p:nvSpPr>
          <p:cNvPr id="62472" name="文字方塊 9"/>
          <p:cNvSpPr txBox="1">
            <a:spLocks noChangeArrowheads="1"/>
          </p:cNvSpPr>
          <p:nvPr/>
        </p:nvSpPr>
        <p:spPr bwMode="auto">
          <a:xfrm>
            <a:off x="1277993" y="4862866"/>
            <a:ext cx="59792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原子力在遠距時是負的吸引力，近距時是正的排斥力，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E7BD7BB0-BFFB-CA46-8C83-A2B1AFF0B75F}"/>
                  </a:ext>
                </a:extLst>
              </p:cNvPr>
              <p:cNvSpPr txBox="1"/>
              <p:nvPr/>
            </p:nvSpPr>
            <p:spPr>
              <a:xfrm>
                <a:off x="5347854" y="3466483"/>
                <a:ext cx="3136179" cy="53463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=4</m:t>
                      </m:r>
                      <m:f>
                        <m:f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sSup>
                            <m:sSup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sup>
                          </m:s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E7BD7BB0-BFFB-CA46-8C83-A2B1AFF0B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854" y="3466483"/>
                <a:ext cx="3136179" cy="534634"/>
              </a:xfrm>
              <a:prstGeom prst="rect">
                <a:avLst/>
              </a:prstGeom>
              <a:blipFill>
                <a:blip r:embed="rId3"/>
                <a:stretch>
                  <a:fillRect l="-806" b="-69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橢圓 10">
            <a:extLst>
              <a:ext uri="{FF2B5EF4-FFF2-40B4-BE49-F238E27FC236}">
                <a16:creationId xmlns:a16="http://schemas.microsoft.com/office/drawing/2014/main" id="{48E73169-8F20-574C-9A2E-002797BDD171}"/>
              </a:ext>
            </a:extLst>
          </p:cNvPr>
          <p:cNvSpPr/>
          <p:nvPr/>
        </p:nvSpPr>
        <p:spPr>
          <a:xfrm>
            <a:off x="1957388" y="930359"/>
            <a:ext cx="500062" cy="500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DD1A56DA-3A70-A847-9073-C13C88A9ABAA}"/>
              </a:ext>
            </a:extLst>
          </p:cNvPr>
          <p:cNvSpPr/>
          <p:nvPr/>
        </p:nvSpPr>
        <p:spPr>
          <a:xfrm>
            <a:off x="3886200" y="930359"/>
            <a:ext cx="500063" cy="500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3" name="直線單箭頭接點 11">
            <a:extLst>
              <a:ext uri="{FF2B5EF4-FFF2-40B4-BE49-F238E27FC236}">
                <a16:creationId xmlns:a16="http://schemas.microsoft.com/office/drawing/2014/main" id="{1E04309D-00C5-BA46-8FB7-E9DE044672D1}"/>
              </a:ext>
            </a:extLst>
          </p:cNvPr>
          <p:cNvCxnSpPr/>
          <p:nvPr/>
        </p:nvCxnSpPr>
        <p:spPr>
          <a:xfrm>
            <a:off x="2171700" y="1144671"/>
            <a:ext cx="200025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CF95F9E2-236C-C843-AE4C-28FE57E0A8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28950" y="1216109"/>
                <a:ext cx="28575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CF95F9E2-236C-C843-AE4C-28FE57E0A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28950" y="1216109"/>
                <a:ext cx="285750" cy="369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單箭頭接點 13">
            <a:extLst>
              <a:ext uri="{FF2B5EF4-FFF2-40B4-BE49-F238E27FC236}">
                <a16:creationId xmlns:a16="http://schemas.microsoft.com/office/drawing/2014/main" id="{2A99649A-BC9F-364F-89C3-0334198B413F}"/>
              </a:ext>
            </a:extLst>
          </p:cNvPr>
          <p:cNvCxnSpPr/>
          <p:nvPr/>
        </p:nvCxnSpPr>
        <p:spPr>
          <a:xfrm>
            <a:off x="4100513" y="787484"/>
            <a:ext cx="785812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2">
                <a:extLst>
                  <a:ext uri="{FF2B5EF4-FFF2-40B4-BE49-F238E27FC236}">
                    <a16:creationId xmlns:a16="http://schemas.microsoft.com/office/drawing/2014/main" id="{9C563EA3-A08A-7D46-8EBB-EB414DCCB6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14825" y="358859"/>
                <a:ext cx="85725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𝐹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(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12">
                <a:extLst>
                  <a:ext uri="{FF2B5EF4-FFF2-40B4-BE49-F238E27FC236}">
                    <a16:creationId xmlns:a16="http://schemas.microsoft.com/office/drawing/2014/main" id="{9C563EA3-A08A-7D46-8EBB-EB414DCCB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14825" y="358859"/>
                <a:ext cx="857250" cy="369887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C092A39-E55C-A79B-0B3D-45761BC181FC}"/>
              </a:ext>
            </a:extLst>
          </p:cNvPr>
          <p:cNvSpPr txBox="1"/>
          <p:nvPr/>
        </p:nvSpPr>
        <p:spPr bwMode="auto">
          <a:xfrm>
            <a:off x="1277993" y="5308278"/>
            <a:ext cx="69433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dirty="0"/>
              <a:t>由負轉正必定經過零，所以遠近之間必定有一個力為零的平衡點。</a:t>
            </a:r>
            <a:endParaRPr lang="en-US" dirty="0"/>
          </a:p>
        </p:txBody>
      </p:sp>
      <p:pic>
        <p:nvPicPr>
          <p:cNvPr id="4" name="Picture 2" descr="D:\Dropbox\Documents\課程\YoungTextBook\Images\Chapter14\A_Images\A_Figures_and_Photos\14_20_FigureC.jpg">
            <a:extLst>
              <a:ext uri="{FF2B5EF4-FFF2-40B4-BE49-F238E27FC236}">
                <a16:creationId xmlns:a16="http://schemas.microsoft.com/office/drawing/2014/main" id="{E5F76BF6-7567-7213-149E-2440F3E70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943" y="1666253"/>
            <a:ext cx="4087813" cy="297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4DC489C6-DEB6-6476-F013-32BCF2076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993" y="5765591"/>
            <a:ext cx="419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在平衡點附近，原子力近似於一直線。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1151452" y="3581400"/>
            <a:ext cx="723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在平衡點附近</a:t>
            </a:r>
            <a:r>
              <a:rPr lang="zh-TW" altLang="en-US" dirty="0">
                <a:solidFill>
                  <a:srgbClr val="FF0000"/>
                </a:solidFill>
              </a:rPr>
              <a:t>不遠處</a:t>
            </a:r>
            <a:r>
              <a:rPr lang="zh-TW" altLang="en-US" dirty="0"/>
              <a:t>震盪的束縛態，他所感覺的位能近似於一拋物線，</a:t>
            </a:r>
          </a:p>
        </p:txBody>
      </p:sp>
      <p:sp>
        <p:nvSpPr>
          <p:cNvPr id="2" name="矩形 1"/>
          <p:cNvSpPr/>
          <p:nvPr/>
        </p:nvSpPr>
        <p:spPr>
          <a:xfrm>
            <a:off x="1151452" y="3989554"/>
            <a:ext cx="480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/>
              <a:t>因此近似於一個以</a:t>
            </a:r>
            <a:r>
              <a:rPr lang="zh-TW" altLang="en-US" dirty="0">
                <a:solidFill>
                  <a:srgbClr val="FF0000"/>
                </a:solidFill>
              </a:rPr>
              <a:t>平衡點為中心的簡諧運動</a:t>
            </a:r>
            <a:r>
              <a:rPr lang="zh-TW" altLang="en-US" dirty="0"/>
              <a:t>！</a:t>
            </a:r>
          </a:p>
        </p:txBody>
      </p:sp>
      <p:sp>
        <p:nvSpPr>
          <p:cNvPr id="7" name="文字方塊 11">
            <a:extLst>
              <a:ext uri="{FF2B5EF4-FFF2-40B4-BE49-F238E27FC236}">
                <a16:creationId xmlns:a16="http://schemas.microsoft.com/office/drawing/2014/main" id="{6FCDD531-1F1E-C04B-A27F-72FD834FE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452" y="4407004"/>
            <a:ext cx="601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簡諧運動的能量一般會慢慢在束縛範圍被熱消耗掉，</a:t>
            </a:r>
          </a:p>
        </p:txBody>
      </p:sp>
      <p:sp>
        <p:nvSpPr>
          <p:cNvPr id="8" name="文字方塊 12">
            <a:extLst>
              <a:ext uri="{FF2B5EF4-FFF2-40B4-BE49-F238E27FC236}">
                <a16:creationId xmlns:a16="http://schemas.microsoft.com/office/drawing/2014/main" id="{074C03D5-498D-9741-86EE-23D2548F1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452" y="4836480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最後束縛態的兩粒子大致就停在平衡點。</a:t>
            </a:r>
          </a:p>
        </p:txBody>
      </p:sp>
      <p:pic>
        <p:nvPicPr>
          <p:cNvPr id="3" name="Picture 2" descr="D:\Dropbox\Documents\課程\YoungTextBook\Images\Chapter14\A_Images\A_Figures_and_Photos\14_20_FigureB.jpg">
            <a:extLst>
              <a:ext uri="{FF2B5EF4-FFF2-40B4-BE49-F238E27FC236}">
                <a16:creationId xmlns:a16="http://schemas.microsoft.com/office/drawing/2014/main" id="{47342654-E127-4C22-E101-949666C87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611" y="544066"/>
            <a:ext cx="3614989" cy="281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4301">
            <a:extLst>
              <a:ext uri="{FF2B5EF4-FFF2-40B4-BE49-F238E27FC236}">
                <a16:creationId xmlns:a16="http://schemas.microsoft.com/office/drawing/2014/main" id="{AB050537-BF39-EF48-6752-531ACEDA5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9"/>
          <a:stretch>
            <a:fillRect/>
          </a:stretch>
        </p:blipFill>
        <p:spPr bwMode="auto">
          <a:xfrm>
            <a:off x="5174917" y="515163"/>
            <a:ext cx="2756565" cy="281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>
            <a:extLst>
              <a:ext uri="{FF2B5EF4-FFF2-40B4-BE49-F238E27FC236}">
                <a16:creationId xmlns:a16="http://schemas.microsoft.com/office/drawing/2014/main" id="{377DE8D9-36A6-923A-0968-6FBE8C56E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452" y="5265956"/>
            <a:ext cx="716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束縛能：拆散束縛態所需的能量，平衡點位能與無限遠處位能的差！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97E962-6DFC-E519-8C37-6A523D54BBF6}"/>
              </a:ext>
            </a:extLst>
          </p:cNvPr>
          <p:cNvSpPr txBox="1"/>
          <p:nvPr/>
        </p:nvSpPr>
        <p:spPr bwMode="auto">
          <a:xfrm>
            <a:off x="1151452" y="5720156"/>
            <a:ext cx="533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束縛能越大，束縛態越穩定不容易拆散。</a:t>
            </a:r>
            <a:endParaRPr 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43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65" b="17102"/>
          <a:stretch>
            <a:fillRect/>
          </a:stretch>
        </p:blipFill>
        <p:spPr bwMode="auto">
          <a:xfrm>
            <a:off x="1600200" y="2760663"/>
            <a:ext cx="2743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文字方塊 2"/>
          <p:cNvSpPr txBox="1">
            <a:spLocks noChangeArrowheads="1"/>
          </p:cNvSpPr>
          <p:nvPr/>
        </p:nvSpPr>
        <p:spPr bwMode="auto">
          <a:xfrm>
            <a:off x="1403350" y="1700213"/>
            <a:ext cx="7057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cs typeface="Times New Roman" pitchFamily="18" charset="0"/>
              </a:rPr>
              <a:t>這些原子可以組成有大規模秩序的晶格，此晶格會是平衡的，</a:t>
            </a:r>
          </a:p>
        </p:txBody>
      </p:sp>
      <p:sp>
        <p:nvSpPr>
          <p:cNvPr id="10244" name="文字方塊 3"/>
          <p:cNvSpPr txBox="1">
            <a:spLocks noChangeArrowheads="1"/>
          </p:cNvSpPr>
          <p:nvPr/>
        </p:nvSpPr>
        <p:spPr bwMode="auto">
          <a:xfrm>
            <a:off x="1403350" y="2133600"/>
            <a:ext cx="6192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cs typeface="Times New Roman" pitchFamily="18" charset="0"/>
              </a:rPr>
              <a:t>晶格的大小與形狀處於平衡穩定狀態，這就是固態！</a:t>
            </a:r>
          </a:p>
        </p:txBody>
      </p:sp>
      <p:pic>
        <p:nvPicPr>
          <p:cNvPr id="10245" name="Picture 2" descr="http://taiwanpedia.culture.tw/images/media/earth/E1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8333"/>
          <a:stretch>
            <a:fillRect/>
          </a:stretch>
        </p:blipFill>
        <p:spPr bwMode="auto">
          <a:xfrm>
            <a:off x="4572000" y="3141663"/>
            <a:ext cx="2484438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文字方塊 5"/>
          <p:cNvSpPr txBox="1">
            <a:spLocks noChangeArrowheads="1"/>
          </p:cNvSpPr>
          <p:nvPr/>
        </p:nvSpPr>
        <p:spPr bwMode="auto">
          <a:xfrm>
            <a:off x="1403350" y="1268413"/>
            <a:ext cx="5486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cs typeface="Times New Roman" pitchFamily="18" charset="0"/>
              </a:rPr>
              <a:t>如果把原子安排使得其距離恰在原子力的平衡點上，</a:t>
            </a:r>
          </a:p>
        </p:txBody>
      </p:sp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1403350" y="5589240"/>
            <a:ext cx="67688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cs typeface="Times New Roman" pitchFamily="18" charset="0"/>
              </a:rPr>
              <a:t>晶格會是穩定狀態的嗎？在小擾動作用下會回復原狀稱為穩定。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FE0EAB-0F3E-789D-6AF6-8E64C64368F2}"/>
              </a:ext>
            </a:extLst>
          </p:cNvPr>
          <p:cNvSpPr txBox="1"/>
          <p:nvPr/>
        </p:nvSpPr>
        <p:spPr bwMode="auto">
          <a:xfrm>
            <a:off x="1403350" y="714762"/>
            <a:ext cx="2514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原子力可以形成晶格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:\Dropbox\Documents\課程\YoungTextBook\Images\Chapter14\A_Images\A_Figures_and_Photos\14_20_Figur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60690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文字方塊 2"/>
          <p:cNvSpPr txBox="1">
            <a:spLocks noChangeArrowheads="1"/>
          </p:cNvSpPr>
          <p:nvPr/>
        </p:nvSpPr>
        <p:spPr bwMode="auto">
          <a:xfrm>
            <a:off x="3429000" y="533400"/>
            <a:ext cx="304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原子力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362200" y="5638800"/>
            <a:ext cx="419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在平衡點附近，原子力近似於一直線。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 descr="15_13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3"/>
          <a:stretch/>
        </p:blipFill>
        <p:spPr>
          <a:xfrm>
            <a:off x="4787826" y="469965"/>
            <a:ext cx="4166121" cy="4453872"/>
          </a:xfrm>
          <a:prstGeom prst="rect">
            <a:avLst/>
          </a:prstGeom>
        </p:spPr>
      </p:pic>
      <p:pic>
        <p:nvPicPr>
          <p:cNvPr id="2" name="Picture 1" descr="15_13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12"/>
          <a:stretch/>
        </p:blipFill>
        <p:spPr>
          <a:xfrm>
            <a:off x="4787826" y="472579"/>
            <a:ext cx="4166121" cy="2806402"/>
          </a:xfrm>
          <a:prstGeom prst="rect">
            <a:avLst/>
          </a:prstGeom>
        </p:spPr>
      </p:pic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539675" y="1052811"/>
            <a:ext cx="41661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設想若固體中的原子向內離開平衡點，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539676" y="1556792"/>
            <a:ext cx="45363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正的原子排斥力會將原子推回平衡點。</a:t>
            </a:r>
          </a:p>
        </p:txBody>
      </p:sp>
      <p:sp>
        <p:nvSpPr>
          <p:cNvPr id="6" name="向左箭號 5"/>
          <p:cNvSpPr/>
          <p:nvPr/>
        </p:nvSpPr>
        <p:spPr>
          <a:xfrm>
            <a:off x="1976697" y="3536113"/>
            <a:ext cx="186275" cy="140816"/>
          </a:xfrm>
          <a:prstGeom prst="leftArrow">
            <a:avLst/>
          </a:prstGeom>
          <a:solidFill>
            <a:srgbClr val="0070C0"/>
          </a:solidFill>
        </p:spPr>
        <p:txBody>
          <a:bodyPr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7" name="向左箭號 6"/>
          <p:cNvSpPr/>
          <p:nvPr/>
        </p:nvSpPr>
        <p:spPr>
          <a:xfrm>
            <a:off x="7529951" y="4069324"/>
            <a:ext cx="337191" cy="140816"/>
          </a:xfrm>
          <a:prstGeom prst="leftArrow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pic>
        <p:nvPicPr>
          <p:cNvPr id="8" name="Picture 6" descr="C:\Users\Chia-Hung Chang\Downloads\Data\Knight\Media\Chapter10\Images\10_16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7" t="55318" r="665" b="2364"/>
          <a:stretch>
            <a:fillRect/>
          </a:stretch>
        </p:blipFill>
        <p:spPr bwMode="auto">
          <a:xfrm>
            <a:off x="684542" y="2721418"/>
            <a:ext cx="2770584" cy="220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向左箭號 8"/>
          <p:cNvSpPr/>
          <p:nvPr/>
        </p:nvSpPr>
        <p:spPr>
          <a:xfrm>
            <a:off x="1259632" y="3986107"/>
            <a:ext cx="350364" cy="140816"/>
          </a:xfrm>
          <a:prstGeom prst="leftArrow">
            <a:avLst/>
          </a:prstGeom>
          <a:solidFill>
            <a:srgbClr val="0070C0"/>
          </a:solidFill>
        </p:spPr>
        <p:txBody>
          <a:bodyPr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649288" y="5196681"/>
            <a:ext cx="7596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在相當接近平衡點的附近，原子力的曲線大致上可以用一條直線來近似。</a:t>
            </a:r>
          </a:p>
        </p:txBody>
      </p:sp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649288" y="5689845"/>
            <a:ext cx="61549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力正比於平衡點算起的位移，定量上也與與彈簧是相同的：</a:t>
            </a:r>
          </a:p>
        </p:txBody>
      </p:sp>
      <p:sp>
        <p:nvSpPr>
          <p:cNvPr id="13" name="文字方塊 15"/>
          <p:cNvSpPr txBox="1">
            <a:spLocks noChangeArrowheads="1"/>
          </p:cNvSpPr>
          <p:nvPr/>
        </p:nvSpPr>
        <p:spPr bwMode="auto">
          <a:xfrm>
            <a:off x="649288" y="6204744"/>
            <a:ext cx="6408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所以在平衡點附近的小範圍運動，都近似是一個簡諧運動！</a:t>
            </a:r>
          </a:p>
        </p:txBody>
      </p:sp>
      <p:sp>
        <p:nvSpPr>
          <p:cNvPr id="14" name="向左箭號 13"/>
          <p:cNvSpPr/>
          <p:nvPr/>
        </p:nvSpPr>
        <p:spPr>
          <a:xfrm>
            <a:off x="5610314" y="2348880"/>
            <a:ext cx="168596" cy="140816"/>
          </a:xfrm>
          <a:prstGeom prst="leftArrow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16" name="向右箭號 15"/>
          <p:cNvSpPr/>
          <p:nvPr/>
        </p:nvSpPr>
        <p:spPr>
          <a:xfrm>
            <a:off x="5364088" y="2489696"/>
            <a:ext cx="246226" cy="207205"/>
          </a:xfrm>
          <a:prstGeom prst="rightArrow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  <p:sp>
        <p:nvSpPr>
          <p:cNvPr id="17" name="向右箭號 16"/>
          <p:cNvSpPr/>
          <p:nvPr/>
        </p:nvSpPr>
        <p:spPr>
          <a:xfrm>
            <a:off x="5386320" y="2315744"/>
            <a:ext cx="246226" cy="207087"/>
          </a:xfrm>
          <a:prstGeom prst="righ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  <p:sp>
        <p:nvSpPr>
          <p:cNvPr id="18" name="向右箭號 17"/>
          <p:cNvSpPr/>
          <p:nvPr/>
        </p:nvSpPr>
        <p:spPr>
          <a:xfrm>
            <a:off x="7164288" y="4036189"/>
            <a:ext cx="376790" cy="173952"/>
          </a:xfrm>
          <a:prstGeom prst="righ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539676" y="2049956"/>
            <a:ext cx="38164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定性上會如彈簧一樣。</a:t>
            </a:r>
            <a:endParaRPr lang="zh-TW" altLang="en-US" sz="1800" dirty="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31B30E3A-4B7B-304D-887D-13DC8E654DBB}"/>
                  </a:ext>
                </a:extLst>
              </p:cNvPr>
              <p:cNvSpPr txBox="1"/>
              <p:nvPr/>
            </p:nvSpPr>
            <p:spPr bwMode="auto">
              <a:xfrm>
                <a:off x="6751044" y="5731768"/>
                <a:ext cx="1083951" cy="27699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kumimoji="1" lang="zh-TW" altLang="en-US" sz="1800" i="1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31B30E3A-4B7B-304D-887D-13DC8E654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51044" y="5731768"/>
                <a:ext cx="1083951" cy="276999"/>
              </a:xfrm>
              <a:prstGeom prst="rect">
                <a:avLst/>
              </a:prstGeom>
              <a:blipFill>
                <a:blip r:embed="rId4"/>
                <a:stretch>
                  <a:fillRect l="-3488" r="-2326" b="-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961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/>
      <p:bldP spid="11" grpId="0"/>
      <p:bldP spid="13" grpId="0"/>
      <p:bldP spid="18" grpId="0" animBg="1"/>
      <p:bldP spid="2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D:\Dropbox\Documents\課程\YoungTextBook\Images\Chapter17\A_Images\A_Figures_and_Photos\17_09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7" r="54739" b="3905"/>
          <a:stretch>
            <a:fillRect/>
          </a:stretch>
        </p:blipFill>
        <p:spPr bwMode="auto">
          <a:xfrm>
            <a:off x="2817812" y="1995655"/>
            <a:ext cx="3868737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文字方塊 2"/>
          <p:cNvSpPr txBox="1">
            <a:spLocks noChangeArrowheads="1"/>
          </p:cNvSpPr>
          <p:nvPr/>
        </p:nvSpPr>
        <p:spPr bwMode="auto">
          <a:xfrm>
            <a:off x="2195513" y="620713"/>
            <a:ext cx="5113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如果嘗試改變固體大小，固體會反彈如同彈簧！</a:t>
            </a:r>
          </a:p>
        </p:txBody>
      </p:sp>
      <p:sp>
        <p:nvSpPr>
          <p:cNvPr id="12292" name="文字方塊 1"/>
          <p:cNvSpPr txBox="1">
            <a:spLocks noChangeArrowheads="1"/>
          </p:cNvSpPr>
          <p:nvPr/>
        </p:nvSpPr>
        <p:spPr bwMode="auto">
          <a:xfrm>
            <a:off x="2195513" y="1039217"/>
            <a:ext cx="4248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固體中原子彼此之間，如同以彈簧連接。</a:t>
            </a:r>
          </a:p>
        </p:txBody>
      </p:sp>
      <p:sp>
        <p:nvSpPr>
          <p:cNvPr id="12293" name="文字方塊 3"/>
          <p:cNvSpPr txBox="1">
            <a:spLocks noChangeArrowheads="1"/>
          </p:cNvSpPr>
          <p:nvPr/>
        </p:nvSpPr>
        <p:spPr bwMode="auto">
          <a:xfrm>
            <a:off x="2421731" y="6093421"/>
            <a:ext cx="5113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這是固體的彈性（變形回復力）的來源。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FA879D-77DF-6850-7024-7B9AC12F91A0}"/>
              </a:ext>
            </a:extLst>
          </p:cNvPr>
          <p:cNvSpPr txBox="1"/>
          <p:nvPr/>
        </p:nvSpPr>
        <p:spPr bwMode="auto">
          <a:xfrm>
            <a:off x="2195513" y="1456134"/>
            <a:ext cx="36726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 err="1"/>
              <a:t>固體的晶格會是穩定的</a:t>
            </a:r>
            <a:r>
              <a:rPr lang="en-US" sz="1800" dirty="0"/>
              <a:t>！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652713"/>
            <a:ext cx="2960238" cy="406400"/>
          </a:xfrm>
        </p:spPr>
        <p:txBody>
          <a:bodyPr/>
          <a:lstStyle/>
          <a:p>
            <a:pPr eaLnBrk="1" hangingPunct="1"/>
            <a:r>
              <a:rPr lang="zh-TW" altLang="en-US" sz="1800" dirty="0">
                <a:solidFill>
                  <a:schemeClr val="tx1"/>
                </a:solidFill>
              </a:rPr>
              <a:t>但原子力無法形成束縛態</a:t>
            </a:r>
          </a:p>
        </p:txBody>
      </p:sp>
      <p:pic>
        <p:nvPicPr>
          <p:cNvPr id="64515" name="Picture 3" descr="08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23"/>
          <a:stretch>
            <a:fillRect/>
          </a:stretch>
        </p:blipFill>
        <p:spPr bwMode="auto">
          <a:xfrm>
            <a:off x="1371600" y="304800"/>
            <a:ext cx="5976938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376" name="Text Box 8"/>
              <p:cNvSpPr txBox="1">
                <a:spLocks noChangeArrowheads="1"/>
              </p:cNvSpPr>
              <p:nvPr/>
            </p:nvSpPr>
            <p:spPr bwMode="auto">
              <a:xfrm>
                <a:off x="1143000" y="3200400"/>
                <a:ext cx="6199188" cy="784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latin typeface="Tahoma" pitchFamily="34" charset="0"/>
                  </a:rPr>
                  <a:t>原子力可形成束縛態，但束縛能只有約 </a:t>
                </a:r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0.001eV</a:t>
                </a:r>
                <a:r>
                  <a:rPr lang="zh-TW" altLang="en-US" dirty="0">
                    <a:latin typeface="Tahoma" pitchFamily="34" charset="0"/>
                  </a:rPr>
                  <a:t>，</a:t>
                </a:r>
                <a:endParaRPr lang="en-US" altLang="zh-TW" dirty="0">
                  <a:latin typeface="Tahoma" pitchFamily="34" charset="0"/>
                </a:endParaRPr>
              </a:p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latin typeface="Tahoma" pitchFamily="34" charset="0"/>
                  </a:rPr>
                  <a:t>而室溫時熱擾動能量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𝑘𝑇</m:t>
                    </m:r>
                    <m:r>
                      <a:rPr lang="zh-TW" altLang="en-US" i="1" dirty="0">
                        <a:latin typeface="Cambria Math"/>
                        <a:cs typeface="Times New Roman" pitchFamily="18" charset="0"/>
                      </a:rPr>
                      <m:t> </m:t>
                    </m:r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~</m:t>
                    </m:r>
                    <m:r>
                      <a:rPr lang="zh-TW" altLang="en-US" i="1" dirty="0">
                        <a:latin typeface="Cambria Math"/>
                        <a:cs typeface="Times New Roman" pitchFamily="18" charset="0"/>
                      </a:rPr>
                      <m:t> </m:t>
                    </m:r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0.02</m:t>
                    </m:r>
                    <m:r>
                      <m:rPr>
                        <m:nor/>
                      </m:rPr>
                      <a:rPr lang="en-US" altLang="zh-TW" i="0" dirty="0">
                        <a:latin typeface="Cambria Math"/>
                        <a:cs typeface="Times New Roman" pitchFamily="18" charset="0"/>
                      </a:rPr>
                      <m:t>eV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zh-TW" altLang="en-US" dirty="0">
                    <a:latin typeface="Tahoma" pitchFamily="34" charset="0"/>
                  </a:rPr>
                  <a:t>束縛態會被熱拆散。</a:t>
                </a:r>
              </a:p>
            </p:txBody>
          </p:sp>
        </mc:Choice>
        <mc:Fallback xmlns="">
          <p:sp>
            <p:nvSpPr>
              <p:cNvPr id="58376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000" y="3200400"/>
                <a:ext cx="6199188" cy="784225"/>
              </a:xfrm>
              <a:prstGeom prst="rect">
                <a:avLst/>
              </a:prstGeom>
              <a:blipFill>
                <a:blip r:embed="rId3"/>
                <a:stretch>
                  <a:fillRect l="-1025" t="-3226" b="-112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File:Translational motion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038600"/>
            <a:ext cx="213360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文字方塊 9"/>
          <p:cNvSpPr txBox="1">
            <a:spLocks noChangeArrowheads="1"/>
          </p:cNvSpPr>
          <p:nvPr/>
        </p:nvSpPr>
        <p:spPr bwMode="auto">
          <a:xfrm>
            <a:off x="1143000" y="5943600"/>
            <a:ext cx="701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要形成束縛態，必須增加平衡態附近的谷深，即在近距離減低能量。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3DC86F12-62CC-B740-B979-6A24F71E19FB}"/>
                  </a:ext>
                </a:extLst>
              </p:cNvPr>
              <p:cNvSpPr txBox="1"/>
              <p:nvPr/>
            </p:nvSpPr>
            <p:spPr>
              <a:xfrm>
                <a:off x="3950838" y="2577661"/>
                <a:ext cx="2621936" cy="53463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</m:s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3DC86F12-62CC-B740-B979-6A24F71E1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838" y="2577661"/>
                <a:ext cx="2621936" cy="534634"/>
              </a:xfrm>
              <a:prstGeom prst="rect">
                <a:avLst/>
              </a:prstGeom>
              <a:blipFill>
                <a:blip r:embed="rId6"/>
                <a:stretch>
                  <a:fillRect l="-1449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3820678-C3D3-8637-1270-6B5DD6EC573F}"/>
              </a:ext>
            </a:extLst>
          </p:cNvPr>
          <p:cNvSpPr txBox="1"/>
          <p:nvPr/>
        </p:nvSpPr>
        <p:spPr bwMode="auto">
          <a:xfrm>
            <a:off x="1143000" y="6323998"/>
            <a:ext cx="419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加大粒子靠近時的吸引力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1447800" y="3961606"/>
            <a:ext cx="6019800" cy="1753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447800" y="1676400"/>
            <a:ext cx="60198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3707605" y="376237"/>
            <a:ext cx="1655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  <a:latin typeface="Tahoma" pitchFamily="34" charset="0"/>
              </a:rPr>
              <a:t>離子束縛態</a:t>
            </a:r>
            <a:endParaRPr lang="zh-TW" altLang="en-US" b="1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65539" name="Oval 3"/>
          <p:cNvSpPr>
            <a:spLocks noChangeArrowheads="1"/>
          </p:cNvSpPr>
          <p:nvPr/>
        </p:nvSpPr>
        <p:spPr bwMode="auto">
          <a:xfrm>
            <a:off x="2843213" y="4292600"/>
            <a:ext cx="792162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5540" name="Oval 4"/>
          <p:cNvSpPr>
            <a:spLocks noChangeArrowheads="1"/>
          </p:cNvSpPr>
          <p:nvPr/>
        </p:nvSpPr>
        <p:spPr bwMode="auto">
          <a:xfrm>
            <a:off x="5435600" y="4365625"/>
            <a:ext cx="790575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3059113" y="4437063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400" dirty="0">
                <a:latin typeface="+mn-lt"/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542" name="Text Box 6"/>
              <p:cNvSpPr txBox="1">
                <a:spLocks noChangeArrowheads="1"/>
              </p:cNvSpPr>
              <p:nvPr/>
            </p:nvSpPr>
            <p:spPr bwMode="auto">
              <a:xfrm>
                <a:off x="5618163" y="4493567"/>
                <a:ext cx="3810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dirty="0" smtClean="0">
                          <a:latin typeface="Cambria Math"/>
                        </a:rPr>
                        <m:t>−</m:t>
                      </m:r>
                    </m:oMath>
                  </m:oMathPara>
                </a14:m>
                <a:endParaRPr lang="en-US" altLang="zh-TW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65542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18163" y="4493567"/>
                <a:ext cx="381000" cy="46166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543" name="Line 7"/>
          <p:cNvSpPr>
            <a:spLocks noChangeShapeType="1"/>
          </p:cNvSpPr>
          <p:nvPr/>
        </p:nvSpPr>
        <p:spPr bwMode="auto">
          <a:xfrm>
            <a:off x="3635375" y="4724400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44" name="Line 8"/>
          <p:cNvSpPr>
            <a:spLocks noChangeShapeType="1"/>
          </p:cNvSpPr>
          <p:nvPr/>
        </p:nvSpPr>
        <p:spPr bwMode="auto">
          <a:xfrm flipH="1">
            <a:off x="4643438" y="4724400"/>
            <a:ext cx="793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45" name="Oval 9"/>
          <p:cNvSpPr>
            <a:spLocks noChangeArrowheads="1"/>
          </p:cNvSpPr>
          <p:nvPr/>
        </p:nvSpPr>
        <p:spPr bwMode="auto">
          <a:xfrm>
            <a:off x="2843213" y="2349500"/>
            <a:ext cx="792162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5546" name="Oval 10"/>
          <p:cNvSpPr>
            <a:spLocks noChangeArrowheads="1"/>
          </p:cNvSpPr>
          <p:nvPr/>
        </p:nvSpPr>
        <p:spPr bwMode="auto">
          <a:xfrm>
            <a:off x="5364163" y="2349500"/>
            <a:ext cx="792162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5547" name="Oval 11"/>
          <p:cNvSpPr>
            <a:spLocks noChangeArrowheads="1"/>
          </p:cNvSpPr>
          <p:nvPr/>
        </p:nvSpPr>
        <p:spPr bwMode="auto">
          <a:xfrm>
            <a:off x="3779838" y="1989138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3708400" y="1916113"/>
            <a:ext cx="35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>
                <a:latin typeface="Times New Roman" pitchFamily="18" charset="0"/>
              </a:rPr>
              <a:t> -</a:t>
            </a:r>
          </a:p>
        </p:txBody>
      </p:sp>
      <p:cxnSp>
        <p:nvCxnSpPr>
          <p:cNvPr id="65549" name="AutoShape 13"/>
          <p:cNvCxnSpPr>
            <a:cxnSpLocks noChangeShapeType="1"/>
            <a:endCxn id="65548" idx="1"/>
          </p:cNvCxnSpPr>
          <p:nvPr/>
        </p:nvCxnSpPr>
        <p:spPr bwMode="auto">
          <a:xfrm rot="-5400000">
            <a:off x="3415506" y="2118519"/>
            <a:ext cx="296863" cy="288925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550" name="AutoShape 14"/>
          <p:cNvCxnSpPr>
            <a:cxnSpLocks noChangeShapeType="1"/>
            <a:endCxn id="65546" idx="1"/>
          </p:cNvCxnSpPr>
          <p:nvPr/>
        </p:nvCxnSpPr>
        <p:spPr bwMode="auto">
          <a:xfrm>
            <a:off x="4140200" y="2060575"/>
            <a:ext cx="1339850" cy="404813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551" name="Text Box 15"/>
          <p:cNvSpPr txBox="1">
            <a:spLocks noChangeArrowheads="1"/>
          </p:cNvSpPr>
          <p:nvPr/>
        </p:nvSpPr>
        <p:spPr bwMode="auto">
          <a:xfrm>
            <a:off x="2987675" y="2565400"/>
            <a:ext cx="576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+mn-lt"/>
              </a:rPr>
              <a:t>Na</a:t>
            </a:r>
          </a:p>
        </p:txBody>
      </p:sp>
      <p:sp>
        <p:nvSpPr>
          <p:cNvPr id="65552" name="Text Box 16"/>
          <p:cNvSpPr txBox="1">
            <a:spLocks noChangeArrowheads="1"/>
          </p:cNvSpPr>
          <p:nvPr/>
        </p:nvSpPr>
        <p:spPr bwMode="auto">
          <a:xfrm>
            <a:off x="5580063" y="2565400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+mn-lt"/>
              </a:rPr>
              <a:t>Cl</a:t>
            </a:r>
          </a:p>
        </p:txBody>
      </p:sp>
      <p:sp>
        <p:nvSpPr>
          <p:cNvPr id="65553" name="Line 17"/>
          <p:cNvSpPr>
            <a:spLocks noChangeShapeType="1"/>
          </p:cNvSpPr>
          <p:nvPr/>
        </p:nvSpPr>
        <p:spPr bwMode="auto">
          <a:xfrm>
            <a:off x="3203575" y="5300663"/>
            <a:ext cx="266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554" name="Text Box 18"/>
              <p:cNvSpPr txBox="1">
                <a:spLocks noChangeArrowheads="1"/>
              </p:cNvSpPr>
              <p:nvPr/>
            </p:nvSpPr>
            <p:spPr bwMode="auto">
              <a:xfrm>
                <a:off x="4356100" y="5300663"/>
                <a:ext cx="5032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𝑟</m:t>
                      </m:r>
                    </m:oMath>
                  </m:oMathPara>
                </a14:m>
                <a:endParaRPr lang="en-US" altLang="zh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5554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6100" y="5300663"/>
                <a:ext cx="503237" cy="36671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555" name="Text Box 19"/>
          <p:cNvSpPr txBox="1">
            <a:spLocks noChangeArrowheads="1"/>
          </p:cNvSpPr>
          <p:nvPr/>
        </p:nvSpPr>
        <p:spPr bwMode="auto">
          <a:xfrm>
            <a:off x="2268538" y="1844675"/>
            <a:ext cx="12239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ahoma" pitchFamily="34" charset="0"/>
              </a:rPr>
              <a:t>需能</a:t>
            </a:r>
            <a:r>
              <a:rPr lang="en-US" altLang="zh-TW">
                <a:latin typeface="Times New Roman" pitchFamily="18" charset="0"/>
                <a:cs typeface="Times New Roman" pitchFamily="18" charset="0"/>
              </a:rPr>
              <a:t>5.1eV</a:t>
            </a:r>
          </a:p>
        </p:txBody>
      </p:sp>
      <p:sp>
        <p:nvSpPr>
          <p:cNvPr id="65556" name="Text Box 20"/>
          <p:cNvSpPr txBox="1">
            <a:spLocks noChangeArrowheads="1"/>
          </p:cNvSpPr>
          <p:nvPr/>
        </p:nvSpPr>
        <p:spPr bwMode="auto">
          <a:xfrm>
            <a:off x="5003800" y="1844675"/>
            <a:ext cx="12239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ahoma" pitchFamily="34" charset="0"/>
              </a:rPr>
              <a:t>釋能</a:t>
            </a:r>
            <a:r>
              <a:rPr lang="en-US" altLang="zh-TW">
                <a:latin typeface="Times New Roman" pitchFamily="18" charset="0"/>
                <a:cs typeface="Times New Roman" pitchFamily="18" charset="0"/>
              </a:rPr>
              <a:t>3.8eV</a:t>
            </a:r>
          </a:p>
        </p:txBody>
      </p:sp>
      <p:sp>
        <p:nvSpPr>
          <p:cNvPr id="59413" name="Text Box 21"/>
          <p:cNvSpPr txBox="1">
            <a:spLocks noChangeArrowheads="1"/>
          </p:cNvSpPr>
          <p:nvPr/>
        </p:nvSpPr>
        <p:spPr bwMode="auto">
          <a:xfrm>
            <a:off x="1295400" y="5867400"/>
            <a:ext cx="532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ahoma" pitchFamily="34" charset="0"/>
              </a:rPr>
              <a:t>若束縛可釋得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1.3eV</a:t>
            </a:r>
            <a:r>
              <a:rPr lang="zh-TW" altLang="en-US" dirty="0">
                <a:latin typeface="Tahoma" pitchFamily="34" charset="0"/>
              </a:rPr>
              <a:t>以上能量，則束縛態能量較低。</a:t>
            </a:r>
          </a:p>
        </p:txBody>
      </p:sp>
      <p:sp>
        <p:nvSpPr>
          <p:cNvPr id="65558" name="文字方塊 22"/>
          <p:cNvSpPr txBox="1">
            <a:spLocks noChangeArrowheads="1"/>
          </p:cNvSpPr>
          <p:nvPr/>
        </p:nvSpPr>
        <p:spPr bwMode="auto">
          <a:xfrm>
            <a:off x="1295400" y="1219200"/>
            <a:ext cx="784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形成離子需要耗能，但兩個相反電荷的離子彼此相吸，靠近時會降低能量。</a:t>
            </a:r>
          </a:p>
        </p:txBody>
      </p:sp>
      <p:sp>
        <p:nvSpPr>
          <p:cNvPr id="65559" name="文字方塊 22"/>
          <p:cNvSpPr txBox="1">
            <a:spLocks noChangeArrowheads="1"/>
          </p:cNvSpPr>
          <p:nvPr/>
        </p:nvSpPr>
        <p:spPr bwMode="auto">
          <a:xfrm>
            <a:off x="1295400" y="3429000"/>
            <a:ext cx="754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如果降低的能量可以彌補形成離子所耗的能量，就可以形成</a:t>
            </a:r>
            <a:r>
              <a:rPr lang="zh-TW" altLang="en-US" dirty="0">
                <a:latin typeface="Tahoma" pitchFamily="34" charset="0"/>
              </a:rPr>
              <a:t>離子束縛態。</a:t>
            </a:r>
            <a:endParaRPr lang="zh-TW" altLang="en-US" b="1" dirty="0">
              <a:latin typeface="Tahoma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1FCF6A9-E72D-4642-AC1C-37CED9A87445}"/>
              </a:ext>
            </a:extLst>
          </p:cNvPr>
          <p:cNvSpPr txBox="1"/>
          <p:nvPr/>
        </p:nvSpPr>
        <p:spPr bwMode="auto">
          <a:xfrm>
            <a:off x="1303364" y="801172"/>
            <a:ext cx="76882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以靜電力加大吸引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力：</a:t>
            </a:r>
            <a:r>
              <a:rPr kumimoji="1"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兩原子可以交換電子後，形成正負兩個離子。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Chia-Hung Chang\Downloads\Data\Knight\Media\Chapter10\Images\10_30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27" y="1032111"/>
            <a:ext cx="65659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文字方塊 2"/>
          <p:cNvSpPr txBox="1">
            <a:spLocks noChangeArrowheads="1"/>
          </p:cNvSpPr>
          <p:nvPr/>
        </p:nvSpPr>
        <p:spPr bwMode="auto">
          <a:xfrm>
            <a:off x="3019136" y="1039038"/>
            <a:ext cx="304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Diagram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2" name="文字方塊 3"/>
              <p:cNvSpPr txBox="1">
                <a:spLocks noChangeArrowheads="1"/>
              </p:cNvSpPr>
              <p:nvPr/>
            </p:nvSpPr>
            <p:spPr bwMode="auto">
              <a:xfrm>
                <a:off x="914400" y="4522156"/>
                <a:ext cx="80772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守恆的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與位置無關，因此在圖上是水平線，其值可以</a:t>
                </a:r>
                <a:r>
                  <a:rPr lang="zh-TW" altLang="en-US" dirty="0"/>
                  <a:t>由起始條件可以得到。</a:t>
                </a:r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292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4522156"/>
                <a:ext cx="8077200" cy="369332"/>
              </a:xfrm>
              <a:prstGeom prst="rect">
                <a:avLst/>
              </a:prstGeom>
              <a:blipFill>
                <a:blip r:embed="rId3"/>
                <a:stretch>
                  <a:fillRect l="-629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93" name="文字方塊 4"/>
              <p:cNvSpPr txBox="1">
                <a:spLocks noChangeArrowheads="1"/>
              </p:cNvSpPr>
              <p:nvPr/>
            </p:nvSpPr>
            <p:spPr bwMode="auto">
              <a:xfrm>
                <a:off x="914400" y="4979356"/>
                <a:ext cx="7667336" cy="483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運動過程中任意位置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ea typeface="微軟正黑體" pitchFamily="34" charset="-120"/>
                        <a:cs typeface="Times New Roman" pitchFamily="18" charset="0"/>
                      </a:rPr>
                      <m:t>𝑦</m:t>
                    </m:r>
                  </m:oMath>
                </a14:m>
                <a:r>
                  <a:rPr lang="zh-TW" altLang="en-US" dirty="0"/>
                  <a:t>的動能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𝐾</m:t>
                    </m:r>
                    <m:r>
                      <a:rPr lang="en-US" altLang="zh-TW" b="0" i="1" dirty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dirty="0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TW" b="0" i="1" dirty="0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altLang="zh-TW" b="0" i="1" dirty="0" smtClean="0">
                        <a:latin typeface="Cambria Math"/>
                      </a:rPr>
                      <m:t>𝑚</m:t>
                    </m:r>
                    <m:sSup>
                      <m:sSup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dirty="0" smtClean="0">
                            <a:latin typeface="Cambria Math"/>
                          </a:rPr>
                          <m:t>𝑣</m:t>
                        </m:r>
                      </m:e>
                      <m:sup>
                        <m:r>
                          <a:rPr lang="en-US" altLang="zh-TW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即是水平線與位能線的差：</a:t>
                </a:r>
              </a:p>
            </p:txBody>
          </p:sp>
        </mc:Choice>
        <mc:Fallback xmlns="">
          <p:sp>
            <p:nvSpPr>
              <p:cNvPr id="12293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4979356"/>
                <a:ext cx="7667336" cy="483466"/>
              </a:xfrm>
              <a:prstGeom prst="rect">
                <a:avLst/>
              </a:prstGeom>
              <a:blipFill>
                <a:blip r:embed="rId4"/>
                <a:stretch>
                  <a:fillRect l="-662" b="-512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4" name="文字方塊 5"/>
          <p:cNvSpPr txBox="1">
            <a:spLocks noChangeArrowheads="1"/>
          </p:cNvSpPr>
          <p:nvPr/>
        </p:nvSpPr>
        <p:spPr bwMode="auto">
          <a:xfrm>
            <a:off x="914400" y="6248400"/>
            <a:ext cx="411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因此速度與位置的關係可以立刻得到。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914400" y="4079642"/>
                <a:ext cx="5791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將自由拋體的位能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𝑈</m:t>
                    </m:r>
                    <m:r>
                      <a:rPr lang="en-US" altLang="zh-TW" b="0" i="1" dirty="0" smtClean="0">
                        <a:latin typeface="Cambria Math"/>
                      </a:rPr>
                      <m:t>=</m:t>
                    </m:r>
                    <m:r>
                      <a:rPr lang="en-US" altLang="zh-TW" b="0" i="1" dirty="0" smtClean="0">
                        <a:latin typeface="Cambria Math"/>
                      </a:rPr>
                      <m:t>𝑚𝑔𝑦</m:t>
                    </m:r>
                    <m:r>
                      <a:rPr lang="en-US" altLang="zh-TW" b="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對位置</a:t>
                </a:r>
                <a14:m>
                  <m:oMath xmlns:m="http://schemas.openxmlformats.org/officeDocument/2006/math">
                    <m:r>
                      <a:rPr lang="en-US" altLang="zh-TW" b="0" i="0" dirty="0" smtClean="0">
                        <a:latin typeface="Cambria Math"/>
                      </a:rPr>
                      <m:t> </m:t>
                    </m:r>
                    <m:r>
                      <a:rPr lang="en-US" altLang="zh-TW" i="1" dirty="0">
                        <a:latin typeface="Cambria Math"/>
                      </a:rPr>
                      <m:t>𝑦</m:t>
                    </m:r>
                    <m:r>
                      <a:rPr lang="en-US" altLang="zh-TW" b="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作圖。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079642"/>
                <a:ext cx="5791200" cy="369332"/>
              </a:xfrm>
              <a:prstGeom prst="rect">
                <a:avLst/>
              </a:prstGeom>
              <a:blipFill>
                <a:blip r:embed="rId5"/>
                <a:stretch>
                  <a:fillRect l="-877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949036" y="5530759"/>
                <a:ext cx="3747757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</a:rPr>
                        <m:t>𝐾</m:t>
                      </m:r>
                      <m:r>
                        <a:rPr lang="en-US" altLang="zh-TW" i="1" dirty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𝐸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−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𝐸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−</m:t>
                      </m:r>
                      <m:r>
                        <a:rPr lang="en-US" altLang="zh-TW" b="0" i="1" dirty="0" smtClean="0">
                          <a:latin typeface="Cambria Math"/>
                        </a:rPr>
                        <m:t>𝑚𝑔𝑦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036" y="5530759"/>
                <a:ext cx="3747757" cy="61093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14400" y="415636"/>
            <a:ext cx="670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運動方程式不容易解，守恆量可以提供有用的有限資訊。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3" grpId="0"/>
      <p:bldP spid="12294" grpId="0"/>
      <p:bldP spid="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t="9567"/>
          <a:stretch>
            <a:fillRect/>
          </a:stretch>
        </p:blipFill>
        <p:spPr bwMode="auto">
          <a:xfrm>
            <a:off x="1584325" y="1211263"/>
            <a:ext cx="6624638" cy="451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549650" y="615950"/>
            <a:ext cx="14398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ahoma" pitchFamily="34" charset="0"/>
              </a:rPr>
              <a:t>離子束縛態</a:t>
            </a: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1584325" y="5883275"/>
            <a:ext cx="6408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ahoma" pitchFamily="34" charset="0"/>
              </a:rPr>
              <a:t>束縛能</a:t>
            </a:r>
            <a:r>
              <a:rPr lang="en-US" altLang="zh-TW">
                <a:latin typeface="Times New Roman" pitchFamily="18" charset="0"/>
                <a:cs typeface="Times New Roman" pitchFamily="18" charset="0"/>
              </a:rPr>
              <a:t>3.6eV</a:t>
            </a:r>
            <a:r>
              <a:rPr lang="zh-TW" altLang="en-US">
                <a:latin typeface="Tahoma" pitchFamily="34" charset="0"/>
              </a:rPr>
              <a:t>已大於室溫的熱擾動能量，故為穩定的束縛態。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B82F39A-3B0E-AD77-D53E-CB118D9A3907}"/>
              </a:ext>
            </a:extLst>
          </p:cNvPr>
          <p:cNvSpPr/>
          <p:nvPr/>
        </p:nvSpPr>
        <p:spPr>
          <a:xfrm>
            <a:off x="2895600" y="4648200"/>
            <a:ext cx="9906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i="1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CAF050-E96B-4337-9A04-9DBE8DB0AD75}"/>
              </a:ext>
            </a:extLst>
          </p:cNvPr>
          <p:cNvSpPr txBox="1"/>
          <p:nvPr/>
        </p:nvSpPr>
        <p:spPr bwMode="auto">
          <a:xfrm>
            <a:off x="3886202" y="4878043"/>
            <a:ext cx="1371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庫倫位能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96981F0D-E576-B629-4AAE-7B25CF8E9108}"/>
              </a:ext>
            </a:extLst>
          </p:cNvPr>
          <p:cNvSpPr/>
          <p:nvPr/>
        </p:nvSpPr>
        <p:spPr>
          <a:xfrm>
            <a:off x="7562303" y="3352800"/>
            <a:ext cx="152400" cy="533400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i="1">
              <a:solidFill>
                <a:schemeClr val="tx1"/>
              </a:solidFill>
              <a:latin typeface="Cambria Mat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1562100" y="858890"/>
            <a:ext cx="6896100" cy="378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3962400" y="457200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  <a:latin typeface="Tahoma" pitchFamily="34" charset="0"/>
              </a:rPr>
              <a:t>共價鍵束縛態</a:t>
            </a:r>
          </a:p>
        </p:txBody>
      </p:sp>
      <p:sp>
        <p:nvSpPr>
          <p:cNvPr id="67587" name="Oval 3"/>
          <p:cNvSpPr>
            <a:spLocks noChangeArrowheads="1"/>
          </p:cNvSpPr>
          <p:nvPr/>
        </p:nvSpPr>
        <p:spPr bwMode="auto">
          <a:xfrm>
            <a:off x="2719388" y="3051175"/>
            <a:ext cx="792162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7588" name="Oval 4"/>
          <p:cNvSpPr>
            <a:spLocks noChangeArrowheads="1"/>
          </p:cNvSpPr>
          <p:nvPr/>
        </p:nvSpPr>
        <p:spPr bwMode="auto">
          <a:xfrm>
            <a:off x="4953000" y="3124200"/>
            <a:ext cx="790575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7589" name="Line 5"/>
          <p:cNvSpPr>
            <a:spLocks noChangeShapeType="1"/>
          </p:cNvSpPr>
          <p:nvPr/>
        </p:nvSpPr>
        <p:spPr bwMode="auto">
          <a:xfrm>
            <a:off x="4160838" y="2835275"/>
            <a:ext cx="57467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590" name="Line 6"/>
          <p:cNvSpPr>
            <a:spLocks noChangeShapeType="1"/>
          </p:cNvSpPr>
          <p:nvPr/>
        </p:nvSpPr>
        <p:spPr bwMode="auto">
          <a:xfrm flipH="1" flipV="1">
            <a:off x="4376738" y="3124200"/>
            <a:ext cx="576262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591" name="Oval 7"/>
          <p:cNvSpPr>
            <a:spLocks noChangeArrowheads="1"/>
          </p:cNvSpPr>
          <p:nvPr/>
        </p:nvSpPr>
        <p:spPr bwMode="auto">
          <a:xfrm>
            <a:off x="2719388" y="1412875"/>
            <a:ext cx="792162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7592" name="Oval 8"/>
          <p:cNvSpPr>
            <a:spLocks noChangeArrowheads="1"/>
          </p:cNvSpPr>
          <p:nvPr/>
        </p:nvSpPr>
        <p:spPr bwMode="auto">
          <a:xfrm>
            <a:off x="6969125" y="1412875"/>
            <a:ext cx="792163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7593" name="Oval 9"/>
          <p:cNvSpPr>
            <a:spLocks noChangeArrowheads="1"/>
          </p:cNvSpPr>
          <p:nvPr/>
        </p:nvSpPr>
        <p:spPr bwMode="auto">
          <a:xfrm>
            <a:off x="3656013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3584575" y="979488"/>
            <a:ext cx="35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>
                <a:latin typeface="Times New Roman" pitchFamily="18" charset="0"/>
              </a:rPr>
              <a:t> -</a:t>
            </a:r>
          </a:p>
        </p:txBody>
      </p:sp>
      <p:sp>
        <p:nvSpPr>
          <p:cNvPr id="67595" name="Text Box 11"/>
          <p:cNvSpPr txBox="1">
            <a:spLocks noChangeArrowheads="1"/>
          </p:cNvSpPr>
          <p:nvPr/>
        </p:nvSpPr>
        <p:spPr bwMode="auto">
          <a:xfrm>
            <a:off x="7112000" y="1628775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>
                <a:latin typeface="Tahoma" pitchFamily="34" charset="0"/>
              </a:rPr>
              <a:t>H</a:t>
            </a:r>
            <a:r>
              <a:rPr lang="en-US" altLang="zh-TW" baseline="30000">
                <a:latin typeface="Tahoma" pitchFamily="34" charset="0"/>
              </a:rPr>
              <a:t>+</a:t>
            </a:r>
            <a:endParaRPr lang="en-US" altLang="zh-TW">
              <a:latin typeface="Tahoma" pitchFamily="34" charset="0"/>
            </a:endParaRPr>
          </a:p>
        </p:txBody>
      </p:sp>
      <p:sp>
        <p:nvSpPr>
          <p:cNvPr id="67596" name="Line 12"/>
          <p:cNvSpPr>
            <a:spLocks noChangeShapeType="1"/>
          </p:cNvSpPr>
          <p:nvPr/>
        </p:nvSpPr>
        <p:spPr bwMode="auto">
          <a:xfrm>
            <a:off x="3052763" y="4257675"/>
            <a:ext cx="2303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597" name="Text Box 13"/>
          <p:cNvSpPr txBox="1">
            <a:spLocks noChangeArrowheads="1"/>
          </p:cNvSpPr>
          <p:nvPr/>
        </p:nvSpPr>
        <p:spPr bwMode="auto">
          <a:xfrm>
            <a:off x="4043363" y="4348163"/>
            <a:ext cx="5032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>
                <a:latin typeface="Tahoma" pitchFamily="34" charset="0"/>
              </a:rPr>
              <a:t>R</a:t>
            </a:r>
          </a:p>
        </p:txBody>
      </p:sp>
      <p:sp>
        <p:nvSpPr>
          <p:cNvPr id="67598" name="Text Box 14"/>
          <p:cNvSpPr txBox="1">
            <a:spLocks noChangeArrowheads="1"/>
          </p:cNvSpPr>
          <p:nvPr/>
        </p:nvSpPr>
        <p:spPr bwMode="auto">
          <a:xfrm>
            <a:off x="2863850" y="1628775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>
                <a:latin typeface="Tahoma" pitchFamily="34" charset="0"/>
              </a:rPr>
              <a:t>H</a:t>
            </a:r>
            <a:r>
              <a:rPr lang="en-US" altLang="zh-TW" baseline="30000">
                <a:latin typeface="Tahoma" pitchFamily="34" charset="0"/>
              </a:rPr>
              <a:t>+</a:t>
            </a:r>
            <a:endParaRPr lang="en-US" altLang="zh-TW">
              <a:latin typeface="Tahoma" pitchFamily="34" charset="0"/>
            </a:endParaRPr>
          </a:p>
        </p:txBody>
      </p:sp>
      <p:sp>
        <p:nvSpPr>
          <p:cNvPr id="67599" name="Oval 15"/>
          <p:cNvSpPr>
            <a:spLocks noChangeArrowheads="1"/>
          </p:cNvSpPr>
          <p:nvPr/>
        </p:nvSpPr>
        <p:spPr bwMode="auto">
          <a:xfrm>
            <a:off x="6680200" y="981075"/>
            <a:ext cx="287338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7600" name="Text Box 16"/>
          <p:cNvSpPr txBox="1">
            <a:spLocks noChangeArrowheads="1"/>
          </p:cNvSpPr>
          <p:nvPr/>
        </p:nvSpPr>
        <p:spPr bwMode="auto">
          <a:xfrm>
            <a:off x="6608763" y="908050"/>
            <a:ext cx="35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>
                <a:latin typeface="Times New Roman" pitchFamily="18" charset="0"/>
              </a:rPr>
              <a:t> -</a:t>
            </a:r>
          </a:p>
        </p:txBody>
      </p:sp>
      <p:sp>
        <p:nvSpPr>
          <p:cNvPr id="67601" name="Text Box 17"/>
          <p:cNvSpPr txBox="1">
            <a:spLocks noChangeArrowheads="1"/>
          </p:cNvSpPr>
          <p:nvPr/>
        </p:nvSpPr>
        <p:spPr bwMode="auto">
          <a:xfrm>
            <a:off x="2863850" y="3267075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>
                <a:latin typeface="Tahoma" pitchFamily="34" charset="0"/>
              </a:rPr>
              <a:t>H</a:t>
            </a:r>
            <a:r>
              <a:rPr lang="en-US" altLang="zh-TW" baseline="30000">
                <a:latin typeface="Tahoma" pitchFamily="34" charset="0"/>
              </a:rPr>
              <a:t>+</a:t>
            </a:r>
            <a:endParaRPr lang="en-US" altLang="zh-TW">
              <a:latin typeface="Tahoma" pitchFamily="34" charset="0"/>
            </a:endParaRPr>
          </a:p>
        </p:txBody>
      </p:sp>
      <p:sp>
        <p:nvSpPr>
          <p:cNvPr id="67602" name="Text Box 18"/>
          <p:cNvSpPr txBox="1">
            <a:spLocks noChangeArrowheads="1"/>
          </p:cNvSpPr>
          <p:nvPr/>
        </p:nvSpPr>
        <p:spPr bwMode="auto">
          <a:xfrm>
            <a:off x="5095875" y="3267075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>
                <a:latin typeface="Tahoma" pitchFamily="34" charset="0"/>
              </a:rPr>
              <a:t>H</a:t>
            </a:r>
            <a:r>
              <a:rPr lang="en-US" altLang="zh-TW" baseline="30000">
                <a:latin typeface="Tahoma" pitchFamily="34" charset="0"/>
              </a:rPr>
              <a:t>+</a:t>
            </a:r>
            <a:endParaRPr lang="en-US" altLang="zh-TW">
              <a:latin typeface="Tahoma" pitchFamily="34" charset="0"/>
            </a:endParaRPr>
          </a:p>
        </p:txBody>
      </p:sp>
      <p:sp>
        <p:nvSpPr>
          <p:cNvPr id="67603" name="Oval 19"/>
          <p:cNvSpPr>
            <a:spLocks noChangeArrowheads="1"/>
          </p:cNvSpPr>
          <p:nvPr/>
        </p:nvSpPr>
        <p:spPr bwMode="auto">
          <a:xfrm>
            <a:off x="3871913" y="269240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7604" name="Text Box 20"/>
          <p:cNvSpPr txBox="1">
            <a:spLocks noChangeArrowheads="1"/>
          </p:cNvSpPr>
          <p:nvPr/>
        </p:nvSpPr>
        <p:spPr bwMode="auto">
          <a:xfrm>
            <a:off x="3800475" y="2619375"/>
            <a:ext cx="35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>
                <a:latin typeface="Times New Roman" pitchFamily="18" charset="0"/>
              </a:rPr>
              <a:t> -</a:t>
            </a:r>
          </a:p>
        </p:txBody>
      </p:sp>
      <p:sp>
        <p:nvSpPr>
          <p:cNvPr id="67605" name="Oval 21"/>
          <p:cNvSpPr>
            <a:spLocks noChangeArrowheads="1"/>
          </p:cNvSpPr>
          <p:nvPr/>
        </p:nvSpPr>
        <p:spPr bwMode="auto">
          <a:xfrm>
            <a:off x="3656013" y="370046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7606" name="Text Box 22"/>
          <p:cNvSpPr txBox="1">
            <a:spLocks noChangeArrowheads="1"/>
          </p:cNvSpPr>
          <p:nvPr/>
        </p:nvSpPr>
        <p:spPr bwMode="auto">
          <a:xfrm>
            <a:off x="3584575" y="3627438"/>
            <a:ext cx="35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>
                <a:latin typeface="Times New Roman" pitchFamily="18" charset="0"/>
              </a:rPr>
              <a:t> -</a:t>
            </a:r>
          </a:p>
        </p:txBody>
      </p:sp>
      <p:sp>
        <p:nvSpPr>
          <p:cNvPr id="67607" name="Line 23"/>
          <p:cNvSpPr>
            <a:spLocks noChangeShapeType="1"/>
          </p:cNvSpPr>
          <p:nvPr/>
        </p:nvSpPr>
        <p:spPr bwMode="auto">
          <a:xfrm flipH="1">
            <a:off x="3511550" y="2835275"/>
            <a:ext cx="3603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608" name="Line 24"/>
          <p:cNvSpPr>
            <a:spLocks noChangeShapeType="1"/>
          </p:cNvSpPr>
          <p:nvPr/>
        </p:nvSpPr>
        <p:spPr bwMode="auto">
          <a:xfrm flipV="1">
            <a:off x="3503613" y="3043238"/>
            <a:ext cx="358775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609" name="Line 25"/>
          <p:cNvSpPr>
            <a:spLocks noChangeShapeType="1"/>
          </p:cNvSpPr>
          <p:nvPr/>
        </p:nvSpPr>
        <p:spPr bwMode="auto">
          <a:xfrm flipH="1" flipV="1">
            <a:off x="3548063" y="3582988"/>
            <a:ext cx="179387" cy="134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610" name="Line 26"/>
          <p:cNvSpPr>
            <a:spLocks noChangeShapeType="1"/>
          </p:cNvSpPr>
          <p:nvPr/>
        </p:nvSpPr>
        <p:spPr bwMode="auto">
          <a:xfrm>
            <a:off x="3413125" y="3717925"/>
            <a:ext cx="179388" cy="134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611" name="Line 27"/>
          <p:cNvSpPr>
            <a:spLocks noChangeShapeType="1"/>
          </p:cNvSpPr>
          <p:nvPr/>
        </p:nvSpPr>
        <p:spPr bwMode="auto">
          <a:xfrm flipH="1">
            <a:off x="4673600" y="3717925"/>
            <a:ext cx="360363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612" name="Line 28"/>
          <p:cNvSpPr>
            <a:spLocks noChangeShapeType="1"/>
          </p:cNvSpPr>
          <p:nvPr/>
        </p:nvSpPr>
        <p:spPr bwMode="auto">
          <a:xfrm flipV="1">
            <a:off x="3908425" y="3673475"/>
            <a:ext cx="314325" cy="8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613" name="Line 29"/>
          <p:cNvSpPr>
            <a:spLocks noChangeShapeType="1"/>
          </p:cNvSpPr>
          <p:nvPr/>
        </p:nvSpPr>
        <p:spPr bwMode="auto">
          <a:xfrm flipV="1">
            <a:off x="3413125" y="1322388"/>
            <a:ext cx="179388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614" name="Line 30"/>
          <p:cNvSpPr>
            <a:spLocks noChangeShapeType="1"/>
          </p:cNvSpPr>
          <p:nvPr/>
        </p:nvSpPr>
        <p:spPr bwMode="auto">
          <a:xfrm flipH="1">
            <a:off x="3638550" y="1366838"/>
            <a:ext cx="134938" cy="134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615" name="Line 31"/>
          <p:cNvSpPr>
            <a:spLocks noChangeShapeType="1"/>
          </p:cNvSpPr>
          <p:nvPr/>
        </p:nvSpPr>
        <p:spPr bwMode="auto">
          <a:xfrm>
            <a:off x="6878638" y="1277938"/>
            <a:ext cx="179387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616" name="Line 32"/>
          <p:cNvSpPr>
            <a:spLocks noChangeShapeType="1"/>
          </p:cNvSpPr>
          <p:nvPr/>
        </p:nvSpPr>
        <p:spPr bwMode="auto">
          <a:xfrm flipH="1" flipV="1">
            <a:off x="7058025" y="1231900"/>
            <a:ext cx="180975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473" name="Text Box 33"/>
          <p:cNvSpPr txBox="1">
            <a:spLocks noChangeArrowheads="1"/>
          </p:cNvSpPr>
          <p:nvPr/>
        </p:nvSpPr>
        <p:spPr bwMode="auto">
          <a:xfrm>
            <a:off x="1905000" y="4648200"/>
            <a:ext cx="533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ahoma" pitchFamily="34" charset="0"/>
              </a:rPr>
              <a:t>電子共享也可使能量降低，因此形成束縛態。</a:t>
            </a:r>
          </a:p>
        </p:txBody>
      </p:sp>
      <p:sp>
        <p:nvSpPr>
          <p:cNvPr id="95266" name="文字方塊 33"/>
          <p:cNvSpPr txBox="1">
            <a:spLocks noChangeArrowheads="1"/>
          </p:cNvSpPr>
          <p:nvPr/>
        </p:nvSpPr>
        <p:spPr bwMode="auto">
          <a:xfrm>
            <a:off x="1917700" y="5945187"/>
            <a:ext cx="6616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能量降低，所降低的能量與原子核的距離及電子軌道有關。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80F2C1-AD0B-97B5-DCDB-3DBD30DC80CE}"/>
              </a:ext>
            </a:extLst>
          </p:cNvPr>
          <p:cNvSpPr txBox="1"/>
          <p:nvPr/>
        </p:nvSpPr>
        <p:spPr bwMode="auto">
          <a:xfrm>
            <a:off x="1917700" y="5069059"/>
            <a:ext cx="6553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氫原子核相離甚遠時，電子只能感受一個原子核的吸引力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2D53D5-9C47-CB77-5FF8-AFD97852BC5D}"/>
              </a:ext>
            </a:extLst>
          </p:cNvPr>
          <p:cNvSpPr txBox="1"/>
          <p:nvPr/>
        </p:nvSpPr>
        <p:spPr bwMode="auto">
          <a:xfrm>
            <a:off x="1917700" y="5485368"/>
            <a:ext cx="6921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但當兩氫原子核靠近時，電子能同時感受兩個原子核的吸引力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9574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5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3" grpId="0"/>
      <p:bldP spid="9526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3044D508-6A77-39A5-FB88-D88CAB4031A7}"/>
              </a:ext>
            </a:extLst>
          </p:cNvPr>
          <p:cNvSpPr/>
          <p:nvPr/>
        </p:nvSpPr>
        <p:spPr>
          <a:xfrm>
            <a:off x="2310606" y="2132013"/>
            <a:ext cx="4002088" cy="189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610" name="Oval 3"/>
          <p:cNvSpPr>
            <a:spLocks noChangeArrowheads="1"/>
          </p:cNvSpPr>
          <p:nvPr/>
        </p:nvSpPr>
        <p:spPr bwMode="auto">
          <a:xfrm>
            <a:off x="2871788" y="2822575"/>
            <a:ext cx="792162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8611" name="Oval 4"/>
          <p:cNvSpPr>
            <a:spLocks noChangeArrowheads="1"/>
          </p:cNvSpPr>
          <p:nvPr/>
        </p:nvSpPr>
        <p:spPr bwMode="auto">
          <a:xfrm>
            <a:off x="5105400" y="2895600"/>
            <a:ext cx="790575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8612" name="Line 5"/>
          <p:cNvSpPr>
            <a:spLocks noChangeShapeType="1"/>
          </p:cNvSpPr>
          <p:nvPr/>
        </p:nvSpPr>
        <p:spPr bwMode="auto">
          <a:xfrm>
            <a:off x="4313238" y="2606675"/>
            <a:ext cx="57467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8614" name="Text Box 7"/>
          <p:cNvSpPr txBox="1">
            <a:spLocks noChangeArrowheads="1"/>
          </p:cNvSpPr>
          <p:nvPr/>
        </p:nvSpPr>
        <p:spPr bwMode="auto">
          <a:xfrm>
            <a:off x="3016250" y="3038475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>
                <a:latin typeface="Tahoma" pitchFamily="34" charset="0"/>
              </a:rPr>
              <a:t>H</a:t>
            </a:r>
            <a:r>
              <a:rPr lang="en-US" altLang="zh-TW" baseline="30000">
                <a:latin typeface="Tahoma" pitchFamily="34" charset="0"/>
              </a:rPr>
              <a:t>+</a:t>
            </a:r>
            <a:endParaRPr lang="en-US" altLang="zh-TW">
              <a:latin typeface="Tahoma" pitchFamily="34" charset="0"/>
            </a:endParaRPr>
          </a:p>
        </p:txBody>
      </p:sp>
      <p:sp>
        <p:nvSpPr>
          <p:cNvPr id="68615" name="Text Box 8"/>
          <p:cNvSpPr txBox="1">
            <a:spLocks noChangeArrowheads="1"/>
          </p:cNvSpPr>
          <p:nvPr/>
        </p:nvSpPr>
        <p:spPr bwMode="auto">
          <a:xfrm>
            <a:off x="5248275" y="3038475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>
                <a:latin typeface="Tahoma" pitchFamily="34" charset="0"/>
              </a:rPr>
              <a:t>H</a:t>
            </a:r>
            <a:r>
              <a:rPr lang="en-US" altLang="zh-TW" baseline="30000">
                <a:latin typeface="Tahoma" pitchFamily="34" charset="0"/>
              </a:rPr>
              <a:t>+</a:t>
            </a:r>
            <a:endParaRPr lang="en-US" altLang="zh-TW">
              <a:latin typeface="Tahoma" pitchFamily="34" charset="0"/>
            </a:endParaRPr>
          </a:p>
        </p:txBody>
      </p:sp>
      <p:sp>
        <p:nvSpPr>
          <p:cNvPr id="68616" name="Oval 9"/>
          <p:cNvSpPr>
            <a:spLocks noChangeArrowheads="1"/>
          </p:cNvSpPr>
          <p:nvPr/>
        </p:nvSpPr>
        <p:spPr bwMode="auto">
          <a:xfrm>
            <a:off x="4024313" y="246380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8617" name="Text Box 10"/>
          <p:cNvSpPr txBox="1">
            <a:spLocks noChangeArrowheads="1"/>
          </p:cNvSpPr>
          <p:nvPr/>
        </p:nvSpPr>
        <p:spPr bwMode="auto">
          <a:xfrm>
            <a:off x="3952875" y="2390775"/>
            <a:ext cx="35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>
                <a:latin typeface="Times New Roman" pitchFamily="18" charset="0"/>
              </a:rPr>
              <a:t> -</a:t>
            </a:r>
          </a:p>
        </p:txBody>
      </p:sp>
      <p:sp>
        <p:nvSpPr>
          <p:cNvPr id="68618" name="Line 11"/>
          <p:cNvSpPr>
            <a:spLocks noChangeShapeType="1"/>
          </p:cNvSpPr>
          <p:nvPr/>
        </p:nvSpPr>
        <p:spPr bwMode="auto">
          <a:xfrm flipH="1">
            <a:off x="3663950" y="2606675"/>
            <a:ext cx="3603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8619" name="Text Box 12"/>
          <p:cNvSpPr txBox="1">
            <a:spLocks noChangeArrowheads="1"/>
          </p:cNvSpPr>
          <p:nvPr/>
        </p:nvSpPr>
        <p:spPr bwMode="auto">
          <a:xfrm>
            <a:off x="2182812" y="4337049"/>
            <a:ext cx="4545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ahoma" pitchFamily="34" charset="0"/>
              </a:rPr>
              <a:t>解兩個原子核外的電子能階與對應的能態，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478" name="Text Box 14"/>
              <p:cNvSpPr txBox="1">
                <a:spLocks noChangeArrowheads="1"/>
              </p:cNvSpPr>
              <p:nvPr/>
            </p:nvSpPr>
            <p:spPr bwMode="auto">
              <a:xfrm>
                <a:off x="2182812" y="4779962"/>
                <a:ext cx="477837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latin typeface="Tahoma" pitchFamily="34" charset="0"/>
                  </a:rPr>
                  <a:t>找到電子能態的能階與距離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</m:oMath>
                </a14:m>
                <a:r>
                  <a:rPr lang="zh-TW" altLang="en-US" dirty="0">
                    <a:latin typeface="Tahoma" pitchFamily="34" charset="0"/>
                  </a:rPr>
                  <a:t>的關係。</a:t>
                </a:r>
              </a:p>
            </p:txBody>
          </p:sp>
        </mc:Choice>
        <mc:Fallback xmlns="">
          <p:sp>
            <p:nvSpPr>
              <p:cNvPr id="62478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82812" y="4779962"/>
                <a:ext cx="4778375" cy="369332"/>
              </a:xfrm>
              <a:prstGeom prst="rect">
                <a:avLst/>
              </a:prstGeom>
              <a:blipFill>
                <a:blip r:embed="rId2"/>
                <a:stretch>
                  <a:fillRect l="-79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6E6A4E-FF7A-2120-8371-F879B3E0D7E6}"/>
                  </a:ext>
                </a:extLst>
              </p:cNvPr>
              <p:cNvSpPr txBox="1"/>
              <p:nvPr/>
            </p:nvSpPr>
            <p:spPr bwMode="auto">
              <a:xfrm>
                <a:off x="3751758" y="1533137"/>
                <a:ext cx="769441" cy="276999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6E6A4E-FF7A-2120-8371-F879B3E0D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51758" y="1533137"/>
                <a:ext cx="769441" cy="276999"/>
              </a:xfrm>
              <a:prstGeom prst="rect">
                <a:avLst/>
              </a:prstGeom>
              <a:blipFill>
                <a:blip r:embed="rId3"/>
                <a:stretch>
                  <a:fillRect l="-9677" t="-30435" b="-304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93916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ovalent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7" b="13190"/>
          <a:stretch>
            <a:fillRect/>
          </a:stretch>
        </p:blipFill>
        <p:spPr bwMode="auto">
          <a:xfrm>
            <a:off x="1219200" y="838200"/>
            <a:ext cx="6553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4675188" y="3259138"/>
            <a:ext cx="2520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ahoma" pitchFamily="34" charset="0"/>
              </a:rPr>
              <a:t>對稱 </a:t>
            </a:r>
            <a:r>
              <a:rPr lang="en-US" altLang="zh-TW">
                <a:latin typeface="Tahoma" pitchFamily="34" charset="0"/>
              </a:rPr>
              <a:t>S  </a:t>
            </a:r>
            <a:r>
              <a:rPr lang="en-US" altLang="zh-TW">
                <a:solidFill>
                  <a:srgbClr val="FF0000"/>
                </a:solidFill>
                <a:latin typeface="Tahoma" pitchFamily="34" charset="0"/>
              </a:rPr>
              <a:t>Bonding</a:t>
            </a:r>
          </a:p>
        </p:txBody>
      </p:sp>
      <p:sp>
        <p:nvSpPr>
          <p:cNvPr id="77828" name="Line 4"/>
          <p:cNvSpPr>
            <a:spLocks noChangeShapeType="1"/>
          </p:cNvSpPr>
          <p:nvPr/>
        </p:nvSpPr>
        <p:spPr bwMode="auto">
          <a:xfrm flipV="1">
            <a:off x="4891088" y="31162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4891088" y="1963738"/>
            <a:ext cx="26654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ahoma" pitchFamily="34" charset="0"/>
              </a:rPr>
              <a:t>反對稱 </a:t>
            </a:r>
            <a:r>
              <a:rPr lang="en-US" altLang="zh-TW">
                <a:solidFill>
                  <a:srgbClr val="FF0000"/>
                </a:solidFill>
                <a:latin typeface="Tahoma" pitchFamily="34" charset="0"/>
              </a:rPr>
              <a:t>Anti-Bonding</a:t>
            </a:r>
          </a:p>
        </p:txBody>
      </p:sp>
      <p:sp>
        <p:nvSpPr>
          <p:cNvPr id="77830" name="Line 6"/>
          <p:cNvSpPr>
            <a:spLocks noChangeShapeType="1"/>
          </p:cNvSpPr>
          <p:nvPr/>
        </p:nvSpPr>
        <p:spPr bwMode="auto">
          <a:xfrm flipH="1">
            <a:off x="5251450" y="2395538"/>
            <a:ext cx="71438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831" name="Text Box 5"/>
          <p:cNvSpPr txBox="1">
            <a:spLocks noChangeArrowheads="1"/>
          </p:cNvSpPr>
          <p:nvPr/>
        </p:nvSpPr>
        <p:spPr bwMode="auto">
          <a:xfrm>
            <a:off x="2001982" y="6248400"/>
            <a:ext cx="396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  <a:latin typeface="Tahoma" pitchFamily="34" charset="0"/>
              </a:rPr>
              <a:t>分子軌道 </a:t>
            </a:r>
            <a:r>
              <a:rPr lang="en-US" altLang="zh-TW" dirty="0">
                <a:solidFill>
                  <a:srgbClr val="FF0000"/>
                </a:solidFill>
                <a:latin typeface="+mj-lt"/>
              </a:rPr>
              <a:t>Molecule Orbits</a:t>
            </a:r>
            <a:r>
              <a:rPr lang="zh-TW" altLang="en-US" dirty="0">
                <a:solidFill>
                  <a:srgbClr val="FF0000"/>
                </a:solidFill>
                <a:latin typeface="+mj-lt"/>
              </a:rPr>
              <a:t> </a:t>
            </a:r>
            <a:r>
              <a:rPr lang="el-GR" altLang="zh-TW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σ</a:t>
            </a:r>
            <a:r>
              <a:rPr lang="en-US" altLang="zh-TW" dirty="0">
                <a:solidFill>
                  <a:srgbClr val="FF0000"/>
                </a:solidFill>
                <a:latin typeface="+mj-lt"/>
              </a:rPr>
              <a:t>-bond</a:t>
            </a:r>
            <a:endParaRPr lang="zh-TW" altLang="el-GR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7832" name="文字方塊 7"/>
          <p:cNvSpPr txBox="1">
            <a:spLocks noChangeArrowheads="1"/>
          </p:cNvSpPr>
          <p:nvPr/>
        </p:nvSpPr>
        <p:spPr bwMode="auto">
          <a:xfrm>
            <a:off x="2001982" y="57912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對稱態的確可以形成束縛態</a:t>
            </a:r>
          </a:p>
        </p:txBody>
      </p:sp>
      <p:sp>
        <p:nvSpPr>
          <p:cNvPr id="77833" name="Text Box 14"/>
          <p:cNvSpPr txBox="1">
            <a:spLocks noChangeArrowheads="1"/>
          </p:cNvSpPr>
          <p:nvPr/>
        </p:nvSpPr>
        <p:spPr bwMode="auto">
          <a:xfrm>
            <a:off x="1981200" y="381000"/>
            <a:ext cx="586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ahoma" pitchFamily="34" charset="0"/>
              </a:rPr>
              <a:t>分子中電子能態的能量與距離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zh-TW" altLang="en-US" dirty="0">
                <a:latin typeface="Tahoma" pitchFamily="34" charset="0"/>
              </a:rPr>
              <a:t> 的關係：</a:t>
            </a:r>
          </a:p>
        </p:txBody>
      </p:sp>
      <p:sp>
        <p:nvSpPr>
          <p:cNvPr id="77834" name="文字方塊 9"/>
          <p:cNvSpPr txBox="1">
            <a:spLocks noChangeArrowheads="1"/>
          </p:cNvSpPr>
          <p:nvPr/>
        </p:nvSpPr>
        <p:spPr bwMode="auto">
          <a:xfrm>
            <a:off x="1981200" y="4876800"/>
            <a:ext cx="647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電子因為由兩個原子核共享而增加了負的庫倫位能，</a:t>
            </a:r>
          </a:p>
        </p:txBody>
      </p:sp>
      <p:sp>
        <p:nvSpPr>
          <p:cNvPr id="77835" name="矩形 10"/>
          <p:cNvSpPr>
            <a:spLocks noChangeArrowheads="1"/>
          </p:cNvSpPr>
          <p:nvPr/>
        </p:nvSpPr>
        <p:spPr bwMode="auto">
          <a:xfrm>
            <a:off x="1981200" y="5334000"/>
            <a:ext cx="38779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能量會因原子核距離的靠近而降低。</a:t>
            </a:r>
          </a:p>
        </p:txBody>
      </p:sp>
    </p:spTree>
    <p:extLst>
      <p:ext uri="{BB962C8B-B14F-4D97-AF65-F5344CB8AC3E}">
        <p14:creationId xmlns:p14="http://schemas.microsoft.com/office/powerpoint/2010/main" val="21628835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5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98308" name="Picture 6" descr="fig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81"/>
          <a:stretch>
            <a:fillRect/>
          </a:stretch>
        </p:blipFill>
        <p:spPr bwMode="auto">
          <a:xfrm>
            <a:off x="2514600" y="3200400"/>
            <a:ext cx="36576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Text Box 7"/>
          <p:cNvSpPr txBox="1">
            <a:spLocks noChangeArrowheads="1"/>
          </p:cNvSpPr>
          <p:nvPr/>
        </p:nvSpPr>
        <p:spPr bwMode="auto">
          <a:xfrm>
            <a:off x="3352800" y="1350818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dirty="0">
                <a:solidFill>
                  <a:srgbClr val="FF0000"/>
                </a:solidFill>
              </a:rPr>
              <a:t>空間的功</a:t>
            </a:r>
          </a:p>
        </p:txBody>
      </p:sp>
      <p:sp>
        <p:nvSpPr>
          <p:cNvPr id="98310" name="Text Box 8"/>
          <p:cNvSpPr txBox="1">
            <a:spLocks noChangeArrowheads="1"/>
          </p:cNvSpPr>
          <p:nvPr/>
        </p:nvSpPr>
        <p:spPr bwMode="auto">
          <a:xfrm>
            <a:off x="5562600" y="2273641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沿某一路徑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BED52098-F7A2-CA44-8834-F83051C6AC0B}"/>
                  </a:ext>
                </a:extLst>
              </p:cNvPr>
              <p:cNvSpPr txBox="1"/>
              <p:nvPr/>
            </p:nvSpPr>
            <p:spPr>
              <a:xfrm>
                <a:off x="3332922" y="1942498"/>
                <a:ext cx="1674241" cy="102900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BED52098-F7A2-CA44-8834-F83051C6A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922" y="1942498"/>
                <a:ext cx="1674241" cy="1029000"/>
              </a:xfrm>
              <a:prstGeom prst="rect">
                <a:avLst/>
              </a:prstGeom>
              <a:blipFill>
                <a:blip r:embed="rId3"/>
                <a:stretch>
                  <a:fillRect l="-16541" t="-89024" r="-1504" b="-14390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19_FigureA.jpg">
            <a:extLst>
              <a:ext uri="{FF2B5EF4-FFF2-40B4-BE49-F238E27FC236}">
                <a16:creationId xmlns:a16="http://schemas.microsoft.com/office/drawing/2014/main" id="{0DEAF7FA-C301-D482-5A4E-8D22CABE9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658" y="3048000"/>
            <a:ext cx="3721760" cy="2767584"/>
          </a:xfrm>
          <a:prstGeom prst="rect">
            <a:avLst/>
          </a:prstGeom>
        </p:spPr>
      </p:pic>
      <p:pic>
        <p:nvPicPr>
          <p:cNvPr id="3" name="Picture 2" descr="13_02_FigureB.jpg">
            <a:extLst>
              <a:ext uri="{FF2B5EF4-FFF2-40B4-BE49-F238E27FC236}">
                <a16:creationId xmlns:a16="http://schemas.microsoft.com/office/drawing/2014/main" id="{84F19B07-98A2-301A-62DB-C764AA701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0"/>
          <a:stretch>
            <a:fillRect/>
          </a:stretch>
        </p:blipFill>
        <p:spPr>
          <a:xfrm>
            <a:off x="1143000" y="1395984"/>
            <a:ext cx="2188464" cy="441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F756D6-2A65-048D-7787-13F67A34888E}"/>
              </a:ext>
            </a:extLst>
          </p:cNvPr>
          <p:cNvSpPr txBox="1"/>
          <p:nvPr/>
        </p:nvSpPr>
        <p:spPr bwMode="auto">
          <a:xfrm>
            <a:off x="3886200" y="1395984"/>
            <a:ext cx="335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萬有引力只與位置有關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FB7AF9-BDA9-DABE-3108-98E9AA685414}"/>
              </a:ext>
            </a:extLst>
          </p:cNvPr>
          <p:cNvSpPr txBox="1"/>
          <p:nvPr/>
        </p:nvSpPr>
        <p:spPr bwMode="auto">
          <a:xfrm>
            <a:off x="3886200" y="1905000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但粒子運動可以是二維的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9933909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11"/>
          <p:cNvSpPr txBox="1">
            <a:spLocks noChangeArrowheads="1"/>
          </p:cNvSpPr>
          <p:nvPr/>
        </p:nvSpPr>
        <p:spPr bwMode="auto">
          <a:xfrm>
            <a:off x="1295400" y="1802528"/>
            <a:ext cx="388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考慮一個無限小的過程：</a:t>
            </a:r>
          </a:p>
        </p:txBody>
      </p:sp>
      <p:sp>
        <p:nvSpPr>
          <p:cNvPr id="20485" name="Text Box 17"/>
          <p:cNvSpPr txBox="1">
            <a:spLocks noChangeArrowheads="1"/>
          </p:cNvSpPr>
          <p:nvPr/>
        </p:nvSpPr>
        <p:spPr bwMode="auto">
          <a:xfrm>
            <a:off x="1283970" y="1287385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研究</a:t>
            </a:r>
          </a:p>
        </p:txBody>
      </p:sp>
      <p:sp>
        <p:nvSpPr>
          <p:cNvPr id="20486" name="Text Box 18"/>
          <p:cNvSpPr txBox="1">
            <a:spLocks noChangeArrowheads="1"/>
          </p:cNvSpPr>
          <p:nvPr/>
        </p:nvSpPr>
        <p:spPr bwMode="auto">
          <a:xfrm>
            <a:off x="3118485" y="1289262"/>
            <a:ext cx="41262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動能在運動過程中的變化。</a:t>
            </a:r>
          </a:p>
        </p:txBody>
      </p:sp>
      <p:sp>
        <p:nvSpPr>
          <p:cNvPr id="2049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57ED26C2-6DFA-E043-8FB9-621AE78AC7BA}"/>
                  </a:ext>
                </a:extLst>
              </p:cNvPr>
              <p:cNvSpPr txBox="1"/>
              <p:nvPr/>
            </p:nvSpPr>
            <p:spPr bwMode="auto">
              <a:xfrm>
                <a:off x="1890078" y="1201558"/>
                <a:ext cx="1138452" cy="518604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57ED26C2-6DFA-E043-8FB9-621AE78AC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90078" y="1201558"/>
                <a:ext cx="1138452" cy="518604"/>
              </a:xfrm>
              <a:prstGeom prst="rect">
                <a:avLst/>
              </a:prstGeom>
              <a:blipFill>
                <a:blip r:embed="rId10"/>
                <a:stretch>
                  <a:fillRect l="-3333" t="-4878" r="-2222" b="-146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35CCDA3-31E5-9C45-B297-825AB7615098}"/>
                  </a:ext>
                </a:extLst>
              </p:cNvPr>
              <p:cNvSpPr txBox="1"/>
              <p:nvPr/>
            </p:nvSpPr>
            <p:spPr bwMode="auto">
              <a:xfrm>
                <a:off x="1371600" y="4343400"/>
                <a:ext cx="5776005" cy="1072794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</m:acc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35CCDA3-31E5-9C45-B297-825AB7615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1600" y="4343400"/>
                <a:ext cx="5776005" cy="1072794"/>
              </a:xfrm>
              <a:prstGeom prst="rect">
                <a:avLst/>
              </a:prstGeom>
              <a:blipFill>
                <a:blip r:embed="rId11"/>
                <a:stretch>
                  <a:fillRect l="-440" t="-2353"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13">
            <a:extLst>
              <a:ext uri="{FF2B5EF4-FFF2-40B4-BE49-F238E27FC236}">
                <a16:creationId xmlns:a16="http://schemas.microsoft.com/office/drawing/2014/main" id="{9D49AEED-80D3-EC42-93F9-B7B2FA0A8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885" y="5568738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功是力向量與位移向量的內積！</a:t>
            </a:r>
          </a:p>
        </p:txBody>
      </p:sp>
      <p:pic>
        <p:nvPicPr>
          <p:cNvPr id="3" name="Picture 15" descr="F07_02">
            <a:extLst>
              <a:ext uri="{FF2B5EF4-FFF2-40B4-BE49-F238E27FC236}">
                <a16:creationId xmlns:a16="http://schemas.microsoft.com/office/drawing/2014/main" id="{1180D7E8-427C-B33C-63D3-DF6DF42C6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5" t="20409" r="14386" b="39979"/>
          <a:stretch/>
        </p:blipFill>
        <p:spPr bwMode="auto">
          <a:xfrm>
            <a:off x="1371600" y="2412128"/>
            <a:ext cx="3114675" cy="147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5ED0EE0F-6C26-A74E-EA26-A7469EF4242B}"/>
                  </a:ext>
                </a:extLst>
              </p:cNvPr>
              <p:cNvSpPr txBox="1"/>
              <p:nvPr/>
            </p:nvSpPr>
            <p:spPr bwMode="auto">
              <a:xfrm>
                <a:off x="3531197" y="2585498"/>
                <a:ext cx="728405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5ED0EE0F-6C26-A74E-EA26-A7469EF42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31197" y="2585498"/>
                <a:ext cx="728405" cy="276999"/>
              </a:xfrm>
              <a:prstGeom prst="rect">
                <a:avLst/>
              </a:prstGeom>
              <a:blipFill>
                <a:blip r:embed="rId13"/>
                <a:stretch>
                  <a:fillRect l="-3390" t="-30435" r="-3390" b="-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2">
                <a:extLst>
                  <a:ext uri="{FF2B5EF4-FFF2-40B4-BE49-F238E27FC236}">
                    <a16:creationId xmlns:a16="http://schemas.microsoft.com/office/drawing/2014/main" id="{391E5B52-22E0-9037-8E2E-EBEAA73DAF81}"/>
                  </a:ext>
                </a:extLst>
              </p:cNvPr>
              <p:cNvSpPr txBox="1"/>
              <p:nvPr/>
            </p:nvSpPr>
            <p:spPr bwMode="auto">
              <a:xfrm>
                <a:off x="1707016" y="2656906"/>
                <a:ext cx="183062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12">
                <a:extLst>
                  <a:ext uri="{FF2B5EF4-FFF2-40B4-BE49-F238E27FC236}">
                    <a16:creationId xmlns:a16="http://schemas.microsoft.com/office/drawing/2014/main" id="{391E5B52-22E0-9037-8E2E-EBEAA73DAF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7016" y="2656906"/>
                <a:ext cx="183062" cy="276999"/>
              </a:xfrm>
              <a:prstGeom prst="rect">
                <a:avLst/>
              </a:prstGeom>
              <a:blipFill>
                <a:blip r:embed="rId14"/>
                <a:stretch>
                  <a:fillRect l="-20000" t="-31818" r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2">
                <a:extLst>
                  <a:ext uri="{FF2B5EF4-FFF2-40B4-BE49-F238E27FC236}">
                    <a16:creationId xmlns:a16="http://schemas.microsoft.com/office/drawing/2014/main" id="{48E66FB1-E37E-CB10-AA87-59F64B39EF0E}"/>
                  </a:ext>
                </a:extLst>
              </p:cNvPr>
              <p:cNvSpPr/>
              <p:nvPr/>
            </p:nvSpPr>
            <p:spPr>
              <a:xfrm>
                <a:off x="3555081" y="3614147"/>
                <a:ext cx="43120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2">
                <a:extLst>
                  <a:ext uri="{FF2B5EF4-FFF2-40B4-BE49-F238E27FC236}">
                    <a16:creationId xmlns:a16="http://schemas.microsoft.com/office/drawing/2014/main" id="{48E66FB1-E37E-CB10-AA87-59F64B39EF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081" y="3614147"/>
                <a:ext cx="431203" cy="276999"/>
              </a:xfrm>
              <a:prstGeom prst="rect">
                <a:avLst/>
              </a:prstGeom>
              <a:blipFill>
                <a:blip r:embed="rId15"/>
                <a:stretch>
                  <a:fillRect t="-30435" b="-434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56982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6" descr="fig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81"/>
          <a:stretch>
            <a:fillRect/>
          </a:stretch>
        </p:blipFill>
        <p:spPr bwMode="auto">
          <a:xfrm>
            <a:off x="2500313" y="461963"/>
            <a:ext cx="36576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文字方塊 12"/>
          <p:cNvSpPr txBox="1">
            <a:spLocks noChangeArrowheads="1"/>
          </p:cNvSpPr>
          <p:nvPr/>
        </p:nvSpPr>
        <p:spPr bwMode="auto">
          <a:xfrm>
            <a:off x="1143000" y="3244056"/>
            <a:ext cx="640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將無限多無限小的過程組合起來，即成為一個有限的過程：</a:t>
            </a:r>
          </a:p>
        </p:txBody>
      </p:sp>
      <p:sp>
        <p:nvSpPr>
          <p:cNvPr id="100359" name="文字方塊 18"/>
          <p:cNvSpPr txBox="1">
            <a:spLocks noChangeArrowheads="1"/>
          </p:cNvSpPr>
          <p:nvPr/>
        </p:nvSpPr>
        <p:spPr bwMode="auto">
          <a:xfrm>
            <a:off x="6629399" y="4991400"/>
            <a:ext cx="20755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向量的線積分</a:t>
            </a:r>
          </a:p>
        </p:txBody>
      </p:sp>
      <p:sp>
        <p:nvSpPr>
          <p:cNvPr id="100360" name="Oval 27"/>
          <p:cNvSpPr>
            <a:spLocks noChangeArrowheads="1"/>
          </p:cNvSpPr>
          <p:nvPr/>
        </p:nvSpPr>
        <p:spPr bwMode="auto">
          <a:xfrm>
            <a:off x="4724400" y="1100138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0361" name="Oval 26"/>
          <p:cNvSpPr>
            <a:spLocks noChangeArrowheads="1"/>
          </p:cNvSpPr>
          <p:nvPr/>
        </p:nvSpPr>
        <p:spPr bwMode="auto">
          <a:xfrm>
            <a:off x="4267200" y="1162050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00362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9697667"/>
              </p:ext>
            </p:extLst>
          </p:nvPr>
        </p:nvGraphicFramePr>
        <p:xfrm>
          <a:off x="4479507" y="692150"/>
          <a:ext cx="902984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609336" imgH="241195" progId="Equation.3">
                  <p:embed/>
                </p:oleObj>
              </mc:Choice>
              <mc:Fallback>
                <p:oleObj name="方程式" r:id="rId3" imgW="609336" imgH="241195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9507" y="692150"/>
                        <a:ext cx="902984" cy="3587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63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786029"/>
              </p:ext>
            </p:extLst>
          </p:nvPr>
        </p:nvGraphicFramePr>
        <p:xfrm>
          <a:off x="3976255" y="1447800"/>
          <a:ext cx="3048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228402" imgH="76134" progId="Equation.3">
                  <p:embed/>
                </p:oleObj>
              </mc:Choice>
              <mc:Fallback>
                <p:oleObj name="方程式" r:id="rId5" imgW="228402" imgH="76134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6255" y="1447800"/>
                        <a:ext cx="304800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64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281786"/>
              </p:ext>
            </p:extLst>
          </p:nvPr>
        </p:nvGraphicFramePr>
        <p:xfrm>
          <a:off x="4703618" y="1313152"/>
          <a:ext cx="18256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39639" imgH="241195" progId="Equation.3">
                  <p:embed/>
                </p:oleObj>
              </mc:Choice>
              <mc:Fallback>
                <p:oleObj name="方程式" r:id="rId7" imgW="139639" imgH="241195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3618" y="1313152"/>
                        <a:ext cx="18256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65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7785756"/>
              </p:ext>
            </p:extLst>
          </p:nvPr>
        </p:nvGraphicFramePr>
        <p:xfrm>
          <a:off x="5486400" y="1068098"/>
          <a:ext cx="265126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228600" imgH="241300" progId="Equation.3">
                  <p:embed/>
                </p:oleObj>
              </mc:Choice>
              <mc:Fallback>
                <p:oleObj name="方程式" r:id="rId9" imgW="228600" imgH="24130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068098"/>
                        <a:ext cx="265126" cy="2809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66" name="Oval 26"/>
          <p:cNvSpPr>
            <a:spLocks noChangeArrowheads="1"/>
          </p:cNvSpPr>
          <p:nvPr/>
        </p:nvSpPr>
        <p:spPr bwMode="auto">
          <a:xfrm>
            <a:off x="2828925" y="1666875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0367" name="Oval 26"/>
          <p:cNvSpPr>
            <a:spLocks noChangeArrowheads="1"/>
          </p:cNvSpPr>
          <p:nvPr/>
        </p:nvSpPr>
        <p:spPr bwMode="auto">
          <a:xfrm>
            <a:off x="3810000" y="1238250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0368" name="Oval 26"/>
          <p:cNvSpPr>
            <a:spLocks noChangeArrowheads="1"/>
          </p:cNvSpPr>
          <p:nvPr/>
        </p:nvSpPr>
        <p:spPr bwMode="auto">
          <a:xfrm>
            <a:off x="5715000" y="795338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00369" name="物件 35"/>
          <p:cNvGraphicFramePr>
            <a:graphicFrameLocks noChangeAspect="1"/>
          </p:cNvGraphicFramePr>
          <p:nvPr/>
        </p:nvGraphicFramePr>
        <p:xfrm>
          <a:off x="2743200" y="1390650"/>
          <a:ext cx="165100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126780" imgH="215526" progId="Equation.3">
                  <p:embed/>
                </p:oleObj>
              </mc:Choice>
              <mc:Fallback>
                <p:oleObj name="方程式" r:id="rId11" imgW="126780" imgH="215526" progId="Equation.3">
                  <p:embed/>
                  <p:pic>
                    <p:nvPicPr>
                      <p:cNvPr id="0" name="物件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390650"/>
                        <a:ext cx="165100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70" name="Oval 28"/>
          <p:cNvSpPr>
            <a:spLocks noChangeArrowheads="1"/>
          </p:cNvSpPr>
          <p:nvPr/>
        </p:nvSpPr>
        <p:spPr bwMode="auto">
          <a:xfrm>
            <a:off x="5334000" y="947738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450273" y="3733800"/>
                <a:ext cx="8254696" cy="1029000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→∞</m:t>
                                  </m:r>
                                </m:e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→0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≡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</a:rPr>
                                        <m:t>lim</m:t>
                                      </m:r>
                                    </m:e>
                                    <m:lim>
                                      <m:eqArr>
                                        <m:eqArr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𝑁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→∞</m:t>
                                          </m:r>
                                        </m:e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∆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𝑠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→0</m:t>
                                          </m:r>
                                        </m:e>
                                      </m:eqArr>
                                    </m:lim>
                                  </m:limLow>
                                </m:fName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altLang="zh-TW" i="1">
                                          <a:latin typeface="Cambria Math"/>
                                        </a:rPr>
                                        <m:t>𝑗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=0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𝑁</m:t>
                                      </m:r>
                                    </m:sup>
                                    <m:e>
                                      <m:d>
                                        <m:dPr>
                                          <m:ctrlPr>
                                            <a:rPr lang="en-US" altLang="zh-TW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𝐹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∙∆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altLang="zh-TW" i="1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zh-TW" i="1"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𝑠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altLang="zh-TW" i="1" smtClean="0">
                                          <a:latin typeface="Cambria Math"/>
                                          <a:ea typeface="Cambria Math"/>
                                        </a:rPr>
                                        <m:t>≡</m:t>
                                      </m:r>
                                      <m:nary>
                                        <m:naryPr>
                                          <m:limLoc m:val="undOvr"/>
                                          <m:ctrlPr>
                                            <a:rPr lang="en-US" altLang="zh-TW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naryPr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altLang="zh-TW" i="1" smtClean="0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zh-TW" b="0" i="1" smtClean="0"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𝑟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altLang="zh-TW" b="0" i="1" smtClean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  <m:sup>
                                          <m:sSub>
                                            <m:sSubPr>
                                              <m:ctrlPr>
                                                <a:rPr lang="en-US" altLang="zh-TW" i="1" smtClean="0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altLang="zh-TW" b="0" i="1" smtClean="0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zh-TW" b="0" i="1" smtClean="0"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𝑟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altLang="zh-TW" b="0" i="1" smtClean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sup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TW" b="0" i="1" smtClean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𝐹</m:t>
                                              </m:r>
                                            </m:e>
                                          </m:acc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</a:rPr>
                                            <m:t>(</m:t>
                                          </m:r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TW" b="0" i="1" smtClean="0">
                                                  <a:latin typeface="Cambria Math"/>
                                                </a:rPr>
                                                <m:t>𝑟</m:t>
                                              </m:r>
                                            </m:e>
                                          </m:acc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</a:rPr>
                                            <m:t>)</m:t>
                                          </m:r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∙</m:t>
                                          </m:r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𝑑</m:t>
                                          </m:r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TW" b="0" i="1" smtClean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𝑠</m:t>
                                              </m:r>
                                            </m:e>
                                          </m:acc>
                                        </m:e>
                                      </m:nary>
                                    </m:e>
                                  </m:nary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=</m:t>
                                  </m:r>
                                </m:e>
                              </m:func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73" y="3733800"/>
                <a:ext cx="8254696" cy="1029000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387993" y="5562599"/>
                <a:ext cx="3910814" cy="964431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→∞</m:t>
                                  </m:r>
                                </m:e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→0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∙∆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=</m:t>
                          </m:r>
                        </m:e>
                      </m:func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𝑑𝑥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993" y="5562599"/>
                <a:ext cx="3910814" cy="964431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 bwMode="auto">
          <a:xfrm>
            <a:off x="6400800" y="5867400"/>
            <a:ext cx="2743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單變數函數的一般積分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EC513BDF-7FB4-FA4D-BE69-77CA4B3D03A4}"/>
                  </a:ext>
                </a:extLst>
              </p:cNvPr>
              <p:cNvSpPr txBox="1"/>
              <p:nvPr/>
            </p:nvSpPr>
            <p:spPr bwMode="auto">
              <a:xfrm>
                <a:off x="2500313" y="2554739"/>
                <a:ext cx="2472472" cy="526298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EC513BDF-7FB4-FA4D-BE69-77CA4B3D0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00313" y="2554739"/>
                <a:ext cx="2472472" cy="526298"/>
              </a:xfrm>
              <a:prstGeom prst="rect">
                <a:avLst/>
              </a:prstGeom>
              <a:blipFill>
                <a:blip r:embed="rId18"/>
                <a:stretch>
                  <a:fillRect l="-1531" t="-2326" r="-1020" b="-93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5" descr="F07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8" t="61224" r="20265" b="14285"/>
          <a:stretch>
            <a:fillRect/>
          </a:stretch>
        </p:blipFill>
        <p:spPr bwMode="auto">
          <a:xfrm>
            <a:off x="2057400" y="5320145"/>
            <a:ext cx="3048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AutoShape 6"/>
          <p:cNvSpPr>
            <a:spLocks noChangeArrowheads="1"/>
          </p:cNvSpPr>
          <p:nvPr/>
        </p:nvSpPr>
        <p:spPr bwMode="auto">
          <a:xfrm>
            <a:off x="2286000" y="4329545"/>
            <a:ext cx="228600" cy="838200"/>
          </a:xfrm>
          <a:prstGeom prst="downArrow">
            <a:avLst>
              <a:gd name="adj1" fmla="val 50000"/>
              <a:gd name="adj2" fmla="val 91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380" name="Text Box 7"/>
              <p:cNvSpPr txBox="1">
                <a:spLocks noChangeArrowheads="1"/>
              </p:cNvSpPr>
              <p:nvPr/>
            </p:nvSpPr>
            <p:spPr bwMode="auto">
              <a:xfrm>
                <a:off x="2590800" y="4329545"/>
                <a:ext cx="6096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10138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90800" y="4329545"/>
                <a:ext cx="609600" cy="36671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381" name="Text Box 13"/>
          <p:cNvSpPr txBox="1">
            <a:spLocks noChangeArrowheads="1"/>
          </p:cNvSpPr>
          <p:nvPr/>
        </p:nvSpPr>
        <p:spPr bwMode="auto">
          <a:xfrm>
            <a:off x="5867400" y="5701145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功造成動能的變化</a:t>
            </a:r>
          </a:p>
        </p:txBody>
      </p:sp>
      <p:graphicFrame>
        <p:nvGraphicFramePr>
          <p:cNvPr id="101382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1421387"/>
              </p:ext>
            </p:extLst>
          </p:nvPr>
        </p:nvGraphicFramePr>
        <p:xfrm>
          <a:off x="4585855" y="2558761"/>
          <a:ext cx="3048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202936" imgH="177569" progId="Equation.3">
                  <p:embed/>
                </p:oleObj>
              </mc:Choice>
              <mc:Fallback>
                <p:oleObj name="方程式" r:id="rId5" imgW="202936" imgH="177569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5855" y="2558761"/>
                        <a:ext cx="304800" cy="266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1384" name="Picture 6" descr="fig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81"/>
          <a:stretch>
            <a:fillRect/>
          </a:stretch>
        </p:blipFill>
        <p:spPr bwMode="auto">
          <a:xfrm>
            <a:off x="2528455" y="2101561"/>
            <a:ext cx="36576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5" name="Text Box 7"/>
          <p:cNvSpPr txBox="1">
            <a:spLocks noChangeArrowheads="1"/>
          </p:cNvSpPr>
          <p:nvPr/>
        </p:nvSpPr>
        <p:spPr bwMode="auto">
          <a:xfrm>
            <a:off x="2985655" y="272761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</a:t>
            </a:r>
            <a:r>
              <a:rPr lang="zh-TW" altLang="en-US" dirty="0">
                <a:solidFill>
                  <a:srgbClr val="FF0000"/>
                </a:solidFill>
              </a:rPr>
              <a:t>空間的功與動能</a:t>
            </a:r>
          </a:p>
        </p:txBody>
      </p:sp>
      <p:sp>
        <p:nvSpPr>
          <p:cNvPr id="2" name="矩形 1"/>
          <p:cNvSpPr/>
          <p:nvPr/>
        </p:nvSpPr>
        <p:spPr>
          <a:xfrm>
            <a:off x="3886200" y="5320145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039FEBCB-32A5-DB46-9FEE-BD61A91E9C61}"/>
                  </a:ext>
                </a:extLst>
              </p:cNvPr>
              <p:cNvSpPr txBox="1"/>
              <p:nvPr/>
            </p:nvSpPr>
            <p:spPr>
              <a:xfrm>
                <a:off x="2528455" y="867198"/>
                <a:ext cx="3469411" cy="102900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𝑚</m:t>
                      </m:r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𝑓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𝑚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039FEBCB-32A5-DB46-9FEE-BD61A91E9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8455" y="867198"/>
                <a:ext cx="3469411" cy="1029000"/>
              </a:xfrm>
              <a:prstGeom prst="rect">
                <a:avLst/>
              </a:prstGeom>
              <a:blipFill>
                <a:blip r:embed="rId8"/>
                <a:stretch>
                  <a:fillRect l="-8029" t="-87805" b="-14390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6" descr="F08_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5181600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7" descr="F08_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09800"/>
            <a:ext cx="274320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8"/>
          <p:cNvSpPr txBox="1">
            <a:spLocks noChangeArrowheads="1"/>
          </p:cNvSpPr>
          <p:nvPr/>
        </p:nvSpPr>
        <p:spPr bwMode="auto">
          <a:xfrm>
            <a:off x="2743200" y="1600200"/>
            <a:ext cx="472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正向力與位移垂直，因此完全不作功</a:t>
            </a:r>
          </a:p>
        </p:txBody>
      </p:sp>
      <p:sp>
        <p:nvSpPr>
          <p:cNvPr id="102405" name="文字方塊 4"/>
          <p:cNvSpPr txBox="1">
            <a:spLocks noChangeArrowheads="1"/>
          </p:cNvSpPr>
          <p:nvPr/>
        </p:nvSpPr>
        <p:spPr bwMode="auto">
          <a:xfrm>
            <a:off x="2286000" y="5029200"/>
            <a:ext cx="464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因正向力未知，以牛頓定律計算會相當困難</a:t>
            </a:r>
          </a:p>
        </p:txBody>
      </p:sp>
      <p:sp>
        <p:nvSpPr>
          <p:cNvPr id="102406" name="文字方塊 5"/>
          <p:cNvSpPr txBox="1">
            <a:spLocks noChangeArrowheads="1"/>
          </p:cNvSpPr>
          <p:nvPr/>
        </p:nvSpPr>
        <p:spPr bwMode="auto">
          <a:xfrm>
            <a:off x="2286000" y="5486400"/>
            <a:ext cx="647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以能量守恆來討論，正向力根本不會出現在問題中。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Chia-Hung Chang\Downloads\Data\Knight\Media\Chapter10\Images\10_31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2589"/>
            <a:ext cx="73850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文字方塊 2"/>
          <p:cNvSpPr txBox="1">
            <a:spLocks noChangeArrowheads="1"/>
          </p:cNvSpPr>
          <p:nvPr/>
        </p:nvSpPr>
        <p:spPr bwMode="auto">
          <a:xfrm>
            <a:off x="1510145" y="5111956"/>
            <a:ext cx="647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Turning point: </a:t>
            </a:r>
            <a:r>
              <a:rPr lang="zh-TW" altLang="en-US" dirty="0"/>
              <a:t>位能線與總能線交會處。</a:t>
            </a:r>
          </a:p>
        </p:txBody>
      </p:sp>
      <p:sp>
        <p:nvSpPr>
          <p:cNvPr id="2" name="矩形 1"/>
          <p:cNvSpPr/>
          <p:nvPr/>
        </p:nvSpPr>
        <p:spPr>
          <a:xfrm>
            <a:off x="1475509" y="5562784"/>
            <a:ext cx="6357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若粒子通過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Turning point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，位能將大於總能量，動能將為負。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dirty="0"/>
          </a:p>
        </p:txBody>
      </p:sp>
      <p:sp>
        <p:nvSpPr>
          <p:cNvPr id="5" name="文字方塊 2"/>
          <p:cNvSpPr txBox="1">
            <a:spLocks noChangeArrowheads="1"/>
          </p:cNvSpPr>
          <p:nvPr/>
        </p:nvSpPr>
        <p:spPr bwMode="auto">
          <a:xfrm>
            <a:off x="1489362" y="5994461"/>
            <a:ext cx="70450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因此粒子無法通過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Turning point 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，在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Turning point</a:t>
            </a:r>
            <a:r>
              <a:rPr lang="zh-TW" altLang="en-US" dirty="0"/>
              <a:t>，粒子會轉向。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5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104452" name="Picture 6" descr="fig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81"/>
          <a:stretch>
            <a:fillRect/>
          </a:stretch>
        </p:blipFill>
        <p:spPr bwMode="auto">
          <a:xfrm>
            <a:off x="6034557" y="2721263"/>
            <a:ext cx="26670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3" name="Text Box 7"/>
          <p:cNvSpPr txBox="1">
            <a:spLocks noChangeArrowheads="1"/>
          </p:cNvSpPr>
          <p:nvPr/>
        </p:nvSpPr>
        <p:spPr bwMode="auto">
          <a:xfrm>
            <a:off x="328531" y="1399680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>
                <a:solidFill>
                  <a:srgbClr val="FF0000"/>
                </a:solidFill>
              </a:rPr>
              <a:t>空間的位能</a:t>
            </a:r>
          </a:p>
        </p:txBody>
      </p:sp>
      <p:sp>
        <p:nvSpPr>
          <p:cNvPr id="104454" name="Text Box 8"/>
          <p:cNvSpPr txBox="1">
            <a:spLocks noChangeArrowheads="1"/>
          </p:cNvSpPr>
          <p:nvPr/>
        </p:nvSpPr>
        <p:spPr bwMode="auto">
          <a:xfrm>
            <a:off x="304800" y="2619299"/>
            <a:ext cx="4648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所以</a:t>
            </a:r>
            <a:r>
              <a:rPr lang="zh-TW" altLang="en-US" dirty="0"/>
              <a:t>功的計算原則上必須標明沿哪一條路徑。</a:t>
            </a:r>
          </a:p>
        </p:txBody>
      </p:sp>
      <p:pic>
        <p:nvPicPr>
          <p:cNvPr id="53259" name="Picture 9" descr="F08_0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28109" r="51550" b="25000"/>
          <a:stretch/>
        </p:blipFill>
        <p:spPr bwMode="auto">
          <a:xfrm>
            <a:off x="2511438" y="3542804"/>
            <a:ext cx="2306480" cy="157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4462" name="文字方塊 6"/>
              <p:cNvSpPr txBox="1">
                <a:spLocks noChangeArrowheads="1"/>
              </p:cNvSpPr>
              <p:nvPr/>
            </p:nvSpPr>
            <p:spPr bwMode="auto">
              <a:xfrm>
                <a:off x="304800" y="1752600"/>
                <a:ext cx="664671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猜測：位能是由參考點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 dirty="0" smtClean="0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zh-TW" altLang="en-US" dirty="0"/>
                  <a:t>運動到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b="0" i="1" dirty="0" smtClean="0">
                            <a:latin typeface="Cambria Math"/>
                            <a:cs typeface="Times New Roman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zh-TW" altLang="en-US" dirty="0"/>
                  <a:t>的過程中，此力所作的功負號：</a:t>
                </a:r>
              </a:p>
            </p:txBody>
          </p:sp>
        </mc:Choice>
        <mc:Fallback xmlns="">
          <p:sp>
            <p:nvSpPr>
              <p:cNvPr id="104462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800" y="1752600"/>
                <a:ext cx="6646718" cy="369332"/>
              </a:xfrm>
              <a:prstGeom prst="rect">
                <a:avLst/>
              </a:prstGeom>
              <a:blipFill>
                <a:blip r:embed="rId4"/>
                <a:stretch>
                  <a:fillRect l="-763" t="-13333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304800" y="2173055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但在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2D</a:t>
            </a:r>
            <a:r>
              <a:rPr lang="zh-TW" altLang="en-US" dirty="0"/>
              <a:t>以上的空間，有很多條路徑可以從起點運動到末點。</a:t>
            </a:r>
            <a:endParaRPr lang="en-US" altLang="zh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6815683" y="1389058"/>
                <a:ext cx="1846118" cy="96866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?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5683" y="1389058"/>
                <a:ext cx="1846118" cy="968663"/>
              </a:xfrm>
              <a:prstGeom prst="rect">
                <a:avLst/>
              </a:prstGeom>
              <a:blipFill>
                <a:blip r:embed="rId5"/>
                <a:stretch>
                  <a:fillRect l="-10204" t="-98701" b="-158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5"/>
              <p:cNvSpPr txBox="1">
                <a:spLocks noChangeArrowheads="1"/>
              </p:cNvSpPr>
              <p:nvPr/>
            </p:nvSpPr>
            <p:spPr bwMode="auto">
              <a:xfrm>
                <a:off x="304800" y="3070670"/>
                <a:ext cx="43434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畢竟，功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𝑊</m:t>
                    </m:r>
                  </m:oMath>
                </a14:m>
                <a:r>
                  <a:rPr lang="zh-TW" altLang="en-US" dirty="0"/>
                  <a:t>是一個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過程</a:t>
                </a:r>
                <a:r>
                  <a:rPr lang="zh-TW" altLang="en-US" dirty="0"/>
                  <a:t>的物理量。</a:t>
                </a:r>
              </a:p>
            </p:txBody>
          </p:sp>
        </mc:Choice>
        <mc:Fallback xmlns="">
          <p:sp>
            <p:nvSpPr>
              <p:cNvPr id="19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800" y="3070670"/>
                <a:ext cx="4343400" cy="369888"/>
              </a:xfrm>
              <a:prstGeom prst="rect">
                <a:avLst/>
              </a:prstGeom>
              <a:blipFill>
                <a:blip r:embed="rId6"/>
                <a:stretch>
                  <a:fillRect l="-116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A7FDDE9-75AC-EE4F-8936-4BCAED704E2B}"/>
                  </a:ext>
                </a:extLst>
              </p:cNvPr>
              <p:cNvSpPr txBox="1"/>
              <p:nvPr/>
            </p:nvSpPr>
            <p:spPr>
              <a:xfrm>
                <a:off x="921941" y="5325260"/>
                <a:ext cx="2462405" cy="101893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1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/>
                            </a:rPr>
                            <m:t>路徑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A7FDDE9-75AC-EE4F-8936-4BCAED704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941" y="5325260"/>
                <a:ext cx="2462405" cy="1018933"/>
              </a:xfrm>
              <a:prstGeom prst="rect">
                <a:avLst/>
              </a:prstGeom>
              <a:blipFill>
                <a:blip r:embed="rId7"/>
                <a:stretch>
                  <a:fillRect t="-96296" b="-141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2EF4A96F-CA0A-BF41-8897-5BD63930C484}"/>
                  </a:ext>
                </a:extLst>
              </p:cNvPr>
              <p:cNvSpPr txBox="1"/>
              <p:nvPr/>
            </p:nvSpPr>
            <p:spPr>
              <a:xfrm>
                <a:off x="3566830" y="5335235"/>
                <a:ext cx="2467727" cy="101893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2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/>
                            </a:rPr>
                            <m:t>路徑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2EF4A96F-CA0A-BF41-8897-5BD63930C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830" y="5335235"/>
                <a:ext cx="2467727" cy="1018933"/>
              </a:xfrm>
              <a:prstGeom prst="rect">
                <a:avLst/>
              </a:prstGeom>
              <a:blipFill>
                <a:blip r:embed="rId8"/>
                <a:stretch>
                  <a:fillRect t="-96296" b="-141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76D599D1-3EAF-7DB5-66A0-CC412C088840}"/>
                  </a:ext>
                </a:extLst>
              </p:cNvPr>
              <p:cNvSpPr txBox="1"/>
              <p:nvPr/>
            </p:nvSpPr>
            <p:spPr>
              <a:xfrm>
                <a:off x="328531" y="415029"/>
                <a:ext cx="2514516" cy="904287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76D599D1-3EAF-7DB5-66A0-CC412C0888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531" y="415029"/>
                <a:ext cx="2514516" cy="904287"/>
              </a:xfrm>
              <a:prstGeom prst="rect">
                <a:avLst/>
              </a:prstGeom>
              <a:blipFill>
                <a:blip r:embed="rId9"/>
                <a:stretch>
                  <a:fillRect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7">
            <a:extLst>
              <a:ext uri="{FF2B5EF4-FFF2-40B4-BE49-F238E27FC236}">
                <a16:creationId xmlns:a16="http://schemas.microsoft.com/office/drawing/2014/main" id="{2C332D3C-6F86-3D5C-1E23-0CD963735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603" y="678497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1D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>
                <a:solidFill>
                  <a:srgbClr val="FF0000"/>
                </a:solidFill>
              </a:rPr>
              <a:t>空間的位能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4" grpId="0"/>
      <p:bldP spid="2" grpId="0"/>
      <p:bldP spid="19" grpId="0"/>
      <p:bldP spid="13" grpId="0" animBg="1"/>
      <p:bldP spid="1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5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53259" name="Picture 9" descr="F08_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26365" r="50746" b="24999"/>
          <a:stretch/>
        </p:blipFill>
        <p:spPr bwMode="auto">
          <a:xfrm>
            <a:off x="2065540" y="1043787"/>
            <a:ext cx="1981200" cy="13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0" name="Text Box 15"/>
          <p:cNvSpPr txBox="1">
            <a:spLocks noChangeArrowheads="1"/>
          </p:cNvSpPr>
          <p:nvPr/>
        </p:nvSpPr>
        <p:spPr bwMode="auto">
          <a:xfrm>
            <a:off x="4862803" y="5241534"/>
            <a:ext cx="34665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位能存在的必要條件</a:t>
            </a: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1608716" y="4716627"/>
            <a:ext cx="495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位能的定義要能夠成立，功必定與路徑無關！</a:t>
            </a:r>
          </a:p>
        </p:txBody>
      </p:sp>
      <p:sp>
        <p:nvSpPr>
          <p:cNvPr id="104463" name="文字方塊 15"/>
          <p:cNvSpPr txBox="1">
            <a:spLocks noChangeArrowheads="1"/>
          </p:cNvSpPr>
          <p:nvPr/>
        </p:nvSpPr>
        <p:spPr bwMode="auto">
          <a:xfrm>
            <a:off x="1608716" y="5238359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對任意兩條路徑：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586203" y="4259427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位能若只是一個空間位置的性質，位能差必須與路徑無關。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4510587" y="1392152"/>
                <a:ext cx="1905000" cy="96866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?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0587" y="1392152"/>
                <a:ext cx="1905000" cy="968663"/>
              </a:xfrm>
              <a:prstGeom prst="rect">
                <a:avLst/>
              </a:prstGeom>
              <a:blipFill>
                <a:blip r:embed="rId3"/>
                <a:stretch>
                  <a:fillRect l="-9333" t="-97403" b="-15844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600200" y="3681412"/>
                <a:ext cx="5157354" cy="506870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d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 </m:t>
                      </m:r>
                      <m:r>
                        <a:rPr lang="zh-TW" altLang="en-US" i="1">
                          <a:latin typeface="Cambria Math"/>
                        </a:rPr>
                        <m:t>只和前後點位置有關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3681412"/>
                <a:ext cx="5157354" cy="5068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3536373" y="5238915"/>
                <a:ext cx="119495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373" y="5238915"/>
                <a:ext cx="1194954" cy="369332"/>
              </a:xfrm>
              <a:prstGeom prst="rect">
                <a:avLst/>
              </a:prstGeom>
              <a:blipFill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864B0788-D493-D545-A33C-DFB28802A639}"/>
                  </a:ext>
                </a:extLst>
              </p:cNvPr>
              <p:cNvSpPr txBox="1"/>
              <p:nvPr/>
            </p:nvSpPr>
            <p:spPr>
              <a:xfrm>
                <a:off x="1584335" y="2514908"/>
                <a:ext cx="2462405" cy="101893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1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/>
                            </a:rPr>
                            <m:t>路徑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864B0788-D493-D545-A33C-DFB28802A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335" y="2514908"/>
                <a:ext cx="2462405" cy="1018933"/>
              </a:xfrm>
              <a:prstGeom prst="rect">
                <a:avLst/>
              </a:prstGeom>
              <a:blipFill>
                <a:blip r:embed="rId6"/>
                <a:stretch>
                  <a:fillRect t="-96296" b="-14197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4809E07C-0B93-B442-AE7F-33CE4FD05E9B}"/>
                  </a:ext>
                </a:extLst>
              </p:cNvPr>
              <p:cNvSpPr txBox="1"/>
              <p:nvPr/>
            </p:nvSpPr>
            <p:spPr>
              <a:xfrm>
                <a:off x="4229224" y="2524883"/>
                <a:ext cx="2467727" cy="101893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2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/>
                            </a:rPr>
                            <m:t>路徑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4809E07C-0B93-B442-AE7F-33CE4FD05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224" y="2524883"/>
                <a:ext cx="2467727" cy="1018933"/>
              </a:xfrm>
              <a:prstGeom prst="rect">
                <a:avLst/>
              </a:prstGeom>
              <a:blipFill>
                <a:blip r:embed="rId7"/>
                <a:stretch>
                  <a:fillRect t="-96296" b="-14321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6">
            <a:extLst>
              <a:ext uri="{FF2B5EF4-FFF2-40B4-BE49-F238E27FC236}">
                <a16:creationId xmlns:a16="http://schemas.microsoft.com/office/drawing/2014/main" id="{95DFDF19-9A41-B461-37D1-02B79944B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716" y="5730414"/>
            <a:ext cx="62398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滿足此條件的力稱為保守力，可以以位能描述。</a:t>
            </a:r>
          </a:p>
        </p:txBody>
      </p:sp>
    </p:spTree>
    <p:extLst>
      <p:ext uri="{BB962C8B-B14F-4D97-AF65-F5344CB8AC3E}">
        <p14:creationId xmlns:p14="http://schemas.microsoft.com/office/powerpoint/2010/main" val="5723873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F08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1" b="25000"/>
          <a:stretch>
            <a:fillRect/>
          </a:stretch>
        </p:blipFill>
        <p:spPr bwMode="auto">
          <a:xfrm>
            <a:off x="2050473" y="1129145"/>
            <a:ext cx="5105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3539837" y="5276398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保守力條件</a:t>
            </a:r>
          </a:p>
        </p:txBody>
      </p:sp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1059873" y="2951018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若是位能定義要唯一</a:t>
            </a:r>
          </a:p>
        </p:txBody>
      </p:sp>
      <p:sp>
        <p:nvSpPr>
          <p:cNvPr id="105480" name="Text Box 8"/>
          <p:cNvSpPr txBox="1">
            <a:spLocks noChangeArrowheads="1"/>
          </p:cNvSpPr>
          <p:nvPr/>
        </p:nvSpPr>
        <p:spPr bwMode="auto">
          <a:xfrm>
            <a:off x="5936673" y="2951018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對任意兩路徑</a:t>
            </a:r>
          </a:p>
        </p:txBody>
      </p:sp>
      <p:sp>
        <p:nvSpPr>
          <p:cNvPr id="54281" name="Line 9"/>
          <p:cNvSpPr>
            <a:spLocks noChangeShapeType="1"/>
          </p:cNvSpPr>
          <p:nvPr/>
        </p:nvSpPr>
        <p:spPr bwMode="auto">
          <a:xfrm flipH="1" flipV="1">
            <a:off x="5715000" y="2653145"/>
            <a:ext cx="0" cy="10357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1780308" y="5870051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保守力才能定義位能！</a:t>
            </a:r>
          </a:p>
        </p:txBody>
      </p:sp>
      <p:sp>
        <p:nvSpPr>
          <p:cNvPr id="105483" name="文字方塊 10"/>
          <p:cNvSpPr txBox="1">
            <a:spLocks noChangeArrowheads="1"/>
          </p:cNvSpPr>
          <p:nvPr/>
        </p:nvSpPr>
        <p:spPr bwMode="auto">
          <a:xfrm>
            <a:off x="2279073" y="516802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這個條件可以寫成另一個形式</a:t>
            </a: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4603173" y="4360753"/>
            <a:ext cx="426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沿任一條封閉路徑，力所作的功必為零！</a:t>
            </a:r>
          </a:p>
        </p:txBody>
      </p:sp>
      <p:sp>
        <p:nvSpPr>
          <p:cNvPr id="13" name="向右箭號 12"/>
          <p:cNvSpPr/>
          <p:nvPr/>
        </p:nvSpPr>
        <p:spPr>
          <a:xfrm>
            <a:off x="3498273" y="3027218"/>
            <a:ext cx="457200" cy="30480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5486" name="文字方塊 13"/>
          <p:cNvSpPr txBox="1">
            <a:spLocks noChangeArrowheads="1"/>
          </p:cNvSpPr>
          <p:nvPr/>
        </p:nvSpPr>
        <p:spPr bwMode="auto">
          <a:xfrm>
            <a:off x="1828800" y="3688898"/>
            <a:ext cx="4724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將倒行的路徑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TW" altLang="en-US" dirty="0"/>
              <a:t> 與路徑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TW" altLang="en-US" dirty="0"/>
              <a:t> 組成一封閉路徑！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4184073" y="2951018"/>
                <a:ext cx="1066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073" y="2951018"/>
                <a:ext cx="1066800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905000" y="4136258"/>
                <a:ext cx="2590799" cy="818879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=0=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4136258"/>
                <a:ext cx="2590799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905000" y="5035866"/>
                <a:ext cx="15240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035866"/>
                <a:ext cx="1524000" cy="8188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4959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5"/>
          <p:cNvSpPr>
            <a:spLocks noChangeArrowheads="1"/>
          </p:cNvSpPr>
          <p:nvPr/>
        </p:nvSpPr>
        <p:spPr bwMode="auto">
          <a:xfrm>
            <a:off x="0" y="31670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6499" name="Rectangle 11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6503" name="文字方塊 23"/>
          <p:cNvSpPr txBox="1">
            <a:spLocks noChangeArrowheads="1"/>
          </p:cNvSpPr>
          <p:nvPr/>
        </p:nvSpPr>
        <p:spPr bwMode="auto">
          <a:xfrm>
            <a:off x="3180272" y="4571976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守恆</a:t>
            </a:r>
          </a:p>
        </p:txBody>
      </p:sp>
      <p:sp>
        <p:nvSpPr>
          <p:cNvPr id="106505" name="Line 16"/>
          <p:cNvSpPr>
            <a:spLocks noChangeShapeType="1"/>
          </p:cNvSpPr>
          <p:nvPr/>
        </p:nvSpPr>
        <p:spPr bwMode="auto">
          <a:xfrm flipH="1">
            <a:off x="1199072" y="556257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06" name="Line 17"/>
          <p:cNvSpPr>
            <a:spLocks noChangeShapeType="1"/>
          </p:cNvSpPr>
          <p:nvPr/>
        </p:nvSpPr>
        <p:spPr bwMode="auto">
          <a:xfrm>
            <a:off x="1199072" y="6248376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07" name="Line 18"/>
          <p:cNvSpPr>
            <a:spLocks noChangeShapeType="1"/>
          </p:cNvSpPr>
          <p:nvPr/>
        </p:nvSpPr>
        <p:spPr bwMode="auto">
          <a:xfrm flipV="1">
            <a:off x="1503872" y="556257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08" name="Rectangle 19"/>
          <p:cNvSpPr>
            <a:spLocks noChangeArrowheads="1"/>
          </p:cNvSpPr>
          <p:nvPr/>
        </p:nvSpPr>
        <p:spPr bwMode="auto">
          <a:xfrm>
            <a:off x="1199072" y="5638776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6509" name="Line 20"/>
          <p:cNvSpPr>
            <a:spLocks noChangeShapeType="1"/>
          </p:cNvSpPr>
          <p:nvPr/>
        </p:nvSpPr>
        <p:spPr bwMode="auto">
          <a:xfrm flipH="1">
            <a:off x="5161472" y="556257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10" name="Line 21"/>
          <p:cNvSpPr>
            <a:spLocks noChangeShapeType="1"/>
          </p:cNvSpPr>
          <p:nvPr/>
        </p:nvSpPr>
        <p:spPr bwMode="auto">
          <a:xfrm>
            <a:off x="5161472" y="6248376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11" name="Line 22"/>
          <p:cNvSpPr>
            <a:spLocks noChangeShapeType="1"/>
          </p:cNvSpPr>
          <p:nvPr/>
        </p:nvSpPr>
        <p:spPr bwMode="auto">
          <a:xfrm flipV="1">
            <a:off x="5466272" y="556257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12" name="Rectangle 23"/>
          <p:cNvSpPr>
            <a:spLocks noChangeArrowheads="1"/>
          </p:cNvSpPr>
          <p:nvPr/>
        </p:nvSpPr>
        <p:spPr bwMode="auto">
          <a:xfrm>
            <a:off x="5161472" y="6095976"/>
            <a:ext cx="304800" cy="152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513" name="Text Box 24"/>
              <p:cNvSpPr txBox="1">
                <a:spLocks noChangeArrowheads="1"/>
              </p:cNvSpPr>
              <p:nvPr/>
            </p:nvSpPr>
            <p:spPr bwMode="auto">
              <a:xfrm>
                <a:off x="1580072" y="5867376"/>
                <a:ext cx="4572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𝑈</m:t>
                      </m:r>
                      <m:r>
                        <a:rPr lang="en-US" altLang="zh-TW" b="0" i="1" baseline="-25000" dirty="0" err="1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en-US" altLang="zh-TW" i="1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06513" name="Text 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0072" y="5867376"/>
                <a:ext cx="457200" cy="36671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514" name="Text Box 25"/>
              <p:cNvSpPr txBox="1">
                <a:spLocks noChangeArrowheads="1"/>
              </p:cNvSpPr>
              <p:nvPr/>
            </p:nvSpPr>
            <p:spPr bwMode="auto">
              <a:xfrm>
                <a:off x="5466272" y="5867376"/>
                <a:ext cx="3810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𝑈</m:t>
                      </m:r>
                      <m:r>
                        <a:rPr lang="en-US" altLang="zh-TW" b="0" i="1" baseline="-25000" dirty="0" err="1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06514" name="Text 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66272" y="5867376"/>
                <a:ext cx="381000" cy="366713"/>
              </a:xfrm>
              <a:prstGeom prst="rect">
                <a:avLst/>
              </a:prstGeom>
              <a:blipFill rotWithShape="1">
                <a:blip r:embed="rId3"/>
                <a:stretch>
                  <a:fillRect r="-8065" b="-114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515" name="Line 26"/>
          <p:cNvSpPr>
            <a:spLocks noChangeShapeType="1"/>
          </p:cNvSpPr>
          <p:nvPr/>
        </p:nvSpPr>
        <p:spPr bwMode="auto">
          <a:xfrm flipH="1">
            <a:off x="6228272" y="556257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16" name="Line 27"/>
          <p:cNvSpPr>
            <a:spLocks noChangeShapeType="1"/>
          </p:cNvSpPr>
          <p:nvPr/>
        </p:nvSpPr>
        <p:spPr bwMode="auto">
          <a:xfrm>
            <a:off x="6228272" y="6248376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17" name="Line 28"/>
          <p:cNvSpPr>
            <a:spLocks noChangeShapeType="1"/>
          </p:cNvSpPr>
          <p:nvPr/>
        </p:nvSpPr>
        <p:spPr bwMode="auto">
          <a:xfrm flipV="1">
            <a:off x="6533072" y="556257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18" name="Rectangle 29"/>
          <p:cNvSpPr>
            <a:spLocks noChangeArrowheads="1"/>
          </p:cNvSpPr>
          <p:nvPr/>
        </p:nvSpPr>
        <p:spPr bwMode="auto">
          <a:xfrm>
            <a:off x="6228272" y="5638776"/>
            <a:ext cx="3048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519" name="Text Box 30"/>
              <p:cNvSpPr txBox="1">
                <a:spLocks noChangeArrowheads="1"/>
              </p:cNvSpPr>
              <p:nvPr/>
            </p:nvSpPr>
            <p:spPr bwMode="auto">
              <a:xfrm>
                <a:off x="6533072" y="5867376"/>
                <a:ext cx="533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𝐾</m:t>
                      </m:r>
                      <m:r>
                        <a:rPr lang="en-US" altLang="zh-TW" b="0" i="1" baseline="-25000" dirty="0" err="1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06519" name="Text 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33072" y="5867376"/>
                <a:ext cx="533400" cy="366713"/>
              </a:xfrm>
              <a:prstGeom prst="rect">
                <a:avLst/>
              </a:prstGeom>
              <a:blipFill rotWithShape="1">
                <a:blip r:embed="rId4"/>
                <a:stretch>
                  <a:fillRect b="-114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520" name="Line 31"/>
          <p:cNvSpPr>
            <a:spLocks noChangeShapeType="1"/>
          </p:cNvSpPr>
          <p:nvPr/>
        </p:nvSpPr>
        <p:spPr bwMode="auto">
          <a:xfrm flipH="1">
            <a:off x="2265872" y="556257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21" name="Line 32"/>
          <p:cNvSpPr>
            <a:spLocks noChangeShapeType="1"/>
          </p:cNvSpPr>
          <p:nvPr/>
        </p:nvSpPr>
        <p:spPr bwMode="auto">
          <a:xfrm>
            <a:off x="2265872" y="6248376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22" name="Line 33"/>
          <p:cNvSpPr>
            <a:spLocks noChangeShapeType="1"/>
          </p:cNvSpPr>
          <p:nvPr/>
        </p:nvSpPr>
        <p:spPr bwMode="auto">
          <a:xfrm flipV="1">
            <a:off x="2570672" y="5562576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23" name="Rectangle 34"/>
          <p:cNvSpPr>
            <a:spLocks noChangeArrowheads="1"/>
          </p:cNvSpPr>
          <p:nvPr/>
        </p:nvSpPr>
        <p:spPr bwMode="auto">
          <a:xfrm>
            <a:off x="2265872" y="6095976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524" name="Text Box 35"/>
              <p:cNvSpPr txBox="1">
                <a:spLocks noChangeArrowheads="1"/>
              </p:cNvSpPr>
              <p:nvPr/>
            </p:nvSpPr>
            <p:spPr bwMode="auto">
              <a:xfrm>
                <a:off x="2570672" y="5867376"/>
                <a:ext cx="4572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𝐾</m:t>
                      </m:r>
                      <m:r>
                        <a:rPr lang="en-US" altLang="zh-TW" b="0" i="1" baseline="-25000" dirty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06524" name="Text 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0672" y="5867376"/>
                <a:ext cx="457200" cy="36671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525" name="AutoShape 36"/>
          <p:cNvSpPr>
            <a:spLocks noChangeArrowheads="1"/>
          </p:cNvSpPr>
          <p:nvPr/>
        </p:nvSpPr>
        <p:spPr bwMode="auto">
          <a:xfrm>
            <a:off x="1351472" y="5029176"/>
            <a:ext cx="1143000" cy="304800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529" name="文字方塊 6"/>
              <p:cNvSpPr txBox="1">
                <a:spLocks noChangeArrowheads="1"/>
              </p:cNvSpPr>
              <p:nvPr/>
            </p:nvSpPr>
            <p:spPr bwMode="auto">
              <a:xfrm>
                <a:off x="701756" y="4022916"/>
                <a:ext cx="8229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位能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e>
                        </m:acc>
                      </m:e>
                    </m:d>
                  </m:oMath>
                </a14:m>
                <a:r>
                  <a:rPr lang="zh-TW" altLang="en-US" dirty="0"/>
                  <a:t>就是由參考點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altLang="zh-TW" dirty="0"/>
                  <a:t> </a:t>
                </a:r>
                <a:r>
                  <a:rPr lang="zh-TW" altLang="en-US" dirty="0"/>
                  <a:t>沿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任一路徑</a:t>
                </a:r>
                <a:r>
                  <a:rPr lang="zh-TW" altLang="en-US" dirty="0"/>
                  <a:t>運動到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b="0" i="1" dirty="0" smtClean="0">
                            <a:latin typeface="Cambria Math"/>
                            <a:cs typeface="Times New Roman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zh-TW" altLang="en-US" dirty="0"/>
                  <a:t> 的過程中，此力所作的功的負數。</a:t>
                </a:r>
              </a:p>
            </p:txBody>
          </p:sp>
        </mc:Choice>
        <mc:Fallback xmlns="">
          <p:sp>
            <p:nvSpPr>
              <p:cNvPr id="106529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1756" y="4022916"/>
                <a:ext cx="8229600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593" t="-21311" r="-66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>
              <a:xfrm>
                <a:off x="721884" y="1258941"/>
                <a:ext cx="3505200" cy="968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i="1" smtClean="0">
                          <a:latin typeface="Cambria Math"/>
                        </a:rPr>
                        <m:t>−</m:t>
                      </m:r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84" y="1258941"/>
                <a:ext cx="3505200" cy="96866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6"/>
              <p:cNvSpPr txBox="1">
                <a:spLocks noChangeArrowheads="1"/>
              </p:cNvSpPr>
              <p:nvPr/>
            </p:nvSpPr>
            <p:spPr bwMode="auto">
              <a:xfrm>
                <a:off x="645684" y="801741"/>
                <a:ext cx="58674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可以設一個參考點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altLang="zh-TW" dirty="0"/>
                  <a:t> </a:t>
                </a:r>
                <a:r>
                  <a:rPr lang="zh-TW" altLang="en-US" dirty="0"/>
                  <a:t>使得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e>
                        </m:acc>
                      </m:e>
                    </m:d>
                    <m:r>
                      <a:rPr lang="en-US" altLang="zh-TW" i="1">
                        <a:latin typeface="Cambria Math"/>
                      </a:rPr>
                      <m:t>=</m:t>
                    </m:r>
                    <m:r>
                      <a:rPr lang="en-US" altLang="zh-TW" b="0" i="0" smtClean="0">
                        <a:latin typeface="Cambria Math"/>
                      </a:rPr>
                      <m:t>0</m:t>
                    </m:r>
                  </m:oMath>
                </a14:m>
                <a:r>
                  <a:rPr lang="zh-TW" altLang="en-US" dirty="0"/>
                  <a:t>。定義位能為：</a:t>
                </a:r>
              </a:p>
            </p:txBody>
          </p:sp>
        </mc:Choice>
        <mc:Fallback xmlns="">
          <p:sp>
            <p:nvSpPr>
              <p:cNvPr id="3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5684" y="801741"/>
                <a:ext cx="5867400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936" t="-21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2371666" y="4571976"/>
                <a:ext cx="850169" cy="369332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𝑈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71666" y="4571976"/>
                <a:ext cx="850169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/>
              <p:cNvSpPr txBox="1"/>
              <p:nvPr/>
            </p:nvSpPr>
            <p:spPr>
              <a:xfrm>
                <a:off x="721884" y="2476042"/>
                <a:ext cx="8100660" cy="997004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𝑈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</m:e>
                          </m:acc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6" name="文字方塊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84" y="2476042"/>
                <a:ext cx="8100660" cy="997004"/>
              </a:xfrm>
              <a:prstGeom prst="rect">
                <a:avLst/>
              </a:prstGeom>
              <a:blipFill>
                <a:blip r:embed="rId10"/>
                <a:stretch>
                  <a:fillRect t="-91250" b="-15125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>
              <a:xfrm>
                <a:off x="684726" y="304800"/>
                <a:ext cx="2121108" cy="4468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0" dirty="0"/>
                  <a:t>如果</a:t>
                </a:r>
                <a14:m>
                  <m:oMath xmlns:m="http://schemas.openxmlformats.org/officeDocument/2006/math">
                    <m:nary>
                      <m:naryPr>
                        <m:chr m:val="∮"/>
                        <m:limLoc m:val="undOvr"/>
                        <m:subHide m:val="on"/>
                        <m:supHide m:val="on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⃗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latin typeface="Cambria Math"/>
                              </a:rPr>
                              <m:t>𝐹</m:t>
                            </m:r>
                          </m:e>
                        </m:acc>
                        <m:r>
                          <a:rPr lang="en-US" altLang="zh-TW" i="1" smtClean="0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e>
                        </m:acc>
                      </m:e>
                    </m:nary>
                    <m:r>
                      <a:rPr lang="en-US" altLang="zh-TW" b="0" i="1" smtClean="0">
                        <a:latin typeface="Cambria Math"/>
                      </a:rPr>
                      <m:t>=0</m:t>
                    </m:r>
                  </m:oMath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26" y="304800"/>
                <a:ext cx="2121108" cy="446854"/>
              </a:xfrm>
              <a:prstGeom prst="rect">
                <a:avLst/>
              </a:prstGeom>
              <a:blipFill rotWithShape="1">
                <a:blip r:embed="rId11"/>
                <a:stretch>
                  <a:fillRect l="-2299" t="-115068" b="-1794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2" descr="F08_04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4" t="23751" r="49426" b="23751"/>
          <a:stretch/>
        </p:blipFill>
        <p:spPr bwMode="auto">
          <a:xfrm>
            <a:off x="6158344" y="765554"/>
            <a:ext cx="221672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矩形 39"/>
              <p:cNvSpPr/>
              <p:nvPr/>
            </p:nvSpPr>
            <p:spPr>
              <a:xfrm>
                <a:off x="721884" y="3559708"/>
                <a:ext cx="77344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功可以寫成一個物理量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</m:oMath>
                </a14:m>
                <a:r>
                  <a:rPr lang="zh-TW" altLang="en-US" dirty="0"/>
                  <a:t>的前後差，保守力條件為位能存在的充分條件：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40" name="矩形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84" y="3559708"/>
                <a:ext cx="7734490" cy="369332"/>
              </a:xfrm>
              <a:prstGeom prst="rect">
                <a:avLst/>
              </a:prstGeom>
              <a:blipFill>
                <a:blip r:embed="rId13"/>
                <a:stretch>
                  <a:fillRect l="-656" t="-10000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6177590" y="1673606"/>
                <a:ext cx="355482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7590" y="1673606"/>
                <a:ext cx="355482" cy="369332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/>
              <p:cNvSpPr txBox="1"/>
              <p:nvPr/>
            </p:nvSpPr>
            <p:spPr bwMode="auto">
              <a:xfrm>
                <a:off x="7708596" y="1714290"/>
                <a:ext cx="376257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文字方塊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08596" y="1714290"/>
                <a:ext cx="376257" cy="369332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文字方塊 42"/>
          <p:cNvSpPr txBox="1"/>
          <p:nvPr/>
        </p:nvSpPr>
        <p:spPr bwMode="auto">
          <a:xfrm>
            <a:off x="7063794" y="751654"/>
            <a:ext cx="24513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7661564" y="1660314"/>
            <a:ext cx="94064" cy="107952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TW" altLang="en-US" sz="1400" i="1">
              <a:solidFill>
                <a:schemeClr val="tx1"/>
              </a:solidFill>
              <a:latin typeface="Cambria Mat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6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6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6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6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6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6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6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6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3" grpId="0"/>
      <p:bldP spid="106505" grpId="0" animBg="1"/>
      <p:bldP spid="106506" grpId="0" animBg="1"/>
      <p:bldP spid="106507" grpId="0" animBg="1"/>
      <p:bldP spid="106508" grpId="0" animBg="1"/>
      <p:bldP spid="106509" grpId="0" animBg="1"/>
      <p:bldP spid="106510" grpId="0" animBg="1"/>
      <p:bldP spid="106511" grpId="0" animBg="1"/>
      <p:bldP spid="106512" grpId="0" animBg="1"/>
      <p:bldP spid="106513" grpId="0"/>
      <p:bldP spid="106514" grpId="0"/>
      <p:bldP spid="106515" grpId="0" animBg="1"/>
      <p:bldP spid="106516" grpId="0" animBg="1"/>
      <p:bldP spid="106517" grpId="0" animBg="1"/>
      <p:bldP spid="106518" grpId="0" animBg="1"/>
      <p:bldP spid="106519" grpId="0"/>
      <p:bldP spid="106520" grpId="0" animBg="1"/>
      <p:bldP spid="106521" grpId="0" animBg="1"/>
      <p:bldP spid="106522" grpId="0" animBg="1"/>
      <p:bldP spid="106523" grpId="0" animBg="1"/>
      <p:bldP spid="106524" grpId="0"/>
      <p:bldP spid="106525" grpId="0" animBg="1"/>
      <p:bldP spid="106529" grpId="0"/>
      <p:bldP spid="3" grpId="0" animBg="1"/>
      <p:bldP spid="36" grpId="0" animBg="1"/>
      <p:bldP spid="4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3"/>
          <p:cNvSpPr txBox="1">
            <a:spLocks noChangeArrowheads="1"/>
          </p:cNvSpPr>
          <p:nvPr/>
        </p:nvSpPr>
        <p:spPr bwMode="auto">
          <a:xfrm>
            <a:off x="2789403" y="1752600"/>
            <a:ext cx="449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萬有引力與靜電力是不是保守力？</a:t>
            </a:r>
          </a:p>
        </p:txBody>
      </p:sp>
      <p:pic>
        <p:nvPicPr>
          <p:cNvPr id="108547" name="Picture 4" descr="fig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63"/>
          <a:stretch>
            <a:fillRect/>
          </a:stretch>
        </p:blipFill>
        <p:spPr bwMode="auto">
          <a:xfrm>
            <a:off x="2286000" y="2667000"/>
            <a:ext cx="49863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Oval 5"/>
          <p:cNvSpPr>
            <a:spLocks noChangeArrowheads="1"/>
          </p:cNvSpPr>
          <p:nvPr/>
        </p:nvSpPr>
        <p:spPr bwMode="auto">
          <a:xfrm>
            <a:off x="4114800" y="3048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EB93D-8827-DF1E-5EC3-E61ED44EA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fig25">
            <a:extLst>
              <a:ext uri="{FF2B5EF4-FFF2-40B4-BE49-F238E27FC236}">
                <a16:creationId xmlns:a16="http://schemas.microsoft.com/office/drawing/2014/main" id="{1EA4D621-7D7E-77E3-5E4C-F1DF452B5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98"/>
          <a:stretch>
            <a:fillRect/>
          </a:stretch>
        </p:blipFill>
        <p:spPr bwMode="auto">
          <a:xfrm>
            <a:off x="479778" y="1597543"/>
            <a:ext cx="34242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257" name="Text Box 6">
                <a:extLst>
                  <a:ext uri="{FF2B5EF4-FFF2-40B4-BE49-F238E27FC236}">
                    <a16:creationId xmlns:a16="http://schemas.microsoft.com/office/drawing/2014/main" id="{9A1887E5-F529-4E48-9C80-983FE64ECE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04016" y="3141413"/>
                <a:ext cx="397677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dirty="0"/>
                  <a:t>投影於力的方向就是距離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zh-TW" altLang="en-US" dirty="0"/>
                  <a:t>的變化</a:t>
                </a:r>
              </a:p>
            </p:txBody>
          </p:sp>
        </mc:Choice>
        <mc:Fallback xmlns="">
          <p:sp>
            <p:nvSpPr>
              <p:cNvPr id="53257" name="Text Box 6">
                <a:extLst>
                  <a:ext uri="{FF2B5EF4-FFF2-40B4-BE49-F238E27FC236}">
                    <a16:creationId xmlns:a16="http://schemas.microsoft.com/office/drawing/2014/main" id="{9A1887E5-F529-4E48-9C80-983FE64EC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4016" y="3141413"/>
                <a:ext cx="3976772" cy="369332"/>
              </a:xfrm>
              <a:prstGeom prst="rect">
                <a:avLst/>
              </a:prstGeom>
              <a:blipFill>
                <a:blip r:embed="rId3"/>
                <a:stretch>
                  <a:fillRect t="-1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576" name="Text Box 8">
                <a:extLst>
                  <a:ext uri="{FF2B5EF4-FFF2-40B4-BE49-F238E27FC236}">
                    <a16:creationId xmlns:a16="http://schemas.microsoft.com/office/drawing/2014/main" id="{0F725347-75F5-18F6-0786-4636B25348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289" y="683873"/>
                <a:ext cx="729262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考慮一固定於原點的質量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zh-TW" altLang="en-US" dirty="0"/>
                  <a:t>旁可運動的小質量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所受萬有引力為</a:t>
                </a:r>
                <a:endParaRPr lang="en-US" altLang="zh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9576" name="Text Box 8">
                <a:extLst>
                  <a:ext uri="{FF2B5EF4-FFF2-40B4-BE49-F238E27FC236}">
                    <a16:creationId xmlns:a16="http://schemas.microsoft.com/office/drawing/2014/main" id="{0F725347-75F5-18F6-0786-4636B25348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289" y="683873"/>
                <a:ext cx="7292621" cy="369332"/>
              </a:xfrm>
              <a:prstGeom prst="rect">
                <a:avLst/>
              </a:prstGeom>
              <a:blipFill>
                <a:blip r:embed="rId4"/>
                <a:stretch>
                  <a:fillRect l="-696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579" name="Oval 12">
            <a:extLst>
              <a:ext uri="{FF2B5EF4-FFF2-40B4-BE49-F238E27FC236}">
                <a16:creationId xmlns:a16="http://schemas.microsoft.com/office/drawing/2014/main" id="{7A5B91BB-89A5-9379-2113-2134260C2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0028" y="3019943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9580" name="Oval 13">
            <a:extLst>
              <a:ext uri="{FF2B5EF4-FFF2-40B4-BE49-F238E27FC236}">
                <a16:creationId xmlns:a16="http://schemas.microsoft.com/office/drawing/2014/main" id="{8AC657F0-D3FA-9C69-A720-7E1C3CE9D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78" y="1978543"/>
            <a:ext cx="2209800" cy="22098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9583" name="Line 16">
            <a:extLst>
              <a:ext uri="{FF2B5EF4-FFF2-40B4-BE49-F238E27FC236}">
                <a16:creationId xmlns:a16="http://schemas.microsoft.com/office/drawing/2014/main" id="{59C6E0C1-388A-404A-EA58-6ED79CBF00F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37178" y="3136128"/>
            <a:ext cx="304800" cy="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09584" name="Object 17">
            <a:extLst>
              <a:ext uri="{FF2B5EF4-FFF2-40B4-BE49-F238E27FC236}">
                <a16:creationId xmlns:a16="http://schemas.microsoft.com/office/drawing/2014/main" id="{0B05A9C6-5C79-92C4-3AAD-C868CAF392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511932"/>
              </p:ext>
            </p:extLst>
          </p:nvPr>
        </p:nvGraphicFramePr>
        <p:xfrm>
          <a:off x="2537178" y="3197743"/>
          <a:ext cx="228600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90335" imgH="177646" progId="Equation.3">
                  <p:embed/>
                </p:oleObj>
              </mc:Choice>
              <mc:Fallback>
                <p:oleObj name="方程式" r:id="rId5" imgW="190335" imgH="177646" progId="Equation.3">
                  <p:embed/>
                  <p:pic>
                    <p:nvPicPr>
                      <p:cNvPr id="109584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7178" y="3197743"/>
                        <a:ext cx="228600" cy="21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66" name="Line 18">
            <a:extLst>
              <a:ext uri="{FF2B5EF4-FFF2-40B4-BE49-F238E27FC236}">
                <a16:creationId xmlns:a16="http://schemas.microsoft.com/office/drawing/2014/main" id="{B94A5851-66CB-C664-EE7A-F1482CE4E3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08578" y="1826143"/>
            <a:ext cx="762000" cy="6096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3267" name="Line 19">
            <a:extLst>
              <a:ext uri="{FF2B5EF4-FFF2-40B4-BE49-F238E27FC236}">
                <a16:creationId xmlns:a16="http://schemas.microsoft.com/office/drawing/2014/main" id="{2395F0D9-DD9E-0762-A4B3-5A3A1B9E52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84778" y="2285871"/>
            <a:ext cx="228600" cy="203201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64A3634C-D78F-BD44-106F-ED7151A4F75A}"/>
                  </a:ext>
                </a:extLst>
              </p:cNvPr>
              <p:cNvSpPr txBox="1"/>
              <p:nvPr/>
            </p:nvSpPr>
            <p:spPr>
              <a:xfrm>
                <a:off x="3968738" y="1254345"/>
                <a:ext cx="1600199" cy="818814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64A3634C-D78F-BD44-106F-ED7151A4F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738" y="1254345"/>
                <a:ext cx="1600199" cy="818814"/>
              </a:xfrm>
              <a:prstGeom prst="rect">
                <a:avLst/>
              </a:prstGeom>
              <a:blipFill>
                <a:blip r:embed="rId7"/>
                <a:stretch>
                  <a:fillRect l="-19685" t="-130303" r="-3937" b="-18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7899A3D-49FA-35F8-ADF7-E3006CCCE626}"/>
                  </a:ext>
                </a:extLst>
              </p:cNvPr>
              <p:cNvSpPr txBox="1"/>
              <p:nvPr/>
            </p:nvSpPr>
            <p:spPr>
              <a:xfrm>
                <a:off x="7445481" y="595959"/>
                <a:ext cx="1393779" cy="610936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𝐺𝑀𝑚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̂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7899A3D-49FA-35F8-ADF7-E3006CCCE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481" y="595959"/>
                <a:ext cx="1393779" cy="6109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2FCE25A9-3B1D-040D-EBE5-3510544AE078}"/>
                  </a:ext>
                </a:extLst>
              </p:cNvPr>
              <p:cNvSpPr txBox="1"/>
              <p:nvPr/>
            </p:nvSpPr>
            <p:spPr>
              <a:xfrm>
                <a:off x="4015305" y="3597564"/>
                <a:ext cx="1766125" cy="937116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𝐺𝑀𝑚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𝑑𝑟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2FCE25A9-3B1D-040D-EBE5-3510544AE0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5305" y="3597564"/>
                <a:ext cx="1766125" cy="937116"/>
              </a:xfrm>
              <a:prstGeom prst="rect">
                <a:avLst/>
              </a:prstGeom>
              <a:blipFill>
                <a:blip r:embed="rId9"/>
                <a:stretch>
                  <a:fillRect l="-32857" t="-106667" b="-1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36B7260E-8594-6F74-3850-1EE3C78BAAEA}"/>
                  </a:ext>
                </a:extLst>
              </p:cNvPr>
              <p:cNvSpPr txBox="1"/>
              <p:nvPr/>
            </p:nvSpPr>
            <p:spPr>
              <a:xfrm>
                <a:off x="3969419" y="2241840"/>
                <a:ext cx="4890491" cy="764568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𝐺𝑀𝑚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zh-TW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4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𝑄𝑞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zh-TW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36B7260E-8594-6F74-3850-1EE3C78BA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9419" y="2241840"/>
                <a:ext cx="4890491" cy="764568"/>
              </a:xfrm>
              <a:prstGeom prst="rect">
                <a:avLst/>
              </a:prstGeom>
              <a:blipFill>
                <a:blip r:embed="rId10"/>
                <a:stretch>
                  <a:fillRect t="-122951" b="-170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4CEBFBEF-4346-D00B-D9E8-0E32D131E42E}"/>
                  </a:ext>
                </a:extLst>
              </p:cNvPr>
              <p:cNvSpPr txBox="1"/>
              <p:nvPr/>
            </p:nvSpPr>
            <p:spPr>
              <a:xfrm>
                <a:off x="7711013" y="3155959"/>
                <a:ext cx="1334468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𝑟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4CEBFBEF-4346-D00B-D9E8-0E32D131E4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013" y="3155959"/>
                <a:ext cx="1334468" cy="369332"/>
              </a:xfrm>
              <a:prstGeom prst="rect">
                <a:avLst/>
              </a:prstGeom>
              <a:blipFill>
                <a:blip r:embed="rId11"/>
                <a:stretch>
                  <a:fillRect t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7EB6EF8D-33B9-7974-F019-1CE1B41E3F1C}"/>
                  </a:ext>
                </a:extLst>
              </p:cNvPr>
              <p:cNvSpPr txBox="1"/>
              <p:nvPr/>
            </p:nvSpPr>
            <p:spPr>
              <a:xfrm>
                <a:off x="4015305" y="5332189"/>
                <a:ext cx="2385495" cy="6580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𝐺𝑀𝑚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𝐺𝑀𝑚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7EB6EF8D-33B9-7974-F019-1CE1B41E3F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5305" y="5332189"/>
                <a:ext cx="2385495" cy="6580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13">
            <a:extLst>
              <a:ext uri="{FF2B5EF4-FFF2-40B4-BE49-F238E27FC236}">
                <a16:creationId xmlns:a16="http://schemas.microsoft.com/office/drawing/2014/main" id="{8D09F973-322A-890F-A6AA-DAA26FEC8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724544"/>
            <a:ext cx="2819400" cy="2706984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A712800E-A9B9-B8D9-1E45-CB4F854A2129}"/>
                  </a:ext>
                </a:extLst>
              </p:cNvPr>
              <p:cNvSpPr txBox="1"/>
              <p:nvPr/>
            </p:nvSpPr>
            <p:spPr bwMode="auto">
              <a:xfrm>
                <a:off x="2550489" y="3197743"/>
                <a:ext cx="314893" cy="246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altLang="zh-TW" sz="1600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1" lang="zh-TW" alt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A712800E-A9B9-B8D9-1E45-CB4F854A2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0489" y="3197743"/>
                <a:ext cx="314893" cy="246221"/>
              </a:xfrm>
              <a:prstGeom prst="rect">
                <a:avLst/>
              </a:prstGeom>
              <a:blipFill>
                <a:blip r:embed="rId13"/>
                <a:stretch>
                  <a:fillRect l="-11538" r="-3846" b="-1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A533C136-987D-5918-E839-3AB94E719431}"/>
                  </a:ext>
                </a:extLst>
              </p:cNvPr>
              <p:cNvSpPr txBox="1"/>
              <p:nvPr/>
            </p:nvSpPr>
            <p:spPr bwMode="auto">
              <a:xfrm>
                <a:off x="2551175" y="2576580"/>
                <a:ext cx="289695" cy="215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4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1" lang="zh-TW" alt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A533C136-987D-5918-E839-3AB94E719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1175" y="2576580"/>
                <a:ext cx="289695" cy="215444"/>
              </a:xfrm>
              <a:prstGeom prst="rect">
                <a:avLst/>
              </a:prstGeom>
              <a:blipFill>
                <a:blip r:embed="rId14"/>
                <a:stretch>
                  <a:fillRect l="-12500" t="-29412" r="-4167" b="-235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454D4452-FA40-9EA4-C61E-6C10BB2AB7F5}"/>
                  </a:ext>
                </a:extLst>
              </p:cNvPr>
              <p:cNvSpPr txBox="1"/>
              <p:nvPr/>
            </p:nvSpPr>
            <p:spPr bwMode="auto">
              <a:xfrm>
                <a:off x="2678100" y="2145528"/>
                <a:ext cx="201978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kumimoji="1" lang="zh-TW" altLang="en-US" sz="1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kumimoji="1" lang="en-US" altLang="zh-TW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endParaRPr kumimoji="1" lang="zh-TW" alt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454D4452-FA40-9EA4-C61E-6C10BB2AB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78100" y="2145528"/>
                <a:ext cx="201978" cy="246221"/>
              </a:xfrm>
              <a:prstGeom prst="rect">
                <a:avLst/>
              </a:prstGeom>
              <a:blipFill>
                <a:blip r:embed="rId15"/>
                <a:stretch>
                  <a:fillRect l="-35294" t="-19048" r="-58824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17748651-DFB9-4928-C2F9-3B3DEFA3BB34}"/>
                  </a:ext>
                </a:extLst>
              </p:cNvPr>
              <p:cNvSpPr txBox="1"/>
              <p:nvPr/>
            </p:nvSpPr>
            <p:spPr bwMode="auto">
              <a:xfrm>
                <a:off x="3963094" y="4569836"/>
                <a:ext cx="500097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沿此路徑</a:t>
                </a:r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黑</a:t>
                </a:r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所作功與沿徑向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𝑟</m:t>
                        </m:r>
                      </m:e>
                    </m:acc>
                  </m:oMath>
                </a14:m>
                <a:r>
                  <a: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的路徑</a:t>
                </a:r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藍</a:t>
                </a:r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相等！</a:t>
                </a:r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17748651-DFB9-4928-C2F9-3B3DEFA3B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3094" y="4569836"/>
                <a:ext cx="5000979" cy="369332"/>
              </a:xfrm>
              <a:prstGeom prst="rect">
                <a:avLst/>
              </a:prstGeom>
              <a:blipFill>
                <a:blip r:embed="rId16"/>
                <a:stretch>
                  <a:fillRect l="-1015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375205C4-3BAB-9FDF-DED7-BD5D313783DA}"/>
                  </a:ext>
                </a:extLst>
              </p:cNvPr>
              <p:cNvSpPr txBox="1"/>
              <p:nvPr/>
            </p:nvSpPr>
            <p:spPr bwMode="auto">
              <a:xfrm>
                <a:off x="2878693" y="3121543"/>
                <a:ext cx="190091" cy="246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kumimoji="1" lang="zh-TW" alt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375205C4-3BAB-9FDF-DED7-BD5D31378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8693" y="3121543"/>
                <a:ext cx="190091" cy="246221"/>
              </a:xfrm>
              <a:prstGeom prst="rect">
                <a:avLst/>
              </a:prstGeom>
              <a:blipFill>
                <a:blip r:embed="rId17"/>
                <a:stretch>
                  <a:fillRect t="-15000" r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763DC5-C7DC-6DC6-77C8-7E62356DC04E}"/>
                  </a:ext>
                </a:extLst>
              </p:cNvPr>
              <p:cNvSpPr txBox="1"/>
              <p:nvPr/>
            </p:nvSpPr>
            <p:spPr bwMode="auto">
              <a:xfrm>
                <a:off x="3968738" y="4927701"/>
                <a:ext cx="489117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3D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空間中萬有引力的功與一維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𝑟</m:t>
                        </m:r>
                      </m:e>
                    </m:acc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空間等價！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763DC5-C7DC-6DC6-77C8-7E62356DC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8738" y="4927701"/>
                <a:ext cx="4891172" cy="369332"/>
              </a:xfrm>
              <a:prstGeom prst="rect">
                <a:avLst/>
              </a:prstGeom>
              <a:blipFill>
                <a:blip r:embed="rId18"/>
                <a:stretch>
                  <a:fillRect l="-1036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09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6" grpId="0" animBg="1"/>
      <p:bldP spid="53267" grpId="0" animBg="1"/>
      <p:bldP spid="22" grpId="0" animBg="1"/>
      <p:bldP spid="25" grpId="0" animBg="1"/>
      <p:bldP spid="28" grpId="0"/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0" name="Text Box 7"/>
          <p:cNvSpPr txBox="1">
            <a:spLocks noChangeArrowheads="1"/>
          </p:cNvSpPr>
          <p:nvPr/>
        </p:nvSpPr>
        <p:spPr bwMode="auto">
          <a:xfrm>
            <a:off x="4295077" y="3245644"/>
            <a:ext cx="3810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靜電力為保守力，可以定義電位能</a:t>
            </a:r>
          </a:p>
        </p:txBody>
      </p:sp>
      <p:pic>
        <p:nvPicPr>
          <p:cNvPr id="11" name="Picture 2" descr="fig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98"/>
          <a:stretch>
            <a:fillRect/>
          </a:stretch>
        </p:blipFill>
        <p:spPr bwMode="auto">
          <a:xfrm>
            <a:off x="685800" y="1447800"/>
            <a:ext cx="34242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手繪多邊形 1"/>
          <p:cNvSpPr/>
          <p:nvPr/>
        </p:nvSpPr>
        <p:spPr>
          <a:xfrm>
            <a:off x="2244436" y="1669473"/>
            <a:ext cx="1538023" cy="2491264"/>
          </a:xfrm>
          <a:custGeom>
            <a:avLst/>
            <a:gdLst>
              <a:gd name="connsiteX0" fmla="*/ 0 w 1538023"/>
              <a:gd name="connsiteY0" fmla="*/ 2161309 h 2491264"/>
              <a:gd name="connsiteX1" fmla="*/ 1080655 w 1538023"/>
              <a:gd name="connsiteY1" fmla="*/ 2466109 h 2491264"/>
              <a:gd name="connsiteX2" fmla="*/ 1537855 w 1538023"/>
              <a:gd name="connsiteY2" fmla="*/ 1579418 h 2491264"/>
              <a:gd name="connsiteX3" fmla="*/ 1039091 w 1538023"/>
              <a:gd name="connsiteY3" fmla="*/ 13854 h 2491264"/>
              <a:gd name="connsiteX4" fmla="*/ 1039091 w 1538023"/>
              <a:gd name="connsiteY4" fmla="*/ 13854 h 2491264"/>
              <a:gd name="connsiteX5" fmla="*/ 1039091 w 1538023"/>
              <a:gd name="connsiteY5" fmla="*/ 0 h 2491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38023" h="2491264">
                <a:moveTo>
                  <a:pt x="0" y="2161309"/>
                </a:moveTo>
                <a:cubicBezTo>
                  <a:pt x="412173" y="2362200"/>
                  <a:pt x="824346" y="2563091"/>
                  <a:pt x="1080655" y="2466109"/>
                </a:cubicBezTo>
                <a:cubicBezTo>
                  <a:pt x="1336964" y="2369127"/>
                  <a:pt x="1544782" y="1988127"/>
                  <a:pt x="1537855" y="1579418"/>
                </a:cubicBezTo>
                <a:cubicBezTo>
                  <a:pt x="1530928" y="1170709"/>
                  <a:pt x="1039091" y="13854"/>
                  <a:pt x="1039091" y="13854"/>
                </a:cubicBezTo>
                <a:lnTo>
                  <a:pt x="1039091" y="13854"/>
                </a:lnTo>
                <a:lnTo>
                  <a:pt x="1039091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F5919AC2-72F8-E6BB-4467-4EFF736621E2}"/>
                  </a:ext>
                </a:extLst>
              </p:cNvPr>
              <p:cNvSpPr txBox="1"/>
              <p:nvPr/>
            </p:nvSpPr>
            <p:spPr>
              <a:xfrm>
                <a:off x="4295077" y="1999220"/>
                <a:ext cx="2604487" cy="6580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𝐺𝑀𝑚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𝐺𝑀𝑚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F5919AC2-72F8-E6BB-4467-4EFF73662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077" y="1999220"/>
                <a:ext cx="2604487" cy="6580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82A5C9-A4DA-A3B3-B5BA-F44E52E2C8A0}"/>
                  </a:ext>
                </a:extLst>
              </p:cNvPr>
              <p:cNvSpPr txBox="1"/>
              <p:nvPr/>
            </p:nvSpPr>
            <p:spPr bwMode="auto">
              <a:xfrm>
                <a:off x="4233072" y="1514065"/>
                <a:ext cx="489117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3D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空間中萬有引力的功與一維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𝑟</m:t>
                        </m:r>
                      </m:e>
                    </m:acc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空間等價！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82A5C9-A4DA-A3B3-B5BA-F44E52E2C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33072" y="1514065"/>
                <a:ext cx="4891172" cy="369332"/>
              </a:xfrm>
              <a:prstGeom prst="rect">
                <a:avLst/>
              </a:prstGeom>
              <a:blipFill>
                <a:blip r:embed="rId4"/>
                <a:stretch>
                  <a:fillRect l="-103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41336A6-FE7D-3A8D-654A-0EC8BB72D6F6}"/>
              </a:ext>
            </a:extLst>
          </p:cNvPr>
          <p:cNvSpPr txBox="1"/>
          <p:nvPr/>
        </p:nvSpPr>
        <p:spPr bwMode="auto">
          <a:xfrm>
            <a:off x="4295077" y="2819400"/>
            <a:ext cx="46965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很明顯無論走哪一條路徑，功都是相等的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4">
                <a:extLst>
                  <a:ext uri="{FF2B5EF4-FFF2-40B4-BE49-F238E27FC236}">
                    <a16:creationId xmlns:a16="http://schemas.microsoft.com/office/drawing/2014/main" id="{FFC25480-4F5C-EAA3-906B-F4AFF1676A89}"/>
                  </a:ext>
                </a:extLst>
              </p:cNvPr>
              <p:cNvSpPr txBox="1"/>
              <p:nvPr/>
            </p:nvSpPr>
            <p:spPr>
              <a:xfrm>
                <a:off x="4295077" y="3794837"/>
                <a:ext cx="4467923" cy="6580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𝐺𝑀𝑚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𝐺𝑀𝑚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24">
                <a:extLst>
                  <a:ext uri="{FF2B5EF4-FFF2-40B4-BE49-F238E27FC236}">
                    <a16:creationId xmlns:a16="http://schemas.microsoft.com/office/drawing/2014/main" id="{FFC25480-4F5C-EAA3-906B-F4AFF1676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077" y="3794837"/>
                <a:ext cx="4467923" cy="6580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E5E96A28-21F7-8BC5-8C16-1E7AB097E8F1}"/>
                  </a:ext>
                </a:extLst>
              </p:cNvPr>
              <p:cNvSpPr txBox="1"/>
              <p:nvPr/>
            </p:nvSpPr>
            <p:spPr>
              <a:xfrm>
                <a:off x="4295077" y="4660783"/>
                <a:ext cx="1877123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𝐺𝑀𝑀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E5E96A28-21F7-8BC5-8C16-1E7AB097E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077" y="4660783"/>
                <a:ext cx="1877123" cy="6109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4">
            <a:extLst>
              <a:ext uri="{FF2B5EF4-FFF2-40B4-BE49-F238E27FC236}">
                <a16:creationId xmlns:a16="http://schemas.microsoft.com/office/drawing/2014/main" id="{2656B50B-9554-E0F6-C99E-6F20DF458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782894"/>
            <a:ext cx="1981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萬有引力位能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9958B-644A-A93C-02E8-04301EF43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4" name="文字方塊 9">
            <a:extLst>
              <a:ext uri="{FF2B5EF4-FFF2-40B4-BE49-F238E27FC236}">
                <a16:creationId xmlns:a16="http://schemas.microsoft.com/office/drawing/2014/main" id="{8D51E6B7-355A-2880-78E3-DBAD80C44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0" y="4996656"/>
            <a:ext cx="5562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沿任一封閉曲線，萬有力所作的功必為零！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A1F5FEA7-E938-CDFC-8B2B-A0E499A2207C}"/>
                  </a:ext>
                </a:extLst>
              </p:cNvPr>
              <p:cNvSpPr txBox="1"/>
              <p:nvPr/>
            </p:nvSpPr>
            <p:spPr>
              <a:xfrm>
                <a:off x="5143500" y="1664003"/>
                <a:ext cx="3695700" cy="8188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𝐺𝑀𝑚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𝐺𝑀𝑚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A1F5FEA7-E938-CDFC-8B2B-A0E499A22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0" y="1664003"/>
                <a:ext cx="3695700" cy="818814"/>
              </a:xfrm>
              <a:prstGeom prst="rect">
                <a:avLst/>
              </a:prstGeom>
              <a:blipFill>
                <a:blip r:embed="rId2"/>
                <a:stretch>
                  <a:fillRect l="-22680" t="-132308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fig25">
            <a:extLst>
              <a:ext uri="{FF2B5EF4-FFF2-40B4-BE49-F238E27FC236}">
                <a16:creationId xmlns:a16="http://schemas.microsoft.com/office/drawing/2014/main" id="{E6C13DC8-D5EB-D467-BAA6-1E5C7A06B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98"/>
          <a:stretch>
            <a:fillRect/>
          </a:stretch>
        </p:blipFill>
        <p:spPr bwMode="auto">
          <a:xfrm>
            <a:off x="1333500" y="1655074"/>
            <a:ext cx="34242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手繪多邊形 1">
            <a:extLst>
              <a:ext uri="{FF2B5EF4-FFF2-40B4-BE49-F238E27FC236}">
                <a16:creationId xmlns:a16="http://schemas.microsoft.com/office/drawing/2014/main" id="{7F32F83D-AD1A-E228-F332-3E6D0C5FBC71}"/>
              </a:ext>
            </a:extLst>
          </p:cNvPr>
          <p:cNvSpPr/>
          <p:nvPr/>
        </p:nvSpPr>
        <p:spPr>
          <a:xfrm>
            <a:off x="2892136" y="1876747"/>
            <a:ext cx="1538023" cy="2491264"/>
          </a:xfrm>
          <a:custGeom>
            <a:avLst/>
            <a:gdLst>
              <a:gd name="connsiteX0" fmla="*/ 0 w 1538023"/>
              <a:gd name="connsiteY0" fmla="*/ 2161309 h 2491264"/>
              <a:gd name="connsiteX1" fmla="*/ 1080655 w 1538023"/>
              <a:gd name="connsiteY1" fmla="*/ 2466109 h 2491264"/>
              <a:gd name="connsiteX2" fmla="*/ 1537855 w 1538023"/>
              <a:gd name="connsiteY2" fmla="*/ 1579418 h 2491264"/>
              <a:gd name="connsiteX3" fmla="*/ 1039091 w 1538023"/>
              <a:gd name="connsiteY3" fmla="*/ 13854 h 2491264"/>
              <a:gd name="connsiteX4" fmla="*/ 1039091 w 1538023"/>
              <a:gd name="connsiteY4" fmla="*/ 13854 h 2491264"/>
              <a:gd name="connsiteX5" fmla="*/ 1039091 w 1538023"/>
              <a:gd name="connsiteY5" fmla="*/ 0 h 2491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38023" h="2491264">
                <a:moveTo>
                  <a:pt x="0" y="2161309"/>
                </a:moveTo>
                <a:cubicBezTo>
                  <a:pt x="412173" y="2362200"/>
                  <a:pt x="824346" y="2563091"/>
                  <a:pt x="1080655" y="2466109"/>
                </a:cubicBezTo>
                <a:cubicBezTo>
                  <a:pt x="1336964" y="2369127"/>
                  <a:pt x="1544782" y="1988127"/>
                  <a:pt x="1537855" y="1579418"/>
                </a:cubicBezTo>
                <a:cubicBezTo>
                  <a:pt x="1530928" y="1170709"/>
                  <a:pt x="1039091" y="13854"/>
                  <a:pt x="1039091" y="13854"/>
                </a:cubicBezTo>
                <a:lnTo>
                  <a:pt x="1039091" y="13854"/>
                </a:lnTo>
                <a:lnTo>
                  <a:pt x="1039091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AA5DA2CC-3E8D-504A-663E-89ED8A858B27}"/>
              </a:ext>
            </a:extLst>
          </p:cNvPr>
          <p:cNvCxnSpPr/>
          <p:nvPr/>
        </p:nvCxnSpPr>
        <p:spPr>
          <a:xfrm>
            <a:off x="4218709" y="2645674"/>
            <a:ext cx="7620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5FE0305B-B208-F2D4-3E60-F713850A8EEB}"/>
              </a:ext>
            </a:extLst>
          </p:cNvPr>
          <p:cNvSpPr txBox="1"/>
          <p:nvPr/>
        </p:nvSpPr>
        <p:spPr>
          <a:xfrm>
            <a:off x="1295400" y="1096697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從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TW" altLang="en-US" dirty="0"/>
              <a:t>出發再回到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TW" altLang="en-US" dirty="0"/>
              <a:t>，形成一封閉曲線。</a:t>
            </a:r>
          </a:p>
        </p:txBody>
      </p:sp>
    </p:spTree>
    <p:extLst>
      <p:ext uri="{BB962C8B-B14F-4D97-AF65-F5344CB8AC3E}">
        <p14:creationId xmlns:p14="http://schemas.microsoft.com/office/powerpoint/2010/main" val="378306505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5" name="文字方塊 10"/>
          <p:cNvSpPr txBox="1">
            <a:spLocks noChangeArrowheads="1"/>
          </p:cNvSpPr>
          <p:nvPr/>
        </p:nvSpPr>
        <p:spPr bwMode="auto">
          <a:xfrm>
            <a:off x="1099198" y="5486400"/>
            <a:ext cx="65970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任何中心力（原子力、萬有引力）都是保守力！都可定義位能。</a:t>
            </a:r>
          </a:p>
        </p:txBody>
      </p:sp>
      <p:sp>
        <p:nvSpPr>
          <p:cNvPr id="57356" name="文字方塊 11"/>
          <p:cNvSpPr txBox="1">
            <a:spLocks noChangeArrowheads="1"/>
          </p:cNvSpPr>
          <p:nvPr/>
        </p:nvSpPr>
        <p:spPr bwMode="auto">
          <a:xfrm>
            <a:off x="1119980" y="1098766"/>
            <a:ext cx="5440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中心力是力的方向沿著半徑 </a:t>
            </a: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zh-TW"/>
              <a:t> </a:t>
            </a:r>
            <a:r>
              <a:rPr lang="zh-TW" altLang="en-US"/>
              <a:t>方向，大小由距離決定</a:t>
            </a:r>
          </a:p>
        </p:txBody>
      </p:sp>
      <p:sp>
        <p:nvSpPr>
          <p:cNvPr id="111627" name="矩形 2"/>
          <p:cNvSpPr>
            <a:spLocks noChangeArrowheads="1"/>
          </p:cNvSpPr>
          <p:nvPr/>
        </p:nvSpPr>
        <p:spPr bwMode="auto">
          <a:xfrm>
            <a:off x="1137442" y="659029"/>
            <a:ext cx="341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同樣的證明適用於任何中心力，</a:t>
            </a:r>
          </a:p>
        </p:txBody>
      </p:sp>
      <p:sp>
        <p:nvSpPr>
          <p:cNvPr id="111630" name="文字方塊 5"/>
          <p:cNvSpPr txBox="1">
            <a:spLocks noChangeArrowheads="1"/>
          </p:cNvSpPr>
          <p:nvPr/>
        </p:nvSpPr>
        <p:spPr bwMode="auto">
          <a:xfrm>
            <a:off x="3876240" y="3349841"/>
            <a:ext cx="5014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三維的中心力所作的功等同於沿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zh-TW" alt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/>
              <a:t>方向一維的力</a:t>
            </a:r>
          </a:p>
        </p:txBody>
      </p:sp>
      <p:pic>
        <p:nvPicPr>
          <p:cNvPr id="15" name="Picture 2" descr="fig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98"/>
          <a:stretch>
            <a:fillRect/>
          </a:stretch>
        </p:blipFill>
        <p:spPr bwMode="auto">
          <a:xfrm>
            <a:off x="415923" y="1702016"/>
            <a:ext cx="34242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手繪多邊形 15"/>
          <p:cNvSpPr/>
          <p:nvPr/>
        </p:nvSpPr>
        <p:spPr>
          <a:xfrm>
            <a:off x="1974559" y="1923689"/>
            <a:ext cx="1538023" cy="2491264"/>
          </a:xfrm>
          <a:custGeom>
            <a:avLst/>
            <a:gdLst>
              <a:gd name="connsiteX0" fmla="*/ 0 w 1538023"/>
              <a:gd name="connsiteY0" fmla="*/ 2161309 h 2491264"/>
              <a:gd name="connsiteX1" fmla="*/ 1080655 w 1538023"/>
              <a:gd name="connsiteY1" fmla="*/ 2466109 h 2491264"/>
              <a:gd name="connsiteX2" fmla="*/ 1537855 w 1538023"/>
              <a:gd name="connsiteY2" fmla="*/ 1579418 h 2491264"/>
              <a:gd name="connsiteX3" fmla="*/ 1039091 w 1538023"/>
              <a:gd name="connsiteY3" fmla="*/ 13854 h 2491264"/>
              <a:gd name="connsiteX4" fmla="*/ 1039091 w 1538023"/>
              <a:gd name="connsiteY4" fmla="*/ 13854 h 2491264"/>
              <a:gd name="connsiteX5" fmla="*/ 1039091 w 1538023"/>
              <a:gd name="connsiteY5" fmla="*/ 0 h 2491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38023" h="2491264">
                <a:moveTo>
                  <a:pt x="0" y="2161309"/>
                </a:moveTo>
                <a:cubicBezTo>
                  <a:pt x="412173" y="2362200"/>
                  <a:pt x="824346" y="2563091"/>
                  <a:pt x="1080655" y="2466109"/>
                </a:cubicBezTo>
                <a:cubicBezTo>
                  <a:pt x="1336964" y="2369127"/>
                  <a:pt x="1544782" y="1988127"/>
                  <a:pt x="1537855" y="1579418"/>
                </a:cubicBezTo>
                <a:cubicBezTo>
                  <a:pt x="1530928" y="1170709"/>
                  <a:pt x="1039091" y="13854"/>
                  <a:pt x="1039091" y="13854"/>
                </a:cubicBezTo>
                <a:lnTo>
                  <a:pt x="1039091" y="13854"/>
                </a:lnTo>
                <a:lnTo>
                  <a:pt x="1039091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7" name="直線單箭頭接點 16"/>
          <p:cNvCxnSpPr/>
          <p:nvPr/>
        </p:nvCxnSpPr>
        <p:spPr>
          <a:xfrm>
            <a:off x="3301132" y="2692616"/>
            <a:ext cx="7620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3962398" y="1704846"/>
                <a:ext cx="1498872" cy="402931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𝐶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398" y="1704846"/>
                <a:ext cx="1498872" cy="402931"/>
              </a:xfrm>
              <a:prstGeom prst="rect">
                <a:avLst/>
              </a:prstGeom>
              <a:blipFill rotWithShape="1">
                <a:blip r:embed="rId4"/>
                <a:stretch>
                  <a:fillRect t="-21212" r="-13821" b="-136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3962399" y="2221470"/>
                <a:ext cx="4928754" cy="1030988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𝑊</m:t>
                      </m:r>
                      <m:r>
                        <a:rPr lang="en-US" altLang="zh-TW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𝐶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=</m:t>
                          </m:r>
                        </m:e>
                      </m:nary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𝑑𝑟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399" y="2221470"/>
                <a:ext cx="4928754" cy="103098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3962398" y="4343400"/>
                <a:ext cx="2952749" cy="940514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𝐶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𝑑𝑟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398" y="4343400"/>
                <a:ext cx="2952749" cy="94051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字方塊 20"/>
          <p:cNvSpPr txBox="1"/>
          <p:nvPr/>
        </p:nvSpPr>
        <p:spPr>
          <a:xfrm>
            <a:off x="3962398" y="3886200"/>
            <a:ext cx="3962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從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TW" altLang="en-US" dirty="0"/>
              <a:t>出發再回到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TW" altLang="en-US" dirty="0"/>
              <a:t>，形成一封閉曲線</a:t>
            </a:r>
            <a:r>
              <a:rPr lang="en-US" altLang="zh-TW" dirty="0"/>
              <a:t>:</a:t>
            </a: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2438770" y="3265582"/>
            <a:ext cx="304800" cy="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3" name="物件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3271099"/>
              </p:ext>
            </p:extLst>
          </p:nvPr>
        </p:nvGraphicFramePr>
        <p:xfrm>
          <a:off x="2476870" y="3322060"/>
          <a:ext cx="228600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90335" imgH="177646" progId="Equation.3">
                  <p:embed/>
                </p:oleObj>
              </mc:Choice>
              <mc:Fallback>
                <p:oleObj name="方程式" r:id="rId7" imgW="190335" imgH="177646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870" y="3322060"/>
                        <a:ext cx="228600" cy="21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824810" y="3226016"/>
                <a:ext cx="228415" cy="3087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altLang="zh-TW" sz="1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zh-TW" altLang="en-US" sz="14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810" y="3226016"/>
                <a:ext cx="228415" cy="308769"/>
              </a:xfrm>
              <a:prstGeom prst="rect">
                <a:avLst/>
              </a:prstGeom>
              <a:blipFill rotWithShape="1">
                <a:blip r:embed="rId9"/>
                <a:stretch>
                  <a:fillRect l="-23684" t="-15686" r="-526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585740" y="1676400"/>
                <a:ext cx="3969327" cy="96866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𝐺𝑀𝑚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𝐺𝑀𝑚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740" y="1676400"/>
                <a:ext cx="3969327" cy="968663"/>
              </a:xfrm>
              <a:prstGeom prst="rect">
                <a:avLst/>
              </a:prstGeom>
              <a:blipFill>
                <a:blip r:embed="rId2"/>
                <a:stretch>
                  <a:fillRect t="-98701" b="-15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585740" y="3226557"/>
                <a:ext cx="3048000" cy="968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𝑄𝑞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740" y="3226557"/>
                <a:ext cx="3048000" cy="968663"/>
              </a:xfrm>
              <a:prstGeom prst="rect">
                <a:avLst/>
              </a:prstGeom>
              <a:blipFill>
                <a:blip r:embed="rId3"/>
                <a:stretch>
                  <a:fillRect t="-96154" b="-15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585740" y="2751144"/>
                <a:ext cx="2722418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選擇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smtClean="0">
                            <a:latin typeface="Cambria Math"/>
                            <a:ea typeface="Cambria Math"/>
                          </a:rPr>
                          <m:t>∞</m:t>
                        </m:r>
                      </m:e>
                    </m:d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𝑈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</m:d>
                    <m:r>
                      <a:rPr lang="en-US" altLang="zh-TW" i="1">
                        <a:latin typeface="Cambria Math"/>
                      </a:rPr>
                      <m:t>=</m:t>
                    </m:r>
                    <m:r>
                      <a:rPr lang="en-US" altLang="zh-TW" b="0" i="0" smtClean="0">
                        <a:latin typeface="Cambria Math"/>
                      </a:rPr>
                      <m:t>0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740" y="2751144"/>
                <a:ext cx="2722418" cy="369332"/>
              </a:xfrm>
              <a:prstGeom prst="rect">
                <a:avLst/>
              </a:prstGeom>
              <a:blipFill>
                <a:blip r:embed="rId4"/>
                <a:stretch>
                  <a:fillRect l="-1860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13_08_Figure.jpg">
            <a:extLst>
              <a:ext uri="{FF2B5EF4-FFF2-40B4-BE49-F238E27FC236}">
                <a16:creationId xmlns:a16="http://schemas.microsoft.com/office/drawing/2014/main" id="{E8A5D533-D153-2852-1490-15D30DF0A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751144"/>
            <a:ext cx="5085269" cy="334060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Chia-Hung Chang\Downloads\Data\Knight\Media\Chapter10\Images\10_32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2209800"/>
            <a:ext cx="438308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667000" y="838200"/>
            <a:ext cx="469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同樣的思考也可以運用在彈簧的運動！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87782" y="1371600"/>
                <a:ext cx="3497624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dirty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 dirty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 dirty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dirty="0" smtClean="0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 dirty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dirty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i="1" dirty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782" y="1371600"/>
                <a:ext cx="3497624" cy="61093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267200" y="57150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 dirty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 dirty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5715000"/>
                <a:ext cx="304800" cy="304800"/>
              </a:xfrm>
              <a:prstGeom prst="rect">
                <a:avLst/>
              </a:prstGeom>
              <a:blipFill rotWithShape="1">
                <a:blip r:embed="rId4"/>
                <a:stretch>
                  <a:fillRect l="-18000"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2" descr="fig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74"/>
          <a:stretch>
            <a:fillRect/>
          </a:stretch>
        </p:blipFill>
        <p:spPr bwMode="auto">
          <a:xfrm>
            <a:off x="1676400" y="1828800"/>
            <a:ext cx="3022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Rectangle 3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3668" name="Rectangle 5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3669" name="Rectangle 7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3670" name="Text Box 9"/>
          <p:cNvSpPr txBox="1">
            <a:spLocks noChangeArrowheads="1"/>
          </p:cNvSpPr>
          <p:nvPr/>
        </p:nvSpPr>
        <p:spPr bwMode="auto">
          <a:xfrm>
            <a:off x="1600200" y="381000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摩擦力是否是保守力？</a:t>
            </a: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1676400" y="4495800"/>
            <a:ext cx="472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將方塊在斜面上移到高處後，再移回到原位</a:t>
            </a:r>
          </a:p>
        </p:txBody>
      </p:sp>
      <p:sp>
        <p:nvSpPr>
          <p:cNvPr id="56330" name="Text Box 15"/>
          <p:cNvSpPr txBox="1">
            <a:spLocks noChangeArrowheads="1"/>
          </p:cNvSpPr>
          <p:nvPr/>
        </p:nvSpPr>
        <p:spPr bwMode="auto">
          <a:xfrm>
            <a:off x="5334000" y="4936095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摩擦力不是保守力</a:t>
            </a:r>
          </a:p>
        </p:txBody>
      </p:sp>
      <p:sp>
        <p:nvSpPr>
          <p:cNvPr id="113675" name="Text Box 16"/>
          <p:cNvSpPr txBox="1">
            <a:spLocks noChangeArrowheads="1"/>
          </p:cNvSpPr>
          <p:nvPr/>
        </p:nvSpPr>
        <p:spPr bwMode="auto">
          <a:xfrm>
            <a:off x="1600200" y="838200"/>
            <a:ext cx="495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動摩擦力大小是常數，但方向與速度有關</a:t>
            </a:r>
          </a:p>
        </p:txBody>
      </p:sp>
      <p:sp>
        <p:nvSpPr>
          <p:cNvPr id="113677" name="文字方塊 12"/>
          <p:cNvSpPr txBox="1">
            <a:spLocks noChangeArrowheads="1"/>
          </p:cNvSpPr>
          <p:nvPr/>
        </p:nvSpPr>
        <p:spPr bwMode="auto">
          <a:xfrm>
            <a:off x="3276600" y="1343891"/>
            <a:ext cx="502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動摩擦力與位移永遠反向，所作必為負功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752600" y="54864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相對地，同樣過程中，重力所作的功為零。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1676400" y="1295400"/>
                <a:ext cx="129355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𝑑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6400" y="1295400"/>
                <a:ext cx="1293559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333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1739900" y="4940565"/>
                <a:ext cx="3441700" cy="391582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=−2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9900" y="4940565"/>
                <a:ext cx="3441700" cy="391582"/>
              </a:xfrm>
              <a:prstGeom prst="rect">
                <a:avLst/>
              </a:prstGeom>
              <a:blipFill>
                <a:blip r:embed="rId4"/>
                <a:stretch>
                  <a:fillRect b="-60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1739900" y="5943600"/>
                <a:ext cx="2679700" cy="391902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𝑚𝑔h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𝑚𝑔h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9900" y="5943600"/>
                <a:ext cx="2679700" cy="391902"/>
              </a:xfrm>
              <a:prstGeom prst="rect">
                <a:avLst/>
              </a:prstGeom>
              <a:blipFill rotWithShape="1">
                <a:blip r:embed="rId5"/>
                <a:stretch>
                  <a:fillRect b="-7813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6330" grpId="0"/>
      <p:bldP spid="3" grpId="0"/>
      <p:bldP spid="16" grpId="0" animBg="1"/>
      <p:bldP spid="1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F08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8" t="27357" r="10448" b="25500"/>
          <a:stretch>
            <a:fillRect/>
          </a:stretch>
        </p:blipFill>
        <p:spPr bwMode="auto">
          <a:xfrm>
            <a:off x="2052272" y="1948934"/>
            <a:ext cx="1828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Text Box 7"/>
          <p:cNvSpPr txBox="1">
            <a:spLocks noChangeArrowheads="1"/>
          </p:cNvSpPr>
          <p:nvPr/>
        </p:nvSpPr>
        <p:spPr bwMode="auto">
          <a:xfrm>
            <a:off x="1920653" y="4737377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摩擦力不是保守力</a:t>
            </a:r>
          </a:p>
        </p:txBody>
      </p:sp>
      <p:sp>
        <p:nvSpPr>
          <p:cNvPr id="114693" name="文字方塊 4"/>
          <p:cNvSpPr txBox="1">
            <a:spLocks noChangeArrowheads="1"/>
          </p:cNvSpPr>
          <p:nvPr/>
        </p:nvSpPr>
        <p:spPr bwMode="auto">
          <a:xfrm>
            <a:off x="2047144" y="1415534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在三度空間中也是如此：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2052272" y="3777734"/>
                <a:ext cx="3453381" cy="818879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≠0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52272" y="3777734"/>
                <a:ext cx="3453381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5709872" y="3930134"/>
                <a:ext cx="23884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𝑆</m:t>
                    </m:r>
                  </m:oMath>
                </a14:m>
                <a:r>
                  <a:rPr lang="zh-TW" altLang="en-US" dirty="0"/>
                  <a:t>是封閉路徑的全長。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9872" y="3930134"/>
                <a:ext cx="2388474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6667" r="-2046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Line 4"/>
          <p:cNvSpPr>
            <a:spLocks noChangeShapeType="1"/>
          </p:cNvSpPr>
          <p:nvPr/>
        </p:nvSpPr>
        <p:spPr bwMode="auto">
          <a:xfrm flipH="1">
            <a:off x="1905000" y="2710656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15" name="Line 5"/>
          <p:cNvSpPr>
            <a:spLocks noChangeShapeType="1"/>
          </p:cNvSpPr>
          <p:nvPr/>
        </p:nvSpPr>
        <p:spPr bwMode="auto">
          <a:xfrm>
            <a:off x="1905000" y="339645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16" name="Line 6"/>
          <p:cNvSpPr>
            <a:spLocks noChangeShapeType="1"/>
          </p:cNvSpPr>
          <p:nvPr/>
        </p:nvSpPr>
        <p:spPr bwMode="auto">
          <a:xfrm flipV="1">
            <a:off x="2209800" y="2710656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17" name="Rectangle 7"/>
          <p:cNvSpPr>
            <a:spLocks noChangeArrowheads="1"/>
          </p:cNvSpPr>
          <p:nvPr/>
        </p:nvSpPr>
        <p:spPr bwMode="auto">
          <a:xfrm>
            <a:off x="1905000" y="2786856"/>
            <a:ext cx="304791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5718" name="Line 8"/>
          <p:cNvSpPr>
            <a:spLocks noChangeShapeType="1"/>
          </p:cNvSpPr>
          <p:nvPr/>
        </p:nvSpPr>
        <p:spPr bwMode="auto">
          <a:xfrm flipH="1">
            <a:off x="5867400" y="2710656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19" name="Line 9"/>
          <p:cNvSpPr>
            <a:spLocks noChangeShapeType="1"/>
          </p:cNvSpPr>
          <p:nvPr/>
        </p:nvSpPr>
        <p:spPr bwMode="auto">
          <a:xfrm>
            <a:off x="5867400" y="339645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20" name="Line 10"/>
          <p:cNvSpPr>
            <a:spLocks noChangeShapeType="1"/>
          </p:cNvSpPr>
          <p:nvPr/>
        </p:nvSpPr>
        <p:spPr bwMode="auto">
          <a:xfrm flipV="1">
            <a:off x="6172200" y="2710656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21" name="Rectangle 11"/>
          <p:cNvSpPr>
            <a:spLocks noChangeArrowheads="1"/>
          </p:cNvSpPr>
          <p:nvPr/>
        </p:nvSpPr>
        <p:spPr bwMode="auto">
          <a:xfrm>
            <a:off x="5867400" y="3080710"/>
            <a:ext cx="304784" cy="315746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5722" name="AutoShape 12"/>
          <p:cNvSpPr>
            <a:spLocks noChangeArrowheads="1"/>
          </p:cNvSpPr>
          <p:nvPr/>
        </p:nvSpPr>
        <p:spPr bwMode="auto">
          <a:xfrm flipV="1">
            <a:off x="1967352" y="1759790"/>
            <a:ext cx="228593" cy="881856"/>
          </a:xfrm>
          <a:prstGeom prst="downArrow">
            <a:avLst>
              <a:gd name="adj1" fmla="val 50000"/>
              <a:gd name="adj2" fmla="val 91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723" name="Text Box 13"/>
              <p:cNvSpPr txBox="1">
                <a:spLocks noChangeArrowheads="1"/>
              </p:cNvSpPr>
              <p:nvPr/>
            </p:nvSpPr>
            <p:spPr bwMode="auto">
              <a:xfrm>
                <a:off x="741218" y="1715220"/>
                <a:ext cx="1087582" cy="439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zh-TW" altLang="en-US" i="1" dirty="0">
                              <a:latin typeface="Cambria Math"/>
                            </a:rPr>
                            <m:t>非保守</m:t>
                          </m:r>
                        </m:sub>
                      </m:sSub>
                    </m:oMath>
                  </m:oMathPara>
                </a14:m>
                <a:endParaRPr lang="en-US" altLang="zh-TW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5723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1218" y="1715220"/>
                <a:ext cx="1087582" cy="439479"/>
              </a:xfrm>
              <a:prstGeom prst="rect">
                <a:avLst/>
              </a:prstGeom>
              <a:blipFill rotWithShape="1">
                <a:blip r:embed="rId2"/>
                <a:stretch>
                  <a:fillRect r="-2247" b="-1388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724" name="Text Box 14"/>
          <p:cNvSpPr txBox="1">
            <a:spLocks noChangeArrowheads="1"/>
          </p:cNvSpPr>
          <p:nvPr/>
        </p:nvSpPr>
        <p:spPr bwMode="auto">
          <a:xfrm>
            <a:off x="2286000" y="3015456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  <a:endParaRPr lang="en-US" altLang="zh-TW" b="1" i="1">
              <a:latin typeface="Times New Roman" pitchFamily="18" charset="0"/>
            </a:endParaRPr>
          </a:p>
        </p:txBody>
      </p:sp>
      <p:sp>
        <p:nvSpPr>
          <p:cNvPr id="115725" name="Text Box 15"/>
          <p:cNvSpPr txBox="1">
            <a:spLocks noChangeArrowheads="1"/>
          </p:cNvSpPr>
          <p:nvPr/>
        </p:nvSpPr>
        <p:spPr bwMode="auto">
          <a:xfrm>
            <a:off x="6172200" y="3015456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115726" name="Line 16"/>
          <p:cNvSpPr>
            <a:spLocks noChangeShapeType="1"/>
          </p:cNvSpPr>
          <p:nvPr/>
        </p:nvSpPr>
        <p:spPr bwMode="auto">
          <a:xfrm flipH="1">
            <a:off x="6934200" y="2710656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27" name="Line 17"/>
          <p:cNvSpPr>
            <a:spLocks noChangeShapeType="1"/>
          </p:cNvSpPr>
          <p:nvPr/>
        </p:nvSpPr>
        <p:spPr bwMode="auto">
          <a:xfrm>
            <a:off x="6934200" y="339645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28" name="Line 18"/>
          <p:cNvSpPr>
            <a:spLocks noChangeShapeType="1"/>
          </p:cNvSpPr>
          <p:nvPr/>
        </p:nvSpPr>
        <p:spPr bwMode="auto">
          <a:xfrm flipV="1">
            <a:off x="7239000" y="2710656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29" name="Rectangle 19"/>
          <p:cNvSpPr>
            <a:spLocks noChangeArrowheads="1"/>
          </p:cNvSpPr>
          <p:nvPr/>
        </p:nvSpPr>
        <p:spPr bwMode="auto">
          <a:xfrm>
            <a:off x="6934200" y="2939256"/>
            <a:ext cx="304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5730" name="Text Box 20"/>
          <p:cNvSpPr txBox="1">
            <a:spLocks noChangeArrowheads="1"/>
          </p:cNvSpPr>
          <p:nvPr/>
        </p:nvSpPr>
        <p:spPr bwMode="auto">
          <a:xfrm>
            <a:off x="7239000" y="3015456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115731" name="Line 21"/>
          <p:cNvSpPr>
            <a:spLocks noChangeShapeType="1"/>
          </p:cNvSpPr>
          <p:nvPr/>
        </p:nvSpPr>
        <p:spPr bwMode="auto">
          <a:xfrm flipH="1">
            <a:off x="2971800" y="2710656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32" name="Line 22"/>
          <p:cNvSpPr>
            <a:spLocks noChangeShapeType="1"/>
          </p:cNvSpPr>
          <p:nvPr/>
        </p:nvSpPr>
        <p:spPr bwMode="auto">
          <a:xfrm>
            <a:off x="2971800" y="339645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33" name="Line 23"/>
          <p:cNvSpPr>
            <a:spLocks noChangeShapeType="1"/>
          </p:cNvSpPr>
          <p:nvPr/>
        </p:nvSpPr>
        <p:spPr bwMode="auto">
          <a:xfrm flipV="1">
            <a:off x="3276600" y="2710656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5734" name="Rectangle 24"/>
          <p:cNvSpPr>
            <a:spLocks noChangeArrowheads="1"/>
          </p:cNvSpPr>
          <p:nvPr/>
        </p:nvSpPr>
        <p:spPr bwMode="auto">
          <a:xfrm>
            <a:off x="2971800" y="3244056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5735" name="Text Box 25"/>
          <p:cNvSpPr txBox="1">
            <a:spLocks noChangeArrowheads="1"/>
          </p:cNvSpPr>
          <p:nvPr/>
        </p:nvSpPr>
        <p:spPr bwMode="auto">
          <a:xfrm>
            <a:off x="3276600" y="3015456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</a:p>
        </p:txBody>
      </p:sp>
      <p:sp>
        <p:nvSpPr>
          <p:cNvPr id="115737" name="Text Box 27"/>
          <p:cNvSpPr txBox="1">
            <a:spLocks noChangeArrowheads="1"/>
          </p:cNvSpPr>
          <p:nvPr/>
        </p:nvSpPr>
        <p:spPr bwMode="auto">
          <a:xfrm>
            <a:off x="2555651" y="3884612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推廣後的功與動能原理</a:t>
            </a:r>
          </a:p>
        </p:txBody>
      </p:sp>
      <p:sp>
        <p:nvSpPr>
          <p:cNvPr id="115740" name="文字方塊 28"/>
          <p:cNvSpPr txBox="1">
            <a:spLocks noChangeArrowheads="1"/>
          </p:cNvSpPr>
          <p:nvPr/>
        </p:nvSpPr>
        <p:spPr bwMode="auto">
          <a:xfrm>
            <a:off x="955964" y="1143000"/>
            <a:ext cx="716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非保守力所作的功無法寫成一個位能的前後差，只能以功來處理。</a:t>
            </a:r>
          </a:p>
        </p:txBody>
      </p:sp>
      <p:sp>
        <p:nvSpPr>
          <p:cNvPr id="115741" name="文字方塊 29"/>
          <p:cNvSpPr txBox="1">
            <a:spLocks noChangeArrowheads="1"/>
          </p:cNvSpPr>
          <p:nvPr/>
        </p:nvSpPr>
        <p:spPr bwMode="auto">
          <a:xfrm>
            <a:off x="2555651" y="4341813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機械能並不守恆。</a:t>
            </a:r>
          </a:p>
        </p:txBody>
      </p:sp>
      <p:sp>
        <p:nvSpPr>
          <p:cNvPr id="30" name="Text Box 40"/>
          <p:cNvSpPr txBox="1">
            <a:spLocks noChangeArrowheads="1"/>
          </p:cNvSpPr>
          <p:nvPr/>
        </p:nvSpPr>
        <p:spPr bwMode="auto">
          <a:xfrm>
            <a:off x="990600" y="685800"/>
            <a:ext cx="7391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將粒子與保守力的施力者視為一個系統，所施的力可以位能處理。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2555651" y="4951413"/>
            <a:ext cx="4426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非保守力的功等於機械能的變化。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2860948" y="1802698"/>
                <a:ext cx="5043304" cy="4394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zh-TW" altLang="en-US" i="1" dirty="0">
                              <a:latin typeface="Cambria Math"/>
                            </a:rPr>
                            <m:t>非保守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zh-TW" altLang="en-US" i="1" dirty="0">
                              <a:latin typeface="Cambria Math"/>
                            </a:rPr>
                            <m:t>保守</m:t>
                          </m:r>
                        </m:sub>
                      </m:sSub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=∆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𝐾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mech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0948" y="1802698"/>
                <a:ext cx="5043304" cy="439479"/>
              </a:xfrm>
              <a:prstGeom prst="rect">
                <a:avLst/>
              </a:prstGeom>
              <a:blipFill>
                <a:blip r:embed="rId3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 descr="fig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0996"/>
          <a:stretch/>
        </p:blipFill>
        <p:spPr bwMode="auto">
          <a:xfrm>
            <a:off x="2576946" y="1524000"/>
            <a:ext cx="3911600" cy="334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Rectangle 6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6741" name="Rectangle 9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6742" name="Rectangle 11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6743" name="Text Box 12"/>
          <p:cNvSpPr txBox="1">
            <a:spLocks noChangeArrowheads="1"/>
          </p:cNvSpPr>
          <p:nvPr/>
        </p:nvSpPr>
        <p:spPr bwMode="auto">
          <a:xfrm>
            <a:off x="2209800" y="951407"/>
            <a:ext cx="541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摩擦力的功為負值，所以摩擦力使機械能減小。</a:t>
            </a:r>
            <a:endParaRPr lang="en-US" altLang="zh-TW" i="1" baseline="-25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2796770" y="5257800"/>
                <a:ext cx="355045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𝐾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mech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96770" y="5257800"/>
                <a:ext cx="3550459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333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4" descr="fig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36"/>
          <a:stretch>
            <a:fillRect/>
          </a:stretch>
        </p:blipFill>
        <p:spPr bwMode="auto">
          <a:xfrm>
            <a:off x="3429000" y="1427018"/>
            <a:ext cx="33242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文字方塊 7"/>
          <p:cNvSpPr txBox="1">
            <a:spLocks noChangeArrowheads="1"/>
          </p:cNvSpPr>
          <p:nvPr/>
        </p:nvSpPr>
        <p:spPr bwMode="auto">
          <a:xfrm>
            <a:off x="3352800" y="5109585"/>
            <a:ext cx="403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自然界有一個傾向趨向最低位能處！</a:t>
            </a:r>
          </a:p>
        </p:txBody>
      </p:sp>
      <p:pic>
        <p:nvPicPr>
          <p:cNvPr id="117764" name="Picture 5" descr="C:\Users\Chia-Hung Chang\Downloads\Data\Knight\Media\Chapter10\Images\10_UnnumPho_p275-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99" y="1447800"/>
            <a:ext cx="282373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5" name="文字方塊 9"/>
          <p:cNvSpPr txBox="1">
            <a:spLocks noChangeArrowheads="1"/>
          </p:cNvSpPr>
          <p:nvPr/>
        </p:nvSpPr>
        <p:spPr bwMode="auto">
          <a:xfrm>
            <a:off x="3352800" y="4652385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位能可以自然轉為動能，摩擦力會慢慢消耗機械能。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4" descr="F08_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28494" r="6140" b="6784"/>
          <a:stretch>
            <a:fillRect/>
          </a:stretch>
        </p:blipFill>
        <p:spPr bwMode="auto">
          <a:xfrm>
            <a:off x="2700338" y="1200150"/>
            <a:ext cx="381476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Picture 5" descr="F08_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" t="24213" r="5849" b="8925"/>
          <a:stretch>
            <a:fillRect/>
          </a:stretch>
        </p:blipFill>
        <p:spPr bwMode="auto">
          <a:xfrm>
            <a:off x="2100263" y="3843338"/>
            <a:ext cx="5172075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2911070" y="3124200"/>
                <a:ext cx="355045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𝐾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mech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1070" y="3124200"/>
                <a:ext cx="3550459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3333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2" descr="2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01422"/>
            <a:ext cx="278447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3"/>
          <p:cNvSpPr txBox="1">
            <a:spLocks noChangeArrowheads="1"/>
          </p:cNvSpPr>
          <p:nvPr/>
        </p:nvSpPr>
        <p:spPr bwMode="auto">
          <a:xfrm>
            <a:off x="554615" y="2209800"/>
            <a:ext cx="434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焦耳的實驗發現：</a:t>
            </a:r>
          </a:p>
        </p:txBody>
      </p:sp>
      <p:sp>
        <p:nvSpPr>
          <p:cNvPr id="119812" name="文字方塊 4"/>
          <p:cNvSpPr txBox="1">
            <a:spLocks noChangeArrowheads="1"/>
          </p:cNvSpPr>
          <p:nvPr/>
        </p:nvSpPr>
        <p:spPr bwMode="auto">
          <a:xfrm>
            <a:off x="554615" y="1219200"/>
            <a:ext cx="396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有摩擦，似乎機械能就不守恒！</a:t>
            </a:r>
          </a:p>
        </p:txBody>
      </p:sp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533834" y="4419600"/>
            <a:ext cx="65389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原來，摩擦力的功也可以寫成一個物理量的前後差！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33834" y="4876800"/>
            <a:ext cx="50321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只是這個物理量與位置無關，而是與溫度有關！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554615" y="1752600"/>
            <a:ext cx="3962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但有摩擦，溫度會增加！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554615" y="2667000"/>
            <a:ext cx="3788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摩擦力所作的功等於熱量，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540761" y="3124200"/>
            <a:ext cx="4093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物體吸收熱量後，熱量正比於溫度差：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554615" y="3657600"/>
                <a:ext cx="4550785" cy="411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friction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𝑚𝑐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615" y="3657600"/>
                <a:ext cx="4550785" cy="411331"/>
              </a:xfrm>
              <a:prstGeom prst="rect">
                <a:avLst/>
              </a:prstGeom>
              <a:blipFill rotWithShape="1">
                <a:blip r:embed="rId3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  <p:bldP spid="7" grpId="0"/>
      <p:bldP spid="8" grpId="0"/>
      <p:bldP spid="3" grpId="0"/>
      <p:bldP spid="4" grpId="0"/>
      <p:bldP spid="11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3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0835" name="Rectangle 5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0837" name="Rectangle 7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0841" name="Text Box 14"/>
          <p:cNvSpPr txBox="1">
            <a:spLocks noChangeArrowheads="1"/>
          </p:cNvSpPr>
          <p:nvPr/>
        </p:nvSpPr>
        <p:spPr bwMode="auto">
          <a:xfrm>
            <a:off x="4572000" y="3657600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b="1">
                <a:solidFill>
                  <a:srgbClr val="FF0000"/>
                </a:solidFill>
              </a:rPr>
              <a:t>內能</a:t>
            </a:r>
            <a:r>
              <a:rPr lang="zh-TW" altLang="en-US"/>
              <a:t>是溫度的函數</a:t>
            </a:r>
          </a:p>
        </p:txBody>
      </p:sp>
      <p:sp>
        <p:nvSpPr>
          <p:cNvPr id="120842" name="文字方塊 12"/>
          <p:cNvSpPr txBox="1">
            <a:spLocks noChangeArrowheads="1"/>
          </p:cNvSpPr>
          <p:nvPr/>
        </p:nvSpPr>
        <p:spPr bwMode="auto">
          <a:xfrm>
            <a:off x="1447800" y="1447800"/>
            <a:ext cx="518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如果將溫度考慮進來，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844" name="文字方塊 12"/>
              <p:cNvSpPr txBox="1">
                <a:spLocks noChangeArrowheads="1"/>
              </p:cNvSpPr>
              <p:nvPr/>
            </p:nvSpPr>
            <p:spPr bwMode="auto">
              <a:xfrm>
                <a:off x="5780808" y="5116182"/>
                <a:ext cx="286442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𝐾</m:t>
                    </m:r>
                    <m:r>
                      <a:rPr lang="en-US" altLang="zh-TW" i="1">
                        <a:latin typeface="Cambria Math"/>
                      </a:rPr>
                      <m:t>+</m:t>
                    </m:r>
                    <m:r>
                      <a:rPr lang="en-US" altLang="zh-TW" i="1">
                        <a:latin typeface="Cambria Math"/>
                      </a:rPr>
                      <m:t>𝑈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  <a:ea typeface="Cambria Math"/>
                          </a:rPr>
                          <m:t>int</m:t>
                        </m:r>
                      </m:sub>
                    </m:sSub>
                  </m:oMath>
                </a14:m>
                <a:r>
                  <a:rPr lang="zh-TW" altLang="en-US" dirty="0"/>
                  <a:t>依舊是守恆量</a:t>
                </a:r>
              </a:p>
            </p:txBody>
          </p:sp>
        </mc:Choice>
        <mc:Fallback xmlns="">
          <p:sp>
            <p:nvSpPr>
              <p:cNvPr id="120844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80808" y="5116182"/>
                <a:ext cx="2864428" cy="369332"/>
              </a:xfrm>
              <a:prstGeom prst="rect">
                <a:avLst/>
              </a:prstGeom>
              <a:blipFill rotWithShape="1">
                <a:blip r:embed="rId2"/>
                <a:stretch>
                  <a:fillRect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845" name="矩形 13"/>
          <p:cNvSpPr>
            <a:spLocks noChangeArrowheads="1"/>
          </p:cNvSpPr>
          <p:nvPr/>
        </p:nvSpPr>
        <p:spPr bwMode="auto">
          <a:xfrm>
            <a:off x="1447800" y="1905000"/>
            <a:ext cx="716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摩擦作的功，也如位能，可以寫成一個物理量在前後狀態的改變！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447800" y="23622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此物理量顯然與外在運動狀態無關，定義為內能：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1461655" y="2889082"/>
                <a:ext cx="3491345" cy="39158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friction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𝑚𝑐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655" y="2889082"/>
                <a:ext cx="3491345" cy="391582"/>
              </a:xfrm>
              <a:prstGeom prst="rect">
                <a:avLst/>
              </a:prstGeom>
              <a:blipFill>
                <a:blip r:embed="rId3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461654" y="4343400"/>
                <a:ext cx="349134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friction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i="1">
                          <a:latin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𝐾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654" y="4343400"/>
                <a:ext cx="349134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3404755" y="5105400"/>
                <a:ext cx="2209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𝐾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  <a:ea typeface="Cambria Math"/>
                                </a:rPr>
                                <m:t>int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755" y="5105400"/>
                <a:ext cx="2209800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3614300" y="3645932"/>
                <a:ext cx="950773" cy="369332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300" y="3645932"/>
                <a:ext cx="950773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Line 4"/>
          <p:cNvSpPr>
            <a:spLocks noChangeShapeType="1"/>
          </p:cNvSpPr>
          <p:nvPr/>
        </p:nvSpPr>
        <p:spPr bwMode="auto">
          <a:xfrm flipH="1">
            <a:off x="2548248" y="425170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59" name="Line 5"/>
          <p:cNvSpPr>
            <a:spLocks noChangeShapeType="1"/>
          </p:cNvSpPr>
          <p:nvPr/>
        </p:nvSpPr>
        <p:spPr bwMode="auto">
          <a:xfrm>
            <a:off x="2548248" y="493750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60" name="Line 6"/>
          <p:cNvSpPr>
            <a:spLocks noChangeShapeType="1"/>
          </p:cNvSpPr>
          <p:nvPr/>
        </p:nvSpPr>
        <p:spPr bwMode="auto">
          <a:xfrm flipV="1">
            <a:off x="2853048" y="425170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61" name="Rectangle 7"/>
          <p:cNvSpPr>
            <a:spLocks noChangeArrowheads="1"/>
          </p:cNvSpPr>
          <p:nvPr/>
        </p:nvSpPr>
        <p:spPr bwMode="auto">
          <a:xfrm>
            <a:off x="2548248" y="4327905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1862" name="Line 8"/>
          <p:cNvSpPr>
            <a:spLocks noChangeShapeType="1"/>
          </p:cNvSpPr>
          <p:nvPr/>
        </p:nvSpPr>
        <p:spPr bwMode="auto">
          <a:xfrm flipH="1">
            <a:off x="6455984" y="421784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63" name="Line 9"/>
          <p:cNvSpPr>
            <a:spLocks noChangeShapeType="1"/>
          </p:cNvSpPr>
          <p:nvPr/>
        </p:nvSpPr>
        <p:spPr bwMode="auto">
          <a:xfrm>
            <a:off x="6455984" y="490364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64" name="Line 10"/>
          <p:cNvSpPr>
            <a:spLocks noChangeShapeType="1"/>
          </p:cNvSpPr>
          <p:nvPr/>
        </p:nvSpPr>
        <p:spPr bwMode="auto">
          <a:xfrm flipV="1">
            <a:off x="6760784" y="421784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65" name="Rectangle 11"/>
          <p:cNvSpPr>
            <a:spLocks noChangeArrowheads="1"/>
          </p:cNvSpPr>
          <p:nvPr/>
        </p:nvSpPr>
        <p:spPr bwMode="auto">
          <a:xfrm>
            <a:off x="6455984" y="4751240"/>
            <a:ext cx="304800" cy="152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1866" name="Text Box 12"/>
          <p:cNvSpPr txBox="1">
            <a:spLocks noChangeArrowheads="1"/>
          </p:cNvSpPr>
          <p:nvPr/>
        </p:nvSpPr>
        <p:spPr bwMode="auto">
          <a:xfrm>
            <a:off x="2929248" y="4556505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  <a:endParaRPr lang="en-US" altLang="zh-TW" b="1" i="1">
              <a:latin typeface="Times New Roman" pitchFamily="18" charset="0"/>
            </a:endParaRPr>
          </a:p>
        </p:txBody>
      </p:sp>
      <p:sp>
        <p:nvSpPr>
          <p:cNvPr id="121867" name="Text Box 13"/>
          <p:cNvSpPr txBox="1">
            <a:spLocks noChangeArrowheads="1"/>
          </p:cNvSpPr>
          <p:nvPr/>
        </p:nvSpPr>
        <p:spPr bwMode="auto">
          <a:xfrm>
            <a:off x="6760784" y="452264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121868" name="Line 14"/>
          <p:cNvSpPr>
            <a:spLocks noChangeShapeType="1"/>
          </p:cNvSpPr>
          <p:nvPr/>
        </p:nvSpPr>
        <p:spPr bwMode="auto">
          <a:xfrm flipH="1">
            <a:off x="7522784" y="421784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69" name="Line 15"/>
          <p:cNvSpPr>
            <a:spLocks noChangeShapeType="1"/>
          </p:cNvSpPr>
          <p:nvPr/>
        </p:nvSpPr>
        <p:spPr bwMode="auto">
          <a:xfrm>
            <a:off x="7522784" y="490364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70" name="Line 16"/>
          <p:cNvSpPr>
            <a:spLocks noChangeShapeType="1"/>
          </p:cNvSpPr>
          <p:nvPr/>
        </p:nvSpPr>
        <p:spPr bwMode="auto">
          <a:xfrm flipV="1">
            <a:off x="7827584" y="421784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71" name="Rectangle 17"/>
          <p:cNvSpPr>
            <a:spLocks noChangeArrowheads="1"/>
          </p:cNvSpPr>
          <p:nvPr/>
        </p:nvSpPr>
        <p:spPr bwMode="auto">
          <a:xfrm>
            <a:off x="7522784" y="4522640"/>
            <a:ext cx="3048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1872" name="Text Box 18"/>
          <p:cNvSpPr txBox="1">
            <a:spLocks noChangeArrowheads="1"/>
          </p:cNvSpPr>
          <p:nvPr/>
        </p:nvSpPr>
        <p:spPr bwMode="auto">
          <a:xfrm>
            <a:off x="7903784" y="452264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121873" name="Line 19"/>
          <p:cNvSpPr>
            <a:spLocks noChangeShapeType="1"/>
          </p:cNvSpPr>
          <p:nvPr/>
        </p:nvSpPr>
        <p:spPr bwMode="auto">
          <a:xfrm flipH="1">
            <a:off x="3615048" y="425170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74" name="Line 20"/>
          <p:cNvSpPr>
            <a:spLocks noChangeShapeType="1"/>
          </p:cNvSpPr>
          <p:nvPr/>
        </p:nvSpPr>
        <p:spPr bwMode="auto">
          <a:xfrm>
            <a:off x="3615048" y="493750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75" name="Line 21"/>
          <p:cNvSpPr>
            <a:spLocks noChangeShapeType="1"/>
          </p:cNvSpPr>
          <p:nvPr/>
        </p:nvSpPr>
        <p:spPr bwMode="auto">
          <a:xfrm flipV="1">
            <a:off x="3919848" y="425170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76" name="Rectangle 22"/>
          <p:cNvSpPr>
            <a:spLocks noChangeArrowheads="1"/>
          </p:cNvSpPr>
          <p:nvPr/>
        </p:nvSpPr>
        <p:spPr bwMode="auto">
          <a:xfrm>
            <a:off x="3615048" y="4785105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1877" name="Text Box 23"/>
          <p:cNvSpPr txBox="1">
            <a:spLocks noChangeArrowheads="1"/>
          </p:cNvSpPr>
          <p:nvPr/>
        </p:nvSpPr>
        <p:spPr bwMode="auto">
          <a:xfrm>
            <a:off x="3919848" y="4556505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</a:p>
        </p:txBody>
      </p:sp>
      <p:sp>
        <p:nvSpPr>
          <p:cNvPr id="121878" name="AutoShape 24"/>
          <p:cNvSpPr>
            <a:spLocks noChangeArrowheads="1"/>
          </p:cNvSpPr>
          <p:nvPr/>
        </p:nvSpPr>
        <p:spPr bwMode="auto">
          <a:xfrm flipH="1">
            <a:off x="1428491" y="3710035"/>
            <a:ext cx="858743" cy="410772"/>
          </a:xfrm>
          <a:prstGeom prst="curvedDownArrow">
            <a:avLst>
              <a:gd name="adj1" fmla="val 75000"/>
              <a:gd name="adj2" fmla="val 15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1879" name="Line 25"/>
          <p:cNvSpPr>
            <a:spLocks noChangeShapeType="1"/>
          </p:cNvSpPr>
          <p:nvPr/>
        </p:nvSpPr>
        <p:spPr bwMode="auto">
          <a:xfrm flipH="1">
            <a:off x="1396343" y="4265992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80" name="Line 26"/>
          <p:cNvSpPr>
            <a:spLocks noChangeShapeType="1"/>
          </p:cNvSpPr>
          <p:nvPr/>
        </p:nvSpPr>
        <p:spPr bwMode="auto">
          <a:xfrm>
            <a:off x="1396343" y="4951792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81" name="Line 27"/>
          <p:cNvSpPr>
            <a:spLocks noChangeShapeType="1"/>
          </p:cNvSpPr>
          <p:nvPr/>
        </p:nvSpPr>
        <p:spPr bwMode="auto">
          <a:xfrm flipV="1">
            <a:off x="1701143" y="4265992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82" name="Rectangle 28"/>
          <p:cNvSpPr>
            <a:spLocks noChangeArrowheads="1"/>
          </p:cNvSpPr>
          <p:nvPr/>
        </p:nvSpPr>
        <p:spPr bwMode="auto">
          <a:xfrm>
            <a:off x="1396343" y="4646992"/>
            <a:ext cx="304800" cy="3048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1883" name="Text Box 29"/>
          <p:cNvSpPr txBox="1">
            <a:spLocks noChangeArrowheads="1"/>
          </p:cNvSpPr>
          <p:nvPr/>
        </p:nvSpPr>
        <p:spPr bwMode="auto">
          <a:xfrm>
            <a:off x="1701143" y="4570792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E</a:t>
            </a:r>
            <a:r>
              <a:rPr lang="en-US" altLang="zh-TW" b="1" i="1" baseline="-25000">
                <a:latin typeface="Times New Roman" pitchFamily="18" charset="0"/>
              </a:rPr>
              <a:t>int i</a:t>
            </a:r>
          </a:p>
        </p:txBody>
      </p:sp>
      <p:sp>
        <p:nvSpPr>
          <p:cNvPr id="121884" name="Line 30"/>
          <p:cNvSpPr>
            <a:spLocks noChangeShapeType="1"/>
          </p:cNvSpPr>
          <p:nvPr/>
        </p:nvSpPr>
        <p:spPr bwMode="auto">
          <a:xfrm flipH="1">
            <a:off x="5297150" y="4235439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85" name="Line 31"/>
          <p:cNvSpPr>
            <a:spLocks noChangeShapeType="1"/>
          </p:cNvSpPr>
          <p:nvPr/>
        </p:nvSpPr>
        <p:spPr bwMode="auto">
          <a:xfrm>
            <a:off x="5297150" y="4921239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86" name="Line 32"/>
          <p:cNvSpPr>
            <a:spLocks noChangeShapeType="1"/>
          </p:cNvSpPr>
          <p:nvPr/>
        </p:nvSpPr>
        <p:spPr bwMode="auto">
          <a:xfrm flipV="1">
            <a:off x="5601950" y="4235439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1887" name="Rectangle 33"/>
          <p:cNvSpPr>
            <a:spLocks noChangeArrowheads="1"/>
          </p:cNvSpPr>
          <p:nvPr/>
        </p:nvSpPr>
        <p:spPr bwMode="auto">
          <a:xfrm>
            <a:off x="5297150" y="4464039"/>
            <a:ext cx="304800" cy="4572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1888" name="Text Box 34"/>
          <p:cNvSpPr txBox="1">
            <a:spLocks noChangeArrowheads="1"/>
          </p:cNvSpPr>
          <p:nvPr/>
        </p:nvSpPr>
        <p:spPr bwMode="auto">
          <a:xfrm>
            <a:off x="5601950" y="4540239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E</a:t>
            </a:r>
            <a:r>
              <a:rPr lang="en-US" altLang="zh-TW" b="1" i="1" baseline="-25000">
                <a:latin typeface="Times New Roman" pitchFamily="18" charset="0"/>
              </a:rPr>
              <a:t>int f</a:t>
            </a:r>
          </a:p>
        </p:txBody>
      </p:sp>
      <p:sp>
        <p:nvSpPr>
          <p:cNvPr id="121889" name="AutoShape 35"/>
          <p:cNvSpPr>
            <a:spLocks noChangeArrowheads="1"/>
          </p:cNvSpPr>
          <p:nvPr/>
        </p:nvSpPr>
        <p:spPr bwMode="auto">
          <a:xfrm>
            <a:off x="2904534" y="3794505"/>
            <a:ext cx="1294166" cy="304800"/>
          </a:xfrm>
          <a:prstGeom prst="curvedDownArrow">
            <a:avLst>
              <a:gd name="adj1" fmla="val 165000"/>
              <a:gd name="adj2" fmla="val 33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1890" name="文字方塊 33"/>
          <p:cNvSpPr txBox="1">
            <a:spLocks noChangeArrowheads="1"/>
          </p:cNvSpPr>
          <p:nvPr/>
        </p:nvSpPr>
        <p:spPr bwMode="auto">
          <a:xfrm>
            <a:off x="2247900" y="5989875"/>
            <a:ext cx="533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機械能如果被擴展到包括內能，能量還是會守恆！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/>
              <p:cNvSpPr txBox="1"/>
              <p:nvPr/>
            </p:nvSpPr>
            <p:spPr>
              <a:xfrm>
                <a:off x="3404755" y="5105400"/>
                <a:ext cx="2209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𝐾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  <a:ea typeface="Cambria Math"/>
                                </a:rPr>
                                <m:t>int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6" name="文字方塊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755" y="5105400"/>
                <a:ext cx="2209800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Line 4">
            <a:extLst>
              <a:ext uri="{FF2B5EF4-FFF2-40B4-BE49-F238E27FC236}">
                <a16:creationId xmlns:a16="http://schemas.microsoft.com/office/drawing/2014/main" id="{22B577A8-9005-6C42-637C-C9ABC012FE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54148" y="178824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Line 5">
            <a:extLst>
              <a:ext uri="{FF2B5EF4-FFF2-40B4-BE49-F238E27FC236}">
                <a16:creationId xmlns:a16="http://schemas.microsoft.com/office/drawing/2014/main" id="{C12205DD-F89E-6620-469B-869D0A436E4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4148" y="247404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446206C0-7C26-E2AC-1451-D1D4FA3634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58948" y="178824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894A7A0-4FEE-20D1-4086-DB1563646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4148" y="2169240"/>
            <a:ext cx="304800" cy="3048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1415B75B-6088-E85E-0930-5E1DC89488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16548" y="178824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" name="Line 9">
            <a:extLst>
              <a:ext uri="{FF2B5EF4-FFF2-40B4-BE49-F238E27FC236}">
                <a16:creationId xmlns:a16="http://schemas.microsoft.com/office/drawing/2014/main" id="{83EF8335-05AE-356D-9D43-8C8135D8AB56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6548" y="247404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9C86992A-DD5C-5149-E772-6F5474EFF8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21348" y="178824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77C8C1E6-29AB-8D97-FC6A-C1E678E9C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6548" y="1864440"/>
            <a:ext cx="304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" name="AutoShape 12">
            <a:extLst>
              <a:ext uri="{FF2B5EF4-FFF2-40B4-BE49-F238E27FC236}">
                <a16:creationId xmlns:a16="http://schemas.microsoft.com/office/drawing/2014/main" id="{D41A37A8-AFB2-CA9B-2E77-D6BEF339449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170483" y="1055943"/>
            <a:ext cx="208048" cy="685800"/>
          </a:xfrm>
          <a:prstGeom prst="downArrow">
            <a:avLst>
              <a:gd name="adj1" fmla="val 50000"/>
              <a:gd name="adj2" fmla="val 91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CDE4259F-2A0B-9391-D582-3290A9EA87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0366" y="792804"/>
                <a:ext cx="1087582" cy="439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zh-TW" altLang="en-US" i="1" dirty="0">
                              <a:latin typeface="Cambria Math"/>
                            </a:rPr>
                            <m:t>非保守</m:t>
                          </m:r>
                        </m:sub>
                      </m:sSub>
                    </m:oMath>
                  </m:oMathPara>
                </a14:m>
                <a:endParaRPr lang="en-US" altLang="zh-TW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CDE4259F-2A0B-9391-D582-3290A9EA8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0366" y="792804"/>
                <a:ext cx="1087582" cy="439479"/>
              </a:xfrm>
              <a:prstGeom prst="rect">
                <a:avLst/>
              </a:prstGeom>
              <a:blipFill>
                <a:blip r:embed="rId3"/>
                <a:stretch>
                  <a:fillRect r="-2299" b="-142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14">
            <a:extLst>
              <a:ext uri="{FF2B5EF4-FFF2-40B4-BE49-F238E27FC236}">
                <a16:creationId xmlns:a16="http://schemas.microsoft.com/office/drawing/2014/main" id="{0987C181-4374-6CF4-97BC-CE0BBD0A0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148" y="209304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  <a:endParaRPr lang="en-US" altLang="zh-TW" b="1" i="1">
              <a:latin typeface="Times New Roman" pitchFamily="18" charset="0"/>
            </a:endParaRP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09BE8896-C6F6-7AE4-5B43-40B2F373E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1348" y="209304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U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3422C40A-9FE8-EE52-5843-BB1EAC902B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83348" y="178824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" name="Line 17">
            <a:extLst>
              <a:ext uri="{FF2B5EF4-FFF2-40B4-BE49-F238E27FC236}">
                <a16:creationId xmlns:a16="http://schemas.microsoft.com/office/drawing/2014/main" id="{087B82A6-1D97-9A13-EB53-C23FAFD155FE}"/>
              </a:ext>
            </a:extLst>
          </p:cNvPr>
          <p:cNvSpPr>
            <a:spLocks noChangeShapeType="1"/>
          </p:cNvSpPr>
          <p:nvPr/>
        </p:nvSpPr>
        <p:spPr bwMode="auto">
          <a:xfrm>
            <a:off x="7183348" y="247404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" name="Line 18">
            <a:extLst>
              <a:ext uri="{FF2B5EF4-FFF2-40B4-BE49-F238E27FC236}">
                <a16:creationId xmlns:a16="http://schemas.microsoft.com/office/drawing/2014/main" id="{802AF1C0-3CB5-FBCD-5544-A9D5B48A01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88148" y="178824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93E9B028-D7A2-D02D-2784-7AFE76870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348" y="2016840"/>
            <a:ext cx="304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8" name="Text Box 20">
            <a:extLst>
              <a:ext uri="{FF2B5EF4-FFF2-40B4-BE49-F238E27FC236}">
                <a16:creationId xmlns:a16="http://schemas.microsoft.com/office/drawing/2014/main" id="{2FE49C32-090E-F547-D7E1-E34302615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8148" y="209304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f</a:t>
            </a:r>
          </a:p>
        </p:txBody>
      </p:sp>
      <p:sp>
        <p:nvSpPr>
          <p:cNvPr id="19" name="Line 21">
            <a:extLst>
              <a:ext uri="{FF2B5EF4-FFF2-40B4-BE49-F238E27FC236}">
                <a16:creationId xmlns:a16="http://schemas.microsoft.com/office/drawing/2014/main" id="{96CE8FB5-DB20-B914-B4E6-67A3DC9848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0948" y="178824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" name="Line 22">
            <a:extLst>
              <a:ext uri="{FF2B5EF4-FFF2-40B4-BE49-F238E27FC236}">
                <a16:creationId xmlns:a16="http://schemas.microsoft.com/office/drawing/2014/main" id="{86CA0FA6-7225-4988-B982-62AD3D345BB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0948" y="247404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1" name="Line 23">
            <a:extLst>
              <a:ext uri="{FF2B5EF4-FFF2-40B4-BE49-F238E27FC236}">
                <a16:creationId xmlns:a16="http://schemas.microsoft.com/office/drawing/2014/main" id="{B00C9E0D-9A13-36EA-C40B-A7F6775EE3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25748" y="178824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6361BE17-E6AC-3436-4C3A-E4D1B67EE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0948" y="2321640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3" name="Text Box 25">
            <a:extLst>
              <a:ext uri="{FF2B5EF4-FFF2-40B4-BE49-F238E27FC236}">
                <a16:creationId xmlns:a16="http://schemas.microsoft.com/office/drawing/2014/main" id="{E2376450-61F5-B87C-A95B-4FCBBDFE0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748" y="209304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i="1">
                <a:latin typeface="Times New Roman" pitchFamily="18" charset="0"/>
              </a:rPr>
              <a:t>K</a:t>
            </a:r>
            <a:r>
              <a:rPr lang="en-US" altLang="zh-TW" b="1" i="1" baseline="-25000">
                <a:latin typeface="Times New Roman" pitchFamily="18" charset="0"/>
              </a:rPr>
              <a:t>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">
                <a:extLst>
                  <a:ext uri="{FF2B5EF4-FFF2-40B4-BE49-F238E27FC236}">
                    <a16:creationId xmlns:a16="http://schemas.microsoft.com/office/drawing/2014/main" id="{D4F434A0-19B3-5FA9-A24C-CF14AC9007C7}"/>
                  </a:ext>
                </a:extLst>
              </p:cNvPr>
              <p:cNvSpPr txBox="1"/>
              <p:nvPr/>
            </p:nvSpPr>
            <p:spPr>
              <a:xfrm>
                <a:off x="3505107" y="583470"/>
                <a:ext cx="3373616" cy="4394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zh-TW" altLang="en-US" i="1" dirty="0">
                              <a:latin typeface="Cambria Math"/>
                            </a:rPr>
                            <m:t>非保守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𝐾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mech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4" name="文字方塊 2">
                <a:extLst>
                  <a:ext uri="{FF2B5EF4-FFF2-40B4-BE49-F238E27FC236}">
                    <a16:creationId xmlns:a16="http://schemas.microsoft.com/office/drawing/2014/main" id="{D4F434A0-19B3-5FA9-A24C-CF14AC900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107" y="583470"/>
                <a:ext cx="3373616" cy="439479"/>
              </a:xfrm>
              <a:prstGeom prst="rect">
                <a:avLst/>
              </a:prstGeom>
              <a:blipFill>
                <a:blip r:embed="rId4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24">
            <a:extLst>
              <a:ext uri="{FF2B5EF4-FFF2-40B4-BE49-F238E27FC236}">
                <a16:creationId xmlns:a16="http://schemas.microsoft.com/office/drawing/2014/main" id="{B475A4DA-7357-EF03-D4F5-F1A0BBE9BAE8}"/>
              </a:ext>
            </a:extLst>
          </p:cNvPr>
          <p:cNvSpPr/>
          <p:nvPr/>
        </p:nvSpPr>
        <p:spPr>
          <a:xfrm>
            <a:off x="609600" y="533400"/>
            <a:ext cx="2438400" cy="1377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i="1">
              <a:solidFill>
                <a:schemeClr val="tx1"/>
              </a:solidFill>
              <a:latin typeface="Cambria Math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6166EB4-D651-F7CB-C440-02E22FE8387B}"/>
              </a:ext>
            </a:extLst>
          </p:cNvPr>
          <p:cNvSpPr/>
          <p:nvPr/>
        </p:nvSpPr>
        <p:spPr>
          <a:xfrm>
            <a:off x="1008414" y="3355877"/>
            <a:ext cx="1463634" cy="22067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i="1">
              <a:solidFill>
                <a:schemeClr val="tx1"/>
              </a:solidFill>
              <a:latin typeface="Cambria Math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3" descr="emwav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58" b="10941"/>
          <a:stretch>
            <a:fillRect/>
          </a:stretch>
        </p:blipFill>
        <p:spPr bwMode="auto">
          <a:xfrm>
            <a:off x="963923" y="1796534"/>
            <a:ext cx="434340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4001914" y="5707604"/>
            <a:ext cx="30146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ahoma" pitchFamily="34" charset="0"/>
              </a:rPr>
              <a:t>電磁波帶走的能量</a:t>
            </a:r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flipH="1" flipV="1">
            <a:off x="3605107" y="5610477"/>
            <a:ext cx="360362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3912" name="文字方塊 9"/>
          <p:cNvSpPr txBox="1">
            <a:spLocks noChangeArrowheads="1"/>
          </p:cNvSpPr>
          <p:nvPr/>
        </p:nvSpPr>
        <p:spPr bwMode="auto">
          <a:xfrm>
            <a:off x="887723" y="348734"/>
            <a:ext cx="723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每次遇到新的現象，能量似乎就不守恆，</a:t>
            </a:r>
          </a:p>
        </p:txBody>
      </p:sp>
      <p:sp>
        <p:nvSpPr>
          <p:cNvPr id="123913" name="矩形 10"/>
          <p:cNvSpPr>
            <a:spLocks noChangeArrowheads="1"/>
          </p:cNvSpPr>
          <p:nvPr/>
        </p:nvSpPr>
        <p:spPr bwMode="auto">
          <a:xfrm>
            <a:off x="887723" y="805934"/>
            <a:ext cx="701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但仔細研究就會發現減少的部分一樣可以寫成一個物理量的前後差，</a:t>
            </a:r>
          </a:p>
        </p:txBody>
      </p:sp>
      <p:sp>
        <p:nvSpPr>
          <p:cNvPr id="123914" name="矩形 11"/>
          <p:cNvSpPr>
            <a:spLocks noChangeArrowheads="1"/>
          </p:cNvSpPr>
          <p:nvPr/>
        </p:nvSpPr>
        <p:spPr bwMode="auto">
          <a:xfrm>
            <a:off x="887723" y="1263134"/>
            <a:ext cx="7110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將此物理量設成新的能量形式，加入新的能量形式，能量依舊守恆！</a:t>
            </a:r>
          </a:p>
        </p:txBody>
      </p:sp>
      <p:sp>
        <p:nvSpPr>
          <p:cNvPr id="13" name="向右箭號 12"/>
          <p:cNvSpPr/>
          <p:nvPr/>
        </p:nvSpPr>
        <p:spPr>
          <a:xfrm>
            <a:off x="4697723" y="2394876"/>
            <a:ext cx="3048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916" name="文字方塊 13"/>
              <p:cNvSpPr txBox="1">
                <a:spLocks noChangeArrowheads="1"/>
              </p:cNvSpPr>
              <p:nvPr/>
            </p:nvSpPr>
            <p:spPr bwMode="auto">
              <a:xfrm>
                <a:off x="4061446" y="5162366"/>
                <a:ext cx="2895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能量流量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zh-TW" altLang="en-US" dirty="0"/>
                  <a:t>能量密度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×</m:t>
                    </m:r>
                  </m:oMath>
                </a14:m>
                <a:r>
                  <a:rPr lang="zh-TW" altLang="en-US" dirty="0"/>
                  <a:t>流速</a:t>
                </a:r>
              </a:p>
            </p:txBody>
          </p:sp>
        </mc:Choice>
        <mc:Fallback xmlns="">
          <p:sp>
            <p:nvSpPr>
              <p:cNvPr id="123916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61446" y="5162366"/>
                <a:ext cx="2895600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684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019644" y="3866392"/>
                <a:ext cx="1670201" cy="475130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𝐼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cs typeface="Times New Roman" panose="02020603050405020304" pitchFamily="18" charset="0"/>
                            </a:rPr>
                            <m:t>avg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𝑅</m:t>
                      </m:r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9644" y="3866392"/>
                <a:ext cx="1670201" cy="475130"/>
              </a:xfrm>
              <a:prstGeom prst="rect">
                <a:avLst/>
              </a:prstGeom>
              <a:blipFill rotWithShape="1">
                <a:blip r:embed="rId4"/>
                <a:stretch>
                  <a:fillRect b="-3846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89845" y="3902502"/>
                <a:ext cx="5951751" cy="4023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zh-TW" altLang="en-US" dirty="0"/>
                  <a:t>是外加功率。</a:t>
                </a:r>
                <a:r>
                  <a:rPr lang="en-US" altLang="zh-TW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zh-TW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∙</m:t>
                    </m:r>
                    <m:r>
                      <a:rPr lang="en-US" altLang="zh-TW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𝑅</m:t>
                    </m:r>
                  </m:oMath>
                </a14:m>
                <a:r>
                  <a:rPr lang="zh-TW" altLang="en-US" dirty="0"/>
                  <a:t>電阻消耗的功率，似乎能量不守恆。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9845" y="3902502"/>
                <a:ext cx="5951751" cy="402354"/>
              </a:xfrm>
              <a:prstGeom prst="rect">
                <a:avLst/>
              </a:prstGeom>
              <a:blipFill rotWithShape="1">
                <a:blip r:embed="rId5"/>
                <a:stretch>
                  <a:fillRect t="-1515" r="-4606" b="-2121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1006021" y="5146133"/>
                <a:ext cx="2560124" cy="402354"/>
              </a:xfrm>
              <a:prstGeom prst="rect">
                <a:avLst/>
              </a:prstGeom>
              <a:solidFill>
                <a:srgbClr val="FAFAA4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6021" y="5146133"/>
                <a:ext cx="2560124" cy="40235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636" name="Rectangle 2"/>
          <p:cNvSpPr>
            <a:spLocks noChangeArrowheads="1"/>
          </p:cNvSpPr>
          <p:nvPr/>
        </p:nvSpPr>
        <p:spPr bwMode="auto">
          <a:xfrm>
            <a:off x="2459006" y="5013723"/>
            <a:ext cx="1142999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1006019" y="4556523"/>
            <a:ext cx="38936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電磁學理論可以計算出兩者的差：</a:t>
            </a:r>
          </a:p>
        </p:txBody>
      </p:sp>
      <p:sp>
        <p:nvSpPr>
          <p:cNvPr id="5" name="矩形 4"/>
          <p:cNvSpPr/>
          <p:nvPr/>
        </p:nvSpPr>
        <p:spPr>
          <a:xfrm>
            <a:off x="950068" y="6074316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加上電磁波帶走的能量，總能量依舊守恆。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9" grpId="0"/>
      <p:bldP spid="69640" grpId="0" animBg="1"/>
      <p:bldP spid="69636" grpId="0" animBg="1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 1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lIns="0" tIns="0" rIns="0" bIns="0" rtlCol="0" anchor="ctr"/>
      <a:lstStyle>
        <a:defPPr algn="ctr">
          <a:defRPr sz="1400" i="1" smtClean="0">
            <a:solidFill>
              <a:schemeClr val="tx1"/>
            </a:solidFill>
            <a:latin typeface="Cambria Math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eaLnBrk="1" hangingPunct="1">
          <a:spcBef>
            <a:spcPct val="50000"/>
          </a:spcBef>
          <a:defRPr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5552</TotalTime>
  <Words>5525</Words>
  <Application>Microsoft Macintosh PowerPoint</Application>
  <PresentationFormat>On-screen Show (4:3)</PresentationFormat>
  <Paragraphs>677</Paragraphs>
  <Slides>106</Slides>
  <Notes>1</Notes>
  <HiddenSlides>5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2" baseType="lpstr">
      <vt:lpstr>Arial</vt:lpstr>
      <vt:lpstr>Cambria Math</vt:lpstr>
      <vt:lpstr>Tahoma</vt:lpstr>
      <vt:lpstr>Times New Roman</vt:lpstr>
      <vt:lpstr>預設簡報設計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但原子力無法形成束縛態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chvchang</dc:creator>
  <cp:lastModifiedBy>Chia-Hung Vincent Chang</cp:lastModifiedBy>
  <cp:revision>516</cp:revision>
  <cp:lastPrinted>1601-01-01T00:00:00Z</cp:lastPrinted>
  <dcterms:created xsi:type="dcterms:W3CDTF">1601-01-01T00:00:00Z</dcterms:created>
  <dcterms:modified xsi:type="dcterms:W3CDTF">2025-11-17T13:28:52Z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