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7"/>
  </p:notesMasterIdLst>
  <p:sldIdLst>
    <p:sldId id="750" r:id="rId2"/>
    <p:sldId id="973" r:id="rId3"/>
    <p:sldId id="1008" r:id="rId4"/>
    <p:sldId id="1009" r:id="rId5"/>
    <p:sldId id="1010" r:id="rId6"/>
    <p:sldId id="1407" r:id="rId7"/>
    <p:sldId id="699" r:id="rId8"/>
    <p:sldId id="506" r:id="rId9"/>
    <p:sldId id="507" r:id="rId10"/>
    <p:sldId id="700" r:id="rId11"/>
    <p:sldId id="795" r:id="rId12"/>
    <p:sldId id="794" r:id="rId13"/>
    <p:sldId id="797" r:id="rId14"/>
    <p:sldId id="929" r:id="rId15"/>
    <p:sldId id="930" r:id="rId16"/>
    <p:sldId id="1771" r:id="rId17"/>
    <p:sldId id="1770" r:id="rId18"/>
    <p:sldId id="556" r:id="rId19"/>
    <p:sldId id="450" r:id="rId20"/>
    <p:sldId id="925" r:id="rId21"/>
    <p:sldId id="927" r:id="rId22"/>
    <p:sldId id="926" r:id="rId23"/>
    <p:sldId id="928" r:id="rId24"/>
    <p:sldId id="938" r:id="rId25"/>
    <p:sldId id="1011" r:id="rId26"/>
    <p:sldId id="1012" r:id="rId27"/>
    <p:sldId id="939" r:id="rId28"/>
    <p:sldId id="940" r:id="rId29"/>
    <p:sldId id="862" r:id="rId30"/>
    <p:sldId id="1778" r:id="rId31"/>
    <p:sldId id="931" r:id="rId32"/>
    <p:sldId id="576" r:id="rId33"/>
    <p:sldId id="440" r:id="rId34"/>
    <p:sldId id="331" r:id="rId35"/>
    <p:sldId id="575" r:id="rId36"/>
    <p:sldId id="348" r:id="rId37"/>
    <p:sldId id="434" r:id="rId38"/>
    <p:sldId id="801" r:id="rId39"/>
    <p:sldId id="1402" r:id="rId40"/>
    <p:sldId id="1400" r:id="rId41"/>
    <p:sldId id="1401" r:id="rId42"/>
    <p:sldId id="799" r:id="rId43"/>
    <p:sldId id="800" r:id="rId44"/>
    <p:sldId id="1757" r:id="rId45"/>
    <p:sldId id="942" r:id="rId46"/>
    <p:sldId id="943" r:id="rId47"/>
    <p:sldId id="946" r:id="rId48"/>
    <p:sldId id="796" r:id="rId49"/>
    <p:sldId id="803" r:id="rId50"/>
    <p:sldId id="261" r:id="rId51"/>
    <p:sldId id="281" r:id="rId52"/>
    <p:sldId id="863" r:id="rId53"/>
    <p:sldId id="933" r:id="rId54"/>
    <p:sldId id="1014" r:id="rId55"/>
    <p:sldId id="1013" r:id="rId56"/>
    <p:sldId id="934" r:id="rId57"/>
    <p:sldId id="935" r:id="rId58"/>
    <p:sldId id="936" r:id="rId59"/>
    <p:sldId id="937" r:id="rId60"/>
    <p:sldId id="951" r:id="rId61"/>
    <p:sldId id="952" r:id="rId62"/>
    <p:sldId id="500" r:id="rId63"/>
    <p:sldId id="704" r:id="rId64"/>
    <p:sldId id="887" r:id="rId65"/>
    <p:sldId id="888" r:id="rId66"/>
    <p:sldId id="900" r:id="rId67"/>
    <p:sldId id="901" r:id="rId68"/>
    <p:sldId id="905" r:id="rId69"/>
    <p:sldId id="906" r:id="rId70"/>
    <p:sldId id="904" r:id="rId71"/>
    <p:sldId id="909" r:id="rId72"/>
    <p:sldId id="908" r:id="rId73"/>
    <p:sldId id="910" r:id="rId74"/>
    <p:sldId id="890" r:id="rId75"/>
    <p:sldId id="889" r:id="rId76"/>
    <p:sldId id="864" r:id="rId77"/>
    <p:sldId id="917" r:id="rId78"/>
    <p:sldId id="1405" r:id="rId79"/>
    <p:sldId id="1772" r:id="rId80"/>
    <p:sldId id="806" r:id="rId81"/>
    <p:sldId id="807" r:id="rId82"/>
    <p:sldId id="810" r:id="rId83"/>
    <p:sldId id="956" r:id="rId84"/>
    <p:sldId id="957" r:id="rId85"/>
    <p:sldId id="958" r:id="rId86"/>
    <p:sldId id="961" r:id="rId87"/>
    <p:sldId id="960" r:id="rId88"/>
    <p:sldId id="959" r:id="rId89"/>
    <p:sldId id="962" r:id="rId90"/>
    <p:sldId id="1016" r:id="rId91"/>
    <p:sldId id="1017" r:id="rId92"/>
    <p:sldId id="802" r:id="rId93"/>
    <p:sldId id="963" r:id="rId94"/>
    <p:sldId id="1406" r:id="rId95"/>
    <p:sldId id="494" r:id="rId96"/>
    <p:sldId id="805" r:id="rId97"/>
    <p:sldId id="495" r:id="rId98"/>
    <p:sldId id="867" r:id="rId99"/>
    <p:sldId id="868" r:id="rId100"/>
    <p:sldId id="480" r:id="rId101"/>
    <p:sldId id="991" r:id="rId102"/>
    <p:sldId id="1018" r:id="rId103"/>
    <p:sldId id="865" r:id="rId104"/>
    <p:sldId id="866" r:id="rId105"/>
    <p:sldId id="870" r:id="rId106"/>
    <p:sldId id="741" r:id="rId107"/>
    <p:sldId id="742" r:id="rId108"/>
    <p:sldId id="743" r:id="rId109"/>
    <p:sldId id="744" r:id="rId110"/>
    <p:sldId id="869" r:id="rId111"/>
    <p:sldId id="1069" r:id="rId112"/>
    <p:sldId id="813" r:id="rId113"/>
    <p:sldId id="814" r:id="rId114"/>
    <p:sldId id="815" r:id="rId115"/>
    <p:sldId id="965" r:id="rId116"/>
    <p:sldId id="811" r:id="rId117"/>
    <p:sldId id="1777" r:id="rId118"/>
    <p:sldId id="1756" r:id="rId119"/>
    <p:sldId id="944" r:id="rId120"/>
    <p:sldId id="1753" r:id="rId121"/>
    <p:sldId id="918" r:id="rId122"/>
    <p:sldId id="921" r:id="rId123"/>
    <p:sldId id="920" r:id="rId124"/>
    <p:sldId id="1019" r:id="rId125"/>
    <p:sldId id="949" r:id="rId126"/>
    <p:sldId id="950" r:id="rId127"/>
    <p:sldId id="923" r:id="rId128"/>
    <p:sldId id="712" r:id="rId129"/>
    <p:sldId id="513" r:id="rId130"/>
    <p:sldId id="1773" r:id="rId131"/>
    <p:sldId id="1774" r:id="rId132"/>
    <p:sldId id="1754" r:id="rId133"/>
    <p:sldId id="955" r:id="rId134"/>
    <p:sldId id="953" r:id="rId135"/>
    <p:sldId id="988" r:id="rId136"/>
    <p:sldId id="989" r:id="rId137"/>
    <p:sldId id="990" r:id="rId138"/>
    <p:sldId id="489" r:id="rId139"/>
    <p:sldId id="1776" r:id="rId140"/>
    <p:sldId id="954" r:id="rId141"/>
    <p:sldId id="987" r:id="rId142"/>
    <p:sldId id="981" r:id="rId143"/>
    <p:sldId id="982" r:id="rId144"/>
    <p:sldId id="983" r:id="rId145"/>
    <p:sldId id="984" r:id="rId146"/>
    <p:sldId id="985" r:id="rId147"/>
    <p:sldId id="986" r:id="rId148"/>
    <p:sldId id="974" r:id="rId149"/>
    <p:sldId id="975" r:id="rId150"/>
    <p:sldId id="978" r:id="rId151"/>
    <p:sldId id="979" r:id="rId152"/>
    <p:sldId id="976" r:id="rId153"/>
    <p:sldId id="1761" r:id="rId154"/>
    <p:sldId id="1760" r:id="rId155"/>
    <p:sldId id="913" r:id="rId156"/>
    <p:sldId id="709" r:id="rId157"/>
    <p:sldId id="874" r:id="rId158"/>
    <p:sldId id="1023" r:id="rId159"/>
    <p:sldId id="1755" r:id="rId160"/>
    <p:sldId id="1291" r:id="rId161"/>
    <p:sldId id="1020" r:id="rId162"/>
    <p:sldId id="1295" r:id="rId163"/>
    <p:sldId id="1398" r:id="rId164"/>
    <p:sldId id="871" r:id="rId165"/>
    <p:sldId id="1425" r:id="rId166"/>
    <p:sldId id="1304" r:id="rId167"/>
    <p:sldId id="1420" r:id="rId168"/>
    <p:sldId id="710" r:id="rId169"/>
    <p:sldId id="1758" r:id="rId170"/>
    <p:sldId id="406" r:id="rId171"/>
    <p:sldId id="405" r:id="rId172"/>
    <p:sldId id="833" r:id="rId173"/>
    <p:sldId id="836" r:id="rId174"/>
    <p:sldId id="837" r:id="rId175"/>
    <p:sldId id="838" r:id="rId176"/>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ia-Hung Chang" initials="C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C37FC"/>
    <a:srgbClr val="FF3300"/>
    <a:srgbClr val="FFFF99"/>
    <a:srgbClr val="A0249F"/>
    <a:srgbClr val="3333FF"/>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p:restoredTop sz="94660"/>
  </p:normalViewPr>
  <p:slideViewPr>
    <p:cSldViewPr>
      <p:cViewPr varScale="1">
        <p:scale>
          <a:sx n="128" d="100"/>
          <a:sy n="128" d="100"/>
        </p:scale>
        <p:origin x="1160" y="2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ableStyles" Target="tableStyle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notesMaster" Target="notesMasters/notesMaster1.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新細明體" pitchFamily="18" charset="-120"/>
                <a:cs typeface="+mn-cs"/>
              </a:defRPr>
            </a:lvl1pPr>
          </a:lstStyle>
          <a:p>
            <a:pPr>
              <a:defRPr/>
            </a:pPr>
            <a:endParaRPr lang="en-US" altLang="zh-TW"/>
          </a:p>
        </p:txBody>
      </p:sp>
      <p:sp>
        <p:nvSpPr>
          <p:cNvPr id="133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新細明體" pitchFamily="18" charset="-120"/>
                <a:cs typeface="+mn-cs"/>
              </a:defRPr>
            </a:lvl1pPr>
          </a:lstStyle>
          <a:p>
            <a:pPr>
              <a:defRPr/>
            </a:pPr>
            <a:endParaRPr lang="en-US" altLang="zh-TW"/>
          </a:p>
        </p:txBody>
      </p:sp>
      <p:sp>
        <p:nvSpPr>
          <p:cNvPr id="3153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新細明體" pitchFamily="18" charset="-120"/>
                <a:cs typeface="+mn-cs"/>
              </a:defRPr>
            </a:lvl1pPr>
          </a:lstStyle>
          <a:p>
            <a:pPr>
              <a:defRPr/>
            </a:pPr>
            <a:endParaRPr lang="en-US" altLang="zh-TW"/>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E6D94F1-40E0-4B2C-A682-0C538A41D910}" type="slidenum">
              <a:rPr lang="en-US" altLang="zh-TW"/>
              <a:pPr>
                <a:defRPr/>
              </a:pPr>
              <a:t>‹#›</a:t>
            </a:fld>
            <a:endParaRPr lang="en-US" altLang="zh-TW"/>
          </a:p>
        </p:txBody>
      </p:sp>
    </p:spTree>
    <p:extLst>
      <p:ext uri="{BB962C8B-B14F-4D97-AF65-F5344CB8AC3E}">
        <p14:creationId xmlns:p14="http://schemas.microsoft.com/office/powerpoint/2010/main" val="15024520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新細明體" charset="0"/>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投影片圖像版面配置區 1"/>
          <p:cNvSpPr>
            <a:spLocks noGrp="1" noRot="1" noChangeAspect="1" noTextEdit="1"/>
          </p:cNvSpPr>
          <p:nvPr>
            <p:ph type="sldImg"/>
          </p:nvPr>
        </p:nvSpPr>
        <p:spPr>
          <a:ln/>
        </p:spPr>
      </p:sp>
      <p:sp>
        <p:nvSpPr>
          <p:cNvPr id="23961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3962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新細明體" pitchFamily="18" charset="-120"/>
              </a:defRPr>
            </a:lvl1pPr>
            <a:lvl2pPr marL="742950" indent="-285750">
              <a:defRPr>
                <a:solidFill>
                  <a:schemeClr val="tx1"/>
                </a:solidFill>
                <a:latin typeface="Arial" charset="0"/>
                <a:ea typeface="新細明體" pitchFamily="18" charset="-120"/>
              </a:defRPr>
            </a:lvl2pPr>
            <a:lvl3pPr marL="1143000" indent="-228600">
              <a:defRPr>
                <a:solidFill>
                  <a:schemeClr val="tx1"/>
                </a:solidFill>
                <a:latin typeface="Arial" charset="0"/>
                <a:ea typeface="新細明體" pitchFamily="18" charset="-120"/>
              </a:defRPr>
            </a:lvl3pPr>
            <a:lvl4pPr marL="1600200" indent="-228600">
              <a:defRPr>
                <a:solidFill>
                  <a:schemeClr val="tx1"/>
                </a:solidFill>
                <a:latin typeface="Arial" charset="0"/>
                <a:ea typeface="新細明體" pitchFamily="18" charset="-120"/>
              </a:defRPr>
            </a:lvl4pPr>
            <a:lvl5pPr marL="2057400" indent="-228600">
              <a:defRPr>
                <a:solidFill>
                  <a:schemeClr val="tx1"/>
                </a:solidFill>
                <a:latin typeface="Arial" charset="0"/>
                <a:ea typeface="新細明體" pitchFamily="18" charset="-120"/>
              </a:defRPr>
            </a:lvl5pPr>
            <a:lvl6pPr marL="2514600" indent="-228600" eaLnBrk="0" fontAlgn="base" hangingPunct="0">
              <a:spcBef>
                <a:spcPct val="0"/>
              </a:spcBef>
              <a:spcAft>
                <a:spcPct val="0"/>
              </a:spcAft>
              <a:defRPr>
                <a:solidFill>
                  <a:schemeClr val="tx1"/>
                </a:solidFill>
                <a:latin typeface="Arial" charset="0"/>
                <a:ea typeface="新細明體" pitchFamily="18" charset="-120"/>
              </a:defRPr>
            </a:lvl6pPr>
            <a:lvl7pPr marL="2971800" indent="-228600" eaLnBrk="0" fontAlgn="base" hangingPunct="0">
              <a:spcBef>
                <a:spcPct val="0"/>
              </a:spcBef>
              <a:spcAft>
                <a:spcPct val="0"/>
              </a:spcAft>
              <a:defRPr>
                <a:solidFill>
                  <a:schemeClr val="tx1"/>
                </a:solidFill>
                <a:latin typeface="Arial" charset="0"/>
                <a:ea typeface="新細明體" pitchFamily="18" charset="-120"/>
              </a:defRPr>
            </a:lvl7pPr>
            <a:lvl8pPr marL="3429000" indent="-228600" eaLnBrk="0" fontAlgn="base" hangingPunct="0">
              <a:spcBef>
                <a:spcPct val="0"/>
              </a:spcBef>
              <a:spcAft>
                <a:spcPct val="0"/>
              </a:spcAft>
              <a:defRPr>
                <a:solidFill>
                  <a:schemeClr val="tx1"/>
                </a:solidFill>
                <a:latin typeface="Arial" charset="0"/>
                <a:ea typeface="新細明體" pitchFamily="18" charset="-120"/>
              </a:defRPr>
            </a:lvl8pPr>
            <a:lvl9pPr marL="3886200" indent="-228600" eaLnBrk="0" fontAlgn="base" hangingPunct="0">
              <a:spcBef>
                <a:spcPct val="0"/>
              </a:spcBef>
              <a:spcAft>
                <a:spcPct val="0"/>
              </a:spcAft>
              <a:defRPr>
                <a:solidFill>
                  <a:schemeClr val="tx1"/>
                </a:solidFill>
                <a:latin typeface="Arial" charset="0"/>
                <a:ea typeface="新細明體" pitchFamily="18" charset="-120"/>
              </a:defRPr>
            </a:lvl9pPr>
          </a:lstStyle>
          <a:p>
            <a:fld id="{A61D05E0-4341-4C2D-B393-0AA5CC771556}" type="slidenum">
              <a:rPr lang="en-US" altLang="zh-TW">
                <a:latin typeface="Times New Roman" pitchFamily="18" charset="0"/>
              </a:rPr>
              <a:pPr/>
              <a:t>98</a:t>
            </a:fld>
            <a:endParaRPr lang="en-US" altLang="zh-TW">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投影片圖像版面配置區 1"/>
          <p:cNvSpPr>
            <a:spLocks noGrp="1" noRot="1" noChangeAspect="1" noTextEdit="1"/>
          </p:cNvSpPr>
          <p:nvPr>
            <p:ph type="sldImg"/>
          </p:nvPr>
        </p:nvSpPr>
        <p:spPr>
          <a:ln/>
        </p:spPr>
      </p:sp>
      <p:sp>
        <p:nvSpPr>
          <p:cNvPr id="24064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4064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新細明體" pitchFamily="18" charset="-120"/>
              </a:defRPr>
            </a:lvl1pPr>
            <a:lvl2pPr marL="742950" indent="-285750">
              <a:defRPr>
                <a:solidFill>
                  <a:schemeClr val="tx1"/>
                </a:solidFill>
                <a:latin typeface="Arial" charset="0"/>
                <a:ea typeface="新細明體" pitchFamily="18" charset="-120"/>
              </a:defRPr>
            </a:lvl2pPr>
            <a:lvl3pPr marL="1143000" indent="-228600">
              <a:defRPr>
                <a:solidFill>
                  <a:schemeClr val="tx1"/>
                </a:solidFill>
                <a:latin typeface="Arial" charset="0"/>
                <a:ea typeface="新細明體" pitchFamily="18" charset="-120"/>
              </a:defRPr>
            </a:lvl3pPr>
            <a:lvl4pPr marL="1600200" indent="-228600">
              <a:defRPr>
                <a:solidFill>
                  <a:schemeClr val="tx1"/>
                </a:solidFill>
                <a:latin typeface="Arial" charset="0"/>
                <a:ea typeface="新細明體" pitchFamily="18" charset="-120"/>
              </a:defRPr>
            </a:lvl4pPr>
            <a:lvl5pPr marL="2057400" indent="-228600">
              <a:defRPr>
                <a:solidFill>
                  <a:schemeClr val="tx1"/>
                </a:solidFill>
                <a:latin typeface="Arial" charset="0"/>
                <a:ea typeface="新細明體" pitchFamily="18" charset="-120"/>
              </a:defRPr>
            </a:lvl5pPr>
            <a:lvl6pPr marL="2514600" indent="-228600" eaLnBrk="0" fontAlgn="base" hangingPunct="0">
              <a:spcBef>
                <a:spcPct val="0"/>
              </a:spcBef>
              <a:spcAft>
                <a:spcPct val="0"/>
              </a:spcAft>
              <a:defRPr>
                <a:solidFill>
                  <a:schemeClr val="tx1"/>
                </a:solidFill>
                <a:latin typeface="Arial" charset="0"/>
                <a:ea typeface="新細明體" pitchFamily="18" charset="-120"/>
              </a:defRPr>
            </a:lvl6pPr>
            <a:lvl7pPr marL="2971800" indent="-228600" eaLnBrk="0" fontAlgn="base" hangingPunct="0">
              <a:spcBef>
                <a:spcPct val="0"/>
              </a:spcBef>
              <a:spcAft>
                <a:spcPct val="0"/>
              </a:spcAft>
              <a:defRPr>
                <a:solidFill>
                  <a:schemeClr val="tx1"/>
                </a:solidFill>
                <a:latin typeface="Arial" charset="0"/>
                <a:ea typeface="新細明體" pitchFamily="18" charset="-120"/>
              </a:defRPr>
            </a:lvl7pPr>
            <a:lvl8pPr marL="3429000" indent="-228600" eaLnBrk="0" fontAlgn="base" hangingPunct="0">
              <a:spcBef>
                <a:spcPct val="0"/>
              </a:spcBef>
              <a:spcAft>
                <a:spcPct val="0"/>
              </a:spcAft>
              <a:defRPr>
                <a:solidFill>
                  <a:schemeClr val="tx1"/>
                </a:solidFill>
                <a:latin typeface="Arial" charset="0"/>
                <a:ea typeface="新細明體" pitchFamily="18" charset="-120"/>
              </a:defRPr>
            </a:lvl8pPr>
            <a:lvl9pPr marL="3886200" indent="-228600" eaLnBrk="0" fontAlgn="base" hangingPunct="0">
              <a:spcBef>
                <a:spcPct val="0"/>
              </a:spcBef>
              <a:spcAft>
                <a:spcPct val="0"/>
              </a:spcAft>
              <a:defRPr>
                <a:solidFill>
                  <a:schemeClr val="tx1"/>
                </a:solidFill>
                <a:latin typeface="Arial" charset="0"/>
                <a:ea typeface="新細明體" pitchFamily="18" charset="-120"/>
              </a:defRPr>
            </a:lvl9pPr>
          </a:lstStyle>
          <a:p>
            <a:fld id="{98C0C649-2550-431B-ACEB-92022D04F493}" type="slidenum">
              <a:rPr lang="en-US" altLang="zh-TW">
                <a:latin typeface="Times New Roman" pitchFamily="18" charset="0"/>
              </a:rPr>
              <a:pPr/>
              <a:t>99</a:t>
            </a:fld>
            <a:endParaRPr lang="en-US" altLang="zh-TW">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投影片圖像版面配置區 1"/>
          <p:cNvSpPr>
            <a:spLocks noGrp="1" noRot="1" noChangeAspect="1" noTextEdit="1"/>
          </p:cNvSpPr>
          <p:nvPr>
            <p:ph type="sldImg"/>
          </p:nvPr>
        </p:nvSpPr>
        <p:spPr>
          <a:ln/>
        </p:spPr>
      </p:sp>
      <p:sp>
        <p:nvSpPr>
          <p:cNvPr id="24064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4064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新細明體" pitchFamily="18" charset="-120"/>
              </a:defRPr>
            </a:lvl1pPr>
            <a:lvl2pPr marL="742950" indent="-285750">
              <a:defRPr>
                <a:solidFill>
                  <a:schemeClr val="tx1"/>
                </a:solidFill>
                <a:latin typeface="Arial" charset="0"/>
                <a:ea typeface="新細明體" pitchFamily="18" charset="-120"/>
              </a:defRPr>
            </a:lvl2pPr>
            <a:lvl3pPr marL="1143000" indent="-228600">
              <a:defRPr>
                <a:solidFill>
                  <a:schemeClr val="tx1"/>
                </a:solidFill>
                <a:latin typeface="Arial" charset="0"/>
                <a:ea typeface="新細明體" pitchFamily="18" charset="-120"/>
              </a:defRPr>
            </a:lvl3pPr>
            <a:lvl4pPr marL="1600200" indent="-228600">
              <a:defRPr>
                <a:solidFill>
                  <a:schemeClr val="tx1"/>
                </a:solidFill>
                <a:latin typeface="Arial" charset="0"/>
                <a:ea typeface="新細明體" pitchFamily="18" charset="-120"/>
              </a:defRPr>
            </a:lvl4pPr>
            <a:lvl5pPr marL="2057400" indent="-228600">
              <a:defRPr>
                <a:solidFill>
                  <a:schemeClr val="tx1"/>
                </a:solidFill>
                <a:latin typeface="Arial" charset="0"/>
                <a:ea typeface="新細明體" pitchFamily="18" charset="-120"/>
              </a:defRPr>
            </a:lvl5pPr>
            <a:lvl6pPr marL="2514600" indent="-228600" eaLnBrk="0" fontAlgn="base" hangingPunct="0">
              <a:spcBef>
                <a:spcPct val="0"/>
              </a:spcBef>
              <a:spcAft>
                <a:spcPct val="0"/>
              </a:spcAft>
              <a:defRPr>
                <a:solidFill>
                  <a:schemeClr val="tx1"/>
                </a:solidFill>
                <a:latin typeface="Arial" charset="0"/>
                <a:ea typeface="新細明體" pitchFamily="18" charset="-120"/>
              </a:defRPr>
            </a:lvl6pPr>
            <a:lvl7pPr marL="2971800" indent="-228600" eaLnBrk="0" fontAlgn="base" hangingPunct="0">
              <a:spcBef>
                <a:spcPct val="0"/>
              </a:spcBef>
              <a:spcAft>
                <a:spcPct val="0"/>
              </a:spcAft>
              <a:defRPr>
                <a:solidFill>
                  <a:schemeClr val="tx1"/>
                </a:solidFill>
                <a:latin typeface="Arial" charset="0"/>
                <a:ea typeface="新細明體" pitchFamily="18" charset="-120"/>
              </a:defRPr>
            </a:lvl7pPr>
            <a:lvl8pPr marL="3429000" indent="-228600" eaLnBrk="0" fontAlgn="base" hangingPunct="0">
              <a:spcBef>
                <a:spcPct val="0"/>
              </a:spcBef>
              <a:spcAft>
                <a:spcPct val="0"/>
              </a:spcAft>
              <a:defRPr>
                <a:solidFill>
                  <a:schemeClr val="tx1"/>
                </a:solidFill>
                <a:latin typeface="Arial" charset="0"/>
                <a:ea typeface="新細明體" pitchFamily="18" charset="-120"/>
              </a:defRPr>
            </a:lvl8pPr>
            <a:lvl9pPr marL="3886200" indent="-228600" eaLnBrk="0" fontAlgn="base" hangingPunct="0">
              <a:spcBef>
                <a:spcPct val="0"/>
              </a:spcBef>
              <a:spcAft>
                <a:spcPct val="0"/>
              </a:spcAft>
              <a:defRPr>
                <a:solidFill>
                  <a:schemeClr val="tx1"/>
                </a:solidFill>
                <a:latin typeface="Arial" charset="0"/>
                <a:ea typeface="新細明體" pitchFamily="18" charset="-120"/>
              </a:defRPr>
            </a:lvl9pPr>
          </a:lstStyle>
          <a:p>
            <a:fld id="{98C0C649-2550-431B-ACEB-92022D04F493}" type="slidenum">
              <a:rPr lang="en-US" altLang="zh-TW">
                <a:latin typeface="Times New Roman" pitchFamily="18" charset="0"/>
              </a:rPr>
              <a:pPr/>
              <a:t>153</a:t>
            </a:fld>
            <a:endParaRPr lang="en-US" altLang="zh-TW">
              <a:latin typeface="Times New Roman" pitchFamily="18" charset="0"/>
            </a:endParaRPr>
          </a:p>
        </p:txBody>
      </p:sp>
    </p:spTree>
    <p:extLst>
      <p:ext uri="{BB962C8B-B14F-4D97-AF65-F5344CB8AC3E}">
        <p14:creationId xmlns:p14="http://schemas.microsoft.com/office/powerpoint/2010/main" val="1100861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E62CC227-A06E-4045-969E-8215EA5DAFBC}" type="slidenum">
              <a:rPr lang="en-US" altLang="zh-TW"/>
              <a:pPr>
                <a:defRPr/>
              </a:pPr>
              <a:t>‹#›</a:t>
            </a:fld>
            <a:endParaRPr lang="en-US" altLang="zh-TW"/>
          </a:p>
        </p:txBody>
      </p:sp>
    </p:spTree>
    <p:extLst>
      <p:ext uri="{BB962C8B-B14F-4D97-AF65-F5344CB8AC3E}">
        <p14:creationId xmlns:p14="http://schemas.microsoft.com/office/powerpoint/2010/main" val="1125741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DF18888-5E35-4699-940E-B2FE5F12B40D}" type="slidenum">
              <a:rPr lang="en-US" altLang="zh-TW"/>
              <a:pPr>
                <a:defRPr/>
              </a:pPr>
              <a:t>‹#›</a:t>
            </a:fld>
            <a:endParaRPr lang="en-US" altLang="zh-TW"/>
          </a:p>
        </p:txBody>
      </p:sp>
    </p:spTree>
    <p:extLst>
      <p:ext uri="{BB962C8B-B14F-4D97-AF65-F5344CB8AC3E}">
        <p14:creationId xmlns:p14="http://schemas.microsoft.com/office/powerpoint/2010/main" val="996767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DBB1832-6C3B-4051-BE9D-61CFC95E101B}" type="slidenum">
              <a:rPr lang="en-US" altLang="zh-TW"/>
              <a:pPr>
                <a:defRPr/>
              </a:pPr>
              <a:t>‹#›</a:t>
            </a:fld>
            <a:endParaRPr lang="en-US" altLang="zh-TW"/>
          </a:p>
        </p:txBody>
      </p:sp>
    </p:spTree>
    <p:extLst>
      <p:ext uri="{BB962C8B-B14F-4D97-AF65-F5344CB8AC3E}">
        <p14:creationId xmlns:p14="http://schemas.microsoft.com/office/powerpoint/2010/main" val="4219424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標題，文字及美工圖案">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美工圖案版面配置區 3"/>
          <p:cNvSpPr>
            <a:spLocks noGrp="1"/>
          </p:cNvSpPr>
          <p:nvPr>
            <p:ph type="clipArt" sz="half" idx="2"/>
          </p:nvPr>
        </p:nvSpPr>
        <p:spPr>
          <a:xfrm>
            <a:off x="4648200" y="1600200"/>
            <a:ext cx="4038600" cy="4525963"/>
          </a:xfrm>
        </p:spPr>
        <p:txBody>
          <a:bodyPr/>
          <a:lstStyle/>
          <a:p>
            <a:pPr lvl="0"/>
            <a:endParaRPr lang="zh-TW" alt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7C5346E-6623-4D8D-928F-7E41E3AC2585}" type="slidenum">
              <a:rPr lang="en-US" altLang="zh-TW"/>
              <a:pPr>
                <a:defRPr/>
              </a:pPr>
              <a:t>‹#›</a:t>
            </a:fld>
            <a:endParaRPr lang="en-US" altLang="zh-TW"/>
          </a:p>
        </p:txBody>
      </p:sp>
    </p:spTree>
    <p:extLst>
      <p:ext uri="{BB962C8B-B14F-4D97-AF65-F5344CB8AC3E}">
        <p14:creationId xmlns:p14="http://schemas.microsoft.com/office/powerpoint/2010/main" val="1486110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648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8E2388AF-86EB-4D3D-A2EF-E8C94E07D137}" type="slidenum">
              <a:rPr lang="en-US" altLang="zh-TW"/>
              <a:pPr>
                <a:defRPr/>
              </a:pPr>
              <a:t>‹#›</a:t>
            </a:fld>
            <a:endParaRPr lang="en-US" altLang="zh-TW"/>
          </a:p>
        </p:txBody>
      </p:sp>
    </p:spTree>
    <p:extLst>
      <p:ext uri="{BB962C8B-B14F-4D97-AF65-F5344CB8AC3E}">
        <p14:creationId xmlns:p14="http://schemas.microsoft.com/office/powerpoint/2010/main" val="3850106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Obj" preserve="1">
  <p:cSld name="標題， 2 個小物件與1 個大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內容版面配置區 2"/>
          <p:cNvSpPr>
            <a:spLocks noGrp="1"/>
          </p:cNvSpPr>
          <p:nvPr>
            <p:ph sz="quarter" idx="1"/>
          </p:nvPr>
        </p:nvSpPr>
        <p:spPr>
          <a:xfrm>
            <a:off x="457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57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half" idx="3"/>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C9547F68-513E-4E10-A163-7FE3D86DB110}" type="slidenum">
              <a:rPr lang="en-US" altLang="zh-TW"/>
              <a:pPr>
                <a:defRPr/>
              </a:pPr>
              <a:t>‹#›</a:t>
            </a:fld>
            <a:endParaRPr lang="en-US" altLang="zh-TW"/>
          </a:p>
        </p:txBody>
      </p:sp>
    </p:spTree>
    <p:extLst>
      <p:ext uri="{BB962C8B-B14F-4D97-AF65-F5344CB8AC3E}">
        <p14:creationId xmlns:p14="http://schemas.microsoft.com/office/powerpoint/2010/main" val="2694527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A7367F72-01CE-4BE7-8D01-AF6BC60BC137}" type="slidenum">
              <a:rPr lang="en-US" altLang="zh-TW"/>
              <a:pPr>
                <a:defRPr/>
              </a:pPr>
              <a:t>‹#›</a:t>
            </a:fld>
            <a:endParaRPr lang="en-US" altLang="zh-TW"/>
          </a:p>
        </p:txBody>
      </p:sp>
    </p:spTree>
    <p:extLst>
      <p:ext uri="{BB962C8B-B14F-4D97-AF65-F5344CB8AC3E}">
        <p14:creationId xmlns:p14="http://schemas.microsoft.com/office/powerpoint/2010/main" val="3315576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342D01E-C4B5-4106-9B03-7D4C4EAE784A}" type="slidenum">
              <a:rPr lang="en-US" altLang="zh-TW"/>
              <a:pPr>
                <a:defRPr/>
              </a:pPr>
              <a:t>‹#›</a:t>
            </a:fld>
            <a:endParaRPr lang="en-US" altLang="zh-TW"/>
          </a:p>
        </p:txBody>
      </p:sp>
    </p:spTree>
    <p:extLst>
      <p:ext uri="{BB962C8B-B14F-4D97-AF65-F5344CB8AC3E}">
        <p14:creationId xmlns:p14="http://schemas.microsoft.com/office/powerpoint/2010/main" val="1120587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6370B03-B977-4CA5-9F41-744F78FE493E}" type="slidenum">
              <a:rPr lang="en-US" altLang="zh-TW"/>
              <a:pPr>
                <a:defRPr/>
              </a:pPr>
              <a:t>‹#›</a:t>
            </a:fld>
            <a:endParaRPr lang="en-US" altLang="zh-TW"/>
          </a:p>
        </p:txBody>
      </p:sp>
    </p:spTree>
    <p:extLst>
      <p:ext uri="{BB962C8B-B14F-4D97-AF65-F5344CB8AC3E}">
        <p14:creationId xmlns:p14="http://schemas.microsoft.com/office/powerpoint/2010/main" val="1451177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97946330-8267-4AAB-BAF7-62CB9E7857F0}" type="slidenum">
              <a:rPr lang="en-US" altLang="zh-TW"/>
              <a:pPr>
                <a:defRPr/>
              </a:pPr>
              <a:t>‹#›</a:t>
            </a:fld>
            <a:endParaRPr lang="en-US" altLang="zh-TW"/>
          </a:p>
        </p:txBody>
      </p:sp>
    </p:spTree>
    <p:extLst>
      <p:ext uri="{BB962C8B-B14F-4D97-AF65-F5344CB8AC3E}">
        <p14:creationId xmlns:p14="http://schemas.microsoft.com/office/powerpoint/2010/main" val="2011074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097A26CB-7821-4E54-A076-9E08975941CB}" type="slidenum">
              <a:rPr lang="en-US" altLang="zh-TW"/>
              <a:pPr>
                <a:defRPr/>
              </a:pPr>
              <a:t>‹#›</a:t>
            </a:fld>
            <a:endParaRPr lang="en-US" altLang="zh-TW"/>
          </a:p>
        </p:txBody>
      </p:sp>
    </p:spTree>
    <p:extLst>
      <p:ext uri="{BB962C8B-B14F-4D97-AF65-F5344CB8AC3E}">
        <p14:creationId xmlns:p14="http://schemas.microsoft.com/office/powerpoint/2010/main" val="1847760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4277C40E-B24E-4909-BF50-5D68274CE46E}" type="slidenum">
              <a:rPr lang="en-US" altLang="zh-TW"/>
              <a:pPr>
                <a:defRPr/>
              </a:pPr>
              <a:t>‹#›</a:t>
            </a:fld>
            <a:endParaRPr lang="en-US" altLang="zh-TW"/>
          </a:p>
        </p:txBody>
      </p:sp>
    </p:spTree>
    <p:extLst>
      <p:ext uri="{BB962C8B-B14F-4D97-AF65-F5344CB8AC3E}">
        <p14:creationId xmlns:p14="http://schemas.microsoft.com/office/powerpoint/2010/main" val="3325358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C2937FEF-2984-4CA0-97AF-B5C1C09031FB}" type="slidenum">
              <a:rPr lang="en-US" altLang="zh-TW"/>
              <a:pPr>
                <a:defRPr/>
              </a:pPr>
              <a:t>‹#›</a:t>
            </a:fld>
            <a:endParaRPr lang="en-US" altLang="zh-TW"/>
          </a:p>
        </p:txBody>
      </p:sp>
    </p:spTree>
    <p:extLst>
      <p:ext uri="{BB962C8B-B14F-4D97-AF65-F5344CB8AC3E}">
        <p14:creationId xmlns:p14="http://schemas.microsoft.com/office/powerpoint/2010/main" val="3694841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448EC982-535D-49AB-881E-9636999D972F}" type="slidenum">
              <a:rPr lang="en-US" altLang="zh-TW"/>
              <a:pPr>
                <a:defRPr/>
              </a:pPr>
              <a:t>‹#›</a:t>
            </a:fld>
            <a:endParaRPr lang="en-US" altLang="zh-TW"/>
          </a:p>
        </p:txBody>
      </p:sp>
    </p:spTree>
    <p:extLst>
      <p:ext uri="{BB962C8B-B14F-4D97-AF65-F5344CB8AC3E}">
        <p14:creationId xmlns:p14="http://schemas.microsoft.com/office/powerpoint/2010/main" val="2668185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09C453A1-616E-492E-9FEF-F56A93BB67D4}" type="slidenum">
              <a:rPr lang="en-US" altLang="zh-TW"/>
              <a:pPr>
                <a:defRPr/>
              </a:pPr>
              <a:t>‹#›</a:t>
            </a:fld>
            <a:endParaRPr lang="en-US" altLang="zh-TW"/>
          </a:p>
        </p:txBody>
      </p:sp>
    </p:spTree>
    <p:extLst>
      <p:ext uri="{BB962C8B-B14F-4D97-AF65-F5344CB8AC3E}">
        <p14:creationId xmlns:p14="http://schemas.microsoft.com/office/powerpoint/2010/main" val="3698204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新細明體" pitchFamily="18" charset="-120"/>
                <a:cs typeface="+mn-cs"/>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BF38E31F-2BA2-4AD8-9169-E98D49DB3963}"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 id="2147484476" r:id="rId12"/>
    <p:sldLayoutId id="2147484477" r:id="rId13"/>
    <p:sldLayoutId id="2147484478" r:id="rId14"/>
    <p:sldLayoutId id="2147484479" r:id="rId15"/>
  </p:sldLayoutIdLst>
  <p:txStyles>
    <p:title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1561.png"/><Relationship Id="rId2" Type="http://schemas.openxmlformats.org/officeDocument/2006/relationships/image" Target="../media/image164.png"/><Relationship Id="rId1" Type="http://schemas.openxmlformats.org/officeDocument/2006/relationships/slideLayout" Target="../slideLayouts/slideLayout2.xml"/><Relationship Id="rId4" Type="http://schemas.openxmlformats.org/officeDocument/2006/relationships/image" Target="../media/image1571.png"/></Relationships>
</file>

<file path=ppt/slides/_rels/slide102.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png"/><Relationship Id="rId1" Type="http://schemas.openxmlformats.org/officeDocument/2006/relationships/slideLayout" Target="../slideLayouts/slideLayout7.xml"/><Relationship Id="rId4" Type="http://schemas.openxmlformats.org/officeDocument/2006/relationships/image" Target="../media/image170.jpeg"/></Relationships>
</file>

<file path=ppt/slides/_rels/slide10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hyperlink" Target="http://www.newyorker.com/humor/issuecartoons/2009/04/20/cartoons_20090413?slide=2" TargetMode="Externa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7.xml"/><Relationship Id="rId5" Type="http://schemas.openxmlformats.org/officeDocument/2006/relationships/image" Target="../media/image184.jpeg"/><Relationship Id="rId4" Type="http://schemas.openxmlformats.org/officeDocument/2006/relationships/image" Target="../media/image183.jpeg"/></Relationships>
</file>

<file path=ppt/slides/_rels/slide113.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2.xml"/><Relationship Id="rId4" Type="http://schemas.openxmlformats.org/officeDocument/2006/relationships/image" Target="../media/image870.png"/></Relationships>
</file>

<file path=ppt/slides/_rels/slide11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1850.png"/><Relationship Id="rId2" Type="http://schemas.openxmlformats.org/officeDocument/2006/relationships/image" Target="../media/image26.gif"/><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840.png"/><Relationship Id="rId4" Type="http://schemas.openxmlformats.org/officeDocument/2006/relationships/image" Target="../media/image1830.png"/></Relationships>
</file>

<file path=ppt/slides/_rels/slide1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900.png"/><Relationship Id="rId4" Type="http://schemas.openxmlformats.org/officeDocument/2006/relationships/image" Target="../media/image19.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95.png"/><Relationship Id="rId2" Type="http://schemas.openxmlformats.org/officeDocument/2006/relationships/image" Target="../media/image188.jpeg"/><Relationship Id="rId1" Type="http://schemas.openxmlformats.org/officeDocument/2006/relationships/slideLayout" Target="../slideLayouts/slideLayout7.xml"/><Relationship Id="rId6" Type="http://schemas.openxmlformats.org/officeDocument/2006/relationships/image" Target="../media/image194.png"/><Relationship Id="rId5" Type="http://schemas.openxmlformats.org/officeDocument/2006/relationships/image" Target="../media/image189.png"/><Relationship Id="rId4" Type="http://schemas.openxmlformats.org/officeDocument/2006/relationships/image" Target="../media/image76.png"/></Relationships>
</file>

<file path=ppt/slides/_rels/slide121.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7.png"/><Relationship Id="rId7" Type="http://schemas.openxmlformats.org/officeDocument/2006/relationships/image" Target="../media/image151.jpeg"/><Relationship Id="rId2" Type="http://schemas.openxmlformats.org/officeDocument/2006/relationships/image" Target="../media/image190.jpeg"/><Relationship Id="rId1" Type="http://schemas.openxmlformats.org/officeDocument/2006/relationships/slideLayout" Target="../slideLayouts/slideLayout7.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 Id="rId9" Type="http://schemas.openxmlformats.org/officeDocument/2006/relationships/image" Target="../media/image202.png"/></Relationships>
</file>

<file path=ppt/slides/_rels/slide122.xml.rels><?xml version="1.0" encoding="UTF-8" standalone="yes"?>
<Relationships xmlns="http://schemas.openxmlformats.org/package/2006/relationships"><Relationship Id="rId8" Type="http://schemas.openxmlformats.org/officeDocument/2006/relationships/image" Target="../media/image2000.png"/><Relationship Id="rId3" Type="http://schemas.openxmlformats.org/officeDocument/2006/relationships/image" Target="../media/image1951.png"/><Relationship Id="rId7" Type="http://schemas.openxmlformats.org/officeDocument/2006/relationships/image" Target="../media/image1991.png"/><Relationship Id="rId2" Type="http://schemas.openxmlformats.org/officeDocument/2006/relationships/image" Target="../media/image191.jpeg"/><Relationship Id="rId1" Type="http://schemas.openxmlformats.org/officeDocument/2006/relationships/slideLayout" Target="../slideLayouts/slideLayout7.xml"/><Relationship Id="rId6" Type="http://schemas.openxmlformats.org/officeDocument/2006/relationships/image" Target="../media/image1982.png"/><Relationship Id="rId5" Type="http://schemas.openxmlformats.org/officeDocument/2006/relationships/image" Target="../media/image1992.png"/><Relationship Id="rId4" Type="http://schemas.openxmlformats.org/officeDocument/2006/relationships/image" Target="../media/image1960.png"/></Relationships>
</file>

<file path=ppt/slides/_rels/slide123.xml.rels><?xml version="1.0" encoding="UTF-8" standalone="yes"?>
<Relationships xmlns="http://schemas.openxmlformats.org/package/2006/relationships"><Relationship Id="rId3" Type="http://schemas.openxmlformats.org/officeDocument/2006/relationships/image" Target="../media/image1901.png"/><Relationship Id="rId2" Type="http://schemas.openxmlformats.org/officeDocument/2006/relationships/image" Target="../media/image191.jpeg"/><Relationship Id="rId1" Type="http://schemas.openxmlformats.org/officeDocument/2006/relationships/slideLayout" Target="../slideLayouts/slideLayout7.xml"/><Relationship Id="rId5" Type="http://schemas.openxmlformats.org/officeDocument/2006/relationships/image" Target="../media/image1921.png"/><Relationship Id="rId4" Type="http://schemas.openxmlformats.org/officeDocument/2006/relationships/image" Target="../media/image191.png"/></Relationships>
</file>

<file path=ppt/slides/_rels/slide124.xml.rels><?xml version="1.0" encoding="UTF-8" standalone="yes"?>
<Relationships xmlns="http://schemas.openxmlformats.org/package/2006/relationships"><Relationship Id="rId3" Type="http://schemas.openxmlformats.org/officeDocument/2006/relationships/image" Target="../media/image1930.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1950.png"/></Relationships>
</file>

<file path=ppt/slides/_rels/slide12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192.jpeg"/><Relationship Id="rId1" Type="http://schemas.openxmlformats.org/officeDocument/2006/relationships/slideLayout" Target="../slideLayouts/slideLayout7.xml"/><Relationship Id="rId4" Type="http://schemas.openxmlformats.org/officeDocument/2006/relationships/image" Target="../media/image193.wmf"/></Relationships>
</file>

<file path=ppt/slides/_rels/slide126.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98.wmf"/><Relationship Id="rId3" Type="http://schemas.openxmlformats.org/officeDocument/2006/relationships/oleObject" Target="../embeddings/oleObject4.bin"/><Relationship Id="rId7" Type="http://schemas.openxmlformats.org/officeDocument/2006/relationships/image" Target="../media/image195.wmf"/><Relationship Id="rId12" Type="http://schemas.openxmlformats.org/officeDocument/2006/relationships/oleObject" Target="../embeddings/oleObject8.bin"/><Relationship Id="rId2" Type="http://schemas.openxmlformats.org/officeDocument/2006/relationships/image" Target="../media/image192.jpeg"/><Relationship Id="rId1" Type="http://schemas.openxmlformats.org/officeDocument/2006/relationships/slideLayout" Target="../slideLayouts/slideLayout7.xml"/><Relationship Id="rId6" Type="http://schemas.openxmlformats.org/officeDocument/2006/relationships/oleObject" Target="../embeddings/oleObject5.bin"/><Relationship Id="rId11" Type="http://schemas.openxmlformats.org/officeDocument/2006/relationships/image" Target="../media/image197.wmf"/><Relationship Id="rId5" Type="http://schemas.openxmlformats.org/officeDocument/2006/relationships/image" Target="../media/image194.jpeg"/><Relationship Id="rId10" Type="http://schemas.openxmlformats.org/officeDocument/2006/relationships/oleObject" Target="../embeddings/oleObject7.bin"/><Relationship Id="rId4" Type="http://schemas.openxmlformats.org/officeDocument/2006/relationships/image" Target="../media/image193.wmf"/><Relationship Id="rId9" Type="http://schemas.openxmlformats.org/officeDocument/2006/relationships/image" Target="../media/image196.wmf"/></Relationships>
</file>

<file path=ppt/slides/_rels/slide127.xml.rels><?xml version="1.0" encoding="UTF-8" standalone="yes"?>
<Relationships xmlns="http://schemas.openxmlformats.org/package/2006/relationships"><Relationship Id="rId3" Type="http://schemas.openxmlformats.org/officeDocument/2006/relationships/image" Target="../media/image2022.png"/><Relationship Id="rId2" Type="http://schemas.openxmlformats.org/officeDocument/2006/relationships/image" Target="../media/image188.jpeg"/><Relationship Id="rId1" Type="http://schemas.openxmlformats.org/officeDocument/2006/relationships/slideLayout" Target="../slideLayouts/slideLayout7.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128.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199.jpeg"/><Relationship Id="rId7" Type="http://schemas.openxmlformats.org/officeDocument/2006/relationships/image" Target="../media/image206.png"/><Relationship Id="rId2" Type="http://schemas.openxmlformats.org/officeDocument/2006/relationships/image" Target="../media/image1981.png"/><Relationship Id="rId1" Type="http://schemas.openxmlformats.org/officeDocument/2006/relationships/slideLayout" Target="../slideLayouts/slideLayout7.xml"/><Relationship Id="rId6" Type="http://schemas.openxmlformats.org/officeDocument/2006/relationships/image" Target="../media/image201.jpeg"/><Relationship Id="rId5" Type="http://schemas.openxmlformats.org/officeDocument/2006/relationships/image" Target="../media/image2011.png"/><Relationship Id="rId4" Type="http://schemas.openxmlformats.org/officeDocument/2006/relationships/image" Target="../media/image200.jpeg"/><Relationship Id="rId9" Type="http://schemas.openxmlformats.org/officeDocument/2006/relationships/image" Target="../media/image156.jpeg"/></Relationships>
</file>

<file path=ppt/slides/_rels/slide129.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0.xml.rels><?xml version="1.0" encoding="UTF-8" standalone="yes"?>
<Relationships xmlns="http://schemas.openxmlformats.org/package/2006/relationships"><Relationship Id="rId8" Type="http://schemas.openxmlformats.org/officeDocument/2006/relationships/image" Target="../media/image214.png"/><Relationship Id="rId13" Type="http://schemas.openxmlformats.org/officeDocument/2006/relationships/image" Target="../media/image219.png"/><Relationship Id="rId18" Type="http://schemas.openxmlformats.org/officeDocument/2006/relationships/image" Target="../media/image224.png"/><Relationship Id="rId3" Type="http://schemas.openxmlformats.org/officeDocument/2006/relationships/image" Target="../media/image208.png"/><Relationship Id="rId7" Type="http://schemas.openxmlformats.org/officeDocument/2006/relationships/image" Target="../media/image213.png"/><Relationship Id="rId12" Type="http://schemas.openxmlformats.org/officeDocument/2006/relationships/image" Target="../media/image218.png"/><Relationship Id="rId17" Type="http://schemas.openxmlformats.org/officeDocument/2006/relationships/image" Target="../media/image223.png"/><Relationship Id="rId2" Type="http://schemas.openxmlformats.org/officeDocument/2006/relationships/image" Target="../media/image199.jpeg"/><Relationship Id="rId16" Type="http://schemas.openxmlformats.org/officeDocument/2006/relationships/image" Target="../media/image222.png"/><Relationship Id="rId1" Type="http://schemas.openxmlformats.org/officeDocument/2006/relationships/slideLayout" Target="../slideLayouts/slideLayout7.xml"/><Relationship Id="rId6" Type="http://schemas.openxmlformats.org/officeDocument/2006/relationships/image" Target="../media/image212.png"/><Relationship Id="rId11" Type="http://schemas.openxmlformats.org/officeDocument/2006/relationships/image" Target="../media/image217.png"/><Relationship Id="rId5" Type="http://schemas.openxmlformats.org/officeDocument/2006/relationships/image" Target="../media/image210.png"/><Relationship Id="rId15" Type="http://schemas.openxmlformats.org/officeDocument/2006/relationships/image" Target="../media/image221.png"/><Relationship Id="rId10" Type="http://schemas.openxmlformats.org/officeDocument/2006/relationships/image" Target="../media/image216.png"/><Relationship Id="rId19" Type="http://schemas.openxmlformats.org/officeDocument/2006/relationships/image" Target="../media/image211.png"/><Relationship Id="rId4" Type="http://schemas.openxmlformats.org/officeDocument/2006/relationships/image" Target="../media/image209.png"/><Relationship Id="rId9" Type="http://schemas.openxmlformats.org/officeDocument/2006/relationships/image" Target="../media/image215.png"/><Relationship Id="rId14" Type="http://schemas.openxmlformats.org/officeDocument/2006/relationships/image" Target="../media/image220.png"/></Relationships>
</file>

<file path=ppt/slides/_rels/slide131.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image" Target="../media/image226.png"/><Relationship Id="rId7" Type="http://schemas.openxmlformats.org/officeDocument/2006/relationships/image" Target="../media/image230.png"/><Relationship Id="rId2" Type="http://schemas.openxmlformats.org/officeDocument/2006/relationships/image" Target="../media/image199.jpeg"/><Relationship Id="rId1" Type="http://schemas.openxmlformats.org/officeDocument/2006/relationships/slideLayout" Target="../slideLayouts/slideLayout7.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227.png"/><Relationship Id="rId9" Type="http://schemas.openxmlformats.org/officeDocument/2006/relationships/image" Target="../media/image232.png"/></Relationships>
</file>

<file path=ppt/slides/_rels/slide132.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2082.png"/><Relationship Id="rId7" Type="http://schemas.openxmlformats.org/officeDocument/2006/relationships/image" Target="../media/image236.png"/><Relationship Id="rId2" Type="http://schemas.openxmlformats.org/officeDocument/2006/relationships/image" Target="../media/image199.jpeg"/><Relationship Id="rId1" Type="http://schemas.openxmlformats.org/officeDocument/2006/relationships/slideLayout" Target="../slideLayouts/slideLayout7.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233.png"/><Relationship Id="rId9" Type="http://schemas.openxmlformats.org/officeDocument/2006/relationships/image" Target="../media/image238.png"/></Relationships>
</file>

<file path=ppt/slides/_rels/slide133.xml.rels><?xml version="1.0" encoding="UTF-8" standalone="yes"?>
<Relationships xmlns="http://schemas.openxmlformats.org/package/2006/relationships"><Relationship Id="rId8" Type="http://schemas.openxmlformats.org/officeDocument/2006/relationships/image" Target="../media/image2170.png"/><Relationship Id="rId13" Type="http://schemas.openxmlformats.org/officeDocument/2006/relationships/image" Target="../media/image240.png"/><Relationship Id="rId3" Type="http://schemas.openxmlformats.org/officeDocument/2006/relationships/image" Target="../media/image26.gif"/><Relationship Id="rId7" Type="http://schemas.openxmlformats.org/officeDocument/2006/relationships/image" Target="../media/image225.png"/><Relationship Id="rId12" Type="http://schemas.openxmlformats.org/officeDocument/2006/relationships/image" Target="../media/image2390.png"/><Relationship Id="rId2" Type="http://schemas.openxmlformats.org/officeDocument/2006/relationships/image" Target="../media/image204.jpeg"/><Relationship Id="rId1" Type="http://schemas.openxmlformats.org/officeDocument/2006/relationships/slideLayout" Target="../slideLayouts/slideLayout7.xml"/><Relationship Id="rId6" Type="http://schemas.openxmlformats.org/officeDocument/2006/relationships/image" Target="../media/image2152.png"/><Relationship Id="rId5" Type="http://schemas.openxmlformats.org/officeDocument/2006/relationships/image" Target="../media/image2140.png"/><Relationship Id="rId15" Type="http://schemas.openxmlformats.org/officeDocument/2006/relationships/image" Target="../media/image242.png"/><Relationship Id="rId10" Type="http://schemas.openxmlformats.org/officeDocument/2006/relationships/image" Target="../media/image239.png"/><Relationship Id="rId4" Type="http://schemas.openxmlformats.org/officeDocument/2006/relationships/image" Target="../media/image2131.png"/><Relationship Id="rId9" Type="http://schemas.openxmlformats.org/officeDocument/2006/relationships/image" Target="../media/image2180.png"/><Relationship Id="rId14" Type="http://schemas.openxmlformats.org/officeDocument/2006/relationships/image" Target="../media/image241.png"/></Relationships>
</file>

<file path=ppt/slides/_rels/slide134.xml.rels><?xml version="1.0" encoding="UTF-8" standalone="yes"?>
<Relationships xmlns="http://schemas.openxmlformats.org/package/2006/relationships"><Relationship Id="rId8" Type="http://schemas.openxmlformats.org/officeDocument/2006/relationships/image" Target="../media/image2071.png"/><Relationship Id="rId13" Type="http://schemas.openxmlformats.org/officeDocument/2006/relationships/image" Target="../media/image2130.png"/><Relationship Id="rId3" Type="http://schemas.openxmlformats.org/officeDocument/2006/relationships/image" Target="../media/image1980.png"/><Relationship Id="rId7" Type="http://schemas.openxmlformats.org/officeDocument/2006/relationships/image" Target="../media/image2062.png"/><Relationship Id="rId12" Type="http://schemas.openxmlformats.org/officeDocument/2006/relationships/image" Target="../media/image2120.png"/><Relationship Id="rId2" Type="http://schemas.openxmlformats.org/officeDocument/2006/relationships/image" Target="../media/image147.jpeg"/><Relationship Id="rId1" Type="http://schemas.openxmlformats.org/officeDocument/2006/relationships/slideLayout" Target="../slideLayouts/slideLayout7.xml"/><Relationship Id="rId11" Type="http://schemas.openxmlformats.org/officeDocument/2006/relationships/image" Target="../media/image2102.png"/><Relationship Id="rId15" Type="http://schemas.openxmlformats.org/officeDocument/2006/relationships/image" Target="../media/image2151.png"/><Relationship Id="rId10" Type="http://schemas.openxmlformats.org/officeDocument/2006/relationships/image" Target="../media/image2091.png"/><Relationship Id="rId4" Type="http://schemas.openxmlformats.org/officeDocument/2006/relationships/image" Target="../media/image1990.png"/><Relationship Id="rId9" Type="http://schemas.openxmlformats.org/officeDocument/2006/relationships/image" Target="../media/image2081.png"/><Relationship Id="rId14" Type="http://schemas.openxmlformats.org/officeDocument/2006/relationships/image" Target="../media/image2141.png"/></Relationships>
</file>

<file path=ppt/slides/_rels/slide135.xml.rels><?xml version="1.0" encoding="UTF-8" standalone="yes"?>
<Relationships xmlns="http://schemas.openxmlformats.org/package/2006/relationships"><Relationship Id="rId8" Type="http://schemas.openxmlformats.org/officeDocument/2006/relationships/image" Target="../media/image1531.png"/><Relationship Id="rId3" Type="http://schemas.openxmlformats.org/officeDocument/2006/relationships/image" Target="../media/image1481.png"/><Relationship Id="rId7" Type="http://schemas.openxmlformats.org/officeDocument/2006/relationships/image" Target="../media/image1521.png"/><Relationship Id="rId2" Type="http://schemas.openxmlformats.org/officeDocument/2006/relationships/image" Target="../media/image147.jpeg"/><Relationship Id="rId1" Type="http://schemas.openxmlformats.org/officeDocument/2006/relationships/slideLayout" Target="../slideLayouts/slideLayout2.xml"/><Relationship Id="rId6" Type="http://schemas.openxmlformats.org/officeDocument/2006/relationships/image" Target="../media/image1511.png"/><Relationship Id="rId5" Type="http://schemas.openxmlformats.org/officeDocument/2006/relationships/image" Target="../media/image1501.png"/><Relationship Id="rId10" Type="http://schemas.openxmlformats.org/officeDocument/2006/relationships/image" Target="../media/image1541.png"/><Relationship Id="rId4" Type="http://schemas.openxmlformats.org/officeDocument/2006/relationships/image" Target="../media/image1491.png"/><Relationship Id="rId9" Type="http://schemas.openxmlformats.org/officeDocument/2006/relationships/image" Target="../media/image1440.png"/></Relationships>
</file>

<file path=ppt/slides/_rels/slide136.xml.rels><?xml version="1.0" encoding="UTF-8" standalone="yes"?>
<Relationships xmlns="http://schemas.openxmlformats.org/package/2006/relationships"><Relationship Id="rId8" Type="http://schemas.openxmlformats.org/officeDocument/2006/relationships/image" Target="../media/image1520.png"/><Relationship Id="rId13" Type="http://schemas.openxmlformats.org/officeDocument/2006/relationships/image" Target="../media/image1570.png"/><Relationship Id="rId3" Type="http://schemas.openxmlformats.org/officeDocument/2006/relationships/image" Target="../media/image1470.png"/><Relationship Id="rId7" Type="http://schemas.openxmlformats.org/officeDocument/2006/relationships/image" Target="../media/image1510.png"/><Relationship Id="rId12" Type="http://schemas.openxmlformats.org/officeDocument/2006/relationships/image" Target="../media/image1560.png"/><Relationship Id="rId17" Type="http://schemas.openxmlformats.org/officeDocument/2006/relationships/image" Target="../media/image2410.png"/><Relationship Id="rId2" Type="http://schemas.openxmlformats.org/officeDocument/2006/relationships/image" Target="../media/image147.jpeg"/><Relationship Id="rId16" Type="http://schemas.openxmlformats.org/officeDocument/2006/relationships/image" Target="../media/image1600.png"/><Relationship Id="rId1" Type="http://schemas.openxmlformats.org/officeDocument/2006/relationships/slideLayout" Target="../slideLayouts/slideLayout2.xml"/><Relationship Id="rId6" Type="http://schemas.openxmlformats.org/officeDocument/2006/relationships/image" Target="../media/image1500.png"/><Relationship Id="rId5" Type="http://schemas.openxmlformats.org/officeDocument/2006/relationships/image" Target="../media/image1490.png"/><Relationship Id="rId15" Type="http://schemas.openxmlformats.org/officeDocument/2006/relationships/image" Target="../media/image1591.png"/><Relationship Id="rId10" Type="http://schemas.openxmlformats.org/officeDocument/2006/relationships/image" Target="../media/image1540.png"/><Relationship Id="rId4" Type="http://schemas.openxmlformats.org/officeDocument/2006/relationships/image" Target="../media/image1480.png"/><Relationship Id="rId9" Type="http://schemas.openxmlformats.org/officeDocument/2006/relationships/image" Target="../media/image2070.png"/><Relationship Id="rId14" Type="http://schemas.openxmlformats.org/officeDocument/2006/relationships/image" Target="../media/image1580.png"/></Relationships>
</file>

<file path=ppt/slides/_rels/slide137.xml.rels><?xml version="1.0" encoding="UTF-8" standalone="yes"?>
<Relationships xmlns="http://schemas.openxmlformats.org/package/2006/relationships"><Relationship Id="rId13" Type="http://schemas.openxmlformats.org/officeDocument/2006/relationships/image" Target="../media/image1650.png"/><Relationship Id="rId18" Type="http://schemas.openxmlformats.org/officeDocument/2006/relationships/image" Target="../media/image1700.png"/><Relationship Id="rId3" Type="http://schemas.openxmlformats.org/officeDocument/2006/relationships/image" Target="../media/image1610.png"/><Relationship Id="rId21" Type="http://schemas.openxmlformats.org/officeDocument/2006/relationships/image" Target="../media/image1730.png"/><Relationship Id="rId12" Type="http://schemas.openxmlformats.org/officeDocument/2006/relationships/image" Target="../media/image1640.png"/><Relationship Id="rId17" Type="http://schemas.openxmlformats.org/officeDocument/2006/relationships/image" Target="../media/image1691.png"/><Relationship Id="rId25" Type="http://schemas.openxmlformats.org/officeDocument/2006/relationships/image" Target="../media/image205.emf"/><Relationship Id="rId2" Type="http://schemas.openxmlformats.org/officeDocument/2006/relationships/image" Target="../media/image147.jpeg"/><Relationship Id="rId16" Type="http://schemas.openxmlformats.org/officeDocument/2006/relationships/image" Target="../media/image1681.png"/><Relationship Id="rId20" Type="http://schemas.openxmlformats.org/officeDocument/2006/relationships/image" Target="../media/image1720.png"/><Relationship Id="rId1" Type="http://schemas.openxmlformats.org/officeDocument/2006/relationships/slideLayout" Target="../slideLayouts/slideLayout2.xml"/><Relationship Id="rId11" Type="http://schemas.openxmlformats.org/officeDocument/2006/relationships/image" Target="../media/image1630.png"/><Relationship Id="rId24" Type="http://schemas.openxmlformats.org/officeDocument/2006/relationships/image" Target="../media/image1761.png"/><Relationship Id="rId15" Type="http://schemas.openxmlformats.org/officeDocument/2006/relationships/image" Target="../media/image1670.png"/><Relationship Id="rId23" Type="http://schemas.openxmlformats.org/officeDocument/2006/relationships/image" Target="../media/image1751.png"/><Relationship Id="rId10" Type="http://schemas.openxmlformats.org/officeDocument/2006/relationships/image" Target="../media/image1620.png"/><Relationship Id="rId19" Type="http://schemas.openxmlformats.org/officeDocument/2006/relationships/image" Target="../media/image1710.png"/><Relationship Id="rId9" Type="http://schemas.openxmlformats.org/officeDocument/2006/relationships/image" Target="../media/image1590.png"/><Relationship Id="rId14" Type="http://schemas.openxmlformats.org/officeDocument/2006/relationships/image" Target="../media/image1661.png"/><Relationship Id="rId22" Type="http://schemas.openxmlformats.org/officeDocument/2006/relationships/image" Target="../media/image1741.png"/></Relationships>
</file>

<file path=ppt/slides/_rels/slide13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244.png"/><Relationship Id="rId5" Type="http://schemas.openxmlformats.org/officeDocument/2006/relationships/image" Target="../media/image1542.png"/><Relationship Id="rId4" Type="http://schemas.openxmlformats.org/officeDocument/2006/relationships/image" Target="../media/image1680.png"/></Relationships>
</file>

<file path=ppt/slides/_rels/slide139.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8" Type="http://schemas.openxmlformats.org/officeDocument/2006/relationships/image" Target="../media/image2050.png"/><Relationship Id="rId7" Type="http://schemas.openxmlformats.org/officeDocument/2006/relationships/image" Target="../media/image2040.png"/><Relationship Id="rId2" Type="http://schemas.openxmlformats.org/officeDocument/2006/relationships/image" Target="../media/image246.jpeg"/><Relationship Id="rId1" Type="http://schemas.openxmlformats.org/officeDocument/2006/relationships/slideLayout" Target="../slideLayouts/slideLayout7.xml"/><Relationship Id="rId6" Type="http://schemas.openxmlformats.org/officeDocument/2006/relationships/image" Target="../media/image2032.png"/><Relationship Id="rId10" Type="http://schemas.openxmlformats.org/officeDocument/2006/relationships/image" Target="../media/image2101.png"/><Relationship Id="rId9" Type="http://schemas.openxmlformats.org/officeDocument/2006/relationships/image" Target="../media/image2061.png"/></Relationships>
</file>

<file path=ppt/slides/_rels/slide141.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7" Type="http://schemas.openxmlformats.org/officeDocument/2006/relationships/image" Target="../media/image2150.png"/><Relationship Id="rId1" Type="http://schemas.openxmlformats.org/officeDocument/2006/relationships/slideLayout" Target="../slideLayouts/slideLayout7.xml"/><Relationship Id="rId6" Type="http://schemas.openxmlformats.org/officeDocument/2006/relationships/image" Target="../media/image2031.png"/><Relationship Id="rId5" Type="http://schemas.openxmlformats.org/officeDocument/2006/relationships/image" Target="../media/image2021.png"/></Relationships>
</file>

<file path=ppt/slides/_rels/slide144.xml.rels><?xml version="1.0" encoding="UTF-8" standalone="yes"?>
<Relationships xmlns="http://schemas.openxmlformats.org/package/2006/relationships"><Relationship Id="rId3" Type="http://schemas.openxmlformats.org/officeDocument/2006/relationships/image" Target="../media/image2031.png"/><Relationship Id="rId2" Type="http://schemas.openxmlformats.org/officeDocument/2006/relationships/image" Target="../media/image2021.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250.wmf"/><Relationship Id="rId2" Type="http://schemas.openxmlformats.org/officeDocument/2006/relationships/oleObject" Target="../embeddings/oleObject9.bin"/><Relationship Id="rId1" Type="http://schemas.openxmlformats.org/officeDocument/2006/relationships/slideLayout" Target="../slideLayouts/slideLayout7.xml"/><Relationship Id="rId6" Type="http://schemas.openxmlformats.org/officeDocument/2006/relationships/image" Target="../media/image2191.png"/><Relationship Id="rId4" Type="http://schemas.openxmlformats.org/officeDocument/2006/relationships/image" Target="../media/image249.jpeg"/></Relationships>
</file>

<file path=ppt/slides/_rels/slide148.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2030.png"/><Relationship Id="rId5" Type="http://schemas.openxmlformats.org/officeDocument/2006/relationships/image" Target="../media/image2020.png"/><Relationship Id="rId4" Type="http://schemas.openxmlformats.org/officeDocument/2006/relationships/image" Target="../media/image2010.png"/></Relationships>
</file>

<file path=ppt/slides/_rels/slide149.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7.xml"/><Relationship Id="rId4" Type="http://schemas.openxmlformats.org/officeDocument/2006/relationships/image" Target="../media/image206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43.png"/><Relationship Id="rId1" Type="http://schemas.openxmlformats.org/officeDocument/2006/relationships/slideLayout" Target="../slideLayouts/slideLayout7.xml"/><Relationship Id="rId5" Type="http://schemas.openxmlformats.org/officeDocument/2006/relationships/image" Target="../media/image2290.png"/><Relationship Id="rId4" Type="http://schemas.openxmlformats.org/officeDocument/2006/relationships/image" Target="../media/image2280.png"/></Relationships>
</file>

<file path=ppt/slides/_rels/slide153.xml.rels><?xml version="1.0" encoding="UTF-8" standalone="yes"?>
<Relationships xmlns="http://schemas.openxmlformats.org/package/2006/relationships"><Relationship Id="rId8" Type="http://schemas.openxmlformats.org/officeDocument/2006/relationships/image" Target="../media/image154.wmf"/><Relationship Id="rId3" Type="http://schemas.openxmlformats.org/officeDocument/2006/relationships/image" Target="../media/image153.jpeg"/><Relationship Id="rId7" Type="http://schemas.openxmlformats.org/officeDocument/2006/relationships/oleObject" Target="../embeddings/oleObject2.bin"/><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7.jpeg"/><Relationship Id="rId11" Type="http://schemas.openxmlformats.org/officeDocument/2006/relationships/image" Target="../media/image259.png"/><Relationship Id="rId5" Type="http://schemas.openxmlformats.org/officeDocument/2006/relationships/image" Target="../media/image155.wmf"/><Relationship Id="rId10" Type="http://schemas.openxmlformats.org/officeDocument/2006/relationships/image" Target="../media/image2360.png"/><Relationship Id="rId4" Type="http://schemas.openxmlformats.org/officeDocument/2006/relationships/oleObject" Target="../embeddings/oleObject3.bin"/><Relationship Id="rId9" Type="http://schemas.openxmlformats.org/officeDocument/2006/relationships/image" Target="../media/image150.png"/></Relationships>
</file>

<file path=ppt/slides/_rels/slide15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50.png"/><Relationship Id="rId1" Type="http://schemas.openxmlformats.org/officeDocument/2006/relationships/slideLayout" Target="../slideLayouts/slideLayout7.xml"/><Relationship Id="rId4" Type="http://schemas.openxmlformats.org/officeDocument/2006/relationships/image" Target="../media/image148.jpeg"/></Relationships>
</file>

<file path=ppt/slides/_rels/slide155.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8" Type="http://schemas.openxmlformats.org/officeDocument/2006/relationships/image" Target="../media/image264.png"/><Relationship Id="rId3" Type="http://schemas.openxmlformats.org/officeDocument/2006/relationships/oleObject" Target="../embeddings/oleObject10.bin"/><Relationship Id="rId7" Type="http://schemas.openxmlformats.org/officeDocument/2006/relationships/image" Target="../media/image990.png"/><Relationship Id="rId2" Type="http://schemas.openxmlformats.org/officeDocument/2006/relationships/image" Target="../media/image262.png"/><Relationship Id="rId1" Type="http://schemas.openxmlformats.org/officeDocument/2006/relationships/slideLayout" Target="../slideLayouts/slideLayout7.xml"/><Relationship Id="rId11" Type="http://schemas.openxmlformats.org/officeDocument/2006/relationships/image" Target="../media/image267.png"/><Relationship Id="rId10" Type="http://schemas.openxmlformats.org/officeDocument/2006/relationships/image" Target="../media/image266.png"/><Relationship Id="rId4" Type="http://schemas.openxmlformats.org/officeDocument/2006/relationships/image" Target="../media/image263.wmf"/><Relationship Id="rId9" Type="http://schemas.openxmlformats.org/officeDocument/2006/relationships/image" Target="../media/image265.png"/></Relationships>
</file>

<file path=ppt/slides/_rels/slide1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268.jpeg"/><Relationship Id="rId7" Type="http://schemas.openxmlformats.org/officeDocument/2006/relationships/image" Target="../media/image2340.png"/><Relationship Id="rId2" Type="http://schemas.openxmlformats.org/officeDocument/2006/relationships/image" Target="../media/image2310.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269.png"/><Relationship Id="rId4" Type="http://schemas.openxmlformats.org/officeDocument/2006/relationships/image" Target="../media/image187.jpeg"/></Relationships>
</file>

<file path=ppt/slides/_rels/slide1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mirrorvoice.com.tw/podcasts/78/2340" TargetMode="Externa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8" Type="http://schemas.openxmlformats.org/officeDocument/2006/relationships/image" Target="../media/image1140.png"/><Relationship Id="rId3" Type="http://schemas.openxmlformats.org/officeDocument/2006/relationships/image" Target="../media/image109.png"/><Relationship Id="rId7" Type="http://schemas.openxmlformats.org/officeDocument/2006/relationships/image" Target="../media/image1130.png"/><Relationship Id="rId2" Type="http://schemas.openxmlformats.org/officeDocument/2006/relationships/image" Target="../media/image2520.png"/><Relationship Id="rId1" Type="http://schemas.openxmlformats.org/officeDocument/2006/relationships/slideLayout" Target="../slideLayouts/slideLayout7.xml"/><Relationship Id="rId6" Type="http://schemas.openxmlformats.org/officeDocument/2006/relationships/image" Target="../media/image1120.png"/><Relationship Id="rId5" Type="http://schemas.openxmlformats.org/officeDocument/2006/relationships/image" Target="../media/image2530.png"/><Relationship Id="rId4" Type="http://schemas.openxmlformats.org/officeDocument/2006/relationships/image" Target="../media/image110.png"/><Relationship Id="rId9" Type="http://schemas.openxmlformats.org/officeDocument/2006/relationships/image" Target="../media/image2541.png"/></Relationships>
</file>

<file path=ppt/slides/_rels/slide163.xml.rels><?xml version="1.0" encoding="UTF-8" standalone="yes"?>
<Relationships xmlns="http://schemas.openxmlformats.org/package/2006/relationships"><Relationship Id="rId8" Type="http://schemas.openxmlformats.org/officeDocument/2006/relationships/image" Target="../media/image1180.png"/><Relationship Id="rId3" Type="http://schemas.openxmlformats.org/officeDocument/2006/relationships/image" Target="../media/image268.png"/><Relationship Id="rId7" Type="http://schemas.openxmlformats.org/officeDocument/2006/relationships/image" Target="../media/image1170.png"/><Relationship Id="rId2" Type="http://schemas.openxmlformats.org/officeDocument/2006/relationships/image" Target="../media/image2670.png"/><Relationship Id="rId1" Type="http://schemas.openxmlformats.org/officeDocument/2006/relationships/slideLayout" Target="../slideLayouts/slideLayout7.xml"/><Relationship Id="rId6" Type="http://schemas.openxmlformats.org/officeDocument/2006/relationships/image" Target="../media/image1160.png"/><Relationship Id="rId11" Type="http://schemas.openxmlformats.org/officeDocument/2006/relationships/image" Target="../media/image2561.png"/><Relationship Id="rId5" Type="http://schemas.openxmlformats.org/officeDocument/2006/relationships/image" Target="../media/image110.png"/><Relationship Id="rId10" Type="http://schemas.openxmlformats.org/officeDocument/2006/relationships/image" Target="../media/image2550.png"/><Relationship Id="rId4" Type="http://schemas.openxmlformats.org/officeDocument/2006/relationships/image" Target="../media/image109.png"/><Relationship Id="rId9" Type="http://schemas.openxmlformats.org/officeDocument/2006/relationships/image" Target="../media/image1201.png"/></Relationships>
</file>

<file path=ppt/slides/_rels/slide16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271.wmf"/><Relationship Id="rId7" Type="http://schemas.openxmlformats.org/officeDocument/2006/relationships/image" Target="../media/image269.png"/><Relationship Id="rId2" Type="http://schemas.openxmlformats.org/officeDocument/2006/relationships/oleObject" Target="../embeddings/oleObject11.bin"/><Relationship Id="rId1" Type="http://schemas.openxmlformats.org/officeDocument/2006/relationships/slideLayout" Target="../slideLayouts/slideLayout7.xml"/><Relationship Id="rId6" Type="http://schemas.openxmlformats.org/officeDocument/2006/relationships/image" Target="../media/image272.png"/><Relationship Id="rId11" Type="http://schemas.openxmlformats.org/officeDocument/2006/relationships/image" Target="../media/image273.png"/><Relationship Id="rId5" Type="http://schemas.openxmlformats.org/officeDocument/2006/relationships/image" Target="../media/image187.jpeg"/><Relationship Id="rId10" Type="http://schemas.openxmlformats.org/officeDocument/2006/relationships/image" Target="../media/image2490.png"/><Relationship Id="rId4" Type="http://schemas.openxmlformats.org/officeDocument/2006/relationships/image" Target="../media/image268.jpeg"/></Relationships>
</file>

<file path=ppt/slides/_rels/slide165.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74.png"/><Relationship Id="rId1" Type="http://schemas.openxmlformats.org/officeDocument/2006/relationships/slideLayout" Target="../slideLayouts/slideLayout7.xml"/><Relationship Id="rId4" Type="http://schemas.openxmlformats.org/officeDocument/2006/relationships/image" Target="../media/image271.png"/></Relationships>
</file>

<file path=ppt/slides/_rels/slide1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1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55.png"/><Relationship Id="rId4" Type="http://schemas.openxmlformats.org/officeDocument/2006/relationships/image" Target="../media/image810.png"/></Relationships>
</file>

<file path=ppt/slides/_rels/slide168.xml.rels><?xml version="1.0" encoding="UTF-8" standalone="yes"?>
<Relationships xmlns="http://schemas.openxmlformats.org/package/2006/relationships"><Relationship Id="rId13" Type="http://schemas.openxmlformats.org/officeDocument/2006/relationships/image" Target="../media/image2590.png"/><Relationship Id="rId3" Type="http://schemas.openxmlformats.org/officeDocument/2006/relationships/image" Target="../media/image275.jpeg"/><Relationship Id="rId12" Type="http://schemas.openxmlformats.org/officeDocument/2006/relationships/image" Target="../media/image2190.png"/><Relationship Id="rId2" Type="http://schemas.openxmlformats.org/officeDocument/2006/relationships/image" Target="../media/image2540.png"/><Relationship Id="rId1" Type="http://schemas.openxmlformats.org/officeDocument/2006/relationships/slideLayout" Target="../slideLayouts/slideLayout7.xml"/><Relationship Id="rId4" Type="http://schemas.openxmlformats.org/officeDocument/2006/relationships/image" Target="../media/image2560.png"/></Relationships>
</file>

<file path=ppt/slides/_rels/slide16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4" Type="http://schemas.openxmlformats.org/officeDocument/2006/relationships/image" Target="NUL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77.png"/><Relationship Id="rId7" Type="http://schemas.openxmlformats.org/officeDocument/2006/relationships/image" Target="../media/image279.jpeg"/><Relationship Id="rId2" Type="http://schemas.openxmlformats.org/officeDocument/2006/relationships/image" Target="../media/image276.jpeg"/><Relationship Id="rId1" Type="http://schemas.openxmlformats.org/officeDocument/2006/relationships/slideLayout" Target="../slideLayouts/slideLayout7.xml"/><Relationship Id="rId6" Type="http://schemas.openxmlformats.org/officeDocument/2006/relationships/hyperlink" Target="http://graphicleftovers.com/deposit/98135/" TargetMode="External"/><Relationship Id="rId5" Type="http://schemas.openxmlformats.org/officeDocument/2006/relationships/image" Target="../media/image278.jpeg"/><Relationship Id="rId4" Type="http://schemas.openxmlformats.org/officeDocument/2006/relationships/hyperlink" Target="http://upload.wikimedia.org/wikipedia/commons/4/4c/Solar_Spectrum.png" TargetMode="External"/></Relationships>
</file>

<file path=ppt/slides/_rels/slide17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82.jpeg"/><Relationship Id="rId7" Type="http://schemas.openxmlformats.org/officeDocument/2006/relationships/image" Target="NULL"/><Relationship Id="rId2" Type="http://schemas.openxmlformats.org/officeDocument/2006/relationships/image" Target="../media/image281.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010.png"/><Relationship Id="rId2" Type="http://schemas.openxmlformats.org/officeDocument/2006/relationships/image" Target="../media/image283.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86.tiff"/><Relationship Id="rId2" Type="http://schemas.openxmlformats.org/officeDocument/2006/relationships/image" Target="../media/image285.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image" Target="../media/image287.jpeg"/><Relationship Id="rId1" Type="http://schemas.openxmlformats.org/officeDocument/2006/relationships/slideLayout" Target="../slideLayouts/slideLayout2.xml"/><Relationship Id="rId5" Type="http://schemas.openxmlformats.org/officeDocument/2006/relationships/image" Target="../media/image290.tiff"/><Relationship Id="rId4" Type="http://schemas.openxmlformats.org/officeDocument/2006/relationships/image" Target="../media/image289.tif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oleObject" Target="../embeddings/oleObject1.bin"/><Relationship Id="rId7" Type="http://schemas.openxmlformats.org/officeDocument/2006/relationships/image" Target="../media/image33.png"/><Relationship Id="rId2" Type="http://schemas.openxmlformats.org/officeDocument/2006/relationships/image" Target="../media/image26.gif"/><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wmf"/><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hyperlink" Target="http://upload.wikimedia.org/wikipedia/commons/f/f6/Ole_roemer.jpg" TargetMode="External"/><Relationship Id="rId7" Type="http://schemas.openxmlformats.org/officeDocument/2006/relationships/hyperlink" Target="http://upload.wikimedia.org/wikipedia/commons/8/8a/Thomas_Bresson_-_Jupiter(2)_(by).jpg" TargetMode="Externa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7.gif"/><Relationship Id="rId5" Type="http://schemas.openxmlformats.org/officeDocument/2006/relationships/hyperlink" Target="http://upload.wikimedia.org/wikipedia/commons/8/83/Galilean_moon_Laplace_resonance_animation.gif" TargetMode="External"/><Relationship Id="rId4" Type="http://schemas.openxmlformats.org/officeDocument/2006/relationships/image" Target="../media/image36.jpeg"/><Relationship Id="rId9" Type="http://schemas.openxmlformats.org/officeDocument/2006/relationships/image" Target="../media/image289.png"/></Relationships>
</file>

<file path=ppt/slides/_rels/slide21.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31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3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6.gif"/><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50.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85.tiff"/><Relationship Id="rId4" Type="http://schemas.openxmlformats.org/officeDocument/2006/relationships/image" Target="../media/image84.jpe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4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85.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920.png"/><Relationship Id="rId3" Type="http://schemas.openxmlformats.org/officeDocument/2006/relationships/image" Target="../media/image42.jpeg"/><Relationship Id="rId7" Type="http://schemas.openxmlformats.org/officeDocument/2006/relationships/image" Target="../media/image841.pn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26.gif"/><Relationship Id="rId5" Type="http://schemas.openxmlformats.org/officeDocument/2006/relationships/image" Target="../media/image91.png"/><Relationship Id="rId4" Type="http://schemas.openxmlformats.org/officeDocument/2006/relationships/image" Target="../media/image820.png"/></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www.phys.ncku.edu.tw/~astrolab/e_book/astron_western/images/geocentric_Ptolemy.jpg" TargetMode="External"/><Relationship Id="rId7" Type="http://schemas.openxmlformats.org/officeDocument/2006/relationships/image" Target="../media/image95.jpeg"/><Relationship Id="rId2"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hyperlink" Target="http://wmoov.com/focus/content/152284" TargetMode="External"/><Relationship Id="rId4" Type="http://schemas.openxmlformats.org/officeDocument/2006/relationships/image" Target="../media/image93.jpeg"/></Relationships>
</file>

<file path=ppt/slides/_rels/slide5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upload.wikimedia.org/wikipedia/commons/5/57/James_Clerk_Maxwell.png" TargetMode="External"/><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10.png"/><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97.png"/><Relationship Id="rId4" Type="http://schemas.openxmlformats.org/officeDocument/2006/relationships/hyperlink" Target="http://upload.wikimedia.org/wikipedia/commons/5/57/James_Clerk_Maxwell.p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upload.wikimedia.org/wikipedia/commons/5/57/James_Clerk_Maxwell.png" TargetMode="Externa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hyperlink" Target="file:///upload.wikimedia.org/wikipedia/commons/2/24/Galileo_Galilei_Signature_2.sv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hyperlink" Target="http://upload.wikimedia.org/wikipedia/en/7/74/Albert_Abraham_Michelson_signature.jpg" TargetMode="External"/><Relationship Id="rId4" Type="http://schemas.openxmlformats.org/officeDocument/2006/relationships/image" Target="../media/image109.jpeg"/></Relationships>
</file>

<file path=ppt/slides/_rels/slide6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930.png"/><Relationship Id="rId4" Type="http://schemas.openxmlformats.org/officeDocument/2006/relationships/image" Target="../media/image111.jpeg"/></Relationships>
</file>

<file path=ppt/slides/_rels/slide6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470.png"/></Relationships>
</file>

<file path=ppt/slides/_rels/slide6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5" Type="http://schemas.openxmlformats.org/officeDocument/2006/relationships/image" Target="../media/image119.jpg"/><Relationship Id="rId4" Type="http://schemas.openxmlformats.org/officeDocument/2006/relationships/image" Target="../media/image121.jpeg"/></Relationships>
</file>

<file path=ppt/slides/_rels/slide7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22.png"/><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19.jpg"/></Relationships>
</file>

<file path=ppt/slides/_rels/slide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4.jpeg"/><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7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upload.wikimedia.org/wikipedia/en/6/62/Michelson_-_Experimental_Determination_of_the_Speed_of_Light,_conclusion.jpg" TargetMode="External"/><Relationship Id="rId2" Type="http://schemas.openxmlformats.org/officeDocument/2006/relationships/image" Target="../media/image128.png"/><Relationship Id="rId1" Type="http://schemas.openxmlformats.org/officeDocument/2006/relationships/slideLayout" Target="../slideLayouts/slideLayout7.xml"/><Relationship Id="rId4" Type="http://schemas.openxmlformats.org/officeDocument/2006/relationships/image" Target="../media/image129.jpeg"/></Relationships>
</file>

<file path=ppt/slides/_rels/slide7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133.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1240.png"/><Relationship Id="rId5" Type="http://schemas.openxmlformats.org/officeDocument/2006/relationships/image" Target="../media/image132.png"/><Relationship Id="rId4" Type="http://schemas.openxmlformats.org/officeDocument/2006/relationships/image" Target="../media/image26.gif"/></Relationships>
</file>

<file path=ppt/slides/_rels/slide7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134.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8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3.gi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5.gi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147.jpeg"/><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134.jpeg"/></Relationships>
</file>

<file path=ppt/slides/_rels/slide91.xml.rels><?xml version="1.0" encoding="UTF-8" standalone="yes"?>
<Relationships xmlns="http://schemas.openxmlformats.org/package/2006/relationships"><Relationship Id="rId8" Type="http://schemas.openxmlformats.org/officeDocument/2006/relationships/image" Target="../media/image1383.png"/><Relationship Id="rId3" Type="http://schemas.openxmlformats.org/officeDocument/2006/relationships/image" Target="../media/image152.png"/><Relationship Id="rId7" Type="http://schemas.openxmlformats.org/officeDocument/2006/relationships/image" Target="../media/image1371.png"/><Relationship Id="rId12" Type="http://schemas.openxmlformats.org/officeDocument/2006/relationships/image" Target="../media/image1410.png"/><Relationship Id="rId2" Type="http://schemas.openxmlformats.org/officeDocument/2006/relationships/image" Target="../media/image147.jpeg"/><Relationship Id="rId1" Type="http://schemas.openxmlformats.org/officeDocument/2006/relationships/slideLayout" Target="../slideLayouts/slideLayout2.xml"/><Relationship Id="rId11" Type="http://schemas.openxmlformats.org/officeDocument/2006/relationships/image" Target="../media/image154.png"/><Relationship Id="rId10" Type="http://schemas.openxmlformats.org/officeDocument/2006/relationships/image" Target="../media/image26.gif"/><Relationship Id="rId9" Type="http://schemas.openxmlformats.org/officeDocument/2006/relationships/image" Target="../media/image153.png"/></Relationships>
</file>

<file path=ppt/slides/_rels/slide9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8.jpeg"/><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0.png"/><Relationship Id="rId4" Type="http://schemas.openxmlformats.org/officeDocument/2006/relationships/image" Target="../media/image149.jpeg"/></Relationships>
</file>

<file path=ppt/slides/_rels/slide9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50.png"/><Relationship Id="rId1" Type="http://schemas.openxmlformats.org/officeDocument/2006/relationships/slideLayout" Target="../slideLayouts/slideLayout7.xml"/><Relationship Id="rId4" Type="http://schemas.openxmlformats.org/officeDocument/2006/relationships/image" Target="../media/image148.jpeg"/></Relationships>
</file>

<file path=ppt/slides/_rels/slide94.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8.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52.gi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49.png"/><Relationship Id="rId3" Type="http://schemas.openxmlformats.org/officeDocument/2006/relationships/oleObject" Target="../embeddings/oleObject2.bin"/><Relationship Id="rId12" Type="http://schemas.openxmlformats.org/officeDocument/2006/relationships/image" Target="../media/image1522.png"/><Relationship Id="rId2" Type="http://schemas.openxmlformats.org/officeDocument/2006/relationships/image" Target="../media/image153.jpeg"/><Relationship Id="rId1" Type="http://schemas.openxmlformats.org/officeDocument/2006/relationships/slideLayout" Target="../slideLayouts/slideLayout2.xml"/><Relationship Id="rId6" Type="http://schemas.openxmlformats.org/officeDocument/2006/relationships/image" Target="../media/image155.wmf"/><Relationship Id="rId11" Type="http://schemas.openxmlformats.org/officeDocument/2006/relationships/image" Target="../media/image151.png"/><Relationship Id="rId5" Type="http://schemas.openxmlformats.org/officeDocument/2006/relationships/oleObject" Target="../embeddings/oleObject3.bin"/><Relationship Id="rId15" Type="http://schemas.openxmlformats.org/officeDocument/2006/relationships/image" Target="../media/image1550.png"/><Relationship Id="rId10" Type="http://schemas.openxmlformats.org/officeDocument/2006/relationships/image" Target="../media/image1502.png"/><Relationship Id="rId4" Type="http://schemas.openxmlformats.org/officeDocument/2006/relationships/image" Target="../media/image154.wmf"/><Relationship Id="rId14" Type="http://schemas.openxmlformats.org/officeDocument/2006/relationships/image" Target="../media/image156.jpeg"/></Relationships>
</file>

<file path=ppt/slides/_rels/slide98.xml.rels><?xml version="1.0" encoding="UTF-8" standalone="yes"?>
<Relationships xmlns="http://schemas.openxmlformats.org/package/2006/relationships"><Relationship Id="rId8" Type="http://schemas.openxmlformats.org/officeDocument/2006/relationships/image" Target="../media/image1530.png"/><Relationship Id="rId13" Type="http://schemas.openxmlformats.org/officeDocument/2006/relationships/image" Target="../media/image159.png"/><Relationship Id="rId3" Type="http://schemas.openxmlformats.org/officeDocument/2006/relationships/image" Target="../media/image153.jpeg"/><Relationship Id="rId7" Type="http://schemas.openxmlformats.org/officeDocument/2006/relationships/image" Target="../media/image155.wmf"/><Relationship Id="rId12" Type="http://schemas.openxmlformats.org/officeDocument/2006/relationships/image" Target="../media/image158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oleObject" Target="../embeddings/oleObject3.bin"/><Relationship Id="rId11" Type="http://schemas.openxmlformats.org/officeDocument/2006/relationships/image" Target="../media/image1572.png"/><Relationship Id="rId5" Type="http://schemas.openxmlformats.org/officeDocument/2006/relationships/image" Target="../media/image154.wmf"/><Relationship Id="rId10" Type="http://schemas.openxmlformats.org/officeDocument/2006/relationships/image" Target="../media/image1562.png"/><Relationship Id="rId4" Type="http://schemas.openxmlformats.org/officeDocument/2006/relationships/oleObject" Target="../embeddings/oleObject2.bin"/><Relationship Id="rId9" Type="http://schemas.openxmlformats.org/officeDocument/2006/relationships/image" Target="../media/image1543.png"/></Relationships>
</file>

<file path=ppt/slides/_rels/slide99.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61.png"/><Relationship Id="rId3" Type="http://schemas.openxmlformats.org/officeDocument/2006/relationships/image" Target="../media/image153.jpeg"/><Relationship Id="rId12" Type="http://schemas.openxmlformats.org/officeDocument/2006/relationships/image" Target="../media/image16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7.jpeg"/><Relationship Id="rId11" Type="http://schemas.openxmlformats.org/officeDocument/2006/relationships/image" Target="../media/image150.png"/><Relationship Id="rId5" Type="http://schemas.openxmlformats.org/officeDocument/2006/relationships/image" Target="../media/image155.wmf"/><Relationship Id="rId10" Type="http://schemas.openxmlformats.org/officeDocument/2006/relationships/image" Target="../media/image154.wmf"/><Relationship Id="rId4" Type="http://schemas.openxmlformats.org/officeDocument/2006/relationships/oleObject" Target="../embeddings/oleObject3.bin"/><Relationship Id="rId9"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1346019" y="2260322"/>
            <a:ext cx="61189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b="1" dirty="0">
                <a:solidFill>
                  <a:srgbClr val="FF0000"/>
                </a:solidFill>
              </a:rPr>
              <a:t>希望能在這個課程中，讓你感覺到物理思考的 </a:t>
            </a:r>
            <a:r>
              <a:rPr lang="en-US" altLang="zh-TW" sz="1800" b="1" dirty="0">
                <a:solidFill>
                  <a:srgbClr val="FF0000"/>
                </a:solidFill>
                <a:latin typeface="Times New Roman" panose="02020603050405020304" pitchFamily="18" charset="0"/>
                <a:cs typeface="Times New Roman" panose="02020603050405020304" pitchFamily="18" charset="0"/>
              </a:rPr>
              <a:t>fun</a:t>
            </a:r>
            <a:r>
              <a:rPr lang="en-US" altLang="zh-TW" sz="1800" b="1" dirty="0">
                <a:solidFill>
                  <a:srgbClr val="FF0000"/>
                </a:solidFill>
              </a:rPr>
              <a:t>─</a:t>
            </a:r>
            <a:r>
              <a:rPr lang="zh-TW" altLang="en-US" sz="1800" b="1" dirty="0">
                <a:solidFill>
                  <a:srgbClr val="FF0000"/>
                </a:solidFill>
              </a:rPr>
              <a:t>樂趣。 </a:t>
            </a:r>
          </a:p>
        </p:txBody>
      </p:sp>
      <p:sp>
        <p:nvSpPr>
          <p:cNvPr id="3" name="文字方塊 2"/>
          <p:cNvSpPr txBox="1">
            <a:spLocks noChangeArrowheads="1"/>
          </p:cNvSpPr>
          <p:nvPr/>
        </p:nvSpPr>
        <p:spPr bwMode="auto">
          <a:xfrm>
            <a:off x="1346019" y="2908394"/>
            <a:ext cx="684053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lnSpc>
                <a:spcPct val="150000"/>
              </a:lnSpc>
              <a:spcBef>
                <a:spcPct val="0"/>
              </a:spcBef>
              <a:buFontTx/>
              <a:buNone/>
            </a:pPr>
            <a:r>
              <a:rPr lang="zh-TW" altLang="en-US" sz="1800" b="1" dirty="0">
                <a:solidFill>
                  <a:srgbClr val="FF0000"/>
                </a:solidFill>
              </a:rPr>
              <a:t>了解物理是一種有系統而且理性的思考方式</a:t>
            </a:r>
            <a:endParaRPr lang="en-US" altLang="zh-TW" sz="1800" b="1" dirty="0">
              <a:solidFill>
                <a:srgbClr val="FF0000"/>
              </a:solidFill>
            </a:endParaRPr>
          </a:p>
          <a:p>
            <a:pPr eaLnBrk="1" hangingPunct="1">
              <a:spcBef>
                <a:spcPct val="0"/>
              </a:spcBef>
              <a:buFontTx/>
              <a:buNone/>
            </a:pPr>
            <a:r>
              <a:rPr lang="zh-TW" altLang="en-US" sz="1800" b="1" dirty="0">
                <a:solidFill>
                  <a:srgbClr val="FF0000"/>
                </a:solidFill>
              </a:rPr>
              <a:t>提供了我們面對自然世界，一個珍貴而不可或缺的觀點。</a:t>
            </a:r>
          </a:p>
        </p:txBody>
      </p:sp>
      <p:sp>
        <p:nvSpPr>
          <p:cNvPr id="4" name="文字方塊 3"/>
          <p:cNvSpPr txBox="1">
            <a:spLocks noChangeArrowheads="1"/>
          </p:cNvSpPr>
          <p:nvPr/>
        </p:nvSpPr>
        <p:spPr bwMode="auto">
          <a:xfrm>
            <a:off x="1346019" y="3988514"/>
            <a:ext cx="5040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b="1" dirty="0">
                <a:solidFill>
                  <a:srgbClr val="FF0000"/>
                </a:solidFill>
              </a:rPr>
              <a:t>以這個觀點來了解自然，是充滿了 </a:t>
            </a:r>
            <a:r>
              <a:rPr lang="en-US" altLang="zh-TW" sz="1800" b="1" dirty="0">
                <a:solidFill>
                  <a:srgbClr val="FF0000"/>
                </a:solidFill>
                <a:latin typeface="Times New Roman" panose="02020603050405020304" pitchFamily="18" charset="0"/>
                <a:cs typeface="Times New Roman" panose="02020603050405020304" pitchFamily="18" charset="0"/>
              </a:rPr>
              <a:t>fun</a:t>
            </a:r>
            <a:r>
              <a:rPr lang="zh-TW" altLang="en-US" sz="1800" b="1" dirty="0">
                <a:solidFill>
                  <a:srgbClr val="FF0000"/>
                </a:solidFill>
              </a:rPr>
              <a:t> 樂趣。</a:t>
            </a:r>
          </a:p>
        </p:txBody>
      </p:sp>
    </p:spTree>
    <p:extLst>
      <p:ext uri="{BB962C8B-B14F-4D97-AF65-F5344CB8AC3E}">
        <p14:creationId xmlns:p14="http://schemas.microsoft.com/office/powerpoint/2010/main" val="3226446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196975"/>
            <a:ext cx="5681662"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文字方塊 2"/>
          <p:cNvSpPr txBox="1">
            <a:spLocks noChangeArrowheads="1"/>
          </p:cNvSpPr>
          <p:nvPr/>
        </p:nvSpPr>
        <p:spPr bwMode="auto">
          <a:xfrm>
            <a:off x="2627313" y="620713"/>
            <a:ext cx="4465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en-US" altLang="zh-TW" sz="1800" dirty="0">
                <a:latin typeface="Cambria Math" panose="02040503050406030204" pitchFamily="18" charset="0"/>
                <a:ea typeface="Cambria Math" panose="02040503050406030204" pitchFamily="18" charset="0"/>
                <a:cs typeface="Times New Roman" pitchFamily="18" charset="0"/>
              </a:rPr>
              <a:t>1905 Special Relativity </a:t>
            </a:r>
            <a:r>
              <a:rPr lang="zh-TW" altLang="en-US" sz="1800" dirty="0">
                <a:cs typeface="Times New Roman" pitchFamily="18" charset="0"/>
              </a:rPr>
              <a:t>狹義相對論</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1" name="Rectangle 13"/>
          <p:cNvSpPr>
            <a:spLocks noGrp="1" noChangeArrowheads="1"/>
          </p:cNvSpPr>
          <p:nvPr>
            <p:ph type="title"/>
          </p:nvPr>
        </p:nvSpPr>
        <p:spPr>
          <a:xfrm>
            <a:off x="2051720" y="1159972"/>
            <a:ext cx="4005262" cy="452437"/>
          </a:xfrm>
        </p:spPr>
        <p:txBody>
          <a:bodyPr/>
          <a:lstStyle/>
          <a:p>
            <a:pPr algn="l" eaLnBrk="1" hangingPunct="1"/>
            <a:r>
              <a:rPr lang="zh-TW" altLang="en-US" sz="1800" dirty="0">
                <a:solidFill>
                  <a:srgbClr val="FF3300"/>
                </a:solidFill>
              </a:rPr>
              <a:t>天體與蘋果服從同樣的物理定律</a:t>
            </a:r>
          </a:p>
        </p:txBody>
      </p:sp>
      <p:pic>
        <p:nvPicPr>
          <p:cNvPr id="76802" name="Picture 7" descr="130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b="2818"/>
          <a:stretch>
            <a:fillRect/>
          </a:stretch>
        </p:blipFill>
        <p:spPr>
          <a:xfrm>
            <a:off x="468313" y="1773238"/>
            <a:ext cx="4038600" cy="3557587"/>
          </a:xfrm>
          <a:noFill/>
        </p:spPr>
      </p:pic>
      <p:pic>
        <p:nvPicPr>
          <p:cNvPr id="76803" name="Picture 25" descr="Newton"/>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787900" y="2276475"/>
            <a:ext cx="2220913" cy="3051175"/>
          </a:xfrm>
          <a:noFill/>
        </p:spPr>
      </p:pic>
      <p:sp>
        <p:nvSpPr>
          <p:cNvPr id="76804" name="Text Box 27"/>
          <p:cNvSpPr txBox="1">
            <a:spLocks noChangeArrowheads="1"/>
          </p:cNvSpPr>
          <p:nvPr/>
        </p:nvSpPr>
        <p:spPr bwMode="auto">
          <a:xfrm>
            <a:off x="7164388" y="4508500"/>
            <a:ext cx="169227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en-US" altLang="zh-TW" sz="1800" dirty="0">
                <a:latin typeface="Times New Roman" panose="02020603050405020304" pitchFamily="18" charset="0"/>
                <a:cs typeface="Times New Roman" panose="02020603050405020304" pitchFamily="18" charset="0"/>
              </a:rPr>
              <a:t>Isaac Newton</a:t>
            </a:r>
          </a:p>
          <a:p>
            <a:pPr>
              <a:spcBef>
                <a:spcPct val="50000"/>
              </a:spcBef>
            </a:pPr>
            <a:r>
              <a:rPr lang="en-US" altLang="zh-TW" sz="1800" dirty="0">
                <a:latin typeface="Times New Roman" panose="02020603050405020304" pitchFamily="18" charset="0"/>
                <a:cs typeface="Times New Roman" panose="02020603050405020304" pitchFamily="18" charset="0"/>
              </a:rPr>
              <a:t>(1642-1727)</a:t>
            </a:r>
          </a:p>
        </p:txBody>
      </p:sp>
      <p:sp>
        <p:nvSpPr>
          <p:cNvPr id="76805" name="Text Box 28"/>
          <p:cNvSpPr txBox="1">
            <a:spLocks noChangeArrowheads="1"/>
          </p:cNvSpPr>
          <p:nvPr/>
        </p:nvSpPr>
        <p:spPr bwMode="auto">
          <a:xfrm>
            <a:off x="2267744" y="5623416"/>
            <a:ext cx="3313113"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a:solidFill>
                  <a:srgbClr val="FF3300"/>
                </a:solidFill>
                <a:latin typeface="新細明體" pitchFamily="18" charset="-120"/>
              </a:rPr>
              <a:t>物理定律是普遍的  </a:t>
            </a:r>
            <a:r>
              <a:rPr lang="en-US" altLang="zh-TW" sz="1800">
                <a:solidFill>
                  <a:srgbClr val="FF3300"/>
                </a:solidFill>
                <a:latin typeface="新細明體" pitchFamily="18" charset="-120"/>
              </a:rPr>
              <a:t>(</a:t>
            </a:r>
            <a:r>
              <a:rPr lang="en-US" altLang="zh-TW" sz="1800">
                <a:solidFill>
                  <a:srgbClr val="FF3300"/>
                </a:solidFill>
                <a:latin typeface="Times New Roman" pitchFamily="18" charset="0"/>
                <a:cs typeface="Times New Roman" pitchFamily="18" charset="0"/>
              </a:rPr>
              <a:t>universal</a:t>
            </a:r>
            <a:r>
              <a:rPr lang="en-US" altLang="zh-TW" sz="1800">
                <a:solidFill>
                  <a:srgbClr val="FF3300"/>
                </a:solidFill>
                <a:latin typeface="新細明體" pitchFamily="18" charset="-120"/>
              </a:rPr>
              <a:t>)</a:t>
            </a:r>
          </a:p>
        </p:txBody>
      </p:sp>
      <p:sp>
        <p:nvSpPr>
          <p:cNvPr id="2" name="TextBox 1">
            <a:extLst>
              <a:ext uri="{FF2B5EF4-FFF2-40B4-BE49-F238E27FC236}">
                <a16:creationId xmlns:a16="http://schemas.microsoft.com/office/drawing/2014/main" id="{1A6D8446-9E7A-A893-F3C6-5C0B76771B67}"/>
              </a:ext>
            </a:extLst>
          </p:cNvPr>
          <p:cNvSpPr txBox="1"/>
          <p:nvPr/>
        </p:nvSpPr>
        <p:spPr>
          <a:xfrm>
            <a:off x="2051720" y="705922"/>
            <a:ext cx="5853112" cy="369332"/>
          </a:xfrm>
          <a:prstGeom prst="rect">
            <a:avLst/>
          </a:prstGeom>
          <a:noFill/>
        </p:spPr>
        <p:txBody>
          <a:bodyPr wrap="square" rtlCol="0">
            <a:spAutoFit/>
          </a:bodyPr>
          <a:lstStyle/>
          <a:p>
            <a:r>
              <a:rPr lang="en-US" dirty="0" err="1"/>
              <a:t>以上的實驗可以任意複製，因此時間膨脹是普遍的</a:t>
            </a:r>
            <a:r>
              <a:rPr lang="en-US" dirty="0"/>
              <a:t>。</a:t>
            </a:r>
          </a:p>
        </p:txBody>
      </p:sp>
    </p:spTree>
    <p:extLst>
      <p:ext uri="{BB962C8B-B14F-4D97-AF65-F5344CB8AC3E}">
        <p14:creationId xmlns:p14="http://schemas.microsoft.com/office/powerpoint/2010/main" val="33775673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twin"/>
          <p:cNvPicPr>
            <a:picLocks noChangeAspect="1" noChangeArrowheads="1"/>
          </p:cNvPicPr>
          <p:nvPr/>
        </p:nvPicPr>
        <p:blipFill>
          <a:blip r:embed="rId2">
            <a:extLst>
              <a:ext uri="{28A0092B-C50C-407E-A947-70E740481C1C}">
                <a14:useLocalDpi xmlns:a14="http://schemas.microsoft.com/office/drawing/2010/main" val="0"/>
              </a:ext>
            </a:extLst>
          </a:blip>
          <a:srcRect b="61183"/>
          <a:stretch>
            <a:fillRect/>
          </a:stretch>
        </p:blipFill>
        <p:spPr bwMode="auto">
          <a:xfrm>
            <a:off x="1979711" y="708302"/>
            <a:ext cx="2701925"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5" descr="twin"/>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t="37372"/>
          <a:stretch>
            <a:fillRect/>
          </a:stretch>
        </p:blipFill>
        <p:spPr>
          <a:xfrm>
            <a:off x="5436096" y="671960"/>
            <a:ext cx="2529094" cy="5537843"/>
          </a:xfrm>
          <a:noFill/>
        </p:spPr>
      </p:pic>
      <mc:AlternateContent xmlns:mc="http://schemas.openxmlformats.org/markup-compatibility/2006" xmlns:a14="http://schemas.microsoft.com/office/drawing/2010/main">
        <mc:Choice Requires="a14">
          <p:sp>
            <p:nvSpPr>
              <p:cNvPr id="6" name="文字方塊 5"/>
              <p:cNvSpPr txBox="1"/>
              <p:nvPr/>
            </p:nvSpPr>
            <p:spPr>
              <a:xfrm>
                <a:off x="1998178" y="4676860"/>
                <a:ext cx="1044116"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r>
                        <a:rPr lang="en-US" altLang="zh-TW" b="0" i="1" smtClean="0">
                          <a:latin typeface="Cambria Math"/>
                        </a:rPr>
                        <m:t>𝑡</m:t>
                      </m:r>
                      <m:r>
                        <a:rPr lang="en-US" altLang="zh-TW" b="0" i="1" smtClean="0">
                          <a:latin typeface="Cambria Math"/>
                        </a:rPr>
                        <m:t>&gt;∆</m:t>
                      </m:r>
                      <m:r>
                        <a:rPr lang="en-US" altLang="zh-TW" b="0" i="1" smtClean="0">
                          <a:latin typeface="Cambria Math"/>
                          <a:ea typeface="Cambria Math"/>
                        </a:rPr>
                        <m:t>𝑡</m:t>
                      </m:r>
                      <m:r>
                        <a:rPr lang="en-US" altLang="zh-TW" b="0" i="1" smtClean="0">
                          <a:latin typeface="Cambria Math"/>
                          <a:ea typeface="Cambria Math"/>
                        </a:rPr>
                        <m:t>′</m:t>
                      </m:r>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1998178" y="4676860"/>
                <a:ext cx="1044116" cy="369332"/>
              </a:xfrm>
              <a:prstGeom prst="rect">
                <a:avLst/>
              </a:prstGeom>
              <a:blipFill>
                <a:blip r:embed="rId3"/>
                <a:stretch>
                  <a:fillRect/>
                </a:stretch>
              </a:blipFill>
            </p:spPr>
            <p:txBody>
              <a:bodyPr/>
              <a:lstStyle/>
              <a:p>
                <a:r>
                  <a:rPr lang="en-TW">
                    <a:noFill/>
                  </a:rPr>
                  <a:t> </a:t>
                </a:r>
              </a:p>
            </p:txBody>
          </p:sp>
        </mc:Fallback>
      </mc:AlternateContent>
      <p:sp>
        <p:nvSpPr>
          <p:cNvPr id="8" name="文字方塊 7">
            <a:extLst>
              <a:ext uri="{FF2B5EF4-FFF2-40B4-BE49-F238E27FC236}">
                <a16:creationId xmlns:a16="http://schemas.microsoft.com/office/drawing/2014/main" id="{9E0212C3-3B80-C64E-8186-DE66E4098A55}"/>
              </a:ext>
            </a:extLst>
          </p:cNvPr>
          <p:cNvSpPr txBox="1">
            <a:spLocks noChangeArrowheads="1"/>
          </p:cNvSpPr>
          <p:nvPr/>
        </p:nvSpPr>
        <p:spPr bwMode="auto">
          <a:xfrm>
            <a:off x="755712" y="259584"/>
            <a:ext cx="80824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移動的時鐘</a:t>
            </a:r>
            <a:r>
              <a:rPr lang="zh-CN" altLang="en-US" sz="1800" dirty="0"/>
              <a:t>與</a:t>
            </a:r>
            <a:r>
              <a:rPr lang="zh-TW" altLang="en-US" sz="1800" dirty="0"/>
              <a:t>靜止的時鐘如果走速不同，那可以讓兩者比較一下嗎？</a:t>
            </a:r>
          </a:p>
        </p:txBody>
      </p:sp>
      <p:sp>
        <p:nvSpPr>
          <p:cNvPr id="9" name="文字方塊 6">
            <a:extLst>
              <a:ext uri="{FF2B5EF4-FFF2-40B4-BE49-F238E27FC236}">
                <a16:creationId xmlns:a16="http://schemas.microsoft.com/office/drawing/2014/main" id="{EBE80252-F20F-3341-BE17-C6CB78B24DF9}"/>
              </a:ext>
            </a:extLst>
          </p:cNvPr>
          <p:cNvSpPr txBox="1">
            <a:spLocks noChangeArrowheads="1"/>
          </p:cNvSpPr>
          <p:nvPr/>
        </p:nvSpPr>
        <p:spPr bwMode="auto">
          <a:xfrm>
            <a:off x="1077607" y="6252848"/>
            <a:ext cx="80663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離開地球的孿生姊姊一直在運動，她的時鐘較慢，再相見時姊姊會比弟弟年輕！</a:t>
            </a:r>
          </a:p>
        </p:txBody>
      </p:sp>
      <p:sp>
        <p:nvSpPr>
          <p:cNvPr id="2" name="文字方塊 6">
            <a:extLst>
              <a:ext uri="{FF2B5EF4-FFF2-40B4-BE49-F238E27FC236}">
                <a16:creationId xmlns:a16="http://schemas.microsoft.com/office/drawing/2014/main" id="{F9835F87-771C-A0C0-3982-DE992B5E112B}"/>
              </a:ext>
            </a:extLst>
          </p:cNvPr>
          <p:cNvSpPr txBox="1">
            <a:spLocks noChangeArrowheads="1"/>
          </p:cNvSpPr>
          <p:nvPr/>
        </p:nvSpPr>
        <p:spPr bwMode="auto">
          <a:xfrm>
            <a:off x="1077607" y="5744416"/>
            <a:ext cx="78868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想像一對孿生姊弟！姊姊去太空旅行。</a:t>
            </a:r>
          </a:p>
        </p:txBody>
      </p:sp>
      <mc:AlternateContent xmlns:mc="http://schemas.openxmlformats.org/markup-compatibility/2006" xmlns:a14="http://schemas.microsoft.com/office/drawing/2010/main">
        <mc:Choice Requires="a14">
          <p:sp>
            <p:nvSpPr>
              <p:cNvPr id="3" name="文字方塊 5">
                <a:extLst>
                  <a:ext uri="{FF2B5EF4-FFF2-40B4-BE49-F238E27FC236}">
                    <a16:creationId xmlns:a16="http://schemas.microsoft.com/office/drawing/2014/main" id="{179F043C-04A6-DCB8-517F-B827AFA458D7}"/>
                  </a:ext>
                </a:extLst>
              </p:cNvPr>
              <p:cNvSpPr txBox="1"/>
              <p:nvPr/>
            </p:nvSpPr>
            <p:spPr>
              <a:xfrm>
                <a:off x="1973556" y="5142247"/>
                <a:ext cx="2463242"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r>
                        <a:rPr lang="zh-TW" altLang="en-US" i="1">
                          <a:latin typeface="Cambria Math" panose="02040503050406030204" pitchFamily="18" charset="0"/>
                        </a:rPr>
                        <m:t>五十年</m:t>
                      </m:r>
                      <m:r>
                        <a:rPr lang="en-US" altLang="zh-TW" b="0" i="1" smtClean="0">
                          <a:latin typeface="Cambria Math"/>
                        </a:rPr>
                        <m:t>&gt;</m:t>
                      </m:r>
                      <m:r>
                        <a:rPr lang="en-US" altLang="zh-TW" i="1">
                          <a:latin typeface="Cambria Math"/>
                        </a:rPr>
                        <m:t>∆</m:t>
                      </m:r>
                      <m:r>
                        <a:rPr lang="en-US" altLang="zh-TW" i="1">
                          <a:latin typeface="Cambria Math"/>
                          <a:ea typeface="Cambria Math"/>
                        </a:rPr>
                        <m:t>𝑡</m:t>
                      </m:r>
                      <m:r>
                        <a:rPr lang="en-US" altLang="zh-TW" i="1">
                          <a:latin typeface="Cambria Math"/>
                          <a:ea typeface="Cambria Math"/>
                        </a:rPr>
                        <m:t>′</m:t>
                      </m:r>
                      <m:r>
                        <a:rPr lang="zh-TW" altLang="en-US" i="1">
                          <a:latin typeface="Cambria Math" panose="02040503050406030204" pitchFamily="18" charset="0"/>
                        </a:rPr>
                        <m:t>五個月</m:t>
                      </m:r>
                    </m:oMath>
                  </m:oMathPara>
                </a14:m>
                <a:endParaRPr lang="zh-TW" altLang="en-US" dirty="0"/>
              </a:p>
            </p:txBody>
          </p:sp>
        </mc:Choice>
        <mc:Fallback xmlns="">
          <p:sp>
            <p:nvSpPr>
              <p:cNvPr id="3" name="文字方塊 5">
                <a:extLst>
                  <a:ext uri="{FF2B5EF4-FFF2-40B4-BE49-F238E27FC236}">
                    <a16:creationId xmlns:a16="http://schemas.microsoft.com/office/drawing/2014/main" id="{179F043C-04A6-DCB8-517F-B827AFA458D7}"/>
                  </a:ext>
                </a:extLst>
              </p:cNvPr>
              <p:cNvSpPr txBox="1">
                <a:spLocks noRot="1" noChangeAspect="1" noMove="1" noResize="1" noEditPoints="1" noAdjustHandles="1" noChangeArrowheads="1" noChangeShapeType="1" noTextEdit="1"/>
              </p:cNvSpPr>
              <p:nvPr/>
            </p:nvSpPr>
            <p:spPr>
              <a:xfrm>
                <a:off x="1973556" y="5142247"/>
                <a:ext cx="2463242" cy="369332"/>
              </a:xfrm>
              <a:prstGeom prst="rect">
                <a:avLst/>
              </a:prstGeom>
              <a:blipFill>
                <a:blip r:embed="rId4"/>
                <a:stretch>
                  <a:fillRect b="-17241"/>
                </a:stretch>
              </a:blipFill>
            </p:spPr>
            <p:txBody>
              <a:bodyPr/>
              <a:lstStyle/>
              <a:p>
                <a:r>
                  <a:rPr lang="en-TW">
                    <a:noFill/>
                  </a:rPr>
                  <a:t> </a:t>
                </a:r>
              </a:p>
            </p:txBody>
          </p:sp>
        </mc:Fallback>
      </mc:AlternateContent>
    </p:spTree>
    <p:extLst>
      <p:ext uri="{BB962C8B-B14F-4D97-AF65-F5344CB8AC3E}">
        <p14:creationId xmlns:p14="http://schemas.microsoft.com/office/powerpoint/2010/main" val="2238676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anim calcmode="lin" valueType="num">
                                      <p:cBhvr additive="base">
                                        <p:cTn id="17" dur="500" fill="hold"/>
                                        <p:tgtEl>
                                          <p:spTgt spid="7171"/>
                                        </p:tgtEl>
                                        <p:attrNameLst>
                                          <p:attrName>ppt_x</p:attrName>
                                        </p:attrNameLst>
                                      </p:cBhvr>
                                      <p:tavLst>
                                        <p:tav tm="0">
                                          <p:val>
                                            <p:strVal val="#ppt_x"/>
                                          </p:val>
                                        </p:tav>
                                        <p:tav tm="100000">
                                          <p:val>
                                            <p:strVal val="#ppt_x"/>
                                          </p:val>
                                        </p:tav>
                                      </p:tavLst>
                                    </p:anim>
                                    <p:anim calcmode="lin" valueType="num">
                                      <p:cBhvr additive="base">
                                        <p:cTn id="18" dur="500" fill="hold"/>
                                        <p:tgtEl>
                                          <p:spTgt spid="717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2" grpId="0"/>
      <p:bldP spid="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The twin paradox in relativity revisited | physics4me">
            <a:extLst>
              <a:ext uri="{FF2B5EF4-FFF2-40B4-BE49-F238E27FC236}">
                <a16:creationId xmlns:a16="http://schemas.microsoft.com/office/drawing/2014/main" id="{A65F7CE0-65FA-D141-BA18-31DF7F568B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60648"/>
            <a:ext cx="8285222" cy="6012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4650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train_img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312988"/>
            <a:ext cx="6264275" cy="385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Picture 3" descr="station_img15"/>
          <p:cNvPicPr>
            <a:picLocks noChangeAspect="1" noChangeArrowheads="1"/>
          </p:cNvPicPr>
          <p:nvPr/>
        </p:nvPicPr>
        <p:blipFill>
          <a:blip r:embed="rId3">
            <a:extLst>
              <a:ext uri="{28A0092B-C50C-407E-A947-70E740481C1C}">
                <a14:useLocalDpi xmlns:a14="http://schemas.microsoft.com/office/drawing/2010/main" val="0"/>
              </a:ext>
            </a:extLst>
          </a:blip>
          <a:srcRect t="30000" r="43028" b="34000"/>
          <a:stretch>
            <a:fillRect/>
          </a:stretch>
        </p:blipFill>
        <p:spPr bwMode="auto">
          <a:xfrm>
            <a:off x="431800" y="368300"/>
            <a:ext cx="3887788"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Text Box 4"/>
          <p:cNvSpPr txBox="1">
            <a:spLocks noChangeArrowheads="1"/>
          </p:cNvSpPr>
          <p:nvPr/>
        </p:nvSpPr>
        <p:spPr bwMode="auto">
          <a:xfrm>
            <a:off x="4535488" y="1196975"/>
            <a:ext cx="3097212"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latin typeface="Arial" charset="0"/>
              </a:rPr>
              <a:t>司機的時鐘跑的比較慢！</a:t>
            </a:r>
          </a:p>
          <a:p>
            <a:pPr>
              <a:spcBef>
                <a:spcPct val="50000"/>
              </a:spcBef>
              <a:buFontTx/>
              <a:buNone/>
            </a:pPr>
            <a:r>
              <a:rPr kumimoji="0" lang="en-US" altLang="zh-TW" sz="1800">
                <a:latin typeface="Arial" charset="0"/>
              </a:rPr>
              <a:t>(</a:t>
            </a:r>
            <a:r>
              <a:rPr kumimoji="0" lang="zh-TW" altLang="en-US" sz="1800">
                <a:latin typeface="Arial" charset="0"/>
              </a:rPr>
              <a:t>所以誤點是正常的？哈哈！</a:t>
            </a:r>
            <a:r>
              <a:rPr kumimoji="0" lang="en-US" altLang="zh-TW" sz="1800">
                <a:latin typeface="Arial" charset="0"/>
              </a:rPr>
              <a:t>)</a:t>
            </a:r>
          </a:p>
        </p:txBody>
      </p:sp>
    </p:spTree>
    <p:extLst>
      <p:ext uri="{BB962C8B-B14F-4D97-AF65-F5344CB8AC3E}">
        <p14:creationId xmlns:p14="http://schemas.microsoft.com/office/powerpoint/2010/main" val="3379121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Pic20067517514432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875" y="3282950"/>
            <a:ext cx="3829050"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Picture 3" descr="t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075" y="1566863"/>
            <a:ext cx="1938338"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Picture 4" descr="zgh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4121150"/>
            <a:ext cx="3205162"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文字方塊 4"/>
          <p:cNvSpPr txBox="1">
            <a:spLocks noChangeArrowheads="1"/>
          </p:cNvSpPr>
          <p:nvPr/>
        </p:nvSpPr>
        <p:spPr bwMode="auto">
          <a:xfrm>
            <a:off x="4206875" y="1822450"/>
            <a:ext cx="379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機師的時鐘從塔台看來走的較慢。</a:t>
            </a:r>
          </a:p>
        </p:txBody>
      </p:sp>
    </p:spTree>
    <p:extLst>
      <p:ext uri="{BB962C8B-B14F-4D97-AF65-F5344CB8AC3E}">
        <p14:creationId xmlns:p14="http://schemas.microsoft.com/office/powerpoint/2010/main" val="351448370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4"/>
          <p:cNvSpPr>
            <a:spLocks noGrp="1" noChangeArrowheads="1"/>
          </p:cNvSpPr>
          <p:nvPr>
            <p:ph type="title"/>
          </p:nvPr>
        </p:nvSpPr>
        <p:spPr>
          <a:xfrm>
            <a:off x="539552" y="404664"/>
            <a:ext cx="7772400" cy="695325"/>
          </a:xfrm>
        </p:spPr>
        <p:txBody>
          <a:bodyPr/>
          <a:lstStyle/>
          <a:p>
            <a:pPr>
              <a:defRPr/>
            </a:pPr>
            <a:r>
              <a:rPr lang="zh-TW" altLang="en-US" sz="1800" dirty="0">
                <a:solidFill>
                  <a:srgbClr val="FF0000"/>
                </a:solidFill>
              </a:rPr>
              <a:t>時間膨脹的驗證</a:t>
            </a:r>
            <a:endParaRPr lang="zh-TW" altLang="en-US" sz="1800" dirty="0"/>
          </a:p>
        </p:txBody>
      </p:sp>
      <p:sp>
        <p:nvSpPr>
          <p:cNvPr id="129030" name="Text Box 9"/>
          <p:cNvSpPr txBox="1">
            <a:spLocks noChangeArrowheads="1"/>
          </p:cNvSpPr>
          <p:nvPr/>
        </p:nvSpPr>
        <p:spPr bwMode="auto">
          <a:xfrm>
            <a:off x="755576" y="5166845"/>
            <a:ext cx="8027988" cy="641350"/>
          </a:xfrm>
          <a:prstGeom prst="rect">
            <a:avLst/>
          </a:prstGeom>
          <a:noFill/>
          <a:ln w="9525" algn="ctr">
            <a:noFill/>
            <a:miter lim="800000"/>
            <a:headEnd/>
            <a:tailEnd/>
          </a:ln>
        </p:spPr>
        <p:txBody>
          <a:bodyPr wrap="square">
            <a:spAutoFit/>
          </a:bodyPr>
          <a:lstStyle/>
          <a:p>
            <a:pPr>
              <a:spcBef>
                <a:spcPct val="50000"/>
              </a:spcBef>
              <a:defRPr/>
            </a:pPr>
            <a:r>
              <a:rPr lang="en-US" altLang="zh-TW" dirty="0">
                <a:latin typeface="Cambria Math" panose="02040503050406030204" pitchFamily="18" charset="0"/>
                <a:ea typeface="Cambria Math" panose="02040503050406030204" pitchFamily="18" charset="0"/>
                <a:cs typeface="Times New Roman" panose="02020603050405020304" pitchFamily="18" charset="0"/>
              </a:rPr>
              <a:t>1977  </a:t>
            </a:r>
            <a:r>
              <a:rPr lang="en-US" altLang="zh-TW" dirty="0" err="1">
                <a:latin typeface="Cambria Math" panose="02040503050406030204" pitchFamily="18" charset="0"/>
                <a:ea typeface="Cambria Math" panose="02040503050406030204" pitchFamily="18" charset="0"/>
                <a:cs typeface="Times New Roman" panose="02020603050405020304" pitchFamily="18" charset="0"/>
              </a:rPr>
              <a:t>Hafele</a:t>
            </a:r>
            <a:r>
              <a:rPr lang="en-US" altLang="zh-TW" dirty="0">
                <a:latin typeface="Cambria Math" panose="02040503050406030204" pitchFamily="18" charset="0"/>
                <a:ea typeface="Cambria Math" panose="02040503050406030204" pitchFamily="18" charset="0"/>
                <a:cs typeface="Times New Roman" panose="02020603050405020304" pitchFamily="18" charset="0"/>
              </a:rPr>
              <a:t> and Keating flew four atomic clocks twice around the globe. Time lost by moving clocks ~ 190 ns.</a:t>
            </a:r>
          </a:p>
        </p:txBody>
      </p:sp>
      <p:sp>
        <p:nvSpPr>
          <p:cNvPr id="129031" name="Text Box 10"/>
          <p:cNvSpPr txBox="1">
            <a:spLocks noChangeArrowheads="1"/>
          </p:cNvSpPr>
          <p:nvPr/>
        </p:nvSpPr>
        <p:spPr bwMode="auto">
          <a:xfrm>
            <a:off x="755576" y="5816133"/>
            <a:ext cx="8244780" cy="646331"/>
          </a:xfrm>
          <a:prstGeom prst="rect">
            <a:avLst/>
          </a:prstGeom>
          <a:noFill/>
          <a:ln w="9525" algn="ctr">
            <a:noFill/>
            <a:miter lim="800000"/>
            <a:headEnd/>
            <a:tailEnd/>
          </a:ln>
        </p:spPr>
        <p:txBody>
          <a:bodyPr wrap="square">
            <a:spAutoFit/>
          </a:bodyPr>
          <a:lstStyle/>
          <a:p>
            <a:pPr>
              <a:spcBef>
                <a:spcPct val="50000"/>
              </a:spcBef>
              <a:defRPr/>
            </a:pPr>
            <a:r>
              <a:rPr lang="en-US" altLang="zh-TW" dirty="0">
                <a:latin typeface="Cambria Math" panose="02040503050406030204" pitchFamily="18" charset="0"/>
                <a:ea typeface="Cambria Math" panose="02040503050406030204" pitchFamily="18" charset="0"/>
                <a:cs typeface="Times New Roman" panose="02020603050405020304" pitchFamily="18" charset="0"/>
              </a:rPr>
              <a:t>A few years later, another team flew round and round above Chesapeake bay for 15H. For a sonic jet, the dilation is about </a:t>
            </a:r>
            <a:r>
              <a:rPr lang="en-US" altLang="zh-TW"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10</a:t>
            </a:r>
            <a:r>
              <a:rPr lang="en-US" altLang="zh-TW" baseline="30000"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-8</a:t>
            </a:r>
            <a:r>
              <a:rPr lang="en-US" altLang="zh-TW"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s</a:t>
            </a:r>
            <a:r>
              <a:rPr lang="en-US" altLang="zh-TW" dirty="0">
                <a:latin typeface="Cambria Math" panose="02040503050406030204" pitchFamily="18" charset="0"/>
                <a:ea typeface="Cambria Math" panose="02040503050406030204" pitchFamily="18" charset="0"/>
                <a:cs typeface="Times New Roman" panose="02020603050405020304" pitchFamily="18" charset="0"/>
              </a:rPr>
              <a:t>. Predictions are good within 1%.</a:t>
            </a:r>
          </a:p>
        </p:txBody>
      </p:sp>
      <p:pic>
        <p:nvPicPr>
          <p:cNvPr id="2" name="Picture 1">
            <a:extLst>
              <a:ext uri="{FF2B5EF4-FFF2-40B4-BE49-F238E27FC236}">
                <a16:creationId xmlns:a16="http://schemas.microsoft.com/office/drawing/2014/main" id="{CDFB8A9E-8B77-D773-2E54-90C658C2664A}"/>
              </a:ext>
            </a:extLst>
          </p:cNvPr>
          <p:cNvPicPr>
            <a:picLocks noChangeAspect="1"/>
          </p:cNvPicPr>
          <p:nvPr/>
        </p:nvPicPr>
        <p:blipFill>
          <a:blip r:embed="rId2"/>
          <a:stretch>
            <a:fillRect/>
          </a:stretch>
        </p:blipFill>
        <p:spPr>
          <a:xfrm>
            <a:off x="4558816" y="1014412"/>
            <a:ext cx="3651117" cy="2714105"/>
          </a:xfrm>
          <a:prstGeom prst="rect">
            <a:avLst/>
          </a:prstGeom>
        </p:spPr>
      </p:pic>
      <p:pic>
        <p:nvPicPr>
          <p:cNvPr id="3" name="Picture 2">
            <a:extLst>
              <a:ext uri="{FF2B5EF4-FFF2-40B4-BE49-F238E27FC236}">
                <a16:creationId xmlns:a16="http://schemas.microsoft.com/office/drawing/2014/main" id="{55F647D1-20BA-F0FF-7AF0-7F30DF5661CB}"/>
              </a:ext>
            </a:extLst>
          </p:cNvPr>
          <p:cNvPicPr>
            <a:picLocks noChangeAspect="1"/>
          </p:cNvPicPr>
          <p:nvPr/>
        </p:nvPicPr>
        <p:blipFill>
          <a:blip r:embed="rId3"/>
          <a:stretch>
            <a:fillRect/>
          </a:stretch>
        </p:blipFill>
        <p:spPr>
          <a:xfrm>
            <a:off x="1842944" y="1014412"/>
            <a:ext cx="2573477" cy="2714105"/>
          </a:xfrm>
          <a:prstGeom prst="rect">
            <a:avLst/>
          </a:prstGeom>
        </p:spPr>
      </p:pic>
    </p:spTree>
    <p:extLst>
      <p:ext uri="{BB962C8B-B14F-4D97-AF65-F5344CB8AC3E}">
        <p14:creationId xmlns:p14="http://schemas.microsoft.com/office/powerpoint/2010/main" val="38335288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96752"/>
            <a:ext cx="8531678"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62811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4664"/>
            <a:ext cx="8749680" cy="5731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橢圓 1"/>
          <p:cNvSpPr/>
          <p:nvPr/>
        </p:nvSpPr>
        <p:spPr>
          <a:xfrm>
            <a:off x="4427984" y="4653136"/>
            <a:ext cx="1152128" cy="504056"/>
          </a:xfrm>
          <a:prstGeom prst="ellipse">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Tree>
    <p:extLst>
      <p:ext uri="{BB962C8B-B14F-4D97-AF65-F5344CB8AC3E}">
        <p14:creationId xmlns:p14="http://schemas.microsoft.com/office/powerpoint/2010/main" val="9630807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78495"/>
            <a:ext cx="7457455" cy="6779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94933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2" descr="https://www.gsi.de/fileadmin/_processed_/csm_1_GSI_ESR_1_59b5674ba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538652"/>
            <a:ext cx="7564388" cy="3664527"/>
          </a:xfrm>
          <a:prstGeom prst="rect">
            <a:avLst/>
          </a:prstGeom>
          <a:noFill/>
          <a:extLst>
            <a:ext uri="{909E8E84-426E-40DD-AFC4-6F175D3DCCD1}">
              <a14:hiddenFill xmlns:a14="http://schemas.microsoft.com/office/drawing/2010/main">
                <a:solidFill>
                  <a:srgbClr val="FFFFFF"/>
                </a:solidFill>
              </a14:hiddenFill>
            </a:ext>
          </a:extLst>
        </p:spPr>
      </p:pic>
      <p:pic>
        <p:nvPicPr>
          <p:cNvPr id="355332" name="Picture 4" descr="Fig. 2: Schematic of the ES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4293096"/>
            <a:ext cx="3466356" cy="2239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257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psf\Home\Desktop\未命名檔案夾\Einstein 10.tiff"/>
          <p:cNvPicPr>
            <a:picLocks noChangeAspect="1" noChangeArrowheads="1"/>
          </p:cNvPicPr>
          <p:nvPr/>
        </p:nvPicPr>
        <p:blipFill rotWithShape="1">
          <a:blip r:embed="rId2">
            <a:extLst>
              <a:ext uri="{28A0092B-C50C-407E-A947-70E740481C1C}">
                <a14:useLocalDpi xmlns:a14="http://schemas.microsoft.com/office/drawing/2010/main" val="0"/>
              </a:ext>
            </a:extLst>
          </a:blip>
          <a:srcRect l="37571" t="9732" r="27785" b="13389"/>
          <a:stretch/>
        </p:blipFill>
        <p:spPr bwMode="auto">
          <a:xfrm>
            <a:off x="5076056" y="487145"/>
            <a:ext cx="3379041" cy="5074618"/>
          </a:xfrm>
          <a:prstGeom prst="rect">
            <a:avLst/>
          </a:prstGeom>
          <a:noFill/>
          <a:extLst>
            <a:ext uri="{909E8E84-426E-40DD-AFC4-6F175D3DCCD1}">
              <a14:hiddenFill xmlns:a14="http://schemas.microsoft.com/office/drawing/2010/main">
                <a:solidFill>
                  <a:srgbClr val="FFFFFF"/>
                </a:solidFill>
              </a14:hiddenFill>
            </a:ext>
          </a:extLst>
        </p:spPr>
      </p:pic>
      <p:pic>
        <p:nvPicPr>
          <p:cNvPr id="357379" name="Picture 3" descr="\\psf\Home\Desktop\未命名檔案夾\Einstein 8.tiff"/>
          <p:cNvPicPr>
            <a:picLocks noChangeAspect="1" noChangeArrowheads="1"/>
          </p:cNvPicPr>
          <p:nvPr/>
        </p:nvPicPr>
        <p:blipFill rotWithShape="1">
          <a:blip r:embed="rId3">
            <a:extLst>
              <a:ext uri="{28A0092B-C50C-407E-A947-70E740481C1C}">
                <a14:useLocalDpi xmlns:a14="http://schemas.microsoft.com/office/drawing/2010/main" val="0"/>
              </a:ext>
            </a:extLst>
          </a:blip>
          <a:srcRect l="55339" t="33165" r="22497" b="20029"/>
          <a:stretch/>
        </p:blipFill>
        <p:spPr bwMode="auto">
          <a:xfrm>
            <a:off x="1527580" y="487145"/>
            <a:ext cx="3411356" cy="4875597"/>
          </a:xfrm>
          <a:prstGeom prst="rect">
            <a:avLst/>
          </a:prstGeom>
          <a:noFill/>
          <a:extLst>
            <a:ext uri="{909E8E84-426E-40DD-AFC4-6F175D3DCCD1}">
              <a14:hiddenFill xmlns:a14="http://schemas.microsoft.com/office/drawing/2010/main">
                <a:solidFill>
                  <a:srgbClr val="FFFFFF"/>
                </a:solidFill>
              </a14:hiddenFill>
            </a:ext>
          </a:extLst>
        </p:spPr>
      </p:pic>
      <p:pic>
        <p:nvPicPr>
          <p:cNvPr id="3573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034242"/>
            <a:ext cx="4831432" cy="3501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5076056" y="5692606"/>
            <a:ext cx="3816424" cy="369332"/>
          </a:xfrm>
          <a:prstGeom prst="rect">
            <a:avLst/>
          </a:prstGeom>
          <a:noFill/>
        </p:spPr>
        <p:txBody>
          <a:bodyPr wrap="square" rtlCol="0">
            <a:spAutoFit/>
          </a:bodyPr>
          <a:lstStyle/>
          <a:p>
            <a:r>
              <a:rPr lang="en-US" altLang="zh-TW" dirty="0">
                <a:latin typeface="Cambria Math" panose="02040503050406030204" pitchFamily="18" charset="0"/>
                <a:ea typeface="Cambria Math" panose="02040503050406030204" pitchFamily="18" charset="0"/>
              </a:rPr>
              <a:t>1916 General Relativity</a:t>
            </a:r>
            <a:r>
              <a:rPr lang="zh-TW" altLang="en-US" dirty="0"/>
              <a:t> 廣義相對論</a:t>
            </a:r>
          </a:p>
        </p:txBody>
      </p:sp>
    </p:spTree>
    <p:extLst>
      <p:ext uri="{BB962C8B-B14F-4D97-AF65-F5344CB8AC3E}">
        <p14:creationId xmlns:p14="http://schemas.microsoft.com/office/powerpoint/2010/main" val="36936348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http://www.newyorker.com/images/2009/04/20/cartoons/090420_cartoon_1_a14142_p465.gif">
            <a:hlinkClick r:id="rId2" tooltip="Einstein discovers that time can stop completely"/>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352447"/>
            <a:ext cx="44291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7"/>
          <p:cNvSpPr txBox="1">
            <a:spLocks noChangeArrowheads="1"/>
          </p:cNvSpPr>
          <p:nvPr/>
        </p:nvSpPr>
        <p:spPr bwMode="auto">
          <a:xfrm>
            <a:off x="2210849" y="4817257"/>
            <a:ext cx="6170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移動中的鐘，較靜止時走得慢！</a:t>
            </a:r>
          </a:p>
        </p:txBody>
      </p:sp>
      <p:sp>
        <p:nvSpPr>
          <p:cNvPr id="2" name="文字方塊 1"/>
          <p:cNvSpPr txBox="1"/>
          <p:nvPr/>
        </p:nvSpPr>
        <p:spPr>
          <a:xfrm>
            <a:off x="2210849" y="5320887"/>
            <a:ext cx="6336704" cy="369332"/>
          </a:xfrm>
          <a:prstGeom prst="rect">
            <a:avLst/>
          </a:prstGeom>
          <a:noFill/>
        </p:spPr>
        <p:txBody>
          <a:bodyPr wrap="square" rtlCol="0">
            <a:spAutoFit/>
          </a:bodyPr>
          <a:lstStyle/>
          <a:p>
            <a:r>
              <a:rPr lang="zh-TW" altLang="en-US" dirty="0"/>
              <a:t>這完全是光速恆定現象的邏輯結果！</a:t>
            </a:r>
          </a:p>
        </p:txBody>
      </p:sp>
    </p:spTree>
    <p:extLst>
      <p:ext uri="{BB962C8B-B14F-4D97-AF65-F5344CB8AC3E}">
        <p14:creationId xmlns:p14="http://schemas.microsoft.com/office/powerpoint/2010/main" val="4548363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1AF95B-C962-6F9F-62D5-B10B8156597A}"/>
              </a:ext>
            </a:extLst>
          </p:cNvPr>
          <p:cNvSpPr/>
          <p:nvPr/>
        </p:nvSpPr>
        <p:spPr>
          <a:xfrm>
            <a:off x="107505" y="1628800"/>
            <a:ext cx="4032448" cy="3276600"/>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978" name="文字方塊 1"/>
          <p:cNvSpPr txBox="1">
            <a:spLocks noChangeArrowheads="1"/>
          </p:cNvSpPr>
          <p:nvPr/>
        </p:nvSpPr>
        <p:spPr bwMode="auto">
          <a:xfrm>
            <a:off x="1541555" y="924689"/>
            <a:ext cx="51906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solidFill>
                  <a:srgbClr val="FF0000"/>
                </a:solidFill>
              </a:rPr>
              <a:t>有時雖然物理感覺很深奧，但物理是講道理的！</a:t>
            </a:r>
            <a:endParaRPr lang="en-US" altLang="zh-TW" sz="1800" dirty="0">
              <a:solidFill>
                <a:srgbClr val="FF0000"/>
              </a:solidFill>
            </a:endParaRPr>
          </a:p>
        </p:txBody>
      </p:sp>
      <p:pic>
        <p:nvPicPr>
          <p:cNvPr id="126979" name="Picture 4" descr="http://www.brikouri.com/forum/images/misc/discuss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060600"/>
            <a:ext cx="3711575"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8" descr="http://blogs.reuters.com/environment/files/2010/04/cr_mega_572_lead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1628800"/>
            <a:ext cx="43815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619672" y="5157192"/>
            <a:ext cx="4855741" cy="369332"/>
          </a:xfrm>
          <a:prstGeom prst="rect">
            <a:avLst/>
          </a:prstGeom>
          <a:noFill/>
        </p:spPr>
        <p:txBody>
          <a:bodyPr wrap="square" rtlCol="0">
            <a:spAutoFit/>
          </a:bodyPr>
          <a:lstStyle/>
          <a:p>
            <a:r>
              <a:rPr lang="zh-TW" altLang="en-US" dirty="0"/>
              <a:t>講道理的東西，原則上任何人都能了解！</a:t>
            </a:r>
            <a:endParaRPr lang="en-US" altLang="zh-TW" dirty="0"/>
          </a:p>
        </p:txBody>
      </p:sp>
    </p:spTree>
    <p:extLst>
      <p:ext uri="{BB962C8B-B14F-4D97-AF65-F5344CB8AC3E}">
        <p14:creationId xmlns:p14="http://schemas.microsoft.com/office/powerpoint/2010/main" val="41937095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snap2"/>
          <p:cNvPicPr>
            <a:picLocks noChangeAspect="1" noChangeArrowheads="1"/>
          </p:cNvPicPr>
          <p:nvPr/>
        </p:nvPicPr>
        <p:blipFill rotWithShape="1">
          <a:blip r:embed="rId2">
            <a:extLst>
              <a:ext uri="{28A0092B-C50C-407E-A947-70E740481C1C}">
                <a14:useLocalDpi xmlns:a14="http://schemas.microsoft.com/office/drawing/2010/main" val="0"/>
              </a:ext>
            </a:extLst>
          </a:blip>
          <a:srcRect l="26204" t="3928" r="25423" b="7629"/>
          <a:stretch/>
        </p:blipFill>
        <p:spPr bwMode="auto">
          <a:xfrm>
            <a:off x="2411413" y="204736"/>
            <a:ext cx="4479708" cy="614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5"/>
          <p:cNvSpPr txBox="1">
            <a:spLocks noChangeArrowheads="1"/>
          </p:cNvSpPr>
          <p:nvPr/>
        </p:nvSpPr>
        <p:spPr bwMode="auto">
          <a:xfrm>
            <a:off x="2381942" y="6381328"/>
            <a:ext cx="55744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latin typeface="Arial" charset="0"/>
              </a:rPr>
              <a:t>我們一直相信：即使位置與狀態不同，時間是共有的。</a:t>
            </a:r>
          </a:p>
        </p:txBody>
      </p:sp>
      <p:pic>
        <p:nvPicPr>
          <p:cNvPr id="34820" name="Picture 6" descr="145461187_f199e6bbd8_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825" y="1881188"/>
            <a:ext cx="11477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7" descr="aty35_2"/>
          <p:cNvPicPr>
            <a:picLocks noChangeAspect="1" noChangeArrowheads="1"/>
          </p:cNvPicPr>
          <p:nvPr/>
        </p:nvPicPr>
        <p:blipFill>
          <a:blip r:embed="rId4">
            <a:extLst>
              <a:ext uri="{28A0092B-C50C-407E-A947-70E740481C1C}">
                <a14:useLocalDpi xmlns:a14="http://schemas.microsoft.com/office/drawing/2010/main" val="0"/>
              </a:ext>
            </a:extLst>
          </a:blip>
          <a:srcRect t="15338" r="34636"/>
          <a:stretch>
            <a:fillRect/>
          </a:stretch>
        </p:blipFill>
        <p:spPr bwMode="auto">
          <a:xfrm>
            <a:off x="647700" y="3716338"/>
            <a:ext cx="12827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8" descr="xin_1012031909422108292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512763"/>
            <a:ext cx="1331913"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54500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相對論02"/>
          <p:cNvPicPr>
            <a:picLocks noChangeAspect="1" noChangeArrowheads="1"/>
          </p:cNvPicPr>
          <p:nvPr/>
        </p:nvPicPr>
        <p:blipFill>
          <a:blip r:embed="rId2" cstate="print">
            <a:extLst>
              <a:ext uri="{28A0092B-C50C-407E-A947-70E740481C1C}">
                <a14:useLocalDpi xmlns:a14="http://schemas.microsoft.com/office/drawing/2010/main" val="0"/>
              </a:ext>
            </a:extLst>
          </a:blip>
          <a:srcRect l="3120" r="5919"/>
          <a:stretch>
            <a:fillRect/>
          </a:stretch>
        </p:blipFill>
        <p:spPr bwMode="auto">
          <a:xfrm>
            <a:off x="0" y="1412875"/>
            <a:ext cx="43561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5" descr="相對論01"/>
          <p:cNvPicPr>
            <a:picLocks noChangeAspect="1" noChangeArrowheads="1"/>
          </p:cNvPicPr>
          <p:nvPr/>
        </p:nvPicPr>
        <p:blipFill>
          <a:blip r:embed="rId3">
            <a:extLst>
              <a:ext uri="{28A0092B-C50C-407E-A947-70E740481C1C}">
                <a14:useLocalDpi xmlns:a14="http://schemas.microsoft.com/office/drawing/2010/main" val="0"/>
              </a:ext>
            </a:extLst>
          </a:blip>
          <a:srcRect l="2705" r="4213" b="6178"/>
          <a:stretch>
            <a:fillRect/>
          </a:stretch>
        </p:blipFill>
        <p:spPr bwMode="auto">
          <a:xfrm>
            <a:off x="4356100" y="2600325"/>
            <a:ext cx="478790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7"/>
          <p:cNvSpPr txBox="1">
            <a:spLocks noChangeArrowheads="1"/>
          </p:cNvSpPr>
          <p:nvPr/>
        </p:nvSpPr>
        <p:spPr bwMode="auto">
          <a:xfrm>
            <a:off x="2033718" y="818873"/>
            <a:ext cx="6264696"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solidFill>
                  <a:srgbClr val="FF0000"/>
                </a:solidFill>
                <a:latin typeface="Arial" charset="0"/>
              </a:rPr>
              <a:t>時間是絕對</a:t>
            </a:r>
            <a:r>
              <a:rPr kumimoji="0" lang="zh-TW" altLang="en-US" sz="1800" dirty="0">
                <a:latin typeface="Arial" charset="0"/>
              </a:rPr>
              <a:t>的，獨立於觀察者之外。如一條穩定的長河！</a:t>
            </a:r>
          </a:p>
        </p:txBody>
      </p:sp>
      <mc:AlternateContent xmlns:mc="http://schemas.openxmlformats.org/markup-compatibility/2006" xmlns:a14="http://schemas.microsoft.com/office/drawing/2010/main">
        <mc:Choice Requires="a14">
          <p:sp>
            <p:nvSpPr>
              <p:cNvPr id="5" name="文字方塊 4"/>
              <p:cNvSpPr txBox="1"/>
              <p:nvPr/>
            </p:nvSpPr>
            <p:spPr>
              <a:xfrm>
                <a:off x="4644008" y="1412875"/>
                <a:ext cx="1044116"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r>
                        <a:rPr lang="en-US" altLang="zh-TW" b="0" i="1" smtClean="0">
                          <a:latin typeface="Cambria Math"/>
                        </a:rPr>
                        <m:t>𝑡</m:t>
                      </m:r>
                      <m:r>
                        <a:rPr lang="en-US" altLang="zh-TW" b="0" i="1" smtClean="0">
                          <a:latin typeface="Cambria Math"/>
                        </a:rPr>
                        <m:t>=∆</m:t>
                      </m:r>
                      <m:r>
                        <a:rPr lang="en-US" altLang="zh-TW" b="0" i="1" smtClean="0">
                          <a:latin typeface="Cambria Math"/>
                          <a:ea typeface="Cambria Math"/>
                        </a:rPr>
                        <m:t>𝑡</m:t>
                      </m:r>
                      <m:r>
                        <a:rPr lang="en-US" altLang="zh-TW" b="0" i="1" smtClean="0">
                          <a:latin typeface="Cambria Math"/>
                          <a:ea typeface="Cambria Math"/>
                        </a:rPr>
                        <m:t>′</m:t>
                      </m:r>
                    </m:oMath>
                  </m:oMathPara>
                </a14:m>
                <a:endParaRPr lang="zh-TW" altLang="en-US"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4644008" y="1412875"/>
                <a:ext cx="1044116" cy="369332"/>
              </a:xfrm>
              <a:prstGeom prst="rect">
                <a:avLst/>
              </a:prstGeom>
              <a:blipFill rotWithShape="1">
                <a:blip r:embed="rId4"/>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1663514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文字方塊 1"/>
          <p:cNvSpPr txBox="1">
            <a:spLocks noChangeArrowheads="1"/>
          </p:cNvSpPr>
          <p:nvPr/>
        </p:nvSpPr>
        <p:spPr bwMode="auto">
          <a:xfrm>
            <a:off x="1223963" y="1196975"/>
            <a:ext cx="7451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絕對、真實和數學的時間本身自會均等地前進，與外在事物毫無關聯！</a:t>
            </a:r>
          </a:p>
        </p:txBody>
      </p:sp>
      <p:pic>
        <p:nvPicPr>
          <p:cNvPr id="36867" name="Picture 25" descr="New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788" y="2349500"/>
            <a:ext cx="1782762"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27"/>
          <p:cNvSpPr txBox="1">
            <a:spLocks noChangeArrowheads="1"/>
          </p:cNvSpPr>
          <p:nvPr/>
        </p:nvSpPr>
        <p:spPr bwMode="auto">
          <a:xfrm>
            <a:off x="6372225" y="4941888"/>
            <a:ext cx="1692275" cy="779462"/>
          </a:xfrm>
          <a:prstGeom prst="rect">
            <a:avLst/>
          </a:prstGeom>
          <a:noFill/>
          <a:ln w="9525">
            <a:noFill/>
            <a:miter lim="800000"/>
            <a:headEnd/>
            <a:tailEnd/>
          </a:ln>
        </p:spPr>
        <p:txBody>
          <a:bodyPr>
            <a:spAutoFit/>
          </a:bodyPr>
          <a:lstStyle/>
          <a:p>
            <a:pPr>
              <a:spcBef>
                <a:spcPct val="50000"/>
              </a:spcBef>
              <a:defRPr/>
            </a:pPr>
            <a:r>
              <a:rPr lang="en-US" altLang="zh-TW" dirty="0">
                <a:latin typeface="Times New Roman" panose="02020603050405020304" pitchFamily="18" charset="0"/>
                <a:cs typeface="Times New Roman" panose="02020603050405020304" pitchFamily="18" charset="0"/>
              </a:rPr>
              <a:t>Isaac Newton</a:t>
            </a:r>
          </a:p>
          <a:p>
            <a:pPr>
              <a:spcBef>
                <a:spcPct val="50000"/>
              </a:spcBef>
              <a:defRPr/>
            </a:pPr>
            <a:r>
              <a:rPr lang="en-US" altLang="zh-TW" dirty="0">
                <a:latin typeface="Times New Roman" panose="02020603050405020304" pitchFamily="18" charset="0"/>
                <a:cs typeface="Times New Roman" panose="02020603050405020304" pitchFamily="18" charset="0"/>
              </a:rPr>
              <a:t>(1642-1727)</a:t>
            </a:r>
          </a:p>
        </p:txBody>
      </p:sp>
      <p:sp>
        <p:nvSpPr>
          <p:cNvPr id="36869" name="文字方塊 4"/>
          <p:cNvSpPr txBox="1">
            <a:spLocks noChangeArrowheads="1"/>
          </p:cNvSpPr>
          <p:nvPr/>
        </p:nvSpPr>
        <p:spPr bwMode="auto">
          <a:xfrm>
            <a:off x="3995738" y="765175"/>
            <a:ext cx="1260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絕對時間</a:t>
            </a:r>
          </a:p>
        </p:txBody>
      </p:sp>
      <p:pic>
        <p:nvPicPr>
          <p:cNvPr id="36870" name="Picture 8" descr="http://www.library.usyd.edu.au/libraries/rare/modernity/images/newton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1736725"/>
            <a:ext cx="3225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70360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文字方塊 7"/>
          <p:cNvSpPr txBox="1">
            <a:spLocks noChangeArrowheads="1"/>
          </p:cNvSpPr>
          <p:nvPr/>
        </p:nvSpPr>
        <p:spPr bwMode="auto">
          <a:xfrm>
            <a:off x="2616830" y="676868"/>
            <a:ext cx="5400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光的移動速度，與觀察者的運動狀態無關。</a:t>
            </a:r>
          </a:p>
        </p:txBody>
      </p:sp>
      <p:pic>
        <p:nvPicPr>
          <p:cNvPr id="16390" name="Picture 2" descr="Speed_of_light_from_Earth_to_Mo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67743" y="1195980"/>
            <a:ext cx="6503194"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向下箭號 9"/>
          <p:cNvSpPr/>
          <p:nvPr/>
        </p:nvSpPr>
        <p:spPr>
          <a:xfrm>
            <a:off x="3994150" y="2151507"/>
            <a:ext cx="865187" cy="580231"/>
          </a:xfrm>
          <a:prstGeom prst="downArrow">
            <a:avLst/>
          </a:prstGeom>
          <a:solidFill>
            <a:srgbClr val="FFFF00"/>
          </a:solidFill>
          <a:ln w="4445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12" name="矩形 8"/>
          <p:cNvSpPr>
            <a:spLocks noChangeArrowheads="1"/>
          </p:cNvSpPr>
          <p:nvPr/>
        </p:nvSpPr>
        <p:spPr bwMode="auto">
          <a:xfrm>
            <a:off x="5364087" y="2270719"/>
            <a:ext cx="1338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隱含</a:t>
            </a:r>
            <a:r>
              <a:rPr lang="en-US" altLang="zh-TW" sz="1800" dirty="0">
                <a:latin typeface="Times New Roman" panose="02020603050405020304" pitchFamily="18" charset="0"/>
                <a:cs typeface="Times New Roman" panose="02020603050405020304" pitchFamily="18" charset="0"/>
              </a:rPr>
              <a:t>(imply)</a:t>
            </a:r>
            <a:endParaRPr lang="zh-TW" altLang="en-US" sz="1800" dirty="0">
              <a:latin typeface="Times New Roman" panose="02020603050405020304" pitchFamily="18" charset="0"/>
              <a:cs typeface="Times New Roman" panose="02020603050405020304" pitchFamily="18" charset="0"/>
            </a:endParaRPr>
          </a:p>
        </p:txBody>
      </p:sp>
      <p:pic>
        <p:nvPicPr>
          <p:cNvPr id="13" name="Picture 6" descr="http://www.bhm.ch/downloads/04_Einstein_in_Bern.jpg"/>
          <p:cNvPicPr>
            <a:picLocks noChangeAspect="1" noChangeArrowheads="1"/>
          </p:cNvPicPr>
          <p:nvPr/>
        </p:nvPicPr>
        <p:blipFill>
          <a:blip r:embed="rId3" cstate="print">
            <a:extLst>
              <a:ext uri="{28A0092B-C50C-407E-A947-70E740481C1C}">
                <a14:useLocalDpi xmlns:a14="http://schemas.microsoft.com/office/drawing/2010/main" val="0"/>
              </a:ext>
            </a:extLst>
          </a:blip>
          <a:srcRect t="20279"/>
          <a:stretch>
            <a:fillRect/>
          </a:stretch>
        </p:blipFill>
        <p:spPr bwMode="auto">
          <a:xfrm>
            <a:off x="251520" y="332656"/>
            <a:ext cx="1890291" cy="223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tebulb"/>
          <p:cNvSpPr>
            <a:spLocks noEditPoints="1" noChangeArrowheads="1"/>
          </p:cNvSpPr>
          <p:nvPr/>
        </p:nvSpPr>
        <p:spPr bwMode="auto">
          <a:xfrm>
            <a:off x="2202848" y="1398499"/>
            <a:ext cx="386160" cy="512188"/>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mc:AlternateContent xmlns:mc="http://schemas.openxmlformats.org/markup-compatibility/2006" xmlns:a14="http://schemas.microsoft.com/office/drawing/2010/main">
        <mc:Choice Requires="a14">
          <p:sp>
            <p:nvSpPr>
              <p:cNvPr id="4" name="矩形 3"/>
              <p:cNvSpPr/>
              <p:nvPr/>
            </p:nvSpPr>
            <p:spPr>
              <a:xfrm>
                <a:off x="2322181" y="4374760"/>
                <a:ext cx="53732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r>
                        <a:rPr lang="en-US" altLang="zh-TW" i="1">
                          <a:latin typeface="Cambria Math"/>
                        </a:rPr>
                        <m:t>′</m:t>
                      </m:r>
                    </m:oMath>
                  </m:oMathPara>
                </a14:m>
                <a:endParaRPr lang="zh-TW" altLang="en-US" dirty="0"/>
              </a:p>
            </p:txBody>
          </p:sp>
        </mc:Choice>
        <mc:Fallback xmlns="">
          <p:sp>
            <p:nvSpPr>
              <p:cNvPr id="4" name="矩形 3"/>
              <p:cNvSpPr>
                <a:spLocks noRot="1" noChangeAspect="1" noMove="1" noResize="1" noEditPoints="1" noAdjustHandles="1" noChangeArrowheads="1" noChangeShapeType="1" noTextEdit="1"/>
              </p:cNvSpPr>
              <p:nvPr/>
            </p:nvSpPr>
            <p:spPr>
              <a:xfrm>
                <a:off x="2322181" y="4374760"/>
                <a:ext cx="537327" cy="369332"/>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5388708" y="4347031"/>
                <a:ext cx="4836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oMath>
                  </m:oMathPara>
                </a14:m>
                <a:endParaRPr lang="zh-TW" altLang="en-US" dirty="0"/>
              </a:p>
            </p:txBody>
          </p:sp>
        </mc:Choice>
        <mc:Fallback xmlns="">
          <p:sp>
            <p:nvSpPr>
              <p:cNvPr id="17" name="矩形 16"/>
              <p:cNvSpPr>
                <a:spLocks noRot="1" noChangeAspect="1" noMove="1" noResize="1" noEditPoints="1" noAdjustHandles="1" noChangeArrowheads="1" noChangeShapeType="1" noTextEdit="1"/>
              </p:cNvSpPr>
              <p:nvPr/>
            </p:nvSpPr>
            <p:spPr>
              <a:xfrm>
                <a:off x="5388708" y="4347031"/>
                <a:ext cx="483659" cy="369332"/>
              </a:xfrm>
              <a:prstGeom prst="rect">
                <a:avLst/>
              </a:prstGeom>
              <a:blipFill>
                <a:blip r:embed="rId5"/>
                <a:stretch>
                  <a:fillRect/>
                </a:stretch>
              </a:blipFill>
            </p:spPr>
            <p:txBody>
              <a:bodyPr/>
              <a:lstStyle/>
              <a:p>
                <a:r>
                  <a:rPr lang="zh-TW" altLang="en-US">
                    <a:noFill/>
                  </a:rPr>
                  <a:t> </a:t>
                </a:r>
              </a:p>
            </p:txBody>
          </p:sp>
        </mc:Fallback>
      </mc:AlternateContent>
      <p:pic>
        <p:nvPicPr>
          <p:cNvPr id="2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5296" t="-1" b="36766"/>
          <a:stretch/>
        </p:blipFill>
        <p:spPr bwMode="auto">
          <a:xfrm>
            <a:off x="3855917" y="2800840"/>
            <a:ext cx="3721434" cy="1548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74741" b="42967"/>
          <a:stretch/>
        </p:blipFill>
        <p:spPr bwMode="auto">
          <a:xfrm>
            <a:off x="1860525" y="2791202"/>
            <a:ext cx="1403819" cy="1558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2" name="文字方塊 10"/>
              <p:cNvSpPr txBox="1">
                <a:spLocks noChangeArrowheads="1"/>
              </p:cNvSpPr>
              <p:nvPr/>
            </p:nvSpPr>
            <p:spPr bwMode="auto">
              <a:xfrm>
                <a:off x="1829939" y="4807426"/>
                <a:ext cx="4501148" cy="369332"/>
              </a:xfrm>
              <a:prstGeom prst="rect">
                <a:avLst/>
              </a:prstGeom>
              <a:solidFill>
                <a:srgbClr val="FFFF00"/>
              </a:solidFill>
              <a:ln>
                <a:noFill/>
              </a:ln>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None/>
                </a:pPr>
                <a14:m>
                  <m:oMathPara xmlns:m="http://schemas.openxmlformats.org/officeDocument/2006/math">
                    <m:oMathParaPr>
                      <m:jc m:val="centerGroup"/>
                    </m:oMathParaPr>
                    <m:oMath xmlns:m="http://schemas.openxmlformats.org/officeDocument/2006/math">
                      <m:r>
                        <m:rPr>
                          <m:nor/>
                        </m:rPr>
                        <a:rPr lang="zh-TW" altLang="en-US" sz="1800" dirty="0" smtClean="0"/>
                        <m:t>太空船上量的時間</m:t>
                      </m:r>
                      <m:r>
                        <a:rPr lang="en-US" altLang="zh-TW" sz="1800">
                          <a:latin typeface="Cambria Math"/>
                        </a:rPr>
                        <m:t>∆</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m:t>
                          </m:r>
                        </m:sup>
                      </m:sSup>
                      <m:r>
                        <a:rPr lang="en-US" altLang="zh-TW" sz="1800" b="0" i="1" smtClean="0">
                          <a:latin typeface="Cambria Math"/>
                        </a:rPr>
                        <m:t>&lt;</m:t>
                      </m:r>
                      <m:r>
                        <m:rPr>
                          <m:nor/>
                        </m:rPr>
                        <a:rPr lang="zh-TW" altLang="en-US" sz="1800" dirty="0" smtClean="0"/>
                        <m:t>地面上量</m:t>
                      </m:r>
                      <m:r>
                        <a:rPr lang="zh-TW" altLang="en-US" sz="1800" b="0" i="1" dirty="0" smtClean="0">
                          <a:latin typeface="Cambria Math"/>
                        </a:rPr>
                        <m:t>的</m:t>
                      </m:r>
                      <m:r>
                        <a:rPr lang="zh-TW" altLang="en-US" sz="1800" i="1" dirty="0">
                          <a:latin typeface="Cambria Math"/>
                        </a:rPr>
                        <m:t>時間</m:t>
                      </m:r>
                      <m:r>
                        <a:rPr lang="en-US" altLang="zh-TW" sz="1800">
                          <a:latin typeface="Cambria Math"/>
                        </a:rPr>
                        <m:t>∆</m:t>
                      </m:r>
                      <m:r>
                        <a:rPr lang="en-US" altLang="zh-TW" sz="1800" i="1">
                          <a:latin typeface="Cambria Math"/>
                        </a:rPr>
                        <m:t>𝑡</m:t>
                      </m:r>
                    </m:oMath>
                  </m:oMathPara>
                </a14:m>
                <a:endParaRPr lang="zh-TW" altLang="en-US" sz="1800" dirty="0"/>
              </a:p>
            </p:txBody>
          </p:sp>
        </mc:Choice>
        <mc:Fallback xmlns="">
          <p:sp>
            <p:nvSpPr>
              <p:cNvPr id="22" name="文字方塊 10"/>
              <p:cNvSpPr txBox="1">
                <a:spLocks noRot="1" noChangeAspect="1" noMove="1" noResize="1" noEditPoints="1" noAdjustHandles="1" noChangeArrowheads="1" noChangeShapeType="1" noTextEdit="1"/>
              </p:cNvSpPr>
              <p:nvPr/>
            </p:nvSpPr>
            <p:spPr bwMode="auto">
              <a:xfrm>
                <a:off x="1829939" y="4807426"/>
                <a:ext cx="4501148" cy="369332"/>
              </a:xfrm>
              <a:prstGeom prst="rect">
                <a:avLst/>
              </a:prstGeom>
              <a:blipFill>
                <a:blip r:embed="rId7"/>
                <a:stretch>
                  <a:fillRect b="-10000"/>
                </a:stretch>
              </a:blipFill>
              <a:ln>
                <a:noFill/>
              </a:ln>
            </p:spPr>
            <p:txBody>
              <a:bodyPr/>
              <a:lstStyle/>
              <a:p>
                <a:r>
                  <a:rPr lang="zh-TW" altLang="en-US">
                    <a:noFill/>
                  </a:rPr>
                  <a:t> </a:t>
                </a:r>
              </a:p>
            </p:txBody>
          </p:sp>
        </mc:Fallback>
      </mc:AlternateContent>
      <p:sp>
        <p:nvSpPr>
          <p:cNvPr id="7" name="文字方塊 6"/>
          <p:cNvSpPr txBox="1"/>
          <p:nvPr/>
        </p:nvSpPr>
        <p:spPr>
          <a:xfrm>
            <a:off x="1804711" y="5742929"/>
            <a:ext cx="6819233" cy="369332"/>
          </a:xfrm>
          <a:prstGeom prst="rect">
            <a:avLst/>
          </a:prstGeom>
          <a:noFill/>
        </p:spPr>
        <p:txBody>
          <a:bodyPr wrap="square" rtlCol="0">
            <a:spAutoFit/>
          </a:bodyPr>
          <a:lstStyle/>
          <a:p>
            <a:r>
              <a:rPr lang="zh-TW" altLang="en-US" dirty="0"/>
              <a:t>我們必須放棄絕對時間！這就是狹義相對論的精髓！</a:t>
            </a:r>
          </a:p>
        </p:txBody>
      </p:sp>
      <p:sp>
        <p:nvSpPr>
          <p:cNvPr id="16" name="文字方塊 15">
            <a:extLst>
              <a:ext uri="{FF2B5EF4-FFF2-40B4-BE49-F238E27FC236}">
                <a16:creationId xmlns:a16="http://schemas.microsoft.com/office/drawing/2014/main" id="{0296FFF2-7B85-1F47-8F6C-8D4874649C57}"/>
              </a:ext>
            </a:extLst>
          </p:cNvPr>
          <p:cNvSpPr txBox="1"/>
          <p:nvPr/>
        </p:nvSpPr>
        <p:spPr>
          <a:xfrm>
            <a:off x="1804711" y="5326024"/>
            <a:ext cx="7333779" cy="369332"/>
          </a:xfrm>
          <a:prstGeom prst="rect">
            <a:avLst/>
          </a:prstGeom>
          <a:noFill/>
        </p:spPr>
        <p:txBody>
          <a:bodyPr wrap="square" rtlCol="0">
            <a:spAutoFit/>
          </a:bodyPr>
          <a:lstStyle/>
          <a:p>
            <a:r>
              <a:rPr lang="zh-TW" altLang="en-US" dirty="0"/>
              <a:t>時間不是絕對的，而與</a:t>
            </a:r>
            <a:r>
              <a:rPr kumimoji="1" lang="zh-TW" altLang="en-US" dirty="0"/>
              <a:t>測量者的運動狀態有關！</a:t>
            </a:r>
          </a:p>
        </p:txBody>
      </p:sp>
    </p:spTree>
    <p:extLst>
      <p:ext uri="{BB962C8B-B14F-4D97-AF65-F5344CB8AC3E}">
        <p14:creationId xmlns:p14="http://schemas.microsoft.com/office/powerpoint/2010/main" val="126393624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32" y="1476211"/>
            <a:ext cx="4136059" cy="2528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94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88640"/>
            <a:ext cx="4495800" cy="601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94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0348" y="4005064"/>
            <a:ext cx="1085627" cy="2198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390028" y="6237312"/>
            <a:ext cx="6990284" cy="369332"/>
          </a:xfrm>
          <a:prstGeom prst="rect">
            <a:avLst/>
          </a:prstGeom>
          <a:noFill/>
        </p:spPr>
        <p:txBody>
          <a:bodyPr wrap="square" rtlCol="0">
            <a:spAutoFit/>
          </a:bodyPr>
          <a:lstStyle/>
          <a:p>
            <a:r>
              <a:rPr lang="zh-TW" altLang="en-US" dirty="0"/>
              <a:t>我們自然以為是真實的絕對時間，其實不是真實的。</a:t>
            </a:r>
          </a:p>
        </p:txBody>
      </p:sp>
      <mc:AlternateContent xmlns:mc="http://schemas.openxmlformats.org/markup-compatibility/2006" xmlns:a14="http://schemas.microsoft.com/office/drawing/2010/main">
        <mc:Choice Requires="a14">
          <p:sp>
            <p:nvSpPr>
              <p:cNvPr id="4" name="文字方塊 3"/>
              <p:cNvSpPr txBox="1"/>
              <p:nvPr/>
            </p:nvSpPr>
            <p:spPr>
              <a:xfrm>
                <a:off x="6084168" y="6237312"/>
                <a:ext cx="1044116"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r>
                        <a:rPr lang="en-US" altLang="zh-TW" b="0" i="1" smtClean="0">
                          <a:latin typeface="Cambria Math"/>
                        </a:rPr>
                        <m:t>𝑡</m:t>
                      </m:r>
                      <m:r>
                        <a:rPr lang="en-US" altLang="zh-TW" b="0" i="1" smtClean="0">
                          <a:latin typeface="Cambria Math"/>
                          <a:ea typeface="Cambria Math"/>
                        </a:rPr>
                        <m:t>≠∆</m:t>
                      </m:r>
                      <m:r>
                        <a:rPr lang="en-US" altLang="zh-TW" b="0" i="1" smtClean="0">
                          <a:latin typeface="Cambria Math"/>
                          <a:ea typeface="Cambria Math"/>
                        </a:rPr>
                        <m:t>𝑡</m:t>
                      </m:r>
                      <m:r>
                        <a:rPr lang="en-US" altLang="zh-TW" b="0" i="1" smtClean="0">
                          <a:latin typeface="Cambria Math"/>
                          <a:ea typeface="Cambria Math"/>
                        </a:rPr>
                        <m:t>′</m:t>
                      </m:r>
                    </m:oMath>
                  </m:oMathPara>
                </a14:m>
                <a:endParaRPr lang="zh-TW" altLang="en-US"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6084168" y="6237312"/>
                <a:ext cx="1044116" cy="369332"/>
              </a:xfrm>
              <a:prstGeom prst="rect">
                <a:avLst/>
              </a:prstGeom>
              <a:blipFill rotWithShape="1">
                <a:blip r:embed="rId5"/>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58075160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38F63C-7D83-8A8F-D970-C31FCB183E6D}"/>
              </a:ext>
            </a:extLst>
          </p:cNvPr>
          <p:cNvSpPr txBox="1"/>
          <p:nvPr/>
        </p:nvSpPr>
        <p:spPr>
          <a:xfrm>
            <a:off x="2951820" y="2132856"/>
            <a:ext cx="3240360" cy="369332"/>
          </a:xfrm>
          <a:prstGeom prst="rect">
            <a:avLst/>
          </a:prstGeom>
          <a:noFill/>
        </p:spPr>
        <p:txBody>
          <a:bodyPr wrap="square" rtlCol="0">
            <a:spAutoFit/>
          </a:bodyPr>
          <a:lstStyle/>
          <a:p>
            <a:r>
              <a:rPr lang="en-US" dirty="0" err="1"/>
              <a:t>相對論的核心：羅倫茲變換</a:t>
            </a:r>
            <a:endParaRPr lang="en-US" dirty="0"/>
          </a:p>
        </p:txBody>
      </p:sp>
    </p:spTree>
    <p:extLst>
      <p:ext uri="{BB962C8B-B14F-4D97-AF65-F5344CB8AC3E}">
        <p14:creationId xmlns:p14="http://schemas.microsoft.com/office/powerpoint/2010/main" val="4975919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4BFE35-77A6-F83B-E7BC-1BD93ADFBD3C}"/>
              </a:ext>
            </a:extLst>
          </p:cNvPr>
          <p:cNvSpPr/>
          <p:nvPr/>
        </p:nvSpPr>
        <p:spPr>
          <a:xfrm>
            <a:off x="4630865" y="2621383"/>
            <a:ext cx="3509470" cy="2116289"/>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5" name="Rectangle 4">
            <a:extLst>
              <a:ext uri="{FF2B5EF4-FFF2-40B4-BE49-F238E27FC236}">
                <a16:creationId xmlns:a16="http://schemas.microsoft.com/office/drawing/2014/main" id="{263A95B4-6D13-6E8C-BD06-05A59DED34A9}"/>
              </a:ext>
            </a:extLst>
          </p:cNvPr>
          <p:cNvSpPr/>
          <p:nvPr/>
        </p:nvSpPr>
        <p:spPr>
          <a:xfrm>
            <a:off x="761355" y="2599158"/>
            <a:ext cx="3509470" cy="2116289"/>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pic>
        <p:nvPicPr>
          <p:cNvPr id="50179" name="Picture 5" descr="http://www.aei.mpg.de/einsteinOnline/en/images/elementary/relbewegung1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464" y="2828330"/>
            <a:ext cx="2442121" cy="176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7" descr="http://www.aei.mpg.de/einsteinOnline/en/images/elementary/relbewegung2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9136" y="2774068"/>
            <a:ext cx="2387119" cy="176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ABD6A2D-66C4-9962-B9A8-C991092A63B7}"/>
              </a:ext>
            </a:extLst>
          </p:cNvPr>
          <p:cNvSpPr txBox="1"/>
          <p:nvPr/>
        </p:nvSpPr>
        <p:spPr>
          <a:xfrm>
            <a:off x="828373" y="5013176"/>
            <a:ext cx="7487253" cy="369332"/>
          </a:xfrm>
          <a:prstGeom prst="rect">
            <a:avLst/>
          </a:prstGeom>
          <a:noFill/>
        </p:spPr>
        <p:txBody>
          <a:bodyPr wrap="square" rtlCol="0">
            <a:spAutoFit/>
          </a:bodyPr>
          <a:lstStyle/>
          <a:p>
            <a:r>
              <a:rPr lang="en-GB" dirty="0" err="1">
                <a:latin typeface="Times New Roman" pitchFamily="18" charset="0"/>
                <a:cs typeface="Times New Roman" pitchFamily="18" charset="0"/>
              </a:rPr>
              <a:t>以上兩張圖中的物理現象看起來</a:t>
            </a:r>
            <a:r>
              <a:rPr lang="en-GB" dirty="0" err="1">
                <a:solidFill>
                  <a:srgbClr val="FF0000"/>
                </a:solidFill>
                <a:latin typeface="Times New Roman" pitchFamily="18" charset="0"/>
                <a:cs typeface="Times New Roman" pitchFamily="18" charset="0"/>
              </a:rPr>
              <a:t>不同</a:t>
            </a:r>
            <a:r>
              <a:rPr lang="en-GB" dirty="0" err="1">
                <a:latin typeface="Times New Roman" pitchFamily="18" charset="0"/>
                <a:cs typeface="Times New Roman" pitchFamily="18" charset="0"/>
              </a:rPr>
              <a:t>，但都是合理的</a:t>
            </a:r>
            <a:r>
              <a:rPr lang="en-GB" dirty="0">
                <a:latin typeface="Times New Roman" pitchFamily="18" charset="0"/>
                <a:cs typeface="Times New Roman" pitchFamily="18" charset="0"/>
              </a:rPr>
              <a:t>。</a:t>
            </a:r>
            <a:r>
              <a:rPr kumimoji="0" lang="zh-TW" altLang="en-US" sz="1800" dirty="0">
                <a:latin typeface="Arial" charset="0"/>
              </a:rPr>
              <a:t>速度是相對的。</a:t>
            </a:r>
          </a:p>
        </p:txBody>
      </p:sp>
      <p:sp>
        <p:nvSpPr>
          <p:cNvPr id="10" name="文字方塊 3">
            <a:extLst>
              <a:ext uri="{FF2B5EF4-FFF2-40B4-BE49-F238E27FC236}">
                <a16:creationId xmlns:a16="http://schemas.microsoft.com/office/drawing/2014/main" id="{B162452C-234C-43AF-3AB7-E2DA3460ED3C}"/>
              </a:ext>
            </a:extLst>
          </p:cNvPr>
          <p:cNvSpPr txBox="1">
            <a:spLocks noChangeArrowheads="1"/>
          </p:cNvSpPr>
          <p:nvPr/>
        </p:nvSpPr>
        <p:spPr bwMode="auto">
          <a:xfrm>
            <a:off x="892861" y="2042586"/>
            <a:ext cx="72650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solidFill>
                  <a:srgbClr val="FF0000"/>
                </a:solidFill>
                <a:latin typeface="Arial" charset="0"/>
              </a:rPr>
              <a:t>這就是相對性原則 </a:t>
            </a:r>
            <a:r>
              <a:rPr kumimoji="0" lang="en-US" altLang="zh-TW" sz="1800" dirty="0">
                <a:solidFill>
                  <a:srgbClr val="FF0000"/>
                </a:solidFill>
                <a:latin typeface="Cambria Math" panose="02040503050406030204" pitchFamily="18" charset="0"/>
                <a:ea typeface="Cambria Math" panose="02040503050406030204" pitchFamily="18" charset="0"/>
              </a:rPr>
              <a:t>The Principle of Relativity</a:t>
            </a:r>
            <a:r>
              <a:rPr kumimoji="0" lang="zh-TW" altLang="en-US" sz="1800" dirty="0">
                <a:solidFill>
                  <a:srgbClr val="FF0000"/>
                </a:solidFill>
                <a:latin typeface="Cambria Math" panose="02040503050406030204" pitchFamily="18" charset="0"/>
                <a:ea typeface="Cambria Math" panose="02040503050406030204" pitchFamily="18" charset="0"/>
              </a:rPr>
              <a:t>。</a:t>
            </a:r>
            <a:endParaRPr kumimoji="0" lang="zh-TW" altLang="en-US" sz="1800" dirty="0">
              <a:solidFill>
                <a:srgbClr val="FF0000"/>
              </a:solidFill>
              <a:latin typeface="Cambria Math" panose="02040503050406030204" pitchFamily="18" charset="0"/>
            </a:endParaRPr>
          </a:p>
        </p:txBody>
      </p:sp>
      <p:sp>
        <p:nvSpPr>
          <p:cNvPr id="12" name="TextBox 11">
            <a:extLst>
              <a:ext uri="{FF2B5EF4-FFF2-40B4-BE49-F238E27FC236}">
                <a16:creationId xmlns:a16="http://schemas.microsoft.com/office/drawing/2014/main" id="{206EBEAA-64E8-F51E-8418-355AFED8C172}"/>
              </a:ext>
            </a:extLst>
          </p:cNvPr>
          <p:cNvSpPr txBox="1"/>
          <p:nvPr/>
        </p:nvSpPr>
        <p:spPr>
          <a:xfrm>
            <a:off x="878574" y="1115132"/>
            <a:ext cx="5688632" cy="369332"/>
          </a:xfrm>
          <a:prstGeom prst="rect">
            <a:avLst/>
          </a:prstGeom>
          <a:noFill/>
        </p:spPr>
        <p:txBody>
          <a:bodyPr wrap="square" rtlCol="0">
            <a:spAutoFit/>
          </a:bodyPr>
          <a:lstStyle/>
          <a:p>
            <a:r>
              <a:rPr lang="en-TW" dirty="0"/>
              <a:t>如果連時間都不是絕對的，觀察者也不是絕對的。</a:t>
            </a:r>
          </a:p>
        </p:txBody>
      </p:sp>
      <p:sp>
        <p:nvSpPr>
          <p:cNvPr id="13" name="TextBox 12">
            <a:extLst>
              <a:ext uri="{FF2B5EF4-FFF2-40B4-BE49-F238E27FC236}">
                <a16:creationId xmlns:a16="http://schemas.microsoft.com/office/drawing/2014/main" id="{F96CC512-8D32-218B-2B3B-B5B82F74F56F}"/>
              </a:ext>
            </a:extLst>
          </p:cNvPr>
          <p:cNvSpPr txBox="1"/>
          <p:nvPr/>
        </p:nvSpPr>
        <p:spPr>
          <a:xfrm>
            <a:off x="882481" y="1578859"/>
            <a:ext cx="7042497" cy="369332"/>
          </a:xfrm>
          <a:prstGeom prst="rect">
            <a:avLst/>
          </a:prstGeom>
          <a:noFill/>
        </p:spPr>
        <p:txBody>
          <a:bodyPr wrap="square" rtlCol="0">
            <a:spAutoFit/>
          </a:bodyPr>
          <a:lstStyle/>
          <a:p>
            <a:r>
              <a:rPr lang="en-TW" dirty="0"/>
              <a:t>每一個觀察者都必須被同等的尊重。沒有所謂絕對的運動速度！</a:t>
            </a:r>
          </a:p>
        </p:txBody>
      </p:sp>
    </p:spTree>
    <p:extLst>
      <p:ext uri="{BB962C8B-B14F-4D97-AF65-F5344CB8AC3E}">
        <p14:creationId xmlns:p14="http://schemas.microsoft.com/office/powerpoint/2010/main" val="17713905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3901"/>
          <p:cNvPicPr>
            <a:picLocks noChangeAspect="1" noChangeArrowheads="1"/>
          </p:cNvPicPr>
          <p:nvPr/>
        </p:nvPicPr>
        <p:blipFill>
          <a:blip r:embed="rId2">
            <a:extLst>
              <a:ext uri="{28A0092B-C50C-407E-A947-70E740481C1C}">
                <a14:useLocalDpi xmlns:a14="http://schemas.microsoft.com/office/drawing/2010/main" val="0"/>
              </a:ext>
            </a:extLst>
          </a:blip>
          <a:srcRect l="34380" b="15640"/>
          <a:stretch>
            <a:fillRect/>
          </a:stretch>
        </p:blipFill>
        <p:spPr bwMode="auto">
          <a:xfrm>
            <a:off x="1424781" y="1916832"/>
            <a:ext cx="5105722" cy="2218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向右箭號 9"/>
          <p:cNvSpPr>
            <a:spLocks noChangeArrowheads="1"/>
          </p:cNvSpPr>
          <p:nvPr/>
        </p:nvSpPr>
        <p:spPr bwMode="auto">
          <a:xfrm>
            <a:off x="4382294" y="3806374"/>
            <a:ext cx="730250" cy="219075"/>
          </a:xfrm>
          <a:prstGeom prst="rightArrow">
            <a:avLst>
              <a:gd name="adj1" fmla="val 50000"/>
              <a:gd name="adj2" fmla="val 50000"/>
            </a:avLst>
          </a:prstGeom>
          <a:solidFill>
            <a:schemeClr val="accent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pic>
        <p:nvPicPr>
          <p:cNvPr id="17414" name="Picture 2" descr="3901"/>
          <p:cNvPicPr>
            <a:picLocks noChangeAspect="1" noChangeArrowheads="1"/>
          </p:cNvPicPr>
          <p:nvPr/>
        </p:nvPicPr>
        <p:blipFill>
          <a:blip r:embed="rId2">
            <a:extLst>
              <a:ext uri="{28A0092B-C50C-407E-A947-70E740481C1C}">
                <a14:useLocalDpi xmlns:a14="http://schemas.microsoft.com/office/drawing/2010/main" val="0"/>
              </a:ext>
            </a:extLst>
          </a:blip>
          <a:srcRect r="65913" b="16881"/>
          <a:stretch>
            <a:fillRect/>
          </a:stretch>
        </p:blipFill>
        <p:spPr bwMode="auto">
          <a:xfrm>
            <a:off x="1424781" y="4345140"/>
            <a:ext cx="2427139" cy="200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文字方塊 3"/>
          <p:cNvSpPr txBox="1">
            <a:spLocks noChangeArrowheads="1"/>
          </p:cNvSpPr>
          <p:nvPr/>
        </p:nvSpPr>
        <p:spPr bwMode="auto">
          <a:xfrm>
            <a:off x="1360497" y="998216"/>
            <a:ext cx="75131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觀察同一個對象，兩者顯然會得到不同的結果。</a:t>
            </a:r>
            <a:r>
              <a:rPr kumimoji="0" lang="zh-TW" altLang="en-US" sz="1800" dirty="0">
                <a:solidFill>
                  <a:srgbClr val="FF0000"/>
                </a:solidFill>
                <a:latin typeface="Arial" charset="0"/>
              </a:rPr>
              <a:t>但都成立！</a:t>
            </a:r>
          </a:p>
        </p:txBody>
      </p:sp>
      <p:sp>
        <p:nvSpPr>
          <p:cNvPr id="10" name="文字方塊 9"/>
          <p:cNvSpPr txBox="1"/>
          <p:nvPr/>
        </p:nvSpPr>
        <p:spPr>
          <a:xfrm>
            <a:off x="1351467" y="611019"/>
            <a:ext cx="7056784" cy="369332"/>
          </a:xfrm>
          <a:prstGeom prst="rect">
            <a:avLst/>
          </a:prstGeom>
          <a:noFill/>
        </p:spPr>
        <p:txBody>
          <a:bodyPr wrap="square" rtlCol="0">
            <a:spAutoFit/>
          </a:bodyPr>
          <a:lstStyle/>
          <a:p>
            <a:r>
              <a:rPr lang="zh-TW" altLang="en-US" dirty="0"/>
              <a:t>彼此相對運動的兩個觀察者，</a:t>
            </a:r>
          </a:p>
        </p:txBody>
      </p:sp>
      <p:sp>
        <p:nvSpPr>
          <p:cNvPr id="2" name="TextBox 1">
            <a:extLst>
              <a:ext uri="{FF2B5EF4-FFF2-40B4-BE49-F238E27FC236}">
                <a16:creationId xmlns:a16="http://schemas.microsoft.com/office/drawing/2014/main" id="{1BA59DED-9A71-D4D1-102C-786059F045F4}"/>
              </a:ext>
            </a:extLst>
          </p:cNvPr>
          <p:cNvSpPr txBox="1"/>
          <p:nvPr/>
        </p:nvSpPr>
        <p:spPr>
          <a:xfrm>
            <a:off x="1351467" y="1415075"/>
            <a:ext cx="7522154" cy="369332"/>
          </a:xfrm>
          <a:prstGeom prst="rect">
            <a:avLst/>
          </a:prstGeom>
          <a:noFill/>
        </p:spPr>
        <p:txBody>
          <a:bodyPr wrap="square" rtlCol="0">
            <a:spAutoFit/>
          </a:bodyPr>
          <a:lstStyle/>
          <a:p>
            <a:r>
              <a:rPr lang="en-US" dirty="0" err="1"/>
              <a:t>因此我們可以有一個</a:t>
            </a:r>
            <a:r>
              <a:rPr lang="en-US" dirty="0" err="1">
                <a:solidFill>
                  <a:srgbClr val="FF0000"/>
                </a:solidFill>
              </a:rPr>
              <a:t>翻譯表</a:t>
            </a:r>
            <a:r>
              <a:rPr lang="en-US" dirty="0" err="1"/>
              <a:t>，把一個結果翻譯成另一個同樣合理的結果</a:t>
            </a:r>
            <a:r>
              <a:rPr lang="en-US" dirty="0"/>
              <a:t>！</a:t>
            </a:r>
          </a:p>
        </p:txBody>
      </p:sp>
    </p:spTree>
    <p:extLst>
      <p:ext uri="{BB962C8B-B14F-4D97-AF65-F5344CB8AC3E}">
        <p14:creationId xmlns:p14="http://schemas.microsoft.com/office/powerpoint/2010/main" val="2728262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260648"/>
            <a:ext cx="4349849" cy="5743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2051720" y="6165304"/>
            <a:ext cx="5544616" cy="369332"/>
          </a:xfrm>
          <a:prstGeom prst="rect">
            <a:avLst/>
          </a:prstGeom>
          <a:noFill/>
        </p:spPr>
        <p:txBody>
          <a:bodyPr wrap="square" rtlCol="0">
            <a:spAutoFit/>
          </a:bodyPr>
          <a:lstStyle/>
          <a:p>
            <a:r>
              <a:rPr lang="zh-TW" altLang="en-US" dirty="0"/>
              <a:t>相對論之所以偉大，它改變了現實世界的基本規則！</a:t>
            </a:r>
          </a:p>
        </p:txBody>
      </p:sp>
      <p:sp>
        <p:nvSpPr>
          <p:cNvPr id="3" name="矩形 2"/>
          <p:cNvSpPr/>
          <p:nvPr/>
        </p:nvSpPr>
        <p:spPr>
          <a:xfrm>
            <a:off x="2195736" y="3068960"/>
            <a:ext cx="2664296" cy="1008112"/>
          </a:xfrm>
          <a:prstGeom prst="rec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Tree>
    <p:extLst>
      <p:ext uri="{BB962C8B-B14F-4D97-AF65-F5344CB8AC3E}">
        <p14:creationId xmlns:p14="http://schemas.microsoft.com/office/powerpoint/2010/main" val="170118486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39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933" y="1922034"/>
            <a:ext cx="345598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a:extLst>
              <a:ext uri="{FF2B5EF4-FFF2-40B4-BE49-F238E27FC236}">
                <a16:creationId xmlns:a16="http://schemas.microsoft.com/office/drawing/2014/main" id="{B95B7ABC-DE65-6DE5-EAA9-54352B9AEE16}"/>
              </a:ext>
            </a:extLst>
          </p:cNvPr>
          <p:cNvSpPr txBox="1">
            <a:spLocks noChangeArrowheads="1"/>
          </p:cNvSpPr>
          <p:nvPr/>
        </p:nvSpPr>
        <p:spPr bwMode="auto">
          <a:xfrm>
            <a:off x="880669" y="473670"/>
            <a:ext cx="6010431" cy="369332"/>
          </a:xfrm>
          <a:prstGeom prst="rect">
            <a:avLst/>
          </a:prstGeom>
          <a:noFill/>
          <a:ln w="9525" algn="ctr">
            <a:noFill/>
            <a:miter lim="800000"/>
            <a:headEnd/>
            <a:tailEnd/>
          </a:ln>
        </p:spPr>
        <p:txBody>
          <a:bodyPr wrap="square">
            <a:spAutoFit/>
          </a:bodyPr>
          <a:lstStyle/>
          <a:p>
            <a:pPr>
              <a:spcBef>
                <a:spcPct val="50000"/>
              </a:spcBef>
              <a:defRPr/>
            </a:pPr>
            <a:r>
              <a:rPr lang="zh-TW" altLang="en-US" dirty="0"/>
              <a:t>不同觀察者</a:t>
            </a:r>
            <a:r>
              <a:rPr lang="zh-TW" altLang="en-US" dirty="0">
                <a:latin typeface="+mn-lt"/>
              </a:rPr>
              <a:t>所測量到的時間與空間，必須分開標記：</a:t>
            </a:r>
            <a:endParaRPr lang="en-US" altLang="zh-TW" dirty="0">
              <a:latin typeface="+mn-lt"/>
            </a:endParaRPr>
          </a:p>
        </p:txBody>
      </p:sp>
      <p:sp>
        <p:nvSpPr>
          <p:cNvPr id="5" name="TextBox 4">
            <a:extLst>
              <a:ext uri="{FF2B5EF4-FFF2-40B4-BE49-F238E27FC236}">
                <a16:creationId xmlns:a16="http://schemas.microsoft.com/office/drawing/2014/main" id="{8FADCA48-4639-CAC8-5918-550FB2718FA3}"/>
              </a:ext>
            </a:extLst>
          </p:cNvPr>
          <p:cNvSpPr txBox="1"/>
          <p:nvPr/>
        </p:nvSpPr>
        <p:spPr>
          <a:xfrm>
            <a:off x="880669" y="1364748"/>
            <a:ext cx="4572000" cy="369332"/>
          </a:xfrm>
          <a:prstGeom prst="rect">
            <a:avLst/>
          </a:prstGeom>
          <a:noFill/>
        </p:spPr>
        <p:txBody>
          <a:bodyPr wrap="square">
            <a:spAutoFit/>
          </a:bodyPr>
          <a:lstStyle/>
          <a:p>
            <a:r>
              <a:rPr lang="zh-TW" altLang="en-US" dirty="0">
                <a:latin typeface="+mn-lt"/>
              </a:rPr>
              <a:t>兩者滿足一定關係，我喜歡稱為翻譯表！</a:t>
            </a:r>
            <a:endParaRPr lang="en-TW"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8021D49-20F1-53E7-15ED-2CE6AB64690E}"/>
                  </a:ext>
                </a:extLst>
              </p:cNvPr>
              <p:cNvSpPr txBox="1"/>
              <p:nvPr/>
            </p:nvSpPr>
            <p:spPr>
              <a:xfrm>
                <a:off x="886389" y="919209"/>
                <a:ext cx="7051064" cy="369332"/>
              </a:xfrm>
              <a:prstGeom prst="rect">
                <a:avLst/>
              </a:prstGeom>
              <a:noFill/>
            </p:spPr>
            <p:txBody>
              <a:bodyPr wrap="square">
                <a:spAutoFit/>
              </a:bodyPr>
              <a:lstStyle/>
              <a:p>
                <a:r>
                  <a:rPr lang="zh-TW" altLang="en-US" dirty="0"/>
                  <a:t>一個紀錄為</a:t>
                </a:r>
                <a14:m>
                  <m:oMath xmlns:m="http://schemas.openxmlformats.org/officeDocument/2006/math">
                    <m:r>
                      <a:rPr lang="en-US" altLang="zh-TW" b="0" i="1" smtClean="0">
                        <a:latin typeface="Cambria Math" panose="02040503050406030204" pitchFamily="18" charset="0"/>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𝑡</m:t>
                    </m:r>
                  </m:oMath>
                </a14:m>
                <a:r>
                  <a:rPr lang="zh-TW" altLang="en-US" dirty="0"/>
                  <a:t>，相對於它以速度移動的觀察者看到的紀錄為</a:t>
                </a:r>
                <a14:m>
                  <m:oMath xmlns:m="http://schemas.openxmlformats.org/officeDocument/2006/math">
                    <m:r>
                      <a:rPr lang="en-US" altLang="zh-TW" b="0" i="1" smtClean="0">
                        <a:latin typeface="Cambria Math" panose="02040503050406030204" pitchFamily="18" charset="0"/>
                      </a:rPr>
                      <m:t>𝑥</m:t>
                    </m:r>
                    <m:r>
                      <a:rPr lang="en-US" altLang="zh-TW" i="1">
                        <a:latin typeface="Cambria Math"/>
                      </a:rPr>
                      <m:t>′</m:t>
                    </m:r>
                    <m:r>
                      <a:rPr lang="en-US" altLang="zh-TW" i="1">
                        <a:latin typeface="Cambria Math" panose="02040503050406030204" pitchFamily="18" charset="0"/>
                      </a:rPr>
                      <m:t>,</m:t>
                    </m:r>
                    <m:r>
                      <a:rPr lang="en-US" altLang="zh-TW" i="1">
                        <a:latin typeface="Cambria Math" panose="02040503050406030204" pitchFamily="18" charset="0"/>
                      </a:rPr>
                      <m:t>𝑡</m:t>
                    </m:r>
                    <m:r>
                      <a:rPr lang="en-US" altLang="zh-TW" i="1" smtClean="0">
                        <a:latin typeface="Cambria Math" panose="02040503050406030204" pitchFamily="18" charset="0"/>
                      </a:rPr>
                      <m:t>’</m:t>
                    </m:r>
                  </m:oMath>
                </a14:m>
                <a:r>
                  <a:rPr lang="zh-TW" altLang="en-US" dirty="0"/>
                  <a:t>。</a:t>
                </a:r>
                <a:endParaRPr lang="en-US" altLang="zh-TW" dirty="0"/>
              </a:p>
            </p:txBody>
          </p:sp>
        </mc:Choice>
        <mc:Fallback xmlns="">
          <p:sp>
            <p:nvSpPr>
              <p:cNvPr id="7" name="TextBox 6">
                <a:extLst>
                  <a:ext uri="{FF2B5EF4-FFF2-40B4-BE49-F238E27FC236}">
                    <a16:creationId xmlns:a16="http://schemas.microsoft.com/office/drawing/2014/main" id="{B8021D49-20F1-53E7-15ED-2CE6AB64690E}"/>
                  </a:ext>
                </a:extLst>
              </p:cNvPr>
              <p:cNvSpPr txBox="1">
                <a:spLocks noRot="1" noChangeAspect="1" noMove="1" noResize="1" noEditPoints="1" noAdjustHandles="1" noChangeArrowheads="1" noChangeShapeType="1" noTextEdit="1"/>
              </p:cNvSpPr>
              <p:nvPr/>
            </p:nvSpPr>
            <p:spPr>
              <a:xfrm>
                <a:off x="886389" y="919209"/>
                <a:ext cx="7051064" cy="369332"/>
              </a:xfrm>
              <a:prstGeom prst="rect">
                <a:avLst/>
              </a:prstGeom>
              <a:blipFill>
                <a:blip r:embed="rId3"/>
                <a:stretch>
                  <a:fillRect l="-719" t="-6667" b="-23333"/>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D9DE26B4-118E-41B6-4200-78CB3CC9F4A9}"/>
              </a:ext>
            </a:extLst>
          </p:cNvPr>
          <p:cNvSpPr/>
          <p:nvPr/>
        </p:nvSpPr>
        <p:spPr>
          <a:xfrm>
            <a:off x="4572000" y="2636912"/>
            <a:ext cx="3509470" cy="2116289"/>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pic>
        <p:nvPicPr>
          <p:cNvPr id="4" name="Picture 5" descr="http://www.aei.mpg.de/einsteinOnline/en/images/elementary/relbewegung1s.png">
            <a:extLst>
              <a:ext uri="{FF2B5EF4-FFF2-40B4-BE49-F238E27FC236}">
                <a16:creationId xmlns:a16="http://schemas.microsoft.com/office/drawing/2014/main" id="{FC6A249C-84E1-B24B-E4F3-E7803963FB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1109" y="2866084"/>
            <a:ext cx="2442121" cy="176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B1424B60-C1E0-6DF8-E791-339659A02C15}"/>
              </a:ext>
            </a:extLst>
          </p:cNvPr>
          <p:cNvSpPr txBox="1">
            <a:spLocks noChangeArrowheads="1"/>
          </p:cNvSpPr>
          <p:nvPr/>
        </p:nvSpPr>
        <p:spPr bwMode="auto">
          <a:xfrm>
            <a:off x="892839" y="4913226"/>
            <a:ext cx="7555574" cy="369332"/>
          </a:xfrm>
          <a:prstGeom prst="rect">
            <a:avLst/>
          </a:prstGeom>
          <a:noFill/>
          <a:ln w="9525" algn="ctr">
            <a:noFill/>
            <a:miter lim="800000"/>
            <a:headEnd/>
            <a:tailEnd/>
          </a:ln>
        </p:spPr>
        <p:txBody>
          <a:bodyPr wrap="square">
            <a:spAutoFit/>
          </a:bodyPr>
          <a:lstStyle/>
          <a:p>
            <a:pPr>
              <a:spcBef>
                <a:spcPct val="50000"/>
              </a:spcBef>
              <a:defRPr/>
            </a:pPr>
            <a:r>
              <a:rPr lang="zh-TW" altLang="en-US" dirty="0">
                <a:latin typeface="+mn-lt"/>
              </a:rPr>
              <a:t>兩個以定速相對運動的觀察者，稱為兩個</a:t>
            </a:r>
            <a:r>
              <a:rPr lang="zh-TW" altLang="en-US" dirty="0">
                <a:solidFill>
                  <a:srgbClr val="FF0000"/>
                </a:solidFill>
                <a:latin typeface="+mn-lt"/>
              </a:rPr>
              <a:t>慣性座標系</a:t>
            </a:r>
            <a:r>
              <a:rPr lang="en-US" altLang="zh-TW" dirty="0">
                <a:solidFill>
                  <a:srgbClr val="FF0000"/>
                </a:solidFill>
                <a:latin typeface="Times New Roman" panose="02020603050405020304" pitchFamily="18" charset="0"/>
                <a:cs typeface="Times New Roman" panose="02020603050405020304" pitchFamily="18" charset="0"/>
              </a:rPr>
              <a:t>Inertial Frames</a:t>
            </a:r>
            <a:r>
              <a:rPr lang="zh-TW" altLang="en-US" dirty="0">
                <a:latin typeface="+mn-lt"/>
              </a:rPr>
              <a:t>！</a:t>
            </a:r>
            <a:endParaRPr lang="en-US" altLang="zh-TW" dirty="0">
              <a:latin typeface="+mn-lt"/>
            </a:endParaRPr>
          </a:p>
        </p:txBody>
      </p:sp>
      <p:pic>
        <p:nvPicPr>
          <p:cNvPr id="8" name="Picture 7">
            <a:extLst>
              <a:ext uri="{FF2B5EF4-FFF2-40B4-BE49-F238E27FC236}">
                <a16:creationId xmlns:a16="http://schemas.microsoft.com/office/drawing/2014/main" id="{2E6BF301-FC2E-E14E-2756-B34C79B46571}"/>
              </a:ext>
            </a:extLst>
          </p:cNvPr>
          <p:cNvPicPr>
            <a:picLocks noChangeAspect="1"/>
          </p:cNvPicPr>
          <p:nvPr/>
        </p:nvPicPr>
        <p:blipFill>
          <a:blip r:embed="rId5"/>
          <a:stretch>
            <a:fillRect/>
          </a:stretch>
        </p:blipFill>
        <p:spPr>
          <a:xfrm>
            <a:off x="5773287" y="1433047"/>
            <a:ext cx="1804869" cy="1766468"/>
          </a:xfrm>
          <a:prstGeom prst="rect">
            <a:avLst/>
          </a:prstGeom>
        </p:spPr>
      </p:pic>
      <p:pic>
        <p:nvPicPr>
          <p:cNvPr id="9" name="Picture 8">
            <a:extLst>
              <a:ext uri="{FF2B5EF4-FFF2-40B4-BE49-F238E27FC236}">
                <a16:creationId xmlns:a16="http://schemas.microsoft.com/office/drawing/2014/main" id="{904845E7-6D86-A512-2855-86D7A8506432}"/>
              </a:ext>
            </a:extLst>
          </p:cNvPr>
          <p:cNvPicPr>
            <a:picLocks noChangeAspect="1"/>
          </p:cNvPicPr>
          <p:nvPr/>
        </p:nvPicPr>
        <p:blipFill>
          <a:blip r:embed="rId5"/>
          <a:stretch>
            <a:fillRect/>
          </a:stretch>
        </p:blipFill>
        <p:spPr>
          <a:xfrm>
            <a:off x="7283230" y="3110859"/>
            <a:ext cx="1656292" cy="1621052"/>
          </a:xfrm>
          <a:prstGeom prst="rect">
            <a:avLst/>
          </a:prstGeom>
        </p:spPr>
      </p:pic>
      <p:cxnSp>
        <p:nvCxnSpPr>
          <p:cNvPr id="11" name="Straight Arrow Connector 10">
            <a:extLst>
              <a:ext uri="{FF2B5EF4-FFF2-40B4-BE49-F238E27FC236}">
                <a16:creationId xmlns:a16="http://schemas.microsoft.com/office/drawing/2014/main" id="{D7450498-E990-7874-A437-A50DC72FE677}"/>
              </a:ext>
            </a:extLst>
          </p:cNvPr>
          <p:cNvCxnSpPr/>
          <p:nvPr/>
        </p:nvCxnSpPr>
        <p:spPr>
          <a:xfrm>
            <a:off x="7577414" y="2073996"/>
            <a:ext cx="504056"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86CC375-6143-EEFE-0BFD-6ACAF7A09911}"/>
                  </a:ext>
                </a:extLst>
              </p:cNvPr>
              <p:cNvSpPr txBox="1"/>
              <p:nvPr/>
            </p:nvSpPr>
            <p:spPr>
              <a:xfrm>
                <a:off x="892839" y="5316116"/>
                <a:ext cx="8143657" cy="369332"/>
              </a:xfrm>
              <a:prstGeom prst="rect">
                <a:avLst/>
              </a:prstGeom>
              <a:noFill/>
            </p:spPr>
            <p:txBody>
              <a:bodyPr wrap="square" rtlCol="0">
                <a:spAutoFit/>
              </a:bodyPr>
              <a:lstStyle/>
              <a:p>
                <a:r>
                  <a:rPr lang="en-US" dirty="0" err="1"/>
                  <a:t>為方便討論，設以</a:t>
                </a:r>
                <a14:m>
                  <m:oMath xmlns:m="http://schemas.openxmlformats.org/officeDocument/2006/math">
                    <m:r>
                      <a:rPr lang="en-US" b="0" i="1" dirty="0" smtClean="0">
                        <a:latin typeface="Cambria Math" panose="02040503050406030204" pitchFamily="18" charset="0"/>
                      </a:rPr>
                      <m:t>𝑂</m:t>
                    </m:r>
                    <m:r>
                      <a:rPr lang="en-US" b="0" i="1" dirty="0" smtClean="0">
                        <a:latin typeface="Cambria Math" panose="02040503050406030204" pitchFamily="18" charset="0"/>
                      </a:rPr>
                      <m:t>′</m:t>
                    </m:r>
                  </m:oMath>
                </a14:m>
                <a:r>
                  <a:rPr lang="en-US" dirty="0"/>
                  <a:t>爲原點的觀察者</a:t>
                </a:r>
                <a14:m>
                  <m:oMath xmlns:m="http://schemas.openxmlformats.org/officeDocument/2006/math">
                    <m:r>
                      <a:rPr lang="en-US" b="0" i="1" dirty="0" smtClean="0">
                        <a:latin typeface="Cambria Math" panose="02040503050406030204" pitchFamily="18" charset="0"/>
                      </a:rPr>
                      <m:t>𝑆</m:t>
                    </m:r>
                    <m:r>
                      <a:rPr lang="en-US" b="0" i="1" dirty="0" smtClean="0">
                        <a:latin typeface="Cambria Math" panose="02040503050406030204" pitchFamily="18" charset="0"/>
                      </a:rPr>
                      <m:t>′</m:t>
                    </m:r>
                  </m:oMath>
                </a14:m>
                <a:r>
                  <a:rPr lang="en-US" dirty="0"/>
                  <a:t>，相對於以</a:t>
                </a:r>
                <a14:m>
                  <m:oMath xmlns:m="http://schemas.openxmlformats.org/officeDocument/2006/math">
                    <m:r>
                      <a:rPr lang="en-US" i="1" dirty="0">
                        <a:latin typeface="Cambria Math" panose="02040503050406030204" pitchFamily="18" charset="0"/>
                      </a:rPr>
                      <m:t>𝑂</m:t>
                    </m:r>
                  </m:oMath>
                </a14:m>
                <a:r>
                  <a:rPr lang="en-US" dirty="0"/>
                  <a:t>爲原點的</a:t>
                </a:r>
                <a14:m>
                  <m:oMath xmlns:m="http://schemas.openxmlformats.org/officeDocument/2006/math">
                    <m:r>
                      <a:rPr lang="en-US" i="1" dirty="0">
                        <a:latin typeface="Cambria Math" panose="02040503050406030204" pitchFamily="18" charset="0"/>
                      </a:rPr>
                      <m:t>𝑆</m:t>
                    </m:r>
                  </m:oMath>
                </a14:m>
                <a:r>
                  <a:rPr lang="en-US" dirty="0"/>
                  <a:t>，</a:t>
                </a:r>
                <a:r>
                  <a:rPr lang="en-US" dirty="0" err="1"/>
                  <a:t>以速度</a:t>
                </a:r>
                <a14:m>
                  <m:oMath xmlns:m="http://schemas.openxmlformats.org/officeDocument/2006/math">
                    <m:r>
                      <a:rPr lang="en-US" b="0" i="1" smtClean="0">
                        <a:latin typeface="Cambria Math" panose="02040503050406030204" pitchFamily="18" charset="0"/>
                      </a:rPr>
                      <m:t>𝑣</m:t>
                    </m:r>
                  </m:oMath>
                </a14:m>
                <a:r>
                  <a:rPr lang="en-US" dirty="0" err="1"/>
                  <a:t>移動</a:t>
                </a:r>
                <a:r>
                  <a:rPr lang="en-US" dirty="0"/>
                  <a:t>。</a:t>
                </a:r>
              </a:p>
            </p:txBody>
          </p:sp>
        </mc:Choice>
        <mc:Fallback xmlns="">
          <p:sp>
            <p:nvSpPr>
              <p:cNvPr id="10" name="TextBox 9">
                <a:extLst>
                  <a:ext uri="{FF2B5EF4-FFF2-40B4-BE49-F238E27FC236}">
                    <a16:creationId xmlns:a16="http://schemas.microsoft.com/office/drawing/2014/main" id="{E86CC375-6143-EEFE-0BFD-6ACAF7A09911}"/>
                  </a:ext>
                </a:extLst>
              </p:cNvPr>
              <p:cNvSpPr txBox="1">
                <a:spLocks noRot="1" noChangeAspect="1" noMove="1" noResize="1" noEditPoints="1" noAdjustHandles="1" noChangeArrowheads="1" noChangeShapeType="1" noTextEdit="1"/>
              </p:cNvSpPr>
              <p:nvPr/>
            </p:nvSpPr>
            <p:spPr>
              <a:xfrm>
                <a:off x="892839" y="5316116"/>
                <a:ext cx="8143657" cy="369332"/>
              </a:xfrm>
              <a:prstGeom prst="rect">
                <a:avLst/>
              </a:prstGeom>
              <a:blipFill>
                <a:blip r:embed="rId6"/>
                <a:stretch>
                  <a:fillRect l="-623" t="-6667" b="-23333"/>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B2043B66-9F8A-E0FA-89C3-BB4A162DA600}"/>
              </a:ext>
            </a:extLst>
          </p:cNvPr>
          <p:cNvSpPr txBox="1"/>
          <p:nvPr/>
        </p:nvSpPr>
        <p:spPr>
          <a:xfrm>
            <a:off x="880669" y="5704591"/>
            <a:ext cx="7899032" cy="369332"/>
          </a:xfrm>
          <a:prstGeom prst="rect">
            <a:avLst/>
          </a:prstGeom>
          <a:noFill/>
        </p:spPr>
        <p:txBody>
          <a:bodyPr wrap="square" rtlCol="0">
            <a:spAutoFit/>
          </a:bodyPr>
          <a:lstStyle/>
          <a:p>
            <a:r>
              <a:rPr lang="en-US" dirty="0" err="1"/>
              <a:t>選擇原點及時間的起點如下</a:t>
            </a:r>
            <a:r>
              <a:rPr lang="en-US" dirty="0"/>
              <a: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FDACC65-FF83-3E73-B058-BB12B9369DA0}"/>
                  </a:ext>
                </a:extLst>
              </p:cNvPr>
              <p:cNvSpPr txBox="1"/>
              <p:nvPr/>
            </p:nvSpPr>
            <p:spPr>
              <a:xfrm>
                <a:off x="871338" y="6107276"/>
                <a:ext cx="6890920" cy="369332"/>
              </a:xfrm>
              <a:prstGeom prst="rect">
                <a:avLst/>
              </a:prstGeom>
              <a:noFill/>
            </p:spPr>
            <p:txBody>
              <a:bodyPr wrap="square">
                <a:spAutoFit/>
              </a:bodyPr>
              <a:lstStyle/>
              <a:p>
                <a:r>
                  <a:rPr lang="en-US" dirty="0"/>
                  <a:t>時間</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=0</m:t>
                    </m:r>
                  </m:oMath>
                </a14:m>
                <a:r>
                  <a:rPr lang="en-US" dirty="0" err="1"/>
                  <a:t>時，兩個原點重合</a:t>
                </a:r>
                <a:r>
                  <a:rPr lang="en-US" dirty="0"/>
                  <a:t>，</a:t>
                </a:r>
                <a14:m>
                  <m:oMath xmlns:m="http://schemas.openxmlformats.org/officeDocument/2006/math">
                    <m:sSup>
                      <m:sSupPr>
                        <m:ctrlPr>
                          <a:rPr lang="en-US" i="1" dirty="0" err="1" smtClean="0">
                            <a:latin typeface="Cambria Math" panose="02040503050406030204" pitchFamily="18" charset="0"/>
                          </a:rPr>
                        </m:ctrlPr>
                      </m:sSupPr>
                      <m:e>
                        <m:r>
                          <a:rPr lang="en-US" i="1" dirty="0">
                            <a:latin typeface="Cambria Math" panose="02040503050406030204" pitchFamily="18" charset="0"/>
                          </a:rPr>
                          <m:t>𝑂</m:t>
                        </m:r>
                      </m:e>
                      <m:sup>
                        <m:r>
                          <a:rPr lang="en-US" i="1" dirty="0">
                            <a:latin typeface="Cambria Math" panose="02040503050406030204" pitchFamily="18" charset="0"/>
                          </a:rPr>
                          <m:t>′</m:t>
                        </m:r>
                      </m:sup>
                    </m:sSup>
                    <m:r>
                      <a:rPr lang="en-US" b="0" i="1" dirty="0" smtClean="0">
                        <a:latin typeface="Cambria Math" panose="02040503050406030204" pitchFamily="18" charset="0"/>
                      </a:rPr>
                      <m:t>=</m:t>
                    </m:r>
                    <m:r>
                      <a:rPr lang="en-US" b="0" i="1" dirty="0" smtClean="0">
                        <a:latin typeface="Cambria Math" panose="02040503050406030204" pitchFamily="18" charset="0"/>
                      </a:rPr>
                      <m:t>𝑂</m:t>
                    </m:r>
                  </m:oMath>
                </a14:m>
                <a:r>
                  <a:rPr lang="en-US" dirty="0"/>
                  <a:t>，恰好是時間</a:t>
                </a:r>
                <a14:m>
                  <m:oMath xmlns:m="http://schemas.openxmlformats.org/officeDocument/2006/math">
                    <m:r>
                      <a:rPr lang="en-US" i="1">
                        <a:latin typeface="Cambria Math" panose="02040503050406030204" pitchFamily="18" charset="0"/>
                      </a:rPr>
                      <m:t>𝑡</m:t>
                    </m:r>
                    <m:r>
                      <a:rPr lang="en-US" i="1">
                        <a:latin typeface="Cambria Math" panose="02040503050406030204" pitchFamily="18" charset="0"/>
                      </a:rPr>
                      <m:t>′=0</m:t>
                    </m:r>
                  </m:oMath>
                </a14:m>
                <a:r>
                  <a:rPr lang="en-US" dirty="0"/>
                  <a:t>。</a:t>
                </a:r>
              </a:p>
            </p:txBody>
          </p:sp>
        </mc:Choice>
        <mc:Fallback xmlns="">
          <p:sp>
            <p:nvSpPr>
              <p:cNvPr id="14" name="TextBox 13">
                <a:extLst>
                  <a:ext uri="{FF2B5EF4-FFF2-40B4-BE49-F238E27FC236}">
                    <a16:creationId xmlns:a16="http://schemas.microsoft.com/office/drawing/2014/main" id="{BFDACC65-FF83-3E73-B058-BB12B9369DA0}"/>
                  </a:ext>
                </a:extLst>
              </p:cNvPr>
              <p:cNvSpPr txBox="1">
                <a:spLocks noRot="1" noChangeAspect="1" noMove="1" noResize="1" noEditPoints="1" noAdjustHandles="1" noChangeArrowheads="1" noChangeShapeType="1" noTextEdit="1"/>
              </p:cNvSpPr>
              <p:nvPr/>
            </p:nvSpPr>
            <p:spPr>
              <a:xfrm>
                <a:off x="871338" y="6107276"/>
                <a:ext cx="6890920" cy="369332"/>
              </a:xfrm>
              <a:prstGeom prst="rect">
                <a:avLst/>
              </a:prstGeom>
              <a:blipFill>
                <a:blip r:embed="rId7"/>
                <a:stretch>
                  <a:fillRect l="-735"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168190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5170"/>
                                        </p:tgtEl>
                                        <p:attrNameLst>
                                          <p:attrName>style.visibility</p:attrName>
                                        </p:attrNameLst>
                                      </p:cBhvr>
                                      <p:to>
                                        <p:strVal val="visible"/>
                                      </p:to>
                                    </p:set>
                                    <p:anim calcmode="lin" valueType="num">
                                      <p:cBhvr additive="base">
                                        <p:cTn id="23" dur="500" fill="hold"/>
                                        <p:tgtEl>
                                          <p:spTgt spid="135170"/>
                                        </p:tgtEl>
                                        <p:attrNameLst>
                                          <p:attrName>ppt_x</p:attrName>
                                        </p:attrNameLst>
                                      </p:cBhvr>
                                      <p:tavLst>
                                        <p:tav tm="0">
                                          <p:val>
                                            <p:strVal val="#ppt_x"/>
                                          </p:val>
                                        </p:tav>
                                        <p:tav tm="100000">
                                          <p:val>
                                            <p:strVal val="#ppt_x"/>
                                          </p:val>
                                        </p:tav>
                                      </p:tavLst>
                                    </p:anim>
                                    <p:anim calcmode="lin" valueType="num">
                                      <p:cBhvr additive="base">
                                        <p:cTn id="24" dur="500" fill="hold"/>
                                        <p:tgtEl>
                                          <p:spTgt spid="135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4"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2" descr="3902"/>
          <p:cNvPicPr>
            <a:picLocks noChangeAspect="1" noChangeArrowheads="1"/>
          </p:cNvPicPr>
          <p:nvPr/>
        </p:nvPicPr>
        <p:blipFill>
          <a:blip r:embed="rId2">
            <a:extLst>
              <a:ext uri="{28A0092B-C50C-407E-A947-70E740481C1C}">
                <a14:useLocalDpi xmlns:a14="http://schemas.microsoft.com/office/drawing/2010/main" val="0"/>
              </a:ext>
            </a:extLst>
          </a:blip>
          <a:srcRect b="8696"/>
          <a:stretch>
            <a:fillRect/>
          </a:stretch>
        </p:blipFill>
        <p:spPr bwMode="auto">
          <a:xfrm>
            <a:off x="1115617" y="1719341"/>
            <a:ext cx="4176464" cy="31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4"/>
          <p:cNvSpPr txBox="1">
            <a:spLocks noChangeArrowheads="1"/>
          </p:cNvSpPr>
          <p:nvPr/>
        </p:nvSpPr>
        <p:spPr bwMode="auto">
          <a:xfrm>
            <a:off x="5632431" y="4526897"/>
            <a:ext cx="1682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latin typeface="Arial" charset="0"/>
              </a:rPr>
              <a:t>伽利略變換</a:t>
            </a:r>
          </a:p>
        </p:txBody>
      </p:sp>
      <mc:AlternateContent xmlns:mc="http://schemas.openxmlformats.org/markup-compatibility/2006" xmlns:a14="http://schemas.microsoft.com/office/drawing/2010/main">
        <mc:Choice Requires="a14">
          <p:sp>
            <p:nvSpPr>
              <p:cNvPr id="8" name="Text Box 5"/>
              <p:cNvSpPr txBox="1">
                <a:spLocks noChangeArrowheads="1"/>
              </p:cNvSpPr>
              <p:nvPr/>
            </p:nvSpPr>
            <p:spPr bwMode="auto">
              <a:xfrm>
                <a:off x="1113992" y="1237508"/>
                <a:ext cx="5328592" cy="369332"/>
              </a:xfrm>
              <a:prstGeom prst="rect">
                <a:avLst/>
              </a:prstGeom>
              <a:noFill/>
              <a:ln w="9525" algn="ctr">
                <a:noFill/>
                <a:miter lim="800000"/>
                <a:headEnd/>
                <a:tailEnd/>
              </a:ln>
            </p:spPr>
            <p:txBody>
              <a:bodyPr wrap="square">
                <a:spAutoFit/>
              </a:bodyPr>
              <a:lstStyle/>
              <a:p>
                <a:pPr>
                  <a:spcBef>
                    <a:spcPct val="50000"/>
                  </a:spcBef>
                  <a:defRPr/>
                </a:pPr>
                <a:r>
                  <a:rPr lang="zh-TW" altLang="en-US" dirty="0">
                    <a:latin typeface="+mn-lt"/>
                  </a:rPr>
                  <a:t>根據日常生活經驗，</a:t>
                </a:r>
                <a:r>
                  <a:rPr lang="en-US" altLang="zh-TW" b="0" dirty="0"/>
                  <a:t> </a:t>
                </a:r>
                <a14:m>
                  <m:oMath xmlns:m="http://schemas.openxmlformats.org/officeDocument/2006/math">
                    <m:r>
                      <a:rPr lang="en-US" altLang="zh-TW" b="0" i="1" smtClean="0">
                        <a:latin typeface="Cambria Math" panose="02040503050406030204" pitchFamily="18" charset="0"/>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𝑡</m:t>
                    </m:r>
                    <m:r>
                      <a:rPr lang="zh-TW" altLang="en-US" i="1">
                        <a:latin typeface="Cambria Math" panose="02040503050406030204" pitchFamily="18" charset="0"/>
                      </a:rPr>
                      <m:t>與</m:t>
                    </m:r>
                    <m:r>
                      <a:rPr lang="en-US" altLang="zh-TW" b="0" i="1" smtClean="0">
                        <a:latin typeface="Cambria Math" panose="02040503050406030204" pitchFamily="18" charset="0"/>
                      </a:rPr>
                      <m:t>𝑥</m:t>
                    </m:r>
                    <m:r>
                      <a:rPr lang="en-US" altLang="zh-TW" i="1">
                        <a:latin typeface="Cambria Math"/>
                      </a:rPr>
                      <m:t>′</m:t>
                    </m:r>
                    <m:r>
                      <a:rPr lang="en-US" altLang="zh-TW" i="1">
                        <a:latin typeface="Cambria Math" panose="02040503050406030204" pitchFamily="18" charset="0"/>
                      </a:rPr>
                      <m:t>,</m:t>
                    </m:r>
                    <m:r>
                      <a:rPr lang="en-US" altLang="zh-TW" i="1">
                        <a:latin typeface="Cambria Math" panose="02040503050406030204" pitchFamily="18" charset="0"/>
                      </a:rPr>
                      <m:t>𝑡</m:t>
                    </m:r>
                    <m:r>
                      <a:rPr lang="en-US" altLang="zh-TW" i="1" smtClean="0">
                        <a:latin typeface="Cambria Math" panose="02040503050406030204" pitchFamily="18" charset="0"/>
                      </a:rPr>
                      <m:t>’</m:t>
                    </m:r>
                  </m:oMath>
                </a14:m>
                <a:r>
                  <a:rPr lang="zh-TW" altLang="en-US" dirty="0">
                    <a:latin typeface="+mn-lt"/>
                  </a:rPr>
                  <a:t>滿足以下關係：</a:t>
                </a:r>
                <a:endParaRPr lang="en-US" altLang="zh-TW" dirty="0">
                  <a:latin typeface="+mn-lt"/>
                </a:endParaRPr>
              </a:p>
            </p:txBody>
          </p:sp>
        </mc:Choice>
        <mc:Fallback xmlns="">
          <p:sp>
            <p:nvSpPr>
              <p:cNvPr id="8" name="Text Box 5"/>
              <p:cNvSpPr txBox="1">
                <a:spLocks noRot="1" noChangeAspect="1" noMove="1" noResize="1" noEditPoints="1" noAdjustHandles="1" noChangeArrowheads="1" noChangeShapeType="1" noTextEdit="1"/>
              </p:cNvSpPr>
              <p:nvPr/>
            </p:nvSpPr>
            <p:spPr bwMode="auto">
              <a:xfrm>
                <a:off x="1113992" y="1237508"/>
                <a:ext cx="5328592" cy="369332"/>
              </a:xfrm>
              <a:prstGeom prst="rect">
                <a:avLst/>
              </a:prstGeom>
              <a:blipFill>
                <a:blip r:embed="rId3"/>
                <a:stretch>
                  <a:fillRect l="-950" t="-6667" b="-23333"/>
                </a:stretch>
              </a:blipFill>
              <a:ln w="9525" algn="ctr">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C1F3CE9C-457F-5448-84C6-F1F900203FFF}"/>
                  </a:ext>
                </a:extLst>
              </p:cNvPr>
              <p:cNvSpPr/>
              <p:nvPr/>
            </p:nvSpPr>
            <p:spPr>
              <a:xfrm>
                <a:off x="5675897" y="3118215"/>
                <a:ext cx="1361078"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𝑥</m:t>
                      </m:r>
                      <m:r>
                        <a:rPr lang="en-US" altLang="zh-TW" i="1">
                          <a:latin typeface="Cambria Math"/>
                        </a:rPr>
                        <m:t>′=</m:t>
                      </m:r>
                      <m:r>
                        <a:rPr lang="en-US" altLang="zh-TW" i="1">
                          <a:latin typeface="Cambria Math"/>
                        </a:rPr>
                        <m:t>𝑥</m:t>
                      </m:r>
                      <m:r>
                        <a:rPr lang="en-US" altLang="zh-TW" i="1">
                          <a:latin typeface="Cambria Math"/>
                        </a:rPr>
                        <m:t>−</m:t>
                      </m:r>
                      <m:r>
                        <a:rPr lang="en-US" altLang="zh-TW" i="1">
                          <a:latin typeface="Cambria Math"/>
                        </a:rPr>
                        <m:t>𝑣𝑡</m:t>
                      </m:r>
                    </m:oMath>
                  </m:oMathPara>
                </a14:m>
                <a:endParaRPr lang="zh-TW" altLang="zh-TW" dirty="0"/>
              </a:p>
            </p:txBody>
          </p:sp>
        </mc:Choice>
        <mc:Fallback xmlns="">
          <p:sp>
            <p:nvSpPr>
              <p:cNvPr id="9" name="矩形 8">
                <a:extLst>
                  <a:ext uri="{FF2B5EF4-FFF2-40B4-BE49-F238E27FC236}">
                    <a16:creationId xmlns:a16="http://schemas.microsoft.com/office/drawing/2014/main" id="{C1F3CE9C-457F-5448-84C6-F1F900203FFF}"/>
                  </a:ext>
                </a:extLst>
              </p:cNvPr>
              <p:cNvSpPr>
                <a:spLocks noRot="1" noChangeAspect="1" noMove="1" noResize="1" noEditPoints="1" noAdjustHandles="1" noChangeArrowheads="1" noChangeShapeType="1" noTextEdit="1"/>
              </p:cNvSpPr>
              <p:nvPr/>
            </p:nvSpPr>
            <p:spPr>
              <a:xfrm>
                <a:off x="5675897" y="3118215"/>
                <a:ext cx="1361078"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C651ABEF-9832-7444-856C-7F963DB45E84}"/>
                  </a:ext>
                </a:extLst>
              </p:cNvPr>
              <p:cNvSpPr/>
              <p:nvPr/>
            </p:nvSpPr>
            <p:spPr>
              <a:xfrm>
                <a:off x="5675897" y="3563231"/>
                <a:ext cx="873123"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𝑦</m:t>
                      </m:r>
                      <m:r>
                        <a:rPr lang="en-US" altLang="zh-TW" i="1">
                          <a:latin typeface="Cambria Math"/>
                        </a:rPr>
                        <m:t>′=</m:t>
                      </m:r>
                      <m:r>
                        <a:rPr lang="en-US" altLang="zh-TW" b="0" i="1" smtClean="0">
                          <a:latin typeface="Cambria Math" panose="02040503050406030204" pitchFamily="18" charset="0"/>
                        </a:rPr>
                        <m:t>𝑦</m:t>
                      </m:r>
                    </m:oMath>
                  </m:oMathPara>
                </a14:m>
                <a:endParaRPr lang="zh-TW" altLang="zh-TW" dirty="0"/>
              </a:p>
            </p:txBody>
          </p:sp>
        </mc:Choice>
        <mc:Fallback xmlns="">
          <p:sp>
            <p:nvSpPr>
              <p:cNvPr id="10" name="矩形 9">
                <a:extLst>
                  <a:ext uri="{FF2B5EF4-FFF2-40B4-BE49-F238E27FC236}">
                    <a16:creationId xmlns:a16="http://schemas.microsoft.com/office/drawing/2014/main" id="{C651ABEF-9832-7444-856C-7F963DB45E84}"/>
                  </a:ext>
                </a:extLst>
              </p:cNvPr>
              <p:cNvSpPr>
                <a:spLocks noRot="1" noChangeAspect="1" noMove="1" noResize="1" noEditPoints="1" noAdjustHandles="1" noChangeArrowheads="1" noChangeShapeType="1" noTextEdit="1"/>
              </p:cNvSpPr>
              <p:nvPr/>
            </p:nvSpPr>
            <p:spPr>
              <a:xfrm>
                <a:off x="5675897" y="3563231"/>
                <a:ext cx="873123" cy="369332"/>
              </a:xfrm>
              <a:prstGeom prst="rect">
                <a:avLst/>
              </a:prstGeom>
              <a:blipFill>
                <a:blip r:embed="rId5"/>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89C44D8C-1381-8845-A02B-4C2C929A9D3A}"/>
                  </a:ext>
                </a:extLst>
              </p:cNvPr>
              <p:cNvSpPr/>
              <p:nvPr/>
            </p:nvSpPr>
            <p:spPr>
              <a:xfrm>
                <a:off x="5675897" y="4008247"/>
                <a:ext cx="797847"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𝑡</m:t>
                      </m:r>
                      <m:r>
                        <a:rPr lang="en-US" altLang="zh-TW" i="1">
                          <a:latin typeface="Cambria Math"/>
                        </a:rPr>
                        <m:t>′=</m:t>
                      </m:r>
                      <m:r>
                        <a:rPr lang="en-US" altLang="zh-TW" b="0" i="1" smtClean="0">
                          <a:latin typeface="Cambria Math" panose="02040503050406030204" pitchFamily="18" charset="0"/>
                        </a:rPr>
                        <m:t>𝑡</m:t>
                      </m:r>
                    </m:oMath>
                  </m:oMathPara>
                </a14:m>
                <a:endParaRPr lang="zh-TW" altLang="zh-TW" dirty="0"/>
              </a:p>
            </p:txBody>
          </p:sp>
        </mc:Choice>
        <mc:Fallback xmlns="">
          <p:sp>
            <p:nvSpPr>
              <p:cNvPr id="11" name="矩形 10">
                <a:extLst>
                  <a:ext uri="{FF2B5EF4-FFF2-40B4-BE49-F238E27FC236}">
                    <a16:creationId xmlns:a16="http://schemas.microsoft.com/office/drawing/2014/main" id="{89C44D8C-1381-8845-A02B-4C2C929A9D3A}"/>
                  </a:ext>
                </a:extLst>
              </p:cNvPr>
              <p:cNvSpPr>
                <a:spLocks noRot="1" noChangeAspect="1" noMove="1" noResize="1" noEditPoints="1" noAdjustHandles="1" noChangeArrowheads="1" noChangeShapeType="1" noTextEdit="1"/>
              </p:cNvSpPr>
              <p:nvPr/>
            </p:nvSpPr>
            <p:spPr>
              <a:xfrm>
                <a:off x="5675897" y="4008247"/>
                <a:ext cx="797847" cy="369332"/>
              </a:xfrm>
              <a:prstGeom prst="rect">
                <a:avLst/>
              </a:prstGeom>
              <a:blipFill>
                <a:blip r:embed="rId6"/>
                <a:stretch>
                  <a:fillRect/>
                </a:stretch>
              </a:blipFill>
            </p:spPr>
            <p:txBody>
              <a:bodyPr/>
              <a:lstStyle/>
              <a:p>
                <a:r>
                  <a:rPr lang="en-US">
                    <a:noFill/>
                  </a:rPr>
                  <a:t> </a:t>
                </a:r>
              </a:p>
            </p:txBody>
          </p:sp>
        </mc:Fallback>
      </mc:AlternateContent>
      <p:pic>
        <p:nvPicPr>
          <p:cNvPr id="13" name="Picture 2" descr="3901">
            <a:extLst>
              <a:ext uri="{FF2B5EF4-FFF2-40B4-BE49-F238E27FC236}">
                <a16:creationId xmlns:a16="http://schemas.microsoft.com/office/drawing/2014/main" id="{E144237E-B7E0-874F-8AE3-02E4E633EB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4380" b="15640"/>
          <a:stretch>
            <a:fillRect/>
          </a:stretch>
        </p:blipFill>
        <p:spPr bwMode="auto">
          <a:xfrm>
            <a:off x="1126272" y="5010650"/>
            <a:ext cx="3262469" cy="141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DC55E18-C3C5-E698-EB7C-7F26946B894F}"/>
                  </a:ext>
                </a:extLst>
              </p:cNvPr>
              <p:cNvSpPr txBox="1"/>
              <p:nvPr/>
            </p:nvSpPr>
            <p:spPr>
              <a:xfrm>
                <a:off x="1113992" y="442081"/>
                <a:ext cx="7406168" cy="369332"/>
              </a:xfrm>
              <a:prstGeom prst="rect">
                <a:avLst/>
              </a:prstGeom>
              <a:noFill/>
            </p:spPr>
            <p:txBody>
              <a:bodyPr wrap="square" rtlCol="0">
                <a:spAutoFit/>
              </a:bodyPr>
              <a:lstStyle/>
              <a:p>
                <a:r>
                  <a:rPr lang="en-US" dirty="0" err="1"/>
                  <a:t>如前假設：時間</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=0</m:t>
                    </m:r>
                  </m:oMath>
                </a14:m>
                <a:r>
                  <a:rPr lang="en-US" dirty="0" err="1"/>
                  <a:t>時，兩個原點重合</a:t>
                </a:r>
                <a:r>
                  <a:rPr lang="en-US" dirty="0"/>
                  <a:t>，</a:t>
                </a:r>
                <a14:m>
                  <m:oMath xmlns:m="http://schemas.openxmlformats.org/officeDocument/2006/math">
                    <m:sSup>
                      <m:sSupPr>
                        <m:ctrlPr>
                          <a:rPr lang="en-US" i="1" dirty="0" err="1" smtClean="0">
                            <a:latin typeface="Cambria Math" panose="02040503050406030204" pitchFamily="18" charset="0"/>
                          </a:rPr>
                        </m:ctrlPr>
                      </m:sSupPr>
                      <m:e>
                        <m:r>
                          <a:rPr lang="en-US" i="1" dirty="0">
                            <a:latin typeface="Cambria Math" panose="02040503050406030204" pitchFamily="18" charset="0"/>
                          </a:rPr>
                          <m:t>𝑂</m:t>
                        </m:r>
                      </m:e>
                      <m:sup>
                        <m:r>
                          <a:rPr lang="en-US" i="1" dirty="0">
                            <a:latin typeface="Cambria Math" panose="02040503050406030204" pitchFamily="18" charset="0"/>
                          </a:rPr>
                          <m:t>′</m:t>
                        </m:r>
                      </m:sup>
                    </m:sSup>
                    <m:r>
                      <a:rPr lang="en-US" b="0" i="1" dirty="0" smtClean="0">
                        <a:latin typeface="Cambria Math" panose="02040503050406030204" pitchFamily="18" charset="0"/>
                      </a:rPr>
                      <m:t>=</m:t>
                    </m:r>
                    <m:r>
                      <a:rPr lang="en-US" b="0" i="1" dirty="0" smtClean="0">
                        <a:latin typeface="Cambria Math" panose="02040503050406030204" pitchFamily="18" charset="0"/>
                      </a:rPr>
                      <m:t>𝑂</m:t>
                    </m:r>
                  </m:oMath>
                </a14:m>
                <a:r>
                  <a:rPr lang="en-US" dirty="0"/>
                  <a:t>，恰好是時間</a:t>
                </a:r>
                <a14:m>
                  <m:oMath xmlns:m="http://schemas.openxmlformats.org/officeDocument/2006/math">
                    <m:r>
                      <a:rPr lang="en-US" i="1">
                        <a:latin typeface="Cambria Math" panose="02040503050406030204" pitchFamily="18" charset="0"/>
                      </a:rPr>
                      <m:t>𝑡</m:t>
                    </m:r>
                    <m:r>
                      <a:rPr lang="en-US" i="1">
                        <a:latin typeface="Cambria Math" panose="02040503050406030204" pitchFamily="18" charset="0"/>
                      </a:rPr>
                      <m:t>′=0</m:t>
                    </m:r>
                  </m:oMath>
                </a14:m>
                <a:r>
                  <a:rPr lang="en-US" dirty="0"/>
                  <a:t>。</a:t>
                </a:r>
              </a:p>
            </p:txBody>
          </p:sp>
        </mc:Choice>
        <mc:Fallback xmlns="">
          <p:sp>
            <p:nvSpPr>
              <p:cNvPr id="2" name="TextBox 1">
                <a:extLst>
                  <a:ext uri="{FF2B5EF4-FFF2-40B4-BE49-F238E27FC236}">
                    <a16:creationId xmlns:a16="http://schemas.microsoft.com/office/drawing/2014/main" id="{CDC55E18-C3C5-E698-EB7C-7F26946B894F}"/>
                  </a:ext>
                </a:extLst>
              </p:cNvPr>
              <p:cNvSpPr txBox="1">
                <a:spLocks noRot="1" noChangeAspect="1" noMove="1" noResize="1" noEditPoints="1" noAdjustHandles="1" noChangeArrowheads="1" noChangeShapeType="1" noTextEdit="1"/>
              </p:cNvSpPr>
              <p:nvPr/>
            </p:nvSpPr>
            <p:spPr>
              <a:xfrm>
                <a:off x="1113992" y="442081"/>
                <a:ext cx="7406168" cy="369332"/>
              </a:xfrm>
              <a:prstGeom prst="rect">
                <a:avLst/>
              </a:prstGeom>
              <a:blipFill>
                <a:blip r:embed="rId8"/>
                <a:stretch>
                  <a:fillRect l="-684" t="-10345" b="-241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8FAB7E3-77E0-CA36-9AB8-3CBFB5A460AC}"/>
                  </a:ext>
                </a:extLst>
              </p:cNvPr>
              <p:cNvSpPr txBox="1"/>
              <p:nvPr/>
            </p:nvSpPr>
            <p:spPr>
              <a:xfrm>
                <a:off x="1115615" y="830334"/>
                <a:ext cx="6199441" cy="369332"/>
              </a:xfrm>
              <a:prstGeom prst="rect">
                <a:avLst/>
              </a:prstGeom>
              <a:noFill/>
            </p:spPr>
            <p:txBody>
              <a:bodyPr wrap="square" rtlCol="0">
                <a:spAutoFit/>
              </a:bodyPr>
              <a:lstStyle/>
              <a:p>
                <a:r>
                  <a:rPr lang="en-US" dirty="0"/>
                  <a:t>那時間為</a:t>
                </a:r>
                <a14:m>
                  <m:oMath xmlns:m="http://schemas.openxmlformats.org/officeDocument/2006/math">
                    <m:r>
                      <a:rPr lang="en-US" b="0" i="1" smtClean="0">
                        <a:latin typeface="Cambria Math" panose="02040503050406030204" pitchFamily="18" charset="0"/>
                      </a:rPr>
                      <m:t>𝑡</m:t>
                    </m:r>
                  </m:oMath>
                </a14:m>
                <a:r>
                  <a:rPr lang="en-US" dirty="0" err="1"/>
                  <a:t>時，</a:t>
                </a:r>
                <a14:m>
                  <m:oMath xmlns:m="http://schemas.openxmlformats.org/officeDocument/2006/math">
                    <m:sSup>
                      <m:sSupPr>
                        <m:ctrlPr>
                          <a:rPr lang="en-US" i="1" dirty="0" err="1" smtClean="0">
                            <a:latin typeface="Cambria Math" panose="02040503050406030204" pitchFamily="18" charset="0"/>
                          </a:rPr>
                        </m:ctrlPr>
                      </m:sSupPr>
                      <m:e>
                        <m:r>
                          <a:rPr lang="en-US" i="1" dirty="0">
                            <a:latin typeface="Cambria Math" panose="02040503050406030204" pitchFamily="18" charset="0"/>
                          </a:rPr>
                          <m:t>𝑂</m:t>
                        </m:r>
                      </m:e>
                      <m:sup>
                        <m:r>
                          <a:rPr lang="en-US" i="1" dirty="0">
                            <a:latin typeface="Cambria Math" panose="02040503050406030204" pitchFamily="18" charset="0"/>
                          </a:rPr>
                          <m:t>′</m:t>
                        </m:r>
                      </m:sup>
                    </m:sSup>
                  </m:oMath>
                </a14:m>
                <a:r>
                  <a:rPr lang="en-US" dirty="0"/>
                  <a:t>移動到</a:t>
                </a:r>
                <a14:m>
                  <m:oMath xmlns:m="http://schemas.openxmlformats.org/officeDocument/2006/math">
                    <m:r>
                      <a:rPr lang="en-US" i="1" dirty="0">
                        <a:latin typeface="Cambria Math" panose="02040503050406030204" pitchFamily="18" charset="0"/>
                      </a:rPr>
                      <m:t>𝑂</m:t>
                    </m:r>
                  </m:oMath>
                </a14:m>
                <a:r>
                  <a:rPr lang="en-US" dirty="0"/>
                  <a:t>右方位置為</a:t>
                </a:r>
                <a14:m>
                  <m:oMath xmlns:m="http://schemas.openxmlformats.org/officeDocument/2006/math">
                    <m:r>
                      <a:rPr lang="en-US" altLang="zh-TW" i="1">
                        <a:latin typeface="Cambria Math"/>
                      </a:rPr>
                      <m:t>𝑣𝑡</m:t>
                    </m:r>
                  </m:oMath>
                </a14:m>
                <a:r>
                  <a:rPr lang="en-US" dirty="0"/>
                  <a:t>處。</a:t>
                </a:r>
              </a:p>
            </p:txBody>
          </p:sp>
        </mc:Choice>
        <mc:Fallback xmlns="">
          <p:sp>
            <p:nvSpPr>
              <p:cNvPr id="3" name="TextBox 2">
                <a:extLst>
                  <a:ext uri="{FF2B5EF4-FFF2-40B4-BE49-F238E27FC236}">
                    <a16:creationId xmlns:a16="http://schemas.microsoft.com/office/drawing/2014/main" id="{48FAB7E3-77E0-CA36-9AB8-3CBFB5A460AC}"/>
                  </a:ext>
                </a:extLst>
              </p:cNvPr>
              <p:cNvSpPr txBox="1">
                <a:spLocks noRot="1" noChangeAspect="1" noMove="1" noResize="1" noEditPoints="1" noAdjustHandles="1" noChangeArrowheads="1" noChangeShapeType="1" noTextEdit="1"/>
              </p:cNvSpPr>
              <p:nvPr/>
            </p:nvSpPr>
            <p:spPr>
              <a:xfrm>
                <a:off x="1115615" y="830334"/>
                <a:ext cx="6199441" cy="369332"/>
              </a:xfrm>
              <a:prstGeom prst="rect">
                <a:avLst/>
              </a:prstGeom>
              <a:blipFill>
                <a:blip r:embed="rId9"/>
                <a:stretch>
                  <a:fillRect l="-613"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91770307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4"/>
          <p:cNvSpPr txBox="1">
            <a:spLocks noChangeArrowheads="1"/>
          </p:cNvSpPr>
          <p:nvPr/>
        </p:nvSpPr>
        <p:spPr bwMode="auto">
          <a:xfrm>
            <a:off x="951034" y="666440"/>
            <a:ext cx="75093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latin typeface="Arial" charset="0"/>
              </a:rPr>
              <a:t>由以上變換或翻譯表，我們可以算出慣性座標系之間的速度的變換：</a:t>
            </a:r>
          </a:p>
        </p:txBody>
      </p:sp>
      <p:pic>
        <p:nvPicPr>
          <p:cNvPr id="39941" name="Picture 10" descr="f38_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700808"/>
            <a:ext cx="4049712" cy="198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矩形 5"/>
              <p:cNvSpPr/>
              <p:nvPr/>
            </p:nvSpPr>
            <p:spPr>
              <a:xfrm>
                <a:off x="1019998" y="4762221"/>
                <a:ext cx="1415644" cy="39094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zh-TW" i="1">
                              <a:latin typeface="Cambria Math" panose="02040503050406030204" pitchFamily="18" charset="0"/>
                            </a:rPr>
                          </m:ctrlPr>
                        </m:sSubSupPr>
                        <m:e>
                          <m:r>
                            <a:rPr lang="en-US" altLang="zh-TW" i="1">
                              <a:latin typeface="Cambria Math"/>
                            </a:rPr>
                            <m:t>𝑢</m:t>
                          </m:r>
                        </m:e>
                        <m:sub>
                          <m:r>
                            <a:rPr lang="en-US" altLang="zh-TW" i="1">
                              <a:latin typeface="Cambria Math"/>
                            </a:rPr>
                            <m:t>𝑥</m:t>
                          </m:r>
                        </m:sub>
                        <m:sup>
                          <m:r>
                            <a:rPr lang="en-US" altLang="zh-TW" i="1">
                              <a:latin typeface="Cambria Math"/>
                            </a:rPr>
                            <m:t>′</m:t>
                          </m:r>
                        </m:sup>
                      </m:sSubSup>
                      <m:r>
                        <a:rPr lang="en-US" altLang="zh-TW">
                          <a:latin typeface="Cambria Math"/>
                        </a:rPr>
                        <m:t>=</m:t>
                      </m:r>
                      <m:sSub>
                        <m:sSubPr>
                          <m:ctrlPr>
                            <a:rPr lang="zh-TW" altLang="zh-TW" i="1">
                              <a:latin typeface="Cambria Math" panose="02040503050406030204" pitchFamily="18" charset="0"/>
                            </a:rPr>
                          </m:ctrlPr>
                        </m:sSubPr>
                        <m:e>
                          <m:r>
                            <a:rPr lang="en-US" altLang="zh-TW" i="1">
                              <a:latin typeface="Cambria Math"/>
                            </a:rPr>
                            <m:t>𝑢</m:t>
                          </m:r>
                        </m:e>
                        <m:sub>
                          <m:r>
                            <a:rPr lang="en-US" altLang="zh-TW" i="1">
                              <a:latin typeface="Cambria Math"/>
                            </a:rPr>
                            <m:t>𝑥</m:t>
                          </m:r>
                        </m:sub>
                      </m:sSub>
                      <m:r>
                        <a:rPr lang="en-US" altLang="zh-TW" i="1">
                          <a:latin typeface="Cambria Math"/>
                        </a:rPr>
                        <m:t>−</m:t>
                      </m:r>
                      <m:r>
                        <a:rPr lang="en-US" altLang="zh-TW" i="1">
                          <a:latin typeface="Cambria Math"/>
                        </a:rPr>
                        <m:t>𝑣</m:t>
                      </m:r>
                    </m:oMath>
                  </m:oMathPara>
                </a14:m>
                <a:endParaRPr lang="zh-TW" altLang="en-US" dirty="0"/>
              </a:p>
            </p:txBody>
          </p:sp>
        </mc:Choice>
        <mc:Fallback xmlns="">
          <p:sp>
            <p:nvSpPr>
              <p:cNvPr id="6" name="矩形 5"/>
              <p:cNvSpPr>
                <a:spLocks noRot="1" noChangeAspect="1" noMove="1" noResize="1" noEditPoints="1" noAdjustHandles="1" noChangeArrowheads="1" noChangeShapeType="1" noTextEdit="1"/>
              </p:cNvSpPr>
              <p:nvPr/>
            </p:nvSpPr>
            <p:spPr>
              <a:xfrm>
                <a:off x="1019998" y="4762221"/>
                <a:ext cx="1415644" cy="39094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3333612" y="4762221"/>
                <a:ext cx="1024511" cy="422680"/>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zh-TW" i="1">
                              <a:latin typeface="Cambria Math" panose="02040503050406030204" pitchFamily="18" charset="0"/>
                            </a:rPr>
                          </m:ctrlPr>
                        </m:sSubSupPr>
                        <m:e>
                          <m:r>
                            <a:rPr lang="en-US" altLang="zh-TW" i="1">
                              <a:latin typeface="Cambria Math"/>
                            </a:rPr>
                            <m:t>𝑢</m:t>
                          </m:r>
                        </m:e>
                        <m:sub>
                          <m:r>
                            <a:rPr lang="en-US" altLang="zh-TW" i="1">
                              <a:latin typeface="Cambria Math"/>
                            </a:rPr>
                            <m:t>𝑦</m:t>
                          </m:r>
                        </m:sub>
                        <m:sup>
                          <m:r>
                            <a:rPr lang="en-US" altLang="zh-TW" i="1">
                              <a:latin typeface="Cambria Math"/>
                            </a:rPr>
                            <m:t>′</m:t>
                          </m:r>
                        </m:sup>
                      </m:sSubSup>
                      <m:r>
                        <a:rPr lang="en-US" altLang="zh-TW">
                          <a:latin typeface="Cambria Math"/>
                        </a:rPr>
                        <m:t>=</m:t>
                      </m:r>
                      <m:sSub>
                        <m:sSubPr>
                          <m:ctrlPr>
                            <a:rPr lang="zh-TW" altLang="zh-TW" i="1">
                              <a:latin typeface="Cambria Math" panose="02040503050406030204" pitchFamily="18" charset="0"/>
                            </a:rPr>
                          </m:ctrlPr>
                        </m:sSubPr>
                        <m:e>
                          <m:r>
                            <a:rPr lang="en-US" altLang="zh-TW" i="1">
                              <a:latin typeface="Cambria Math"/>
                            </a:rPr>
                            <m:t>𝑢</m:t>
                          </m:r>
                        </m:e>
                        <m:sub>
                          <m:r>
                            <a:rPr lang="en-US" altLang="zh-TW" i="1">
                              <a:latin typeface="Cambria Math"/>
                            </a:rPr>
                            <m:t>𝑦</m:t>
                          </m:r>
                        </m:sub>
                      </m:sSub>
                    </m:oMath>
                  </m:oMathPara>
                </a14:m>
                <a:endParaRPr lang="zh-TW" altLang="en-US" dirty="0"/>
              </a:p>
            </p:txBody>
          </p:sp>
        </mc:Choice>
        <mc:Fallback xmlns="">
          <p:sp>
            <p:nvSpPr>
              <p:cNvPr id="7" name="矩形 6"/>
              <p:cNvSpPr>
                <a:spLocks noRot="1" noChangeAspect="1" noMove="1" noResize="1" noEditPoints="1" noAdjustHandles="1" noChangeArrowheads="1" noChangeShapeType="1" noTextEdit="1"/>
              </p:cNvSpPr>
              <p:nvPr/>
            </p:nvSpPr>
            <p:spPr>
              <a:xfrm>
                <a:off x="3333612" y="4762221"/>
                <a:ext cx="1024511" cy="42268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951035" y="5822228"/>
                <a:ext cx="6789317" cy="369332"/>
              </a:xfrm>
              <a:prstGeom prst="rect">
                <a:avLst/>
              </a:prstGeom>
              <a:noFill/>
            </p:spPr>
            <p:txBody>
              <a:bodyPr wrap="square" rtlCol="0">
                <a:spAutoFit/>
              </a:bodyPr>
              <a:lstStyle/>
              <a:p>
                <a:r>
                  <a:rPr lang="zh-TW" altLang="en-US" dirty="0"/>
                  <a:t>但實驗已知</a:t>
                </a:r>
                <a14:m>
                  <m:oMath xmlns:m="http://schemas.openxmlformats.org/officeDocument/2006/math">
                    <m:sSup>
                      <m:sSupPr>
                        <m:ctrlPr>
                          <a:rPr lang="en-US" altLang="zh-TW" b="0" i="1" smtClean="0">
                            <a:latin typeface="Cambria Math" panose="02040503050406030204" pitchFamily="18" charset="0"/>
                          </a:rPr>
                        </m:ctrlPr>
                      </m:sSupPr>
                      <m:e>
                        <m:r>
                          <a:rPr lang="en-US" altLang="zh-TW" b="0" i="1" smtClean="0">
                            <a:latin typeface="Cambria Math"/>
                          </a:rPr>
                          <m:t>𝑐</m:t>
                        </m:r>
                      </m:e>
                      <m:sup>
                        <m:r>
                          <a:rPr lang="en-US" altLang="zh-TW" b="0" i="1" smtClean="0">
                            <a:latin typeface="Cambria Math"/>
                          </a:rPr>
                          <m:t>′</m:t>
                        </m:r>
                      </m:sup>
                    </m:sSup>
                    <m:r>
                      <a:rPr lang="en-US" altLang="zh-TW" b="0" i="1" smtClean="0">
                        <a:latin typeface="Cambria Math"/>
                      </a:rPr>
                      <m:t>=</m:t>
                    </m:r>
                    <m:r>
                      <a:rPr lang="en-US" altLang="zh-TW" b="0" i="1" smtClean="0">
                        <a:latin typeface="Cambria Math"/>
                      </a:rPr>
                      <m:t>𝑐</m:t>
                    </m:r>
                  </m:oMath>
                </a14:m>
                <a:r>
                  <a:rPr lang="zh-TW" altLang="en-US" dirty="0"/>
                  <a:t>，因此以上伽利略變換需要修正！</a:t>
                </a:r>
              </a:p>
            </p:txBody>
          </p:sp>
        </mc:Choice>
        <mc:Fallback xmlns="">
          <p:sp>
            <p:nvSpPr>
              <p:cNvPr id="2" name="文字方塊 1"/>
              <p:cNvSpPr txBox="1">
                <a:spLocks noRot="1" noChangeAspect="1" noMove="1" noResize="1" noEditPoints="1" noAdjustHandles="1" noChangeArrowheads="1" noChangeShapeType="1" noTextEdit="1"/>
              </p:cNvSpPr>
              <p:nvPr/>
            </p:nvSpPr>
            <p:spPr>
              <a:xfrm>
                <a:off x="951035" y="5822228"/>
                <a:ext cx="6789317" cy="369332"/>
              </a:xfrm>
              <a:prstGeom prst="rect">
                <a:avLst/>
              </a:prstGeom>
              <a:blipFill>
                <a:blip r:embed="rId5"/>
                <a:stretch>
                  <a:fillRect l="-560"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60AF2FBE-4A98-DE44-A946-22BEB948F663}"/>
                  </a:ext>
                </a:extLst>
              </p:cNvPr>
              <p:cNvSpPr/>
              <p:nvPr/>
            </p:nvSpPr>
            <p:spPr>
              <a:xfrm>
                <a:off x="1020282" y="3868918"/>
                <a:ext cx="3959610" cy="63376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zh-TW" i="1" smtClean="0">
                              <a:latin typeface="Cambria Math" panose="02040503050406030204" pitchFamily="18" charset="0"/>
                            </a:rPr>
                          </m:ctrlPr>
                        </m:sSubSupPr>
                        <m:e>
                          <m:r>
                            <a:rPr lang="en-US" altLang="zh-TW" i="1">
                              <a:latin typeface="Cambria Math"/>
                            </a:rPr>
                            <m:t>𝑢</m:t>
                          </m:r>
                        </m:e>
                        <m:sub>
                          <m:r>
                            <a:rPr lang="en-US" altLang="zh-TW" i="1">
                              <a:latin typeface="Cambria Math"/>
                            </a:rPr>
                            <m:t>𝑥</m:t>
                          </m:r>
                        </m:sub>
                        <m:sup>
                          <m:r>
                            <a:rPr lang="en-US" altLang="zh-TW" i="1">
                              <a:latin typeface="Cambria Math"/>
                            </a:rPr>
                            <m:t>′</m:t>
                          </m:r>
                        </m:sup>
                      </m:sSubSup>
                      <m:r>
                        <a:rPr lang="en-US" altLang="zh-TW">
                          <a:latin typeface="Cambria Math"/>
                        </a:rPr>
                        <m:t>=</m:t>
                      </m:r>
                      <m:f>
                        <m:fPr>
                          <m:ctrlPr>
                            <a:rPr lang="en-US" altLang="zh-TW" i="1" smtClean="0">
                              <a:latin typeface="Cambria Math" panose="02040503050406030204" pitchFamily="18" charset="0"/>
                            </a:rPr>
                          </m:ctrlPr>
                        </m:fPr>
                        <m:num>
                          <m: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rPr>
                            <m:t>𝑥</m:t>
                          </m:r>
                          <m:r>
                            <a:rPr lang="en-US" altLang="zh-TW" b="0" i="1" smtClean="0">
                              <a:latin typeface="Cambria Math" panose="02040503050406030204" pitchFamily="18" charset="0"/>
                            </a:rPr>
                            <m:t>′</m:t>
                          </m:r>
                        </m:num>
                        <m:den>
                          <m: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rPr>
                            <m:t>𝑡</m:t>
                          </m:r>
                        </m:den>
                      </m:f>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𝑣𝑡</m:t>
                              </m:r>
                            </m:e>
                          </m:d>
                        </m:num>
                        <m:den>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rPr>
                            <m:t>𝑡</m:t>
                          </m:r>
                        </m:den>
                      </m:f>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rPr>
                            <m:t>𝑥</m:t>
                          </m:r>
                        </m:num>
                        <m:den>
                          <m:r>
                            <a:rPr lang="en-US" altLang="zh-TW"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rPr>
                            <m:t>𝑡</m:t>
                          </m:r>
                        </m:den>
                      </m:f>
                      <m:r>
                        <a:rPr lang="en-US" altLang="zh-TW" b="0" i="1" smtClean="0">
                          <a:latin typeface="Cambria Math" panose="02040503050406030204" pitchFamily="18" charset="0"/>
                        </a:rPr>
                        <m:t>−</m:t>
                      </m:r>
                      <m:r>
                        <a:rPr lang="en-US" altLang="zh-TW" b="0" i="1" smtClean="0">
                          <a:latin typeface="Cambria Math" panose="02040503050406030204" pitchFamily="18" charset="0"/>
                        </a:rPr>
                        <m:t>𝑣</m:t>
                      </m:r>
                      <m:r>
                        <a:rPr lang="en-US" altLang="zh-TW" b="0" i="1" smtClean="0">
                          <a:latin typeface="Cambria Math" panose="02040503050406030204" pitchFamily="18" charset="0"/>
                        </a:rPr>
                        <m:t>=−</m:t>
                      </m:r>
                      <m:r>
                        <a:rPr lang="en-US" altLang="zh-TW" i="1">
                          <a:latin typeface="Cambria Math"/>
                        </a:rPr>
                        <m:t>𝑣</m:t>
                      </m:r>
                    </m:oMath>
                  </m:oMathPara>
                </a14:m>
                <a:endParaRPr lang="zh-TW" altLang="en-US" dirty="0"/>
              </a:p>
            </p:txBody>
          </p:sp>
        </mc:Choice>
        <mc:Fallback xmlns="">
          <p:sp>
            <p:nvSpPr>
              <p:cNvPr id="8" name="矩形 7">
                <a:extLst>
                  <a:ext uri="{FF2B5EF4-FFF2-40B4-BE49-F238E27FC236}">
                    <a16:creationId xmlns:a16="http://schemas.microsoft.com/office/drawing/2014/main" id="{60AF2FBE-4A98-DE44-A946-22BEB948F663}"/>
                  </a:ext>
                </a:extLst>
              </p:cNvPr>
              <p:cNvSpPr>
                <a:spLocks noRot="1" noChangeAspect="1" noMove="1" noResize="1" noEditPoints="1" noAdjustHandles="1" noChangeArrowheads="1" noChangeShapeType="1" noTextEdit="1"/>
              </p:cNvSpPr>
              <p:nvPr/>
            </p:nvSpPr>
            <p:spPr>
              <a:xfrm>
                <a:off x="1020282" y="3868918"/>
                <a:ext cx="3959610" cy="633763"/>
              </a:xfrm>
              <a:prstGeom prst="rect">
                <a:avLst/>
              </a:prstGeom>
              <a:blipFill>
                <a:blip r:embed="rId6"/>
                <a:stretch>
                  <a:fillRect b="-39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5">
                <a:extLst>
                  <a:ext uri="{FF2B5EF4-FFF2-40B4-BE49-F238E27FC236}">
                    <a16:creationId xmlns:a16="http://schemas.microsoft.com/office/drawing/2014/main" id="{8C2B545E-8BD5-96CD-78E8-6A10544B8FF4}"/>
                  </a:ext>
                </a:extLst>
              </p:cNvPr>
              <p:cNvSpPr/>
              <p:nvPr/>
            </p:nvSpPr>
            <p:spPr>
              <a:xfrm>
                <a:off x="1043608" y="5347911"/>
                <a:ext cx="1256691"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i="1">
                              <a:latin typeface="Cambria Math"/>
                            </a:rPr>
                            <m:t>𝑐</m:t>
                          </m:r>
                        </m:e>
                        <m:sup>
                          <m:r>
                            <a:rPr lang="en-US" altLang="zh-TW" i="1">
                              <a:latin typeface="Cambria Math"/>
                            </a:rPr>
                            <m:t>′</m:t>
                          </m:r>
                        </m:sup>
                      </m:sSup>
                      <m:r>
                        <a:rPr lang="en-US" altLang="zh-TW">
                          <a:latin typeface="Cambria Math"/>
                        </a:rPr>
                        <m:t>=</m:t>
                      </m:r>
                      <m:r>
                        <a:rPr lang="en-US" altLang="zh-TW" b="0" i="1" smtClean="0">
                          <a:latin typeface="Cambria Math" panose="02040503050406030204" pitchFamily="18" charset="0"/>
                        </a:rPr>
                        <m:t>𝑐</m:t>
                      </m:r>
                      <m:r>
                        <a:rPr lang="en-US" altLang="zh-TW" i="1">
                          <a:latin typeface="Cambria Math"/>
                        </a:rPr>
                        <m:t>−</m:t>
                      </m:r>
                      <m:r>
                        <a:rPr lang="en-US" altLang="zh-TW" i="1">
                          <a:latin typeface="Cambria Math"/>
                        </a:rPr>
                        <m:t>𝑣</m:t>
                      </m:r>
                    </m:oMath>
                  </m:oMathPara>
                </a14:m>
                <a:endParaRPr lang="zh-TW" altLang="en-US" dirty="0"/>
              </a:p>
            </p:txBody>
          </p:sp>
        </mc:Choice>
        <mc:Fallback xmlns="">
          <p:sp>
            <p:nvSpPr>
              <p:cNvPr id="3" name="矩形 5">
                <a:extLst>
                  <a:ext uri="{FF2B5EF4-FFF2-40B4-BE49-F238E27FC236}">
                    <a16:creationId xmlns:a16="http://schemas.microsoft.com/office/drawing/2014/main" id="{8C2B545E-8BD5-96CD-78E8-6A10544B8FF4}"/>
                  </a:ext>
                </a:extLst>
              </p:cNvPr>
              <p:cNvSpPr>
                <a:spLocks noRot="1" noChangeAspect="1" noMove="1" noResize="1" noEditPoints="1" noAdjustHandles="1" noChangeArrowheads="1" noChangeShapeType="1" noTextEdit="1"/>
              </p:cNvSpPr>
              <p:nvPr/>
            </p:nvSpPr>
            <p:spPr>
              <a:xfrm>
                <a:off x="1043608" y="5347911"/>
                <a:ext cx="1256691"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9EECC8D-72CA-04E0-784C-40C8AD0F4AC1}"/>
                  </a:ext>
                </a:extLst>
              </p:cNvPr>
              <p:cNvSpPr txBox="1"/>
              <p:nvPr/>
            </p:nvSpPr>
            <p:spPr>
              <a:xfrm>
                <a:off x="951034" y="1075245"/>
                <a:ext cx="8085462" cy="369332"/>
              </a:xfrm>
              <a:prstGeom prst="rect">
                <a:avLst/>
              </a:prstGeom>
              <a:noFill/>
            </p:spPr>
            <p:txBody>
              <a:bodyPr wrap="square" rtlCol="0">
                <a:spAutoFit/>
              </a:bodyPr>
              <a:lstStyle/>
              <a:p>
                <a:r>
                  <a:rPr lang="en-US" dirty="0" err="1"/>
                  <a:t>一個等速運動的物體，</a:t>
                </a:r>
                <a14:m>
                  <m:oMath xmlns:m="http://schemas.openxmlformats.org/officeDocument/2006/math">
                    <m:r>
                      <a:rPr lang="en-US" i="1" dirty="0" smtClean="0">
                        <a:latin typeface="Cambria Math" panose="02040503050406030204" pitchFamily="18" charset="0"/>
                        <a:cs typeface="Times New Roman" panose="02020603050405020304" pitchFamily="18" charset="0"/>
                      </a:rPr>
                      <m:t>𝑆</m:t>
                    </m:r>
                  </m:oMath>
                </a14:m>
                <a:r>
                  <a:rPr lang="en-US" dirty="0" err="1"/>
                  <a:t>測量速度為</a:t>
                </a:r>
                <a14:m>
                  <m:oMath xmlns:m="http://schemas.openxmlformats.org/officeDocument/2006/math">
                    <m:sSub>
                      <m:sSubPr>
                        <m:ctrlPr>
                          <a:rPr lang="zh-TW" altLang="zh-TW" i="1" smtClean="0">
                            <a:latin typeface="Cambria Math" panose="02040503050406030204" pitchFamily="18" charset="0"/>
                          </a:rPr>
                        </m:ctrlPr>
                      </m:sSubPr>
                      <m:e>
                        <m:r>
                          <a:rPr lang="en-US" altLang="zh-TW" i="1">
                            <a:latin typeface="Cambria Math"/>
                          </a:rPr>
                          <m:t>𝑢</m:t>
                        </m:r>
                      </m:e>
                      <m:sub>
                        <m:r>
                          <a:rPr lang="en-US" altLang="zh-TW" i="1">
                            <a:latin typeface="Cambria Math"/>
                          </a:rPr>
                          <m:t>𝑥</m:t>
                        </m:r>
                      </m:sub>
                    </m:sSub>
                  </m:oMath>
                </a14:m>
                <a:r>
                  <a:rPr lang="en-US" dirty="0"/>
                  <a:t>，相對以速度</a:t>
                </a:r>
                <a14:m>
                  <m:oMath xmlns:m="http://schemas.openxmlformats.org/officeDocument/2006/math">
                    <m:r>
                      <a:rPr lang="en-US" altLang="zh-TW" i="1">
                        <a:latin typeface="Cambria Math" panose="02040503050406030204" pitchFamily="18" charset="0"/>
                      </a:rPr>
                      <m:t>𝑣</m:t>
                    </m:r>
                  </m:oMath>
                </a14:m>
                <a:r>
                  <a:rPr lang="en-US" dirty="0"/>
                  <a:t>運動的</a:t>
                </a:r>
                <a14:m>
                  <m:oMath xmlns:m="http://schemas.openxmlformats.org/officeDocument/2006/math">
                    <m:r>
                      <a:rPr lang="en-US" i="1" dirty="0" smtClean="0">
                        <a:latin typeface="Cambria Math" panose="02040503050406030204" pitchFamily="18" charset="0"/>
                        <a:cs typeface="Times New Roman" panose="02020603050405020304" pitchFamily="18" charset="0"/>
                      </a:rPr>
                      <m:t>𝑆</m:t>
                    </m:r>
                    <m:r>
                      <a:rPr lang="en-US" i="1" dirty="0" smtClean="0">
                        <a:latin typeface="Cambria Math" panose="02040503050406030204" pitchFamily="18" charset="0"/>
                        <a:cs typeface="Times New Roman" panose="02020603050405020304" pitchFamily="18" charset="0"/>
                      </a:rPr>
                      <m:t>’</m:t>
                    </m:r>
                  </m:oMath>
                </a14:m>
                <a:r>
                  <a:rPr lang="en-US" dirty="0" err="1"/>
                  <a:t>測量速度為</a:t>
                </a:r>
                <a14:m>
                  <m:oMath xmlns:m="http://schemas.openxmlformats.org/officeDocument/2006/math">
                    <m:sSubSup>
                      <m:sSubSupPr>
                        <m:ctrlPr>
                          <a:rPr lang="zh-TW" altLang="zh-TW" i="1">
                            <a:latin typeface="Cambria Math" panose="02040503050406030204" pitchFamily="18" charset="0"/>
                          </a:rPr>
                        </m:ctrlPr>
                      </m:sSubSupPr>
                      <m:e>
                        <m:r>
                          <a:rPr lang="en-US" altLang="zh-TW" i="1">
                            <a:latin typeface="Cambria Math"/>
                          </a:rPr>
                          <m:t>𝑢</m:t>
                        </m:r>
                      </m:e>
                      <m:sub>
                        <m:r>
                          <a:rPr lang="en-US" altLang="zh-TW" i="1">
                            <a:latin typeface="Cambria Math"/>
                          </a:rPr>
                          <m:t>𝑥</m:t>
                        </m:r>
                      </m:sub>
                      <m:sup>
                        <m:r>
                          <a:rPr lang="en-US" altLang="zh-TW" i="1">
                            <a:latin typeface="Cambria Math"/>
                          </a:rPr>
                          <m:t>′</m:t>
                        </m:r>
                      </m:sup>
                    </m:sSubSup>
                  </m:oMath>
                </a14:m>
                <a:r>
                  <a:rPr lang="en-US" dirty="0"/>
                  <a:t>。</a:t>
                </a:r>
              </a:p>
            </p:txBody>
          </p:sp>
        </mc:Choice>
        <mc:Fallback xmlns="">
          <p:sp>
            <p:nvSpPr>
              <p:cNvPr id="4" name="TextBox 3">
                <a:extLst>
                  <a:ext uri="{FF2B5EF4-FFF2-40B4-BE49-F238E27FC236}">
                    <a16:creationId xmlns:a16="http://schemas.microsoft.com/office/drawing/2014/main" id="{19EECC8D-72CA-04E0-784C-40C8AD0F4AC1}"/>
                  </a:ext>
                </a:extLst>
              </p:cNvPr>
              <p:cNvSpPr txBox="1">
                <a:spLocks noRot="1" noChangeAspect="1" noMove="1" noResize="1" noEditPoints="1" noAdjustHandles="1" noChangeArrowheads="1" noChangeShapeType="1" noTextEdit="1"/>
              </p:cNvSpPr>
              <p:nvPr/>
            </p:nvSpPr>
            <p:spPr>
              <a:xfrm>
                <a:off x="951034" y="1075245"/>
                <a:ext cx="8085462" cy="369332"/>
              </a:xfrm>
              <a:prstGeom prst="rect">
                <a:avLst/>
              </a:prstGeom>
              <a:blipFill>
                <a:blip r:embed="rId8"/>
                <a:stretch>
                  <a:fillRect l="-470"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14407615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
          <p:cNvSpPr txBox="1">
            <a:spLocks noChangeArrowheads="1"/>
          </p:cNvSpPr>
          <p:nvPr/>
        </p:nvSpPr>
        <p:spPr bwMode="auto">
          <a:xfrm>
            <a:off x="1835696" y="1353078"/>
            <a:ext cx="58695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latin typeface="Arial" charset="0"/>
              </a:rPr>
              <a:t>從伽利略變換可以推導出慣性座標系之間的速度的變換</a:t>
            </a:r>
          </a:p>
        </p:txBody>
      </p:sp>
      <p:pic>
        <p:nvPicPr>
          <p:cNvPr id="38918" name="Picture 10" descr="f38_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363" y="2024063"/>
            <a:ext cx="4249737"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矩形 1"/>
              <p:cNvSpPr/>
              <p:nvPr/>
            </p:nvSpPr>
            <p:spPr>
              <a:xfrm>
                <a:off x="2519363" y="5274665"/>
                <a:ext cx="1415644" cy="39094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zh-TW" i="1">
                              <a:latin typeface="Cambria Math" panose="02040503050406030204" pitchFamily="18" charset="0"/>
                            </a:rPr>
                          </m:ctrlPr>
                        </m:sSubSupPr>
                        <m:e>
                          <m:r>
                            <a:rPr lang="en-US" altLang="zh-TW" i="1">
                              <a:latin typeface="Cambria Math"/>
                            </a:rPr>
                            <m:t>𝑢</m:t>
                          </m:r>
                        </m:e>
                        <m:sub>
                          <m:r>
                            <a:rPr lang="en-US" altLang="zh-TW" i="1">
                              <a:latin typeface="Cambria Math"/>
                            </a:rPr>
                            <m:t>𝑥</m:t>
                          </m:r>
                        </m:sub>
                        <m:sup>
                          <m:r>
                            <a:rPr lang="en-US" altLang="zh-TW" i="1">
                              <a:latin typeface="Cambria Math"/>
                            </a:rPr>
                            <m:t>′</m:t>
                          </m:r>
                        </m:sup>
                      </m:sSubSup>
                      <m:r>
                        <a:rPr lang="en-US" altLang="zh-TW">
                          <a:latin typeface="Cambria Math"/>
                        </a:rPr>
                        <m:t>=</m:t>
                      </m:r>
                      <m:sSub>
                        <m:sSubPr>
                          <m:ctrlPr>
                            <a:rPr lang="zh-TW" altLang="zh-TW" i="1">
                              <a:latin typeface="Cambria Math" panose="02040503050406030204" pitchFamily="18" charset="0"/>
                            </a:rPr>
                          </m:ctrlPr>
                        </m:sSubPr>
                        <m:e>
                          <m:r>
                            <a:rPr lang="en-US" altLang="zh-TW" i="1">
                              <a:latin typeface="Cambria Math"/>
                            </a:rPr>
                            <m:t>𝑢</m:t>
                          </m:r>
                        </m:e>
                        <m:sub>
                          <m:r>
                            <a:rPr lang="en-US" altLang="zh-TW" i="1">
                              <a:latin typeface="Cambria Math"/>
                            </a:rPr>
                            <m:t>𝑥</m:t>
                          </m:r>
                        </m:sub>
                      </m:sSub>
                      <m:r>
                        <a:rPr lang="en-US" altLang="zh-TW" i="1">
                          <a:latin typeface="Cambria Math"/>
                        </a:rPr>
                        <m:t>−</m:t>
                      </m:r>
                      <m:r>
                        <a:rPr lang="en-US" altLang="zh-TW" i="1">
                          <a:latin typeface="Cambria Math"/>
                        </a:rPr>
                        <m:t>𝑣</m:t>
                      </m:r>
                    </m:oMath>
                  </m:oMathPara>
                </a14:m>
                <a:endParaRPr lang="zh-TW" altLang="en-US" dirty="0"/>
              </a:p>
            </p:txBody>
          </p:sp>
        </mc:Choice>
        <mc:Fallback xmlns="">
          <p:sp>
            <p:nvSpPr>
              <p:cNvPr id="2" name="矩形 1"/>
              <p:cNvSpPr>
                <a:spLocks noRot="1" noChangeAspect="1" noMove="1" noResize="1" noEditPoints="1" noAdjustHandles="1" noChangeArrowheads="1" noChangeShapeType="1" noTextEdit="1"/>
              </p:cNvSpPr>
              <p:nvPr/>
            </p:nvSpPr>
            <p:spPr>
              <a:xfrm>
                <a:off x="2519363" y="5274665"/>
                <a:ext cx="1415644" cy="390941"/>
              </a:xfrm>
              <a:prstGeom prst="rect">
                <a:avLst/>
              </a:prstGeom>
              <a:blipFill>
                <a:blip r:embed="rId3"/>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4832977" y="5274665"/>
                <a:ext cx="1024511" cy="422680"/>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zh-TW" i="1">
                              <a:latin typeface="Cambria Math" panose="02040503050406030204" pitchFamily="18" charset="0"/>
                            </a:rPr>
                          </m:ctrlPr>
                        </m:sSubSupPr>
                        <m:e>
                          <m:r>
                            <a:rPr lang="en-US" altLang="zh-TW" i="1">
                              <a:latin typeface="Cambria Math"/>
                            </a:rPr>
                            <m:t>𝑢</m:t>
                          </m:r>
                        </m:e>
                        <m:sub>
                          <m:r>
                            <a:rPr lang="en-US" altLang="zh-TW" i="1">
                              <a:latin typeface="Cambria Math"/>
                            </a:rPr>
                            <m:t>𝑦</m:t>
                          </m:r>
                        </m:sub>
                        <m:sup>
                          <m:r>
                            <a:rPr lang="en-US" altLang="zh-TW" i="1">
                              <a:latin typeface="Cambria Math"/>
                            </a:rPr>
                            <m:t>′</m:t>
                          </m:r>
                        </m:sup>
                      </m:sSubSup>
                      <m:r>
                        <a:rPr lang="en-US" altLang="zh-TW">
                          <a:latin typeface="Cambria Math"/>
                        </a:rPr>
                        <m:t>=</m:t>
                      </m:r>
                      <m:sSub>
                        <m:sSubPr>
                          <m:ctrlPr>
                            <a:rPr lang="zh-TW" altLang="zh-TW" i="1">
                              <a:latin typeface="Cambria Math" panose="02040503050406030204" pitchFamily="18" charset="0"/>
                            </a:rPr>
                          </m:ctrlPr>
                        </m:sSubPr>
                        <m:e>
                          <m:r>
                            <a:rPr lang="en-US" altLang="zh-TW" i="1">
                              <a:latin typeface="Cambria Math"/>
                            </a:rPr>
                            <m:t>𝑢</m:t>
                          </m:r>
                        </m:e>
                        <m:sub>
                          <m:r>
                            <a:rPr lang="en-US" altLang="zh-TW" i="1">
                              <a:latin typeface="Cambria Math"/>
                            </a:rPr>
                            <m:t>𝑦</m:t>
                          </m:r>
                        </m:sub>
                      </m:sSub>
                    </m:oMath>
                  </m:oMathPara>
                </a14:m>
                <a:endParaRPr lang="zh-TW" altLang="en-US" dirty="0"/>
              </a:p>
            </p:txBody>
          </p:sp>
        </mc:Choice>
        <mc:Fallback xmlns="">
          <p:sp>
            <p:nvSpPr>
              <p:cNvPr id="8" name="矩形 7"/>
              <p:cNvSpPr>
                <a:spLocks noRot="1" noChangeAspect="1" noMove="1" noResize="1" noEditPoints="1" noAdjustHandles="1" noChangeArrowheads="1" noChangeShapeType="1" noTextEdit="1"/>
              </p:cNvSpPr>
              <p:nvPr/>
            </p:nvSpPr>
            <p:spPr>
              <a:xfrm>
                <a:off x="4832977" y="5274665"/>
                <a:ext cx="1024511" cy="422680"/>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88618DE7-9B4E-DE48-BD49-D770E0420CD5}"/>
                  </a:ext>
                </a:extLst>
              </p:cNvPr>
              <p:cNvSpPr/>
              <p:nvPr/>
            </p:nvSpPr>
            <p:spPr>
              <a:xfrm>
                <a:off x="2519363" y="4406928"/>
                <a:ext cx="4301562" cy="63376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zh-TW" i="1" smtClean="0">
                              <a:latin typeface="Cambria Math" panose="02040503050406030204" pitchFamily="18" charset="0"/>
                            </a:rPr>
                          </m:ctrlPr>
                        </m:sSubSupPr>
                        <m:e>
                          <m:r>
                            <a:rPr lang="en-US" altLang="zh-TW" i="1">
                              <a:latin typeface="Cambria Math"/>
                            </a:rPr>
                            <m:t>𝑢</m:t>
                          </m:r>
                        </m:e>
                        <m:sub>
                          <m:r>
                            <a:rPr lang="en-US" altLang="zh-TW" i="1">
                              <a:latin typeface="Cambria Math"/>
                            </a:rPr>
                            <m:t>𝑥</m:t>
                          </m:r>
                        </m:sub>
                        <m:sup>
                          <m:r>
                            <a:rPr lang="en-US" altLang="zh-TW" i="1">
                              <a:latin typeface="Cambria Math"/>
                            </a:rPr>
                            <m:t>′</m:t>
                          </m:r>
                        </m:sup>
                      </m:sSubSup>
                      <m:r>
                        <a:rPr lang="en-US" altLang="zh-TW">
                          <a:latin typeface="Cambria Math"/>
                        </a:rPr>
                        <m:t>=</m:t>
                      </m:r>
                      <m:f>
                        <m:fPr>
                          <m:ctrlPr>
                            <a:rPr lang="en-US" altLang="zh-TW" i="1" smtClean="0">
                              <a:latin typeface="Cambria Math" panose="02040503050406030204" pitchFamily="18" charset="0"/>
                            </a:rPr>
                          </m:ctrlPr>
                        </m:fPr>
                        <m:num>
                          <m:r>
                            <a:rPr lang="en-US" altLang="zh-TW" b="0" i="1" smtClean="0">
                              <a:latin typeface="Cambria Math" panose="02040503050406030204" pitchFamily="18" charset="0"/>
                            </a:rPr>
                            <m:t>𝑑𝑥</m:t>
                          </m:r>
                          <m:r>
                            <a:rPr lang="en-US" altLang="zh-TW" b="0" i="1" smtClean="0">
                              <a:latin typeface="Cambria Math" panose="02040503050406030204" pitchFamily="18" charset="0"/>
                            </a:rPr>
                            <m:t>′</m:t>
                          </m:r>
                        </m:num>
                        <m:den>
                          <m:r>
                            <a:rPr lang="en-US" altLang="zh-TW" b="0" i="1" smtClean="0">
                              <a:latin typeface="Cambria Math" panose="02040503050406030204" pitchFamily="18" charset="0"/>
                            </a:rPr>
                            <m:t>𝑑𝑡</m:t>
                          </m:r>
                        </m:den>
                      </m:f>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𝑑</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𝑣𝑡</m:t>
                              </m:r>
                            </m:e>
                          </m:d>
                        </m:num>
                        <m:den>
                          <m:r>
                            <a:rPr lang="en-US" altLang="zh-TW" b="0" i="1" smtClean="0">
                              <a:latin typeface="Cambria Math" panose="02040503050406030204" pitchFamily="18" charset="0"/>
                            </a:rPr>
                            <m:t>𝑑𝑡</m:t>
                          </m:r>
                        </m:den>
                      </m:f>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𝑑𝑥</m:t>
                          </m:r>
                        </m:num>
                        <m:den>
                          <m:r>
                            <a:rPr lang="en-US" altLang="zh-TW" i="1">
                              <a:latin typeface="Cambria Math" panose="02040503050406030204" pitchFamily="18" charset="0"/>
                            </a:rPr>
                            <m:t>𝑑𝑡</m:t>
                          </m:r>
                        </m:den>
                      </m:f>
                      <m:r>
                        <a:rPr lang="en-US" altLang="zh-TW" b="0" i="1" smtClean="0">
                          <a:latin typeface="Cambria Math" panose="02040503050406030204" pitchFamily="18" charset="0"/>
                        </a:rPr>
                        <m:t>−</m:t>
                      </m:r>
                      <m:r>
                        <a:rPr lang="en-US" altLang="zh-TW" b="0" i="1" smtClean="0">
                          <a:latin typeface="Cambria Math" panose="02040503050406030204" pitchFamily="18" charset="0"/>
                        </a:rPr>
                        <m:t>𝑣</m:t>
                      </m:r>
                      <m:r>
                        <a:rPr lang="en-US" altLang="zh-TW" b="0" i="1" smtClean="0">
                          <a:latin typeface="Cambria Math" panose="02040503050406030204" pitchFamily="18" charset="0"/>
                        </a:rPr>
                        <m:t>=</m:t>
                      </m:r>
                      <m:sSub>
                        <m:sSubPr>
                          <m:ctrlPr>
                            <a:rPr lang="zh-TW" altLang="zh-TW" i="1" smtClean="0">
                              <a:latin typeface="Cambria Math" panose="02040503050406030204" pitchFamily="18" charset="0"/>
                            </a:rPr>
                          </m:ctrlPr>
                        </m:sSubPr>
                        <m:e>
                          <m:r>
                            <a:rPr lang="en-US" altLang="zh-TW" i="1">
                              <a:latin typeface="Cambria Math"/>
                            </a:rPr>
                            <m:t>𝑢</m:t>
                          </m:r>
                        </m:e>
                        <m:sub>
                          <m:r>
                            <a:rPr lang="en-US" altLang="zh-TW" i="1">
                              <a:latin typeface="Cambria Math"/>
                            </a:rPr>
                            <m:t>𝑥</m:t>
                          </m:r>
                        </m:sub>
                      </m:sSub>
                      <m:r>
                        <a:rPr lang="en-US" altLang="zh-TW" i="1">
                          <a:latin typeface="Cambria Math"/>
                        </a:rPr>
                        <m:t>−</m:t>
                      </m:r>
                      <m:r>
                        <a:rPr lang="en-US" altLang="zh-TW" i="1">
                          <a:latin typeface="Cambria Math"/>
                        </a:rPr>
                        <m:t>𝑣</m:t>
                      </m:r>
                    </m:oMath>
                  </m:oMathPara>
                </a14:m>
                <a:endParaRPr lang="zh-TW" altLang="en-US" dirty="0"/>
              </a:p>
            </p:txBody>
          </p:sp>
        </mc:Choice>
        <mc:Fallback xmlns="">
          <p:sp>
            <p:nvSpPr>
              <p:cNvPr id="7" name="矩形 6">
                <a:extLst>
                  <a:ext uri="{FF2B5EF4-FFF2-40B4-BE49-F238E27FC236}">
                    <a16:creationId xmlns:a16="http://schemas.microsoft.com/office/drawing/2014/main" id="{88618DE7-9B4E-DE48-BD49-D770E0420CD5}"/>
                  </a:ext>
                </a:extLst>
              </p:cNvPr>
              <p:cNvSpPr>
                <a:spLocks noRot="1" noChangeAspect="1" noMove="1" noResize="1" noEditPoints="1" noAdjustHandles="1" noChangeArrowheads="1" noChangeShapeType="1" noTextEdit="1"/>
              </p:cNvSpPr>
              <p:nvPr/>
            </p:nvSpPr>
            <p:spPr>
              <a:xfrm>
                <a:off x="2519363" y="4406928"/>
                <a:ext cx="4301562" cy="633763"/>
              </a:xfrm>
              <a:prstGeom prst="rect">
                <a:avLst/>
              </a:prstGeom>
              <a:blipFill>
                <a:blip r:embed="rId5"/>
                <a:stretch>
                  <a:fillRect b="-6000"/>
                </a:stretch>
              </a:blipFill>
            </p:spPr>
            <p:txBody>
              <a:bodyPr/>
              <a:lstStyle/>
              <a:p>
                <a:r>
                  <a:rPr lang="en-TW">
                    <a:noFill/>
                  </a:rPr>
                  <a:t> </a:t>
                </a:r>
              </a:p>
            </p:txBody>
          </p:sp>
        </mc:Fallback>
      </mc:AlternateContent>
    </p:spTree>
    <p:extLst>
      <p:ext uri="{BB962C8B-B14F-4D97-AF65-F5344CB8AC3E}">
        <p14:creationId xmlns:p14="http://schemas.microsoft.com/office/powerpoint/2010/main" val="203192165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endParaRPr lang="zh-TW" altLang="en-US"/>
          </a:p>
        </p:txBody>
      </p:sp>
      <p:sp>
        <p:nvSpPr>
          <p:cNvPr id="13315" name="Rectangle 3"/>
          <p:cNvSpPr>
            <a:spLocks noGrp="1" noChangeArrowheads="1"/>
          </p:cNvSpPr>
          <p:nvPr>
            <p:ph type="body" idx="1"/>
          </p:nvPr>
        </p:nvSpPr>
        <p:spPr/>
        <p:txBody>
          <a:bodyPr/>
          <a:lstStyle/>
          <a:p>
            <a:pPr eaLnBrk="1" hangingPunct="1"/>
            <a:endParaRPr lang="zh-TW" altLang="en-US"/>
          </a:p>
        </p:txBody>
      </p:sp>
      <p:pic>
        <p:nvPicPr>
          <p:cNvPr id="13316" name="Picture 4" descr="File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6288" y="-419100"/>
            <a:ext cx="10698163"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File0001">
            <a:extLst>
              <a:ext uri="{FF2B5EF4-FFF2-40B4-BE49-F238E27FC236}">
                <a16:creationId xmlns:a16="http://schemas.microsoft.com/office/drawing/2014/main" id="{B51D7933-401B-DB40-9D7B-E6F6A583D4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082" y="-457200"/>
            <a:ext cx="10698163"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矩形 1">
                <a:extLst>
                  <a:ext uri="{FF2B5EF4-FFF2-40B4-BE49-F238E27FC236}">
                    <a16:creationId xmlns:a16="http://schemas.microsoft.com/office/drawing/2014/main" id="{6194219E-8505-8F48-BBF9-EC0E0F064E11}"/>
                  </a:ext>
                </a:extLst>
              </p:cNvPr>
              <p:cNvSpPr/>
              <p:nvPr/>
            </p:nvSpPr>
            <p:spPr>
              <a:xfrm>
                <a:off x="5004048" y="2492896"/>
                <a:ext cx="1415644" cy="39094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zh-TW" i="1">
                              <a:latin typeface="Cambria Math" panose="02040503050406030204" pitchFamily="18" charset="0"/>
                            </a:rPr>
                          </m:ctrlPr>
                        </m:sSubSupPr>
                        <m:e>
                          <m:r>
                            <a:rPr lang="en-US" altLang="zh-TW" i="1">
                              <a:latin typeface="Cambria Math"/>
                            </a:rPr>
                            <m:t>𝑢</m:t>
                          </m:r>
                        </m:e>
                        <m:sub>
                          <m:r>
                            <a:rPr lang="en-US" altLang="zh-TW" i="1">
                              <a:latin typeface="Cambria Math"/>
                            </a:rPr>
                            <m:t>𝑥</m:t>
                          </m:r>
                        </m:sub>
                        <m:sup>
                          <m:r>
                            <a:rPr lang="en-US" altLang="zh-TW" i="1">
                              <a:latin typeface="Cambria Math"/>
                            </a:rPr>
                            <m:t>′</m:t>
                          </m:r>
                        </m:sup>
                      </m:sSubSup>
                      <m:r>
                        <a:rPr lang="en-US" altLang="zh-TW">
                          <a:latin typeface="Cambria Math"/>
                        </a:rPr>
                        <m:t>=</m:t>
                      </m:r>
                      <m:sSub>
                        <m:sSubPr>
                          <m:ctrlPr>
                            <a:rPr lang="zh-TW" altLang="zh-TW" i="1">
                              <a:latin typeface="Cambria Math" panose="02040503050406030204" pitchFamily="18" charset="0"/>
                            </a:rPr>
                          </m:ctrlPr>
                        </m:sSubPr>
                        <m:e>
                          <m:r>
                            <a:rPr lang="en-US" altLang="zh-TW" i="1">
                              <a:latin typeface="Cambria Math"/>
                            </a:rPr>
                            <m:t>𝑢</m:t>
                          </m:r>
                        </m:e>
                        <m:sub>
                          <m:r>
                            <a:rPr lang="en-US" altLang="zh-TW" i="1">
                              <a:latin typeface="Cambria Math"/>
                            </a:rPr>
                            <m:t>𝑥</m:t>
                          </m:r>
                        </m:sub>
                      </m:sSub>
                      <m:r>
                        <a:rPr lang="en-US" altLang="zh-TW" i="1">
                          <a:latin typeface="Cambria Math"/>
                        </a:rPr>
                        <m:t>−</m:t>
                      </m:r>
                      <m:r>
                        <a:rPr lang="en-US" altLang="zh-TW" i="1">
                          <a:latin typeface="Cambria Math"/>
                        </a:rPr>
                        <m:t>𝑣</m:t>
                      </m:r>
                    </m:oMath>
                  </m:oMathPara>
                </a14:m>
                <a:endParaRPr lang="zh-TW" altLang="en-US" dirty="0"/>
              </a:p>
            </p:txBody>
          </p:sp>
        </mc:Choice>
        <mc:Fallback xmlns="">
          <p:sp>
            <p:nvSpPr>
              <p:cNvPr id="7" name="矩形 1">
                <a:extLst>
                  <a:ext uri="{FF2B5EF4-FFF2-40B4-BE49-F238E27FC236}">
                    <a16:creationId xmlns:a16="http://schemas.microsoft.com/office/drawing/2014/main" id="{6194219E-8505-8F48-BBF9-EC0E0F064E11}"/>
                  </a:ext>
                </a:extLst>
              </p:cNvPr>
              <p:cNvSpPr>
                <a:spLocks noRot="1" noChangeAspect="1" noMove="1" noResize="1" noEditPoints="1" noAdjustHandles="1" noChangeArrowheads="1" noChangeShapeType="1" noTextEdit="1"/>
              </p:cNvSpPr>
              <p:nvPr/>
            </p:nvSpPr>
            <p:spPr>
              <a:xfrm>
                <a:off x="5004048" y="2492896"/>
                <a:ext cx="1415644" cy="390941"/>
              </a:xfrm>
              <a:prstGeom prst="rect">
                <a:avLst/>
              </a:prstGeom>
              <a:blipFill>
                <a:blip r:embed="rId3"/>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矩形 5">
                <a:extLst>
                  <a:ext uri="{FF2B5EF4-FFF2-40B4-BE49-F238E27FC236}">
                    <a16:creationId xmlns:a16="http://schemas.microsoft.com/office/drawing/2014/main" id="{3F61095B-BB23-EF25-6B78-ACC5C6DE24AC}"/>
                  </a:ext>
                </a:extLst>
              </p:cNvPr>
              <p:cNvSpPr/>
              <p:nvPr/>
            </p:nvSpPr>
            <p:spPr>
              <a:xfrm>
                <a:off x="5004048" y="3066399"/>
                <a:ext cx="1256691"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i="1">
                              <a:latin typeface="Cambria Math"/>
                            </a:rPr>
                            <m:t>𝑐</m:t>
                          </m:r>
                        </m:e>
                        <m:sup>
                          <m:r>
                            <a:rPr lang="en-US" altLang="zh-TW" i="1">
                              <a:latin typeface="Cambria Math"/>
                            </a:rPr>
                            <m:t>′</m:t>
                          </m:r>
                        </m:sup>
                      </m:sSup>
                      <m:r>
                        <a:rPr lang="en-US" altLang="zh-TW">
                          <a:latin typeface="Cambria Math"/>
                        </a:rPr>
                        <m:t>=</m:t>
                      </m:r>
                      <m:r>
                        <a:rPr lang="en-US" altLang="zh-TW" b="0" i="1" smtClean="0">
                          <a:latin typeface="Cambria Math" panose="02040503050406030204" pitchFamily="18" charset="0"/>
                        </a:rPr>
                        <m:t>𝑐</m:t>
                      </m:r>
                      <m:r>
                        <a:rPr lang="en-US" altLang="zh-TW" i="1">
                          <a:latin typeface="Cambria Math"/>
                        </a:rPr>
                        <m:t>−</m:t>
                      </m:r>
                      <m:r>
                        <a:rPr lang="en-US" altLang="zh-TW" i="1">
                          <a:latin typeface="Cambria Math"/>
                        </a:rPr>
                        <m:t>𝑣</m:t>
                      </m:r>
                    </m:oMath>
                  </m:oMathPara>
                </a14:m>
                <a:endParaRPr lang="zh-TW" altLang="en-US" dirty="0"/>
              </a:p>
            </p:txBody>
          </p:sp>
        </mc:Choice>
        <mc:Fallback xmlns="">
          <p:sp>
            <p:nvSpPr>
              <p:cNvPr id="2" name="矩形 5">
                <a:extLst>
                  <a:ext uri="{FF2B5EF4-FFF2-40B4-BE49-F238E27FC236}">
                    <a16:creationId xmlns:a16="http://schemas.microsoft.com/office/drawing/2014/main" id="{3F61095B-BB23-EF25-6B78-ACC5C6DE24AC}"/>
                  </a:ext>
                </a:extLst>
              </p:cNvPr>
              <p:cNvSpPr>
                <a:spLocks noRot="1" noChangeAspect="1" noMove="1" noResize="1" noEditPoints="1" noAdjustHandles="1" noChangeArrowheads="1" noChangeShapeType="1" noTextEdit="1"/>
              </p:cNvSpPr>
              <p:nvPr/>
            </p:nvSpPr>
            <p:spPr>
              <a:xfrm>
                <a:off x="5004048" y="3066399"/>
                <a:ext cx="1256691" cy="369332"/>
              </a:xfrm>
              <a:prstGeom prst="rect">
                <a:avLst/>
              </a:prstGeom>
              <a:blipFill>
                <a:blip r:embed="rId4"/>
                <a:stretch>
                  <a:fillRect/>
                </a:stretch>
              </a:blipFill>
            </p:spPr>
            <p:txBody>
              <a:bodyPr/>
              <a:lstStyle/>
              <a:p>
                <a:r>
                  <a:rPr lang="en-TW">
                    <a:noFill/>
                  </a:rPr>
                  <a:t> </a:t>
                </a:r>
              </a:p>
            </p:txBody>
          </p:sp>
        </mc:Fallback>
      </mc:AlternateContent>
      <p:sp>
        <p:nvSpPr>
          <p:cNvPr id="8" name="Lightning Bolt 7">
            <a:extLst>
              <a:ext uri="{FF2B5EF4-FFF2-40B4-BE49-F238E27FC236}">
                <a16:creationId xmlns:a16="http://schemas.microsoft.com/office/drawing/2014/main" id="{EDA8FB59-6AE8-E23F-B72B-6BDBCBC45780}"/>
              </a:ext>
            </a:extLst>
          </p:cNvPr>
          <p:cNvSpPr/>
          <p:nvPr/>
        </p:nvSpPr>
        <p:spPr>
          <a:xfrm rot="19984860">
            <a:off x="177891" y="2761217"/>
            <a:ext cx="2160240" cy="648072"/>
          </a:xfrm>
          <a:prstGeom prst="lightningBolt">
            <a:avLst/>
          </a:prstGeom>
          <a:solidFill>
            <a:srgbClr val="FFFF00"/>
          </a:solidFill>
          <a:ln w="444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9" name="Right Arrow 8">
            <a:extLst>
              <a:ext uri="{FF2B5EF4-FFF2-40B4-BE49-F238E27FC236}">
                <a16:creationId xmlns:a16="http://schemas.microsoft.com/office/drawing/2014/main" id="{58D65AE0-2EB3-43A8-82BA-41F65EAC234F}"/>
              </a:ext>
            </a:extLst>
          </p:cNvPr>
          <p:cNvSpPr/>
          <p:nvPr/>
        </p:nvSpPr>
        <p:spPr>
          <a:xfrm>
            <a:off x="6804248" y="3029260"/>
            <a:ext cx="864096" cy="399740"/>
          </a:xfrm>
          <a:prstGeom prst="rightArrow">
            <a:avLst/>
          </a:prstGeom>
          <a:solidFill>
            <a:srgbClr val="00B050"/>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Tree>
    <p:extLst>
      <p:ext uri="{BB962C8B-B14F-4D97-AF65-F5344CB8AC3E}">
        <p14:creationId xmlns:p14="http://schemas.microsoft.com/office/powerpoint/2010/main" val="429379697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6" name="Picture 2" descr="C:\Users\Chia-Hung Chang\Downloads\Data\Serway\VI\Media\Images\Chapter9\09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1557338"/>
            <a:ext cx="3440112" cy="33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7107" name="Object 3"/>
          <p:cNvGraphicFramePr>
            <a:graphicFrameLocks noChangeAspect="1"/>
          </p:cNvGraphicFramePr>
          <p:nvPr/>
        </p:nvGraphicFramePr>
        <p:xfrm>
          <a:off x="2735263" y="5373688"/>
          <a:ext cx="3248025" cy="428625"/>
        </p:xfrm>
        <a:graphic>
          <a:graphicData uri="http://schemas.openxmlformats.org/presentationml/2006/ole">
            <mc:AlternateContent xmlns:mc="http://schemas.openxmlformats.org/markup-compatibility/2006">
              <mc:Choice xmlns:v="urn:schemas-microsoft-com:vml" Requires="v">
                <p:oleObj name="方程式" r:id="rId3" imgW="1828800" imgH="241300" progId="Equation.3">
                  <p:embed/>
                </p:oleObj>
              </mc:Choice>
              <mc:Fallback>
                <p:oleObj name="方程式" r:id="rId3" imgW="1828800" imgH="241300" progId="Equation.3">
                  <p:embed/>
                  <p:pic>
                    <p:nvPicPr>
                      <p:cNvPr id="4710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263" y="5373688"/>
                        <a:ext cx="3248025" cy="428625"/>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7108" name="文字方塊 3"/>
          <p:cNvSpPr txBox="1">
            <a:spLocks noChangeArrowheads="1"/>
          </p:cNvSpPr>
          <p:nvPr/>
        </p:nvSpPr>
        <p:spPr bwMode="auto">
          <a:xfrm>
            <a:off x="2447925" y="873125"/>
            <a:ext cx="3924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動量守恆定律是否滿足相對性原則？</a:t>
            </a:r>
          </a:p>
        </p:txBody>
      </p:sp>
    </p:spTree>
    <p:extLst>
      <p:ext uri="{BB962C8B-B14F-4D97-AF65-F5344CB8AC3E}">
        <p14:creationId xmlns:p14="http://schemas.microsoft.com/office/powerpoint/2010/main" val="13948783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130" name="Picture 2" descr="C:\Users\Chia-Hung Chang\Downloads\Data\Serway\VI\Media\Images\Chapter9\0909.jpg"/>
          <p:cNvPicPr>
            <a:picLocks noChangeAspect="1" noChangeArrowheads="1"/>
          </p:cNvPicPr>
          <p:nvPr/>
        </p:nvPicPr>
        <p:blipFill>
          <a:blip r:embed="rId2">
            <a:extLst>
              <a:ext uri="{28A0092B-C50C-407E-A947-70E740481C1C}">
                <a14:useLocalDpi xmlns:a14="http://schemas.microsoft.com/office/drawing/2010/main" val="0"/>
              </a:ext>
            </a:extLst>
          </a:blip>
          <a:srcRect b="10835"/>
          <a:stretch>
            <a:fillRect/>
          </a:stretch>
        </p:blipFill>
        <p:spPr bwMode="auto">
          <a:xfrm>
            <a:off x="252413" y="1700213"/>
            <a:ext cx="3440112"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8131" name="Object 3"/>
          <p:cNvGraphicFramePr>
            <a:graphicFrameLocks noChangeAspect="1"/>
          </p:cNvGraphicFramePr>
          <p:nvPr/>
        </p:nvGraphicFramePr>
        <p:xfrm>
          <a:off x="200025" y="5121275"/>
          <a:ext cx="3248025" cy="428625"/>
        </p:xfrm>
        <a:graphic>
          <a:graphicData uri="http://schemas.openxmlformats.org/presentationml/2006/ole">
            <mc:AlternateContent xmlns:mc="http://schemas.openxmlformats.org/markup-compatibility/2006">
              <mc:Choice xmlns:v="urn:schemas-microsoft-com:vml" Requires="v">
                <p:oleObj name="方程式" r:id="rId3" imgW="1828800" imgH="241300" progId="Equation.3">
                  <p:embed/>
                </p:oleObj>
              </mc:Choice>
              <mc:Fallback>
                <p:oleObj name="方程式" r:id="rId3" imgW="1828800" imgH="241300" progId="Equation.3">
                  <p:embed/>
                  <p:pic>
                    <p:nvPicPr>
                      <p:cNvPr id="48131"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 y="5121275"/>
                        <a:ext cx="3248025" cy="42862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8132" name="向右箭號 4"/>
          <p:cNvSpPr>
            <a:spLocks noChangeArrowheads="1"/>
          </p:cNvSpPr>
          <p:nvPr/>
        </p:nvSpPr>
        <p:spPr bwMode="auto">
          <a:xfrm>
            <a:off x="4032250" y="2276475"/>
            <a:ext cx="828675" cy="539750"/>
          </a:xfrm>
          <a:prstGeom prst="rightArrow">
            <a:avLst>
              <a:gd name="adj1" fmla="val 50000"/>
              <a:gd name="adj2" fmla="val 50061"/>
            </a:avLst>
          </a:prstGeom>
          <a:solidFill>
            <a:srgbClr val="00B050"/>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pic>
        <p:nvPicPr>
          <p:cNvPr id="48133" name="Picture 2" descr="3902"/>
          <p:cNvPicPr>
            <a:picLocks noChangeAspect="1" noChangeArrowheads="1"/>
          </p:cNvPicPr>
          <p:nvPr/>
        </p:nvPicPr>
        <p:blipFill>
          <a:blip r:embed="rId5">
            <a:extLst>
              <a:ext uri="{28A0092B-C50C-407E-A947-70E740481C1C}">
                <a14:useLocalDpi xmlns:a14="http://schemas.microsoft.com/office/drawing/2010/main" val="0"/>
              </a:ext>
            </a:extLst>
          </a:blip>
          <a:srcRect b="9839"/>
          <a:stretch>
            <a:fillRect/>
          </a:stretch>
        </p:blipFill>
        <p:spPr bwMode="auto">
          <a:xfrm>
            <a:off x="3671888" y="0"/>
            <a:ext cx="2166937"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2" descr="C:\Users\Chia-Hung Chang\Downloads\Data\Serway\VI\Media\Images\Chapter9\0909.jpg"/>
          <p:cNvPicPr>
            <a:picLocks noChangeAspect="1" noChangeArrowheads="1"/>
          </p:cNvPicPr>
          <p:nvPr/>
        </p:nvPicPr>
        <p:blipFill>
          <a:blip r:embed="rId2">
            <a:extLst>
              <a:ext uri="{28A0092B-C50C-407E-A947-70E740481C1C}">
                <a14:useLocalDpi xmlns:a14="http://schemas.microsoft.com/office/drawing/2010/main" val="0"/>
              </a:ext>
            </a:extLst>
          </a:blip>
          <a:srcRect b="10835"/>
          <a:stretch>
            <a:fillRect/>
          </a:stretch>
        </p:blipFill>
        <p:spPr bwMode="auto">
          <a:xfrm>
            <a:off x="5148263" y="1700213"/>
            <a:ext cx="3440112"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矩形 9"/>
          <p:cNvSpPr>
            <a:spLocks noChangeArrowheads="1"/>
          </p:cNvSpPr>
          <p:nvPr/>
        </p:nvSpPr>
        <p:spPr bwMode="auto">
          <a:xfrm>
            <a:off x="5940425" y="2384425"/>
            <a:ext cx="792163" cy="25241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48136" name="矩形 10"/>
          <p:cNvSpPr>
            <a:spLocks noChangeArrowheads="1"/>
          </p:cNvSpPr>
          <p:nvPr/>
        </p:nvSpPr>
        <p:spPr bwMode="auto">
          <a:xfrm>
            <a:off x="7127875" y="2384425"/>
            <a:ext cx="792163" cy="25241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cxnSp>
        <p:nvCxnSpPr>
          <p:cNvPr id="48137" name="直線單箭頭接點 12"/>
          <p:cNvCxnSpPr>
            <a:cxnSpLocks noChangeShapeType="1"/>
          </p:cNvCxnSpPr>
          <p:nvPr/>
        </p:nvCxnSpPr>
        <p:spPr bwMode="auto">
          <a:xfrm>
            <a:off x="5940425" y="2492375"/>
            <a:ext cx="287338" cy="0"/>
          </a:xfrm>
          <a:prstGeom prst="straightConnector1">
            <a:avLst/>
          </a:prstGeom>
          <a:noFill/>
          <a:ln w="50800">
            <a:solidFill>
              <a:srgbClr val="FF0000"/>
            </a:solidFill>
            <a:round/>
            <a:headEnd/>
            <a:tailEnd type="stealth" w="med" len="med"/>
          </a:ln>
          <a:extLst>
            <a:ext uri="{909E8E84-426E-40DD-AFC4-6F175D3DCCD1}">
              <a14:hiddenFill xmlns:a14="http://schemas.microsoft.com/office/drawing/2010/main">
                <a:noFill/>
              </a14:hiddenFill>
            </a:ext>
          </a:extLst>
        </p:spPr>
      </p:cxnSp>
      <p:sp>
        <p:nvSpPr>
          <p:cNvPr id="48138" name="矩形 19"/>
          <p:cNvSpPr>
            <a:spLocks noChangeArrowheads="1"/>
          </p:cNvSpPr>
          <p:nvPr/>
        </p:nvSpPr>
        <p:spPr bwMode="auto">
          <a:xfrm>
            <a:off x="5148263" y="4257675"/>
            <a:ext cx="1187450" cy="2159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cxnSp>
        <p:nvCxnSpPr>
          <p:cNvPr id="48139" name="直線單箭頭接點 16"/>
          <p:cNvCxnSpPr>
            <a:cxnSpLocks noChangeShapeType="1"/>
          </p:cNvCxnSpPr>
          <p:nvPr/>
        </p:nvCxnSpPr>
        <p:spPr bwMode="auto">
          <a:xfrm flipH="1">
            <a:off x="4643438" y="4329113"/>
            <a:ext cx="1728787" cy="0"/>
          </a:xfrm>
          <a:prstGeom prst="straightConnector1">
            <a:avLst/>
          </a:prstGeom>
          <a:noFill/>
          <a:ln w="50800">
            <a:solidFill>
              <a:srgbClr val="FF0000"/>
            </a:solidFill>
            <a:round/>
            <a:headEnd/>
            <a:tailEnd type="stealth" w="med" len="med"/>
          </a:ln>
          <a:extLst>
            <a:ext uri="{909E8E84-426E-40DD-AFC4-6F175D3DCCD1}">
              <a14:hiddenFill xmlns:a14="http://schemas.microsoft.com/office/drawing/2010/main">
                <a:noFill/>
              </a14:hiddenFill>
            </a:ext>
          </a:extLst>
        </p:spPr>
      </p:cxnSp>
      <p:sp>
        <p:nvSpPr>
          <p:cNvPr id="48140" name="矩形 21"/>
          <p:cNvSpPr>
            <a:spLocks noChangeArrowheads="1"/>
          </p:cNvSpPr>
          <p:nvPr/>
        </p:nvSpPr>
        <p:spPr bwMode="auto">
          <a:xfrm>
            <a:off x="7812088" y="4221163"/>
            <a:ext cx="792162" cy="25241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cxnSp>
        <p:nvCxnSpPr>
          <p:cNvPr id="48141" name="直線單箭頭接點 22"/>
          <p:cNvCxnSpPr>
            <a:cxnSpLocks noChangeShapeType="1"/>
          </p:cNvCxnSpPr>
          <p:nvPr/>
        </p:nvCxnSpPr>
        <p:spPr bwMode="auto">
          <a:xfrm>
            <a:off x="7777163" y="4329113"/>
            <a:ext cx="215900" cy="0"/>
          </a:xfrm>
          <a:prstGeom prst="straightConnector1">
            <a:avLst/>
          </a:prstGeom>
          <a:noFill/>
          <a:ln w="50800">
            <a:solidFill>
              <a:srgbClr val="FF0000"/>
            </a:solidFill>
            <a:round/>
            <a:headEnd/>
            <a:tailEnd type="stealth" w="med" len="med"/>
          </a:ln>
          <a:extLst>
            <a:ext uri="{909E8E84-426E-40DD-AFC4-6F175D3DCCD1}">
              <a14:hiddenFill xmlns:a14="http://schemas.microsoft.com/office/drawing/2010/main">
                <a:noFill/>
              </a14:hiddenFill>
            </a:ext>
          </a:extLst>
        </p:spPr>
      </p:cxnSp>
      <p:cxnSp>
        <p:nvCxnSpPr>
          <p:cNvPr id="48142" name="直線單箭頭接點 24"/>
          <p:cNvCxnSpPr>
            <a:cxnSpLocks noChangeShapeType="1"/>
          </p:cNvCxnSpPr>
          <p:nvPr/>
        </p:nvCxnSpPr>
        <p:spPr bwMode="auto">
          <a:xfrm flipH="1">
            <a:off x="6732588" y="2492375"/>
            <a:ext cx="1223962" cy="0"/>
          </a:xfrm>
          <a:prstGeom prst="straightConnector1">
            <a:avLst/>
          </a:prstGeom>
          <a:noFill/>
          <a:ln w="50800">
            <a:solidFill>
              <a:srgbClr val="FF0000"/>
            </a:solidFill>
            <a:round/>
            <a:headEnd/>
            <a:tailEnd type="stealth" w="med" len="med"/>
          </a:ln>
          <a:extLst>
            <a:ext uri="{909E8E84-426E-40DD-AFC4-6F175D3DCCD1}">
              <a14:hiddenFill xmlns:a14="http://schemas.microsoft.com/office/drawing/2010/main">
                <a:noFill/>
              </a14:hiddenFill>
            </a:ext>
          </a:extLst>
        </p:spPr>
      </p:cxnSp>
      <p:sp>
        <p:nvSpPr>
          <p:cNvPr id="35" name="文字方塊 34"/>
          <p:cNvSpPr txBox="1"/>
          <p:nvPr/>
        </p:nvSpPr>
        <p:spPr>
          <a:xfrm>
            <a:off x="1403350" y="944563"/>
            <a:ext cx="1657350" cy="369887"/>
          </a:xfrm>
          <a:prstGeom prst="rect">
            <a:avLst/>
          </a:prstGeom>
          <a:noFill/>
        </p:spPr>
        <p:txBody>
          <a:bodyPr>
            <a:spAutoFit/>
          </a:bodyPr>
          <a:lstStyle/>
          <a:p>
            <a:pPr>
              <a:defRPr/>
            </a:pPr>
            <a:r>
              <a:rPr lang="zh-TW" altLang="en-US" dirty="0"/>
              <a:t>從 </a:t>
            </a:r>
            <a:r>
              <a:rPr lang="en-US" altLang="zh-TW" dirty="0">
                <a:latin typeface="Times New Roman" panose="02020603050405020304" pitchFamily="18" charset="0"/>
                <a:cs typeface="Times New Roman" panose="02020603050405020304" pitchFamily="18" charset="0"/>
              </a:rPr>
              <a:t>S</a:t>
            </a:r>
            <a:r>
              <a:rPr lang="zh-TW" altLang="en-US" dirty="0"/>
              <a:t> 看</a:t>
            </a:r>
          </a:p>
        </p:txBody>
      </p:sp>
      <p:sp>
        <p:nvSpPr>
          <p:cNvPr id="36" name="文字方塊 35"/>
          <p:cNvSpPr txBox="1"/>
          <p:nvPr/>
        </p:nvSpPr>
        <p:spPr>
          <a:xfrm>
            <a:off x="6516688" y="873125"/>
            <a:ext cx="1655762" cy="368300"/>
          </a:xfrm>
          <a:prstGeom prst="rect">
            <a:avLst/>
          </a:prstGeom>
          <a:noFill/>
        </p:spPr>
        <p:txBody>
          <a:bodyPr>
            <a:spAutoFit/>
          </a:bodyPr>
          <a:lstStyle/>
          <a:p>
            <a:pPr>
              <a:defRPr/>
            </a:pPr>
            <a:r>
              <a:rPr lang="zh-TW" altLang="en-US" dirty="0"/>
              <a:t>從 </a:t>
            </a:r>
            <a:r>
              <a:rPr lang="en-US" altLang="zh-TW" dirty="0">
                <a:latin typeface="Times New Roman" panose="02020603050405020304" pitchFamily="18" charset="0"/>
                <a:cs typeface="Times New Roman" panose="02020603050405020304" pitchFamily="18" charset="0"/>
              </a:rPr>
              <a:t>S′</a:t>
            </a:r>
            <a:r>
              <a:rPr lang="zh-TW" altLang="en-US" dirty="0">
                <a:latin typeface="Times New Roman" panose="02020603050405020304" pitchFamily="18" charset="0"/>
                <a:cs typeface="Times New Roman" panose="02020603050405020304" pitchFamily="18" charset="0"/>
              </a:rPr>
              <a:t> 看</a:t>
            </a:r>
          </a:p>
        </p:txBody>
      </p:sp>
      <p:sp>
        <p:nvSpPr>
          <p:cNvPr id="48145" name="文字方塊 36"/>
          <p:cNvSpPr txBox="1">
            <a:spLocks noChangeArrowheads="1"/>
          </p:cNvSpPr>
          <p:nvPr/>
        </p:nvSpPr>
        <p:spPr bwMode="auto">
          <a:xfrm>
            <a:off x="6048375" y="2060575"/>
            <a:ext cx="6477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en-US" altLang="zh-TW" sz="1800"/>
              <a:t>v</a:t>
            </a:r>
            <a:r>
              <a:rPr kumimoji="0" lang="en-US" altLang="zh-TW" sz="1800" i="1"/>
              <a:t>′</a:t>
            </a:r>
            <a:r>
              <a:rPr kumimoji="0" lang="en-US" altLang="zh-TW" sz="1800" baseline="-25000"/>
              <a:t>1</a:t>
            </a:r>
            <a:r>
              <a:rPr kumimoji="0" lang="en-US" altLang="zh-TW" sz="1800" i="1" baseline="-25000"/>
              <a:t>i</a:t>
            </a:r>
            <a:endParaRPr kumimoji="0" lang="zh-TW" altLang="en-US" sz="1800" i="1"/>
          </a:p>
        </p:txBody>
      </p:sp>
      <p:sp>
        <p:nvSpPr>
          <p:cNvPr id="48146" name="文字方塊 37"/>
          <p:cNvSpPr txBox="1">
            <a:spLocks noChangeArrowheads="1"/>
          </p:cNvSpPr>
          <p:nvPr/>
        </p:nvSpPr>
        <p:spPr bwMode="auto">
          <a:xfrm>
            <a:off x="7343775" y="2097088"/>
            <a:ext cx="576263"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en-US" altLang="zh-TW" sz="1800"/>
              <a:t>v</a:t>
            </a:r>
            <a:r>
              <a:rPr kumimoji="0" lang="en-US" altLang="zh-TW" sz="1800" i="1"/>
              <a:t>′</a:t>
            </a:r>
            <a:r>
              <a:rPr kumimoji="0" lang="en-US" altLang="zh-TW" sz="1800" baseline="-25000"/>
              <a:t>2</a:t>
            </a:r>
            <a:r>
              <a:rPr kumimoji="0" lang="en-US" altLang="zh-TW" sz="1800" i="1" baseline="-25000"/>
              <a:t>i</a:t>
            </a:r>
            <a:endParaRPr kumimoji="0" lang="zh-TW" altLang="en-US" sz="1800" i="1"/>
          </a:p>
        </p:txBody>
      </p:sp>
      <p:sp>
        <p:nvSpPr>
          <p:cNvPr id="48147" name="文字方塊 38"/>
          <p:cNvSpPr txBox="1">
            <a:spLocks noChangeArrowheads="1"/>
          </p:cNvSpPr>
          <p:nvPr/>
        </p:nvSpPr>
        <p:spPr bwMode="auto">
          <a:xfrm>
            <a:off x="5688013" y="3933825"/>
            <a:ext cx="576262"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en-US" altLang="zh-TW" sz="1800"/>
              <a:t>v</a:t>
            </a:r>
            <a:r>
              <a:rPr kumimoji="0" lang="en-US" altLang="zh-TW" sz="1800" i="1"/>
              <a:t>′</a:t>
            </a:r>
            <a:r>
              <a:rPr kumimoji="0" lang="en-US" altLang="zh-TW" sz="1800" baseline="-25000"/>
              <a:t>1</a:t>
            </a:r>
            <a:r>
              <a:rPr kumimoji="0" lang="en-US" altLang="zh-TW" sz="1800" i="1" baseline="-25000"/>
              <a:t>f</a:t>
            </a:r>
            <a:endParaRPr kumimoji="0" lang="zh-TW" altLang="en-US" sz="1800" i="1"/>
          </a:p>
        </p:txBody>
      </p:sp>
      <p:sp>
        <p:nvSpPr>
          <p:cNvPr id="48148" name="文字方塊 39"/>
          <p:cNvSpPr txBox="1">
            <a:spLocks noChangeArrowheads="1"/>
          </p:cNvSpPr>
          <p:nvPr/>
        </p:nvSpPr>
        <p:spPr bwMode="auto">
          <a:xfrm>
            <a:off x="7812088" y="3897313"/>
            <a:ext cx="576262"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en-US" altLang="zh-TW" sz="1800"/>
              <a:t>v</a:t>
            </a:r>
            <a:r>
              <a:rPr kumimoji="0" lang="en-US" altLang="zh-TW" sz="1800" i="1"/>
              <a:t>′</a:t>
            </a:r>
            <a:r>
              <a:rPr kumimoji="0" lang="en-US" altLang="zh-TW" sz="1800" baseline="-25000"/>
              <a:t>2</a:t>
            </a:r>
            <a:r>
              <a:rPr kumimoji="0" lang="en-US" altLang="zh-TW" sz="1800" i="1" baseline="-25000"/>
              <a:t>f</a:t>
            </a:r>
            <a:endParaRPr kumimoji="0" lang="zh-TW" altLang="en-US" sz="1800" i="1"/>
          </a:p>
        </p:txBody>
      </p:sp>
      <p:sp>
        <p:nvSpPr>
          <p:cNvPr id="48149"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graphicFrame>
        <p:nvGraphicFramePr>
          <p:cNvPr id="48150" name="Object 3"/>
          <p:cNvGraphicFramePr>
            <a:graphicFrameLocks noChangeAspect="1"/>
          </p:cNvGraphicFramePr>
          <p:nvPr/>
        </p:nvGraphicFramePr>
        <p:xfrm>
          <a:off x="3821113" y="2933700"/>
          <a:ext cx="1068387" cy="350838"/>
        </p:xfrm>
        <a:graphic>
          <a:graphicData uri="http://schemas.openxmlformats.org/presentationml/2006/ole">
            <mc:AlternateContent xmlns:mc="http://schemas.openxmlformats.org/markup-compatibility/2006">
              <mc:Choice xmlns:v="urn:schemas-microsoft-com:vml" Requires="v">
                <p:oleObj name="方程式" r:id="rId6" imgW="647419" imgH="215806" progId="Equation.3">
                  <p:embed/>
                </p:oleObj>
              </mc:Choice>
              <mc:Fallback>
                <p:oleObj name="方程式" r:id="rId6" imgW="647419" imgH="215806" progId="Equation.3">
                  <p:embed/>
                  <p:pic>
                    <p:nvPicPr>
                      <p:cNvPr id="4815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1113" y="2933700"/>
                        <a:ext cx="1068387" cy="35083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8151" name="Object 5"/>
          <p:cNvGraphicFramePr>
            <a:graphicFrameLocks noChangeAspect="1"/>
          </p:cNvGraphicFramePr>
          <p:nvPr/>
        </p:nvGraphicFramePr>
        <p:xfrm>
          <a:off x="3816350" y="3392488"/>
          <a:ext cx="1044575" cy="354012"/>
        </p:xfrm>
        <a:graphic>
          <a:graphicData uri="http://schemas.openxmlformats.org/presentationml/2006/ole">
            <mc:AlternateContent xmlns:mc="http://schemas.openxmlformats.org/markup-compatibility/2006">
              <mc:Choice xmlns:v="urn:schemas-microsoft-com:vml" Requires="v">
                <p:oleObj name="方程式" r:id="rId8" imgW="622030" imgH="215806" progId="Equation.3">
                  <p:embed/>
                </p:oleObj>
              </mc:Choice>
              <mc:Fallback>
                <p:oleObj name="方程式" r:id="rId8" imgW="622030" imgH="215806" progId="Equation.3">
                  <p:embed/>
                  <p:pic>
                    <p:nvPicPr>
                      <p:cNvPr id="48151"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6350" y="3392488"/>
                        <a:ext cx="1044575" cy="3540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3302" name="Object 6"/>
          <p:cNvGraphicFramePr>
            <a:graphicFrameLocks noChangeAspect="1"/>
          </p:cNvGraphicFramePr>
          <p:nvPr/>
        </p:nvGraphicFramePr>
        <p:xfrm>
          <a:off x="3775075" y="5157788"/>
          <a:ext cx="5368925" cy="390525"/>
        </p:xfrm>
        <a:graphic>
          <a:graphicData uri="http://schemas.openxmlformats.org/presentationml/2006/ole">
            <mc:AlternateContent xmlns:mc="http://schemas.openxmlformats.org/markup-compatibility/2006">
              <mc:Choice xmlns:v="urn:schemas-microsoft-com:vml" Requires="v">
                <p:oleObj name="方程式" r:id="rId10" imgW="3314700" imgH="241300" progId="Equation.3">
                  <p:embed/>
                </p:oleObj>
              </mc:Choice>
              <mc:Fallback>
                <p:oleObj name="方程式" r:id="rId10" imgW="3314700" imgH="241300" progId="Equation.3">
                  <p:embed/>
                  <p:pic>
                    <p:nvPicPr>
                      <p:cNvPr id="183302"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75075" y="5157788"/>
                        <a:ext cx="5368925" cy="39052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5" name="向右箭號 44"/>
          <p:cNvSpPr>
            <a:spLocks noChangeArrowheads="1"/>
          </p:cNvSpPr>
          <p:nvPr/>
        </p:nvSpPr>
        <p:spPr bwMode="auto">
          <a:xfrm>
            <a:off x="3476625" y="5084763"/>
            <a:ext cx="215900" cy="539750"/>
          </a:xfrm>
          <a:prstGeom prst="rightArrow">
            <a:avLst>
              <a:gd name="adj1" fmla="val 50000"/>
              <a:gd name="adj2" fmla="val 50000"/>
            </a:avLst>
          </a:prstGeom>
          <a:solidFill>
            <a:srgbClr val="00B050"/>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graphicFrame>
        <p:nvGraphicFramePr>
          <p:cNvPr id="183303" name="Object 7"/>
          <p:cNvGraphicFramePr>
            <a:graphicFrameLocks noChangeAspect="1"/>
          </p:cNvGraphicFramePr>
          <p:nvPr/>
        </p:nvGraphicFramePr>
        <p:xfrm>
          <a:off x="4967288" y="5697538"/>
          <a:ext cx="3024187" cy="390525"/>
        </p:xfrm>
        <a:graphic>
          <a:graphicData uri="http://schemas.openxmlformats.org/presentationml/2006/ole">
            <mc:AlternateContent xmlns:mc="http://schemas.openxmlformats.org/markup-compatibility/2006">
              <mc:Choice xmlns:v="urn:schemas-microsoft-com:vml" Requires="v">
                <p:oleObj name="方程式" r:id="rId12" imgW="1866900" imgH="241300" progId="Equation.3">
                  <p:embed/>
                </p:oleObj>
              </mc:Choice>
              <mc:Fallback>
                <p:oleObj name="方程式" r:id="rId12" imgW="1866900" imgH="241300" progId="Equation.3">
                  <p:embed/>
                  <p:pic>
                    <p:nvPicPr>
                      <p:cNvPr id="183303"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67288" y="5697538"/>
                        <a:ext cx="3024187" cy="39052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7" name="文字方塊 26"/>
          <p:cNvSpPr txBox="1"/>
          <p:nvPr/>
        </p:nvSpPr>
        <p:spPr>
          <a:xfrm>
            <a:off x="2016125" y="6129338"/>
            <a:ext cx="5688013" cy="369887"/>
          </a:xfrm>
          <a:prstGeom prst="rect">
            <a:avLst/>
          </a:prstGeom>
          <a:noFill/>
        </p:spPr>
        <p:txBody>
          <a:bodyPr>
            <a:spAutoFit/>
          </a:bodyPr>
          <a:lstStyle/>
          <a:p>
            <a:pPr>
              <a:defRPr/>
            </a:pPr>
            <a:r>
              <a:rPr lang="zh-TW" altLang="en-US" dirty="0"/>
              <a:t>動量守恆定律在</a:t>
            </a:r>
            <a:r>
              <a:rPr lang="en-US" altLang="zh-TW" dirty="0">
                <a:latin typeface="Times New Roman" panose="02020603050405020304" pitchFamily="18" charset="0"/>
                <a:cs typeface="Times New Roman" panose="02020603050405020304" pitchFamily="18" charset="0"/>
              </a:rPr>
              <a:t>S</a:t>
            </a:r>
            <a:r>
              <a:rPr lang="zh-TW" altLang="en-US" dirty="0"/>
              <a:t>成立，在</a:t>
            </a:r>
            <a:r>
              <a:rPr lang="en-US" altLang="zh-TW" dirty="0">
                <a:latin typeface="Times New Roman" panose="02020603050405020304" pitchFamily="18" charset="0"/>
                <a:cs typeface="Times New Roman" panose="02020603050405020304" pitchFamily="18" charset="0"/>
              </a:rPr>
              <a:t>S′</a:t>
            </a:r>
            <a:r>
              <a:rPr lang="zh-TW" altLang="en-US" dirty="0"/>
              <a:t>也成立，滿足相對性原則</a:t>
            </a:r>
          </a:p>
        </p:txBody>
      </p:sp>
    </p:spTree>
    <p:extLst>
      <p:ext uri="{BB962C8B-B14F-4D97-AF65-F5344CB8AC3E}">
        <p14:creationId xmlns:p14="http://schemas.microsoft.com/office/powerpoint/2010/main" val="458355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3302"/>
                                        </p:tgtEl>
                                        <p:attrNameLst>
                                          <p:attrName>style.visibility</p:attrName>
                                        </p:attrNameLst>
                                      </p:cBhvr>
                                      <p:to>
                                        <p:strVal val="visible"/>
                                      </p:to>
                                    </p:set>
                                    <p:anim calcmode="lin" valueType="num">
                                      <p:cBhvr additive="base">
                                        <p:cTn id="7" dur="500" fill="hold"/>
                                        <p:tgtEl>
                                          <p:spTgt spid="183302"/>
                                        </p:tgtEl>
                                        <p:attrNameLst>
                                          <p:attrName>ppt_x</p:attrName>
                                        </p:attrNameLst>
                                      </p:cBhvr>
                                      <p:tavLst>
                                        <p:tav tm="0">
                                          <p:val>
                                            <p:strVal val="#ppt_x"/>
                                          </p:val>
                                        </p:tav>
                                        <p:tav tm="100000">
                                          <p:val>
                                            <p:strVal val="#ppt_x"/>
                                          </p:val>
                                        </p:tav>
                                      </p:tavLst>
                                    </p:anim>
                                    <p:anim calcmode="lin" valueType="num">
                                      <p:cBhvr additive="base">
                                        <p:cTn id="8" dur="500" fill="hold"/>
                                        <p:tgtEl>
                                          <p:spTgt spid="18330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83303"/>
                                        </p:tgtEl>
                                        <p:attrNameLst>
                                          <p:attrName>style.visibility</p:attrName>
                                        </p:attrNameLst>
                                      </p:cBhvr>
                                      <p:to>
                                        <p:strVal val="visible"/>
                                      </p:to>
                                    </p:set>
                                    <p:anim calcmode="lin" valueType="num">
                                      <p:cBhvr additive="base">
                                        <p:cTn id="17" dur="500" fill="hold"/>
                                        <p:tgtEl>
                                          <p:spTgt spid="183303"/>
                                        </p:tgtEl>
                                        <p:attrNameLst>
                                          <p:attrName>ppt_x</p:attrName>
                                        </p:attrNameLst>
                                      </p:cBhvr>
                                      <p:tavLst>
                                        <p:tav tm="0">
                                          <p:val>
                                            <p:strVal val="#ppt_x"/>
                                          </p:val>
                                        </p:tav>
                                        <p:tav tm="100000">
                                          <p:val>
                                            <p:strVal val="#ppt_x"/>
                                          </p:val>
                                        </p:tav>
                                      </p:tavLst>
                                    </p:anim>
                                    <p:anim calcmode="lin" valueType="num">
                                      <p:cBhvr additive="base">
                                        <p:cTn id="18" dur="500" fill="hold"/>
                                        <p:tgtEl>
                                          <p:spTgt spid="183303"/>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183302"/>
                                        </p:tgtEl>
                                        <p:attrNameLst>
                                          <p:attrName>style.visibility</p:attrName>
                                        </p:attrNameLst>
                                      </p:cBhvr>
                                      <p:to>
                                        <p:strVal val="hidden"/>
                                      </p:to>
                                    </p:set>
                                  </p:childTnLst>
                                </p:cTn>
                              </p:par>
                              <p:par>
                                <p:cTn id="23" presetID="64" presetClass="path" presetSubtype="0" accel="50000" decel="50000" fill="hold" nodeType="withEffect">
                                  <p:stCondLst>
                                    <p:cond delay="0"/>
                                  </p:stCondLst>
                                  <p:childTnLst>
                                    <p:animMotion origin="layout" path="M 3.05556E-6 7.40741E-7 L 0.00017 -0.0706 " pathEditMode="relative" rAng="0" ptsTypes="AA">
                                      <p:cBhvr>
                                        <p:cTn id="24" dur="2000" fill="hold"/>
                                        <p:tgtEl>
                                          <p:spTgt spid="183303"/>
                                        </p:tgtEl>
                                        <p:attrNameLst>
                                          <p:attrName>ppt_x</p:attrName>
                                          <p:attrName>ppt_y</p:attrName>
                                        </p:attrNameLst>
                                      </p:cBhvr>
                                      <p:rCtr x="0" y="-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39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358" y="2093086"/>
            <a:ext cx="345598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ext Box 4"/>
          <p:cNvSpPr txBox="1">
            <a:spLocks noChangeArrowheads="1"/>
          </p:cNvSpPr>
          <p:nvPr/>
        </p:nvSpPr>
        <p:spPr bwMode="auto">
          <a:xfrm>
            <a:off x="1462648" y="5731613"/>
            <a:ext cx="50535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latin typeface="Arial" charset="0"/>
              </a:rPr>
              <a:t>因此伽利略變換公式必須修正。</a:t>
            </a:r>
            <a:endParaRPr lang="en-GB" altLang="zh-TW" sz="1800" dirty="0">
              <a:solidFill>
                <a:srgbClr val="FF0000"/>
              </a:solidFill>
              <a:latin typeface="Arial" charset="0"/>
            </a:endParaRPr>
          </a:p>
        </p:txBody>
      </p:sp>
      <p:sp>
        <p:nvSpPr>
          <p:cNvPr id="135174" name="Line 6"/>
          <p:cNvSpPr>
            <a:spLocks noChangeShapeType="1"/>
          </p:cNvSpPr>
          <p:nvPr/>
        </p:nvSpPr>
        <p:spPr bwMode="auto">
          <a:xfrm>
            <a:off x="6335623" y="3284618"/>
            <a:ext cx="0" cy="720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8" name="矩形 7"/>
              <p:cNvSpPr/>
              <p:nvPr/>
            </p:nvSpPr>
            <p:spPr>
              <a:xfrm>
                <a:off x="5910719" y="2525208"/>
                <a:ext cx="792204"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𝑡</m:t>
                      </m:r>
                      <m:r>
                        <a:rPr lang="en-US" altLang="zh-TW" i="1">
                          <a:latin typeface="Cambria Math"/>
                        </a:rPr>
                        <m:t>′=</m:t>
                      </m:r>
                      <m:r>
                        <a:rPr lang="en-US" altLang="zh-TW" i="1">
                          <a:latin typeface="Cambria Math"/>
                        </a:rPr>
                        <m:t>𝑡</m:t>
                      </m:r>
                    </m:oMath>
                  </m:oMathPara>
                </a14:m>
                <a:endParaRPr lang="zh-TW" altLang="zh-TW" dirty="0"/>
              </a:p>
            </p:txBody>
          </p:sp>
        </mc:Choice>
        <mc:Fallback xmlns="">
          <p:sp>
            <p:nvSpPr>
              <p:cNvPr id="8" name="矩形 7"/>
              <p:cNvSpPr>
                <a:spLocks noRot="1" noChangeAspect="1" noMove="1" noResize="1" noEditPoints="1" noAdjustHandles="1" noChangeArrowheads="1" noChangeShapeType="1" noTextEdit="1"/>
              </p:cNvSpPr>
              <p:nvPr/>
            </p:nvSpPr>
            <p:spPr>
              <a:xfrm>
                <a:off x="5910719" y="2525208"/>
                <a:ext cx="792204" cy="369332"/>
              </a:xfrm>
              <a:prstGeom prst="rect">
                <a:avLst/>
              </a:prstGeom>
              <a:blipFill>
                <a:blip r:embed="rId3"/>
                <a:stretch>
                  <a:fillRect/>
                </a:stretch>
              </a:blipFill>
            </p:spPr>
            <p:txBody>
              <a:bodyPr/>
              <a:lstStyle/>
              <a:p>
                <a:r>
                  <a:rPr lang="en-TW">
                    <a:noFill/>
                  </a:rPr>
                  <a:t> </a:t>
                </a:r>
              </a:p>
            </p:txBody>
          </p:sp>
        </mc:Fallback>
      </mc:AlternateContent>
      <p:sp>
        <p:nvSpPr>
          <p:cNvPr id="9" name="文字方塊 8"/>
          <p:cNvSpPr txBox="1"/>
          <p:nvPr/>
        </p:nvSpPr>
        <p:spPr>
          <a:xfrm>
            <a:off x="6936298" y="2525208"/>
            <a:ext cx="1296144" cy="369332"/>
          </a:xfrm>
          <a:prstGeom prst="rect">
            <a:avLst/>
          </a:prstGeom>
          <a:noFill/>
        </p:spPr>
        <p:txBody>
          <a:bodyPr wrap="square" rtlCol="0">
            <a:spAutoFit/>
          </a:bodyPr>
          <a:lstStyle/>
          <a:p>
            <a:r>
              <a:rPr lang="zh-TW" altLang="en-US" dirty="0"/>
              <a:t>絕對時間</a:t>
            </a:r>
          </a:p>
        </p:txBody>
      </p:sp>
      <mc:AlternateContent xmlns:mc="http://schemas.openxmlformats.org/markup-compatibility/2006" xmlns:a14="http://schemas.microsoft.com/office/drawing/2010/main">
        <mc:Choice Requires="a14">
          <p:sp>
            <p:nvSpPr>
              <p:cNvPr id="10" name="矩形 9"/>
              <p:cNvSpPr/>
              <p:nvPr/>
            </p:nvSpPr>
            <p:spPr>
              <a:xfrm>
                <a:off x="5868377" y="4210755"/>
                <a:ext cx="1067921"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m:t>
                      </m:r>
                      <m:r>
                        <a:rPr lang="en-US" altLang="zh-TW" i="1">
                          <a:latin typeface="Cambria Math"/>
                        </a:rPr>
                        <m:t>𝑡</m:t>
                      </m:r>
                      <m:r>
                        <a:rPr lang="en-US" altLang="zh-TW" i="1">
                          <a:latin typeface="Cambria Math"/>
                        </a:rPr>
                        <m:t>′=∆</m:t>
                      </m:r>
                      <m:r>
                        <a:rPr lang="en-US" altLang="zh-TW" i="1">
                          <a:latin typeface="Cambria Math"/>
                        </a:rPr>
                        <m:t>𝑡</m:t>
                      </m:r>
                    </m:oMath>
                  </m:oMathPara>
                </a14:m>
                <a:endParaRPr lang="zh-TW" altLang="zh-TW" dirty="0"/>
              </a:p>
            </p:txBody>
          </p:sp>
        </mc:Choice>
        <mc:Fallback xmlns="">
          <p:sp>
            <p:nvSpPr>
              <p:cNvPr id="10" name="矩形 9"/>
              <p:cNvSpPr>
                <a:spLocks noRot="1" noChangeAspect="1" noMove="1" noResize="1" noEditPoints="1" noAdjustHandles="1" noChangeArrowheads="1" noChangeShapeType="1" noTextEdit="1"/>
              </p:cNvSpPr>
              <p:nvPr/>
            </p:nvSpPr>
            <p:spPr>
              <a:xfrm>
                <a:off x="5868377" y="4210755"/>
                <a:ext cx="1067921" cy="369332"/>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9">
                <a:extLst>
                  <a:ext uri="{FF2B5EF4-FFF2-40B4-BE49-F238E27FC236}">
                    <a16:creationId xmlns:a16="http://schemas.microsoft.com/office/drawing/2014/main" id="{0D3FA235-C368-1846-A3A3-6939ECB480C1}"/>
                  </a:ext>
                </a:extLst>
              </p:cNvPr>
              <p:cNvSpPr txBox="1">
                <a:spLocks noChangeArrowheads="1"/>
              </p:cNvSpPr>
              <p:nvPr/>
            </p:nvSpPr>
            <p:spPr bwMode="auto">
              <a:xfrm>
                <a:off x="1446357" y="5260018"/>
                <a:ext cx="764535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None/>
                </a:pPr>
                <a:r>
                  <a:rPr kumimoji="0" lang="zh-TW" altLang="en-US" sz="1800" dirty="0">
                    <a:latin typeface="Arial" charset="0"/>
                  </a:rPr>
                  <a:t>移動的時鐘上的一段時間</a:t>
                </a:r>
                <a14:m>
                  <m:oMath xmlns:m="http://schemas.openxmlformats.org/officeDocument/2006/math">
                    <m:r>
                      <a:rPr lang="en-US" altLang="zh-TW" sz="1800">
                        <a:latin typeface="Cambria Math"/>
                      </a:rPr>
                      <m:t>∆</m:t>
                    </m:r>
                    <m:r>
                      <a:rPr lang="en-US" altLang="zh-TW" sz="1800" i="1">
                        <a:latin typeface="Cambria Math"/>
                      </a:rPr>
                      <m:t>𝑡</m:t>
                    </m:r>
                    <m:r>
                      <a:rPr lang="en-US" altLang="zh-TW" sz="1800" i="1">
                        <a:latin typeface="Cambria Math"/>
                      </a:rPr>
                      <m:t>′</m:t>
                    </m:r>
                  </m:oMath>
                </a14:m>
                <a:r>
                  <a:rPr kumimoji="0" lang="zh-TW" altLang="en-US" sz="1800" dirty="0">
                    <a:latin typeface="Arial" charset="0"/>
                  </a:rPr>
                  <a:t>，從靜止的觀察者量起來是比較長的</a:t>
                </a:r>
                <a14:m>
                  <m:oMath xmlns:m="http://schemas.openxmlformats.org/officeDocument/2006/math">
                    <m:r>
                      <a:rPr lang="en-US" altLang="zh-TW" sz="1800">
                        <a:latin typeface="Cambria Math"/>
                      </a:rPr>
                      <m:t>∆</m:t>
                    </m:r>
                    <m:r>
                      <a:rPr lang="en-US" altLang="zh-TW" sz="1800" i="1">
                        <a:latin typeface="Cambria Math"/>
                      </a:rPr>
                      <m:t>𝑡</m:t>
                    </m:r>
                  </m:oMath>
                </a14:m>
                <a:r>
                  <a:rPr kumimoji="0" lang="zh-TW" altLang="en-US" sz="1800" dirty="0">
                    <a:latin typeface="Arial" charset="0"/>
                  </a:rPr>
                  <a:t>，</a:t>
                </a:r>
              </a:p>
            </p:txBody>
          </p:sp>
        </mc:Choice>
        <mc:Fallback xmlns="">
          <p:sp>
            <p:nvSpPr>
              <p:cNvPr id="11" name="文字方塊 9">
                <a:extLst>
                  <a:ext uri="{FF2B5EF4-FFF2-40B4-BE49-F238E27FC236}">
                    <a16:creationId xmlns:a16="http://schemas.microsoft.com/office/drawing/2014/main" id="{0D3FA235-C368-1846-A3A3-6939ECB480C1}"/>
                  </a:ext>
                </a:extLst>
              </p:cNvPr>
              <p:cNvSpPr txBox="1">
                <a:spLocks noRot="1" noChangeAspect="1" noMove="1" noResize="1" noEditPoints="1" noAdjustHandles="1" noChangeArrowheads="1" noChangeShapeType="1" noTextEdit="1"/>
              </p:cNvSpPr>
              <p:nvPr/>
            </p:nvSpPr>
            <p:spPr bwMode="auto">
              <a:xfrm>
                <a:off x="1446357" y="5260018"/>
                <a:ext cx="7645352" cy="369332"/>
              </a:xfrm>
              <a:prstGeom prst="rect">
                <a:avLst/>
              </a:prstGeom>
              <a:blipFill>
                <a:blip r:embed="rId5"/>
                <a:stretch>
                  <a:fillRect l="-663"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矩形 5">
                <a:extLst>
                  <a:ext uri="{FF2B5EF4-FFF2-40B4-BE49-F238E27FC236}">
                    <a16:creationId xmlns:a16="http://schemas.microsoft.com/office/drawing/2014/main" id="{B33FF1EC-B0DD-784F-8D92-41F0A70B1320}"/>
                  </a:ext>
                </a:extLst>
              </p:cNvPr>
              <p:cNvSpPr/>
              <p:nvPr/>
            </p:nvSpPr>
            <p:spPr>
              <a:xfrm>
                <a:off x="3322568" y="1413316"/>
                <a:ext cx="1235851"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𝑐</m:t>
                      </m:r>
                      <m:r>
                        <a:rPr lang="en-US" altLang="zh-TW" b="0" i="1" smtClean="0">
                          <a:latin typeface="Cambria Math" panose="02040503050406030204" pitchFamily="18" charset="0"/>
                        </a:rPr>
                        <m:t>′</m:t>
                      </m:r>
                      <m:r>
                        <a:rPr lang="en-US" altLang="zh-TW">
                          <a:latin typeface="Cambria Math"/>
                        </a:rPr>
                        <m:t>=</m:t>
                      </m:r>
                      <m:r>
                        <a:rPr lang="en-US" altLang="zh-TW" b="0" i="1" smtClean="0">
                          <a:latin typeface="Cambria Math" panose="02040503050406030204" pitchFamily="18" charset="0"/>
                        </a:rPr>
                        <m:t>𝑐</m:t>
                      </m:r>
                      <m:r>
                        <a:rPr lang="en-US" altLang="zh-TW" i="1">
                          <a:latin typeface="Cambria Math"/>
                        </a:rPr>
                        <m:t>−</m:t>
                      </m:r>
                      <m:r>
                        <a:rPr lang="en-US" altLang="zh-TW" i="1">
                          <a:latin typeface="Cambria Math"/>
                        </a:rPr>
                        <m:t>𝑣</m:t>
                      </m:r>
                    </m:oMath>
                  </m:oMathPara>
                </a14:m>
                <a:endParaRPr lang="zh-TW" altLang="en-US" dirty="0"/>
              </a:p>
            </p:txBody>
          </p:sp>
        </mc:Choice>
        <mc:Fallback xmlns="">
          <p:sp>
            <p:nvSpPr>
              <p:cNvPr id="12" name="矩形 5">
                <a:extLst>
                  <a:ext uri="{FF2B5EF4-FFF2-40B4-BE49-F238E27FC236}">
                    <a16:creationId xmlns:a16="http://schemas.microsoft.com/office/drawing/2014/main" id="{B33FF1EC-B0DD-784F-8D92-41F0A70B1320}"/>
                  </a:ext>
                </a:extLst>
              </p:cNvPr>
              <p:cNvSpPr>
                <a:spLocks noRot="1" noChangeAspect="1" noMove="1" noResize="1" noEditPoints="1" noAdjustHandles="1" noChangeArrowheads="1" noChangeShapeType="1" noTextEdit="1"/>
              </p:cNvSpPr>
              <p:nvPr/>
            </p:nvSpPr>
            <p:spPr>
              <a:xfrm>
                <a:off x="3322568" y="1413316"/>
                <a:ext cx="1235851" cy="369332"/>
              </a:xfrm>
              <a:prstGeom prst="rect">
                <a:avLst/>
              </a:prstGeom>
              <a:blipFill>
                <a:blip r:embed="rId6"/>
                <a:stretch>
                  <a:fillRect/>
                </a:stretch>
              </a:blipFill>
            </p:spPr>
            <p:txBody>
              <a:bodyPr/>
              <a:lstStyle/>
              <a:p>
                <a:r>
                  <a:rPr lang="en-TW">
                    <a:noFill/>
                  </a:rPr>
                  <a:t> </a:t>
                </a:r>
              </a:p>
            </p:txBody>
          </p:sp>
        </mc:Fallback>
      </mc:AlternateContent>
      <p:sp>
        <p:nvSpPr>
          <p:cNvPr id="2" name="TextBox 1">
            <a:extLst>
              <a:ext uri="{FF2B5EF4-FFF2-40B4-BE49-F238E27FC236}">
                <a16:creationId xmlns:a16="http://schemas.microsoft.com/office/drawing/2014/main" id="{B5789FDC-B6CB-0A4C-9934-F51E033800A7}"/>
              </a:ext>
            </a:extLst>
          </p:cNvPr>
          <p:cNvSpPr txBox="1"/>
          <p:nvPr/>
        </p:nvSpPr>
        <p:spPr>
          <a:xfrm>
            <a:off x="1403648" y="918212"/>
            <a:ext cx="5933970" cy="369332"/>
          </a:xfrm>
          <a:prstGeom prst="rect">
            <a:avLst/>
          </a:prstGeom>
          <a:noFill/>
        </p:spPr>
        <p:txBody>
          <a:bodyPr wrap="square" rtlCol="0">
            <a:spAutoFit/>
          </a:bodyPr>
          <a:lstStyle/>
          <a:p>
            <a:r>
              <a:rPr lang="en-GB" dirty="0" err="1"/>
              <a:t>根據伽利略變換，光速與觀察者的狀態有關</a:t>
            </a:r>
            <a:r>
              <a:rPr lang="en-GB" dirty="0"/>
              <a:t>：</a:t>
            </a:r>
            <a:endParaRPr lang="en-TW" dirty="0"/>
          </a:p>
        </p:txBody>
      </p:sp>
    </p:spTree>
    <p:extLst>
      <p:ext uri="{BB962C8B-B14F-4D97-AF65-F5344CB8AC3E}">
        <p14:creationId xmlns:p14="http://schemas.microsoft.com/office/powerpoint/2010/main" val="36136637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3012" name="Text Box 5"/>
              <p:cNvSpPr txBox="1">
                <a:spLocks noChangeArrowheads="1"/>
              </p:cNvSpPr>
              <p:nvPr/>
            </p:nvSpPr>
            <p:spPr bwMode="auto">
              <a:xfrm>
                <a:off x="704761" y="973374"/>
                <a:ext cx="8077149" cy="369332"/>
              </a:xfrm>
              <a:prstGeom prst="rect">
                <a:avLst/>
              </a:prstGeom>
              <a:noFill/>
              <a:ln w="9525" algn="ctr">
                <a:noFill/>
                <a:miter lim="800000"/>
                <a:headEnd/>
                <a:tailEnd/>
              </a:ln>
            </p:spPr>
            <p:txBody>
              <a:bodyPr wrap="square">
                <a:spAutoFit/>
              </a:bodyPr>
              <a:lstStyle/>
              <a:p>
                <a:pPr>
                  <a:spcBef>
                    <a:spcPct val="50000"/>
                  </a:spcBef>
                  <a:defRPr/>
                </a:pPr>
                <a:r>
                  <a:rPr lang="zh-TW" altLang="en-US" dirty="0">
                    <a:latin typeface="+mn-lt"/>
                  </a:rPr>
                  <a:t>兩個相對移動的觀察者，所測量到的時間與空間</a:t>
                </a:r>
                <a14:m>
                  <m:oMath xmlns:m="http://schemas.openxmlformats.org/officeDocument/2006/math">
                    <m:r>
                      <a:rPr lang="en-US" altLang="zh-TW" b="0" i="1" smtClean="0">
                        <a:latin typeface="Cambria Math" panose="02040503050406030204" pitchFamily="18" charset="0"/>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𝑡</m:t>
                    </m:r>
                  </m:oMath>
                </a14:m>
                <a:r>
                  <a:rPr lang="zh-TW" altLang="en-US" dirty="0"/>
                  <a:t>，</a:t>
                </a:r>
                <a14:m>
                  <m:oMath xmlns:m="http://schemas.openxmlformats.org/officeDocument/2006/math">
                    <m:r>
                      <a:rPr lang="en-US" altLang="zh-TW" b="0" i="1" smtClean="0">
                        <a:latin typeface="Cambria Math" panose="02040503050406030204" pitchFamily="18" charset="0"/>
                      </a:rPr>
                      <m:t>𝑥</m:t>
                    </m:r>
                    <m:r>
                      <a:rPr lang="en-US" altLang="zh-TW" i="1">
                        <a:latin typeface="Cambria Math"/>
                      </a:rPr>
                      <m:t>′</m:t>
                    </m:r>
                    <m:r>
                      <a:rPr lang="en-US" altLang="zh-TW" i="1">
                        <a:latin typeface="Cambria Math" panose="02040503050406030204" pitchFamily="18" charset="0"/>
                      </a:rPr>
                      <m:t>,</m:t>
                    </m:r>
                    <m:r>
                      <a:rPr lang="en-US" altLang="zh-TW" i="1">
                        <a:latin typeface="Cambria Math" panose="02040503050406030204" pitchFamily="18" charset="0"/>
                      </a:rPr>
                      <m:t>𝑡</m:t>
                    </m:r>
                    <m:r>
                      <a:rPr lang="en-US" altLang="zh-TW" i="1" smtClean="0">
                        <a:latin typeface="Cambria Math" panose="02040503050406030204" pitchFamily="18" charset="0"/>
                      </a:rPr>
                      <m:t>’</m:t>
                    </m:r>
                  </m:oMath>
                </a14:m>
                <a:r>
                  <a:rPr lang="zh-TW" altLang="en-US" dirty="0">
                    <a:latin typeface="+mn-lt"/>
                  </a:rPr>
                  <a:t>必須滿足以下關係：</a:t>
                </a:r>
                <a:endParaRPr lang="en-US" altLang="zh-TW" dirty="0">
                  <a:latin typeface="+mn-lt"/>
                </a:endParaRPr>
              </a:p>
            </p:txBody>
          </p:sp>
        </mc:Choice>
        <mc:Fallback xmlns="">
          <p:sp>
            <p:nvSpPr>
              <p:cNvPr id="43012" name="Text Box 5"/>
              <p:cNvSpPr txBox="1">
                <a:spLocks noRot="1" noChangeAspect="1" noMove="1" noResize="1" noEditPoints="1" noAdjustHandles="1" noChangeArrowheads="1" noChangeShapeType="1" noTextEdit="1"/>
              </p:cNvSpPr>
              <p:nvPr/>
            </p:nvSpPr>
            <p:spPr bwMode="auto">
              <a:xfrm>
                <a:off x="704761" y="973374"/>
                <a:ext cx="8077149" cy="369332"/>
              </a:xfrm>
              <a:prstGeom prst="rect">
                <a:avLst/>
              </a:prstGeom>
              <a:blipFill>
                <a:blip r:embed="rId2"/>
                <a:stretch>
                  <a:fillRect l="-628" t="-6667" b="-23333"/>
                </a:stretch>
              </a:blipFill>
              <a:ln w="9525" algn="ctr">
                <a:noFill/>
                <a:miter lim="800000"/>
                <a:headEnd/>
                <a:tailEnd/>
              </a:ln>
            </p:spPr>
            <p:txBody>
              <a:bodyPr/>
              <a:lstStyle/>
              <a:p>
                <a:r>
                  <a:rPr lang="en-TW">
                    <a:noFill/>
                  </a:rPr>
                  <a:t> </a:t>
                </a:r>
              </a:p>
            </p:txBody>
          </p:sp>
        </mc:Fallback>
      </mc:AlternateContent>
      <p:pic>
        <p:nvPicPr>
          <p:cNvPr id="136196" name="Picture 6" descr="390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909"/>
          <a:stretch/>
        </p:blipFill>
        <p:spPr bwMode="auto">
          <a:xfrm>
            <a:off x="3040062" y="3140968"/>
            <a:ext cx="2592524" cy="205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7" name="Text Box 7"/>
          <p:cNvSpPr txBox="1">
            <a:spLocks noChangeArrowheads="1"/>
          </p:cNvSpPr>
          <p:nvPr/>
        </p:nvSpPr>
        <p:spPr bwMode="auto">
          <a:xfrm>
            <a:off x="960776" y="5423354"/>
            <a:ext cx="45005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latin typeface="Arial" pitchFamily="34" charset="0"/>
              </a:rPr>
              <a:t>相對運動的兩人量到的時間是不一樣的！</a:t>
            </a:r>
          </a:p>
        </p:txBody>
      </p:sp>
      <p:pic>
        <p:nvPicPr>
          <p:cNvPr id="136198" name="Picture 8" descr="180px-Einstein_en_Lorent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787" y="1944782"/>
            <a:ext cx="2229444" cy="32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9" name="文字方塊 6"/>
          <p:cNvSpPr txBox="1">
            <a:spLocks noChangeArrowheads="1"/>
          </p:cNvSpPr>
          <p:nvPr/>
        </p:nvSpPr>
        <p:spPr bwMode="auto">
          <a:xfrm>
            <a:off x="704762" y="603249"/>
            <a:ext cx="3468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pitchFamily="34" charset="0"/>
              </a:rPr>
              <a:t>如果要求光速恆定，可以證明：</a:t>
            </a:r>
          </a:p>
        </p:txBody>
      </p:sp>
      <mc:AlternateContent xmlns:mc="http://schemas.openxmlformats.org/markup-compatibility/2006" xmlns:a14="http://schemas.microsoft.com/office/drawing/2010/main">
        <mc:Choice Requires="a14">
          <p:sp>
            <p:nvSpPr>
              <p:cNvPr id="13" name="文字方塊 12"/>
              <p:cNvSpPr txBox="1"/>
              <p:nvPr/>
            </p:nvSpPr>
            <p:spPr>
              <a:xfrm>
                <a:off x="5281524" y="5413947"/>
                <a:ext cx="1044116"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r>
                        <a:rPr lang="en-US" altLang="zh-TW" b="0" i="1" smtClean="0">
                          <a:latin typeface="Cambria Math"/>
                        </a:rPr>
                        <m:t>𝑡</m:t>
                      </m:r>
                      <m:r>
                        <a:rPr lang="en-US" altLang="zh-TW" b="0" i="1" smtClean="0">
                          <a:latin typeface="Cambria Math"/>
                          <a:ea typeface="Cambria Math"/>
                        </a:rPr>
                        <m:t>≠∆</m:t>
                      </m:r>
                      <m:r>
                        <a:rPr lang="en-US" altLang="zh-TW" b="0" i="1" smtClean="0">
                          <a:latin typeface="Cambria Math"/>
                          <a:ea typeface="Cambria Math"/>
                        </a:rPr>
                        <m:t>𝑡</m:t>
                      </m:r>
                      <m:r>
                        <a:rPr lang="en-US" altLang="zh-TW" b="0" i="1" smtClean="0">
                          <a:latin typeface="Cambria Math"/>
                          <a:ea typeface="Cambria Math"/>
                        </a:rPr>
                        <m:t>′</m:t>
                      </m:r>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5281524" y="5413947"/>
                <a:ext cx="1044116" cy="369332"/>
              </a:xfrm>
              <a:prstGeom prst="rect">
                <a:avLst/>
              </a:prstGeom>
              <a:blipFill>
                <a:blip r:embed="rId5"/>
                <a:stretch>
                  <a:fillRect/>
                </a:stretch>
              </a:blipFill>
            </p:spPr>
            <p:txBody>
              <a:bodyPr/>
              <a:lstStyle/>
              <a:p>
                <a:r>
                  <a:rPr lang="en-TW">
                    <a:noFill/>
                  </a:rPr>
                  <a:t> </a:t>
                </a:r>
              </a:p>
            </p:txBody>
          </p:sp>
        </mc:Fallback>
      </mc:AlternateContent>
      <p:pic>
        <p:nvPicPr>
          <p:cNvPr id="14" name="Picture 2" descr="3901"/>
          <p:cNvPicPr>
            <a:picLocks noChangeAspect="1" noChangeArrowheads="1"/>
          </p:cNvPicPr>
          <p:nvPr/>
        </p:nvPicPr>
        <p:blipFill>
          <a:blip r:embed="rId6" cstate="print">
            <a:extLst>
              <a:ext uri="{28A0092B-C50C-407E-A947-70E740481C1C}">
                <a14:useLocalDpi xmlns:a14="http://schemas.microsoft.com/office/drawing/2010/main" val="0"/>
              </a:ext>
            </a:extLst>
          </a:blip>
          <a:srcRect l="34380" b="15640"/>
          <a:stretch>
            <a:fillRect/>
          </a:stretch>
        </p:blipFill>
        <p:spPr bwMode="auto">
          <a:xfrm>
            <a:off x="3030437" y="1901634"/>
            <a:ext cx="2691433" cy="116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970433" y="5831820"/>
            <a:ext cx="5060368" cy="369332"/>
          </a:xfrm>
          <a:prstGeom prst="rect">
            <a:avLst/>
          </a:prstGeom>
          <a:noFill/>
        </p:spPr>
        <p:txBody>
          <a:bodyPr wrap="square" rtlCol="0">
            <a:spAutoFit/>
          </a:bodyPr>
          <a:lstStyle/>
          <a:p>
            <a:r>
              <a:rPr lang="zh-TW" altLang="en-US" dirty="0"/>
              <a:t>時間的測量與測量者的運動狀態有關。</a:t>
            </a:r>
          </a:p>
        </p:txBody>
      </p:sp>
      <mc:AlternateContent xmlns:mc="http://schemas.openxmlformats.org/markup-compatibility/2006" xmlns:a14="http://schemas.microsoft.com/office/drawing/2010/main">
        <mc:Choice Requires="a14">
          <p:sp>
            <p:nvSpPr>
              <p:cNvPr id="15" name="矩形 14"/>
              <p:cNvSpPr/>
              <p:nvPr/>
            </p:nvSpPr>
            <p:spPr>
              <a:xfrm>
                <a:off x="5761021" y="1901634"/>
                <a:ext cx="1555939" cy="93724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𝑥</m:t>
                      </m:r>
                      <m:r>
                        <a:rPr lang="en-US" altLang="zh-TW" i="1">
                          <a:latin typeface="Cambria Math"/>
                        </a:rPr>
                        <m:t>′=</m:t>
                      </m:r>
                      <m:f>
                        <m:fPr>
                          <m:ctrlPr>
                            <a:rPr lang="en-US" altLang="zh-TW" i="1" smtClean="0">
                              <a:latin typeface="Cambria Math" panose="02040503050406030204" pitchFamily="18" charset="0"/>
                            </a:rPr>
                          </m:ctrlPr>
                        </m:fPr>
                        <m:num>
                          <m:r>
                            <a:rPr lang="en-US" altLang="zh-TW" i="1">
                              <a:latin typeface="Cambria Math"/>
                            </a:rPr>
                            <m:t>𝑥</m:t>
                          </m:r>
                          <m:r>
                            <a:rPr lang="en-US" altLang="zh-TW" i="1">
                              <a:latin typeface="Cambria Math"/>
                            </a:rPr>
                            <m:t>−</m:t>
                          </m:r>
                          <m:r>
                            <a:rPr lang="en-US" altLang="zh-TW" i="1">
                              <a:latin typeface="Cambria Math"/>
                            </a:rPr>
                            <m:t>𝑣𝑡</m:t>
                          </m:r>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oMath>
                  </m:oMathPara>
                </a14:m>
                <a:endParaRPr lang="zh-TW" altLang="zh-TW" dirty="0"/>
              </a:p>
            </p:txBody>
          </p:sp>
        </mc:Choice>
        <mc:Fallback xmlns="">
          <p:sp>
            <p:nvSpPr>
              <p:cNvPr id="15" name="矩形 14"/>
              <p:cNvSpPr>
                <a:spLocks noRot="1" noChangeAspect="1" noMove="1" noResize="1" noEditPoints="1" noAdjustHandles="1" noChangeArrowheads="1" noChangeShapeType="1" noTextEdit="1"/>
              </p:cNvSpPr>
              <p:nvPr/>
            </p:nvSpPr>
            <p:spPr>
              <a:xfrm>
                <a:off x="5761021" y="1901634"/>
                <a:ext cx="1555939" cy="937244"/>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5761021" y="2984147"/>
                <a:ext cx="1522218" cy="1109278"/>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𝑡</m:t>
                      </m:r>
                      <m:r>
                        <a:rPr lang="en-US" altLang="zh-TW" i="1">
                          <a:latin typeface="Cambria Math"/>
                        </a:rPr>
                        <m:t>′=</m:t>
                      </m:r>
                      <m:f>
                        <m:fPr>
                          <m:ctrlPr>
                            <a:rPr lang="en-US" altLang="zh-TW" i="1" smtClean="0">
                              <a:latin typeface="Cambria Math" panose="02040503050406030204" pitchFamily="18" charset="0"/>
                            </a:rPr>
                          </m:ctrlPr>
                        </m:fPr>
                        <m:num>
                          <m:r>
                            <a:rPr lang="en-US" altLang="zh-TW" b="0" i="1" smtClean="0">
                              <a:latin typeface="Cambria Math"/>
                            </a:rPr>
                            <m:t>𝑡</m:t>
                          </m:r>
                          <m:r>
                            <a:rPr lang="en-US" altLang="zh-TW" i="1">
                              <a:latin typeface="Cambria Math"/>
                            </a:rPr>
                            <m:t>−</m:t>
                          </m:r>
                          <m:f>
                            <m:fPr>
                              <m:ctrlPr>
                                <a:rPr lang="en-US" altLang="zh-TW" i="1" smtClean="0">
                                  <a:latin typeface="Cambria Math" panose="02040503050406030204" pitchFamily="18" charset="0"/>
                                </a:rPr>
                              </m:ctrlPr>
                            </m:fPr>
                            <m:num>
                              <m:r>
                                <a:rPr lang="en-US" altLang="zh-TW" b="0" i="1" smtClean="0">
                                  <a:latin typeface="Cambria Math"/>
                                </a:rPr>
                                <m:t>𝑣</m:t>
                              </m:r>
                            </m:num>
                            <m:den>
                              <m:sSup>
                                <m:sSupPr>
                                  <m:ctrlPr>
                                    <a:rPr lang="en-US" altLang="zh-TW" i="1" smtClean="0">
                                      <a:latin typeface="Cambria Math" panose="02040503050406030204" pitchFamily="18" charset="0"/>
                                    </a:rPr>
                                  </m:ctrlPr>
                                </m:sSupPr>
                                <m:e>
                                  <m:r>
                                    <a:rPr lang="en-US" altLang="zh-TW" b="0" i="1" smtClean="0">
                                      <a:latin typeface="Cambria Math"/>
                                    </a:rPr>
                                    <m:t>𝑐</m:t>
                                  </m:r>
                                </m:e>
                                <m:sup>
                                  <m:r>
                                    <a:rPr lang="en-US" altLang="zh-TW" b="0" i="1" smtClean="0">
                                      <a:latin typeface="Cambria Math"/>
                                    </a:rPr>
                                    <m:t>2</m:t>
                                  </m:r>
                                </m:sup>
                              </m:sSup>
                            </m:den>
                          </m:f>
                          <m:r>
                            <a:rPr lang="en-US" altLang="zh-TW" b="0" i="1" smtClean="0">
                              <a:latin typeface="Cambria Math"/>
                            </a:rPr>
                            <m:t>𝑥</m:t>
                          </m:r>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oMath>
                  </m:oMathPara>
                </a14:m>
                <a:endParaRPr lang="zh-TW" altLang="zh-TW" dirty="0"/>
              </a:p>
            </p:txBody>
          </p:sp>
        </mc:Choice>
        <mc:Fallback xmlns="">
          <p:sp>
            <p:nvSpPr>
              <p:cNvPr id="16" name="矩形 15"/>
              <p:cNvSpPr>
                <a:spLocks noRot="1" noChangeAspect="1" noMove="1" noResize="1" noEditPoints="1" noAdjustHandles="1" noChangeArrowheads="1" noChangeShapeType="1" noTextEdit="1"/>
              </p:cNvSpPr>
              <p:nvPr/>
            </p:nvSpPr>
            <p:spPr>
              <a:xfrm>
                <a:off x="5761021" y="2984147"/>
                <a:ext cx="1522218" cy="1109278"/>
              </a:xfrm>
              <a:prstGeom prst="rect">
                <a:avLst/>
              </a:prstGeom>
              <a:blipFill>
                <a:blip r:embed="rId8"/>
                <a:stretch>
                  <a:fillRect/>
                </a:stretch>
              </a:blipFill>
            </p:spPr>
            <p:txBody>
              <a:bodyPr/>
              <a:lstStyle/>
              <a:p>
                <a:r>
                  <a:rPr lang="en-TW">
                    <a:noFill/>
                  </a:rPr>
                  <a:t> </a:t>
                </a:r>
              </a:p>
            </p:txBody>
          </p:sp>
        </mc:Fallback>
      </mc:AlternateContent>
      <p:sp>
        <p:nvSpPr>
          <p:cNvPr id="3" name="文字方塊 2"/>
          <p:cNvSpPr txBox="1"/>
          <p:nvPr/>
        </p:nvSpPr>
        <p:spPr>
          <a:xfrm>
            <a:off x="5812977" y="4416800"/>
            <a:ext cx="2304256" cy="369332"/>
          </a:xfrm>
          <a:prstGeom prst="rect">
            <a:avLst/>
          </a:prstGeom>
          <a:noFill/>
        </p:spPr>
        <p:txBody>
          <a:bodyPr wrap="square" rtlCol="0">
            <a:spAutoFit/>
          </a:bodyPr>
          <a:lstStyle/>
          <a:p>
            <a:r>
              <a:rPr lang="zh-TW" altLang="en-US" dirty="0">
                <a:solidFill>
                  <a:srgbClr val="FF0000"/>
                </a:solidFill>
              </a:rPr>
              <a:t>羅倫茲變換</a:t>
            </a:r>
            <a:endParaRPr lang="en-US" altLang="zh-TW" dirty="0">
              <a:solidFill>
                <a:srgbClr val="FF0000"/>
              </a:solidFill>
            </a:endParaRPr>
          </a:p>
        </p:txBody>
      </p:sp>
      <p:sp>
        <p:nvSpPr>
          <p:cNvPr id="5" name="矩形 4"/>
          <p:cNvSpPr/>
          <p:nvPr/>
        </p:nvSpPr>
        <p:spPr>
          <a:xfrm>
            <a:off x="5812977" y="4794768"/>
            <a:ext cx="2384499" cy="369332"/>
          </a:xfrm>
          <a:prstGeom prst="rect">
            <a:avLst/>
          </a:prstGeom>
        </p:spPr>
        <p:txBody>
          <a:bodyPr wrap="none">
            <a:spAutoFit/>
          </a:bodyPr>
          <a:lstStyle/>
          <a:p>
            <a:r>
              <a:rPr lang="en-US" altLang="zh-TW" dirty="0">
                <a:solidFill>
                  <a:srgbClr val="FF0000"/>
                </a:solidFill>
                <a:latin typeface="Times New Roman" panose="02020603050405020304" pitchFamily="18" charset="0"/>
                <a:cs typeface="Times New Roman" panose="02020603050405020304" pitchFamily="18" charset="0"/>
              </a:rPr>
              <a:t>Lorentz Transformation</a:t>
            </a:r>
            <a:endParaRPr lang="zh-TW" altLang="en-US" dirty="0">
              <a:solidFill>
                <a:srgbClr val="FF0000"/>
              </a:solidFill>
              <a:latin typeface="Times New Roman" panose="02020603050405020304" pitchFamily="18" charset="0"/>
              <a:cs typeface="Times New Roman" panose="02020603050405020304" pitchFamily="18" charset="0"/>
            </a:endParaRPr>
          </a:p>
        </p:txBody>
      </p:sp>
      <p:pic>
        <p:nvPicPr>
          <p:cNvPr id="21" name="Picture 222" descr="惊讶emoji表情图片搞收片的笑图包红表情-表情包之园">
            <a:extLst>
              <a:ext uri="{FF2B5EF4-FFF2-40B4-BE49-F238E27FC236}">
                <a16:creationId xmlns:a16="http://schemas.microsoft.com/office/drawing/2014/main" id="{54CEFD07-91BF-444F-8B48-843777FF67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5540" y="5383607"/>
            <a:ext cx="972979" cy="799344"/>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2">
            <a:extLst>
              <a:ext uri="{FF2B5EF4-FFF2-40B4-BE49-F238E27FC236}">
                <a16:creationId xmlns:a16="http://schemas.microsoft.com/office/drawing/2014/main" id="{3CCF4ACC-E635-730E-06DA-79077D04DF7C}"/>
              </a:ext>
            </a:extLst>
          </p:cNvPr>
          <p:cNvSpPr txBox="1"/>
          <p:nvPr/>
        </p:nvSpPr>
        <p:spPr>
          <a:xfrm>
            <a:off x="704760" y="1341803"/>
            <a:ext cx="6782278" cy="369332"/>
          </a:xfrm>
          <a:prstGeom prst="rect">
            <a:avLst/>
          </a:prstGeom>
          <a:noFill/>
        </p:spPr>
        <p:txBody>
          <a:bodyPr wrap="square" rtlCol="0">
            <a:spAutoFit/>
          </a:bodyPr>
          <a:lstStyle/>
          <a:p>
            <a:r>
              <a:rPr lang="zh-TW" altLang="en-US" dirty="0">
                <a:solidFill>
                  <a:srgbClr val="FF0000"/>
                </a:solidFill>
              </a:rPr>
              <a:t>羅倫茲變換是唯一能維持光速恆定的時間與空間的線性變換！</a:t>
            </a:r>
            <a:endParaRPr lang="en-US" altLang="zh-TW" dirty="0">
              <a:solidFill>
                <a:srgbClr val="FF0000"/>
              </a:solidFill>
            </a:endParaRPr>
          </a:p>
        </p:txBody>
      </p:sp>
      <p:sp>
        <p:nvSpPr>
          <p:cNvPr id="6" name="文字方塊 2">
            <a:extLst>
              <a:ext uri="{FF2B5EF4-FFF2-40B4-BE49-F238E27FC236}">
                <a16:creationId xmlns:a16="http://schemas.microsoft.com/office/drawing/2014/main" id="{52E6B41D-4507-3AA1-C4BA-74452192D706}"/>
              </a:ext>
            </a:extLst>
          </p:cNvPr>
          <p:cNvSpPr txBox="1"/>
          <p:nvPr/>
        </p:nvSpPr>
        <p:spPr>
          <a:xfrm>
            <a:off x="970432" y="6258821"/>
            <a:ext cx="7057952" cy="369332"/>
          </a:xfrm>
          <a:prstGeom prst="rect">
            <a:avLst/>
          </a:prstGeom>
          <a:noFill/>
        </p:spPr>
        <p:txBody>
          <a:bodyPr wrap="square" rtlCol="0">
            <a:spAutoFit/>
          </a:bodyPr>
          <a:lstStyle/>
          <a:p>
            <a:r>
              <a:rPr lang="zh-TW" altLang="en-US" dirty="0">
                <a:solidFill>
                  <a:srgbClr val="FF0000"/>
                </a:solidFill>
              </a:rPr>
              <a:t>羅倫茲變換就是狹義相對論的核心，所有結果都可以由它得出。</a:t>
            </a:r>
            <a:endParaRPr lang="en-US" altLang="zh-TW" dirty="0">
              <a:solidFill>
                <a:srgbClr val="FF0000"/>
              </a:solidFill>
            </a:endParaRPr>
          </a:p>
        </p:txBody>
      </p:sp>
    </p:spTree>
    <p:extLst>
      <p:ext uri="{BB962C8B-B14F-4D97-AF65-F5344CB8AC3E}">
        <p14:creationId xmlns:p14="http://schemas.microsoft.com/office/powerpoint/2010/main" val="395814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6197"/>
                                        </p:tgtEl>
                                        <p:attrNameLst>
                                          <p:attrName>style.visibility</p:attrName>
                                        </p:attrNameLst>
                                      </p:cBhvr>
                                      <p:to>
                                        <p:strVal val="visible"/>
                                      </p:to>
                                    </p:set>
                                    <p:anim calcmode="lin" valueType="num">
                                      <p:cBhvr additive="base">
                                        <p:cTn id="17" dur="500" fill="hold"/>
                                        <p:tgtEl>
                                          <p:spTgt spid="136197"/>
                                        </p:tgtEl>
                                        <p:attrNameLst>
                                          <p:attrName>ppt_x</p:attrName>
                                        </p:attrNameLst>
                                      </p:cBhvr>
                                      <p:tavLst>
                                        <p:tav tm="0">
                                          <p:val>
                                            <p:strVal val="#ppt_x"/>
                                          </p:val>
                                        </p:tav>
                                        <p:tav tm="100000">
                                          <p:val>
                                            <p:strVal val="#ppt_x"/>
                                          </p:val>
                                        </p:tav>
                                      </p:tavLst>
                                    </p:anim>
                                    <p:anim calcmode="lin" valueType="num">
                                      <p:cBhvr additive="base">
                                        <p:cTn id="18" dur="500" fill="hold"/>
                                        <p:tgtEl>
                                          <p:spTgt spid="13619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7" grpId="0"/>
      <p:bldP spid="13" grpId="0" animBg="1"/>
      <p:bldP spid="2" grpId="0"/>
      <p:bldP spid="4" grpId="0"/>
      <p:bldP spid="6" grpId="0"/>
    </p:bld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0642" name="Text Box 10"/>
          <p:cNvSpPr txBox="1">
            <a:spLocks noChangeArrowheads="1"/>
          </p:cNvSpPr>
          <p:nvPr/>
        </p:nvSpPr>
        <p:spPr bwMode="auto">
          <a:xfrm>
            <a:off x="538163" y="5084763"/>
            <a:ext cx="7345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50000"/>
              </a:spcBef>
              <a:buFontTx/>
              <a:buNone/>
            </a:pPr>
            <a:endParaRPr lang="zh-TW" altLang="en-US" sz="1800"/>
          </a:p>
        </p:txBody>
      </p:sp>
      <p:sp>
        <p:nvSpPr>
          <p:cNvPr id="32779" name="Text Box 11"/>
          <p:cNvSpPr txBox="1">
            <a:spLocks noChangeArrowheads="1"/>
          </p:cNvSpPr>
          <p:nvPr/>
        </p:nvSpPr>
        <p:spPr bwMode="auto">
          <a:xfrm>
            <a:off x="1042988" y="4076700"/>
            <a:ext cx="7273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50000"/>
              </a:spcBef>
              <a:buFontTx/>
              <a:buNone/>
            </a:pPr>
            <a:r>
              <a:rPr lang="zh-TW" altLang="en-US" sz="1800"/>
              <a:t>一門廣博精深的新科學已經誕生，我的工作只是一個開端，其他更聰明的心靈將可以利用其中的方法與手段，來探索新科學以致最遙遠的角落</a:t>
            </a:r>
          </a:p>
        </p:txBody>
      </p:sp>
      <p:sp>
        <p:nvSpPr>
          <p:cNvPr id="32781" name="Text Box 13"/>
          <p:cNvSpPr txBox="1">
            <a:spLocks noChangeArrowheads="1"/>
          </p:cNvSpPr>
          <p:nvPr/>
        </p:nvSpPr>
        <p:spPr bwMode="auto">
          <a:xfrm>
            <a:off x="1114425" y="4940300"/>
            <a:ext cx="7345363"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50000"/>
              </a:spcBef>
              <a:buFontTx/>
              <a:buNone/>
            </a:pPr>
            <a:r>
              <a:rPr lang="zh-TW" altLang="en-US" sz="1800">
                <a:solidFill>
                  <a:srgbClr val="FF3300"/>
                </a:solidFill>
                <a:latin typeface="新細明體" pitchFamily="18" charset="-120"/>
              </a:rPr>
              <a:t>物理定律是以數學描述的，因此是抽象的（</a:t>
            </a:r>
            <a:r>
              <a:rPr lang="en-US" altLang="zh-TW" sz="1800">
                <a:solidFill>
                  <a:srgbClr val="FF3300"/>
                </a:solidFill>
                <a:latin typeface="Times New Roman" pitchFamily="18" charset="0"/>
                <a:cs typeface="Times New Roman" pitchFamily="18" charset="0"/>
              </a:rPr>
              <a:t>mathematical and abstract</a:t>
            </a:r>
            <a:r>
              <a:rPr lang="zh-TW" altLang="en-US" sz="1800">
                <a:solidFill>
                  <a:srgbClr val="FF3300"/>
                </a:solidFill>
                <a:latin typeface="新細明體" pitchFamily="18" charset="-120"/>
                <a:cs typeface="Times New Roman" pitchFamily="18" charset="0"/>
              </a:rPr>
              <a:t>） </a:t>
            </a:r>
          </a:p>
        </p:txBody>
      </p:sp>
      <p:sp>
        <p:nvSpPr>
          <p:cNvPr id="32782" name="Text Box 14"/>
          <p:cNvSpPr txBox="1">
            <a:spLocks noChangeArrowheads="1"/>
          </p:cNvSpPr>
          <p:nvPr/>
        </p:nvSpPr>
        <p:spPr bwMode="auto">
          <a:xfrm>
            <a:off x="1042988" y="5805488"/>
            <a:ext cx="62658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50000"/>
              </a:spcBef>
              <a:buFontTx/>
              <a:buNone/>
            </a:pPr>
            <a:r>
              <a:rPr lang="zh-TW" altLang="en-US" sz="1800">
                <a:solidFill>
                  <a:srgbClr val="FF0000"/>
                </a:solidFill>
              </a:rPr>
              <a:t>要了解宇宙就得了解上帝的語言，而上帝的語言是數學</a:t>
            </a:r>
          </a:p>
        </p:txBody>
      </p:sp>
      <p:pic>
        <p:nvPicPr>
          <p:cNvPr id="240646" name="Picture 9" descr="A-0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8333" t="6732" r="11050" b="5005"/>
          <a:stretch>
            <a:fillRect/>
          </a:stretch>
        </p:blipFill>
        <p:spPr>
          <a:xfrm>
            <a:off x="6804025" y="1700213"/>
            <a:ext cx="1539875" cy="2022475"/>
          </a:xfrm>
          <a:noFill/>
        </p:spPr>
      </p:pic>
      <p:pic>
        <p:nvPicPr>
          <p:cNvPr id="240647" name="Picture 11" descr="http://www.google.com/url?source=imglanding&amp;ct=img&amp;q=http://einstein.stanford.edu/Library/images/Galileo-incline-expt.jpg&amp;sa=X&amp;ei=U4VeUI_HLueImQXk5oDQCg&amp;ved=0CAwQ8wc4lwE&amp;usg=AFQjCNESGBNThPyGNIjw4NkNtSzIE-QNT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549275"/>
            <a:ext cx="573087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01411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9"/>
                                        </p:tgtEl>
                                        <p:attrNameLst>
                                          <p:attrName>style.visibility</p:attrName>
                                        </p:attrNameLst>
                                      </p:cBhvr>
                                      <p:to>
                                        <p:strVal val="visible"/>
                                      </p:to>
                                    </p:set>
                                    <p:anim calcmode="lin" valueType="num">
                                      <p:cBhvr additive="base">
                                        <p:cTn id="7" dur="500" fill="hold"/>
                                        <p:tgtEl>
                                          <p:spTgt spid="32779"/>
                                        </p:tgtEl>
                                        <p:attrNameLst>
                                          <p:attrName>ppt_x</p:attrName>
                                        </p:attrNameLst>
                                      </p:cBhvr>
                                      <p:tavLst>
                                        <p:tav tm="0">
                                          <p:val>
                                            <p:strVal val="#ppt_x"/>
                                          </p:val>
                                        </p:tav>
                                        <p:tav tm="100000">
                                          <p:val>
                                            <p:strVal val="#ppt_x"/>
                                          </p:val>
                                        </p:tav>
                                      </p:tavLst>
                                    </p:anim>
                                    <p:anim calcmode="lin" valueType="num">
                                      <p:cBhvr additive="base">
                                        <p:cTn id="8" dur="500" fill="hold"/>
                                        <p:tgtEl>
                                          <p:spTgt spid="3277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2781"/>
                                        </p:tgtEl>
                                        <p:attrNameLst>
                                          <p:attrName>style.visibility</p:attrName>
                                        </p:attrNameLst>
                                      </p:cBhvr>
                                      <p:to>
                                        <p:strVal val="visible"/>
                                      </p:to>
                                    </p:set>
                                    <p:anim calcmode="lin" valueType="num">
                                      <p:cBhvr additive="base">
                                        <p:cTn id="13" dur="500" fill="hold"/>
                                        <p:tgtEl>
                                          <p:spTgt spid="32781"/>
                                        </p:tgtEl>
                                        <p:attrNameLst>
                                          <p:attrName>ppt_x</p:attrName>
                                        </p:attrNameLst>
                                      </p:cBhvr>
                                      <p:tavLst>
                                        <p:tav tm="0">
                                          <p:val>
                                            <p:strVal val="1+#ppt_w/2"/>
                                          </p:val>
                                        </p:tav>
                                        <p:tav tm="100000">
                                          <p:val>
                                            <p:strVal val="#ppt_x"/>
                                          </p:val>
                                        </p:tav>
                                      </p:tavLst>
                                    </p:anim>
                                    <p:anim calcmode="lin" valueType="num">
                                      <p:cBhvr additive="base">
                                        <p:cTn id="14" dur="500" fill="hold"/>
                                        <p:tgtEl>
                                          <p:spTgt spid="3278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2782"/>
                                        </p:tgtEl>
                                        <p:attrNameLst>
                                          <p:attrName>style.visibility</p:attrName>
                                        </p:attrNameLst>
                                      </p:cBhvr>
                                      <p:to>
                                        <p:strVal val="visible"/>
                                      </p:to>
                                    </p:set>
                                    <p:animEffect transition="in" filter="blinds(horizontal)">
                                      <p:cBhvr>
                                        <p:cTn id="19" dur="500"/>
                                        <p:tgtEl>
                                          <p:spTgt spid="32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9" grpId="0" autoUpdateAnimBg="0"/>
      <p:bldP spid="32781" grpId="0" animBg="1" autoUpdateAnimBg="0"/>
      <p:bldP spid="3278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965" y="1116171"/>
            <a:ext cx="4136059" cy="2528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94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71408"/>
            <a:ext cx="3943226" cy="5271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94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1439" y="3464862"/>
            <a:ext cx="976585" cy="1978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676554" y="5458920"/>
            <a:ext cx="5618660" cy="369332"/>
          </a:xfrm>
          <a:prstGeom prst="rect">
            <a:avLst/>
          </a:prstGeom>
          <a:noFill/>
        </p:spPr>
        <p:txBody>
          <a:bodyPr wrap="square" rtlCol="0">
            <a:spAutoFit/>
          </a:bodyPr>
          <a:lstStyle/>
          <a:p>
            <a:r>
              <a:rPr lang="zh-TW" altLang="en-US" dirty="0"/>
              <a:t>許多我們自然以為是真實的，其實不一定是真實的。</a:t>
            </a:r>
          </a:p>
        </p:txBody>
      </p:sp>
      <p:sp>
        <p:nvSpPr>
          <p:cNvPr id="6" name="文字方塊 5"/>
          <p:cNvSpPr txBox="1"/>
          <p:nvPr/>
        </p:nvSpPr>
        <p:spPr>
          <a:xfrm>
            <a:off x="651965" y="6381328"/>
            <a:ext cx="5086916" cy="369332"/>
          </a:xfrm>
          <a:prstGeom prst="rect">
            <a:avLst/>
          </a:prstGeom>
          <a:noFill/>
        </p:spPr>
        <p:txBody>
          <a:bodyPr wrap="square" rtlCol="0">
            <a:spAutoFit/>
          </a:bodyPr>
          <a:lstStyle/>
          <a:p>
            <a:r>
              <a:rPr lang="zh-TW" altLang="en-US" dirty="0"/>
              <a:t>重建現實竟如此簡單！只是你原來沒注意。</a:t>
            </a:r>
          </a:p>
        </p:txBody>
      </p:sp>
      <p:sp>
        <p:nvSpPr>
          <p:cNvPr id="3" name="矩形 2"/>
          <p:cNvSpPr/>
          <p:nvPr/>
        </p:nvSpPr>
        <p:spPr>
          <a:xfrm>
            <a:off x="676554" y="476672"/>
            <a:ext cx="2492990" cy="369332"/>
          </a:xfrm>
          <a:prstGeom prst="rect">
            <a:avLst/>
          </a:prstGeom>
        </p:spPr>
        <p:txBody>
          <a:bodyPr wrap="none">
            <a:spAutoFit/>
          </a:bodyPr>
          <a:lstStyle/>
          <a:p>
            <a:r>
              <a:rPr lang="zh-TW" altLang="en-US" dirty="0"/>
              <a:t>愛因斯坦重建了現實！</a:t>
            </a:r>
          </a:p>
        </p:txBody>
      </p:sp>
      <p:sp>
        <p:nvSpPr>
          <p:cNvPr id="4" name="TextBox 3">
            <a:extLst>
              <a:ext uri="{FF2B5EF4-FFF2-40B4-BE49-F238E27FC236}">
                <a16:creationId xmlns:a16="http://schemas.microsoft.com/office/drawing/2014/main" id="{7884766B-7FAC-EE4D-8D4E-A43C2B45AECC}"/>
              </a:ext>
            </a:extLst>
          </p:cNvPr>
          <p:cNvSpPr txBox="1"/>
          <p:nvPr/>
        </p:nvSpPr>
        <p:spPr>
          <a:xfrm>
            <a:off x="3660192" y="2519783"/>
            <a:ext cx="1828800" cy="1828800"/>
          </a:xfrm>
          <a:prstGeom prst="rect">
            <a:avLst/>
          </a:prstGeom>
          <a:noFill/>
        </p:spPr>
        <p:txBody>
          <a:bodyPr wrap="square" rtlCol="0">
            <a:spAutoFit/>
          </a:bodyPr>
          <a:lstStyle/>
          <a:p>
            <a:pPr algn="l"/>
            <a:endParaRPr lang="en-US" dirty="0"/>
          </a:p>
        </p:txBody>
      </p:sp>
      <p:sp>
        <p:nvSpPr>
          <p:cNvPr id="5" name="TextBox 4">
            <a:extLst>
              <a:ext uri="{FF2B5EF4-FFF2-40B4-BE49-F238E27FC236}">
                <a16:creationId xmlns:a16="http://schemas.microsoft.com/office/drawing/2014/main" id="{68A3EB3A-6083-904E-BEEB-DC72C6278C69}"/>
              </a:ext>
            </a:extLst>
          </p:cNvPr>
          <p:cNvSpPr txBox="1"/>
          <p:nvPr/>
        </p:nvSpPr>
        <p:spPr>
          <a:xfrm>
            <a:off x="651964" y="5928019"/>
            <a:ext cx="3920035" cy="369332"/>
          </a:xfrm>
          <a:prstGeom prst="rect">
            <a:avLst/>
          </a:prstGeom>
          <a:noFill/>
        </p:spPr>
        <p:txBody>
          <a:bodyPr wrap="square" rtlCol="0">
            <a:spAutoFit/>
          </a:bodyPr>
          <a:lstStyle/>
          <a:p>
            <a:pPr algn="l"/>
            <a:r>
              <a:rPr lang="zh-CN" altLang="en-US" dirty="0"/>
              <a:t>感覺平凡的自然</a:t>
            </a:r>
            <a:r>
              <a:rPr lang="zh-TW" altLang="en-US" dirty="0"/>
              <a:t>，原來如此奧妙！</a:t>
            </a:r>
            <a:endParaRPr lang="en-US" dirty="0"/>
          </a:p>
        </p:txBody>
      </p:sp>
    </p:spTree>
    <p:extLst>
      <p:ext uri="{BB962C8B-B14F-4D97-AF65-F5344CB8AC3E}">
        <p14:creationId xmlns:p14="http://schemas.microsoft.com/office/powerpoint/2010/main" val="15382602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3902">
            <a:extLst>
              <a:ext uri="{FF2B5EF4-FFF2-40B4-BE49-F238E27FC236}">
                <a16:creationId xmlns:a16="http://schemas.microsoft.com/office/drawing/2014/main" id="{3317F40F-AFE7-CBD7-BFE9-C0487CE145D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909"/>
          <a:stretch/>
        </p:blipFill>
        <p:spPr bwMode="auto">
          <a:xfrm>
            <a:off x="6948264" y="2840365"/>
            <a:ext cx="2088468" cy="1655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67D2B2E-CA0D-B54C-969B-CC55CEB06BD5}"/>
                  </a:ext>
                </a:extLst>
              </p:cNvPr>
              <p:cNvSpPr txBox="1"/>
              <p:nvPr/>
            </p:nvSpPr>
            <p:spPr>
              <a:xfrm>
                <a:off x="816012" y="2840365"/>
                <a:ext cx="6840760" cy="369332"/>
              </a:xfrm>
              <a:prstGeom prst="rect">
                <a:avLst/>
              </a:prstGeom>
              <a:noFill/>
            </p:spPr>
            <p:txBody>
              <a:bodyPr wrap="square" rtlCol="0">
                <a:spAutoFit/>
              </a:bodyPr>
              <a:lstStyle/>
              <a:p>
                <a:r>
                  <a:rPr lang="en-US" dirty="0"/>
                  <a:t>此光在</a:t>
                </a:r>
                <a14:m>
                  <m:oMath xmlns:m="http://schemas.openxmlformats.org/officeDocument/2006/math">
                    <m:r>
                      <a:rPr lang="en-US" i="1" dirty="0" smtClean="0">
                        <a:latin typeface="Cambria Math" panose="02040503050406030204" pitchFamily="18" charset="0"/>
                      </a:rPr>
                      <m:t>𝑆</m:t>
                    </m:r>
                  </m:oMath>
                </a14:m>
                <a:r>
                  <a:rPr lang="en-US" dirty="0" err="1"/>
                  <a:t>與</a:t>
                </a:r>
                <a14:m>
                  <m:oMath xmlns:m="http://schemas.openxmlformats.org/officeDocument/2006/math">
                    <m:r>
                      <a:rPr lang="en-US" i="1" dirty="0">
                        <a:latin typeface="Cambria Math" panose="02040503050406030204" pitchFamily="18" charset="0"/>
                      </a:rPr>
                      <m:t>𝑆</m:t>
                    </m:r>
                    <m:r>
                      <a:rPr lang="en-US" b="0" i="1" dirty="0" smtClean="0">
                        <a:latin typeface="Cambria Math" panose="02040503050406030204" pitchFamily="18" charset="0"/>
                      </a:rPr>
                      <m:t>′</m:t>
                    </m:r>
                  </m:oMath>
                </a14:m>
                <a:r>
                  <a:rPr lang="en-US" dirty="0"/>
                  <a:t>在時間為</a:t>
                </a:r>
                <a14:m>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𝑡</m:t>
                        </m:r>
                      </m:e>
                      <m:sup>
                        <m:r>
                          <a:rPr lang="en-US" b="0" i="1" dirty="0" smtClean="0">
                            <a:latin typeface="Cambria Math" panose="02040503050406030204" pitchFamily="18" charset="0"/>
                          </a:rPr>
                          <m:t>′</m:t>
                        </m:r>
                      </m:sup>
                    </m:sSup>
                    <m:r>
                      <a:rPr lang="en-US" b="0" i="1" dirty="0" smtClean="0">
                        <a:latin typeface="Cambria Math" panose="02040503050406030204" pitchFamily="18" charset="0"/>
                      </a:rPr>
                      <m:t>=0</m:t>
                    </m:r>
                  </m:oMath>
                </a14:m>
                <a:r>
                  <a:rPr lang="en-US" dirty="0"/>
                  <a:t>重合於原點</a:t>
                </a:r>
                <a14:m>
                  <m:oMath xmlns:m="http://schemas.openxmlformats.org/officeDocument/2006/math">
                    <m:r>
                      <a:rPr lang="en-US" b="0" i="1" dirty="0" smtClean="0">
                        <a:latin typeface="Cambria Math" panose="02040503050406030204" pitchFamily="18" charset="0"/>
                      </a:rPr>
                      <m:t>𝑥</m:t>
                    </m:r>
                    <m:r>
                      <a:rPr lang="en-US" b="0" i="1" dirty="0" smtClean="0">
                        <a:latin typeface="Cambria Math" panose="02040503050406030204" pitchFamily="18" charset="0"/>
                      </a:rPr>
                      <m:t>=</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𝑥</m:t>
                        </m:r>
                      </m:e>
                      <m:sup>
                        <m:r>
                          <a:rPr lang="en-US" b="0" i="1" dirty="0" smtClean="0">
                            <a:latin typeface="Cambria Math" panose="02040503050406030204" pitchFamily="18" charset="0"/>
                          </a:rPr>
                          <m:t>′</m:t>
                        </m:r>
                      </m:sup>
                    </m:sSup>
                    <m:r>
                      <a:rPr lang="en-US" b="0" i="1" dirty="0" smtClean="0">
                        <a:latin typeface="Cambria Math" panose="02040503050406030204" pitchFamily="18" charset="0"/>
                      </a:rPr>
                      <m:t>=0</m:t>
                    </m:r>
                  </m:oMath>
                </a14:m>
                <a:r>
                  <a:rPr lang="en-US" dirty="0"/>
                  <a:t>時發出。</a:t>
                </a:r>
              </a:p>
            </p:txBody>
          </p:sp>
        </mc:Choice>
        <mc:Fallback xmlns="">
          <p:sp>
            <p:nvSpPr>
              <p:cNvPr id="3" name="TextBox 2">
                <a:extLst>
                  <a:ext uri="{FF2B5EF4-FFF2-40B4-BE49-F238E27FC236}">
                    <a16:creationId xmlns:a16="http://schemas.microsoft.com/office/drawing/2014/main" id="{067D2B2E-CA0D-B54C-969B-CC55CEB06BD5}"/>
                  </a:ext>
                </a:extLst>
              </p:cNvPr>
              <p:cNvSpPr txBox="1">
                <a:spLocks noRot="1" noChangeAspect="1" noMove="1" noResize="1" noEditPoints="1" noAdjustHandles="1" noChangeArrowheads="1" noChangeShapeType="1" noTextEdit="1"/>
              </p:cNvSpPr>
              <p:nvPr/>
            </p:nvSpPr>
            <p:spPr>
              <a:xfrm>
                <a:off x="816012" y="2840365"/>
                <a:ext cx="6840760" cy="369332"/>
              </a:xfrm>
              <a:prstGeom prst="rect">
                <a:avLst/>
              </a:prstGeom>
              <a:blipFill>
                <a:blip r:embed="rId3"/>
                <a:stretch>
                  <a:fillRect l="-742" t="-6667" b="-23333"/>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F84B8AA6-03F3-E654-8327-FA53EB1A1936}"/>
              </a:ext>
            </a:extLst>
          </p:cNvPr>
          <p:cNvSpPr txBox="1"/>
          <p:nvPr/>
        </p:nvSpPr>
        <p:spPr>
          <a:xfrm>
            <a:off x="814286" y="3222781"/>
            <a:ext cx="6133977" cy="369332"/>
          </a:xfrm>
          <a:prstGeom prst="rect">
            <a:avLst/>
          </a:prstGeom>
          <a:noFill/>
        </p:spPr>
        <p:txBody>
          <a:bodyPr wrap="square">
            <a:spAutoFit/>
          </a:bodyPr>
          <a:lstStyle/>
          <a:p>
            <a:r>
              <a:rPr lang="en-US" dirty="0" err="1"/>
              <a:t>因光速恆定，這道脈衝光軌跡的位置與時間可以如下表示</a:t>
            </a:r>
            <a:r>
              <a:rPr lang="en-US" dirty="0"/>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7138313-FFAB-1C62-C039-70E45E10EFA9}"/>
                  </a:ext>
                </a:extLst>
              </p:cNvPr>
              <p:cNvSpPr txBox="1"/>
              <p:nvPr/>
            </p:nvSpPr>
            <p:spPr>
              <a:xfrm>
                <a:off x="899712" y="3602066"/>
                <a:ext cx="917111"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r>
                        <a:rPr lang="en-US" b="0" i="1" dirty="0" smtClean="0">
                          <a:latin typeface="Cambria Math" panose="02040503050406030204" pitchFamily="18" charset="0"/>
                        </a:rPr>
                        <m:t>=</m:t>
                      </m:r>
                      <m:r>
                        <a:rPr lang="en-US" b="0" i="1" dirty="0" smtClean="0">
                          <a:latin typeface="Cambria Math" panose="02040503050406030204" pitchFamily="18" charset="0"/>
                        </a:rPr>
                        <m:t>𝑐𝑡</m:t>
                      </m:r>
                    </m:oMath>
                  </m:oMathPara>
                </a14:m>
                <a:endParaRPr lang="en-US" dirty="0"/>
              </a:p>
            </p:txBody>
          </p:sp>
        </mc:Choice>
        <mc:Fallback xmlns="">
          <p:sp>
            <p:nvSpPr>
              <p:cNvPr id="8" name="TextBox 7">
                <a:extLst>
                  <a:ext uri="{FF2B5EF4-FFF2-40B4-BE49-F238E27FC236}">
                    <a16:creationId xmlns:a16="http://schemas.microsoft.com/office/drawing/2014/main" id="{37138313-FFAB-1C62-C039-70E45E10EFA9}"/>
                  </a:ext>
                </a:extLst>
              </p:cNvPr>
              <p:cNvSpPr txBox="1">
                <a:spLocks noRot="1" noChangeAspect="1" noMove="1" noResize="1" noEditPoints="1" noAdjustHandles="1" noChangeArrowheads="1" noChangeShapeType="1" noTextEdit="1"/>
              </p:cNvSpPr>
              <p:nvPr/>
            </p:nvSpPr>
            <p:spPr>
              <a:xfrm>
                <a:off x="899712" y="3602066"/>
                <a:ext cx="917111"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CB7C34F-D71C-F7E4-DF71-CD65E3FCCC9C}"/>
                  </a:ext>
                </a:extLst>
              </p:cNvPr>
              <p:cNvSpPr txBox="1"/>
              <p:nvPr/>
            </p:nvSpPr>
            <p:spPr>
              <a:xfrm>
                <a:off x="2310127" y="3608628"/>
                <a:ext cx="917111"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r>
                        <a:rPr lang="en-US" b="0" i="1" dirty="0" smtClean="0">
                          <a:latin typeface="Cambria Math" panose="02040503050406030204" pitchFamily="18" charset="0"/>
                        </a:rPr>
                        <m:t>′=</m:t>
                      </m:r>
                      <m:r>
                        <a:rPr lang="en-US" b="0" i="1" dirty="0" smtClean="0">
                          <a:latin typeface="Cambria Math" panose="02040503050406030204" pitchFamily="18" charset="0"/>
                        </a:rPr>
                        <m:t>𝑐𝑡</m:t>
                      </m:r>
                      <m:r>
                        <a:rPr lang="en-US" b="0" i="1" dirty="0" smtClean="0">
                          <a:latin typeface="Cambria Math" panose="02040503050406030204" pitchFamily="18" charset="0"/>
                        </a:rPr>
                        <m:t>′</m:t>
                      </m:r>
                    </m:oMath>
                  </m:oMathPara>
                </a14:m>
                <a:endParaRPr lang="en-US" dirty="0"/>
              </a:p>
            </p:txBody>
          </p:sp>
        </mc:Choice>
        <mc:Fallback xmlns="">
          <p:sp>
            <p:nvSpPr>
              <p:cNvPr id="9" name="TextBox 8">
                <a:extLst>
                  <a:ext uri="{FF2B5EF4-FFF2-40B4-BE49-F238E27FC236}">
                    <a16:creationId xmlns:a16="http://schemas.microsoft.com/office/drawing/2014/main" id="{ACB7C34F-D71C-F7E4-DF71-CD65E3FCCC9C}"/>
                  </a:ext>
                </a:extLst>
              </p:cNvPr>
              <p:cNvSpPr txBox="1">
                <a:spLocks noRot="1" noChangeAspect="1" noMove="1" noResize="1" noEditPoints="1" noAdjustHandles="1" noChangeArrowheads="1" noChangeShapeType="1" noTextEdit="1"/>
              </p:cNvSpPr>
              <p:nvPr/>
            </p:nvSpPr>
            <p:spPr>
              <a:xfrm>
                <a:off x="2310127" y="3608628"/>
                <a:ext cx="917111"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矩形 17">
                <a:extLst>
                  <a:ext uri="{FF2B5EF4-FFF2-40B4-BE49-F238E27FC236}">
                    <a16:creationId xmlns:a16="http://schemas.microsoft.com/office/drawing/2014/main" id="{14E90A69-3C84-D051-A33A-FB6386BF6AC9}"/>
                  </a:ext>
                </a:extLst>
              </p:cNvPr>
              <p:cNvSpPr/>
              <p:nvPr/>
            </p:nvSpPr>
            <p:spPr>
              <a:xfrm>
                <a:off x="889184" y="1225375"/>
                <a:ext cx="1689965"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𝑥</m:t>
                      </m:r>
                      <m:r>
                        <a:rPr lang="en-US" altLang="zh-TW" i="1">
                          <a:latin typeface="Cambria Math"/>
                        </a:rPr>
                        <m:t>′=</m:t>
                      </m:r>
                      <m:r>
                        <a:rPr lang="zh-TW" altLang="en-US" i="1" smtClean="0">
                          <a:latin typeface="Cambria Math"/>
                        </a:rPr>
                        <m:t>𝛾</m:t>
                      </m:r>
                      <m:d>
                        <m:dPr>
                          <m:ctrlPr>
                            <a:rPr lang="en-US" altLang="zh-TW" i="1" smtClean="0">
                              <a:latin typeface="Cambria Math" panose="02040503050406030204" pitchFamily="18" charset="0"/>
                            </a:rPr>
                          </m:ctrlPr>
                        </m:dPr>
                        <m:e>
                          <m:r>
                            <a:rPr lang="en-US" altLang="zh-TW" i="1">
                              <a:latin typeface="Cambria Math"/>
                            </a:rPr>
                            <m:t>𝑥</m:t>
                          </m:r>
                          <m:r>
                            <a:rPr lang="en-US" altLang="zh-TW" i="1">
                              <a:latin typeface="Cambria Math"/>
                            </a:rPr>
                            <m:t>−</m:t>
                          </m:r>
                          <m:r>
                            <a:rPr lang="en-US" altLang="zh-TW" i="1">
                              <a:latin typeface="Cambria Math"/>
                            </a:rPr>
                            <m:t>𝑣𝑡</m:t>
                          </m:r>
                        </m:e>
                      </m:d>
                    </m:oMath>
                  </m:oMathPara>
                </a14:m>
                <a:endParaRPr lang="zh-TW" altLang="zh-TW" dirty="0"/>
              </a:p>
            </p:txBody>
          </p:sp>
        </mc:Choice>
        <mc:Fallback xmlns="">
          <p:sp>
            <p:nvSpPr>
              <p:cNvPr id="10" name="矩形 17">
                <a:extLst>
                  <a:ext uri="{FF2B5EF4-FFF2-40B4-BE49-F238E27FC236}">
                    <a16:creationId xmlns:a16="http://schemas.microsoft.com/office/drawing/2014/main" id="{14E90A69-3C84-D051-A33A-FB6386BF6AC9}"/>
                  </a:ext>
                </a:extLst>
              </p:cNvPr>
              <p:cNvSpPr>
                <a:spLocks noRot="1" noChangeAspect="1" noMove="1" noResize="1" noEditPoints="1" noAdjustHandles="1" noChangeArrowheads="1" noChangeShapeType="1" noTextEdit="1"/>
              </p:cNvSpPr>
              <p:nvPr/>
            </p:nvSpPr>
            <p:spPr>
              <a:xfrm>
                <a:off x="889184" y="1225375"/>
                <a:ext cx="1689965" cy="369332"/>
              </a:xfrm>
              <a:prstGeom prst="rect">
                <a:avLst/>
              </a:prstGeom>
              <a:blipFill>
                <a:blip r:embed="rId6"/>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3331F07-FD40-1C17-124D-07E716B37C9A}"/>
                  </a:ext>
                </a:extLst>
              </p:cNvPr>
              <p:cNvSpPr txBox="1"/>
              <p:nvPr/>
            </p:nvSpPr>
            <p:spPr>
              <a:xfrm>
                <a:off x="817959" y="459395"/>
                <a:ext cx="7741210" cy="369332"/>
              </a:xfrm>
              <a:prstGeom prst="rect">
                <a:avLst/>
              </a:prstGeom>
              <a:noFill/>
            </p:spPr>
            <p:txBody>
              <a:bodyPr wrap="square" rtlCol="0">
                <a:spAutoFit/>
              </a:bodyPr>
              <a:lstStyle/>
              <a:p>
                <a14:m>
                  <m:oMath xmlns:m="http://schemas.openxmlformats.org/officeDocument/2006/math">
                    <m:r>
                      <a:rPr lang="en-US" altLang="zh-TW" i="1" smtClean="0">
                        <a:latin typeface="Cambria Math" panose="02040503050406030204" pitchFamily="18" charset="0"/>
                      </a:rPr>
                      <m:t>𝑓</m:t>
                    </m:r>
                    <m:d>
                      <m:dPr>
                        <m:ctrlPr>
                          <a:rPr lang="en-US" altLang="zh-TW" i="1">
                            <a:latin typeface="Cambria Math" panose="02040503050406030204" pitchFamily="18" charset="0"/>
                          </a:rPr>
                        </m:ctrlPr>
                      </m:dPr>
                      <m:e>
                        <m:r>
                          <a:rPr lang="en-US" altLang="zh-TW" i="1">
                            <a:latin typeface="Cambria Math" panose="02040503050406030204" pitchFamily="18" charset="0"/>
                          </a:rPr>
                          <m:t>𝑥</m:t>
                        </m:r>
                        <m:r>
                          <a:rPr lang="en-US" altLang="zh-TW" i="1">
                            <a:latin typeface="Cambria Math" panose="02040503050406030204" pitchFamily="18" charset="0"/>
                          </a:rPr>
                          <m:t>,</m:t>
                        </m:r>
                        <m:r>
                          <a:rPr lang="en-US" altLang="zh-TW" i="1">
                            <a:latin typeface="Cambria Math"/>
                          </a:rPr>
                          <m:t>𝑡</m:t>
                        </m:r>
                      </m:e>
                    </m:d>
                  </m:oMath>
                </a14:m>
                <a:r>
                  <a:rPr lang="en-US" dirty="0" err="1"/>
                  <a:t>必須是線性的，變換才會是一對一，且</a:t>
                </a:r>
                <a14:m>
                  <m:oMath xmlns:m="http://schemas.openxmlformats.org/officeDocument/2006/math">
                    <m:r>
                      <a:rPr lang="en-US" i="1" dirty="0">
                        <a:latin typeface="Cambria Math" panose="02040503050406030204" pitchFamily="18" charset="0"/>
                      </a:rPr>
                      <m:t>𝑆</m:t>
                    </m:r>
                    <m:r>
                      <a:rPr lang="en-US" i="1" dirty="0">
                        <a:latin typeface="Cambria Math" panose="02040503050406030204" pitchFamily="18" charset="0"/>
                      </a:rPr>
                      <m:t>′</m:t>
                    </m:r>
                  </m:oMath>
                </a14:m>
                <a:r>
                  <a:rPr lang="en-US" dirty="0"/>
                  <a:t>原點</a:t>
                </a:r>
                <a14:m>
                  <m:oMath xmlns:m="http://schemas.openxmlformats.org/officeDocument/2006/math">
                    <m:r>
                      <a:rPr lang="en-US" altLang="zh-TW" i="1" smtClean="0">
                        <a:latin typeface="Cambria Math"/>
                      </a:rPr>
                      <m:t>𝑥</m:t>
                    </m:r>
                    <m:r>
                      <a:rPr lang="en-US" altLang="zh-TW" i="1" smtClean="0">
                        <a:latin typeface="Cambria Math"/>
                      </a:rPr>
                      <m:t>′=0</m:t>
                    </m:r>
                  </m:oMath>
                </a14:m>
                <a:r>
                  <a:rPr lang="zh-TW" altLang="en-US" dirty="0"/>
                  <a:t>是以速度</a:t>
                </a:r>
                <a14:m>
                  <m:oMath xmlns:m="http://schemas.openxmlformats.org/officeDocument/2006/math">
                    <m:r>
                      <a:rPr lang="en-US" altLang="zh-TW" b="0" i="1" smtClean="0">
                        <a:latin typeface="Cambria Math" panose="02040503050406030204" pitchFamily="18" charset="0"/>
                      </a:rPr>
                      <m:t>𝑣</m:t>
                    </m:r>
                  </m:oMath>
                </a14:m>
                <a:r>
                  <a:rPr lang="zh-TW" altLang="en-US" dirty="0"/>
                  <a:t>移動，</a:t>
                </a:r>
                <a:endParaRPr lang="zh-TW" altLang="zh-TW" dirty="0"/>
              </a:p>
            </p:txBody>
          </p:sp>
        </mc:Choice>
        <mc:Fallback xmlns="">
          <p:sp>
            <p:nvSpPr>
              <p:cNvPr id="11" name="TextBox 10">
                <a:extLst>
                  <a:ext uri="{FF2B5EF4-FFF2-40B4-BE49-F238E27FC236}">
                    <a16:creationId xmlns:a16="http://schemas.microsoft.com/office/drawing/2014/main" id="{83331F07-FD40-1C17-124D-07E716B37C9A}"/>
                  </a:ext>
                </a:extLst>
              </p:cNvPr>
              <p:cNvSpPr txBox="1">
                <a:spLocks noRot="1" noChangeAspect="1" noMove="1" noResize="1" noEditPoints="1" noAdjustHandles="1" noChangeArrowheads="1" noChangeShapeType="1" noTextEdit="1"/>
              </p:cNvSpPr>
              <p:nvPr/>
            </p:nvSpPr>
            <p:spPr>
              <a:xfrm>
                <a:off x="817959" y="459395"/>
                <a:ext cx="7741210" cy="369332"/>
              </a:xfrm>
              <a:prstGeom prst="rect">
                <a:avLst/>
              </a:prstGeom>
              <a:blipFill>
                <a:blip r:embed="rId7"/>
                <a:stretch>
                  <a:fillRect l="-328" t="-66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9690452-7FEC-4CCE-024A-9E1E26C4B1C1}"/>
                  </a:ext>
                </a:extLst>
              </p:cNvPr>
              <p:cNvSpPr txBox="1"/>
              <p:nvPr/>
            </p:nvSpPr>
            <p:spPr>
              <a:xfrm>
                <a:off x="827584" y="1668589"/>
                <a:ext cx="7992888" cy="369332"/>
              </a:xfrm>
              <a:prstGeom prst="rect">
                <a:avLst/>
              </a:prstGeom>
              <a:noFill/>
            </p:spPr>
            <p:txBody>
              <a:bodyPr wrap="square">
                <a:spAutoFit/>
              </a:bodyPr>
              <a:lstStyle/>
              <a:p>
                <a14:m>
                  <m:oMath xmlns:m="http://schemas.openxmlformats.org/officeDocument/2006/math">
                    <m:r>
                      <a:rPr lang="en-US" i="1" dirty="0" smtClean="0">
                        <a:latin typeface="Cambria Math" panose="02040503050406030204" pitchFamily="18" charset="0"/>
                      </a:rPr>
                      <m:t>𝑆</m:t>
                    </m:r>
                  </m:oMath>
                </a14:m>
                <a:r>
                  <a:rPr lang="en-US" dirty="0"/>
                  <a:t>相對於</a:t>
                </a:r>
                <a14:m>
                  <m:oMath xmlns:m="http://schemas.openxmlformats.org/officeDocument/2006/math">
                    <m:r>
                      <a:rPr lang="en-US" i="1" dirty="0">
                        <a:latin typeface="Cambria Math" panose="02040503050406030204" pitchFamily="18" charset="0"/>
                      </a:rPr>
                      <m:t>𝑆</m:t>
                    </m:r>
                    <m:r>
                      <a:rPr lang="en-US" b="0" i="1" dirty="0" smtClean="0">
                        <a:latin typeface="Cambria Math" panose="02040503050406030204" pitchFamily="18" charset="0"/>
                      </a:rPr>
                      <m:t>′</m:t>
                    </m:r>
                  </m:oMath>
                </a14:m>
                <a:r>
                  <a:rPr lang="en-US" dirty="0"/>
                  <a:t>是以</a:t>
                </a:r>
                <a14:m>
                  <m:oMath xmlns:m="http://schemas.openxmlformats.org/officeDocument/2006/math">
                    <m:r>
                      <a:rPr lang="en-US" b="0" i="1" dirty="0" smtClean="0">
                        <a:latin typeface="Cambria Math" panose="02040503050406030204" pitchFamily="18" charset="0"/>
                      </a:rPr>
                      <m:t>−</m:t>
                    </m:r>
                    <m:r>
                      <a:rPr lang="en-US" b="0" i="1" dirty="0" smtClean="0">
                        <a:latin typeface="Cambria Math" panose="02040503050406030204" pitchFamily="18" charset="0"/>
                      </a:rPr>
                      <m:t>𝑣</m:t>
                    </m:r>
                  </m:oMath>
                </a14:m>
                <a:r>
                  <a:rPr lang="en-US" dirty="0" err="1"/>
                  <a:t>反向移動，因此同樣的式子以</a:t>
                </a:r>
                <a14:m>
                  <m:oMath xmlns:m="http://schemas.openxmlformats.org/officeDocument/2006/math">
                    <m:r>
                      <a:rPr lang="en-US" i="1" dirty="0">
                        <a:latin typeface="Cambria Math" panose="02040503050406030204" pitchFamily="18" charset="0"/>
                      </a:rPr>
                      <m:t>−</m:t>
                    </m:r>
                    <m:r>
                      <a:rPr lang="en-US" i="1" dirty="0">
                        <a:latin typeface="Cambria Math" panose="02040503050406030204" pitchFamily="18" charset="0"/>
                      </a:rPr>
                      <m:t>𝑣</m:t>
                    </m:r>
                  </m:oMath>
                </a14:m>
                <a:r>
                  <a:rPr lang="en-US" dirty="0"/>
                  <a:t>代替</a:t>
                </a:r>
                <a14:m>
                  <m:oMath xmlns:m="http://schemas.openxmlformats.org/officeDocument/2006/math">
                    <m:r>
                      <a:rPr lang="en-US" i="1" dirty="0">
                        <a:latin typeface="Cambria Math" panose="02040503050406030204" pitchFamily="18" charset="0"/>
                      </a:rPr>
                      <m:t>𝑣</m:t>
                    </m:r>
                  </m:oMath>
                </a14:m>
                <a:r>
                  <a:rPr lang="en-US" dirty="0"/>
                  <a:t>就是反變換：</a:t>
                </a:r>
              </a:p>
            </p:txBody>
          </p:sp>
        </mc:Choice>
        <mc:Fallback xmlns="">
          <p:sp>
            <p:nvSpPr>
              <p:cNvPr id="15" name="TextBox 14">
                <a:extLst>
                  <a:ext uri="{FF2B5EF4-FFF2-40B4-BE49-F238E27FC236}">
                    <a16:creationId xmlns:a16="http://schemas.microsoft.com/office/drawing/2014/main" id="{A9690452-7FEC-4CCE-024A-9E1E26C4B1C1}"/>
                  </a:ext>
                </a:extLst>
              </p:cNvPr>
              <p:cNvSpPr txBox="1">
                <a:spLocks noRot="1" noChangeAspect="1" noMove="1" noResize="1" noEditPoints="1" noAdjustHandles="1" noChangeArrowheads="1" noChangeShapeType="1" noTextEdit="1"/>
              </p:cNvSpPr>
              <p:nvPr/>
            </p:nvSpPr>
            <p:spPr>
              <a:xfrm>
                <a:off x="827584" y="1668589"/>
                <a:ext cx="7992888" cy="369332"/>
              </a:xfrm>
              <a:prstGeom prst="rect">
                <a:avLst/>
              </a:prstGeom>
              <a:blipFill>
                <a:blip r:embed="rId8"/>
                <a:stretch>
                  <a:fillRect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矩形 17">
                <a:extLst>
                  <a:ext uri="{FF2B5EF4-FFF2-40B4-BE49-F238E27FC236}">
                    <a16:creationId xmlns:a16="http://schemas.microsoft.com/office/drawing/2014/main" id="{2AB5142C-AF6F-26E8-8A0E-204832CD50B6}"/>
                  </a:ext>
                </a:extLst>
              </p:cNvPr>
              <p:cNvSpPr/>
              <p:nvPr/>
            </p:nvSpPr>
            <p:spPr>
              <a:xfrm>
                <a:off x="852310" y="2025167"/>
                <a:ext cx="1689965"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𝑥</m:t>
                      </m:r>
                      <m:r>
                        <a:rPr lang="en-US" altLang="zh-TW" i="1" smtClean="0">
                          <a:latin typeface="Cambria Math"/>
                        </a:rPr>
                        <m:t>=</m:t>
                      </m:r>
                      <m:r>
                        <a:rPr lang="zh-TW" altLang="en-US" i="1" smtClean="0">
                          <a:latin typeface="Cambria Math"/>
                        </a:rPr>
                        <m:t>𝛾</m:t>
                      </m:r>
                      <m:d>
                        <m:dPr>
                          <m:ctrlPr>
                            <a:rPr lang="en-US" altLang="zh-TW" i="1" smtClean="0">
                              <a:latin typeface="Cambria Math" panose="02040503050406030204" pitchFamily="18" charset="0"/>
                            </a:rPr>
                          </m:ctrlPr>
                        </m:dPr>
                        <m:e>
                          <m:r>
                            <a:rPr lang="en-US" altLang="zh-TW" i="1">
                              <a:latin typeface="Cambria Math"/>
                            </a:rPr>
                            <m:t>𝑥</m:t>
                          </m:r>
                          <m:r>
                            <a:rPr lang="en-US" altLang="zh-TW" b="0" i="1" smtClean="0">
                              <a:latin typeface="Cambria Math" panose="02040503050406030204" pitchFamily="18" charset="0"/>
                            </a:rPr>
                            <m:t>′</m:t>
                          </m:r>
                          <m:r>
                            <a:rPr lang="en-US" altLang="zh-TW" i="1">
                              <a:latin typeface="Cambria Math"/>
                            </a:rPr>
                            <m:t>−</m:t>
                          </m:r>
                          <m:r>
                            <a:rPr lang="en-US" altLang="zh-TW" i="1">
                              <a:latin typeface="Cambria Math"/>
                            </a:rPr>
                            <m:t>𝑣𝑡</m:t>
                          </m:r>
                          <m:r>
                            <a:rPr lang="en-US" altLang="zh-TW" b="0" i="1" smtClean="0">
                              <a:latin typeface="Cambria Math" panose="02040503050406030204" pitchFamily="18" charset="0"/>
                            </a:rPr>
                            <m:t>′</m:t>
                          </m:r>
                        </m:e>
                      </m:d>
                    </m:oMath>
                  </m:oMathPara>
                </a14:m>
                <a:endParaRPr lang="zh-TW" altLang="zh-TW" dirty="0"/>
              </a:p>
            </p:txBody>
          </p:sp>
        </mc:Choice>
        <mc:Fallback xmlns="">
          <p:sp>
            <p:nvSpPr>
              <p:cNvPr id="16" name="矩形 17">
                <a:extLst>
                  <a:ext uri="{FF2B5EF4-FFF2-40B4-BE49-F238E27FC236}">
                    <a16:creationId xmlns:a16="http://schemas.microsoft.com/office/drawing/2014/main" id="{2AB5142C-AF6F-26E8-8A0E-204832CD50B6}"/>
                  </a:ext>
                </a:extLst>
              </p:cNvPr>
              <p:cNvSpPr>
                <a:spLocks noRot="1" noChangeAspect="1" noMove="1" noResize="1" noEditPoints="1" noAdjustHandles="1" noChangeArrowheads="1" noChangeShapeType="1" noTextEdit="1"/>
              </p:cNvSpPr>
              <p:nvPr/>
            </p:nvSpPr>
            <p:spPr>
              <a:xfrm>
                <a:off x="852310" y="2025167"/>
                <a:ext cx="1689965" cy="369332"/>
              </a:xfrm>
              <a:prstGeom prst="rect">
                <a:avLst/>
              </a:prstGeom>
              <a:blipFill>
                <a:blip r:embed="rId9"/>
                <a:stretch>
                  <a:fillRect b="-10000"/>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B915B413-3CCC-9E20-4ECC-D20668166154}"/>
              </a:ext>
            </a:extLst>
          </p:cNvPr>
          <p:cNvSpPr txBox="1"/>
          <p:nvPr/>
        </p:nvSpPr>
        <p:spPr>
          <a:xfrm>
            <a:off x="827584" y="4006988"/>
            <a:ext cx="6696744" cy="369332"/>
          </a:xfrm>
          <a:prstGeom prst="rect">
            <a:avLst/>
          </a:prstGeom>
          <a:noFill/>
        </p:spPr>
        <p:txBody>
          <a:bodyPr wrap="square" rtlCol="0">
            <a:spAutoFit/>
          </a:bodyPr>
          <a:lstStyle/>
          <a:p>
            <a:r>
              <a:rPr lang="en-US" dirty="0" err="1"/>
              <a:t>而此兩個式子必須滿足羅倫茲變換，代入即可</a:t>
            </a:r>
            <a:r>
              <a:rPr lang="en-US" dirty="0"/>
              <a:t>：</a:t>
            </a:r>
          </a:p>
        </p:txBody>
      </p:sp>
      <mc:AlternateContent xmlns:mc="http://schemas.openxmlformats.org/markup-compatibility/2006" xmlns:a14="http://schemas.microsoft.com/office/drawing/2010/main">
        <mc:Choice Requires="a14">
          <p:sp>
            <p:nvSpPr>
              <p:cNvPr id="18" name="矩形 17">
                <a:extLst>
                  <a:ext uri="{FF2B5EF4-FFF2-40B4-BE49-F238E27FC236}">
                    <a16:creationId xmlns:a16="http://schemas.microsoft.com/office/drawing/2014/main" id="{67DF5D74-4208-387F-66AC-3ADE30A86863}"/>
                  </a:ext>
                </a:extLst>
              </p:cNvPr>
              <p:cNvSpPr/>
              <p:nvPr/>
            </p:nvSpPr>
            <p:spPr>
              <a:xfrm>
                <a:off x="880779" y="4471360"/>
                <a:ext cx="1872088"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𝑐𝑡</m:t>
                      </m:r>
                      <m:r>
                        <a:rPr lang="en-US" i="1" dirty="0">
                          <a:latin typeface="Cambria Math" panose="02040503050406030204" pitchFamily="18" charset="0"/>
                        </a:rPr>
                        <m:t>′=</m:t>
                      </m:r>
                      <m:r>
                        <a:rPr lang="zh-TW" altLang="en-US" i="1" smtClean="0">
                          <a:latin typeface="Cambria Math"/>
                        </a:rPr>
                        <m:t>𝛾</m:t>
                      </m:r>
                      <m:d>
                        <m:dPr>
                          <m:ctrlPr>
                            <a:rPr lang="en-US" altLang="zh-TW" i="1" smtClean="0">
                              <a:latin typeface="Cambria Math" panose="02040503050406030204" pitchFamily="18" charset="0"/>
                            </a:rPr>
                          </m:ctrlPr>
                        </m:dPr>
                        <m:e>
                          <m:r>
                            <a:rPr lang="en-US" i="1" dirty="0">
                              <a:latin typeface="Cambria Math" panose="02040503050406030204" pitchFamily="18" charset="0"/>
                            </a:rPr>
                            <m:t>𝑐𝑡</m:t>
                          </m:r>
                          <m:r>
                            <a:rPr lang="en-US" altLang="zh-TW" i="1">
                              <a:latin typeface="Cambria Math"/>
                            </a:rPr>
                            <m:t>−</m:t>
                          </m:r>
                          <m:r>
                            <a:rPr lang="en-US" altLang="zh-TW" i="1">
                              <a:latin typeface="Cambria Math"/>
                            </a:rPr>
                            <m:t>𝑣𝑡</m:t>
                          </m:r>
                        </m:e>
                      </m:d>
                    </m:oMath>
                  </m:oMathPara>
                </a14:m>
                <a:endParaRPr lang="zh-TW" altLang="zh-TW" dirty="0"/>
              </a:p>
            </p:txBody>
          </p:sp>
        </mc:Choice>
        <mc:Fallback xmlns="">
          <p:sp>
            <p:nvSpPr>
              <p:cNvPr id="18" name="矩形 17">
                <a:extLst>
                  <a:ext uri="{FF2B5EF4-FFF2-40B4-BE49-F238E27FC236}">
                    <a16:creationId xmlns:a16="http://schemas.microsoft.com/office/drawing/2014/main" id="{67DF5D74-4208-387F-66AC-3ADE30A86863}"/>
                  </a:ext>
                </a:extLst>
              </p:cNvPr>
              <p:cNvSpPr>
                <a:spLocks noRot="1" noChangeAspect="1" noMove="1" noResize="1" noEditPoints="1" noAdjustHandles="1" noChangeArrowheads="1" noChangeShapeType="1" noTextEdit="1"/>
              </p:cNvSpPr>
              <p:nvPr/>
            </p:nvSpPr>
            <p:spPr>
              <a:xfrm>
                <a:off x="880779" y="4471360"/>
                <a:ext cx="1872088" cy="369332"/>
              </a:xfrm>
              <a:prstGeom prst="rect">
                <a:avLst/>
              </a:prstGeom>
              <a:blipFill>
                <a:blip r:embed="rId10"/>
                <a:stretch>
                  <a:fillRect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矩形 17">
                <a:extLst>
                  <a:ext uri="{FF2B5EF4-FFF2-40B4-BE49-F238E27FC236}">
                    <a16:creationId xmlns:a16="http://schemas.microsoft.com/office/drawing/2014/main" id="{C5C7B16D-7B79-4C73-FC93-63ECAFA9E114}"/>
                  </a:ext>
                </a:extLst>
              </p:cNvPr>
              <p:cNvSpPr/>
              <p:nvPr/>
            </p:nvSpPr>
            <p:spPr>
              <a:xfrm>
                <a:off x="899712" y="5123298"/>
                <a:ext cx="1872088"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𝑐𝑡</m:t>
                      </m:r>
                      <m:r>
                        <a:rPr lang="en-US" altLang="zh-TW" i="1" smtClean="0">
                          <a:latin typeface="Cambria Math"/>
                        </a:rPr>
                        <m:t>=</m:t>
                      </m:r>
                      <m:r>
                        <a:rPr lang="zh-TW" altLang="en-US" i="1" smtClean="0">
                          <a:latin typeface="Cambria Math"/>
                        </a:rPr>
                        <m:t>𝛾</m:t>
                      </m:r>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𝑐</m:t>
                          </m:r>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𝑡</m:t>
                              </m:r>
                            </m:e>
                            <m:sup>
                              <m:r>
                                <a:rPr lang="en-US" altLang="zh-TW" b="0" i="1" smtClean="0">
                                  <a:latin typeface="Cambria Math" panose="02040503050406030204" pitchFamily="18" charset="0"/>
                                </a:rPr>
                                <m:t>′</m:t>
                              </m:r>
                            </m:sup>
                          </m:sSup>
                          <m:r>
                            <a:rPr lang="en-US" altLang="zh-TW" b="0" i="1" smtClean="0">
                              <a:latin typeface="Cambria Math" panose="02040503050406030204" pitchFamily="18" charset="0"/>
                            </a:rPr>
                            <m:t>+</m:t>
                          </m:r>
                          <m:r>
                            <a:rPr lang="en-US" altLang="zh-TW" i="1">
                              <a:latin typeface="Cambria Math"/>
                            </a:rPr>
                            <m:t>𝑣𝑡</m:t>
                          </m:r>
                          <m:r>
                            <a:rPr lang="en-US" altLang="zh-TW" b="0" i="1" smtClean="0">
                              <a:latin typeface="Cambria Math" panose="02040503050406030204" pitchFamily="18" charset="0"/>
                            </a:rPr>
                            <m:t>′</m:t>
                          </m:r>
                        </m:e>
                      </m:d>
                    </m:oMath>
                  </m:oMathPara>
                </a14:m>
                <a:endParaRPr lang="zh-TW" altLang="zh-TW" dirty="0"/>
              </a:p>
            </p:txBody>
          </p:sp>
        </mc:Choice>
        <mc:Fallback xmlns="">
          <p:sp>
            <p:nvSpPr>
              <p:cNvPr id="19" name="矩形 17">
                <a:extLst>
                  <a:ext uri="{FF2B5EF4-FFF2-40B4-BE49-F238E27FC236}">
                    <a16:creationId xmlns:a16="http://schemas.microsoft.com/office/drawing/2014/main" id="{C5C7B16D-7B79-4C73-FC93-63ECAFA9E114}"/>
                  </a:ext>
                </a:extLst>
              </p:cNvPr>
              <p:cNvSpPr>
                <a:spLocks noRot="1" noChangeAspect="1" noMove="1" noResize="1" noEditPoints="1" noAdjustHandles="1" noChangeArrowheads="1" noChangeShapeType="1" noTextEdit="1"/>
              </p:cNvSpPr>
              <p:nvPr/>
            </p:nvSpPr>
            <p:spPr>
              <a:xfrm>
                <a:off x="899712" y="5123298"/>
                <a:ext cx="1872088" cy="369332"/>
              </a:xfrm>
              <a:prstGeom prst="rect">
                <a:avLst/>
              </a:prstGeom>
              <a:blipFill>
                <a:blip r:embed="rId11"/>
                <a:stretch>
                  <a:fillRect b="-10000"/>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B503177A-A5C4-5416-6C84-1E78D5AA862D}"/>
              </a:ext>
            </a:extLst>
          </p:cNvPr>
          <p:cNvSpPr txBox="1"/>
          <p:nvPr/>
        </p:nvSpPr>
        <p:spPr>
          <a:xfrm>
            <a:off x="870225" y="5897552"/>
            <a:ext cx="3803150" cy="369332"/>
          </a:xfrm>
          <a:prstGeom prst="rect">
            <a:avLst/>
          </a:prstGeom>
          <a:noFill/>
        </p:spPr>
        <p:txBody>
          <a:bodyPr wrap="square" rtlCol="0">
            <a:spAutoFit/>
          </a:bodyPr>
          <a:lstStyle/>
          <a:p>
            <a:r>
              <a:rPr lang="en-US" dirty="0" err="1"/>
              <a:t>第一式再代入第二式</a:t>
            </a:r>
            <a:r>
              <a:rPr lang="en-US" dirty="0"/>
              <a:t>：</a:t>
            </a:r>
          </a:p>
        </p:txBody>
      </p:sp>
      <mc:AlternateContent xmlns:mc="http://schemas.openxmlformats.org/markup-compatibility/2006" xmlns:a14="http://schemas.microsoft.com/office/drawing/2010/main">
        <mc:Choice Requires="a14">
          <p:sp>
            <p:nvSpPr>
              <p:cNvPr id="21" name="矩形 17">
                <a:extLst>
                  <a:ext uri="{FF2B5EF4-FFF2-40B4-BE49-F238E27FC236}">
                    <a16:creationId xmlns:a16="http://schemas.microsoft.com/office/drawing/2014/main" id="{DBB07E59-B617-A2D0-7648-756F5639AF62}"/>
                  </a:ext>
                </a:extLst>
              </p:cNvPr>
              <p:cNvSpPr/>
              <p:nvPr/>
            </p:nvSpPr>
            <p:spPr>
              <a:xfrm>
                <a:off x="3239912" y="4394958"/>
                <a:ext cx="1872088" cy="567207"/>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𝑡</m:t>
                      </m:r>
                      <m:r>
                        <a:rPr lang="en-US" i="1" dirty="0" smtClean="0">
                          <a:latin typeface="Cambria Math" panose="02040503050406030204" pitchFamily="18" charset="0"/>
                        </a:rPr>
                        <m:t>′=</m:t>
                      </m:r>
                      <m:r>
                        <a:rPr lang="zh-TW" altLang="en-US" i="1" smtClean="0">
                          <a:latin typeface="Cambria Math"/>
                        </a:rPr>
                        <m:t>𝛾</m:t>
                      </m:r>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1</m:t>
                          </m:r>
                          <m:r>
                            <a:rPr lang="en-US" altLang="zh-TW" i="1">
                              <a:latin typeface="Cambria Math"/>
                            </a:rPr>
                            <m:t>−</m:t>
                          </m:r>
                          <m:f>
                            <m:fPr>
                              <m:ctrlPr>
                                <a:rPr lang="en-US" altLang="zh-TW" i="1" smtClean="0">
                                  <a:latin typeface="Cambria Math" panose="02040503050406030204" pitchFamily="18" charset="0"/>
                                </a:rPr>
                              </m:ctrlPr>
                            </m:fPr>
                            <m:num>
                              <m:r>
                                <a:rPr lang="en-US" altLang="zh-TW" b="0" i="1" smtClean="0">
                                  <a:latin typeface="Cambria Math" panose="02040503050406030204" pitchFamily="18" charset="0"/>
                                </a:rPr>
                                <m:t>𝑣</m:t>
                              </m:r>
                            </m:num>
                            <m:den>
                              <m:r>
                                <a:rPr lang="en-US" altLang="zh-TW" b="0" i="1" smtClean="0">
                                  <a:latin typeface="Cambria Math" panose="02040503050406030204" pitchFamily="18" charset="0"/>
                                </a:rPr>
                                <m:t>𝑐</m:t>
                              </m:r>
                            </m:den>
                          </m:f>
                        </m:e>
                      </m:d>
                      <m:r>
                        <a:rPr lang="en-US" altLang="zh-TW" b="0" i="1" smtClean="0">
                          <a:latin typeface="Cambria Math" panose="02040503050406030204" pitchFamily="18" charset="0"/>
                        </a:rPr>
                        <m:t>𝑡</m:t>
                      </m:r>
                    </m:oMath>
                  </m:oMathPara>
                </a14:m>
                <a:endParaRPr lang="zh-TW" altLang="zh-TW" dirty="0"/>
              </a:p>
            </p:txBody>
          </p:sp>
        </mc:Choice>
        <mc:Fallback xmlns="">
          <p:sp>
            <p:nvSpPr>
              <p:cNvPr id="21" name="矩形 17">
                <a:extLst>
                  <a:ext uri="{FF2B5EF4-FFF2-40B4-BE49-F238E27FC236}">
                    <a16:creationId xmlns:a16="http://schemas.microsoft.com/office/drawing/2014/main" id="{DBB07E59-B617-A2D0-7648-756F5639AF62}"/>
                  </a:ext>
                </a:extLst>
              </p:cNvPr>
              <p:cNvSpPr>
                <a:spLocks noRot="1" noChangeAspect="1" noMove="1" noResize="1" noEditPoints="1" noAdjustHandles="1" noChangeArrowheads="1" noChangeShapeType="1" noTextEdit="1"/>
              </p:cNvSpPr>
              <p:nvPr/>
            </p:nvSpPr>
            <p:spPr>
              <a:xfrm>
                <a:off x="3239912" y="4394958"/>
                <a:ext cx="1872088" cy="567207"/>
              </a:xfrm>
              <a:prstGeom prst="rect">
                <a:avLst/>
              </a:prstGeom>
              <a:blipFill>
                <a:blip r:embed="rId12"/>
                <a:stretch>
                  <a:fillRect b="-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矩形 17">
                <a:extLst>
                  <a:ext uri="{FF2B5EF4-FFF2-40B4-BE49-F238E27FC236}">
                    <a16:creationId xmlns:a16="http://schemas.microsoft.com/office/drawing/2014/main" id="{2085C674-39E6-CB57-1612-F0F55C4AFDA9}"/>
                  </a:ext>
                </a:extLst>
              </p:cNvPr>
              <p:cNvSpPr/>
              <p:nvPr/>
            </p:nvSpPr>
            <p:spPr>
              <a:xfrm>
                <a:off x="3227238" y="5063289"/>
                <a:ext cx="1872088" cy="567207"/>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𝑡</m:t>
                      </m:r>
                      <m:r>
                        <a:rPr lang="en-US" altLang="zh-TW" i="1">
                          <a:latin typeface="Cambria Math"/>
                        </a:rPr>
                        <m:t>=</m:t>
                      </m:r>
                      <m:r>
                        <a:rPr lang="zh-TW" altLang="en-US" i="1" smtClean="0">
                          <a:latin typeface="Cambria Math"/>
                        </a:rPr>
                        <m:t>𝛾</m:t>
                      </m:r>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1+</m:t>
                          </m:r>
                          <m:f>
                            <m:fPr>
                              <m:ctrlPr>
                                <a:rPr lang="en-US" altLang="zh-TW" i="1" smtClean="0">
                                  <a:latin typeface="Cambria Math" panose="02040503050406030204" pitchFamily="18" charset="0"/>
                                </a:rPr>
                              </m:ctrlPr>
                            </m:fPr>
                            <m:num>
                              <m:r>
                                <a:rPr lang="en-US" altLang="zh-TW" b="0" i="1" smtClean="0">
                                  <a:latin typeface="Cambria Math" panose="02040503050406030204" pitchFamily="18" charset="0"/>
                                </a:rPr>
                                <m:t>𝑣</m:t>
                              </m:r>
                            </m:num>
                            <m:den>
                              <m:r>
                                <a:rPr lang="en-US" altLang="zh-TW" b="0" i="1" smtClean="0">
                                  <a:latin typeface="Cambria Math" panose="02040503050406030204" pitchFamily="18" charset="0"/>
                                </a:rPr>
                                <m:t>𝑐</m:t>
                              </m:r>
                            </m:den>
                          </m:f>
                        </m:e>
                      </m:d>
                      <m:r>
                        <a:rPr lang="en-US" altLang="zh-TW" b="0" i="1" smtClean="0">
                          <a:latin typeface="Cambria Math" panose="02040503050406030204" pitchFamily="18" charset="0"/>
                        </a:rPr>
                        <m:t>𝑡</m:t>
                      </m:r>
                      <m:r>
                        <a:rPr lang="en-US" altLang="zh-TW" b="0" i="1" smtClean="0">
                          <a:latin typeface="Cambria Math" panose="02040503050406030204" pitchFamily="18" charset="0"/>
                        </a:rPr>
                        <m:t>′</m:t>
                      </m:r>
                    </m:oMath>
                  </m:oMathPara>
                </a14:m>
                <a:endParaRPr lang="zh-TW" altLang="zh-TW" dirty="0"/>
              </a:p>
            </p:txBody>
          </p:sp>
        </mc:Choice>
        <mc:Fallback xmlns="">
          <p:sp>
            <p:nvSpPr>
              <p:cNvPr id="22" name="矩形 17">
                <a:extLst>
                  <a:ext uri="{FF2B5EF4-FFF2-40B4-BE49-F238E27FC236}">
                    <a16:creationId xmlns:a16="http://schemas.microsoft.com/office/drawing/2014/main" id="{2085C674-39E6-CB57-1612-F0F55C4AFDA9}"/>
                  </a:ext>
                </a:extLst>
              </p:cNvPr>
              <p:cNvSpPr>
                <a:spLocks noRot="1" noChangeAspect="1" noMove="1" noResize="1" noEditPoints="1" noAdjustHandles="1" noChangeArrowheads="1" noChangeShapeType="1" noTextEdit="1"/>
              </p:cNvSpPr>
              <p:nvPr/>
            </p:nvSpPr>
            <p:spPr>
              <a:xfrm>
                <a:off x="3227238" y="5063289"/>
                <a:ext cx="1872088" cy="567207"/>
              </a:xfrm>
              <a:prstGeom prst="rect">
                <a:avLst/>
              </a:prstGeom>
              <a:blipFill>
                <a:blip r:embed="rId13"/>
                <a:stretch>
                  <a:fillRect b="-21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矩形 17">
                <a:extLst>
                  <a:ext uri="{FF2B5EF4-FFF2-40B4-BE49-F238E27FC236}">
                    <a16:creationId xmlns:a16="http://schemas.microsoft.com/office/drawing/2014/main" id="{F5EF6C9B-A911-61B7-558C-A82F0C10C1AD}"/>
                  </a:ext>
                </a:extLst>
              </p:cNvPr>
              <p:cNvSpPr/>
              <p:nvPr/>
            </p:nvSpPr>
            <p:spPr>
              <a:xfrm>
                <a:off x="3239912" y="5731620"/>
                <a:ext cx="1624086" cy="872868"/>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i="1" dirty="0" smtClean="0">
                              <a:latin typeface="Cambria Math" panose="02040503050406030204" pitchFamily="18" charset="0"/>
                            </a:rPr>
                          </m:ctrlPr>
                        </m:sSupPr>
                        <m:e>
                          <m:r>
                            <a:rPr lang="zh-TW" altLang="en-US" i="1">
                              <a:latin typeface="Cambria Math"/>
                            </a:rPr>
                            <m:t>𝛾</m:t>
                          </m:r>
                        </m:e>
                        <m:sup>
                          <m:r>
                            <a:rPr lang="en-US" b="0" i="1" dirty="0" smtClean="0">
                              <a:latin typeface="Cambria Math" panose="02040503050406030204" pitchFamily="18" charset="0"/>
                            </a:rPr>
                            <m:t>2</m:t>
                          </m:r>
                        </m:sup>
                      </m:sSup>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den>
                      </m:f>
                    </m:oMath>
                  </m:oMathPara>
                </a14:m>
                <a:endParaRPr lang="zh-TW" altLang="zh-TW" dirty="0"/>
              </a:p>
            </p:txBody>
          </p:sp>
        </mc:Choice>
        <mc:Fallback xmlns="">
          <p:sp>
            <p:nvSpPr>
              <p:cNvPr id="23" name="矩形 17">
                <a:extLst>
                  <a:ext uri="{FF2B5EF4-FFF2-40B4-BE49-F238E27FC236}">
                    <a16:creationId xmlns:a16="http://schemas.microsoft.com/office/drawing/2014/main" id="{F5EF6C9B-A911-61B7-558C-A82F0C10C1AD}"/>
                  </a:ext>
                </a:extLst>
              </p:cNvPr>
              <p:cNvSpPr>
                <a:spLocks noRot="1" noChangeAspect="1" noMove="1" noResize="1" noEditPoints="1" noAdjustHandles="1" noChangeArrowheads="1" noChangeShapeType="1" noTextEdit="1"/>
              </p:cNvSpPr>
              <p:nvPr/>
            </p:nvSpPr>
            <p:spPr>
              <a:xfrm>
                <a:off x="3239912" y="5731620"/>
                <a:ext cx="1624086" cy="87286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矩形 19">
                <a:extLst>
                  <a:ext uri="{FF2B5EF4-FFF2-40B4-BE49-F238E27FC236}">
                    <a16:creationId xmlns:a16="http://schemas.microsoft.com/office/drawing/2014/main" id="{A0692C6F-F3EA-0893-63E5-ECAC98724780}"/>
                  </a:ext>
                </a:extLst>
              </p:cNvPr>
              <p:cNvSpPr/>
              <p:nvPr/>
            </p:nvSpPr>
            <p:spPr>
              <a:xfrm>
                <a:off x="5092874" y="5731620"/>
                <a:ext cx="1501244" cy="95731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𝛾</m:t>
                      </m:r>
                      <m:r>
                        <a:rPr lang="en-US" altLang="zh-TW" b="0" i="1" smtClean="0">
                          <a:latin typeface="Cambria Math"/>
                        </a:rPr>
                        <m:t>=</m:t>
                      </m:r>
                      <m:f>
                        <m:fPr>
                          <m:ctrlPr>
                            <a:rPr lang="en-US" altLang="zh-TW" i="1" smtClean="0">
                              <a:latin typeface="Cambria Math" panose="02040503050406030204" pitchFamily="18" charset="0"/>
                            </a:rPr>
                          </m:ctrlPr>
                        </m:fPr>
                        <m:num>
                          <m:r>
                            <a:rPr lang="en-US" altLang="zh-TW" b="0" i="1" smtClean="0">
                              <a:latin typeface="Cambria Math"/>
                            </a:rPr>
                            <m:t>1</m:t>
                          </m:r>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oMath>
                  </m:oMathPara>
                </a14:m>
                <a:endParaRPr lang="zh-TW" altLang="zh-TW" dirty="0"/>
              </a:p>
            </p:txBody>
          </p:sp>
        </mc:Choice>
        <mc:Fallback xmlns="">
          <p:sp>
            <p:nvSpPr>
              <p:cNvPr id="24" name="矩形 19">
                <a:extLst>
                  <a:ext uri="{FF2B5EF4-FFF2-40B4-BE49-F238E27FC236}">
                    <a16:creationId xmlns:a16="http://schemas.microsoft.com/office/drawing/2014/main" id="{A0692C6F-F3EA-0893-63E5-ECAC98724780}"/>
                  </a:ext>
                </a:extLst>
              </p:cNvPr>
              <p:cNvSpPr>
                <a:spLocks noRot="1" noChangeAspect="1" noMove="1" noResize="1" noEditPoints="1" noAdjustHandles="1" noChangeArrowheads="1" noChangeShapeType="1" noTextEdit="1"/>
              </p:cNvSpPr>
              <p:nvPr/>
            </p:nvSpPr>
            <p:spPr>
              <a:xfrm>
                <a:off x="5092874" y="5731620"/>
                <a:ext cx="1501244" cy="957313"/>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矩形 14">
                <a:extLst>
                  <a:ext uri="{FF2B5EF4-FFF2-40B4-BE49-F238E27FC236}">
                    <a16:creationId xmlns:a16="http://schemas.microsoft.com/office/drawing/2014/main" id="{68645C2D-F437-6AE4-5018-A1D5D0A7D2A7}"/>
                  </a:ext>
                </a:extLst>
              </p:cNvPr>
              <p:cNvSpPr/>
              <p:nvPr/>
            </p:nvSpPr>
            <p:spPr>
              <a:xfrm>
                <a:off x="6878802" y="5731620"/>
                <a:ext cx="1555939" cy="93724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𝑥</m:t>
                      </m:r>
                      <m:r>
                        <a:rPr lang="en-US" altLang="zh-TW" i="1">
                          <a:latin typeface="Cambria Math"/>
                        </a:rPr>
                        <m:t>′=</m:t>
                      </m:r>
                      <m:f>
                        <m:fPr>
                          <m:ctrlPr>
                            <a:rPr lang="en-US" altLang="zh-TW" i="1" smtClean="0">
                              <a:latin typeface="Cambria Math" panose="02040503050406030204" pitchFamily="18" charset="0"/>
                            </a:rPr>
                          </m:ctrlPr>
                        </m:fPr>
                        <m:num>
                          <m:r>
                            <a:rPr lang="en-US" altLang="zh-TW" i="1">
                              <a:latin typeface="Cambria Math"/>
                            </a:rPr>
                            <m:t>𝑥</m:t>
                          </m:r>
                          <m:r>
                            <a:rPr lang="en-US" altLang="zh-TW" i="1">
                              <a:latin typeface="Cambria Math"/>
                            </a:rPr>
                            <m:t>−</m:t>
                          </m:r>
                          <m:r>
                            <a:rPr lang="en-US" altLang="zh-TW" i="1">
                              <a:latin typeface="Cambria Math"/>
                            </a:rPr>
                            <m:t>𝑣𝑡</m:t>
                          </m:r>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oMath>
                  </m:oMathPara>
                </a14:m>
                <a:endParaRPr lang="zh-TW" altLang="zh-TW" dirty="0"/>
              </a:p>
            </p:txBody>
          </p:sp>
        </mc:Choice>
        <mc:Fallback xmlns="">
          <p:sp>
            <p:nvSpPr>
              <p:cNvPr id="25" name="矩形 14">
                <a:extLst>
                  <a:ext uri="{FF2B5EF4-FFF2-40B4-BE49-F238E27FC236}">
                    <a16:creationId xmlns:a16="http://schemas.microsoft.com/office/drawing/2014/main" id="{68645C2D-F437-6AE4-5018-A1D5D0A7D2A7}"/>
                  </a:ext>
                </a:extLst>
              </p:cNvPr>
              <p:cNvSpPr>
                <a:spLocks noRot="1" noChangeAspect="1" noMove="1" noResize="1" noEditPoints="1" noAdjustHandles="1" noChangeArrowheads="1" noChangeShapeType="1" noTextEdit="1"/>
              </p:cNvSpPr>
              <p:nvPr/>
            </p:nvSpPr>
            <p:spPr>
              <a:xfrm>
                <a:off x="6878802" y="5731620"/>
                <a:ext cx="1555939" cy="937244"/>
              </a:xfrm>
              <a:prstGeom prst="rect">
                <a:avLst/>
              </a:prstGeom>
              <a:blipFill>
                <a:blip r:embed="rId16"/>
                <a:stretch>
                  <a:fillRect/>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90272F42-01A3-8DA5-DE21-5B16291BA286}"/>
              </a:ext>
            </a:extLst>
          </p:cNvPr>
          <p:cNvSpPr/>
          <p:nvPr/>
        </p:nvSpPr>
        <p:spPr>
          <a:xfrm>
            <a:off x="8388424" y="3188955"/>
            <a:ext cx="648308" cy="586132"/>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2165932-7FA8-EF8A-5422-E87E62133473}"/>
                  </a:ext>
                </a:extLst>
              </p:cNvPr>
              <p:cNvSpPr txBox="1"/>
              <p:nvPr/>
            </p:nvSpPr>
            <p:spPr>
              <a:xfrm>
                <a:off x="2676735" y="1259191"/>
                <a:ext cx="4572000" cy="369332"/>
              </a:xfrm>
              <a:prstGeom prst="rect">
                <a:avLst/>
              </a:prstGeom>
              <a:noFill/>
            </p:spPr>
            <p:txBody>
              <a:bodyPr wrap="square">
                <a:spAutoFit/>
              </a:bodyPr>
              <a:lstStyle/>
              <a:p>
                <a14:m>
                  <m:oMath xmlns:m="http://schemas.openxmlformats.org/officeDocument/2006/math">
                    <m:r>
                      <a:rPr lang="zh-TW" altLang="en-US" i="1" smtClean="0">
                        <a:latin typeface="Cambria Math"/>
                      </a:rPr>
                      <m:t>𝛾</m:t>
                    </m:r>
                  </m:oMath>
                </a14:m>
                <a:r>
                  <a:rPr lang="en-US" dirty="0"/>
                  <a:t>與相對速度</a:t>
                </a:r>
                <a14:m>
                  <m:oMath xmlns:m="http://schemas.openxmlformats.org/officeDocument/2006/math">
                    <m:r>
                      <a:rPr lang="en-US" altLang="zh-TW" i="1">
                        <a:latin typeface="Cambria Math"/>
                      </a:rPr>
                      <m:t>𝑣</m:t>
                    </m:r>
                  </m:oMath>
                </a14:m>
                <a:r>
                  <a:rPr lang="en-US" dirty="0" err="1"/>
                  <a:t>有關，與座標無關</a:t>
                </a:r>
                <a:r>
                  <a:rPr lang="en-US" dirty="0"/>
                  <a:t>。</a:t>
                </a:r>
              </a:p>
            </p:txBody>
          </p:sp>
        </mc:Choice>
        <mc:Fallback xmlns="">
          <p:sp>
            <p:nvSpPr>
              <p:cNvPr id="7" name="TextBox 6">
                <a:extLst>
                  <a:ext uri="{FF2B5EF4-FFF2-40B4-BE49-F238E27FC236}">
                    <a16:creationId xmlns:a16="http://schemas.microsoft.com/office/drawing/2014/main" id="{32165932-7FA8-EF8A-5422-E87E62133473}"/>
                  </a:ext>
                </a:extLst>
              </p:cNvPr>
              <p:cNvSpPr txBox="1">
                <a:spLocks noRot="1" noChangeAspect="1" noMove="1" noResize="1" noEditPoints="1" noAdjustHandles="1" noChangeArrowheads="1" noChangeShapeType="1" noTextEdit="1"/>
              </p:cNvSpPr>
              <p:nvPr/>
            </p:nvSpPr>
            <p:spPr>
              <a:xfrm>
                <a:off x="2676735" y="1259191"/>
                <a:ext cx="4572000" cy="369332"/>
              </a:xfrm>
              <a:prstGeom prst="rect">
                <a:avLst/>
              </a:prstGeom>
              <a:blipFill>
                <a:blip r:embed="rId17"/>
                <a:stretch>
                  <a:fillRect t="-10000" b="-20000"/>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CA9EE109-691D-BBF7-2DE0-17453231C55E}"/>
              </a:ext>
            </a:extLst>
          </p:cNvPr>
          <p:cNvSpPr txBox="1"/>
          <p:nvPr/>
        </p:nvSpPr>
        <p:spPr>
          <a:xfrm>
            <a:off x="827584" y="2459848"/>
            <a:ext cx="5328592" cy="369332"/>
          </a:xfrm>
          <a:prstGeom prst="rect">
            <a:avLst/>
          </a:prstGeom>
          <a:noFill/>
        </p:spPr>
        <p:txBody>
          <a:bodyPr wrap="square" rtlCol="0">
            <a:spAutoFit/>
          </a:bodyPr>
          <a:lstStyle/>
          <a:p>
            <a:r>
              <a:rPr lang="en-US" dirty="0" err="1"/>
              <a:t>將此兩個變換運用於一道脈衝光</a:t>
            </a:r>
            <a:r>
              <a:rPr lang="en-US" dirty="0" err="1">
                <a:latin typeface="Times New Roman" panose="02020603050405020304" pitchFamily="18" charset="0"/>
                <a:cs typeface="Times New Roman" panose="02020603050405020304" pitchFamily="18" charset="0"/>
              </a:rPr>
              <a:t>Pulse</a:t>
            </a:r>
            <a:r>
              <a:rPr lang="en-US" dirty="0">
                <a:latin typeface="Times New Roman" panose="02020603050405020304" pitchFamily="18" charset="0"/>
                <a:cs typeface="Times New Roman" panose="02020603050405020304" pitchFamily="18" charset="0"/>
              </a:rPr>
              <a:t> Light</a:t>
            </a:r>
            <a:r>
              <a:rPr lang="en-US" dirty="0"/>
              <a:t>，</a:t>
            </a:r>
          </a:p>
        </p:txBody>
      </p:sp>
      <p:sp>
        <p:nvSpPr>
          <p:cNvPr id="13" name="TextBox 12">
            <a:extLst>
              <a:ext uri="{FF2B5EF4-FFF2-40B4-BE49-F238E27FC236}">
                <a16:creationId xmlns:a16="http://schemas.microsoft.com/office/drawing/2014/main" id="{CDF16628-455B-E663-A47B-595EEC6DAAEA}"/>
              </a:ext>
            </a:extLst>
          </p:cNvPr>
          <p:cNvSpPr txBox="1"/>
          <p:nvPr/>
        </p:nvSpPr>
        <p:spPr>
          <a:xfrm>
            <a:off x="5360123" y="4704641"/>
            <a:ext cx="3100309" cy="369332"/>
          </a:xfrm>
          <a:prstGeom prst="rect">
            <a:avLst/>
          </a:prstGeom>
          <a:noFill/>
        </p:spPr>
        <p:txBody>
          <a:bodyPr wrap="square" rtlCol="0">
            <a:spAutoFit/>
          </a:bodyPr>
          <a:lstStyle/>
          <a:p>
            <a:r>
              <a:rPr lang="en-US" dirty="0" err="1"/>
              <a:t>這兩個關係都必須是對的</a:t>
            </a:r>
            <a:r>
              <a:rPr lang="en-US" dirty="0"/>
              <a:t>！</a:t>
            </a:r>
          </a:p>
        </p:txBody>
      </p:sp>
      <p:sp>
        <p:nvSpPr>
          <p:cNvPr id="14" name="TextBox 13">
            <a:extLst>
              <a:ext uri="{FF2B5EF4-FFF2-40B4-BE49-F238E27FC236}">
                <a16:creationId xmlns:a16="http://schemas.microsoft.com/office/drawing/2014/main" id="{A8EA8DFD-078B-5C70-CB11-7AA38218DFCF}"/>
              </a:ext>
            </a:extLst>
          </p:cNvPr>
          <p:cNvSpPr txBox="1"/>
          <p:nvPr/>
        </p:nvSpPr>
        <p:spPr>
          <a:xfrm>
            <a:off x="6846148" y="5307964"/>
            <a:ext cx="1326252" cy="369332"/>
          </a:xfrm>
          <a:prstGeom prst="rect">
            <a:avLst/>
          </a:prstGeom>
          <a:noFill/>
        </p:spPr>
        <p:txBody>
          <a:bodyPr wrap="square" rtlCol="0">
            <a:spAutoFit/>
          </a:bodyPr>
          <a:lstStyle/>
          <a:p>
            <a:r>
              <a:rPr lang="en-US" dirty="0" err="1"/>
              <a:t>因此</a:t>
            </a:r>
            <a:r>
              <a:rPr lang="en-US" dirty="0"/>
              <a:t>：</a:t>
            </a:r>
          </a:p>
        </p:txBody>
      </p:sp>
      <p:sp>
        <p:nvSpPr>
          <p:cNvPr id="26" name="Lightning Bolt 25">
            <a:extLst>
              <a:ext uri="{FF2B5EF4-FFF2-40B4-BE49-F238E27FC236}">
                <a16:creationId xmlns:a16="http://schemas.microsoft.com/office/drawing/2014/main" id="{957E67BA-6E76-097A-7BAF-BC8EF66ABE2A}"/>
              </a:ext>
            </a:extLst>
          </p:cNvPr>
          <p:cNvSpPr/>
          <p:nvPr/>
        </p:nvSpPr>
        <p:spPr>
          <a:xfrm rot="19984860">
            <a:off x="8334896" y="3208707"/>
            <a:ext cx="593585" cy="301128"/>
          </a:xfrm>
          <a:prstGeom prst="lightningBolt">
            <a:avLst/>
          </a:prstGeom>
          <a:solidFill>
            <a:srgbClr val="FFFF00"/>
          </a:solidFill>
          <a:ln w="9525">
            <a:solidFill>
              <a:srgbClr val="FC37F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628467EA-EC30-4967-F4E9-5F906EC16173}"/>
                  </a:ext>
                </a:extLst>
              </p:cNvPr>
              <p:cNvSpPr txBox="1"/>
              <p:nvPr/>
            </p:nvSpPr>
            <p:spPr>
              <a:xfrm>
                <a:off x="817958" y="871866"/>
                <a:ext cx="7642473" cy="369332"/>
              </a:xfrm>
              <a:prstGeom prst="rect">
                <a:avLst/>
              </a:prstGeom>
              <a:noFill/>
            </p:spPr>
            <p:txBody>
              <a:bodyPr wrap="square">
                <a:spAutoFit/>
              </a:bodyPr>
              <a:lstStyle/>
              <a:p>
                <a:r>
                  <a:rPr lang="zh-TW" altLang="en-US" dirty="0"/>
                  <a:t>合理推測：羅倫茲變換的</a:t>
                </a:r>
                <a14:m>
                  <m:oMath xmlns:m="http://schemas.openxmlformats.org/officeDocument/2006/math">
                    <m:r>
                      <a:rPr lang="en-US" altLang="zh-TW" i="1">
                        <a:latin typeface="Cambria Math"/>
                      </a:rPr>
                      <m:t>𝑥</m:t>
                    </m:r>
                    <m:r>
                      <a:rPr lang="en-US" altLang="zh-TW" i="1">
                        <a:latin typeface="Cambria Math"/>
                      </a:rPr>
                      <m:t>′</m:t>
                    </m:r>
                  </m:oMath>
                </a14:m>
                <a:r>
                  <a:rPr lang="zh-TW" altLang="en-US" dirty="0"/>
                  <a:t>是與</a:t>
                </a:r>
                <a14:m>
                  <m:oMath xmlns:m="http://schemas.openxmlformats.org/officeDocument/2006/math">
                    <m:r>
                      <a:rPr lang="en-US" altLang="zh-TW" i="1" smtClean="0">
                        <a:latin typeface="Cambria Math"/>
                      </a:rPr>
                      <m:t>𝑥</m:t>
                    </m:r>
                    <m:r>
                      <a:rPr lang="en-US" altLang="zh-TW" i="1" smtClean="0">
                        <a:latin typeface="Cambria Math"/>
                      </a:rPr>
                      <m:t>−</m:t>
                    </m:r>
                    <m:r>
                      <a:rPr lang="en-US" altLang="zh-TW" i="1" smtClean="0">
                        <a:latin typeface="Cambria Math"/>
                      </a:rPr>
                      <m:t>𝑣𝑡</m:t>
                    </m:r>
                  </m:oMath>
                </a14:m>
                <a:r>
                  <a:rPr lang="en-US" dirty="0"/>
                  <a:t>成正比，如此</a:t>
                </a:r>
                <a14:m>
                  <m:oMath xmlns:m="http://schemas.openxmlformats.org/officeDocument/2006/math">
                    <m:r>
                      <a:rPr lang="en-US" altLang="zh-TW" i="1">
                        <a:latin typeface="Cambria Math"/>
                      </a:rPr>
                      <m:t>𝑥</m:t>
                    </m:r>
                    <m:r>
                      <a:rPr lang="en-US" altLang="zh-TW" i="1">
                        <a:latin typeface="Cambria Math"/>
                      </a:rPr>
                      <m:t>′=0</m:t>
                    </m:r>
                  </m:oMath>
                </a14:m>
                <a:r>
                  <a:rPr lang="en-US" dirty="0"/>
                  <a:t>就對應</a:t>
                </a:r>
                <a14:m>
                  <m:oMath xmlns:m="http://schemas.openxmlformats.org/officeDocument/2006/math">
                    <m:r>
                      <a:rPr lang="en-US" altLang="zh-TW" i="1">
                        <a:latin typeface="Cambria Math"/>
                      </a:rPr>
                      <m:t>𝑥</m:t>
                    </m:r>
                    <m:r>
                      <a:rPr lang="en-US" altLang="zh-TW" b="0" i="1" smtClean="0">
                        <a:latin typeface="Cambria Math" panose="02040503050406030204" pitchFamily="18" charset="0"/>
                      </a:rPr>
                      <m:t>=</m:t>
                    </m:r>
                    <m:r>
                      <a:rPr lang="en-US" altLang="zh-TW" i="1">
                        <a:latin typeface="Cambria Math"/>
                      </a:rPr>
                      <m:t>𝑣𝑡</m:t>
                    </m:r>
                  </m:oMath>
                </a14:m>
                <a:r>
                  <a:rPr lang="en-US" dirty="0"/>
                  <a:t>：</a:t>
                </a:r>
              </a:p>
            </p:txBody>
          </p:sp>
        </mc:Choice>
        <mc:Fallback xmlns="">
          <p:sp>
            <p:nvSpPr>
              <p:cNvPr id="28" name="TextBox 27">
                <a:extLst>
                  <a:ext uri="{FF2B5EF4-FFF2-40B4-BE49-F238E27FC236}">
                    <a16:creationId xmlns:a16="http://schemas.microsoft.com/office/drawing/2014/main" id="{628467EA-EC30-4967-F4E9-5F906EC16173}"/>
                  </a:ext>
                </a:extLst>
              </p:cNvPr>
              <p:cNvSpPr txBox="1">
                <a:spLocks noRot="1" noChangeAspect="1" noMove="1" noResize="1" noEditPoints="1" noAdjustHandles="1" noChangeArrowheads="1" noChangeShapeType="1" noTextEdit="1"/>
              </p:cNvSpPr>
              <p:nvPr/>
            </p:nvSpPr>
            <p:spPr>
              <a:xfrm>
                <a:off x="817958" y="871866"/>
                <a:ext cx="7642473" cy="369332"/>
              </a:xfrm>
              <a:prstGeom prst="rect">
                <a:avLst/>
              </a:prstGeom>
              <a:blipFill>
                <a:blip r:embed="rId18"/>
                <a:stretch>
                  <a:fillRect l="-663" t="-6667" b="-23333"/>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35D2FEA3-3C31-D047-4511-1E12150832E8}"/>
              </a:ext>
            </a:extLst>
          </p:cNvPr>
          <p:cNvSpPr txBox="1"/>
          <p:nvPr/>
        </p:nvSpPr>
        <p:spPr>
          <a:xfrm>
            <a:off x="817958" y="105886"/>
            <a:ext cx="5554242" cy="369332"/>
          </a:xfrm>
          <a:prstGeom prst="rect">
            <a:avLst/>
          </a:prstGeom>
          <a:noFill/>
        </p:spPr>
        <p:txBody>
          <a:bodyPr wrap="square">
            <a:spAutoFit/>
          </a:bodyPr>
          <a:lstStyle/>
          <a:p>
            <a:r>
              <a:rPr lang="en-US" dirty="0" err="1"/>
              <a:t>羅倫茲變換是唯一維持光速恆定的變換，證明如下</a:t>
            </a:r>
            <a:r>
              <a:rPr lang="en-US" dirty="0"/>
              <a:t>：</a:t>
            </a:r>
          </a:p>
        </p:txBody>
      </p:sp>
      <mc:AlternateContent xmlns:mc="http://schemas.openxmlformats.org/markup-compatibility/2006" xmlns:a14="http://schemas.microsoft.com/office/drawing/2010/main">
        <mc:Choice Requires="a14">
          <p:sp>
            <p:nvSpPr>
              <p:cNvPr id="31" name="矩形 17">
                <a:extLst>
                  <a:ext uri="{FF2B5EF4-FFF2-40B4-BE49-F238E27FC236}">
                    <a16:creationId xmlns:a16="http://schemas.microsoft.com/office/drawing/2014/main" id="{7EA8A2E2-4862-080D-55E6-C97C4489611C}"/>
                  </a:ext>
                </a:extLst>
              </p:cNvPr>
              <p:cNvSpPr/>
              <p:nvPr/>
            </p:nvSpPr>
            <p:spPr>
              <a:xfrm>
                <a:off x="6234846" y="88309"/>
                <a:ext cx="2585626"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i="1" smtClean="0">
                              <a:latin typeface="Cambria Math"/>
                            </a:rPr>
                            <m:t>𝑥</m:t>
                          </m:r>
                        </m:e>
                        <m:sup>
                          <m:r>
                            <a:rPr lang="en-US" altLang="zh-TW" i="1" smtClean="0">
                              <a:latin typeface="Cambria Math"/>
                            </a:rPr>
                            <m:t>′</m:t>
                          </m:r>
                        </m:sup>
                      </m:sSup>
                      <m:r>
                        <a:rPr lang="en-US" altLang="zh-TW" i="1" smtClean="0">
                          <a:latin typeface="Cambria Math"/>
                        </a:rPr>
                        <m:t>=</m:t>
                      </m:r>
                      <m:r>
                        <a:rPr lang="en-US" altLang="zh-TW" b="0" i="1" smtClean="0">
                          <a:latin typeface="Cambria Math" panose="02040503050406030204" pitchFamily="18" charset="0"/>
                        </a:rPr>
                        <m:t>𝑓</m:t>
                      </m:r>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𝑥</m:t>
                          </m:r>
                          <m:r>
                            <a:rPr lang="en-US" altLang="zh-TW" b="0" i="1" smtClean="0">
                              <a:latin typeface="Cambria Math" panose="02040503050406030204" pitchFamily="18" charset="0"/>
                            </a:rPr>
                            <m:t>,</m:t>
                          </m:r>
                          <m:r>
                            <a:rPr lang="en-US" altLang="zh-TW" i="1">
                              <a:latin typeface="Cambria Math"/>
                            </a:rPr>
                            <m:t>𝑡</m:t>
                          </m:r>
                        </m:e>
                      </m:d>
                      <m:r>
                        <a:rPr lang="en-US" altLang="zh-TW" b="0" i="1" smtClean="0">
                          <a:latin typeface="Cambria Math" panose="02040503050406030204" pitchFamily="18" charset="0"/>
                        </a:rPr>
                        <m:t>, </m:t>
                      </m:r>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𝑡</m:t>
                          </m:r>
                        </m:e>
                        <m:sup>
                          <m:r>
                            <a:rPr lang="en-US" altLang="zh-TW" b="0" i="1" smtClean="0">
                              <a:latin typeface="Cambria Math" panose="02040503050406030204" pitchFamily="18" charset="0"/>
                            </a:rPr>
                            <m:t>′</m:t>
                          </m:r>
                        </m:sup>
                      </m:sSup>
                      <m:r>
                        <a:rPr lang="en-US" altLang="zh-TW" b="0" i="1" smtClean="0">
                          <a:latin typeface="Cambria Math" panose="02040503050406030204" pitchFamily="18" charset="0"/>
                        </a:rPr>
                        <m:t>=</m:t>
                      </m:r>
                      <m:r>
                        <a:rPr lang="en-US" altLang="zh-TW" b="0" i="1" smtClean="0">
                          <a:latin typeface="Cambria Math" panose="02040503050406030204" pitchFamily="18" charset="0"/>
                        </a:rPr>
                        <m:t>𝑔</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𝑡</m:t>
                          </m:r>
                        </m:e>
                      </m:d>
                    </m:oMath>
                  </m:oMathPara>
                </a14:m>
                <a:endParaRPr lang="zh-TW" altLang="zh-TW" dirty="0"/>
              </a:p>
            </p:txBody>
          </p:sp>
        </mc:Choice>
        <mc:Fallback xmlns="">
          <p:sp>
            <p:nvSpPr>
              <p:cNvPr id="31" name="矩形 17">
                <a:extLst>
                  <a:ext uri="{FF2B5EF4-FFF2-40B4-BE49-F238E27FC236}">
                    <a16:creationId xmlns:a16="http://schemas.microsoft.com/office/drawing/2014/main" id="{7EA8A2E2-4862-080D-55E6-C97C4489611C}"/>
                  </a:ext>
                </a:extLst>
              </p:cNvPr>
              <p:cNvSpPr>
                <a:spLocks noRot="1" noChangeAspect="1" noMove="1" noResize="1" noEditPoints="1" noAdjustHandles="1" noChangeArrowheads="1" noChangeShapeType="1" noTextEdit="1"/>
              </p:cNvSpPr>
              <p:nvPr/>
            </p:nvSpPr>
            <p:spPr>
              <a:xfrm>
                <a:off x="6234846" y="88309"/>
                <a:ext cx="2585626" cy="369332"/>
              </a:xfrm>
              <a:prstGeom prst="rect">
                <a:avLst/>
              </a:prstGeom>
              <a:blipFill>
                <a:blip r:embed="rId19"/>
                <a:stretch>
                  <a:fillRect b="-20000"/>
                </a:stretch>
              </a:blipFill>
            </p:spPr>
            <p:txBody>
              <a:bodyPr/>
              <a:lstStyle/>
              <a:p>
                <a:r>
                  <a:rPr lang="en-US">
                    <a:noFill/>
                  </a:rPr>
                  <a:t> </a:t>
                </a:r>
              </a:p>
            </p:txBody>
          </p:sp>
        </mc:Fallback>
      </mc:AlternateContent>
    </p:spTree>
    <p:extLst>
      <p:ext uri="{BB962C8B-B14F-4D97-AF65-F5344CB8AC3E}">
        <p14:creationId xmlns:p14="http://schemas.microsoft.com/office/powerpoint/2010/main" val="160060270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3902">
            <a:extLst>
              <a:ext uri="{FF2B5EF4-FFF2-40B4-BE49-F238E27FC236}">
                <a16:creationId xmlns:a16="http://schemas.microsoft.com/office/drawing/2014/main" id="{3317F40F-AFE7-CBD7-BFE9-C0487CE145D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909"/>
          <a:stretch/>
        </p:blipFill>
        <p:spPr bwMode="auto">
          <a:xfrm>
            <a:off x="5834568" y="973349"/>
            <a:ext cx="2088468" cy="1655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 name="矩形 17">
                <a:extLst>
                  <a:ext uri="{FF2B5EF4-FFF2-40B4-BE49-F238E27FC236}">
                    <a16:creationId xmlns:a16="http://schemas.microsoft.com/office/drawing/2014/main" id="{67DF5D74-4208-387F-66AC-3ADE30A86863}"/>
                  </a:ext>
                </a:extLst>
              </p:cNvPr>
              <p:cNvSpPr/>
              <p:nvPr/>
            </p:nvSpPr>
            <p:spPr>
              <a:xfrm>
                <a:off x="870225" y="996038"/>
                <a:ext cx="1872088"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𝑐𝑡</m:t>
                      </m:r>
                      <m:r>
                        <a:rPr lang="en-US" i="1" dirty="0">
                          <a:latin typeface="Cambria Math" panose="02040503050406030204" pitchFamily="18" charset="0"/>
                        </a:rPr>
                        <m:t>′=</m:t>
                      </m:r>
                      <m:r>
                        <a:rPr lang="zh-TW" altLang="en-US" i="1" smtClean="0">
                          <a:latin typeface="Cambria Math"/>
                        </a:rPr>
                        <m:t>𝛾</m:t>
                      </m:r>
                      <m:d>
                        <m:dPr>
                          <m:ctrlPr>
                            <a:rPr lang="en-US" altLang="zh-TW" i="1" smtClean="0">
                              <a:latin typeface="Cambria Math" panose="02040503050406030204" pitchFamily="18" charset="0"/>
                            </a:rPr>
                          </m:ctrlPr>
                        </m:dPr>
                        <m:e>
                          <m:r>
                            <a:rPr lang="en-US" i="1" dirty="0">
                              <a:latin typeface="Cambria Math" panose="02040503050406030204" pitchFamily="18" charset="0"/>
                            </a:rPr>
                            <m:t>𝑐𝑡</m:t>
                          </m:r>
                          <m:r>
                            <a:rPr lang="en-US" altLang="zh-TW" i="1">
                              <a:latin typeface="Cambria Math"/>
                            </a:rPr>
                            <m:t>−</m:t>
                          </m:r>
                          <m:r>
                            <a:rPr lang="en-US" altLang="zh-TW" i="1">
                              <a:latin typeface="Cambria Math"/>
                            </a:rPr>
                            <m:t>𝑣𝑡</m:t>
                          </m:r>
                        </m:e>
                      </m:d>
                    </m:oMath>
                  </m:oMathPara>
                </a14:m>
                <a:endParaRPr lang="zh-TW" altLang="zh-TW" dirty="0"/>
              </a:p>
            </p:txBody>
          </p:sp>
        </mc:Choice>
        <mc:Fallback xmlns="">
          <p:sp>
            <p:nvSpPr>
              <p:cNvPr id="18" name="矩形 17">
                <a:extLst>
                  <a:ext uri="{FF2B5EF4-FFF2-40B4-BE49-F238E27FC236}">
                    <a16:creationId xmlns:a16="http://schemas.microsoft.com/office/drawing/2014/main" id="{67DF5D74-4208-387F-66AC-3ADE30A86863}"/>
                  </a:ext>
                </a:extLst>
              </p:cNvPr>
              <p:cNvSpPr>
                <a:spLocks noRot="1" noChangeAspect="1" noMove="1" noResize="1" noEditPoints="1" noAdjustHandles="1" noChangeArrowheads="1" noChangeShapeType="1" noTextEdit="1"/>
              </p:cNvSpPr>
              <p:nvPr/>
            </p:nvSpPr>
            <p:spPr>
              <a:xfrm>
                <a:off x="870225" y="996038"/>
                <a:ext cx="1872088" cy="369332"/>
              </a:xfrm>
              <a:prstGeom prst="rect">
                <a:avLst/>
              </a:prstGeom>
              <a:blipFill>
                <a:blip r:embed="rId3"/>
                <a:stretch>
                  <a:fillRect b="-10000"/>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90272F42-01A3-8DA5-DE21-5B16291BA286}"/>
              </a:ext>
            </a:extLst>
          </p:cNvPr>
          <p:cNvSpPr/>
          <p:nvPr/>
        </p:nvSpPr>
        <p:spPr>
          <a:xfrm>
            <a:off x="7274728" y="1321939"/>
            <a:ext cx="648308" cy="586132"/>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Lightning Bolt 25">
            <a:extLst>
              <a:ext uri="{FF2B5EF4-FFF2-40B4-BE49-F238E27FC236}">
                <a16:creationId xmlns:a16="http://schemas.microsoft.com/office/drawing/2014/main" id="{957E67BA-6E76-097A-7BAF-BC8EF66ABE2A}"/>
              </a:ext>
            </a:extLst>
          </p:cNvPr>
          <p:cNvSpPr/>
          <p:nvPr/>
        </p:nvSpPr>
        <p:spPr>
          <a:xfrm rot="19984860">
            <a:off x="7221200" y="1341691"/>
            <a:ext cx="593585" cy="301128"/>
          </a:xfrm>
          <a:prstGeom prst="lightningBolt">
            <a:avLst/>
          </a:prstGeom>
          <a:solidFill>
            <a:srgbClr val="FFFF00"/>
          </a:solidFill>
          <a:ln w="9525">
            <a:solidFill>
              <a:srgbClr val="FC37F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6" name="TextBox 5">
            <a:extLst>
              <a:ext uri="{FF2B5EF4-FFF2-40B4-BE49-F238E27FC236}">
                <a16:creationId xmlns:a16="http://schemas.microsoft.com/office/drawing/2014/main" id="{F966ACC5-E1E5-9C65-9096-B2F4C87556A8}"/>
              </a:ext>
            </a:extLst>
          </p:cNvPr>
          <p:cNvSpPr txBox="1"/>
          <p:nvPr/>
        </p:nvSpPr>
        <p:spPr>
          <a:xfrm>
            <a:off x="870225" y="548680"/>
            <a:ext cx="3485751" cy="369332"/>
          </a:xfrm>
          <a:prstGeom prst="rect">
            <a:avLst/>
          </a:prstGeom>
          <a:noFill/>
        </p:spPr>
        <p:txBody>
          <a:bodyPr wrap="square" rtlCol="0">
            <a:spAutoFit/>
          </a:bodyPr>
          <a:lstStyle/>
          <a:p>
            <a:r>
              <a:rPr lang="en-US" dirty="0" err="1"/>
              <a:t>前一頁已得到脈衝光的時間</a:t>
            </a:r>
            <a:r>
              <a:rPr lang="en-US" dirty="0"/>
              <a:t>，</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65E47A1E-B3CE-4F10-031C-1AEFCBB5195F}"/>
                  </a:ext>
                </a:extLst>
              </p:cNvPr>
              <p:cNvSpPr txBox="1"/>
              <p:nvPr/>
            </p:nvSpPr>
            <p:spPr>
              <a:xfrm>
                <a:off x="899712" y="1466494"/>
                <a:ext cx="3456264" cy="472950"/>
              </a:xfrm>
              <a:prstGeom prst="rect">
                <a:avLst/>
              </a:prstGeom>
              <a:noFill/>
            </p:spPr>
            <p:txBody>
              <a:bodyPr wrap="square" rtlCol="0">
                <a:spAutoFit/>
              </a:bodyPr>
              <a:lstStyle/>
              <a:p>
                <a:r>
                  <a:rPr lang="en-US" dirty="0"/>
                  <a:t>我可以把第二個</a:t>
                </a:r>
                <a14:m>
                  <m:oMath xmlns:m="http://schemas.openxmlformats.org/officeDocument/2006/math">
                    <m:r>
                      <a:rPr lang="en-US" altLang="zh-TW" i="1">
                        <a:latin typeface="Cambria Math"/>
                      </a:rPr>
                      <m:t>𝑡</m:t>
                    </m:r>
                  </m:oMath>
                </a14:m>
                <a:r>
                  <a:rPr lang="en-US" dirty="0" err="1"/>
                  <a:t>用</a:t>
                </a:r>
                <a14:m>
                  <m:oMath xmlns:m="http://schemas.openxmlformats.org/officeDocument/2006/math">
                    <m:f>
                      <m:fPr>
                        <m:ctrlPr>
                          <a:rPr lang="en-US" i="1" dirty="0" smtClean="0">
                            <a:latin typeface="Cambria Math" panose="02040503050406030204" pitchFamily="18" charset="0"/>
                          </a:rPr>
                        </m:ctrlPr>
                      </m:fPr>
                      <m:num>
                        <m:r>
                          <a:rPr lang="en-US" b="0" i="1" dirty="0" smtClean="0">
                            <a:latin typeface="Cambria Math" panose="02040503050406030204" pitchFamily="18" charset="0"/>
                          </a:rPr>
                          <m:t>𝑥</m:t>
                        </m:r>
                      </m:num>
                      <m:den>
                        <m:r>
                          <a:rPr lang="en-US" b="0" i="1" dirty="0" smtClean="0">
                            <a:latin typeface="Cambria Math" panose="02040503050406030204" pitchFamily="18" charset="0"/>
                          </a:rPr>
                          <m:t>𝑐</m:t>
                        </m:r>
                      </m:den>
                    </m:f>
                  </m:oMath>
                </a14:m>
                <a:r>
                  <a:rPr lang="en-US" dirty="0"/>
                  <a:t>表示：</a:t>
                </a:r>
              </a:p>
            </p:txBody>
          </p:sp>
        </mc:Choice>
        <mc:Fallback xmlns="">
          <p:sp>
            <p:nvSpPr>
              <p:cNvPr id="27" name="TextBox 26">
                <a:extLst>
                  <a:ext uri="{FF2B5EF4-FFF2-40B4-BE49-F238E27FC236}">
                    <a16:creationId xmlns:a16="http://schemas.microsoft.com/office/drawing/2014/main" id="{65E47A1E-B3CE-4F10-031C-1AEFCBB5195F}"/>
                  </a:ext>
                </a:extLst>
              </p:cNvPr>
              <p:cNvSpPr txBox="1">
                <a:spLocks noRot="1" noChangeAspect="1" noMove="1" noResize="1" noEditPoints="1" noAdjustHandles="1" noChangeArrowheads="1" noChangeShapeType="1" noTextEdit="1"/>
              </p:cNvSpPr>
              <p:nvPr/>
            </p:nvSpPr>
            <p:spPr>
              <a:xfrm>
                <a:off x="899712" y="1466494"/>
                <a:ext cx="3456264" cy="472950"/>
              </a:xfrm>
              <a:prstGeom prst="rect">
                <a:avLst/>
              </a:prstGeom>
              <a:blipFill>
                <a:blip r:embed="rId4"/>
                <a:stretch>
                  <a:fillRect l="-1832" b="-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矩形 17">
                <a:extLst>
                  <a:ext uri="{FF2B5EF4-FFF2-40B4-BE49-F238E27FC236}">
                    <a16:creationId xmlns:a16="http://schemas.microsoft.com/office/drawing/2014/main" id="{543B3AAD-18AD-EAA9-4D4E-E1546D82C7B0}"/>
                  </a:ext>
                </a:extLst>
              </p:cNvPr>
              <p:cNvSpPr/>
              <p:nvPr/>
            </p:nvSpPr>
            <p:spPr>
              <a:xfrm>
                <a:off x="899712" y="2040568"/>
                <a:ext cx="2088468" cy="567207"/>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𝑐𝑡</m:t>
                      </m:r>
                      <m:r>
                        <a:rPr lang="en-US" i="1" dirty="0" smtClean="0">
                          <a:latin typeface="Cambria Math" panose="02040503050406030204" pitchFamily="18" charset="0"/>
                        </a:rPr>
                        <m:t>′=</m:t>
                      </m:r>
                      <m:r>
                        <a:rPr lang="zh-TW" altLang="en-US" i="1" smtClean="0">
                          <a:latin typeface="Cambria Math"/>
                        </a:rPr>
                        <m:t>𝛾</m:t>
                      </m:r>
                      <m:d>
                        <m:dPr>
                          <m:ctrlPr>
                            <a:rPr lang="en-US" altLang="zh-TW" i="1" smtClean="0">
                              <a:latin typeface="Cambria Math" panose="02040503050406030204" pitchFamily="18" charset="0"/>
                            </a:rPr>
                          </m:ctrlPr>
                        </m:dPr>
                        <m:e>
                          <m:r>
                            <a:rPr lang="en-US" i="1" dirty="0">
                              <a:latin typeface="Cambria Math" panose="02040503050406030204" pitchFamily="18" charset="0"/>
                            </a:rPr>
                            <m:t>𝑐𝑡</m:t>
                          </m:r>
                          <m:r>
                            <a:rPr lang="en-US" altLang="zh-TW" i="1">
                              <a:latin typeface="Cambria Math"/>
                            </a:rPr>
                            <m:t>−</m:t>
                          </m:r>
                          <m:f>
                            <m:fPr>
                              <m:ctrlPr>
                                <a:rPr lang="en-US" altLang="zh-TW" i="1" smtClean="0">
                                  <a:latin typeface="Cambria Math" panose="02040503050406030204" pitchFamily="18" charset="0"/>
                                </a:rPr>
                              </m:ctrlPr>
                            </m:fPr>
                            <m:num>
                              <m:r>
                                <a:rPr lang="en-US" altLang="zh-TW" i="1">
                                  <a:latin typeface="Cambria Math"/>
                                </a:rPr>
                                <m:t>𝑣</m:t>
                              </m:r>
                            </m:num>
                            <m:den>
                              <m:r>
                                <a:rPr lang="en-US" altLang="zh-TW" b="0" i="1" smtClean="0">
                                  <a:latin typeface="Cambria Math" panose="02040503050406030204" pitchFamily="18" charset="0"/>
                                </a:rPr>
                                <m:t>𝑐</m:t>
                              </m:r>
                            </m:den>
                          </m:f>
                          <m:r>
                            <a:rPr lang="en-US" altLang="zh-TW" b="0" i="1" smtClean="0">
                              <a:latin typeface="Cambria Math" panose="02040503050406030204" pitchFamily="18" charset="0"/>
                            </a:rPr>
                            <m:t>𝑥</m:t>
                          </m:r>
                        </m:e>
                      </m:d>
                    </m:oMath>
                  </m:oMathPara>
                </a14:m>
                <a:endParaRPr lang="zh-TW" altLang="zh-TW" dirty="0"/>
              </a:p>
            </p:txBody>
          </p:sp>
        </mc:Choice>
        <mc:Fallback xmlns="">
          <p:sp>
            <p:nvSpPr>
              <p:cNvPr id="29" name="矩形 17">
                <a:extLst>
                  <a:ext uri="{FF2B5EF4-FFF2-40B4-BE49-F238E27FC236}">
                    <a16:creationId xmlns:a16="http://schemas.microsoft.com/office/drawing/2014/main" id="{543B3AAD-18AD-EAA9-4D4E-E1546D82C7B0}"/>
                  </a:ext>
                </a:extLst>
              </p:cNvPr>
              <p:cNvSpPr>
                <a:spLocks noRot="1" noChangeAspect="1" noMove="1" noResize="1" noEditPoints="1" noAdjustHandles="1" noChangeArrowheads="1" noChangeShapeType="1" noTextEdit="1"/>
              </p:cNvSpPr>
              <p:nvPr/>
            </p:nvSpPr>
            <p:spPr>
              <a:xfrm>
                <a:off x="899712" y="2040568"/>
                <a:ext cx="2088468" cy="56720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矩形 15">
                <a:extLst>
                  <a:ext uri="{FF2B5EF4-FFF2-40B4-BE49-F238E27FC236}">
                    <a16:creationId xmlns:a16="http://schemas.microsoft.com/office/drawing/2014/main" id="{A6BA9747-C29D-16C5-18D9-99596FB0ABEF}"/>
                  </a:ext>
                </a:extLst>
              </p:cNvPr>
              <p:cNvSpPr/>
              <p:nvPr/>
            </p:nvSpPr>
            <p:spPr>
              <a:xfrm>
                <a:off x="899712" y="4466642"/>
                <a:ext cx="1522218" cy="1109278"/>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𝑡</m:t>
                      </m:r>
                      <m:r>
                        <a:rPr lang="en-US" altLang="zh-TW" i="1">
                          <a:latin typeface="Cambria Math"/>
                        </a:rPr>
                        <m:t>′=</m:t>
                      </m:r>
                      <m:f>
                        <m:fPr>
                          <m:ctrlPr>
                            <a:rPr lang="en-US" altLang="zh-TW" i="1" smtClean="0">
                              <a:latin typeface="Cambria Math" panose="02040503050406030204" pitchFamily="18" charset="0"/>
                            </a:rPr>
                          </m:ctrlPr>
                        </m:fPr>
                        <m:num>
                          <m:r>
                            <a:rPr lang="en-US" altLang="zh-TW" b="0" i="1" smtClean="0">
                              <a:latin typeface="Cambria Math"/>
                            </a:rPr>
                            <m:t>𝑡</m:t>
                          </m:r>
                          <m:r>
                            <a:rPr lang="en-US" altLang="zh-TW" i="1">
                              <a:latin typeface="Cambria Math"/>
                            </a:rPr>
                            <m:t>−</m:t>
                          </m:r>
                          <m:f>
                            <m:fPr>
                              <m:ctrlPr>
                                <a:rPr lang="en-US" altLang="zh-TW" i="1" smtClean="0">
                                  <a:latin typeface="Cambria Math" panose="02040503050406030204" pitchFamily="18" charset="0"/>
                                </a:rPr>
                              </m:ctrlPr>
                            </m:fPr>
                            <m:num>
                              <m:r>
                                <a:rPr lang="en-US" altLang="zh-TW" b="0" i="1" smtClean="0">
                                  <a:latin typeface="Cambria Math"/>
                                </a:rPr>
                                <m:t>𝑣</m:t>
                              </m:r>
                            </m:num>
                            <m:den>
                              <m:sSup>
                                <m:sSupPr>
                                  <m:ctrlPr>
                                    <a:rPr lang="en-US" altLang="zh-TW" i="1" smtClean="0">
                                      <a:latin typeface="Cambria Math" panose="02040503050406030204" pitchFamily="18" charset="0"/>
                                    </a:rPr>
                                  </m:ctrlPr>
                                </m:sSupPr>
                                <m:e>
                                  <m:r>
                                    <a:rPr lang="en-US" altLang="zh-TW" b="0" i="1" smtClean="0">
                                      <a:latin typeface="Cambria Math"/>
                                    </a:rPr>
                                    <m:t>𝑐</m:t>
                                  </m:r>
                                </m:e>
                                <m:sup>
                                  <m:r>
                                    <a:rPr lang="en-US" altLang="zh-TW" b="0" i="1" smtClean="0">
                                      <a:latin typeface="Cambria Math"/>
                                    </a:rPr>
                                    <m:t>2</m:t>
                                  </m:r>
                                </m:sup>
                              </m:sSup>
                            </m:den>
                          </m:f>
                          <m:r>
                            <a:rPr lang="en-US" altLang="zh-TW" b="0" i="1" smtClean="0">
                              <a:latin typeface="Cambria Math"/>
                            </a:rPr>
                            <m:t>𝑥</m:t>
                          </m:r>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oMath>
                  </m:oMathPara>
                </a14:m>
                <a:endParaRPr lang="zh-TW" altLang="zh-TW" dirty="0"/>
              </a:p>
            </p:txBody>
          </p:sp>
        </mc:Choice>
        <mc:Fallback xmlns="">
          <p:sp>
            <p:nvSpPr>
              <p:cNvPr id="30" name="矩形 15">
                <a:extLst>
                  <a:ext uri="{FF2B5EF4-FFF2-40B4-BE49-F238E27FC236}">
                    <a16:creationId xmlns:a16="http://schemas.microsoft.com/office/drawing/2014/main" id="{A6BA9747-C29D-16C5-18D9-99596FB0ABEF}"/>
                  </a:ext>
                </a:extLst>
              </p:cNvPr>
              <p:cNvSpPr>
                <a:spLocks noRot="1" noChangeAspect="1" noMove="1" noResize="1" noEditPoints="1" noAdjustHandles="1" noChangeArrowheads="1" noChangeShapeType="1" noTextEdit="1"/>
              </p:cNvSpPr>
              <p:nvPr/>
            </p:nvSpPr>
            <p:spPr>
              <a:xfrm>
                <a:off x="899712" y="4466642"/>
                <a:ext cx="1522218" cy="11092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矩形 18">
                <a:extLst>
                  <a:ext uri="{FF2B5EF4-FFF2-40B4-BE49-F238E27FC236}">
                    <a16:creationId xmlns:a16="http://schemas.microsoft.com/office/drawing/2014/main" id="{9D46258C-E5D5-3B87-12FC-E8927BC51223}"/>
                  </a:ext>
                </a:extLst>
              </p:cNvPr>
              <p:cNvSpPr/>
              <p:nvPr/>
            </p:nvSpPr>
            <p:spPr>
              <a:xfrm>
                <a:off x="899712" y="2803761"/>
                <a:ext cx="1791744" cy="582147"/>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𝑡</m:t>
                      </m:r>
                      <m:r>
                        <a:rPr lang="en-US" altLang="zh-TW" i="1">
                          <a:latin typeface="Cambria Math"/>
                        </a:rPr>
                        <m:t>′=</m:t>
                      </m:r>
                      <m:r>
                        <a:rPr lang="zh-TW" altLang="en-US" i="1">
                          <a:latin typeface="Cambria Math"/>
                        </a:rPr>
                        <m:t>𝛾</m:t>
                      </m:r>
                      <m:d>
                        <m:dPr>
                          <m:ctrlPr>
                            <a:rPr lang="en-US" altLang="zh-TW" i="1" smtClean="0">
                              <a:latin typeface="Cambria Math" panose="02040503050406030204" pitchFamily="18" charset="0"/>
                            </a:rPr>
                          </m:ctrlPr>
                        </m:dPr>
                        <m:e>
                          <m:r>
                            <a:rPr lang="en-US" altLang="zh-TW" i="1">
                              <a:latin typeface="Cambria Math"/>
                            </a:rPr>
                            <m:t>𝑡</m:t>
                          </m:r>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𝑣</m:t>
                              </m:r>
                            </m:num>
                            <m:den>
                              <m:sSup>
                                <m:sSupPr>
                                  <m:ctrlPr>
                                    <a:rPr lang="en-US"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r>
                            <a:rPr lang="en-US" altLang="zh-TW" i="1">
                              <a:latin typeface="Cambria Math"/>
                            </a:rPr>
                            <m:t>𝑥</m:t>
                          </m:r>
                        </m:e>
                      </m:d>
                    </m:oMath>
                  </m:oMathPara>
                </a14:m>
                <a:endParaRPr lang="zh-TW" altLang="zh-TW" dirty="0"/>
              </a:p>
            </p:txBody>
          </p:sp>
        </mc:Choice>
        <mc:Fallback xmlns="">
          <p:sp>
            <p:nvSpPr>
              <p:cNvPr id="31" name="矩形 18">
                <a:extLst>
                  <a:ext uri="{FF2B5EF4-FFF2-40B4-BE49-F238E27FC236}">
                    <a16:creationId xmlns:a16="http://schemas.microsoft.com/office/drawing/2014/main" id="{9D46258C-E5D5-3B87-12FC-E8927BC51223}"/>
                  </a:ext>
                </a:extLst>
              </p:cNvPr>
              <p:cNvSpPr>
                <a:spLocks noRot="1" noChangeAspect="1" noMove="1" noResize="1" noEditPoints="1" noAdjustHandles="1" noChangeArrowheads="1" noChangeShapeType="1" noTextEdit="1"/>
              </p:cNvSpPr>
              <p:nvPr/>
            </p:nvSpPr>
            <p:spPr>
              <a:xfrm>
                <a:off x="899712" y="2803761"/>
                <a:ext cx="1791744" cy="58214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6B9EDB2F-CBCF-BC76-51AB-0B007EFD501F}"/>
                  </a:ext>
                </a:extLst>
              </p:cNvPr>
              <p:cNvSpPr txBox="1"/>
              <p:nvPr/>
            </p:nvSpPr>
            <p:spPr>
              <a:xfrm>
                <a:off x="870225" y="3573016"/>
                <a:ext cx="8166271" cy="369332"/>
              </a:xfrm>
              <a:prstGeom prst="rect">
                <a:avLst/>
              </a:prstGeom>
              <a:noFill/>
            </p:spPr>
            <p:txBody>
              <a:bodyPr wrap="square" rtlCol="0">
                <a:spAutoFit/>
              </a:bodyPr>
              <a:lstStyle/>
              <a:p>
                <a:r>
                  <a:rPr lang="en-US" dirty="0" err="1"/>
                  <a:t>這是脈衝光軌跡的時空要滿足的，但羅倫茲變換</a:t>
                </a:r>
                <a14:m>
                  <m:oMath xmlns:m="http://schemas.openxmlformats.org/officeDocument/2006/math">
                    <m:r>
                      <a:rPr lang="en-US" altLang="zh-TW" b="0" i="1" smtClean="0">
                        <a:latin typeface="Cambria Math"/>
                      </a:rPr>
                      <m:t>𝑡</m:t>
                    </m:r>
                    <m:r>
                      <a:rPr lang="en-US" altLang="zh-TW" i="1">
                        <a:latin typeface="Cambria Math"/>
                      </a:rPr>
                      <m:t>′</m:t>
                    </m:r>
                  </m:oMath>
                </a14:m>
                <a:r>
                  <a:rPr lang="en-US" dirty="0"/>
                  <a:t>式的</a:t>
                </a:r>
                <a14:m>
                  <m:oMath xmlns:m="http://schemas.openxmlformats.org/officeDocument/2006/math">
                    <m:r>
                      <a:rPr lang="en-US" altLang="zh-TW" i="1">
                        <a:latin typeface="Cambria Math" panose="02040503050406030204" pitchFamily="18" charset="0"/>
                      </a:rPr>
                      <m:t>𝑔</m:t>
                    </m:r>
                    <m:d>
                      <m:dPr>
                        <m:ctrlPr>
                          <a:rPr lang="en-US" altLang="zh-TW" i="1">
                            <a:latin typeface="Cambria Math" panose="02040503050406030204" pitchFamily="18" charset="0"/>
                          </a:rPr>
                        </m:ctrlPr>
                      </m:dPr>
                      <m:e>
                        <m:r>
                          <a:rPr lang="en-US" altLang="zh-TW" i="1">
                            <a:latin typeface="Cambria Math" panose="02040503050406030204" pitchFamily="18" charset="0"/>
                          </a:rPr>
                          <m:t>𝑥</m:t>
                        </m:r>
                        <m:r>
                          <a:rPr lang="en-US" altLang="zh-TW" i="1">
                            <a:latin typeface="Cambria Math" panose="02040503050406030204" pitchFamily="18" charset="0"/>
                          </a:rPr>
                          <m:t>,</m:t>
                        </m:r>
                        <m:r>
                          <a:rPr lang="en-US" altLang="zh-TW" i="1">
                            <a:latin typeface="Cambria Math" panose="02040503050406030204" pitchFamily="18" charset="0"/>
                          </a:rPr>
                          <m:t>𝑡</m:t>
                        </m:r>
                      </m:e>
                    </m:d>
                  </m:oMath>
                </a14:m>
                <a:r>
                  <a:rPr lang="en-US" dirty="0"/>
                  <a:t>也是線性。</a:t>
                </a:r>
              </a:p>
            </p:txBody>
          </p:sp>
        </mc:Choice>
        <mc:Fallback xmlns="">
          <p:sp>
            <p:nvSpPr>
              <p:cNvPr id="32" name="TextBox 31">
                <a:extLst>
                  <a:ext uri="{FF2B5EF4-FFF2-40B4-BE49-F238E27FC236}">
                    <a16:creationId xmlns:a16="http://schemas.microsoft.com/office/drawing/2014/main" id="{6B9EDB2F-CBCF-BC76-51AB-0B007EFD501F}"/>
                  </a:ext>
                </a:extLst>
              </p:cNvPr>
              <p:cNvSpPr txBox="1">
                <a:spLocks noRot="1" noChangeAspect="1" noMove="1" noResize="1" noEditPoints="1" noAdjustHandles="1" noChangeArrowheads="1" noChangeShapeType="1" noTextEdit="1"/>
              </p:cNvSpPr>
              <p:nvPr/>
            </p:nvSpPr>
            <p:spPr>
              <a:xfrm>
                <a:off x="870225" y="3573016"/>
                <a:ext cx="8166271" cy="369332"/>
              </a:xfrm>
              <a:prstGeom prst="rect">
                <a:avLst/>
              </a:prstGeom>
              <a:blipFill>
                <a:blip r:embed="rId8"/>
                <a:stretch>
                  <a:fillRect l="-621"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1D610A5-387C-BF3F-4861-DE20C9480C7A}"/>
                  </a:ext>
                </a:extLst>
              </p:cNvPr>
              <p:cNvSpPr txBox="1"/>
              <p:nvPr/>
            </p:nvSpPr>
            <p:spPr>
              <a:xfrm>
                <a:off x="870224" y="3981817"/>
                <a:ext cx="7950247" cy="369332"/>
              </a:xfrm>
              <a:prstGeom prst="rect">
                <a:avLst/>
              </a:prstGeom>
              <a:noFill/>
            </p:spPr>
            <p:txBody>
              <a:bodyPr wrap="square" rtlCol="0">
                <a:spAutoFit/>
              </a:bodyPr>
              <a:lstStyle/>
              <a:p>
                <a:r>
                  <a:rPr lang="en-US" dirty="0"/>
                  <a:t>這樣的線性關係應該是唯一的。因此上式就是普遍的羅倫茲變換的</a:t>
                </a:r>
                <a14:m>
                  <m:oMath xmlns:m="http://schemas.openxmlformats.org/officeDocument/2006/math">
                    <m:r>
                      <a:rPr lang="en-US" altLang="zh-TW" b="0" i="1" smtClean="0">
                        <a:latin typeface="Cambria Math"/>
                      </a:rPr>
                      <m:t>𝑡</m:t>
                    </m:r>
                    <m:r>
                      <a:rPr lang="en-US" altLang="zh-TW" b="0" i="0" smtClean="0">
                        <a:latin typeface="Cambria Math" panose="02040503050406030204" pitchFamily="18" charset="0"/>
                      </a:rPr>
                      <m:t>′</m:t>
                    </m:r>
                  </m:oMath>
                </a14:m>
                <a:r>
                  <a:rPr lang="en-US" dirty="0"/>
                  <a:t>式。</a:t>
                </a:r>
              </a:p>
            </p:txBody>
          </p:sp>
        </mc:Choice>
        <mc:Fallback xmlns="">
          <p:sp>
            <p:nvSpPr>
              <p:cNvPr id="33" name="TextBox 32">
                <a:extLst>
                  <a:ext uri="{FF2B5EF4-FFF2-40B4-BE49-F238E27FC236}">
                    <a16:creationId xmlns:a16="http://schemas.microsoft.com/office/drawing/2014/main" id="{71D610A5-387C-BF3F-4861-DE20C9480C7A}"/>
                  </a:ext>
                </a:extLst>
              </p:cNvPr>
              <p:cNvSpPr txBox="1">
                <a:spLocks noRot="1" noChangeAspect="1" noMove="1" noResize="1" noEditPoints="1" noAdjustHandles="1" noChangeArrowheads="1" noChangeShapeType="1" noTextEdit="1"/>
              </p:cNvSpPr>
              <p:nvPr/>
            </p:nvSpPr>
            <p:spPr>
              <a:xfrm>
                <a:off x="870224" y="3981817"/>
                <a:ext cx="7950247" cy="369332"/>
              </a:xfrm>
              <a:prstGeom prst="rect">
                <a:avLst/>
              </a:prstGeom>
              <a:blipFill>
                <a:blip r:embed="rId9"/>
                <a:stretch>
                  <a:fillRect l="-638" t="-6667" b="-23333"/>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ACF47F0C-D644-2589-FDF3-E7B6EBE416A2}"/>
              </a:ext>
            </a:extLst>
          </p:cNvPr>
          <p:cNvSpPr txBox="1"/>
          <p:nvPr/>
        </p:nvSpPr>
        <p:spPr>
          <a:xfrm>
            <a:off x="2691456" y="4797152"/>
            <a:ext cx="3143112" cy="369332"/>
          </a:xfrm>
          <a:prstGeom prst="rect">
            <a:avLst/>
          </a:prstGeom>
          <a:noFill/>
        </p:spPr>
        <p:txBody>
          <a:bodyPr wrap="square" rtlCol="0">
            <a:spAutoFit/>
          </a:bodyPr>
          <a:lstStyle/>
          <a:p>
            <a:r>
              <a:rPr lang="en-US" dirty="0" err="1"/>
              <a:t>得證</a:t>
            </a:r>
            <a:r>
              <a:rPr lang="en-US" dirty="0"/>
              <a:t>！</a:t>
            </a:r>
          </a:p>
        </p:txBody>
      </p:sp>
    </p:spTree>
    <p:extLst>
      <p:ext uri="{BB962C8B-B14F-4D97-AF65-F5344CB8AC3E}">
        <p14:creationId xmlns:p14="http://schemas.microsoft.com/office/powerpoint/2010/main" val="284720252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6" name="Picture 6" descr="390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909"/>
          <a:stretch/>
        </p:blipFill>
        <p:spPr bwMode="auto">
          <a:xfrm>
            <a:off x="669000" y="1614391"/>
            <a:ext cx="3142969" cy="249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7" name="Text Box 7"/>
          <p:cNvSpPr txBox="1">
            <a:spLocks noChangeArrowheads="1"/>
          </p:cNvSpPr>
          <p:nvPr/>
        </p:nvSpPr>
        <p:spPr bwMode="auto">
          <a:xfrm>
            <a:off x="563843" y="4356039"/>
            <a:ext cx="45005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latin typeface="Arial" pitchFamily="34" charset="0"/>
              </a:rPr>
              <a:t>相對運動的兩人量到的時間是不一樣的！</a:t>
            </a:r>
          </a:p>
        </p:txBody>
      </p:sp>
      <mc:AlternateContent xmlns:mc="http://schemas.openxmlformats.org/markup-compatibility/2006" xmlns:a14="http://schemas.microsoft.com/office/drawing/2010/main">
        <mc:Choice Requires="a14">
          <p:sp>
            <p:nvSpPr>
              <p:cNvPr id="13" name="文字方塊 12"/>
              <p:cNvSpPr txBox="1"/>
              <p:nvPr/>
            </p:nvSpPr>
            <p:spPr>
              <a:xfrm>
                <a:off x="4884591" y="4346632"/>
                <a:ext cx="1044116"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r>
                        <a:rPr lang="en-US" altLang="zh-TW" b="0" i="1" smtClean="0">
                          <a:latin typeface="Cambria Math"/>
                        </a:rPr>
                        <m:t>𝑡</m:t>
                      </m:r>
                      <m:r>
                        <a:rPr lang="en-US" altLang="zh-TW" b="0" i="1" smtClean="0">
                          <a:latin typeface="Cambria Math"/>
                          <a:ea typeface="Cambria Math"/>
                        </a:rPr>
                        <m:t>≠∆</m:t>
                      </m:r>
                      <m:r>
                        <a:rPr lang="en-US" altLang="zh-TW" b="0" i="1" smtClean="0">
                          <a:latin typeface="Cambria Math"/>
                          <a:ea typeface="Cambria Math"/>
                        </a:rPr>
                        <m:t>𝑡</m:t>
                      </m:r>
                      <m:r>
                        <a:rPr lang="en-US" altLang="zh-TW" b="0" i="1" smtClean="0">
                          <a:latin typeface="Cambria Math"/>
                          <a:ea typeface="Cambria Math"/>
                        </a:rPr>
                        <m:t>′</m:t>
                      </m:r>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4884591" y="4346632"/>
                <a:ext cx="1044116" cy="369332"/>
              </a:xfrm>
              <a:prstGeom prst="rect">
                <a:avLst/>
              </a:prstGeom>
              <a:blipFill>
                <a:blip r:embed="rId3"/>
                <a:stretch>
                  <a:fillRect/>
                </a:stretch>
              </a:blipFill>
            </p:spPr>
            <p:txBody>
              <a:bodyPr/>
              <a:lstStyle/>
              <a:p>
                <a:r>
                  <a:rPr lang="en-TW">
                    <a:noFill/>
                  </a:rPr>
                  <a:t> </a:t>
                </a:r>
              </a:p>
            </p:txBody>
          </p:sp>
        </mc:Fallback>
      </mc:AlternateContent>
      <p:sp>
        <p:nvSpPr>
          <p:cNvPr id="2" name="文字方塊 1"/>
          <p:cNvSpPr txBox="1"/>
          <p:nvPr/>
        </p:nvSpPr>
        <p:spPr>
          <a:xfrm>
            <a:off x="573500" y="4764505"/>
            <a:ext cx="5060368" cy="369332"/>
          </a:xfrm>
          <a:prstGeom prst="rect">
            <a:avLst/>
          </a:prstGeom>
          <a:noFill/>
        </p:spPr>
        <p:txBody>
          <a:bodyPr wrap="square" rtlCol="0">
            <a:spAutoFit/>
          </a:bodyPr>
          <a:lstStyle/>
          <a:p>
            <a:r>
              <a:rPr lang="zh-TW" altLang="en-US" dirty="0"/>
              <a:t>時間的測量與測量者的運動狀態有關。</a:t>
            </a:r>
          </a:p>
        </p:txBody>
      </p:sp>
      <p:sp>
        <p:nvSpPr>
          <p:cNvPr id="4" name="文字方塊 3"/>
          <p:cNvSpPr txBox="1"/>
          <p:nvPr/>
        </p:nvSpPr>
        <p:spPr>
          <a:xfrm>
            <a:off x="549962" y="5314115"/>
            <a:ext cx="7892863" cy="369332"/>
          </a:xfrm>
          <a:prstGeom prst="rect">
            <a:avLst/>
          </a:prstGeom>
          <a:noFill/>
        </p:spPr>
        <p:txBody>
          <a:bodyPr wrap="square" rtlCol="0">
            <a:spAutoFit/>
          </a:bodyPr>
          <a:lstStyle/>
          <a:p>
            <a:r>
              <a:rPr lang="zh-TW" altLang="en-US" dirty="0"/>
              <a:t>速度很快的觀察者所量到的時間，有很大的一部分對靜止觀察者來說是空間。</a:t>
            </a:r>
          </a:p>
        </p:txBody>
      </p:sp>
      <p:sp>
        <p:nvSpPr>
          <p:cNvPr id="17" name="文字方塊 16"/>
          <p:cNvSpPr txBox="1"/>
          <p:nvPr/>
        </p:nvSpPr>
        <p:spPr>
          <a:xfrm>
            <a:off x="549962" y="5731988"/>
            <a:ext cx="7182432" cy="369332"/>
          </a:xfrm>
          <a:prstGeom prst="rect">
            <a:avLst/>
          </a:prstGeom>
          <a:noFill/>
        </p:spPr>
        <p:txBody>
          <a:bodyPr wrap="square" rtlCol="0">
            <a:spAutoFit/>
          </a:bodyPr>
          <a:lstStyle/>
          <a:p>
            <a:r>
              <a:rPr lang="zh-TW" altLang="en-US" dirty="0"/>
              <a:t>時間與空間是分不開的。時間與空間的分別只是相對而非絕對。</a:t>
            </a:r>
            <a:endParaRPr lang="en-US" altLang="zh-TW" dirty="0"/>
          </a:p>
        </p:txBody>
      </p:sp>
      <mc:AlternateContent xmlns:mc="http://schemas.openxmlformats.org/markup-compatibility/2006" xmlns:a14="http://schemas.microsoft.com/office/drawing/2010/main">
        <mc:Choice Requires="a14">
          <p:sp>
            <p:nvSpPr>
              <p:cNvPr id="15" name="矩形 14"/>
              <p:cNvSpPr/>
              <p:nvPr/>
            </p:nvSpPr>
            <p:spPr>
              <a:xfrm>
                <a:off x="4077929" y="1525741"/>
                <a:ext cx="1555939" cy="93724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𝑥</m:t>
                      </m:r>
                      <m:r>
                        <a:rPr lang="en-US" altLang="zh-TW" i="1">
                          <a:latin typeface="Cambria Math"/>
                        </a:rPr>
                        <m:t>′=</m:t>
                      </m:r>
                      <m:f>
                        <m:fPr>
                          <m:ctrlPr>
                            <a:rPr lang="en-US" altLang="zh-TW" i="1" smtClean="0">
                              <a:latin typeface="Cambria Math" panose="02040503050406030204" pitchFamily="18" charset="0"/>
                            </a:rPr>
                          </m:ctrlPr>
                        </m:fPr>
                        <m:num>
                          <m:r>
                            <a:rPr lang="en-US" altLang="zh-TW" i="1">
                              <a:latin typeface="Cambria Math"/>
                            </a:rPr>
                            <m:t>𝑥</m:t>
                          </m:r>
                          <m:r>
                            <a:rPr lang="en-US" altLang="zh-TW" i="1">
                              <a:latin typeface="Cambria Math"/>
                            </a:rPr>
                            <m:t>−</m:t>
                          </m:r>
                          <m:r>
                            <a:rPr lang="en-US" altLang="zh-TW" i="1">
                              <a:latin typeface="Cambria Math"/>
                            </a:rPr>
                            <m:t>𝑣𝑡</m:t>
                          </m:r>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oMath>
                  </m:oMathPara>
                </a14:m>
                <a:endParaRPr lang="zh-TW" altLang="zh-TW" dirty="0"/>
              </a:p>
            </p:txBody>
          </p:sp>
        </mc:Choice>
        <mc:Fallback xmlns="">
          <p:sp>
            <p:nvSpPr>
              <p:cNvPr id="15" name="矩形 14"/>
              <p:cNvSpPr>
                <a:spLocks noRot="1" noChangeAspect="1" noMove="1" noResize="1" noEditPoints="1" noAdjustHandles="1" noChangeArrowheads="1" noChangeShapeType="1" noTextEdit="1"/>
              </p:cNvSpPr>
              <p:nvPr/>
            </p:nvSpPr>
            <p:spPr>
              <a:xfrm>
                <a:off x="4077929" y="1525741"/>
                <a:ext cx="1555939" cy="93724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4077929" y="2534176"/>
                <a:ext cx="1522218" cy="1109278"/>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𝑡</m:t>
                      </m:r>
                      <m:r>
                        <a:rPr lang="en-US" altLang="zh-TW" i="1">
                          <a:latin typeface="Cambria Math"/>
                        </a:rPr>
                        <m:t>′=</m:t>
                      </m:r>
                      <m:f>
                        <m:fPr>
                          <m:ctrlPr>
                            <a:rPr lang="en-US" altLang="zh-TW" i="1" smtClean="0">
                              <a:latin typeface="Cambria Math" panose="02040503050406030204" pitchFamily="18" charset="0"/>
                            </a:rPr>
                          </m:ctrlPr>
                        </m:fPr>
                        <m:num>
                          <m:r>
                            <a:rPr lang="en-US" altLang="zh-TW" b="0" i="1" smtClean="0">
                              <a:latin typeface="Cambria Math"/>
                            </a:rPr>
                            <m:t>𝑡</m:t>
                          </m:r>
                          <m:r>
                            <a:rPr lang="en-US" altLang="zh-TW" i="1">
                              <a:latin typeface="Cambria Math"/>
                            </a:rPr>
                            <m:t>−</m:t>
                          </m:r>
                          <m:f>
                            <m:fPr>
                              <m:ctrlPr>
                                <a:rPr lang="en-US" altLang="zh-TW" i="1" smtClean="0">
                                  <a:latin typeface="Cambria Math" panose="02040503050406030204" pitchFamily="18" charset="0"/>
                                </a:rPr>
                              </m:ctrlPr>
                            </m:fPr>
                            <m:num>
                              <m:r>
                                <a:rPr lang="en-US" altLang="zh-TW" b="0" i="1" smtClean="0">
                                  <a:latin typeface="Cambria Math"/>
                                </a:rPr>
                                <m:t>𝑣</m:t>
                              </m:r>
                            </m:num>
                            <m:den>
                              <m:sSup>
                                <m:sSupPr>
                                  <m:ctrlPr>
                                    <a:rPr lang="en-US" altLang="zh-TW" i="1" smtClean="0">
                                      <a:latin typeface="Cambria Math" panose="02040503050406030204" pitchFamily="18" charset="0"/>
                                    </a:rPr>
                                  </m:ctrlPr>
                                </m:sSupPr>
                                <m:e>
                                  <m:r>
                                    <a:rPr lang="en-US" altLang="zh-TW" b="0" i="1" smtClean="0">
                                      <a:latin typeface="Cambria Math"/>
                                    </a:rPr>
                                    <m:t>𝑐</m:t>
                                  </m:r>
                                </m:e>
                                <m:sup>
                                  <m:r>
                                    <a:rPr lang="en-US" altLang="zh-TW" b="0" i="1" smtClean="0">
                                      <a:latin typeface="Cambria Math"/>
                                    </a:rPr>
                                    <m:t>2</m:t>
                                  </m:r>
                                </m:sup>
                              </m:sSup>
                            </m:den>
                          </m:f>
                          <m:r>
                            <a:rPr lang="en-US" altLang="zh-TW" b="0" i="1" smtClean="0">
                              <a:latin typeface="Cambria Math"/>
                            </a:rPr>
                            <m:t>𝑥</m:t>
                          </m:r>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oMath>
                  </m:oMathPara>
                </a14:m>
                <a:endParaRPr lang="zh-TW" altLang="zh-TW" dirty="0"/>
              </a:p>
            </p:txBody>
          </p:sp>
        </mc:Choice>
        <mc:Fallback xmlns="">
          <p:sp>
            <p:nvSpPr>
              <p:cNvPr id="16" name="矩形 15"/>
              <p:cNvSpPr>
                <a:spLocks noRot="1" noChangeAspect="1" noMove="1" noResize="1" noEditPoints="1" noAdjustHandles="1" noChangeArrowheads="1" noChangeShapeType="1" noTextEdit="1"/>
              </p:cNvSpPr>
              <p:nvPr/>
            </p:nvSpPr>
            <p:spPr>
              <a:xfrm>
                <a:off x="4077929" y="2534176"/>
                <a:ext cx="1522218" cy="1109278"/>
              </a:xfrm>
              <a:prstGeom prst="rect">
                <a:avLst/>
              </a:prstGeom>
              <a:blipFill>
                <a:blip r:embed="rId5"/>
                <a:stretch>
                  <a:fillRect/>
                </a:stretch>
              </a:blipFill>
            </p:spPr>
            <p:txBody>
              <a:bodyPr/>
              <a:lstStyle/>
              <a:p>
                <a:r>
                  <a:rPr lang="en-US">
                    <a:noFill/>
                  </a:rPr>
                  <a:t> </a:t>
                </a:r>
              </a:p>
            </p:txBody>
          </p:sp>
        </mc:Fallback>
      </mc:AlternateContent>
      <p:sp>
        <p:nvSpPr>
          <p:cNvPr id="3" name="文字方塊 2"/>
          <p:cNvSpPr txBox="1"/>
          <p:nvPr/>
        </p:nvSpPr>
        <p:spPr>
          <a:xfrm>
            <a:off x="4060478" y="1073102"/>
            <a:ext cx="3559974" cy="369332"/>
          </a:xfrm>
          <a:prstGeom prst="rect">
            <a:avLst/>
          </a:prstGeom>
          <a:noFill/>
        </p:spPr>
        <p:txBody>
          <a:bodyPr wrap="square" rtlCol="0">
            <a:spAutoFit/>
          </a:bodyPr>
          <a:lstStyle/>
          <a:p>
            <a:r>
              <a:rPr lang="zh-TW" altLang="en-US" dirty="0">
                <a:solidFill>
                  <a:srgbClr val="FF0000"/>
                </a:solidFill>
              </a:rPr>
              <a:t>羅倫茲變換</a:t>
            </a:r>
            <a:r>
              <a:rPr lang="en-US" altLang="zh-TW" dirty="0">
                <a:solidFill>
                  <a:srgbClr val="FF0000"/>
                </a:solidFill>
                <a:latin typeface="Times New Roman" panose="02020603050405020304" pitchFamily="18" charset="0"/>
                <a:cs typeface="Times New Roman" panose="02020603050405020304" pitchFamily="18" charset="0"/>
              </a:rPr>
              <a:t>Lorentz Transformation</a:t>
            </a:r>
            <a:endParaRPr lang="zh-TW" altLang="en-US"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矩形 17"/>
              <p:cNvSpPr/>
              <p:nvPr/>
            </p:nvSpPr>
            <p:spPr>
              <a:xfrm>
                <a:off x="6373348" y="1995630"/>
                <a:ext cx="1689965"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𝑥</m:t>
                      </m:r>
                      <m:r>
                        <a:rPr lang="en-US" altLang="zh-TW" i="1">
                          <a:latin typeface="Cambria Math"/>
                        </a:rPr>
                        <m:t>′=</m:t>
                      </m:r>
                      <m:r>
                        <a:rPr lang="zh-TW" altLang="en-US" i="1" smtClean="0">
                          <a:latin typeface="Cambria Math"/>
                        </a:rPr>
                        <m:t>𝛾</m:t>
                      </m:r>
                      <m:d>
                        <m:dPr>
                          <m:ctrlPr>
                            <a:rPr lang="en-US" altLang="zh-TW" i="1" smtClean="0">
                              <a:latin typeface="Cambria Math" panose="02040503050406030204" pitchFamily="18" charset="0"/>
                            </a:rPr>
                          </m:ctrlPr>
                        </m:dPr>
                        <m:e>
                          <m:r>
                            <a:rPr lang="en-US" altLang="zh-TW" i="1">
                              <a:latin typeface="Cambria Math"/>
                            </a:rPr>
                            <m:t>𝑥</m:t>
                          </m:r>
                          <m:r>
                            <a:rPr lang="en-US" altLang="zh-TW" i="1">
                              <a:latin typeface="Cambria Math"/>
                            </a:rPr>
                            <m:t>−</m:t>
                          </m:r>
                          <m:r>
                            <a:rPr lang="en-US" altLang="zh-TW" i="1">
                              <a:latin typeface="Cambria Math"/>
                            </a:rPr>
                            <m:t>𝑣𝑡</m:t>
                          </m:r>
                        </m:e>
                      </m:d>
                    </m:oMath>
                  </m:oMathPara>
                </a14:m>
                <a:endParaRPr lang="zh-TW" altLang="zh-TW" dirty="0"/>
              </a:p>
            </p:txBody>
          </p:sp>
        </mc:Choice>
        <mc:Fallback xmlns="">
          <p:sp>
            <p:nvSpPr>
              <p:cNvPr id="18" name="矩形 17"/>
              <p:cNvSpPr>
                <a:spLocks noRot="1" noChangeAspect="1" noMove="1" noResize="1" noEditPoints="1" noAdjustHandles="1" noChangeArrowheads="1" noChangeShapeType="1" noTextEdit="1"/>
              </p:cNvSpPr>
              <p:nvPr/>
            </p:nvSpPr>
            <p:spPr>
              <a:xfrm>
                <a:off x="6373348" y="1995630"/>
                <a:ext cx="1689965" cy="369332"/>
              </a:xfrm>
              <a:prstGeom prst="rect">
                <a:avLst/>
              </a:prstGeom>
              <a:blipFill>
                <a:blip r:embed="rId6"/>
                <a:stretch>
                  <a:fillRect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6373348" y="2644547"/>
                <a:ext cx="1791744" cy="582147"/>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𝑡</m:t>
                      </m:r>
                      <m:r>
                        <a:rPr lang="en-US" altLang="zh-TW" i="1">
                          <a:latin typeface="Cambria Math"/>
                        </a:rPr>
                        <m:t>′=</m:t>
                      </m:r>
                      <m:r>
                        <a:rPr lang="zh-TW" altLang="en-US" i="1">
                          <a:latin typeface="Cambria Math"/>
                        </a:rPr>
                        <m:t>𝛾</m:t>
                      </m:r>
                      <m:d>
                        <m:dPr>
                          <m:ctrlPr>
                            <a:rPr lang="en-US" altLang="zh-TW" i="1" smtClean="0">
                              <a:latin typeface="Cambria Math" panose="02040503050406030204" pitchFamily="18" charset="0"/>
                            </a:rPr>
                          </m:ctrlPr>
                        </m:dPr>
                        <m:e>
                          <m:r>
                            <a:rPr lang="en-US" altLang="zh-TW" i="1">
                              <a:latin typeface="Cambria Math"/>
                            </a:rPr>
                            <m:t>𝑡</m:t>
                          </m:r>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𝑣</m:t>
                              </m:r>
                            </m:num>
                            <m:den>
                              <m:sSup>
                                <m:sSupPr>
                                  <m:ctrlPr>
                                    <a:rPr lang="en-US"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r>
                            <a:rPr lang="en-US" altLang="zh-TW" i="1">
                              <a:latin typeface="Cambria Math"/>
                            </a:rPr>
                            <m:t>𝑥</m:t>
                          </m:r>
                        </m:e>
                      </m:d>
                    </m:oMath>
                  </m:oMathPara>
                </a14:m>
                <a:endParaRPr lang="zh-TW" altLang="zh-TW" dirty="0"/>
              </a:p>
            </p:txBody>
          </p:sp>
        </mc:Choice>
        <mc:Fallback xmlns="">
          <p:sp>
            <p:nvSpPr>
              <p:cNvPr id="19" name="矩形 18"/>
              <p:cNvSpPr>
                <a:spLocks noRot="1" noChangeAspect="1" noMove="1" noResize="1" noEditPoints="1" noAdjustHandles="1" noChangeArrowheads="1" noChangeShapeType="1" noTextEdit="1"/>
              </p:cNvSpPr>
              <p:nvPr/>
            </p:nvSpPr>
            <p:spPr>
              <a:xfrm>
                <a:off x="6373348" y="2644547"/>
                <a:ext cx="1791744" cy="58214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6686838" y="3811988"/>
                <a:ext cx="1501244" cy="95731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𝛾</m:t>
                      </m:r>
                      <m:r>
                        <a:rPr lang="en-US" altLang="zh-TW" b="0" i="1" smtClean="0">
                          <a:latin typeface="Cambria Math"/>
                        </a:rPr>
                        <m:t>=</m:t>
                      </m:r>
                      <m:f>
                        <m:fPr>
                          <m:ctrlPr>
                            <a:rPr lang="en-US" altLang="zh-TW" i="1" smtClean="0">
                              <a:latin typeface="Cambria Math" panose="02040503050406030204" pitchFamily="18" charset="0"/>
                            </a:rPr>
                          </m:ctrlPr>
                        </m:fPr>
                        <m:num>
                          <m:r>
                            <a:rPr lang="en-US" altLang="zh-TW" b="0" i="1" smtClean="0">
                              <a:latin typeface="Cambria Math"/>
                            </a:rPr>
                            <m:t>1</m:t>
                          </m:r>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oMath>
                  </m:oMathPara>
                </a14:m>
                <a:endParaRPr lang="zh-TW" altLang="zh-TW" dirty="0"/>
              </a:p>
            </p:txBody>
          </p:sp>
        </mc:Choice>
        <mc:Fallback xmlns="">
          <p:sp>
            <p:nvSpPr>
              <p:cNvPr id="20" name="矩形 19"/>
              <p:cNvSpPr>
                <a:spLocks noRot="1" noChangeAspect="1" noMove="1" noResize="1" noEditPoints="1" noAdjustHandles="1" noChangeArrowheads="1" noChangeShapeType="1" noTextEdit="1"/>
              </p:cNvSpPr>
              <p:nvPr/>
            </p:nvSpPr>
            <p:spPr>
              <a:xfrm>
                <a:off x="6686838" y="3811988"/>
                <a:ext cx="1501244" cy="95731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12A5BDC-35D1-5061-B4B1-CE071B2E87A5}"/>
                  </a:ext>
                </a:extLst>
              </p:cNvPr>
              <p:cNvSpPr txBox="1"/>
              <p:nvPr/>
            </p:nvSpPr>
            <p:spPr>
              <a:xfrm>
                <a:off x="4068246" y="687093"/>
                <a:ext cx="3559975" cy="369332"/>
              </a:xfrm>
              <a:prstGeom prst="rect">
                <a:avLst/>
              </a:prstGeom>
              <a:noFill/>
            </p:spPr>
            <p:txBody>
              <a:bodyPr wrap="square">
                <a:spAutoFit/>
              </a:bodyPr>
              <a:lstStyle/>
              <a:p>
                <a:r>
                  <a:rPr lang="zh-TW" altLang="en-US" dirty="0"/>
                  <a:t>以上的</a:t>
                </a:r>
                <a14:m>
                  <m:oMath xmlns:m="http://schemas.openxmlformats.org/officeDocument/2006/math">
                    <m:r>
                      <a:rPr lang="zh-TW" altLang="en-US" i="1" smtClean="0">
                        <a:latin typeface="Cambria Math"/>
                      </a:rPr>
                      <m:t>𝛾</m:t>
                    </m:r>
                  </m:oMath>
                </a14:m>
                <a:r>
                  <a:rPr lang="en-US" dirty="0"/>
                  <a:t>符號是被廣泛採用的：</a:t>
                </a:r>
              </a:p>
            </p:txBody>
          </p:sp>
        </mc:Choice>
        <mc:Fallback xmlns="">
          <p:sp>
            <p:nvSpPr>
              <p:cNvPr id="7" name="TextBox 6">
                <a:extLst>
                  <a:ext uri="{FF2B5EF4-FFF2-40B4-BE49-F238E27FC236}">
                    <a16:creationId xmlns:a16="http://schemas.microsoft.com/office/drawing/2014/main" id="{B12A5BDC-35D1-5061-B4B1-CE071B2E87A5}"/>
                  </a:ext>
                </a:extLst>
              </p:cNvPr>
              <p:cNvSpPr txBox="1">
                <a:spLocks noRot="1" noChangeAspect="1" noMove="1" noResize="1" noEditPoints="1" noAdjustHandles="1" noChangeArrowheads="1" noChangeShapeType="1" noTextEdit="1"/>
              </p:cNvSpPr>
              <p:nvPr/>
            </p:nvSpPr>
            <p:spPr>
              <a:xfrm>
                <a:off x="4068246" y="687093"/>
                <a:ext cx="3559975" cy="369332"/>
              </a:xfrm>
              <a:prstGeom prst="rect">
                <a:avLst/>
              </a:prstGeom>
              <a:blipFill>
                <a:blip r:embed="rId9"/>
                <a:stretch>
                  <a:fillRect l="-1423" t="-10000" b="-20000"/>
                </a:stretch>
              </a:blipFill>
            </p:spPr>
            <p:txBody>
              <a:bodyPr/>
              <a:lstStyle/>
              <a:p>
                <a:r>
                  <a:rPr lang="en-US">
                    <a:noFill/>
                  </a:rPr>
                  <a:t> </a:t>
                </a:r>
              </a:p>
            </p:txBody>
          </p:sp>
        </mc:Fallback>
      </mc:AlternateContent>
    </p:spTree>
    <p:extLst>
      <p:ext uri="{BB962C8B-B14F-4D97-AF65-F5344CB8AC3E}">
        <p14:creationId xmlns:p14="http://schemas.microsoft.com/office/powerpoint/2010/main" val="163068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4"/>
          <p:cNvSpPr txBox="1">
            <a:spLocks noChangeArrowheads="1"/>
          </p:cNvSpPr>
          <p:nvPr/>
        </p:nvSpPr>
        <p:spPr bwMode="auto">
          <a:xfrm>
            <a:off x="4665117" y="694469"/>
            <a:ext cx="11160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solidFill>
                  <a:srgbClr val="FF0000"/>
                </a:solidFill>
                <a:latin typeface="Arial" charset="0"/>
              </a:rPr>
              <a:t>速度加成</a:t>
            </a:r>
          </a:p>
        </p:txBody>
      </p:sp>
      <p:pic>
        <p:nvPicPr>
          <p:cNvPr id="147459" name="Picture 7" descr="fig39"/>
          <p:cNvPicPr>
            <a:picLocks noChangeAspect="1" noChangeArrowheads="1"/>
          </p:cNvPicPr>
          <p:nvPr/>
        </p:nvPicPr>
        <p:blipFill>
          <a:blip r:embed="rId2">
            <a:extLst>
              <a:ext uri="{28A0092B-C50C-407E-A947-70E740481C1C}">
                <a14:useLocalDpi xmlns:a14="http://schemas.microsoft.com/office/drawing/2010/main" val="0"/>
              </a:ext>
            </a:extLst>
          </a:blip>
          <a:srcRect b="38744"/>
          <a:stretch>
            <a:fillRect/>
          </a:stretch>
        </p:blipFill>
        <p:spPr bwMode="auto">
          <a:xfrm>
            <a:off x="5580112" y="2204864"/>
            <a:ext cx="3344046" cy="228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Text Box 14"/>
          <p:cNvSpPr txBox="1">
            <a:spLocks noChangeArrowheads="1"/>
          </p:cNvSpPr>
          <p:nvPr/>
        </p:nvSpPr>
        <p:spPr bwMode="auto">
          <a:xfrm>
            <a:off x="405269" y="5232908"/>
            <a:ext cx="3563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latin typeface="Arial" charset="0"/>
              </a:rPr>
              <a:t>但運用於光，則光速恆定！</a:t>
            </a:r>
          </a:p>
        </p:txBody>
      </p:sp>
      <p:pic>
        <p:nvPicPr>
          <p:cNvPr id="10" name="Picture 4" descr="Speed_of_light_from_Earth_to_Mo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5536" y="6241020"/>
            <a:ext cx="482758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390811" y="4335622"/>
            <a:ext cx="4320505" cy="369332"/>
          </a:xfrm>
          <a:prstGeom prst="rect">
            <a:avLst/>
          </a:prstGeom>
          <a:noFill/>
        </p:spPr>
        <p:txBody>
          <a:bodyPr wrap="square" rtlCol="0">
            <a:spAutoFit/>
          </a:bodyPr>
          <a:lstStyle/>
          <a:p>
            <a:r>
              <a:rPr lang="zh-TW" altLang="en-US" dirty="0"/>
              <a:t>羅倫茲變換導出新的速度加成公式：</a:t>
            </a:r>
            <a:endParaRPr lang="en-US" altLang="zh-TW" dirty="0"/>
          </a:p>
        </p:txBody>
      </p:sp>
      <mc:AlternateContent xmlns:mc="http://schemas.openxmlformats.org/markup-compatibility/2006" xmlns:a14="http://schemas.microsoft.com/office/drawing/2010/main">
        <mc:Choice Requires="a14">
          <p:sp>
            <p:nvSpPr>
              <p:cNvPr id="2" name="文字方塊 1"/>
              <p:cNvSpPr txBox="1"/>
              <p:nvPr/>
            </p:nvSpPr>
            <p:spPr>
              <a:xfrm>
                <a:off x="405269" y="4751861"/>
                <a:ext cx="5544616" cy="369332"/>
              </a:xfrm>
              <a:prstGeom prst="rect">
                <a:avLst/>
              </a:prstGeom>
              <a:noFill/>
            </p:spPr>
            <p:txBody>
              <a:bodyPr wrap="square" rtlCol="0">
                <a:spAutoFit/>
              </a:bodyPr>
              <a:lstStyle/>
              <a:p>
                <a:r>
                  <a:rPr lang="zh-TW" altLang="en-US" dirty="0"/>
                  <a:t>速度小</a:t>
                </a:r>
                <a14:m>
                  <m:oMath xmlns:m="http://schemas.openxmlformats.org/officeDocument/2006/math">
                    <m:r>
                      <a:rPr lang="en-US" altLang="zh-TW" i="1">
                        <a:latin typeface="Cambria Math"/>
                      </a:rPr>
                      <m:t>𝑢</m:t>
                    </m:r>
                    <m:r>
                      <a:rPr lang="en-US" altLang="zh-TW" b="0" i="1" smtClean="0">
                        <a:latin typeface="Cambria Math" panose="02040503050406030204" pitchFamily="18" charset="0"/>
                      </a:rPr>
                      <m:t>≪</m:t>
                    </m:r>
                    <m:r>
                      <a:rPr lang="en-US" altLang="zh-TW" b="0" i="1" smtClean="0">
                        <a:latin typeface="Cambria Math" panose="02040503050406030204" pitchFamily="18" charset="0"/>
                      </a:rPr>
                      <m:t>𝑐</m:t>
                    </m:r>
                  </m:oMath>
                </a14:m>
                <a:r>
                  <a:rPr lang="zh-TW" altLang="en-US" dirty="0"/>
                  <a:t>時</a:t>
                </a:r>
                <a:r>
                  <a:rPr lang="en-US" altLang="zh-TW" dirty="0">
                    <a:latin typeface="+mn-ea"/>
                    <a:ea typeface="+mn-ea"/>
                  </a:rPr>
                  <a:t>:</a:t>
                </a:r>
                <a14:m>
                  <m:oMath xmlns:m="http://schemas.openxmlformats.org/officeDocument/2006/math">
                    <m:r>
                      <a:rPr lang="zh-TW" altLang="en-US" b="0" i="0" smtClean="0">
                        <a:latin typeface="Cambria Math" panose="02040503050406030204" pitchFamily="18" charset="0"/>
                        <a:ea typeface="+mn-ea"/>
                      </a:rPr>
                      <m:t>   </m:t>
                    </m:r>
                    <m:sSup>
                      <m:sSupPr>
                        <m:ctrlPr>
                          <a:rPr lang="en-US" altLang="zh-TW" b="0" i="1" smtClean="0">
                            <a:latin typeface="Cambria Math" panose="02040503050406030204" pitchFamily="18" charset="0"/>
                            <a:ea typeface="+mn-ea"/>
                          </a:rPr>
                        </m:ctrlPr>
                      </m:sSupPr>
                      <m:e>
                        <m:r>
                          <a:rPr lang="en-US" altLang="zh-TW" b="0" i="1" smtClean="0">
                            <a:latin typeface="Cambria Math" panose="02040503050406030204" pitchFamily="18" charset="0"/>
                            <a:ea typeface="+mn-ea"/>
                          </a:rPr>
                          <m:t>𝑢</m:t>
                        </m:r>
                      </m:e>
                      <m:sup>
                        <m:r>
                          <a:rPr lang="en-US" altLang="zh-TW" b="0" i="1" smtClean="0">
                            <a:latin typeface="Cambria Math" panose="02040503050406030204" pitchFamily="18" charset="0"/>
                            <a:ea typeface="+mn-ea"/>
                          </a:rPr>
                          <m:t>′</m:t>
                        </m:r>
                      </m:sup>
                    </m:sSup>
                    <m:r>
                      <a:rPr lang="en-US" altLang="zh-TW" b="0" i="1" smtClean="0">
                        <a:latin typeface="Cambria Math" panose="02040503050406030204" pitchFamily="18" charset="0"/>
                        <a:ea typeface="+mn-ea"/>
                      </a:rPr>
                      <m:t>→</m:t>
                    </m:r>
                    <m:r>
                      <a:rPr lang="en-US" altLang="zh-TW" b="0" i="1" smtClean="0">
                        <a:latin typeface="Cambria Math" panose="02040503050406030204" pitchFamily="18" charset="0"/>
                        <a:ea typeface="+mn-ea"/>
                      </a:rPr>
                      <m:t>𝑢</m:t>
                    </m:r>
                    <m:r>
                      <a:rPr lang="en-US" altLang="zh-TW" b="0" i="1" smtClean="0">
                        <a:latin typeface="Cambria Math" panose="02040503050406030204" pitchFamily="18" charset="0"/>
                        <a:ea typeface="+mn-ea"/>
                      </a:rPr>
                      <m:t>−</m:t>
                    </m:r>
                    <m:r>
                      <a:rPr lang="en-US" altLang="zh-TW" b="0" i="1" smtClean="0">
                        <a:latin typeface="Cambria Math" panose="02040503050406030204" pitchFamily="18" charset="0"/>
                        <a:ea typeface="+mn-ea"/>
                      </a:rPr>
                      <m:t>𝑣</m:t>
                    </m:r>
                    <m:r>
                      <a:rPr lang="zh-TW" altLang="en-US" b="0" i="1" smtClean="0">
                        <a:latin typeface="Cambria Math" panose="02040503050406030204" pitchFamily="18" charset="0"/>
                        <a:ea typeface="+mn-ea"/>
                      </a:rPr>
                      <m:t>，</m:t>
                    </m:r>
                    <m:r>
                      <a:rPr lang="zh-TW" altLang="en-US" i="1">
                        <a:latin typeface="Cambria Math" panose="02040503050406030204" pitchFamily="18" charset="0"/>
                        <a:ea typeface="+mn-ea"/>
                      </a:rPr>
                      <m:t>與日常經驗相同</m:t>
                    </m:r>
                    <m:r>
                      <a:rPr lang="zh-TW" altLang="en-US" b="0" i="1" smtClean="0">
                        <a:latin typeface="Cambria Math" panose="02040503050406030204" pitchFamily="18" charset="0"/>
                        <a:ea typeface="+mn-ea"/>
                      </a:rPr>
                      <m:t>！</m:t>
                    </m:r>
                  </m:oMath>
                </a14:m>
                <a:endParaRPr lang="en-US" altLang="zh-TW" dirty="0">
                  <a:latin typeface="+mn-ea"/>
                  <a:ea typeface="+mn-ea"/>
                </a:endParaRPr>
              </a:p>
            </p:txBody>
          </p:sp>
        </mc:Choice>
        <mc:Fallback xmlns="">
          <p:sp>
            <p:nvSpPr>
              <p:cNvPr id="2" name="文字方塊 1"/>
              <p:cNvSpPr txBox="1">
                <a:spLocks noRot="1" noChangeAspect="1" noMove="1" noResize="1" noEditPoints="1" noAdjustHandles="1" noChangeArrowheads="1" noChangeShapeType="1" noTextEdit="1"/>
              </p:cNvSpPr>
              <p:nvPr/>
            </p:nvSpPr>
            <p:spPr>
              <a:xfrm>
                <a:off x="405269" y="4751861"/>
                <a:ext cx="5544616" cy="369332"/>
              </a:xfrm>
              <a:prstGeom prst="rect">
                <a:avLst/>
              </a:prstGeom>
              <a:blipFill>
                <a:blip r:embed="rId4"/>
                <a:stretch>
                  <a:fillRect l="-913" t="-6667" b="-20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矩形 11"/>
              <p:cNvSpPr/>
              <p:nvPr/>
            </p:nvSpPr>
            <p:spPr>
              <a:xfrm>
                <a:off x="377385" y="1376288"/>
                <a:ext cx="2019586"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m:t>
                      </m:r>
                      <m:r>
                        <a:rPr lang="en-US" altLang="zh-TW" i="1">
                          <a:latin typeface="Cambria Math"/>
                        </a:rPr>
                        <m:t>𝑥</m:t>
                      </m:r>
                      <m:r>
                        <a:rPr lang="en-US" altLang="zh-TW" i="1">
                          <a:latin typeface="Cambria Math"/>
                        </a:rPr>
                        <m:t>′=</m:t>
                      </m:r>
                      <m:r>
                        <a:rPr lang="zh-TW" altLang="en-US" i="1" smtClean="0">
                          <a:latin typeface="Cambria Math"/>
                        </a:rPr>
                        <m:t>𝛾</m:t>
                      </m:r>
                      <m:d>
                        <m:dPr>
                          <m:ctrlPr>
                            <a:rPr lang="en-US" altLang="zh-TW" i="1" smtClean="0">
                              <a:latin typeface="Cambria Math" panose="02040503050406030204" pitchFamily="18" charset="0"/>
                            </a:rPr>
                          </m:ctrlPr>
                        </m:dPr>
                        <m:e>
                          <m:r>
                            <a:rPr lang="en-US" altLang="zh-TW" i="1" smtClean="0">
                              <a:latin typeface="Cambria Math"/>
                              <a:ea typeface="Cambria Math"/>
                            </a:rPr>
                            <m:t>∆</m:t>
                          </m:r>
                          <m:r>
                            <a:rPr lang="en-US" altLang="zh-TW" i="1">
                              <a:latin typeface="Cambria Math"/>
                            </a:rPr>
                            <m:t>𝑥</m:t>
                          </m:r>
                          <m:r>
                            <a:rPr lang="en-US" altLang="zh-TW" i="1">
                              <a:latin typeface="Cambria Math"/>
                            </a:rPr>
                            <m:t>−</m:t>
                          </m:r>
                          <m:r>
                            <a:rPr lang="en-US" altLang="zh-TW" i="1">
                              <a:latin typeface="Cambria Math"/>
                            </a:rPr>
                            <m:t>𝑣</m:t>
                          </m:r>
                          <m:r>
                            <a:rPr lang="en-US" altLang="zh-TW" i="1" smtClean="0">
                              <a:latin typeface="Cambria Math"/>
                              <a:ea typeface="Cambria Math"/>
                            </a:rPr>
                            <m:t>∆</m:t>
                          </m:r>
                          <m:r>
                            <a:rPr lang="en-US" altLang="zh-TW" i="1">
                              <a:latin typeface="Cambria Math"/>
                            </a:rPr>
                            <m:t>𝑡</m:t>
                          </m:r>
                        </m:e>
                      </m:d>
                    </m:oMath>
                  </m:oMathPara>
                </a14:m>
                <a:endParaRPr lang="zh-TW" altLang="zh-TW" dirty="0"/>
              </a:p>
            </p:txBody>
          </p:sp>
        </mc:Choice>
        <mc:Fallback xmlns="">
          <p:sp>
            <p:nvSpPr>
              <p:cNvPr id="12" name="矩形 11"/>
              <p:cNvSpPr>
                <a:spLocks noRot="1" noChangeAspect="1" noMove="1" noResize="1" noEditPoints="1" noAdjustHandles="1" noChangeArrowheads="1" noChangeShapeType="1" noTextEdit="1"/>
              </p:cNvSpPr>
              <p:nvPr/>
            </p:nvSpPr>
            <p:spPr>
              <a:xfrm>
                <a:off x="377385" y="1376288"/>
                <a:ext cx="2019586" cy="369332"/>
              </a:xfrm>
              <a:prstGeom prst="rect">
                <a:avLst/>
              </a:prstGeom>
              <a:blipFill>
                <a:blip r:embed="rId5"/>
                <a:stretch>
                  <a:fillRect b="-10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390811" y="1792527"/>
                <a:ext cx="2220580" cy="582147"/>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r>
                        <a:rPr lang="en-US" altLang="zh-TW" b="0" i="1" smtClean="0">
                          <a:latin typeface="Cambria Math"/>
                        </a:rPr>
                        <m:t>𝑡</m:t>
                      </m:r>
                      <m:r>
                        <a:rPr lang="en-US" altLang="zh-TW" i="1">
                          <a:latin typeface="Cambria Math"/>
                        </a:rPr>
                        <m:t>′=</m:t>
                      </m:r>
                      <m:r>
                        <a:rPr lang="zh-TW" altLang="en-US" i="1">
                          <a:latin typeface="Cambria Math"/>
                        </a:rPr>
                        <m:t>𝛾</m:t>
                      </m:r>
                      <m:d>
                        <m:dPr>
                          <m:ctrlPr>
                            <a:rPr lang="en-US" altLang="zh-TW" i="1" smtClean="0">
                              <a:latin typeface="Cambria Math" panose="02040503050406030204" pitchFamily="18" charset="0"/>
                            </a:rPr>
                          </m:ctrlPr>
                        </m:dPr>
                        <m:e>
                          <m:r>
                            <a:rPr lang="en-US" altLang="zh-TW" i="1" smtClean="0">
                              <a:latin typeface="Cambria Math"/>
                              <a:ea typeface="Cambria Math"/>
                            </a:rPr>
                            <m:t>∆</m:t>
                          </m:r>
                          <m:r>
                            <a:rPr lang="en-US" altLang="zh-TW" i="1">
                              <a:latin typeface="Cambria Math"/>
                            </a:rPr>
                            <m:t>𝑡</m:t>
                          </m:r>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𝑣</m:t>
                              </m:r>
                            </m:num>
                            <m:den>
                              <m:sSup>
                                <m:sSupPr>
                                  <m:ctrlPr>
                                    <a:rPr lang="en-US"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r>
                            <a:rPr lang="en-US" altLang="zh-TW" i="1" smtClean="0">
                              <a:latin typeface="Cambria Math"/>
                              <a:ea typeface="Cambria Math"/>
                            </a:rPr>
                            <m:t>∆</m:t>
                          </m:r>
                          <m:r>
                            <a:rPr lang="en-US" altLang="zh-TW" i="1">
                              <a:latin typeface="Cambria Math"/>
                            </a:rPr>
                            <m:t>𝑥</m:t>
                          </m:r>
                        </m:e>
                      </m:d>
                    </m:oMath>
                  </m:oMathPara>
                </a14:m>
                <a:endParaRPr lang="zh-TW" altLang="zh-TW" dirty="0"/>
              </a:p>
            </p:txBody>
          </p:sp>
        </mc:Choice>
        <mc:Fallback xmlns="">
          <p:sp>
            <p:nvSpPr>
              <p:cNvPr id="13" name="矩形 12"/>
              <p:cNvSpPr>
                <a:spLocks noRot="1" noChangeAspect="1" noMove="1" noResize="1" noEditPoints="1" noAdjustHandles="1" noChangeArrowheads="1" noChangeShapeType="1" noTextEdit="1"/>
              </p:cNvSpPr>
              <p:nvPr/>
            </p:nvSpPr>
            <p:spPr>
              <a:xfrm>
                <a:off x="390811" y="1792527"/>
                <a:ext cx="2220580" cy="582147"/>
              </a:xfrm>
              <a:prstGeom prst="rect">
                <a:avLst/>
              </a:prstGeom>
              <a:blipFill>
                <a:blip r:embed="rId6"/>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矩形 13"/>
              <p:cNvSpPr/>
              <p:nvPr/>
            </p:nvSpPr>
            <p:spPr>
              <a:xfrm>
                <a:off x="361058" y="2425847"/>
                <a:ext cx="5040560" cy="1033809"/>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𝑢</m:t>
                          </m:r>
                        </m:e>
                        <m:sup>
                          <m:r>
                            <a:rPr lang="en-US" altLang="zh-TW" b="0" i="1" smtClean="0">
                              <a:latin typeface="Cambria Math"/>
                              <a:ea typeface="Cambria Math"/>
                            </a:rPr>
                            <m:t>′</m:t>
                          </m:r>
                        </m:sup>
                      </m:sSup>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en-US" altLang="zh-TW" i="1">
                              <a:latin typeface="Cambria Math"/>
                              <a:ea typeface="Cambria Math"/>
                            </a:rPr>
                            <m:t>∆</m:t>
                          </m:r>
                          <m:r>
                            <a:rPr lang="en-US" altLang="zh-TW" i="1">
                              <a:latin typeface="Cambria Math"/>
                            </a:rPr>
                            <m:t>𝑥</m:t>
                          </m:r>
                          <m:r>
                            <a:rPr lang="en-US" altLang="zh-TW" i="1">
                              <a:latin typeface="Cambria Math"/>
                            </a:rPr>
                            <m:t>′</m:t>
                          </m:r>
                        </m:num>
                        <m:den>
                          <m:r>
                            <a:rPr lang="en-US" altLang="zh-TW" i="1">
                              <a:latin typeface="Cambria Math"/>
                              <a:ea typeface="Cambria Math"/>
                            </a:rPr>
                            <m:t>∆</m:t>
                          </m:r>
                          <m:r>
                            <a:rPr lang="en-US" altLang="zh-TW" i="1">
                              <a:latin typeface="Cambria Math"/>
                            </a:rPr>
                            <m:t>𝑡</m:t>
                          </m:r>
                          <m:r>
                            <a:rPr lang="en-US" altLang="zh-TW" i="1">
                              <a:latin typeface="Cambria Math"/>
                            </a:rPr>
                            <m:t>′</m:t>
                          </m:r>
                        </m:den>
                      </m:f>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en-US" altLang="zh-TW" i="1">
                              <a:latin typeface="Cambria Math"/>
                              <a:ea typeface="Cambria Math"/>
                            </a:rPr>
                            <m:t>∆</m:t>
                          </m:r>
                          <m:r>
                            <a:rPr lang="en-US" altLang="zh-TW" i="1">
                              <a:latin typeface="Cambria Math"/>
                            </a:rPr>
                            <m:t>𝑥</m:t>
                          </m:r>
                          <m:r>
                            <a:rPr lang="en-US" altLang="zh-TW" i="1">
                              <a:latin typeface="Cambria Math"/>
                            </a:rPr>
                            <m:t>−</m:t>
                          </m:r>
                          <m:r>
                            <a:rPr lang="en-US" altLang="zh-TW" i="1">
                              <a:latin typeface="Cambria Math"/>
                            </a:rPr>
                            <m:t>𝑣</m:t>
                          </m:r>
                          <m:r>
                            <a:rPr lang="en-US" altLang="zh-TW" i="1">
                              <a:latin typeface="Cambria Math"/>
                              <a:ea typeface="Cambria Math"/>
                            </a:rPr>
                            <m:t>∆</m:t>
                          </m:r>
                          <m:r>
                            <a:rPr lang="en-US" altLang="zh-TW" i="1">
                              <a:latin typeface="Cambria Math"/>
                            </a:rPr>
                            <m:t>𝑡</m:t>
                          </m:r>
                        </m:num>
                        <m:den>
                          <m:r>
                            <a:rPr lang="en-US" altLang="zh-TW" i="1">
                              <a:latin typeface="Cambria Math"/>
                              <a:ea typeface="Cambria Math"/>
                            </a:rPr>
                            <m:t>∆</m:t>
                          </m:r>
                          <m:r>
                            <a:rPr lang="en-US" altLang="zh-TW" i="1">
                              <a:latin typeface="Cambria Math"/>
                            </a:rPr>
                            <m:t>𝑡</m:t>
                          </m:r>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𝑣</m:t>
                              </m:r>
                            </m:num>
                            <m:den>
                              <m:sSup>
                                <m:sSupPr>
                                  <m:ctrlPr>
                                    <a:rPr lang="en-US"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r>
                            <a:rPr lang="en-US" altLang="zh-TW" i="1">
                              <a:latin typeface="Cambria Math"/>
                              <a:ea typeface="Cambria Math"/>
                            </a:rPr>
                            <m:t>∆</m:t>
                          </m:r>
                          <m:r>
                            <a:rPr lang="en-US" altLang="zh-TW" i="1">
                              <a:latin typeface="Cambria Math"/>
                            </a:rPr>
                            <m:t>𝑥</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f>
                            <m:fPr>
                              <m:ctrlPr>
                                <a:rPr lang="en-US" altLang="zh-TW" i="1" smtClean="0">
                                  <a:latin typeface="Cambria Math" panose="02040503050406030204" pitchFamily="18" charset="0"/>
                                  <a:ea typeface="Cambria Math"/>
                                </a:rPr>
                              </m:ctrlPr>
                            </m:fPr>
                            <m:num>
                              <m:r>
                                <a:rPr lang="en-US" altLang="zh-TW" i="1">
                                  <a:latin typeface="Cambria Math"/>
                                  <a:ea typeface="Cambria Math"/>
                                </a:rPr>
                                <m:t>∆</m:t>
                              </m:r>
                              <m:r>
                                <a:rPr lang="en-US" altLang="zh-TW" i="1">
                                  <a:latin typeface="Cambria Math"/>
                                </a:rPr>
                                <m:t>𝑥</m:t>
                              </m:r>
                            </m:num>
                            <m:den>
                              <m:r>
                                <a:rPr lang="en-US" altLang="zh-TW" i="1">
                                  <a:latin typeface="Cambria Math"/>
                                  <a:ea typeface="Cambria Math"/>
                                </a:rPr>
                                <m:t>∆</m:t>
                              </m:r>
                              <m:r>
                                <a:rPr lang="en-US" altLang="zh-TW" i="1">
                                  <a:latin typeface="Cambria Math"/>
                                </a:rPr>
                                <m:t>𝑡</m:t>
                              </m:r>
                            </m:den>
                          </m:f>
                          <m:r>
                            <a:rPr lang="en-US" altLang="zh-TW" i="1">
                              <a:latin typeface="Cambria Math"/>
                            </a:rPr>
                            <m:t>−</m:t>
                          </m:r>
                          <m:r>
                            <a:rPr lang="en-US" altLang="zh-TW" i="1">
                              <a:latin typeface="Cambria Math"/>
                            </a:rPr>
                            <m:t>𝑣</m:t>
                          </m:r>
                        </m:num>
                        <m:den>
                          <m:r>
                            <a:rPr lang="en-US" altLang="zh-TW" b="0" i="1" smtClean="0">
                              <a:latin typeface="Cambria Math"/>
                            </a:rPr>
                            <m:t>1</m:t>
                          </m:r>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𝑣</m:t>
                              </m:r>
                            </m:num>
                            <m:den>
                              <m:sSup>
                                <m:sSupPr>
                                  <m:ctrlPr>
                                    <a:rPr lang="en-US"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f>
                            <m:fPr>
                              <m:ctrlPr>
                                <a:rPr lang="en-US" altLang="zh-TW" i="1">
                                  <a:latin typeface="Cambria Math" panose="02040503050406030204" pitchFamily="18" charset="0"/>
                                  <a:ea typeface="Cambria Math"/>
                                </a:rPr>
                              </m:ctrlPr>
                            </m:fPr>
                            <m:num>
                              <m:r>
                                <a:rPr lang="en-US" altLang="zh-TW" i="1">
                                  <a:latin typeface="Cambria Math"/>
                                  <a:ea typeface="Cambria Math"/>
                                </a:rPr>
                                <m:t>∆</m:t>
                              </m:r>
                              <m:r>
                                <a:rPr lang="en-US" altLang="zh-TW" i="1">
                                  <a:latin typeface="Cambria Math"/>
                                </a:rPr>
                                <m:t>𝑥</m:t>
                              </m:r>
                            </m:num>
                            <m:den>
                              <m:r>
                                <a:rPr lang="en-US" altLang="zh-TW" i="1">
                                  <a:latin typeface="Cambria Math"/>
                                  <a:ea typeface="Cambria Math"/>
                                </a:rPr>
                                <m:t>∆</m:t>
                              </m:r>
                              <m:r>
                                <a:rPr lang="en-US" altLang="zh-TW" i="1">
                                  <a:latin typeface="Cambria Math"/>
                                </a:rPr>
                                <m:t>𝑡</m:t>
                              </m:r>
                            </m:den>
                          </m:f>
                        </m:den>
                      </m:f>
                      <m:r>
                        <a:rPr lang="zh-TW" altLang="en-US" b="0" i="1" smtClean="0">
                          <a:latin typeface="Cambria Math" panose="02040503050406030204" pitchFamily="18" charset="0"/>
                        </a:rPr>
                        <m:t>  </m:t>
                      </m:r>
                      <m:groupChr>
                        <m:groupChrPr>
                          <m:chr m:val="→"/>
                          <m:pos m:val="top"/>
                          <m:ctrlPr>
                            <a:rPr lang="en-US" altLang="zh-TW" i="1" smtClean="0">
                              <a:latin typeface="Cambria Math" panose="02040503050406030204" pitchFamily="18" charset="0"/>
                            </a:rPr>
                          </m:ctrlPr>
                        </m:groupChrPr>
                        <m:e>
                          <m:r>
                            <m:rPr>
                              <m:brk m:alnAt="1"/>
                            </m:rP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𝑡</m:t>
                          </m:r>
                          <m:r>
                            <a:rPr lang="en-US" altLang="zh-TW" b="0" i="1" smtClean="0">
                              <a:latin typeface="Cambria Math" panose="02040503050406030204" pitchFamily="18" charset="0"/>
                              <a:ea typeface="Cambria Math" panose="02040503050406030204" pitchFamily="18" charset="0"/>
                            </a:rPr>
                            <m:t>→0</m:t>
                          </m:r>
                          <m:r>
                            <a:rPr lang="zh-TW" altLang="en-US" b="0" i="1" smtClean="0">
                              <a:latin typeface="Cambria Math" panose="02040503050406030204" pitchFamily="18" charset="0"/>
                              <a:ea typeface="Cambria Math" panose="02040503050406030204" pitchFamily="18" charset="0"/>
                            </a:rPr>
                            <m:t> </m:t>
                          </m:r>
                        </m:e>
                      </m:groupChr>
                      <m:r>
                        <a:rPr lang="zh-TW" altLang="en-US" b="0" i="1" smtClean="0">
                          <a:latin typeface="Cambria Math" panose="02040503050406030204" pitchFamily="18" charset="0"/>
                          <a:ea typeface="Cambria Math" panose="02040503050406030204" pitchFamily="18" charset="0"/>
                        </a:rPr>
                        <m:t> </m:t>
                      </m:r>
                      <m:f>
                        <m:fPr>
                          <m:ctrlPr>
                            <a:rPr lang="en-US" altLang="zh-TW" i="1">
                              <a:latin typeface="Cambria Math" panose="02040503050406030204" pitchFamily="18" charset="0"/>
                              <a:ea typeface="Cambria Math"/>
                            </a:rPr>
                          </m:ctrlPr>
                        </m:fPr>
                        <m:num>
                          <m:r>
                            <a:rPr lang="en-US" altLang="zh-TW" b="0" i="1" smtClean="0">
                              <a:latin typeface="Cambria Math"/>
                              <a:ea typeface="Cambria Math"/>
                            </a:rPr>
                            <m:t>𝑢</m:t>
                          </m:r>
                          <m:r>
                            <a:rPr lang="en-US" altLang="zh-TW" i="1">
                              <a:latin typeface="Cambria Math"/>
                            </a:rPr>
                            <m:t>−</m:t>
                          </m:r>
                          <m:r>
                            <a:rPr lang="en-US" altLang="zh-TW" i="1">
                              <a:latin typeface="Cambria Math"/>
                            </a:rPr>
                            <m:t>𝑣</m:t>
                          </m:r>
                        </m:num>
                        <m:den>
                          <m:r>
                            <a:rPr lang="en-US" altLang="zh-TW" i="1">
                              <a:latin typeface="Cambria Math"/>
                            </a:rPr>
                            <m:t>1−</m:t>
                          </m:r>
                          <m:f>
                            <m:fPr>
                              <m:ctrlPr>
                                <a:rPr lang="en-US" altLang="zh-TW" i="1">
                                  <a:latin typeface="Cambria Math" panose="02040503050406030204" pitchFamily="18" charset="0"/>
                                </a:rPr>
                              </m:ctrlPr>
                            </m:fPr>
                            <m:num>
                              <m:r>
                                <a:rPr lang="en-US" altLang="zh-TW" b="0" i="1" smtClean="0">
                                  <a:latin typeface="Cambria Math"/>
                                </a:rPr>
                                <m:t>𝑢</m:t>
                              </m:r>
                              <m:r>
                                <a:rPr lang="en-US" altLang="zh-TW" i="1">
                                  <a:latin typeface="Cambria Math"/>
                                </a:rPr>
                                <m:t>𝑣</m:t>
                              </m:r>
                            </m:num>
                            <m:den>
                              <m:sSup>
                                <m:sSupPr>
                                  <m:ctrlPr>
                                    <a:rPr lang="en-US"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den>
                      </m:f>
                    </m:oMath>
                  </m:oMathPara>
                </a14:m>
                <a:endParaRPr lang="zh-TW" altLang="zh-TW" dirty="0"/>
              </a:p>
            </p:txBody>
          </p:sp>
        </mc:Choice>
        <mc:Fallback xmlns="">
          <p:sp>
            <p:nvSpPr>
              <p:cNvPr id="14" name="矩形 13"/>
              <p:cNvSpPr>
                <a:spLocks noRot="1" noChangeAspect="1" noMove="1" noResize="1" noEditPoints="1" noAdjustHandles="1" noChangeArrowheads="1" noChangeShapeType="1" noTextEdit="1"/>
              </p:cNvSpPr>
              <p:nvPr/>
            </p:nvSpPr>
            <p:spPr>
              <a:xfrm>
                <a:off x="361058" y="2425847"/>
                <a:ext cx="5040560" cy="1033809"/>
              </a:xfrm>
              <a:prstGeom prst="rect">
                <a:avLst/>
              </a:prstGeom>
              <a:blipFill>
                <a:blip r:embed="rId7"/>
                <a:stretch>
                  <a:fillRect b="-12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390811" y="3552973"/>
                <a:ext cx="1444885" cy="761491"/>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𝑢</m:t>
                          </m:r>
                        </m:e>
                        <m:sup>
                          <m:r>
                            <a:rPr lang="en-US" altLang="zh-TW" b="0" i="1" smtClean="0">
                              <a:latin typeface="Cambria Math"/>
                              <a:ea typeface="Cambria Math"/>
                            </a:rPr>
                            <m:t>′</m:t>
                          </m:r>
                        </m:sup>
                      </m:sSup>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en-US" altLang="zh-TW" b="0" i="1" smtClean="0">
                              <a:latin typeface="Cambria Math"/>
                              <a:ea typeface="Cambria Math"/>
                            </a:rPr>
                            <m:t>𝑢</m:t>
                          </m:r>
                          <m:r>
                            <a:rPr lang="en-US" altLang="zh-TW" i="1">
                              <a:latin typeface="Cambria Math"/>
                            </a:rPr>
                            <m:t>−</m:t>
                          </m:r>
                          <m:r>
                            <a:rPr lang="en-US" altLang="zh-TW" i="1">
                              <a:latin typeface="Cambria Math"/>
                            </a:rPr>
                            <m:t>𝑣</m:t>
                          </m:r>
                        </m:num>
                        <m:den>
                          <m:r>
                            <a:rPr lang="en-US" altLang="zh-TW" i="1">
                              <a:latin typeface="Cambria Math"/>
                            </a:rPr>
                            <m:t>1−</m:t>
                          </m:r>
                          <m:f>
                            <m:fPr>
                              <m:ctrlPr>
                                <a:rPr lang="en-US" altLang="zh-TW" i="1">
                                  <a:latin typeface="Cambria Math" panose="02040503050406030204" pitchFamily="18" charset="0"/>
                                </a:rPr>
                              </m:ctrlPr>
                            </m:fPr>
                            <m:num>
                              <m:r>
                                <a:rPr lang="en-US" altLang="zh-TW" b="0" i="1" smtClean="0">
                                  <a:latin typeface="Cambria Math"/>
                                </a:rPr>
                                <m:t>𝑢</m:t>
                              </m:r>
                              <m:r>
                                <a:rPr lang="en-US" altLang="zh-TW" i="1">
                                  <a:latin typeface="Cambria Math"/>
                                </a:rPr>
                                <m:t>𝑣</m:t>
                              </m:r>
                            </m:num>
                            <m:den>
                              <m:sSup>
                                <m:sSupPr>
                                  <m:ctrlPr>
                                    <a:rPr lang="en-US"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den>
                      </m:f>
                    </m:oMath>
                  </m:oMathPara>
                </a14:m>
                <a:endParaRPr lang="zh-TW" altLang="zh-TW" dirty="0"/>
              </a:p>
            </p:txBody>
          </p:sp>
        </mc:Choice>
        <mc:Fallback xmlns="">
          <p:sp>
            <p:nvSpPr>
              <p:cNvPr id="15" name="矩形 14"/>
              <p:cNvSpPr>
                <a:spLocks noRot="1" noChangeAspect="1" noMove="1" noResize="1" noEditPoints="1" noAdjustHandles="1" noChangeArrowheads="1" noChangeShapeType="1" noTextEdit="1"/>
              </p:cNvSpPr>
              <p:nvPr/>
            </p:nvSpPr>
            <p:spPr>
              <a:xfrm>
                <a:off x="390811" y="3552973"/>
                <a:ext cx="1444885" cy="761491"/>
              </a:xfrm>
              <a:prstGeom prst="rect">
                <a:avLst/>
              </a:prstGeom>
              <a:blipFill>
                <a:blip r:embed="rId8"/>
                <a:stretch>
                  <a:fillRect b="-163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3473581" y="5236616"/>
                <a:ext cx="2664296" cy="761491"/>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𝑐</m:t>
                          </m:r>
                        </m:e>
                        <m:sup>
                          <m:r>
                            <a:rPr lang="en-US" altLang="zh-TW" b="0" i="1" smtClean="0">
                              <a:latin typeface="Cambria Math"/>
                              <a:ea typeface="Cambria Math"/>
                            </a:rPr>
                            <m:t>′</m:t>
                          </m:r>
                        </m:sup>
                      </m:sSup>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en-US" altLang="zh-TW" b="0" i="1" smtClean="0">
                              <a:latin typeface="Cambria Math"/>
                              <a:ea typeface="Cambria Math"/>
                            </a:rPr>
                            <m:t>𝑐</m:t>
                          </m:r>
                          <m:r>
                            <a:rPr lang="en-US" altLang="zh-TW" i="1">
                              <a:latin typeface="Cambria Math"/>
                            </a:rPr>
                            <m:t>−</m:t>
                          </m:r>
                          <m:r>
                            <a:rPr lang="en-US" altLang="zh-TW" i="1">
                              <a:latin typeface="Cambria Math"/>
                            </a:rPr>
                            <m:t>𝑣</m:t>
                          </m:r>
                        </m:num>
                        <m:den>
                          <m:r>
                            <a:rPr lang="en-US" altLang="zh-TW" i="1">
                              <a:latin typeface="Cambria Math"/>
                            </a:rPr>
                            <m:t>1−</m:t>
                          </m:r>
                          <m:f>
                            <m:fPr>
                              <m:ctrlPr>
                                <a:rPr lang="en-US" altLang="zh-TW" i="1">
                                  <a:latin typeface="Cambria Math" panose="02040503050406030204" pitchFamily="18" charset="0"/>
                                </a:rPr>
                              </m:ctrlPr>
                            </m:fPr>
                            <m:num>
                              <m:r>
                                <a:rPr lang="en-US" altLang="zh-TW" b="0" i="1" smtClean="0">
                                  <a:latin typeface="Cambria Math"/>
                                </a:rPr>
                                <m:t>𝑐</m:t>
                              </m:r>
                              <m:r>
                                <a:rPr lang="en-US" altLang="zh-TW" i="1">
                                  <a:latin typeface="Cambria Math"/>
                                </a:rPr>
                                <m:t>𝑣</m:t>
                              </m:r>
                            </m:num>
                            <m:den>
                              <m:sSup>
                                <m:sSupPr>
                                  <m:ctrlPr>
                                    <a:rPr lang="en-US"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den>
                      </m:f>
                      <m:r>
                        <a:rPr lang="en-US" altLang="zh-TW" b="0" i="1" smtClean="0">
                          <a:latin typeface="Cambria Math"/>
                        </a:rPr>
                        <m:t>=</m:t>
                      </m:r>
                      <m:f>
                        <m:fPr>
                          <m:ctrlPr>
                            <a:rPr lang="en-US" altLang="zh-TW" i="1">
                              <a:latin typeface="Cambria Math" panose="02040503050406030204" pitchFamily="18" charset="0"/>
                              <a:ea typeface="Cambria Math"/>
                            </a:rPr>
                          </m:ctrlPr>
                        </m:fPr>
                        <m:num>
                          <m:r>
                            <a:rPr lang="en-US" altLang="zh-TW" i="1">
                              <a:latin typeface="Cambria Math"/>
                              <a:ea typeface="Cambria Math"/>
                            </a:rPr>
                            <m:t>𝑐</m:t>
                          </m:r>
                          <m:r>
                            <a:rPr lang="en-US" altLang="zh-TW" i="1">
                              <a:latin typeface="Cambria Math"/>
                            </a:rPr>
                            <m:t>−</m:t>
                          </m:r>
                          <m:r>
                            <a:rPr lang="en-US" altLang="zh-TW" i="1">
                              <a:latin typeface="Cambria Math"/>
                            </a:rPr>
                            <m:t>𝑣</m:t>
                          </m:r>
                        </m:num>
                        <m:den>
                          <m:f>
                            <m:fPr>
                              <m:ctrlPr>
                                <a:rPr lang="en-US" altLang="zh-TW" i="1">
                                  <a:latin typeface="Cambria Math" panose="02040503050406030204" pitchFamily="18" charset="0"/>
                                </a:rPr>
                              </m:ctrlPr>
                            </m:fPr>
                            <m:num>
                              <m:r>
                                <a:rPr lang="en-US" altLang="zh-TW" i="1">
                                  <a:latin typeface="Cambria Math"/>
                                </a:rPr>
                                <m:t>𝑐</m:t>
                              </m:r>
                              <m:r>
                                <a:rPr lang="en-US" altLang="zh-TW" b="0" i="1" smtClean="0">
                                  <a:latin typeface="Cambria Math"/>
                                </a:rPr>
                                <m:t>−</m:t>
                              </m:r>
                              <m:r>
                                <a:rPr lang="en-US" altLang="zh-TW" b="0" i="1" smtClean="0">
                                  <a:latin typeface="Cambria Math"/>
                                </a:rPr>
                                <m:t>𝑣</m:t>
                              </m:r>
                            </m:num>
                            <m:den>
                              <m:r>
                                <a:rPr lang="en-US" altLang="zh-TW" b="0" i="1" smtClean="0">
                                  <a:latin typeface="Cambria Math"/>
                                </a:rPr>
                                <m:t>𝑐</m:t>
                              </m:r>
                            </m:den>
                          </m:f>
                        </m:den>
                      </m:f>
                      <m:r>
                        <a:rPr lang="en-US" altLang="zh-TW" b="0" i="1" smtClean="0">
                          <a:latin typeface="Cambria Math"/>
                        </a:rPr>
                        <m:t>=</m:t>
                      </m:r>
                      <m:r>
                        <a:rPr lang="en-US" altLang="zh-TW" b="0" i="1" smtClean="0">
                          <a:latin typeface="Cambria Math"/>
                        </a:rPr>
                        <m:t>𝑐</m:t>
                      </m:r>
                    </m:oMath>
                  </m:oMathPara>
                </a14:m>
                <a:endParaRPr lang="zh-TW" altLang="zh-TW" dirty="0"/>
              </a:p>
            </p:txBody>
          </p:sp>
        </mc:Choice>
        <mc:Fallback xmlns="">
          <p:sp>
            <p:nvSpPr>
              <p:cNvPr id="16" name="矩形 15"/>
              <p:cNvSpPr>
                <a:spLocks noRot="1" noChangeAspect="1" noMove="1" noResize="1" noEditPoints="1" noAdjustHandles="1" noChangeArrowheads="1" noChangeShapeType="1" noTextEdit="1"/>
              </p:cNvSpPr>
              <p:nvPr/>
            </p:nvSpPr>
            <p:spPr>
              <a:xfrm>
                <a:off x="3473581" y="5236616"/>
                <a:ext cx="2664296" cy="761491"/>
              </a:xfrm>
              <a:prstGeom prst="rect">
                <a:avLst/>
              </a:prstGeom>
              <a:blipFill>
                <a:blip r:embed="rId9"/>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C43DF2F-91BA-5D0B-D52B-B97779283135}"/>
                  </a:ext>
                </a:extLst>
              </p:cNvPr>
              <p:cNvSpPr txBox="1"/>
              <p:nvPr/>
            </p:nvSpPr>
            <p:spPr>
              <a:xfrm>
                <a:off x="2819933" y="1340249"/>
                <a:ext cx="5976664" cy="369332"/>
              </a:xfrm>
              <a:prstGeom prst="rect">
                <a:avLst/>
              </a:prstGeom>
              <a:noFill/>
            </p:spPr>
            <p:txBody>
              <a:bodyPr wrap="square" rtlCol="0">
                <a:spAutoFit/>
              </a:bodyPr>
              <a:lstStyle/>
              <a:p>
                <a:r>
                  <a:rPr lang="en-TW" dirty="0"/>
                  <a:t>兩個觀察者測量同一個粒子的速度，分別紀錄為</a:t>
                </a:r>
                <a14:m>
                  <m:oMath xmlns:m="http://schemas.openxmlformats.org/officeDocument/2006/math">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𝑢</m:t>
                        </m:r>
                      </m:e>
                      <m:sup>
                        <m:r>
                          <a:rPr lang="en-US" altLang="zh-TW" b="0" i="1" smtClean="0">
                            <a:latin typeface="Cambria Math"/>
                            <a:ea typeface="Cambria Math"/>
                          </a:rPr>
                          <m:t>′</m:t>
                        </m:r>
                      </m:sup>
                    </m:sSup>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ea typeface="Cambria Math"/>
                      </a:rPr>
                      <m:t>𝑢</m:t>
                    </m:r>
                  </m:oMath>
                </a14:m>
                <a:r>
                  <a:rPr lang="en-TW" dirty="0"/>
                  <a:t>。</a:t>
                </a:r>
              </a:p>
            </p:txBody>
          </p:sp>
        </mc:Choice>
        <mc:Fallback xmlns="">
          <p:sp>
            <p:nvSpPr>
              <p:cNvPr id="4" name="TextBox 3">
                <a:extLst>
                  <a:ext uri="{FF2B5EF4-FFF2-40B4-BE49-F238E27FC236}">
                    <a16:creationId xmlns:a16="http://schemas.microsoft.com/office/drawing/2014/main" id="{FC43DF2F-91BA-5D0B-D52B-B97779283135}"/>
                  </a:ext>
                </a:extLst>
              </p:cNvPr>
              <p:cNvSpPr txBox="1">
                <a:spLocks noRot="1" noChangeAspect="1" noMove="1" noResize="1" noEditPoints="1" noAdjustHandles="1" noChangeArrowheads="1" noChangeShapeType="1" noTextEdit="1"/>
              </p:cNvSpPr>
              <p:nvPr/>
            </p:nvSpPr>
            <p:spPr>
              <a:xfrm>
                <a:off x="2819933" y="1340249"/>
                <a:ext cx="5976664" cy="369332"/>
              </a:xfrm>
              <a:prstGeom prst="rect">
                <a:avLst/>
              </a:prstGeom>
              <a:blipFill>
                <a:blip r:embed="rId10"/>
                <a:stretch>
                  <a:fillRect l="-1062"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15">
                <a:extLst>
                  <a:ext uri="{FF2B5EF4-FFF2-40B4-BE49-F238E27FC236}">
                    <a16:creationId xmlns:a16="http://schemas.microsoft.com/office/drawing/2014/main" id="{16EF17C2-6B9D-C44C-FC87-D160F6816358}"/>
                  </a:ext>
                </a:extLst>
              </p:cNvPr>
              <p:cNvSpPr/>
              <p:nvPr/>
            </p:nvSpPr>
            <p:spPr>
              <a:xfrm>
                <a:off x="2281705" y="361833"/>
                <a:ext cx="1791744" cy="582147"/>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𝑡</m:t>
                      </m:r>
                      <m:r>
                        <a:rPr lang="en-US" altLang="zh-TW" i="1">
                          <a:latin typeface="Cambria Math"/>
                        </a:rPr>
                        <m:t>′=</m:t>
                      </m:r>
                      <m:r>
                        <a:rPr lang="zh-TW" altLang="en-US" i="1">
                          <a:latin typeface="Cambria Math"/>
                        </a:rPr>
                        <m:t>𝛾</m:t>
                      </m:r>
                      <m:d>
                        <m:dPr>
                          <m:ctrlPr>
                            <a:rPr lang="en-US" altLang="zh-TW" i="1" smtClean="0">
                              <a:latin typeface="Cambria Math" panose="02040503050406030204" pitchFamily="18" charset="0"/>
                            </a:rPr>
                          </m:ctrlPr>
                        </m:dPr>
                        <m:e>
                          <m:r>
                            <a:rPr lang="en-US" altLang="zh-TW" i="1">
                              <a:latin typeface="Cambria Math"/>
                            </a:rPr>
                            <m:t>𝑡</m:t>
                          </m:r>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𝑣</m:t>
                              </m:r>
                            </m:num>
                            <m:den>
                              <m:sSup>
                                <m:sSupPr>
                                  <m:ctrlPr>
                                    <a:rPr lang="en-US"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r>
                            <a:rPr lang="en-US" altLang="zh-TW" i="1">
                              <a:latin typeface="Cambria Math"/>
                            </a:rPr>
                            <m:t>𝑥</m:t>
                          </m:r>
                        </m:e>
                      </m:d>
                    </m:oMath>
                  </m:oMathPara>
                </a14:m>
                <a:endParaRPr lang="zh-TW" altLang="zh-TW" dirty="0"/>
              </a:p>
            </p:txBody>
          </p:sp>
        </mc:Choice>
        <mc:Fallback xmlns="">
          <p:sp>
            <p:nvSpPr>
              <p:cNvPr id="5" name="矩形 15">
                <a:extLst>
                  <a:ext uri="{FF2B5EF4-FFF2-40B4-BE49-F238E27FC236}">
                    <a16:creationId xmlns:a16="http://schemas.microsoft.com/office/drawing/2014/main" id="{16EF17C2-6B9D-C44C-FC87-D160F6816358}"/>
                  </a:ext>
                </a:extLst>
              </p:cNvPr>
              <p:cNvSpPr>
                <a:spLocks noRot="1" noChangeAspect="1" noMove="1" noResize="1" noEditPoints="1" noAdjustHandles="1" noChangeArrowheads="1" noChangeShapeType="1" noTextEdit="1"/>
              </p:cNvSpPr>
              <p:nvPr/>
            </p:nvSpPr>
            <p:spPr>
              <a:xfrm>
                <a:off x="2281705" y="361833"/>
                <a:ext cx="1791744" cy="58214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矩形 14">
                <a:extLst>
                  <a:ext uri="{FF2B5EF4-FFF2-40B4-BE49-F238E27FC236}">
                    <a16:creationId xmlns:a16="http://schemas.microsoft.com/office/drawing/2014/main" id="{02382FD7-0444-D879-CA88-9102020D693F}"/>
                  </a:ext>
                </a:extLst>
              </p:cNvPr>
              <p:cNvSpPr/>
              <p:nvPr/>
            </p:nvSpPr>
            <p:spPr>
              <a:xfrm>
                <a:off x="390811" y="444787"/>
                <a:ext cx="1689965"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𝑥</m:t>
                      </m:r>
                      <m:r>
                        <a:rPr lang="en-US" altLang="zh-TW" i="1">
                          <a:latin typeface="Cambria Math"/>
                        </a:rPr>
                        <m:t>′=</m:t>
                      </m:r>
                      <m:r>
                        <a:rPr lang="zh-TW" altLang="en-US" i="1" smtClean="0">
                          <a:latin typeface="Cambria Math"/>
                        </a:rPr>
                        <m:t>𝛾</m:t>
                      </m:r>
                      <m:d>
                        <m:dPr>
                          <m:ctrlPr>
                            <a:rPr lang="en-US" altLang="zh-TW" i="1" smtClean="0">
                              <a:latin typeface="Cambria Math" panose="02040503050406030204" pitchFamily="18" charset="0"/>
                            </a:rPr>
                          </m:ctrlPr>
                        </m:dPr>
                        <m:e>
                          <m:r>
                            <a:rPr lang="en-US" altLang="zh-TW" i="1">
                              <a:latin typeface="Cambria Math"/>
                            </a:rPr>
                            <m:t>𝑥</m:t>
                          </m:r>
                          <m:r>
                            <a:rPr lang="en-US" altLang="zh-TW" i="1">
                              <a:latin typeface="Cambria Math"/>
                            </a:rPr>
                            <m:t>−</m:t>
                          </m:r>
                          <m:r>
                            <a:rPr lang="en-US" altLang="zh-TW" i="1">
                              <a:latin typeface="Cambria Math"/>
                            </a:rPr>
                            <m:t>𝑣𝑡</m:t>
                          </m:r>
                        </m:e>
                      </m:d>
                    </m:oMath>
                  </m:oMathPara>
                </a14:m>
                <a:endParaRPr lang="zh-TW" altLang="zh-TW" dirty="0"/>
              </a:p>
            </p:txBody>
          </p:sp>
        </mc:Choice>
        <mc:Fallback xmlns="">
          <p:sp>
            <p:nvSpPr>
              <p:cNvPr id="6" name="矩形 14">
                <a:extLst>
                  <a:ext uri="{FF2B5EF4-FFF2-40B4-BE49-F238E27FC236}">
                    <a16:creationId xmlns:a16="http://schemas.microsoft.com/office/drawing/2014/main" id="{02382FD7-0444-D879-CA88-9102020D693F}"/>
                  </a:ext>
                </a:extLst>
              </p:cNvPr>
              <p:cNvSpPr>
                <a:spLocks noRot="1" noChangeAspect="1" noMove="1" noResize="1" noEditPoints="1" noAdjustHandles="1" noChangeArrowheads="1" noChangeShapeType="1" noTextEdit="1"/>
              </p:cNvSpPr>
              <p:nvPr/>
            </p:nvSpPr>
            <p:spPr>
              <a:xfrm>
                <a:off x="390811" y="444787"/>
                <a:ext cx="1689965" cy="369332"/>
              </a:xfrm>
              <a:prstGeom prst="rect">
                <a:avLst/>
              </a:prstGeom>
              <a:blipFill>
                <a:blip r:embed="rId13"/>
                <a:stretch>
                  <a:fillRect b="-10000"/>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2036F255-3A12-0B6E-A8C5-A927089D808A}"/>
              </a:ext>
            </a:extLst>
          </p:cNvPr>
          <p:cNvSpPr txBox="1"/>
          <p:nvPr/>
        </p:nvSpPr>
        <p:spPr>
          <a:xfrm>
            <a:off x="390811" y="111821"/>
            <a:ext cx="1796364" cy="369332"/>
          </a:xfrm>
          <a:prstGeom prst="rect">
            <a:avLst/>
          </a:prstGeom>
          <a:noFill/>
        </p:spPr>
        <p:txBody>
          <a:bodyPr wrap="square" rtlCol="0">
            <a:spAutoFit/>
          </a:bodyPr>
          <a:lstStyle/>
          <a:p>
            <a:r>
              <a:rPr lang="en-US" dirty="0" err="1"/>
              <a:t>羅倫茲變換</a:t>
            </a:r>
            <a:r>
              <a:rPr lang="en-US" dirty="0"/>
              <a:t>：</a:t>
            </a:r>
          </a:p>
        </p:txBody>
      </p:sp>
      <p:sp>
        <p:nvSpPr>
          <p:cNvPr id="8" name="TextBox 7">
            <a:extLst>
              <a:ext uri="{FF2B5EF4-FFF2-40B4-BE49-F238E27FC236}">
                <a16:creationId xmlns:a16="http://schemas.microsoft.com/office/drawing/2014/main" id="{3E171582-CCAD-CBFF-E108-00C68F724FD5}"/>
              </a:ext>
            </a:extLst>
          </p:cNvPr>
          <p:cNvSpPr txBox="1"/>
          <p:nvPr/>
        </p:nvSpPr>
        <p:spPr>
          <a:xfrm>
            <a:off x="390811" y="1005005"/>
            <a:ext cx="5189301" cy="369332"/>
          </a:xfrm>
          <a:prstGeom prst="rect">
            <a:avLst/>
          </a:prstGeom>
          <a:noFill/>
        </p:spPr>
        <p:txBody>
          <a:bodyPr wrap="square" rtlCol="0">
            <a:spAutoFit/>
          </a:bodyPr>
          <a:lstStyle/>
          <a:p>
            <a:r>
              <a:rPr lang="en-US" dirty="0" err="1"/>
              <a:t>時間差與位移滿足類似關係如下</a:t>
            </a:r>
            <a:r>
              <a:rPr lang="en-US" dirty="0"/>
              <a:t>：</a:t>
            </a:r>
          </a:p>
        </p:txBody>
      </p:sp>
      <mc:AlternateContent xmlns:mc="http://schemas.openxmlformats.org/markup-compatibility/2006" xmlns:a14="http://schemas.microsoft.com/office/drawing/2010/main">
        <mc:Choice Requires="a14">
          <p:sp>
            <p:nvSpPr>
              <p:cNvPr id="9" name="矩形 13">
                <a:extLst>
                  <a:ext uri="{FF2B5EF4-FFF2-40B4-BE49-F238E27FC236}">
                    <a16:creationId xmlns:a16="http://schemas.microsoft.com/office/drawing/2014/main" id="{69D86D9D-AE13-7E7A-0F7F-3ED258154D39}"/>
                  </a:ext>
                </a:extLst>
              </p:cNvPr>
              <p:cNvSpPr/>
              <p:nvPr/>
            </p:nvSpPr>
            <p:spPr>
              <a:xfrm>
                <a:off x="2909650" y="1730739"/>
                <a:ext cx="1141073" cy="633763"/>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𝑢</m:t>
                          </m:r>
                        </m:e>
                        <m:sup>
                          <m:r>
                            <a:rPr lang="en-US" altLang="zh-TW" b="0" i="1" smtClean="0">
                              <a:latin typeface="Cambria Math"/>
                              <a:ea typeface="Cambria Math"/>
                            </a:rPr>
                            <m:t>′</m:t>
                          </m:r>
                        </m:sup>
                      </m:sSup>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en-US" altLang="zh-TW" i="1">
                              <a:latin typeface="Cambria Math"/>
                              <a:ea typeface="Cambria Math"/>
                            </a:rPr>
                            <m:t>∆</m:t>
                          </m:r>
                          <m:r>
                            <a:rPr lang="en-US" altLang="zh-TW" i="1">
                              <a:latin typeface="Cambria Math"/>
                            </a:rPr>
                            <m:t>𝑥</m:t>
                          </m:r>
                          <m:r>
                            <a:rPr lang="en-US" altLang="zh-TW" i="1">
                              <a:latin typeface="Cambria Math"/>
                            </a:rPr>
                            <m:t>′</m:t>
                          </m:r>
                        </m:num>
                        <m:den>
                          <m:r>
                            <a:rPr lang="en-US" altLang="zh-TW" i="1">
                              <a:latin typeface="Cambria Math"/>
                              <a:ea typeface="Cambria Math"/>
                            </a:rPr>
                            <m:t>∆</m:t>
                          </m:r>
                          <m:r>
                            <a:rPr lang="en-US" altLang="zh-TW" i="1">
                              <a:latin typeface="Cambria Math"/>
                            </a:rPr>
                            <m:t>𝑡</m:t>
                          </m:r>
                          <m:r>
                            <a:rPr lang="en-US" altLang="zh-TW" i="1">
                              <a:latin typeface="Cambria Math"/>
                            </a:rPr>
                            <m:t>′</m:t>
                          </m:r>
                        </m:den>
                      </m:f>
                    </m:oMath>
                  </m:oMathPara>
                </a14:m>
                <a:endParaRPr lang="zh-TW" altLang="zh-TW" dirty="0"/>
              </a:p>
            </p:txBody>
          </p:sp>
        </mc:Choice>
        <mc:Fallback xmlns="">
          <p:sp>
            <p:nvSpPr>
              <p:cNvPr id="9" name="矩形 13">
                <a:extLst>
                  <a:ext uri="{FF2B5EF4-FFF2-40B4-BE49-F238E27FC236}">
                    <a16:creationId xmlns:a16="http://schemas.microsoft.com/office/drawing/2014/main" id="{69D86D9D-AE13-7E7A-0F7F-3ED258154D39}"/>
                  </a:ext>
                </a:extLst>
              </p:cNvPr>
              <p:cNvSpPr>
                <a:spLocks noRot="1" noChangeAspect="1" noMove="1" noResize="1" noEditPoints="1" noAdjustHandles="1" noChangeArrowheads="1" noChangeShapeType="1" noTextEdit="1"/>
              </p:cNvSpPr>
              <p:nvPr/>
            </p:nvSpPr>
            <p:spPr>
              <a:xfrm>
                <a:off x="2909650" y="1730739"/>
                <a:ext cx="1141073" cy="633763"/>
              </a:xfrm>
              <a:prstGeom prst="rect">
                <a:avLst/>
              </a:prstGeom>
              <a:blipFill>
                <a:blip r:embed="rId14"/>
                <a:stretch>
                  <a:fillRect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矩形 13">
                <a:extLst>
                  <a:ext uri="{FF2B5EF4-FFF2-40B4-BE49-F238E27FC236}">
                    <a16:creationId xmlns:a16="http://schemas.microsoft.com/office/drawing/2014/main" id="{C32BCC02-1E3F-C118-7AA8-BEE9F032C2E3}"/>
                  </a:ext>
                </a:extLst>
              </p:cNvPr>
              <p:cNvSpPr/>
              <p:nvPr/>
            </p:nvSpPr>
            <p:spPr>
              <a:xfrm>
                <a:off x="4224619" y="1709581"/>
                <a:ext cx="998505" cy="633763"/>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a:rPr>
                        <m:t>𝑢</m:t>
                      </m:r>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en-US" altLang="zh-TW" i="1">
                              <a:latin typeface="Cambria Math"/>
                              <a:ea typeface="Cambria Math"/>
                            </a:rPr>
                            <m:t>∆</m:t>
                          </m:r>
                          <m:r>
                            <a:rPr lang="en-US" altLang="zh-TW" b="0" i="1" smtClean="0">
                              <a:latin typeface="Cambria Math" panose="02040503050406030204" pitchFamily="18" charset="0"/>
                              <a:ea typeface="Cambria Math"/>
                            </a:rPr>
                            <m:t>𝑥</m:t>
                          </m:r>
                        </m:num>
                        <m:den>
                          <m:r>
                            <a:rPr lang="en-US" altLang="zh-TW" i="1">
                              <a:latin typeface="Cambria Math"/>
                              <a:ea typeface="Cambria Math"/>
                            </a:rPr>
                            <m:t>∆</m:t>
                          </m:r>
                          <m:r>
                            <a:rPr lang="en-US" altLang="zh-TW" i="1">
                              <a:latin typeface="Cambria Math"/>
                            </a:rPr>
                            <m:t>𝑡</m:t>
                          </m:r>
                        </m:den>
                      </m:f>
                    </m:oMath>
                  </m:oMathPara>
                </a14:m>
                <a:endParaRPr lang="zh-TW" altLang="zh-TW" dirty="0"/>
              </a:p>
            </p:txBody>
          </p:sp>
        </mc:Choice>
        <mc:Fallback xmlns="">
          <p:sp>
            <p:nvSpPr>
              <p:cNvPr id="17" name="矩形 13">
                <a:extLst>
                  <a:ext uri="{FF2B5EF4-FFF2-40B4-BE49-F238E27FC236}">
                    <a16:creationId xmlns:a16="http://schemas.microsoft.com/office/drawing/2014/main" id="{C32BCC02-1E3F-C118-7AA8-BEE9F032C2E3}"/>
                  </a:ext>
                </a:extLst>
              </p:cNvPr>
              <p:cNvSpPr>
                <a:spLocks noRot="1" noChangeAspect="1" noMove="1" noResize="1" noEditPoints="1" noAdjustHandles="1" noChangeArrowheads="1" noChangeShapeType="1" noTextEdit="1"/>
              </p:cNvSpPr>
              <p:nvPr/>
            </p:nvSpPr>
            <p:spPr>
              <a:xfrm>
                <a:off x="4224619" y="1709581"/>
                <a:ext cx="998505" cy="633763"/>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97036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2" presetClass="exit" presetSubtype="4" fill="hold" grpId="0" nodeType="withEffect">
                                  <p:stCondLst>
                                    <p:cond delay="0"/>
                                  </p:stCondLst>
                                  <p:childTnLst>
                                    <p:anim calcmode="lin" valueType="num">
                                      <p:cBhvr additive="base">
                                        <p:cTn id="26" dur="500"/>
                                        <p:tgtEl>
                                          <p:spTgt spid="7"/>
                                        </p:tgtEl>
                                        <p:attrNameLst>
                                          <p:attrName>ppt_x</p:attrName>
                                        </p:attrNameLst>
                                      </p:cBhvr>
                                      <p:tavLst>
                                        <p:tav tm="0">
                                          <p:val>
                                            <p:strVal val="ppt_x"/>
                                          </p:val>
                                        </p:tav>
                                        <p:tav tm="100000">
                                          <p:val>
                                            <p:strVal val="ppt_x"/>
                                          </p:val>
                                        </p:tav>
                                      </p:tavLst>
                                    </p:anim>
                                    <p:anim calcmode="lin" valueType="num">
                                      <p:cBhvr additive="base">
                                        <p:cTn id="27" dur="500"/>
                                        <p:tgtEl>
                                          <p:spTgt spid="7"/>
                                        </p:tgtEl>
                                        <p:attrNameLst>
                                          <p:attrName>ppt_y</p:attrName>
                                        </p:attrNameLst>
                                      </p:cBhvr>
                                      <p:tavLst>
                                        <p:tav tm="0">
                                          <p:val>
                                            <p:strVal val="ppt_y"/>
                                          </p:val>
                                        </p:tav>
                                        <p:tav tm="100000">
                                          <p:val>
                                            <p:strVal val="1+ppt_h/2"/>
                                          </p:val>
                                        </p:tav>
                                      </p:tavLst>
                                    </p:anim>
                                    <p:set>
                                      <p:cBhvr>
                                        <p:cTn id="28" dur="1" fill="hold">
                                          <p:stCondLst>
                                            <p:cond delay="499"/>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0969"/>
                                        </p:tgtEl>
                                        <p:attrNameLst>
                                          <p:attrName>style.visibility</p:attrName>
                                        </p:attrNameLst>
                                      </p:cBhvr>
                                      <p:to>
                                        <p:strVal val="visible"/>
                                      </p:to>
                                    </p:set>
                                    <p:anim calcmode="lin" valueType="num">
                                      <p:cBhvr additive="base">
                                        <p:cTn id="57" dur="500" fill="hold"/>
                                        <p:tgtEl>
                                          <p:spTgt spid="40969"/>
                                        </p:tgtEl>
                                        <p:attrNameLst>
                                          <p:attrName>ppt_x</p:attrName>
                                        </p:attrNameLst>
                                      </p:cBhvr>
                                      <p:tavLst>
                                        <p:tav tm="0">
                                          <p:val>
                                            <p:strVal val="#ppt_x"/>
                                          </p:val>
                                        </p:tav>
                                        <p:tav tm="100000">
                                          <p:val>
                                            <p:strVal val="#ppt_x"/>
                                          </p:val>
                                        </p:tav>
                                      </p:tavLst>
                                    </p:anim>
                                    <p:anim calcmode="lin" valueType="num">
                                      <p:cBhvr additive="base">
                                        <p:cTn id="58" dur="500" fill="hold"/>
                                        <p:tgtEl>
                                          <p:spTgt spid="4096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9" grpId="0"/>
      <p:bldP spid="11" grpId="0"/>
      <p:bldP spid="2" grpId="0"/>
      <p:bldP spid="12" grpId="0" animBg="1"/>
      <p:bldP spid="13" grpId="0" animBg="1"/>
      <p:bldP spid="14" grpId="0" animBg="1"/>
      <p:bldP spid="15" grpId="0" animBg="1"/>
      <p:bldP spid="16" grpId="0" animBg="1"/>
      <p:bldP spid="5" grpId="0" animBg="1"/>
      <p:bldP spid="6" grpId="0" animBg="1"/>
      <p:bldP spid="7" grpId="0"/>
      <p:bldP spid="8"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4" descr="fig39"/>
          <p:cNvPicPr>
            <a:picLocks noChangeAspect="1" noChangeArrowheads="1"/>
          </p:cNvPicPr>
          <p:nvPr/>
        </p:nvPicPr>
        <p:blipFill rotWithShape="1">
          <a:blip r:embed="rId2">
            <a:extLst>
              <a:ext uri="{28A0092B-C50C-407E-A947-70E740481C1C}">
                <a14:useLocalDpi xmlns:a14="http://schemas.microsoft.com/office/drawing/2010/main" val="0"/>
              </a:ext>
            </a:extLst>
          </a:blip>
          <a:srcRect b="31877"/>
          <a:stretch/>
        </p:blipFill>
        <p:spPr bwMode="auto">
          <a:xfrm>
            <a:off x="2699792" y="1340768"/>
            <a:ext cx="5503863" cy="174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1" name="Line 7"/>
          <p:cNvSpPr>
            <a:spLocks noChangeShapeType="1"/>
          </p:cNvSpPr>
          <p:nvPr/>
        </p:nvSpPr>
        <p:spPr bwMode="auto">
          <a:xfrm>
            <a:off x="1189618" y="3593703"/>
            <a:ext cx="0" cy="14011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37223" name="Line 9"/>
          <p:cNvSpPr>
            <a:spLocks noChangeShapeType="1"/>
          </p:cNvSpPr>
          <p:nvPr/>
        </p:nvSpPr>
        <p:spPr bwMode="auto">
          <a:xfrm>
            <a:off x="5659420" y="5123684"/>
            <a:ext cx="0"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37224" name="Line 10"/>
          <p:cNvSpPr>
            <a:spLocks noChangeShapeType="1"/>
          </p:cNvSpPr>
          <p:nvPr/>
        </p:nvSpPr>
        <p:spPr bwMode="auto">
          <a:xfrm>
            <a:off x="2672368" y="5754290"/>
            <a:ext cx="200212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4826" name="Text Box 12"/>
          <p:cNvSpPr txBox="1">
            <a:spLocks noChangeArrowheads="1"/>
          </p:cNvSpPr>
          <p:nvPr/>
        </p:nvSpPr>
        <p:spPr bwMode="auto">
          <a:xfrm>
            <a:off x="6312540" y="425360"/>
            <a:ext cx="1800200" cy="366712"/>
          </a:xfrm>
          <a:prstGeom prst="rect">
            <a:avLst/>
          </a:prstGeom>
          <a:noFill/>
          <a:ln w="9525" algn="ctr">
            <a:noFill/>
            <a:miter lim="800000"/>
            <a:headEnd/>
            <a:tailEnd/>
          </a:ln>
        </p:spPr>
        <p:txBody>
          <a:bodyPr wrap="square">
            <a:spAutoFit/>
          </a:bodyPr>
          <a:lstStyle/>
          <a:p>
            <a:pPr>
              <a:spcBef>
                <a:spcPct val="50000"/>
              </a:spcBef>
              <a:defRPr/>
            </a:pPr>
            <a:r>
              <a:rPr lang="en-US" altLang="zh-TW" dirty="0">
                <a:solidFill>
                  <a:srgbClr val="FF0000"/>
                </a:solidFill>
                <a:latin typeface="Times New Roman" panose="02020603050405020304" pitchFamily="18" charset="0"/>
                <a:cs typeface="Times New Roman" panose="02020603050405020304" pitchFamily="18" charset="0"/>
              </a:rPr>
              <a:t>Time Dilation</a:t>
            </a:r>
          </a:p>
        </p:txBody>
      </p:sp>
      <p:sp>
        <p:nvSpPr>
          <p:cNvPr id="11" name="文字方塊 10"/>
          <p:cNvSpPr txBox="1"/>
          <p:nvPr/>
        </p:nvSpPr>
        <p:spPr>
          <a:xfrm>
            <a:off x="2676944" y="439679"/>
            <a:ext cx="4320505" cy="369332"/>
          </a:xfrm>
          <a:prstGeom prst="rect">
            <a:avLst/>
          </a:prstGeom>
          <a:noFill/>
        </p:spPr>
        <p:txBody>
          <a:bodyPr wrap="square" rtlCol="0">
            <a:spAutoFit/>
          </a:bodyPr>
          <a:lstStyle/>
          <a:p>
            <a:r>
              <a:rPr lang="zh-TW" altLang="en-US" dirty="0"/>
              <a:t>驗證羅倫茲變換可以導出時間膨脹</a:t>
            </a:r>
            <a:endParaRPr lang="en-US" altLang="zh-TW" dirty="0"/>
          </a:p>
        </p:txBody>
      </p:sp>
      <mc:AlternateContent xmlns:mc="http://schemas.openxmlformats.org/markup-compatibility/2006" xmlns:a14="http://schemas.microsoft.com/office/drawing/2010/main">
        <mc:Choice Requires="a14">
          <p:sp>
            <p:nvSpPr>
              <p:cNvPr id="2" name="文字方塊 1"/>
              <p:cNvSpPr txBox="1"/>
              <p:nvPr/>
            </p:nvSpPr>
            <p:spPr>
              <a:xfrm>
                <a:off x="1552317" y="3757702"/>
                <a:ext cx="4752528" cy="369332"/>
              </a:xfrm>
              <a:prstGeom prst="rect">
                <a:avLst/>
              </a:prstGeom>
              <a:noFill/>
            </p:spPr>
            <p:txBody>
              <a:bodyPr wrap="square" rtlCol="0">
                <a:spAutoFit/>
              </a:bodyPr>
              <a:lstStyle/>
              <a:p>
                <a:r>
                  <a:rPr lang="zh-TW" altLang="en-US" dirty="0"/>
                  <a:t>靜止觀察者相對於移動觀察者是以</a:t>
                </a:r>
                <a14:m>
                  <m:oMath xmlns:m="http://schemas.openxmlformats.org/officeDocument/2006/math">
                    <m:r>
                      <a:rPr lang="en-US" altLang="zh-TW" b="0" i="1" smtClean="0">
                        <a:latin typeface="Cambria Math"/>
                      </a:rPr>
                      <m:t>−</m:t>
                    </m:r>
                    <m:r>
                      <a:rPr lang="en-US" altLang="zh-TW" b="0" i="1" smtClean="0">
                        <a:latin typeface="Cambria Math"/>
                      </a:rPr>
                      <m:t>𝑣</m:t>
                    </m:r>
                  </m:oMath>
                </a14:m>
                <a:r>
                  <a:rPr lang="zh-TW" altLang="en-US" dirty="0"/>
                  <a:t>移動！</a:t>
                </a:r>
              </a:p>
            </p:txBody>
          </p:sp>
        </mc:Choice>
        <mc:Fallback xmlns="">
          <p:sp>
            <p:nvSpPr>
              <p:cNvPr id="2" name="文字方塊 1"/>
              <p:cNvSpPr txBox="1">
                <a:spLocks noRot="1" noChangeAspect="1" noMove="1" noResize="1" noEditPoints="1" noAdjustHandles="1" noChangeArrowheads="1" noChangeShapeType="1" noTextEdit="1"/>
              </p:cNvSpPr>
              <p:nvPr/>
            </p:nvSpPr>
            <p:spPr>
              <a:xfrm>
                <a:off x="1552317" y="3757702"/>
                <a:ext cx="4752528" cy="369332"/>
              </a:xfrm>
              <a:prstGeom prst="rect">
                <a:avLst/>
              </a:prstGeom>
              <a:blipFill>
                <a:blip r:embed="rId3"/>
                <a:stretch>
                  <a:fillRect l="-1067"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1534581" y="4171867"/>
                <a:ext cx="6948264" cy="369332"/>
              </a:xfrm>
              <a:prstGeom prst="rect">
                <a:avLst/>
              </a:prstGeom>
              <a:noFill/>
            </p:spPr>
            <p:txBody>
              <a:bodyPr wrap="square" rtlCol="0">
                <a:spAutoFit/>
              </a:bodyPr>
              <a:lstStyle/>
              <a:p>
                <a:r>
                  <a:rPr lang="zh-TW" altLang="en-US" dirty="0"/>
                  <a:t>同樣轉換式將移動座標與靜止座標互換，速度以</a:t>
                </a:r>
                <a14:m>
                  <m:oMath xmlns:m="http://schemas.openxmlformats.org/officeDocument/2006/math">
                    <m:r>
                      <a:rPr lang="en-US" altLang="zh-TW" i="1">
                        <a:latin typeface="Cambria Math"/>
                      </a:rPr>
                      <m:t>−</m:t>
                    </m:r>
                    <m:r>
                      <a:rPr lang="en-US" altLang="zh-TW" i="1">
                        <a:latin typeface="Cambria Math"/>
                      </a:rPr>
                      <m:t>𝑣</m:t>
                    </m:r>
                  </m:oMath>
                </a14:m>
                <a:r>
                  <a:rPr lang="zh-TW" altLang="en-US" dirty="0"/>
                  <a:t>代入即可。</a:t>
                </a:r>
              </a:p>
            </p:txBody>
          </p:sp>
        </mc:Choice>
        <mc:Fallback xmlns="">
          <p:sp>
            <p:nvSpPr>
              <p:cNvPr id="3" name="文字方塊 2"/>
              <p:cNvSpPr txBox="1">
                <a:spLocks noRot="1" noChangeAspect="1" noMove="1" noResize="1" noEditPoints="1" noAdjustHandles="1" noChangeArrowheads="1" noChangeShapeType="1" noTextEdit="1"/>
              </p:cNvSpPr>
              <p:nvPr/>
            </p:nvSpPr>
            <p:spPr>
              <a:xfrm>
                <a:off x="1534581" y="4171867"/>
                <a:ext cx="6948264" cy="369332"/>
              </a:xfrm>
              <a:prstGeom prst="rect">
                <a:avLst/>
              </a:prstGeom>
              <a:blipFill>
                <a:blip r:embed="rId4"/>
                <a:stretch>
                  <a:fillRect l="-729" t="-6667" b="-23333"/>
                </a:stretch>
              </a:blipFill>
            </p:spPr>
            <p:txBody>
              <a:bodyPr/>
              <a:lstStyle/>
              <a:p>
                <a:r>
                  <a:rPr lang="en-TW">
                    <a:noFill/>
                  </a:rPr>
                  <a:t> </a:t>
                </a:r>
              </a:p>
            </p:txBody>
          </p:sp>
        </mc:Fallback>
      </mc:AlternateContent>
      <p:sp>
        <p:nvSpPr>
          <p:cNvPr id="4" name="文字方塊 3"/>
          <p:cNvSpPr txBox="1"/>
          <p:nvPr/>
        </p:nvSpPr>
        <p:spPr>
          <a:xfrm>
            <a:off x="2197742" y="4711501"/>
            <a:ext cx="3456372" cy="369332"/>
          </a:xfrm>
          <a:prstGeom prst="rect">
            <a:avLst/>
          </a:prstGeom>
          <a:noFill/>
        </p:spPr>
        <p:txBody>
          <a:bodyPr wrap="square" rtlCol="0">
            <a:spAutoFit/>
          </a:bodyPr>
          <a:lstStyle/>
          <a:p>
            <a:r>
              <a:rPr lang="zh-TW" altLang="en-US" dirty="0"/>
              <a:t>注意時鐘靜止於移動座標系：</a:t>
            </a:r>
          </a:p>
        </p:txBody>
      </p:sp>
      <mc:AlternateContent xmlns:mc="http://schemas.openxmlformats.org/markup-compatibility/2006" xmlns:a14="http://schemas.microsoft.com/office/drawing/2010/main">
        <mc:Choice Requires="a14">
          <p:sp>
            <p:nvSpPr>
              <p:cNvPr id="17" name="矩形 16"/>
              <p:cNvSpPr/>
              <p:nvPr/>
            </p:nvSpPr>
            <p:spPr>
              <a:xfrm>
                <a:off x="307577" y="2047622"/>
                <a:ext cx="2019586"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m:t>
                      </m:r>
                      <m:r>
                        <a:rPr lang="en-US" altLang="zh-TW" i="1">
                          <a:latin typeface="Cambria Math"/>
                        </a:rPr>
                        <m:t>𝑥</m:t>
                      </m:r>
                      <m:r>
                        <a:rPr lang="en-US" altLang="zh-TW" i="1">
                          <a:latin typeface="Cambria Math"/>
                        </a:rPr>
                        <m:t>′=</m:t>
                      </m:r>
                      <m:r>
                        <a:rPr lang="zh-TW" altLang="en-US" i="1" smtClean="0">
                          <a:latin typeface="Cambria Math"/>
                        </a:rPr>
                        <m:t>𝛾</m:t>
                      </m:r>
                      <m:d>
                        <m:dPr>
                          <m:ctrlPr>
                            <a:rPr lang="en-US" altLang="zh-TW" i="1" smtClean="0">
                              <a:latin typeface="Cambria Math" panose="02040503050406030204" pitchFamily="18" charset="0"/>
                            </a:rPr>
                          </m:ctrlPr>
                        </m:dPr>
                        <m:e>
                          <m:r>
                            <a:rPr lang="en-US" altLang="zh-TW" i="1" smtClean="0">
                              <a:latin typeface="Cambria Math"/>
                              <a:ea typeface="Cambria Math"/>
                            </a:rPr>
                            <m:t>∆</m:t>
                          </m:r>
                          <m:r>
                            <a:rPr lang="en-US" altLang="zh-TW" i="1">
                              <a:latin typeface="Cambria Math"/>
                            </a:rPr>
                            <m:t>𝑥</m:t>
                          </m:r>
                          <m:r>
                            <a:rPr lang="en-US" altLang="zh-TW" i="1">
                              <a:latin typeface="Cambria Math"/>
                            </a:rPr>
                            <m:t>−</m:t>
                          </m:r>
                          <m:r>
                            <a:rPr lang="en-US" altLang="zh-TW" i="1">
                              <a:latin typeface="Cambria Math"/>
                            </a:rPr>
                            <m:t>𝑣</m:t>
                          </m:r>
                          <m:r>
                            <a:rPr lang="en-US" altLang="zh-TW" i="1" smtClean="0">
                              <a:latin typeface="Cambria Math"/>
                              <a:ea typeface="Cambria Math"/>
                            </a:rPr>
                            <m:t>∆</m:t>
                          </m:r>
                          <m:r>
                            <a:rPr lang="en-US" altLang="zh-TW" i="1">
                              <a:latin typeface="Cambria Math"/>
                            </a:rPr>
                            <m:t>𝑡</m:t>
                          </m:r>
                        </m:e>
                      </m:d>
                    </m:oMath>
                  </m:oMathPara>
                </a14:m>
                <a:endParaRPr lang="zh-TW" altLang="zh-TW" dirty="0"/>
              </a:p>
            </p:txBody>
          </p:sp>
        </mc:Choice>
        <mc:Fallback xmlns="">
          <p:sp>
            <p:nvSpPr>
              <p:cNvPr id="17" name="矩形 16"/>
              <p:cNvSpPr>
                <a:spLocks noRot="1" noChangeAspect="1" noMove="1" noResize="1" noEditPoints="1" noAdjustHandles="1" noChangeArrowheads="1" noChangeShapeType="1" noTextEdit="1"/>
              </p:cNvSpPr>
              <p:nvPr/>
            </p:nvSpPr>
            <p:spPr>
              <a:xfrm>
                <a:off x="307577" y="2047622"/>
                <a:ext cx="2019586" cy="369332"/>
              </a:xfrm>
              <a:prstGeom prst="rect">
                <a:avLst/>
              </a:prstGeom>
              <a:blipFill>
                <a:blip r:embed="rId7"/>
                <a:stretch>
                  <a:fillRect b="-10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322383" y="2504750"/>
                <a:ext cx="2220580" cy="582147"/>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r>
                        <a:rPr lang="en-US" altLang="zh-TW" b="0" i="1" smtClean="0">
                          <a:latin typeface="Cambria Math"/>
                        </a:rPr>
                        <m:t>𝑡</m:t>
                      </m:r>
                      <m:r>
                        <a:rPr lang="en-US" altLang="zh-TW" i="1">
                          <a:latin typeface="Cambria Math"/>
                        </a:rPr>
                        <m:t>′=</m:t>
                      </m:r>
                      <m:r>
                        <a:rPr lang="zh-TW" altLang="en-US" i="1">
                          <a:latin typeface="Cambria Math"/>
                        </a:rPr>
                        <m:t>𝛾</m:t>
                      </m:r>
                      <m:d>
                        <m:dPr>
                          <m:ctrlPr>
                            <a:rPr lang="en-US" altLang="zh-TW" i="1" smtClean="0">
                              <a:latin typeface="Cambria Math" panose="02040503050406030204" pitchFamily="18" charset="0"/>
                            </a:rPr>
                          </m:ctrlPr>
                        </m:dPr>
                        <m:e>
                          <m:r>
                            <a:rPr lang="en-US" altLang="zh-TW" i="1" smtClean="0">
                              <a:latin typeface="Cambria Math"/>
                              <a:ea typeface="Cambria Math"/>
                            </a:rPr>
                            <m:t>∆</m:t>
                          </m:r>
                          <m:r>
                            <a:rPr lang="en-US" altLang="zh-TW" i="1">
                              <a:latin typeface="Cambria Math"/>
                            </a:rPr>
                            <m:t>𝑡</m:t>
                          </m:r>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𝑣</m:t>
                              </m:r>
                            </m:num>
                            <m:den>
                              <m:sSup>
                                <m:sSupPr>
                                  <m:ctrlPr>
                                    <a:rPr lang="en-US"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r>
                            <a:rPr lang="en-US" altLang="zh-TW" i="1" smtClean="0">
                              <a:latin typeface="Cambria Math"/>
                              <a:ea typeface="Cambria Math"/>
                            </a:rPr>
                            <m:t>∆</m:t>
                          </m:r>
                          <m:r>
                            <a:rPr lang="en-US" altLang="zh-TW" i="1">
                              <a:latin typeface="Cambria Math"/>
                            </a:rPr>
                            <m:t>𝑥</m:t>
                          </m:r>
                        </m:e>
                      </m:d>
                    </m:oMath>
                  </m:oMathPara>
                </a14:m>
                <a:endParaRPr lang="zh-TW" altLang="zh-TW" dirty="0"/>
              </a:p>
            </p:txBody>
          </p:sp>
        </mc:Choice>
        <mc:Fallback xmlns="">
          <p:sp>
            <p:nvSpPr>
              <p:cNvPr id="18" name="矩形 17"/>
              <p:cNvSpPr>
                <a:spLocks noRot="1" noChangeAspect="1" noMove="1" noResize="1" noEditPoints="1" noAdjustHandles="1" noChangeArrowheads="1" noChangeShapeType="1" noTextEdit="1"/>
              </p:cNvSpPr>
              <p:nvPr/>
            </p:nvSpPr>
            <p:spPr>
              <a:xfrm>
                <a:off x="322383" y="2504750"/>
                <a:ext cx="2220580" cy="582147"/>
              </a:xfrm>
              <a:prstGeom prst="rect">
                <a:avLst/>
              </a:prstGeom>
              <a:blipFill>
                <a:blip r:embed="rId8"/>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207081" y="5082687"/>
                <a:ext cx="2235386"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m:t>
                      </m:r>
                      <m:r>
                        <a:rPr lang="en-US" altLang="zh-TW" i="1">
                          <a:latin typeface="Cambria Math"/>
                        </a:rPr>
                        <m:t>𝑥</m:t>
                      </m:r>
                      <m:r>
                        <a:rPr lang="en-US" altLang="zh-TW" i="1">
                          <a:latin typeface="Cambria Math"/>
                        </a:rPr>
                        <m:t>=</m:t>
                      </m:r>
                      <m:r>
                        <a:rPr lang="zh-TW" altLang="en-US" i="1" smtClean="0">
                          <a:latin typeface="Cambria Math"/>
                        </a:rPr>
                        <m:t>𝛾</m:t>
                      </m:r>
                      <m:d>
                        <m:dPr>
                          <m:ctrlPr>
                            <a:rPr lang="en-US" altLang="zh-TW" i="1" smtClean="0">
                              <a:latin typeface="Cambria Math" panose="02040503050406030204" pitchFamily="18" charset="0"/>
                            </a:rPr>
                          </m:ctrlPr>
                        </m:dPr>
                        <m:e>
                          <m:r>
                            <a:rPr lang="en-US" altLang="zh-TW" i="1" smtClean="0">
                              <a:latin typeface="Cambria Math"/>
                              <a:ea typeface="Cambria Math"/>
                            </a:rPr>
                            <m:t>∆</m:t>
                          </m:r>
                          <m:sSup>
                            <m:sSupPr>
                              <m:ctrlPr>
                                <a:rPr lang="en-US" altLang="zh-TW" i="1" smtClean="0">
                                  <a:latin typeface="Cambria Math" panose="02040503050406030204" pitchFamily="18" charset="0"/>
                                  <a:ea typeface="Cambria Math"/>
                                </a:rPr>
                              </m:ctrlPr>
                            </m:sSupPr>
                            <m:e>
                              <m:r>
                                <a:rPr lang="en-US" altLang="zh-TW" i="1">
                                  <a:latin typeface="Cambria Math"/>
                                </a:rPr>
                                <m:t>𝑥</m:t>
                              </m:r>
                            </m:e>
                            <m:sup>
                              <m:r>
                                <a:rPr lang="en-US" altLang="zh-TW" i="1">
                                  <a:latin typeface="Cambria Math"/>
                                </a:rPr>
                                <m:t>′</m:t>
                              </m:r>
                            </m:sup>
                          </m:sSup>
                          <m:r>
                            <a:rPr lang="en-US" altLang="zh-TW" b="0" i="1" smtClean="0">
                              <a:latin typeface="Cambria Math"/>
                            </a:rPr>
                            <m:t>+</m:t>
                          </m:r>
                          <m:r>
                            <a:rPr lang="en-US" altLang="zh-TW" i="1">
                              <a:latin typeface="Cambria Math"/>
                            </a:rPr>
                            <m:t>𝑣</m:t>
                          </m:r>
                          <m:r>
                            <a:rPr lang="en-US" altLang="zh-TW" i="1" smtClean="0">
                              <a:latin typeface="Cambria Math"/>
                              <a:ea typeface="Cambria Math"/>
                            </a:rPr>
                            <m:t>∆</m:t>
                          </m:r>
                          <m:r>
                            <a:rPr lang="en-US" altLang="zh-TW" i="1">
                              <a:latin typeface="Cambria Math"/>
                            </a:rPr>
                            <m:t>𝑡</m:t>
                          </m:r>
                          <m:r>
                            <a:rPr lang="en-US" altLang="zh-TW" i="1">
                              <a:latin typeface="Cambria Math"/>
                            </a:rPr>
                            <m:t>′</m:t>
                          </m:r>
                        </m:e>
                      </m:d>
                    </m:oMath>
                  </m:oMathPara>
                </a14:m>
                <a:endParaRPr lang="zh-TW" altLang="zh-TW" dirty="0"/>
              </a:p>
            </p:txBody>
          </p:sp>
        </mc:Choice>
        <mc:Fallback xmlns="">
          <p:sp>
            <p:nvSpPr>
              <p:cNvPr id="19" name="矩形 18"/>
              <p:cNvSpPr>
                <a:spLocks noRot="1" noChangeAspect="1" noMove="1" noResize="1" noEditPoints="1" noAdjustHandles="1" noChangeArrowheads="1" noChangeShapeType="1" noTextEdit="1"/>
              </p:cNvSpPr>
              <p:nvPr/>
            </p:nvSpPr>
            <p:spPr>
              <a:xfrm>
                <a:off x="207081" y="5082687"/>
                <a:ext cx="2235386" cy="369332"/>
              </a:xfrm>
              <a:prstGeom prst="rect">
                <a:avLst/>
              </a:prstGeom>
              <a:blipFill>
                <a:blip r:embed="rId9"/>
                <a:stretch>
                  <a:fillRect b="-10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221887" y="5539815"/>
                <a:ext cx="2335883" cy="582147"/>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r>
                        <a:rPr lang="en-US" altLang="zh-TW" b="0" i="1" smtClean="0">
                          <a:latin typeface="Cambria Math"/>
                          <a:ea typeface="Cambria Math"/>
                        </a:rPr>
                        <m:t>𝑡</m:t>
                      </m:r>
                      <m:r>
                        <a:rPr lang="en-US" altLang="zh-TW" i="1">
                          <a:latin typeface="Cambria Math"/>
                        </a:rPr>
                        <m:t>=</m:t>
                      </m:r>
                      <m:r>
                        <a:rPr lang="zh-TW" altLang="en-US" i="1">
                          <a:latin typeface="Cambria Math"/>
                        </a:rPr>
                        <m:t>𝛾</m:t>
                      </m:r>
                      <m:d>
                        <m:dPr>
                          <m:ctrlPr>
                            <a:rPr lang="en-US" altLang="zh-TW" i="1" smtClean="0">
                              <a:latin typeface="Cambria Math" panose="02040503050406030204" pitchFamily="18" charset="0"/>
                            </a:rPr>
                          </m:ctrlPr>
                        </m:dPr>
                        <m:e>
                          <m:r>
                            <a:rPr lang="en-US" altLang="zh-TW" i="1" smtClean="0">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rPr>
                                <m:t>𝑡</m:t>
                              </m:r>
                            </m:e>
                            <m:sup>
                              <m:r>
                                <a:rPr lang="en-US" altLang="zh-TW" i="1">
                                  <a:latin typeface="Cambria Math"/>
                                </a:rPr>
                                <m:t>′</m:t>
                              </m:r>
                            </m:sup>
                          </m:sSup>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𝑣</m:t>
                              </m:r>
                            </m:num>
                            <m:den>
                              <m:sSup>
                                <m:sSupPr>
                                  <m:ctrlPr>
                                    <a:rPr lang="en-US"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r>
                            <a:rPr lang="en-US" altLang="zh-TW" i="1" smtClean="0">
                              <a:latin typeface="Cambria Math"/>
                              <a:ea typeface="Cambria Math"/>
                            </a:rPr>
                            <m:t>∆</m:t>
                          </m:r>
                          <m:r>
                            <a:rPr lang="en-US" altLang="zh-TW" i="1">
                              <a:latin typeface="Cambria Math"/>
                            </a:rPr>
                            <m:t>𝑥</m:t>
                          </m:r>
                          <m:r>
                            <a:rPr lang="en-US" altLang="zh-TW" i="1">
                              <a:latin typeface="Cambria Math"/>
                            </a:rPr>
                            <m:t>′</m:t>
                          </m:r>
                        </m:e>
                      </m:d>
                    </m:oMath>
                  </m:oMathPara>
                </a14:m>
                <a:endParaRPr lang="zh-TW" altLang="zh-TW" dirty="0"/>
              </a:p>
            </p:txBody>
          </p:sp>
        </mc:Choice>
        <mc:Fallback xmlns="">
          <p:sp>
            <p:nvSpPr>
              <p:cNvPr id="20" name="矩形 19"/>
              <p:cNvSpPr>
                <a:spLocks noRot="1" noChangeAspect="1" noMove="1" noResize="1" noEditPoints="1" noAdjustHandles="1" noChangeArrowheads="1" noChangeShapeType="1" noTextEdit="1"/>
              </p:cNvSpPr>
              <p:nvPr/>
            </p:nvSpPr>
            <p:spPr>
              <a:xfrm>
                <a:off x="221887" y="5539815"/>
                <a:ext cx="2335883" cy="582147"/>
              </a:xfrm>
              <a:prstGeom prst="rect">
                <a:avLst/>
              </a:prstGeom>
              <a:blipFill>
                <a:blip r:embed="rId10"/>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4836986" y="5463216"/>
                <a:ext cx="2833352" cy="957313"/>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r>
                        <a:rPr lang="en-US" altLang="zh-TW" b="0" i="1" smtClean="0">
                          <a:latin typeface="Cambria Math"/>
                          <a:ea typeface="Cambria Math"/>
                        </a:rPr>
                        <m:t>𝑡</m:t>
                      </m:r>
                      <m:r>
                        <a:rPr lang="en-US" altLang="zh-TW" i="1">
                          <a:latin typeface="Cambria Math"/>
                        </a:rPr>
                        <m:t>=</m:t>
                      </m:r>
                      <m:r>
                        <a:rPr lang="zh-TW" altLang="en-US" i="1">
                          <a:latin typeface="Cambria Math"/>
                        </a:rPr>
                        <m:t>𝛾</m:t>
                      </m:r>
                      <m:r>
                        <a:rPr lang="en-US" altLang="zh-TW" i="1">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rPr>
                            <m:t>𝑡</m:t>
                          </m:r>
                        </m:e>
                        <m:sup>
                          <m:r>
                            <a:rPr lang="en-US" altLang="zh-TW" i="1">
                              <a:latin typeface="Cambria Math"/>
                            </a:rPr>
                            <m:t>′</m:t>
                          </m:r>
                        </m:sup>
                      </m:sSup>
                      <m:r>
                        <a:rPr lang="en-US" altLang="zh-TW" b="0" i="1" smtClean="0">
                          <a:latin typeface="Cambria Math"/>
                        </a:rPr>
                        <m:t>=</m:t>
                      </m:r>
                      <m:f>
                        <m:fPr>
                          <m:ctrlPr>
                            <a:rPr lang="zh-TW" altLang="zh-TW" i="1">
                              <a:latin typeface="Cambria Math" panose="02040503050406030204" pitchFamily="18" charset="0"/>
                            </a:rPr>
                          </m:ctrlPr>
                        </m:fPr>
                        <m:num>
                          <m:r>
                            <a:rPr lang="en-US" altLang="zh-TW" i="1">
                              <a:latin typeface="Cambria Math"/>
                            </a:rPr>
                            <m:t>1</m:t>
                          </m:r>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r>
                        <a:rPr lang="en-US" altLang="zh-TW" i="1">
                          <a:latin typeface="Cambria Math"/>
                        </a:rPr>
                        <m:t>∙</m:t>
                      </m:r>
                      <m:r>
                        <a:rPr lang="en-US" altLang="zh-TW">
                          <a:latin typeface="Cambria Math"/>
                        </a:rPr>
                        <m:t>∆</m:t>
                      </m:r>
                      <m:r>
                        <a:rPr lang="en-US" altLang="zh-TW" i="1">
                          <a:latin typeface="Cambria Math"/>
                        </a:rPr>
                        <m:t>𝑡</m:t>
                      </m:r>
                      <m:r>
                        <a:rPr lang="en-US" altLang="zh-TW" i="1">
                          <a:latin typeface="Cambria Math"/>
                        </a:rPr>
                        <m:t>′</m:t>
                      </m:r>
                    </m:oMath>
                  </m:oMathPara>
                </a14:m>
                <a:endParaRPr lang="zh-TW" altLang="zh-TW" dirty="0"/>
              </a:p>
            </p:txBody>
          </p:sp>
        </mc:Choice>
        <mc:Fallback xmlns="">
          <p:sp>
            <p:nvSpPr>
              <p:cNvPr id="21" name="矩形 20"/>
              <p:cNvSpPr>
                <a:spLocks noRot="1" noChangeAspect="1" noMove="1" noResize="1" noEditPoints="1" noAdjustHandles="1" noChangeArrowheads="1" noChangeShapeType="1" noTextEdit="1"/>
              </p:cNvSpPr>
              <p:nvPr/>
            </p:nvSpPr>
            <p:spPr>
              <a:xfrm>
                <a:off x="4836986" y="5463216"/>
                <a:ext cx="2833352" cy="957313"/>
              </a:xfrm>
              <a:prstGeom prst="rect">
                <a:avLst/>
              </a:prstGeom>
              <a:blipFill>
                <a:blip r:embed="rId11"/>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矩形 21"/>
              <p:cNvSpPr/>
              <p:nvPr/>
            </p:nvSpPr>
            <p:spPr>
              <a:xfrm>
                <a:off x="5381129" y="4713355"/>
                <a:ext cx="993065"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m:t>
                      </m:r>
                      <m:r>
                        <a:rPr lang="en-US" altLang="zh-TW" i="1">
                          <a:latin typeface="Cambria Math"/>
                        </a:rPr>
                        <m:t>𝑥</m:t>
                      </m:r>
                      <m:r>
                        <a:rPr lang="en-US" altLang="zh-TW" i="1">
                          <a:latin typeface="Cambria Math"/>
                        </a:rPr>
                        <m:t>′=0</m:t>
                      </m:r>
                    </m:oMath>
                  </m:oMathPara>
                </a14:m>
                <a:endParaRPr lang="zh-TW" altLang="zh-TW" dirty="0"/>
              </a:p>
            </p:txBody>
          </p:sp>
        </mc:Choice>
        <mc:Fallback xmlns="">
          <p:sp>
            <p:nvSpPr>
              <p:cNvPr id="22" name="矩形 21"/>
              <p:cNvSpPr>
                <a:spLocks noRot="1" noChangeAspect="1" noMove="1" noResize="1" noEditPoints="1" noAdjustHandles="1" noChangeArrowheads="1" noChangeShapeType="1" noTextEdit="1"/>
              </p:cNvSpPr>
              <p:nvPr/>
            </p:nvSpPr>
            <p:spPr>
              <a:xfrm>
                <a:off x="5381129" y="4713355"/>
                <a:ext cx="993065" cy="369332"/>
              </a:xfrm>
              <a:prstGeom prst="rect">
                <a:avLst/>
              </a:prstGeom>
              <a:blipFill>
                <a:blip r:embed="rId12"/>
                <a:stretch>
                  <a:fillRect/>
                </a:stretch>
              </a:blipFill>
            </p:spPr>
            <p:txBody>
              <a:bodyPr/>
              <a:lstStyle/>
              <a:p>
                <a:r>
                  <a:rPr lang="en-TW">
                    <a:noFill/>
                  </a:rPr>
                  <a:t> </a:t>
                </a:r>
              </a:p>
            </p:txBody>
          </p:sp>
        </mc:Fallback>
      </mc:AlternateContent>
      <p:sp>
        <p:nvSpPr>
          <p:cNvPr id="5" name="TextBox 4">
            <a:extLst>
              <a:ext uri="{FF2B5EF4-FFF2-40B4-BE49-F238E27FC236}">
                <a16:creationId xmlns:a16="http://schemas.microsoft.com/office/drawing/2014/main" id="{B7A01FBF-2A2C-B84B-BE51-650A028B29DF}"/>
              </a:ext>
            </a:extLst>
          </p:cNvPr>
          <p:cNvSpPr txBox="1"/>
          <p:nvPr/>
        </p:nvSpPr>
        <p:spPr>
          <a:xfrm>
            <a:off x="290373" y="1247385"/>
            <a:ext cx="2284599" cy="646331"/>
          </a:xfrm>
          <a:prstGeom prst="rect">
            <a:avLst/>
          </a:prstGeom>
          <a:noFill/>
        </p:spPr>
        <p:txBody>
          <a:bodyPr wrap="square" rtlCol="0">
            <a:spAutoFit/>
          </a:bodyPr>
          <a:lstStyle/>
          <a:p>
            <a:r>
              <a:rPr lang="en-GB" dirty="0" err="1"/>
              <a:t>這兩個事件的時間差與位置差</a:t>
            </a:r>
            <a:r>
              <a:rPr lang="en-GB" dirty="0"/>
              <a:t>：</a:t>
            </a:r>
            <a:endParaRPr lang="en-TW" dirty="0"/>
          </a:p>
        </p:txBody>
      </p:sp>
      <mc:AlternateContent xmlns:mc="http://schemas.openxmlformats.org/markup-compatibility/2006" xmlns:a14="http://schemas.microsoft.com/office/drawing/2010/main">
        <mc:Choice Requires="a14">
          <p:sp>
            <p:nvSpPr>
              <p:cNvPr id="23" name="文字方塊 2">
                <a:extLst>
                  <a:ext uri="{FF2B5EF4-FFF2-40B4-BE49-F238E27FC236}">
                    <a16:creationId xmlns:a16="http://schemas.microsoft.com/office/drawing/2014/main" id="{B00F7BE8-D009-084E-A2F3-7E1B7217E0AB}"/>
                  </a:ext>
                </a:extLst>
              </p:cNvPr>
              <p:cNvSpPr txBox="1"/>
              <p:nvPr/>
            </p:nvSpPr>
            <p:spPr>
              <a:xfrm>
                <a:off x="2693936" y="834964"/>
                <a:ext cx="5758644" cy="369332"/>
              </a:xfrm>
              <a:prstGeom prst="rect">
                <a:avLst/>
              </a:prstGeom>
              <a:noFill/>
            </p:spPr>
            <p:txBody>
              <a:bodyPr wrap="square" rtlCol="0">
                <a:spAutoFit/>
              </a:bodyPr>
              <a:lstStyle/>
              <a:p>
                <a:r>
                  <a:rPr lang="zh-TW" altLang="en-US" dirty="0"/>
                  <a:t>考慮移動的時鐘走了</a:t>
                </a:r>
                <a14:m>
                  <m:oMath xmlns:m="http://schemas.openxmlformats.org/officeDocument/2006/math">
                    <m:r>
                      <a:rPr lang="zh-TW" altLang="en-US" i="1" smtClean="0">
                        <a:latin typeface="Cambria Math"/>
                      </a:rPr>
                      <m:t>∆</m:t>
                    </m:r>
                    <m:r>
                      <a:rPr lang="en-US" altLang="zh-TW" b="0" i="1" smtClean="0">
                        <a:latin typeface="Cambria Math"/>
                      </a:rPr>
                      <m:t>𝑡</m:t>
                    </m:r>
                    <m:r>
                      <a:rPr lang="en-US" altLang="zh-TW" b="0" i="1" smtClean="0">
                        <a:latin typeface="Cambria Math"/>
                      </a:rPr>
                      <m:t>′</m:t>
                    </m:r>
                  </m:oMath>
                </a14:m>
                <a:r>
                  <a:rPr lang="zh-TW" altLang="en-US" dirty="0"/>
                  <a:t>的這一段時間的前後兩個事件！</a:t>
                </a:r>
              </a:p>
            </p:txBody>
          </p:sp>
        </mc:Choice>
        <mc:Fallback xmlns="">
          <p:sp>
            <p:nvSpPr>
              <p:cNvPr id="23" name="文字方塊 2">
                <a:extLst>
                  <a:ext uri="{FF2B5EF4-FFF2-40B4-BE49-F238E27FC236}">
                    <a16:creationId xmlns:a16="http://schemas.microsoft.com/office/drawing/2014/main" id="{B00F7BE8-D009-084E-A2F3-7E1B7217E0AB}"/>
                  </a:ext>
                </a:extLst>
              </p:cNvPr>
              <p:cNvSpPr txBox="1">
                <a:spLocks noRot="1" noChangeAspect="1" noMove="1" noResize="1" noEditPoints="1" noAdjustHandles="1" noChangeArrowheads="1" noChangeShapeType="1" noTextEdit="1"/>
              </p:cNvSpPr>
              <p:nvPr/>
            </p:nvSpPr>
            <p:spPr>
              <a:xfrm>
                <a:off x="2693936" y="834964"/>
                <a:ext cx="5758644" cy="369332"/>
              </a:xfrm>
              <a:prstGeom prst="rect">
                <a:avLst/>
              </a:prstGeom>
              <a:blipFill>
                <a:blip r:embed="rId13"/>
                <a:stretch>
                  <a:fillRect l="-881" t="-6452" r="-441" b="-193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65EB57C8-27CA-4149-8DF7-10321A93C4BD}"/>
                  </a:ext>
                </a:extLst>
              </p:cNvPr>
              <p:cNvSpPr/>
              <p:nvPr/>
            </p:nvSpPr>
            <p:spPr>
              <a:xfrm>
                <a:off x="7666328" y="1320844"/>
                <a:ext cx="53732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r>
                        <a:rPr lang="en-US" altLang="zh-TW" i="1">
                          <a:latin typeface="Cambria Math"/>
                        </a:rPr>
                        <m:t>′</m:t>
                      </m:r>
                    </m:oMath>
                  </m:oMathPara>
                </a14:m>
                <a:endParaRPr lang="en-TW" dirty="0"/>
              </a:p>
            </p:txBody>
          </p:sp>
        </mc:Choice>
        <mc:Fallback xmlns="">
          <p:sp>
            <p:nvSpPr>
              <p:cNvPr id="6" name="Rectangle 5">
                <a:extLst>
                  <a:ext uri="{FF2B5EF4-FFF2-40B4-BE49-F238E27FC236}">
                    <a16:creationId xmlns:a16="http://schemas.microsoft.com/office/drawing/2014/main" id="{65EB57C8-27CA-4149-8DF7-10321A93C4BD}"/>
                  </a:ext>
                </a:extLst>
              </p:cNvPr>
              <p:cNvSpPr>
                <a:spLocks noRot="1" noChangeAspect="1" noMove="1" noResize="1" noEditPoints="1" noAdjustHandles="1" noChangeArrowheads="1" noChangeShapeType="1" noTextEdit="1"/>
              </p:cNvSpPr>
              <p:nvPr/>
            </p:nvSpPr>
            <p:spPr>
              <a:xfrm>
                <a:off x="7666328" y="1320844"/>
                <a:ext cx="537327" cy="369332"/>
              </a:xfrm>
              <a:prstGeom prst="rect">
                <a:avLst/>
              </a:prstGeom>
              <a:blipFill>
                <a:blip r:embed="rId1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矩形 21">
                <a:extLst>
                  <a:ext uri="{FF2B5EF4-FFF2-40B4-BE49-F238E27FC236}">
                    <a16:creationId xmlns:a16="http://schemas.microsoft.com/office/drawing/2014/main" id="{B451D14A-723C-FA44-86EC-74389EF8C49E}"/>
                  </a:ext>
                </a:extLst>
              </p:cNvPr>
              <p:cNvSpPr/>
              <p:nvPr/>
            </p:nvSpPr>
            <p:spPr>
              <a:xfrm>
                <a:off x="183755" y="3205462"/>
                <a:ext cx="8598355" cy="369332"/>
              </a:xfrm>
              <a:prstGeom prst="rect">
                <a:avLst/>
              </a:prstGeom>
              <a:noFill/>
            </p:spPr>
            <p:txBody>
              <a:bodyPr wrap="square">
                <a:spAutoFit/>
              </a:bodyPr>
              <a:lstStyle/>
              <a:p>
                <a14:m>
                  <m:oMath xmlns:m="http://schemas.openxmlformats.org/officeDocument/2006/math">
                    <m:r>
                      <m:rPr>
                        <m:nor/>
                      </m:rPr>
                      <a:rPr lang="zh-TW" altLang="en-US" dirty="0" smtClean="0"/>
                      <m:t>這前後兩個事件</m:t>
                    </m:r>
                    <m:r>
                      <a:rPr lang="zh-TW" altLang="en-US" i="1" dirty="0" smtClean="0">
                        <a:latin typeface="Cambria Math" panose="02040503050406030204" pitchFamily="18" charset="0"/>
                      </a:rPr>
                      <m:t>在太空船看來時間差</m:t>
                    </m:r>
                    <m:r>
                      <a:rPr lang="zh-TW" altLang="en-US" i="1" dirty="0">
                        <a:latin typeface="Cambria Math" panose="02040503050406030204" pitchFamily="18" charset="0"/>
                      </a:rPr>
                      <m:t>為</m:t>
                    </m:r>
                    <m:r>
                      <a:rPr lang="zh-TW" altLang="en-US" i="1">
                        <a:latin typeface="Cambria Math"/>
                      </a:rPr>
                      <m:t>∆</m:t>
                    </m:r>
                    <m:r>
                      <a:rPr lang="en-US" altLang="zh-TW" i="1">
                        <a:latin typeface="Cambria Math"/>
                      </a:rPr>
                      <m:t>𝑡</m:t>
                    </m:r>
                    <m:r>
                      <a:rPr lang="en-US" altLang="zh-TW" i="1">
                        <a:latin typeface="Cambria Math"/>
                      </a:rPr>
                      <m:t>′</m:t>
                    </m:r>
                    <m:r>
                      <a:rPr lang="zh-TW" altLang="en-US" i="1" smtClean="0">
                        <a:latin typeface="Cambria Math" panose="02040503050406030204" pitchFamily="18" charset="0"/>
                      </a:rPr>
                      <m:t>，</m:t>
                    </m:r>
                    <m:r>
                      <a:rPr lang="zh-TW" altLang="en-US" i="1">
                        <a:latin typeface="Cambria Math" panose="02040503050406030204" pitchFamily="18" charset="0"/>
                      </a:rPr>
                      <m:t>位置差</m:t>
                    </m:r>
                    <m:r>
                      <a:rPr lang="en-US" altLang="zh-TW" i="1" smtClean="0">
                        <a:latin typeface="Cambria Math"/>
                        <a:ea typeface="Cambria Math"/>
                      </a:rPr>
                      <m:t>∆</m:t>
                    </m:r>
                    <m:r>
                      <a:rPr lang="en-US" altLang="zh-TW" i="1">
                        <a:latin typeface="Cambria Math"/>
                      </a:rPr>
                      <m:t>𝑥</m:t>
                    </m:r>
                    <m:r>
                      <a:rPr lang="en-US" altLang="zh-TW" i="1">
                        <a:latin typeface="Cambria Math"/>
                      </a:rPr>
                      <m:t>′=0</m:t>
                    </m:r>
                  </m:oMath>
                </a14:m>
                <a:r>
                  <a:rPr lang="zh-TW" altLang="en-US" dirty="0"/>
                  <a:t>，代入就解出</a:t>
                </a:r>
                <a14:m>
                  <m:oMath xmlns:m="http://schemas.openxmlformats.org/officeDocument/2006/math">
                    <m:r>
                      <a:rPr lang="en-US" altLang="zh-TW" i="1">
                        <a:latin typeface="Cambria Math"/>
                        <a:ea typeface="Cambria Math"/>
                      </a:rPr>
                      <m:t>∆</m:t>
                    </m:r>
                    <m:r>
                      <a:rPr lang="en-US" altLang="zh-TW" i="1">
                        <a:latin typeface="Cambria Math"/>
                      </a:rPr>
                      <m:t>𝑡</m:t>
                    </m:r>
                  </m:oMath>
                </a14:m>
                <a:r>
                  <a:rPr lang="zh-TW" altLang="en-US" dirty="0"/>
                  <a:t>及</a:t>
                </a:r>
                <a14:m>
                  <m:oMath xmlns:m="http://schemas.openxmlformats.org/officeDocument/2006/math">
                    <m:r>
                      <a:rPr lang="en-US" altLang="zh-TW" i="1">
                        <a:latin typeface="Cambria Math"/>
                        <a:ea typeface="Cambria Math"/>
                      </a:rPr>
                      <m:t>∆</m:t>
                    </m:r>
                    <m:r>
                      <a:rPr lang="en-US" altLang="zh-TW" b="0" i="1" smtClean="0">
                        <a:latin typeface="Cambria Math" panose="02040503050406030204" pitchFamily="18" charset="0"/>
                        <a:ea typeface="Cambria Math"/>
                      </a:rPr>
                      <m:t>𝑥</m:t>
                    </m:r>
                    <m:r>
                      <a:rPr lang="zh-TW" altLang="en-US" i="1">
                        <a:latin typeface="Cambria Math" panose="02040503050406030204" pitchFamily="18" charset="0"/>
                        <a:ea typeface="Cambria Math"/>
                      </a:rPr>
                      <m:t>。</m:t>
                    </m:r>
                  </m:oMath>
                </a14:m>
                <a:endParaRPr lang="zh-TW" altLang="zh-TW" dirty="0"/>
              </a:p>
            </p:txBody>
          </p:sp>
        </mc:Choice>
        <mc:Fallback xmlns="">
          <p:sp>
            <p:nvSpPr>
              <p:cNvPr id="24" name="矩形 21">
                <a:extLst>
                  <a:ext uri="{FF2B5EF4-FFF2-40B4-BE49-F238E27FC236}">
                    <a16:creationId xmlns:a16="http://schemas.microsoft.com/office/drawing/2014/main" id="{B451D14A-723C-FA44-86EC-74389EF8C49E}"/>
                  </a:ext>
                </a:extLst>
              </p:cNvPr>
              <p:cNvSpPr>
                <a:spLocks noRot="1" noChangeAspect="1" noMove="1" noResize="1" noEditPoints="1" noAdjustHandles="1" noChangeArrowheads="1" noChangeShapeType="1" noTextEdit="1"/>
              </p:cNvSpPr>
              <p:nvPr/>
            </p:nvSpPr>
            <p:spPr>
              <a:xfrm>
                <a:off x="183755" y="3205462"/>
                <a:ext cx="8598355" cy="369332"/>
              </a:xfrm>
              <a:prstGeom prst="rect">
                <a:avLst/>
              </a:prstGeom>
              <a:blipFill>
                <a:blip r:embed="rId15"/>
                <a:stretch>
                  <a:fillRect l="-295" t="-6667" b="-20000"/>
                </a:stretch>
              </a:blipFill>
            </p:spPr>
            <p:txBody>
              <a:bodyPr/>
              <a:lstStyle/>
              <a:p>
                <a:r>
                  <a:rPr lang="en-TW">
                    <a:noFill/>
                  </a:rPr>
                  <a:t> </a:t>
                </a:r>
              </a:p>
            </p:txBody>
          </p:sp>
        </mc:Fallback>
      </mc:AlternateContent>
      <p:sp>
        <p:nvSpPr>
          <p:cNvPr id="8" name="TextBox 7">
            <a:extLst>
              <a:ext uri="{FF2B5EF4-FFF2-40B4-BE49-F238E27FC236}">
                <a16:creationId xmlns:a16="http://schemas.microsoft.com/office/drawing/2014/main" id="{65E1D751-26C4-E144-B307-712CA235A539}"/>
              </a:ext>
            </a:extLst>
          </p:cNvPr>
          <p:cNvSpPr txBox="1"/>
          <p:nvPr/>
        </p:nvSpPr>
        <p:spPr>
          <a:xfrm>
            <a:off x="397529" y="3953742"/>
            <a:ext cx="792083" cy="369332"/>
          </a:xfrm>
          <a:prstGeom prst="rect">
            <a:avLst/>
          </a:prstGeom>
          <a:noFill/>
        </p:spPr>
        <p:txBody>
          <a:bodyPr wrap="square" rtlCol="0">
            <a:spAutoFit/>
          </a:bodyPr>
          <a:lstStyle/>
          <a:p>
            <a:r>
              <a:rPr lang="en-TW" dirty="0"/>
              <a:t>捷徑</a:t>
            </a:r>
          </a:p>
        </p:txBody>
      </p:sp>
    </p:spTree>
    <p:extLst>
      <p:ext uri="{BB962C8B-B14F-4D97-AF65-F5344CB8AC3E}">
        <p14:creationId xmlns:p14="http://schemas.microsoft.com/office/powerpoint/2010/main" val="9671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7221"/>
                                        </p:tgtEl>
                                        <p:attrNameLst>
                                          <p:attrName>style.visibility</p:attrName>
                                        </p:attrNameLst>
                                      </p:cBhvr>
                                      <p:to>
                                        <p:strVal val="visible"/>
                                      </p:to>
                                    </p:set>
                                    <p:anim calcmode="lin" valueType="num">
                                      <p:cBhvr additive="base">
                                        <p:cTn id="21" dur="500" fill="hold"/>
                                        <p:tgtEl>
                                          <p:spTgt spid="137221"/>
                                        </p:tgtEl>
                                        <p:attrNameLst>
                                          <p:attrName>ppt_x</p:attrName>
                                        </p:attrNameLst>
                                      </p:cBhvr>
                                      <p:tavLst>
                                        <p:tav tm="0">
                                          <p:val>
                                            <p:strVal val="#ppt_x"/>
                                          </p:val>
                                        </p:tav>
                                        <p:tav tm="100000">
                                          <p:val>
                                            <p:strVal val="#ppt_x"/>
                                          </p:val>
                                        </p:tav>
                                      </p:tavLst>
                                    </p:anim>
                                    <p:anim calcmode="lin" valueType="num">
                                      <p:cBhvr additive="base">
                                        <p:cTn id="22" dur="500" fill="hold"/>
                                        <p:tgtEl>
                                          <p:spTgt spid="13722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37223"/>
                                        </p:tgtEl>
                                        <p:attrNameLst>
                                          <p:attrName>style.visibility</p:attrName>
                                        </p:attrNameLst>
                                      </p:cBhvr>
                                      <p:to>
                                        <p:strVal val="visible"/>
                                      </p:to>
                                    </p:set>
                                    <p:anim calcmode="lin" valueType="num">
                                      <p:cBhvr additive="base">
                                        <p:cTn id="55" dur="500" fill="hold"/>
                                        <p:tgtEl>
                                          <p:spTgt spid="137223"/>
                                        </p:tgtEl>
                                        <p:attrNameLst>
                                          <p:attrName>ppt_x</p:attrName>
                                        </p:attrNameLst>
                                      </p:cBhvr>
                                      <p:tavLst>
                                        <p:tav tm="0">
                                          <p:val>
                                            <p:strVal val="#ppt_x"/>
                                          </p:val>
                                        </p:tav>
                                        <p:tav tm="100000">
                                          <p:val>
                                            <p:strVal val="#ppt_x"/>
                                          </p:val>
                                        </p:tav>
                                      </p:tavLst>
                                    </p:anim>
                                    <p:anim calcmode="lin" valueType="num">
                                      <p:cBhvr additive="base">
                                        <p:cTn id="56" dur="500" fill="hold"/>
                                        <p:tgtEl>
                                          <p:spTgt spid="13722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ppt_x"/>
                                          </p:val>
                                        </p:tav>
                                        <p:tav tm="100000">
                                          <p:val>
                                            <p:strVal val="#ppt_x"/>
                                          </p:val>
                                        </p:tav>
                                      </p:tavLst>
                                    </p:anim>
                                    <p:anim calcmode="lin" valueType="num">
                                      <p:cBhvr additive="base">
                                        <p:cTn id="66" dur="500" fill="hold"/>
                                        <p:tgtEl>
                                          <p:spTgt spid="2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37224"/>
                                        </p:tgtEl>
                                        <p:attrNameLst>
                                          <p:attrName>style.visibility</p:attrName>
                                        </p:attrNameLst>
                                      </p:cBhvr>
                                      <p:to>
                                        <p:strVal val="visible"/>
                                      </p:to>
                                    </p:set>
                                    <p:anim calcmode="lin" valueType="num">
                                      <p:cBhvr additive="base">
                                        <p:cTn id="69" dur="500" fill="hold"/>
                                        <p:tgtEl>
                                          <p:spTgt spid="137224"/>
                                        </p:tgtEl>
                                        <p:attrNameLst>
                                          <p:attrName>ppt_x</p:attrName>
                                        </p:attrNameLst>
                                      </p:cBhvr>
                                      <p:tavLst>
                                        <p:tav tm="0">
                                          <p:val>
                                            <p:strVal val="#ppt_x"/>
                                          </p:val>
                                        </p:tav>
                                        <p:tav tm="100000">
                                          <p:val>
                                            <p:strVal val="#ppt_x"/>
                                          </p:val>
                                        </p:tav>
                                      </p:tavLst>
                                    </p:anim>
                                    <p:anim calcmode="lin" valueType="num">
                                      <p:cBhvr additive="base">
                                        <p:cTn id="70" dur="500" fill="hold"/>
                                        <p:tgtEl>
                                          <p:spTgt spid="1372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1" grpId="0" animBg="1"/>
      <p:bldP spid="137223" grpId="0" animBg="1"/>
      <p:bldP spid="137224" grpId="0" animBg="1"/>
      <p:bldP spid="2" grpId="0"/>
      <p:bldP spid="3" grpId="0"/>
      <p:bldP spid="4" grpId="0"/>
      <p:bldP spid="17" grpId="0" animBg="1"/>
      <p:bldP spid="18" grpId="0" animBg="1"/>
      <p:bldP spid="19" grpId="0" animBg="1"/>
      <p:bldP spid="20" grpId="0" animBg="1"/>
      <p:bldP spid="21" grpId="0" animBg="1"/>
      <p:bldP spid="22" grpId="0" animBg="1"/>
      <p:bldP spid="24" grpId="0" animBg="1"/>
      <p:bldP spid="8"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矩形 103">
            <a:extLst>
              <a:ext uri="{FF2B5EF4-FFF2-40B4-BE49-F238E27FC236}">
                <a16:creationId xmlns:a16="http://schemas.microsoft.com/office/drawing/2014/main" id="{81B6C739-CE5F-904B-9B08-079C5CF9AF8A}"/>
              </a:ext>
            </a:extLst>
          </p:cNvPr>
          <p:cNvSpPr/>
          <p:nvPr/>
        </p:nvSpPr>
        <p:spPr>
          <a:xfrm>
            <a:off x="8045093" y="4221088"/>
            <a:ext cx="933364" cy="1550508"/>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pic>
        <p:nvPicPr>
          <p:cNvPr id="5" name="Picture 4" descr="fig39">
            <a:extLst>
              <a:ext uri="{FF2B5EF4-FFF2-40B4-BE49-F238E27FC236}">
                <a16:creationId xmlns:a16="http://schemas.microsoft.com/office/drawing/2014/main" id="{C08FDA69-2687-1943-9055-93A205DD4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r="51591" b="39111"/>
          <a:stretch>
            <a:fillRect/>
          </a:stretch>
        </p:blipFill>
        <p:spPr bwMode="auto">
          <a:xfrm>
            <a:off x="743553" y="736229"/>
            <a:ext cx="26638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fig39">
            <a:extLst>
              <a:ext uri="{FF2B5EF4-FFF2-40B4-BE49-F238E27FC236}">
                <a16:creationId xmlns:a16="http://schemas.microsoft.com/office/drawing/2014/main" id="{7D010BC0-FD50-CB4D-A195-33E950CF0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024" t="2" b="39111"/>
          <a:stretch>
            <a:fillRect/>
          </a:stretch>
        </p:blipFill>
        <p:spPr bwMode="auto">
          <a:xfrm>
            <a:off x="4975033" y="736229"/>
            <a:ext cx="26955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1">
            <a:extLst>
              <a:ext uri="{FF2B5EF4-FFF2-40B4-BE49-F238E27FC236}">
                <a16:creationId xmlns:a16="http://schemas.microsoft.com/office/drawing/2014/main" id="{376A4FD0-4C1C-4D40-8B39-F5FFE3530074}"/>
              </a:ext>
            </a:extLst>
          </p:cNvPr>
          <p:cNvSpPr txBox="1">
            <a:spLocks noChangeArrowheads="1"/>
          </p:cNvSpPr>
          <p:nvPr/>
        </p:nvSpPr>
        <p:spPr bwMode="auto">
          <a:xfrm>
            <a:off x="2294781" y="402808"/>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1</a:t>
            </a:r>
            <a:endParaRPr lang="zh-TW" altLang="en-US" sz="1800" dirty="0">
              <a:latin typeface="Cambria Math" panose="02040503050406030204" pitchFamily="18" charset="0"/>
            </a:endParaRPr>
          </a:p>
        </p:txBody>
      </p:sp>
      <p:sp>
        <p:nvSpPr>
          <p:cNvPr id="8" name="文字方塊 11">
            <a:extLst>
              <a:ext uri="{FF2B5EF4-FFF2-40B4-BE49-F238E27FC236}">
                <a16:creationId xmlns:a16="http://schemas.microsoft.com/office/drawing/2014/main" id="{A5A58964-6924-1B42-B642-058FA1E2B876}"/>
              </a:ext>
            </a:extLst>
          </p:cNvPr>
          <p:cNvSpPr txBox="1">
            <a:spLocks noChangeArrowheads="1"/>
          </p:cNvSpPr>
          <p:nvPr/>
        </p:nvSpPr>
        <p:spPr bwMode="auto">
          <a:xfrm>
            <a:off x="5606030" y="416758"/>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2</a:t>
            </a:r>
            <a:endParaRPr lang="zh-TW" altLang="en-US" sz="1800" dirty="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57C6F2F7-1CA4-5342-95B6-E10FE717A494}"/>
                  </a:ext>
                </a:extLst>
              </p:cNvPr>
              <p:cNvSpPr/>
              <p:nvPr/>
            </p:nvSpPr>
            <p:spPr>
              <a:xfrm>
                <a:off x="7133281" y="800686"/>
                <a:ext cx="53732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r>
                        <a:rPr lang="en-US" altLang="zh-TW" i="1">
                          <a:latin typeface="Cambria Math"/>
                        </a:rPr>
                        <m:t>′</m:t>
                      </m:r>
                    </m:oMath>
                  </m:oMathPara>
                </a14:m>
                <a:endParaRPr lang="zh-TW" altLang="en-US" dirty="0"/>
              </a:p>
            </p:txBody>
          </p:sp>
        </mc:Choice>
        <mc:Fallback xmlns="">
          <p:sp>
            <p:nvSpPr>
              <p:cNvPr id="9" name="矩形 8">
                <a:extLst>
                  <a:ext uri="{FF2B5EF4-FFF2-40B4-BE49-F238E27FC236}">
                    <a16:creationId xmlns:a16="http://schemas.microsoft.com/office/drawing/2014/main" id="{57C6F2F7-1CA4-5342-95B6-E10FE717A494}"/>
                  </a:ext>
                </a:extLst>
              </p:cNvPr>
              <p:cNvSpPr>
                <a:spLocks noRot="1" noChangeAspect="1" noMove="1" noResize="1" noEditPoints="1" noAdjustHandles="1" noChangeArrowheads="1" noChangeShapeType="1" noTextEdit="1"/>
              </p:cNvSpPr>
              <p:nvPr/>
            </p:nvSpPr>
            <p:spPr>
              <a:xfrm>
                <a:off x="7133281" y="800686"/>
                <a:ext cx="537327" cy="369332"/>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2D1217F2-10D4-C547-A461-8E4168EFEA87}"/>
                  </a:ext>
                </a:extLst>
              </p:cNvPr>
              <p:cNvSpPr/>
              <p:nvPr/>
            </p:nvSpPr>
            <p:spPr>
              <a:xfrm>
                <a:off x="7149305" y="1922647"/>
                <a:ext cx="4836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oMath>
                  </m:oMathPara>
                </a14:m>
                <a:endParaRPr lang="zh-TW" altLang="en-US" dirty="0"/>
              </a:p>
            </p:txBody>
          </p:sp>
        </mc:Choice>
        <mc:Fallback xmlns="">
          <p:sp>
            <p:nvSpPr>
              <p:cNvPr id="10" name="矩形 9">
                <a:extLst>
                  <a:ext uri="{FF2B5EF4-FFF2-40B4-BE49-F238E27FC236}">
                    <a16:creationId xmlns:a16="http://schemas.microsoft.com/office/drawing/2014/main" id="{2D1217F2-10D4-C547-A461-8E4168EFEA87}"/>
                  </a:ext>
                </a:extLst>
              </p:cNvPr>
              <p:cNvSpPr>
                <a:spLocks noRot="1" noChangeAspect="1" noMove="1" noResize="1" noEditPoints="1" noAdjustHandles="1" noChangeArrowheads="1" noChangeShapeType="1" noTextEdit="1"/>
              </p:cNvSpPr>
              <p:nvPr/>
            </p:nvSpPr>
            <p:spPr>
              <a:xfrm>
                <a:off x="7149305" y="1922647"/>
                <a:ext cx="483659" cy="369332"/>
              </a:xfrm>
              <a:prstGeom prst="rect">
                <a:avLst/>
              </a:prstGeom>
              <a:blipFill>
                <a:blip r:embed="rId4"/>
                <a:stretch>
                  <a:fillRect/>
                </a:stretch>
              </a:blipFill>
            </p:spPr>
            <p:txBody>
              <a:bodyPr/>
              <a:lstStyle/>
              <a:p>
                <a:r>
                  <a:rPr lang="zh-TW" altLang="en-US">
                    <a:noFill/>
                  </a:rPr>
                  <a:t> </a:t>
                </a:r>
              </a:p>
            </p:txBody>
          </p:sp>
        </mc:Fallback>
      </mc:AlternateContent>
      <p:sp>
        <p:nvSpPr>
          <p:cNvPr id="56" name="AutoShape 6">
            <a:extLst>
              <a:ext uri="{FF2B5EF4-FFF2-40B4-BE49-F238E27FC236}">
                <a16:creationId xmlns:a16="http://schemas.microsoft.com/office/drawing/2014/main" id="{D652FD87-7034-7542-9504-88852C664567}"/>
              </a:ext>
            </a:extLst>
          </p:cNvPr>
          <p:cNvSpPr>
            <a:spLocks noChangeArrowheads="1"/>
          </p:cNvSpPr>
          <p:nvPr/>
        </p:nvSpPr>
        <p:spPr bwMode="auto">
          <a:xfrm rot="10800000">
            <a:off x="386855" y="896270"/>
            <a:ext cx="3059430" cy="658225"/>
          </a:xfrm>
          <a:prstGeom prst="flowChartOnlineStorage">
            <a:avLst/>
          </a:prstGeom>
          <a:noFill/>
          <a:ln w="9525">
            <a:solidFill>
              <a:srgbClr val="FF0000"/>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57" name="AutoShape 6">
            <a:extLst>
              <a:ext uri="{FF2B5EF4-FFF2-40B4-BE49-F238E27FC236}">
                <a16:creationId xmlns:a16="http://schemas.microsoft.com/office/drawing/2014/main" id="{AE5D8FEB-C94A-7745-8D4F-073D7F596F62}"/>
              </a:ext>
            </a:extLst>
          </p:cNvPr>
          <p:cNvSpPr>
            <a:spLocks noChangeArrowheads="1"/>
          </p:cNvSpPr>
          <p:nvPr/>
        </p:nvSpPr>
        <p:spPr bwMode="auto">
          <a:xfrm rot="10800000">
            <a:off x="5921212" y="862027"/>
            <a:ext cx="2961463" cy="665904"/>
          </a:xfrm>
          <a:prstGeom prst="flowChartOnlineStorage">
            <a:avLst/>
          </a:prstGeom>
          <a:noFill/>
          <a:ln w="9525">
            <a:solidFill>
              <a:srgbClr val="FF0000"/>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mc:AlternateContent xmlns:mc="http://schemas.openxmlformats.org/markup-compatibility/2006" xmlns:a14="http://schemas.microsoft.com/office/drawing/2010/main">
        <mc:Choice Requires="a14">
          <p:sp>
            <p:nvSpPr>
              <p:cNvPr id="67" name="矩形 66">
                <a:extLst>
                  <a:ext uri="{FF2B5EF4-FFF2-40B4-BE49-F238E27FC236}">
                    <a16:creationId xmlns:a16="http://schemas.microsoft.com/office/drawing/2014/main" id="{31E44890-62B1-974C-AEC0-2704A69B2FA3}"/>
                  </a:ext>
                </a:extLst>
              </p:cNvPr>
              <p:cNvSpPr/>
              <p:nvPr/>
            </p:nvSpPr>
            <p:spPr>
              <a:xfrm>
                <a:off x="3605835" y="1922647"/>
                <a:ext cx="1096069"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sSup>
                        <m:sSupPr>
                          <m:ctrlPr>
                            <a:rPr lang="en-US" altLang="zh-TW" i="1">
                              <a:latin typeface="Cambria Math" panose="02040503050406030204" pitchFamily="18" charset="0"/>
                            </a:rPr>
                          </m:ctrlPr>
                        </m:sSupPr>
                        <m:e>
                          <m:r>
                            <a:rPr lang="en-US" altLang="zh-TW" i="1">
                              <a:latin typeface="Cambria Math"/>
                            </a:rPr>
                            <m:t>𝑡</m:t>
                          </m:r>
                        </m:e>
                        <m:sup>
                          <m:r>
                            <a:rPr lang="en-US" altLang="zh-TW" i="1">
                              <a:latin typeface="Cambria Math"/>
                            </a:rPr>
                            <m:t>′</m:t>
                          </m:r>
                        </m:sup>
                      </m:sSup>
                      <m:r>
                        <a:rPr lang="en-US" altLang="zh-TW" b="0" i="1" smtClean="0">
                          <a:latin typeface="Cambria Math" panose="02040503050406030204" pitchFamily="18" charset="0"/>
                        </a:rPr>
                        <m:t>&lt;</m:t>
                      </m:r>
                      <m:r>
                        <a:rPr lang="zh-TW" altLang="en-US" i="1">
                          <a:latin typeface="Cambria Math"/>
                        </a:rPr>
                        <m:t>∆</m:t>
                      </m:r>
                      <m:r>
                        <a:rPr lang="en-US" altLang="zh-TW" i="1">
                          <a:latin typeface="Cambria Math"/>
                        </a:rPr>
                        <m:t>𝑡</m:t>
                      </m:r>
                    </m:oMath>
                  </m:oMathPara>
                </a14:m>
                <a:endParaRPr lang="zh-TW" altLang="en-US" dirty="0"/>
              </a:p>
            </p:txBody>
          </p:sp>
        </mc:Choice>
        <mc:Fallback xmlns="">
          <p:sp>
            <p:nvSpPr>
              <p:cNvPr id="67" name="矩形 66">
                <a:extLst>
                  <a:ext uri="{FF2B5EF4-FFF2-40B4-BE49-F238E27FC236}">
                    <a16:creationId xmlns:a16="http://schemas.microsoft.com/office/drawing/2014/main" id="{31E44890-62B1-974C-AEC0-2704A69B2FA3}"/>
                  </a:ext>
                </a:extLst>
              </p:cNvPr>
              <p:cNvSpPr>
                <a:spLocks noRot="1" noChangeAspect="1" noMove="1" noResize="1" noEditPoints="1" noAdjustHandles="1" noChangeArrowheads="1" noChangeShapeType="1" noTextEdit="1"/>
              </p:cNvSpPr>
              <p:nvPr/>
            </p:nvSpPr>
            <p:spPr>
              <a:xfrm>
                <a:off x="3605835" y="1922647"/>
                <a:ext cx="1096069" cy="369332"/>
              </a:xfrm>
              <a:prstGeom prst="rect">
                <a:avLst/>
              </a:prstGeom>
              <a:blipFill>
                <a:blip r:embed="rId5"/>
                <a:stretch>
                  <a:fillRect/>
                </a:stretch>
              </a:blipFill>
            </p:spPr>
            <p:txBody>
              <a:bodyPr/>
              <a:lstStyle/>
              <a:p>
                <a:r>
                  <a:rPr lang="zh-TW" altLang="en-US">
                    <a:noFill/>
                  </a:rPr>
                  <a:t> </a:t>
                </a:r>
              </a:p>
            </p:txBody>
          </p:sp>
        </mc:Fallback>
      </mc:AlternateContent>
      <p:sp>
        <p:nvSpPr>
          <p:cNvPr id="75" name="文字方塊 7">
            <a:extLst>
              <a:ext uri="{FF2B5EF4-FFF2-40B4-BE49-F238E27FC236}">
                <a16:creationId xmlns:a16="http://schemas.microsoft.com/office/drawing/2014/main" id="{27BEB005-011A-5D42-881C-9D9B0A9EE5E3}"/>
              </a:ext>
            </a:extLst>
          </p:cNvPr>
          <p:cNvSpPr txBox="1">
            <a:spLocks noChangeArrowheads="1"/>
          </p:cNvSpPr>
          <p:nvPr/>
        </p:nvSpPr>
        <p:spPr bwMode="auto">
          <a:xfrm>
            <a:off x="1094455" y="2502028"/>
            <a:ext cx="74089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移動中的鐘走得慢！</a:t>
            </a:r>
            <a:r>
              <a:rPr kumimoji="0" lang="zh-CN" altLang="en-US" sz="1800" dirty="0">
                <a:latin typeface="Arial" charset="0"/>
              </a:rPr>
              <a:t>可是跟著時鐘移動的觀察者會以為自己是靜止的！</a:t>
            </a:r>
            <a:endParaRPr kumimoji="0" lang="zh-TW" altLang="en-US" sz="1800" dirty="0">
              <a:latin typeface="Arial" charset="0"/>
            </a:endParaRPr>
          </a:p>
        </p:txBody>
      </p:sp>
      <p:sp>
        <p:nvSpPr>
          <p:cNvPr id="76" name="文字方塊 7">
            <a:extLst>
              <a:ext uri="{FF2B5EF4-FFF2-40B4-BE49-F238E27FC236}">
                <a16:creationId xmlns:a16="http://schemas.microsoft.com/office/drawing/2014/main" id="{CC78BBEF-2714-4140-9AFD-B5357E8E187B}"/>
              </a:ext>
            </a:extLst>
          </p:cNvPr>
          <p:cNvSpPr txBox="1">
            <a:spLocks noChangeArrowheads="1"/>
          </p:cNvSpPr>
          <p:nvPr/>
        </p:nvSpPr>
        <p:spPr bwMode="auto">
          <a:xfrm>
            <a:off x="1094455" y="2966241"/>
            <a:ext cx="76970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地面的鐘對他來說反而在移動，因此應該是地面的時鐘走得慢！如下圖：</a:t>
            </a:r>
          </a:p>
        </p:txBody>
      </p:sp>
      <p:sp>
        <p:nvSpPr>
          <p:cNvPr id="77" name="矩形 76">
            <a:extLst>
              <a:ext uri="{FF2B5EF4-FFF2-40B4-BE49-F238E27FC236}">
                <a16:creationId xmlns:a16="http://schemas.microsoft.com/office/drawing/2014/main" id="{80FA1032-D185-C142-BEE9-51F2BC26D0D9}"/>
              </a:ext>
            </a:extLst>
          </p:cNvPr>
          <p:cNvSpPr/>
          <p:nvPr/>
        </p:nvSpPr>
        <p:spPr>
          <a:xfrm>
            <a:off x="6660232" y="4221088"/>
            <a:ext cx="1455588" cy="1560992"/>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78" name="矩形 77">
            <a:extLst>
              <a:ext uri="{FF2B5EF4-FFF2-40B4-BE49-F238E27FC236}">
                <a16:creationId xmlns:a16="http://schemas.microsoft.com/office/drawing/2014/main" id="{9C578C87-7A01-144A-963F-72A32D79FA99}"/>
              </a:ext>
            </a:extLst>
          </p:cNvPr>
          <p:cNvSpPr/>
          <p:nvPr/>
        </p:nvSpPr>
        <p:spPr>
          <a:xfrm>
            <a:off x="3302843" y="4264621"/>
            <a:ext cx="1363969" cy="1529353"/>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pic>
        <p:nvPicPr>
          <p:cNvPr id="79" name="Picture 4" descr="fig39">
            <a:extLst>
              <a:ext uri="{FF2B5EF4-FFF2-40B4-BE49-F238E27FC236}">
                <a16:creationId xmlns:a16="http://schemas.microsoft.com/office/drawing/2014/main" id="{62F5D149-90CE-8E40-AFD8-8E388680E0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r="51591" b="39111"/>
          <a:stretch>
            <a:fillRect/>
          </a:stretch>
        </p:blipFill>
        <p:spPr bwMode="auto">
          <a:xfrm>
            <a:off x="655372" y="4256624"/>
            <a:ext cx="26638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4" descr="fig39">
            <a:extLst>
              <a:ext uri="{FF2B5EF4-FFF2-40B4-BE49-F238E27FC236}">
                <a16:creationId xmlns:a16="http://schemas.microsoft.com/office/drawing/2014/main" id="{9F4CABC7-240C-4440-B5B1-4A4F568D8D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846" t="2" b="39111"/>
          <a:stretch/>
        </p:blipFill>
        <p:spPr bwMode="auto">
          <a:xfrm>
            <a:off x="4849651" y="4226330"/>
            <a:ext cx="182474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1" name="矩形 80">
                <a:extLst>
                  <a:ext uri="{FF2B5EF4-FFF2-40B4-BE49-F238E27FC236}">
                    <a16:creationId xmlns:a16="http://schemas.microsoft.com/office/drawing/2014/main" id="{0B801015-D8BE-0D46-8436-0C34B4286751}"/>
                  </a:ext>
                </a:extLst>
              </p:cNvPr>
              <p:cNvSpPr/>
              <p:nvPr/>
            </p:nvSpPr>
            <p:spPr>
              <a:xfrm>
                <a:off x="6126343" y="5168388"/>
                <a:ext cx="4836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oMath>
                  </m:oMathPara>
                </a14:m>
                <a:endParaRPr lang="zh-TW" altLang="en-US" dirty="0"/>
              </a:p>
            </p:txBody>
          </p:sp>
        </mc:Choice>
        <mc:Fallback xmlns="">
          <p:sp>
            <p:nvSpPr>
              <p:cNvPr id="81" name="矩形 80">
                <a:extLst>
                  <a:ext uri="{FF2B5EF4-FFF2-40B4-BE49-F238E27FC236}">
                    <a16:creationId xmlns:a16="http://schemas.microsoft.com/office/drawing/2014/main" id="{0B801015-D8BE-0D46-8436-0C34B4286751}"/>
                  </a:ext>
                </a:extLst>
              </p:cNvPr>
              <p:cNvSpPr>
                <a:spLocks noRot="1" noChangeAspect="1" noMove="1" noResize="1" noEditPoints="1" noAdjustHandles="1" noChangeArrowheads="1" noChangeShapeType="1" noTextEdit="1"/>
              </p:cNvSpPr>
              <p:nvPr/>
            </p:nvSpPr>
            <p:spPr>
              <a:xfrm>
                <a:off x="6126343" y="5168388"/>
                <a:ext cx="483659" cy="369332"/>
              </a:xfrm>
              <a:prstGeom prst="rect">
                <a:avLst/>
              </a:prstGeom>
              <a:blipFill>
                <a:blip r:embed="rId6"/>
                <a:stretch>
                  <a:fillRect/>
                </a:stretch>
              </a:blipFill>
            </p:spPr>
            <p:txBody>
              <a:bodyPr/>
              <a:lstStyle/>
              <a:p>
                <a:r>
                  <a:rPr lang="zh-TW" altLang="en-US">
                    <a:noFill/>
                  </a:rPr>
                  <a:t> </a:t>
                </a:r>
              </a:p>
            </p:txBody>
          </p:sp>
        </mc:Fallback>
      </mc:AlternateContent>
      <p:pic>
        <p:nvPicPr>
          <p:cNvPr id="82" name="Picture 4" descr="fig39">
            <a:extLst>
              <a:ext uri="{FF2B5EF4-FFF2-40B4-BE49-F238E27FC236}">
                <a16:creationId xmlns:a16="http://schemas.microsoft.com/office/drawing/2014/main" id="{D119E228-9E71-884C-8025-97BF65FA5A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 t="2" r="79122" b="68999"/>
          <a:stretch/>
        </p:blipFill>
        <p:spPr bwMode="auto">
          <a:xfrm>
            <a:off x="2154076" y="4295443"/>
            <a:ext cx="1148767"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矩形 82">
            <a:extLst>
              <a:ext uri="{FF2B5EF4-FFF2-40B4-BE49-F238E27FC236}">
                <a16:creationId xmlns:a16="http://schemas.microsoft.com/office/drawing/2014/main" id="{D9DA7D4A-4027-BE4D-A03A-4EAAAE8788D6}"/>
              </a:ext>
            </a:extLst>
          </p:cNvPr>
          <p:cNvSpPr/>
          <p:nvPr/>
        </p:nvSpPr>
        <p:spPr>
          <a:xfrm>
            <a:off x="852158" y="5094818"/>
            <a:ext cx="720080" cy="688842"/>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84" name="AutoShape 6">
            <a:extLst>
              <a:ext uri="{FF2B5EF4-FFF2-40B4-BE49-F238E27FC236}">
                <a16:creationId xmlns:a16="http://schemas.microsoft.com/office/drawing/2014/main" id="{E83BB4E7-83EA-9E41-9282-67FAC46D7615}"/>
              </a:ext>
            </a:extLst>
          </p:cNvPr>
          <p:cNvSpPr>
            <a:spLocks noChangeArrowheads="1"/>
          </p:cNvSpPr>
          <p:nvPr/>
        </p:nvSpPr>
        <p:spPr bwMode="auto">
          <a:xfrm>
            <a:off x="1971237" y="5093732"/>
            <a:ext cx="2695575" cy="643361"/>
          </a:xfrm>
          <a:prstGeom prst="flowChartOnlineStorage">
            <a:avLst/>
          </a:prstGeom>
          <a:noFill/>
          <a:ln w="9525">
            <a:solidFill>
              <a:srgbClr val="002060"/>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85" name="矩形 84">
            <a:extLst>
              <a:ext uri="{FF2B5EF4-FFF2-40B4-BE49-F238E27FC236}">
                <a16:creationId xmlns:a16="http://schemas.microsoft.com/office/drawing/2014/main" id="{DBD55C89-7694-AA4C-8733-99DDCA4AFDAF}"/>
              </a:ext>
            </a:extLst>
          </p:cNvPr>
          <p:cNvSpPr/>
          <p:nvPr/>
        </p:nvSpPr>
        <p:spPr>
          <a:xfrm>
            <a:off x="2939110" y="4336723"/>
            <a:ext cx="425189" cy="681728"/>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86" name="矩形 85">
            <a:extLst>
              <a:ext uri="{FF2B5EF4-FFF2-40B4-BE49-F238E27FC236}">
                <a16:creationId xmlns:a16="http://schemas.microsoft.com/office/drawing/2014/main" id="{2FF9A75D-1835-9C4A-9A99-22BCF5327B45}"/>
              </a:ext>
            </a:extLst>
          </p:cNvPr>
          <p:cNvSpPr/>
          <p:nvPr/>
        </p:nvSpPr>
        <p:spPr>
          <a:xfrm>
            <a:off x="1436024" y="4384376"/>
            <a:ext cx="425189" cy="681728"/>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87" name="矩形 86">
            <a:extLst>
              <a:ext uri="{FF2B5EF4-FFF2-40B4-BE49-F238E27FC236}">
                <a16:creationId xmlns:a16="http://schemas.microsoft.com/office/drawing/2014/main" id="{14249F59-DBAB-DA41-85B3-9328B225BC51}"/>
              </a:ext>
            </a:extLst>
          </p:cNvPr>
          <p:cNvSpPr/>
          <p:nvPr/>
        </p:nvSpPr>
        <p:spPr>
          <a:xfrm>
            <a:off x="6182327" y="4253469"/>
            <a:ext cx="425189" cy="681728"/>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cxnSp>
        <p:nvCxnSpPr>
          <p:cNvPr id="88" name="直線箭頭接點 87">
            <a:extLst>
              <a:ext uri="{FF2B5EF4-FFF2-40B4-BE49-F238E27FC236}">
                <a16:creationId xmlns:a16="http://schemas.microsoft.com/office/drawing/2014/main" id="{17DA1D67-A232-2E44-984A-AF87EC130269}"/>
              </a:ext>
            </a:extLst>
          </p:cNvPr>
          <p:cNvCxnSpPr/>
          <p:nvPr/>
        </p:nvCxnSpPr>
        <p:spPr>
          <a:xfrm flipH="1">
            <a:off x="1546048" y="5430123"/>
            <a:ext cx="425189" cy="0"/>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89" name="AutoShape 6">
            <a:extLst>
              <a:ext uri="{FF2B5EF4-FFF2-40B4-BE49-F238E27FC236}">
                <a16:creationId xmlns:a16="http://schemas.microsoft.com/office/drawing/2014/main" id="{2FD94071-6F79-B246-AD87-3F5D68A76EF9}"/>
              </a:ext>
            </a:extLst>
          </p:cNvPr>
          <p:cNvSpPr>
            <a:spLocks noChangeArrowheads="1"/>
          </p:cNvSpPr>
          <p:nvPr/>
        </p:nvSpPr>
        <p:spPr bwMode="auto">
          <a:xfrm>
            <a:off x="5391011" y="5006557"/>
            <a:ext cx="2695575" cy="643361"/>
          </a:xfrm>
          <a:prstGeom prst="flowChartOnlineStorage">
            <a:avLst/>
          </a:prstGeom>
          <a:noFill/>
          <a:ln w="9525">
            <a:solidFill>
              <a:srgbClr val="002060"/>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cxnSp>
        <p:nvCxnSpPr>
          <p:cNvPr id="90" name="直線箭頭接點 89">
            <a:extLst>
              <a:ext uri="{FF2B5EF4-FFF2-40B4-BE49-F238E27FC236}">
                <a16:creationId xmlns:a16="http://schemas.microsoft.com/office/drawing/2014/main" id="{22A6E9D0-D156-1144-B6DC-5CFE684FB9D6}"/>
              </a:ext>
            </a:extLst>
          </p:cNvPr>
          <p:cNvCxnSpPr/>
          <p:nvPr/>
        </p:nvCxnSpPr>
        <p:spPr>
          <a:xfrm flipH="1">
            <a:off x="4965822" y="5328237"/>
            <a:ext cx="425189" cy="0"/>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p:pic>
        <p:nvPicPr>
          <p:cNvPr id="91" name="Picture 4" descr="fig39">
            <a:extLst>
              <a:ext uri="{FF2B5EF4-FFF2-40B4-BE49-F238E27FC236}">
                <a16:creationId xmlns:a16="http://schemas.microsoft.com/office/drawing/2014/main" id="{98C007DC-E7E1-0943-9DB4-A4F746A8D5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950" t="11392" r="8746" b="70089"/>
          <a:stretch/>
        </p:blipFill>
        <p:spPr bwMode="auto">
          <a:xfrm>
            <a:off x="7100736" y="4467331"/>
            <a:ext cx="544908" cy="50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4" descr="fig39">
            <a:extLst>
              <a:ext uri="{FF2B5EF4-FFF2-40B4-BE49-F238E27FC236}">
                <a16:creationId xmlns:a16="http://schemas.microsoft.com/office/drawing/2014/main" id="{8E633FC4-E7D6-3248-9791-FDD56D7D57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515" t="17633" r="10623" b="80295"/>
          <a:stretch/>
        </p:blipFill>
        <p:spPr bwMode="auto">
          <a:xfrm>
            <a:off x="5793764" y="4701338"/>
            <a:ext cx="325778" cy="1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4" descr="fig39">
            <a:extLst>
              <a:ext uri="{FF2B5EF4-FFF2-40B4-BE49-F238E27FC236}">
                <a16:creationId xmlns:a16="http://schemas.microsoft.com/office/drawing/2014/main" id="{8C658664-17AD-5644-96CF-1DEFB6393E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515" t="17633" r="10623" b="80295"/>
          <a:stretch/>
        </p:blipFill>
        <p:spPr bwMode="auto">
          <a:xfrm>
            <a:off x="7236950" y="4628231"/>
            <a:ext cx="325778" cy="1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4" name="直線箭頭接點 93">
            <a:extLst>
              <a:ext uri="{FF2B5EF4-FFF2-40B4-BE49-F238E27FC236}">
                <a16:creationId xmlns:a16="http://schemas.microsoft.com/office/drawing/2014/main" id="{E7BA66E1-FA0E-DE40-BD8D-9DED48CF0D18}"/>
              </a:ext>
            </a:extLst>
          </p:cNvPr>
          <p:cNvCxnSpPr>
            <a:cxnSpLocks/>
          </p:cNvCxnSpPr>
          <p:nvPr/>
        </p:nvCxnSpPr>
        <p:spPr>
          <a:xfrm>
            <a:off x="5951715" y="4768519"/>
            <a:ext cx="133319" cy="158063"/>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95" name="直線箭頭接點 94">
            <a:extLst>
              <a:ext uri="{FF2B5EF4-FFF2-40B4-BE49-F238E27FC236}">
                <a16:creationId xmlns:a16="http://schemas.microsoft.com/office/drawing/2014/main" id="{884A1A86-2024-2A42-8D51-CA78C9352A0F}"/>
              </a:ext>
            </a:extLst>
          </p:cNvPr>
          <p:cNvCxnSpPr>
            <a:cxnSpLocks/>
          </p:cNvCxnSpPr>
          <p:nvPr/>
        </p:nvCxnSpPr>
        <p:spPr>
          <a:xfrm>
            <a:off x="7384949" y="4751751"/>
            <a:ext cx="133319" cy="158063"/>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p:pic>
        <p:nvPicPr>
          <p:cNvPr id="96" name="Picture 4" descr="fig39">
            <a:extLst>
              <a:ext uri="{FF2B5EF4-FFF2-40B4-BE49-F238E27FC236}">
                <a16:creationId xmlns:a16="http://schemas.microsoft.com/office/drawing/2014/main" id="{E0008CF7-D351-7044-ACBE-A3E332C5AB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353" t="37323" r="10722" b="58311"/>
          <a:stretch/>
        </p:blipFill>
        <p:spPr bwMode="auto">
          <a:xfrm>
            <a:off x="5875164" y="5161864"/>
            <a:ext cx="200949" cy="332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7" name="直線箭頭接點 96">
            <a:extLst>
              <a:ext uri="{FF2B5EF4-FFF2-40B4-BE49-F238E27FC236}">
                <a16:creationId xmlns:a16="http://schemas.microsoft.com/office/drawing/2014/main" id="{D724BB8A-EB18-E744-91B2-1C6E26131891}"/>
              </a:ext>
            </a:extLst>
          </p:cNvPr>
          <p:cNvCxnSpPr>
            <a:cxnSpLocks/>
          </p:cNvCxnSpPr>
          <p:nvPr/>
        </p:nvCxnSpPr>
        <p:spPr>
          <a:xfrm flipV="1">
            <a:off x="5906731" y="5322558"/>
            <a:ext cx="212811" cy="1"/>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矩形 97">
                <a:extLst>
                  <a:ext uri="{FF2B5EF4-FFF2-40B4-BE49-F238E27FC236}">
                    <a16:creationId xmlns:a16="http://schemas.microsoft.com/office/drawing/2014/main" id="{9A26FBA5-205D-2949-8C1C-BE1A6F93809C}"/>
                  </a:ext>
                </a:extLst>
              </p:cNvPr>
              <p:cNvSpPr/>
              <p:nvPr/>
            </p:nvSpPr>
            <p:spPr>
              <a:xfrm>
                <a:off x="6135091" y="4540988"/>
                <a:ext cx="53732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r>
                        <a:rPr lang="en-US" altLang="zh-TW" i="1">
                          <a:latin typeface="Cambria Math"/>
                        </a:rPr>
                        <m:t>′</m:t>
                      </m:r>
                    </m:oMath>
                  </m:oMathPara>
                </a14:m>
                <a:endParaRPr lang="zh-TW" altLang="en-US" dirty="0"/>
              </a:p>
            </p:txBody>
          </p:sp>
        </mc:Choice>
        <mc:Fallback xmlns="">
          <p:sp>
            <p:nvSpPr>
              <p:cNvPr id="98" name="矩形 97">
                <a:extLst>
                  <a:ext uri="{FF2B5EF4-FFF2-40B4-BE49-F238E27FC236}">
                    <a16:creationId xmlns:a16="http://schemas.microsoft.com/office/drawing/2014/main" id="{9A26FBA5-205D-2949-8C1C-BE1A6F93809C}"/>
                  </a:ext>
                </a:extLst>
              </p:cNvPr>
              <p:cNvSpPr>
                <a:spLocks noRot="1" noChangeAspect="1" noMove="1" noResize="1" noEditPoints="1" noAdjustHandles="1" noChangeArrowheads="1" noChangeShapeType="1" noTextEdit="1"/>
              </p:cNvSpPr>
              <p:nvPr/>
            </p:nvSpPr>
            <p:spPr>
              <a:xfrm>
                <a:off x="6135091" y="4540988"/>
                <a:ext cx="537327" cy="369332"/>
              </a:xfrm>
              <a:prstGeom prst="rect">
                <a:avLst/>
              </a:prstGeom>
              <a:blipFill>
                <a:blip r:embed="rId7"/>
                <a:stretch>
                  <a:fillRect/>
                </a:stretch>
              </a:blipFill>
            </p:spPr>
            <p:txBody>
              <a:bodyPr/>
              <a:lstStyle/>
              <a:p>
                <a:r>
                  <a:rPr lang="zh-TW" altLang="en-US">
                    <a:noFill/>
                  </a:rPr>
                  <a:t> </a:t>
                </a:r>
              </a:p>
            </p:txBody>
          </p:sp>
        </mc:Fallback>
      </mc:AlternateContent>
      <p:sp>
        <p:nvSpPr>
          <p:cNvPr id="99" name="矩形 98">
            <a:extLst>
              <a:ext uri="{FF2B5EF4-FFF2-40B4-BE49-F238E27FC236}">
                <a16:creationId xmlns:a16="http://schemas.microsoft.com/office/drawing/2014/main" id="{4B110307-325E-5B41-99A1-205671DBCFF4}"/>
              </a:ext>
            </a:extLst>
          </p:cNvPr>
          <p:cNvSpPr/>
          <p:nvPr/>
        </p:nvSpPr>
        <p:spPr>
          <a:xfrm>
            <a:off x="679883" y="4249498"/>
            <a:ext cx="311424" cy="344421"/>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100" name="矩形 99">
            <a:extLst>
              <a:ext uri="{FF2B5EF4-FFF2-40B4-BE49-F238E27FC236}">
                <a16:creationId xmlns:a16="http://schemas.microsoft.com/office/drawing/2014/main" id="{4DBD9C86-77CC-4948-BB67-80EBD05E94D6}"/>
              </a:ext>
            </a:extLst>
          </p:cNvPr>
          <p:cNvSpPr/>
          <p:nvPr/>
        </p:nvSpPr>
        <p:spPr>
          <a:xfrm>
            <a:off x="2203777" y="4280494"/>
            <a:ext cx="311424" cy="344421"/>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101" name="文字方塊 1">
            <a:extLst>
              <a:ext uri="{FF2B5EF4-FFF2-40B4-BE49-F238E27FC236}">
                <a16:creationId xmlns:a16="http://schemas.microsoft.com/office/drawing/2014/main" id="{97075B69-1986-B44C-A979-EE24E843FC5B}"/>
              </a:ext>
            </a:extLst>
          </p:cNvPr>
          <p:cNvSpPr txBox="1">
            <a:spLocks noChangeArrowheads="1"/>
          </p:cNvSpPr>
          <p:nvPr/>
        </p:nvSpPr>
        <p:spPr bwMode="auto">
          <a:xfrm>
            <a:off x="2389389" y="3827560"/>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rPr>
              <a:t>3</a:t>
            </a:r>
            <a:endParaRPr lang="zh-TW" altLang="en-US" sz="1800" dirty="0">
              <a:latin typeface="Cambria Math" panose="02040503050406030204" pitchFamily="18" charset="0"/>
            </a:endParaRPr>
          </a:p>
        </p:txBody>
      </p:sp>
      <p:sp>
        <p:nvSpPr>
          <p:cNvPr id="102" name="文字方塊 11">
            <a:extLst>
              <a:ext uri="{FF2B5EF4-FFF2-40B4-BE49-F238E27FC236}">
                <a16:creationId xmlns:a16="http://schemas.microsoft.com/office/drawing/2014/main" id="{E9EE20A0-37C0-C44E-9EEE-BBB6E5D33E99}"/>
              </a:ext>
            </a:extLst>
          </p:cNvPr>
          <p:cNvSpPr txBox="1">
            <a:spLocks noChangeArrowheads="1"/>
          </p:cNvSpPr>
          <p:nvPr/>
        </p:nvSpPr>
        <p:spPr bwMode="auto">
          <a:xfrm>
            <a:off x="5634766" y="3827560"/>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4</a:t>
            </a:r>
            <a:endParaRPr lang="zh-TW" altLang="en-US" sz="1800" dirty="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103" name="矩形 102">
                <a:extLst>
                  <a:ext uri="{FF2B5EF4-FFF2-40B4-BE49-F238E27FC236}">
                    <a16:creationId xmlns:a16="http://schemas.microsoft.com/office/drawing/2014/main" id="{8D7DD5AD-6B27-6D47-B7E2-1A7468231851}"/>
                  </a:ext>
                </a:extLst>
              </p:cNvPr>
              <p:cNvSpPr/>
              <p:nvPr/>
            </p:nvSpPr>
            <p:spPr>
              <a:xfrm>
                <a:off x="4068920" y="3768051"/>
                <a:ext cx="1096069"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sSup>
                        <m:sSupPr>
                          <m:ctrlPr>
                            <a:rPr lang="en-US" altLang="zh-TW" i="1">
                              <a:latin typeface="Cambria Math" panose="02040503050406030204" pitchFamily="18" charset="0"/>
                            </a:rPr>
                          </m:ctrlPr>
                        </m:sSupPr>
                        <m:e>
                          <m:r>
                            <a:rPr lang="en-US" altLang="zh-TW" i="1">
                              <a:latin typeface="Cambria Math"/>
                            </a:rPr>
                            <m:t>𝑡</m:t>
                          </m:r>
                        </m:e>
                        <m:sup>
                          <m:r>
                            <a:rPr lang="en-US" altLang="zh-TW" i="1">
                              <a:latin typeface="Cambria Math"/>
                            </a:rPr>
                            <m:t>′</m:t>
                          </m:r>
                        </m:sup>
                      </m:sSup>
                      <m:r>
                        <a:rPr lang="en-US" altLang="zh-TW" b="0" i="1" smtClean="0">
                          <a:latin typeface="Cambria Math" panose="02040503050406030204" pitchFamily="18" charset="0"/>
                        </a:rPr>
                        <m:t>&gt;</m:t>
                      </m:r>
                      <m:r>
                        <a:rPr lang="zh-TW" altLang="en-US" i="1">
                          <a:latin typeface="Cambria Math"/>
                        </a:rPr>
                        <m:t>∆</m:t>
                      </m:r>
                      <m:r>
                        <a:rPr lang="en-US" altLang="zh-TW" i="1">
                          <a:latin typeface="Cambria Math"/>
                        </a:rPr>
                        <m:t>𝑡</m:t>
                      </m:r>
                    </m:oMath>
                  </m:oMathPara>
                </a14:m>
                <a:endParaRPr lang="zh-TW" altLang="en-US" dirty="0"/>
              </a:p>
            </p:txBody>
          </p:sp>
        </mc:Choice>
        <mc:Fallback xmlns="">
          <p:sp>
            <p:nvSpPr>
              <p:cNvPr id="103" name="矩形 102">
                <a:extLst>
                  <a:ext uri="{FF2B5EF4-FFF2-40B4-BE49-F238E27FC236}">
                    <a16:creationId xmlns:a16="http://schemas.microsoft.com/office/drawing/2014/main" id="{8D7DD5AD-6B27-6D47-B7E2-1A7468231851}"/>
                  </a:ext>
                </a:extLst>
              </p:cNvPr>
              <p:cNvSpPr>
                <a:spLocks noRot="1" noChangeAspect="1" noMove="1" noResize="1" noEditPoints="1" noAdjustHandles="1" noChangeArrowheads="1" noChangeShapeType="1" noTextEdit="1"/>
              </p:cNvSpPr>
              <p:nvPr/>
            </p:nvSpPr>
            <p:spPr>
              <a:xfrm>
                <a:off x="4068920" y="3768051"/>
                <a:ext cx="1096069" cy="369332"/>
              </a:xfrm>
              <a:prstGeom prst="rect">
                <a:avLst/>
              </a:prstGeom>
              <a:blipFill>
                <a:blip r:embed="rId8"/>
                <a:stretch>
                  <a:fillRect/>
                </a:stretch>
              </a:blipFill>
            </p:spPr>
            <p:txBody>
              <a:bodyPr/>
              <a:lstStyle/>
              <a:p>
                <a:r>
                  <a:rPr lang="zh-TW" altLang="en-US">
                    <a:noFill/>
                  </a:rPr>
                  <a:t> </a:t>
                </a:r>
              </a:p>
            </p:txBody>
          </p:sp>
        </mc:Fallback>
      </mc:AlternateContent>
      <p:sp>
        <p:nvSpPr>
          <p:cNvPr id="41" name="文字方塊 40">
            <a:extLst>
              <a:ext uri="{FF2B5EF4-FFF2-40B4-BE49-F238E27FC236}">
                <a16:creationId xmlns:a16="http://schemas.microsoft.com/office/drawing/2014/main" id="{076C4108-E668-A143-AEB0-B6C14CE92CD2}"/>
              </a:ext>
            </a:extLst>
          </p:cNvPr>
          <p:cNvSpPr txBox="1"/>
          <p:nvPr/>
        </p:nvSpPr>
        <p:spPr>
          <a:xfrm>
            <a:off x="1067484" y="6341796"/>
            <a:ext cx="4757602" cy="369332"/>
          </a:xfrm>
          <a:prstGeom prst="rect">
            <a:avLst/>
          </a:prstGeom>
          <a:noFill/>
        </p:spPr>
        <p:txBody>
          <a:bodyPr wrap="square" rtlCol="0">
            <a:spAutoFit/>
          </a:bodyPr>
          <a:lstStyle/>
          <a:p>
            <a:r>
              <a:rPr lang="zh-TW" altLang="en-US" dirty="0"/>
              <a:t>但仔細看一下，</a:t>
            </a:r>
            <a:r>
              <a:rPr kumimoji="1" lang="zh-TW" altLang="en-US" dirty="0"/>
              <a:t>其實是兩種不同的情節！</a:t>
            </a:r>
          </a:p>
        </p:txBody>
      </p:sp>
      <p:sp>
        <p:nvSpPr>
          <p:cNvPr id="2" name="文字方塊 1">
            <a:extLst>
              <a:ext uri="{FF2B5EF4-FFF2-40B4-BE49-F238E27FC236}">
                <a16:creationId xmlns:a16="http://schemas.microsoft.com/office/drawing/2014/main" id="{B1138497-D805-EA42-9F79-1F80CB6B21EA}"/>
              </a:ext>
            </a:extLst>
          </p:cNvPr>
          <p:cNvSpPr txBox="1"/>
          <p:nvPr/>
        </p:nvSpPr>
        <p:spPr>
          <a:xfrm>
            <a:off x="1073731" y="5917908"/>
            <a:ext cx="6027005" cy="369332"/>
          </a:xfrm>
          <a:prstGeom prst="rect">
            <a:avLst/>
          </a:prstGeom>
          <a:noFill/>
        </p:spPr>
        <p:txBody>
          <a:bodyPr wrap="square" rtlCol="0">
            <a:spAutoFit/>
          </a:bodyPr>
          <a:lstStyle/>
          <a:p>
            <a:r>
              <a:rPr kumimoji="1" lang="zh-TW" altLang="en-US" dirty="0"/>
              <a:t>這兩個圖自然都是正確的！</a:t>
            </a:r>
            <a:r>
              <a:rPr lang="zh-TW" altLang="en-US" dirty="0"/>
              <a:t>結論卻完全相反。</a:t>
            </a:r>
            <a:endParaRPr kumimoji="1" lang="zh-TW" altLang="en-US" dirty="0"/>
          </a:p>
        </p:txBody>
      </p:sp>
      <mc:AlternateContent xmlns:mc="http://schemas.openxmlformats.org/markup-compatibility/2006" xmlns:a14="http://schemas.microsoft.com/office/drawing/2010/main">
        <mc:Choice Requires="a14">
          <p:sp>
            <p:nvSpPr>
              <p:cNvPr id="43" name="矩形 42">
                <a:extLst>
                  <a:ext uri="{FF2B5EF4-FFF2-40B4-BE49-F238E27FC236}">
                    <a16:creationId xmlns:a16="http://schemas.microsoft.com/office/drawing/2014/main" id="{6DF8B7D5-1A09-C246-9A6D-3B3AC647DED3}"/>
                  </a:ext>
                </a:extLst>
              </p:cNvPr>
              <p:cNvSpPr/>
              <p:nvPr/>
            </p:nvSpPr>
            <p:spPr>
              <a:xfrm>
                <a:off x="7258515" y="4303114"/>
                <a:ext cx="268418" cy="184666"/>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sz="1200" i="1" dirty="0">
                          <a:latin typeface="Cambria Math" panose="02040503050406030204" pitchFamily="18" charset="0"/>
                        </a:rPr>
                        <m:t>𝐵</m:t>
                      </m:r>
                      <m:r>
                        <a:rPr lang="en-US" altLang="zh-TW" sz="1200" i="1" dirty="0">
                          <a:latin typeface="Cambria Math" panose="02040503050406030204" pitchFamily="18" charset="0"/>
                        </a:rPr>
                        <m:t>′</m:t>
                      </m:r>
                    </m:oMath>
                  </m:oMathPara>
                </a14:m>
                <a:endParaRPr lang="zh-TW" altLang="en-US" sz="1200" dirty="0"/>
              </a:p>
            </p:txBody>
          </p:sp>
        </mc:Choice>
        <mc:Fallback xmlns="">
          <p:sp>
            <p:nvSpPr>
              <p:cNvPr id="43" name="矩形 42">
                <a:extLst>
                  <a:ext uri="{FF2B5EF4-FFF2-40B4-BE49-F238E27FC236}">
                    <a16:creationId xmlns:a16="http://schemas.microsoft.com/office/drawing/2014/main" id="{6DF8B7D5-1A09-C246-9A6D-3B3AC647DED3}"/>
                  </a:ext>
                </a:extLst>
              </p:cNvPr>
              <p:cNvSpPr>
                <a:spLocks noRot="1" noChangeAspect="1" noMove="1" noResize="1" noEditPoints="1" noAdjustHandles="1" noChangeArrowheads="1" noChangeShapeType="1" noTextEdit="1"/>
              </p:cNvSpPr>
              <p:nvPr/>
            </p:nvSpPr>
            <p:spPr>
              <a:xfrm>
                <a:off x="7258515" y="4303114"/>
                <a:ext cx="268418" cy="184666"/>
              </a:xfrm>
              <a:prstGeom prst="rect">
                <a:avLst/>
              </a:prstGeom>
              <a:blipFill>
                <a:blip r:embed="rId9"/>
                <a:stretch>
                  <a:fillRect b="-1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4" name="矩形 43">
                <a:extLst>
                  <a:ext uri="{FF2B5EF4-FFF2-40B4-BE49-F238E27FC236}">
                    <a16:creationId xmlns:a16="http://schemas.microsoft.com/office/drawing/2014/main" id="{A0E43C06-5A04-F84F-B885-EB51FDF167F4}"/>
                  </a:ext>
                </a:extLst>
              </p:cNvPr>
              <p:cNvSpPr/>
              <p:nvPr/>
            </p:nvSpPr>
            <p:spPr>
              <a:xfrm>
                <a:off x="2609562" y="4441778"/>
                <a:ext cx="268418" cy="184666"/>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sz="1200" i="1" dirty="0">
                          <a:latin typeface="Cambria Math" panose="02040503050406030204" pitchFamily="18" charset="0"/>
                        </a:rPr>
                        <m:t>𝐵</m:t>
                      </m:r>
                      <m:r>
                        <a:rPr lang="en-US" altLang="zh-TW" sz="1200" i="1" dirty="0">
                          <a:latin typeface="Cambria Math" panose="02040503050406030204" pitchFamily="18" charset="0"/>
                        </a:rPr>
                        <m:t>′</m:t>
                      </m:r>
                    </m:oMath>
                  </m:oMathPara>
                </a14:m>
                <a:endParaRPr lang="zh-TW" altLang="en-US" sz="1200" dirty="0"/>
              </a:p>
            </p:txBody>
          </p:sp>
        </mc:Choice>
        <mc:Fallback xmlns="">
          <p:sp>
            <p:nvSpPr>
              <p:cNvPr id="44" name="矩形 43">
                <a:extLst>
                  <a:ext uri="{FF2B5EF4-FFF2-40B4-BE49-F238E27FC236}">
                    <a16:creationId xmlns:a16="http://schemas.microsoft.com/office/drawing/2014/main" id="{A0E43C06-5A04-F84F-B885-EB51FDF167F4}"/>
                  </a:ext>
                </a:extLst>
              </p:cNvPr>
              <p:cNvSpPr>
                <a:spLocks noRot="1" noChangeAspect="1" noMove="1" noResize="1" noEditPoints="1" noAdjustHandles="1" noChangeArrowheads="1" noChangeShapeType="1" noTextEdit="1"/>
              </p:cNvSpPr>
              <p:nvPr/>
            </p:nvSpPr>
            <p:spPr>
              <a:xfrm>
                <a:off x="2609562" y="4441778"/>
                <a:ext cx="268418" cy="184666"/>
              </a:xfrm>
              <a:prstGeom prst="rect">
                <a:avLst/>
              </a:prstGeom>
              <a:blipFill>
                <a:blip r:embed="rId10"/>
                <a:stretch>
                  <a:fillRect b="-13333"/>
                </a:stretch>
              </a:blipFill>
            </p:spPr>
            <p:txBody>
              <a:bodyPr/>
              <a:lstStyle/>
              <a:p>
                <a:r>
                  <a:rPr lang="zh-TW" altLang="en-US">
                    <a:noFill/>
                  </a:rPr>
                  <a:t> </a:t>
                </a:r>
              </a:p>
            </p:txBody>
          </p:sp>
        </mc:Fallback>
      </mc:AlternateContent>
      <p:sp>
        <p:nvSpPr>
          <p:cNvPr id="3" name="TextBox 2">
            <a:extLst>
              <a:ext uri="{FF2B5EF4-FFF2-40B4-BE49-F238E27FC236}">
                <a16:creationId xmlns:a16="http://schemas.microsoft.com/office/drawing/2014/main" id="{0B0FA943-0CFC-214A-ABA9-3C1144FD7B6B}"/>
              </a:ext>
            </a:extLst>
          </p:cNvPr>
          <p:cNvSpPr txBox="1"/>
          <p:nvPr/>
        </p:nvSpPr>
        <p:spPr>
          <a:xfrm>
            <a:off x="386855" y="3645024"/>
            <a:ext cx="1584382" cy="369332"/>
          </a:xfrm>
          <a:prstGeom prst="rect">
            <a:avLst/>
          </a:prstGeom>
          <a:noFill/>
        </p:spPr>
        <p:txBody>
          <a:bodyPr wrap="square" rtlCol="0">
            <a:spAutoFit/>
          </a:bodyPr>
          <a:lstStyle/>
          <a:p>
            <a:r>
              <a:rPr lang="en-TW" dirty="0"/>
              <a:t>太空船觀點</a:t>
            </a:r>
          </a:p>
        </p:txBody>
      </p:sp>
      <p:sp>
        <p:nvSpPr>
          <p:cNvPr id="46" name="TextBox 45">
            <a:extLst>
              <a:ext uri="{FF2B5EF4-FFF2-40B4-BE49-F238E27FC236}">
                <a16:creationId xmlns:a16="http://schemas.microsoft.com/office/drawing/2014/main" id="{3E5986D9-948E-5247-A538-2F579AFE2E9B}"/>
              </a:ext>
            </a:extLst>
          </p:cNvPr>
          <p:cNvSpPr txBox="1"/>
          <p:nvPr/>
        </p:nvSpPr>
        <p:spPr>
          <a:xfrm>
            <a:off x="446074" y="206807"/>
            <a:ext cx="1584382" cy="369332"/>
          </a:xfrm>
          <a:prstGeom prst="rect">
            <a:avLst/>
          </a:prstGeom>
          <a:noFill/>
        </p:spPr>
        <p:txBody>
          <a:bodyPr wrap="square" rtlCol="0">
            <a:spAutoFit/>
          </a:bodyPr>
          <a:lstStyle/>
          <a:p>
            <a:r>
              <a:rPr lang="en-TW" dirty="0"/>
              <a:t>地面觀點</a:t>
            </a:r>
          </a:p>
        </p:txBody>
      </p:sp>
    </p:spTree>
    <p:extLst>
      <p:ext uri="{BB962C8B-B14F-4D97-AF65-F5344CB8AC3E}">
        <p14:creationId xmlns:p14="http://schemas.microsoft.com/office/powerpoint/2010/main" val="78297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ppt_x"/>
                                          </p:val>
                                        </p:tav>
                                        <p:tav tm="100000">
                                          <p:val>
                                            <p:strVal val="#ppt_x"/>
                                          </p:val>
                                        </p:tav>
                                      </p:tavLst>
                                    </p:anim>
                                    <p:anim calcmode="lin" valueType="num">
                                      <p:cBhvr additive="base">
                                        <p:cTn id="8" dur="500" fill="hold"/>
                                        <p:tgtEl>
                                          <p:spTgt spid="7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additive="base">
                                        <p:cTn id="11" dur="500" fill="hold"/>
                                        <p:tgtEl>
                                          <p:spTgt spid="78"/>
                                        </p:tgtEl>
                                        <p:attrNameLst>
                                          <p:attrName>ppt_x</p:attrName>
                                        </p:attrNameLst>
                                      </p:cBhvr>
                                      <p:tavLst>
                                        <p:tav tm="0">
                                          <p:val>
                                            <p:strVal val="#ppt_x"/>
                                          </p:val>
                                        </p:tav>
                                        <p:tav tm="100000">
                                          <p:val>
                                            <p:strVal val="#ppt_x"/>
                                          </p:val>
                                        </p:tav>
                                      </p:tavLst>
                                    </p:anim>
                                    <p:anim calcmode="lin" valueType="num">
                                      <p:cBhvr additive="base">
                                        <p:cTn id="12" dur="500" fill="hold"/>
                                        <p:tgtEl>
                                          <p:spTgt spid="7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9"/>
                                        </p:tgtEl>
                                        <p:attrNameLst>
                                          <p:attrName>style.visibility</p:attrName>
                                        </p:attrNameLst>
                                      </p:cBhvr>
                                      <p:to>
                                        <p:strVal val="visible"/>
                                      </p:to>
                                    </p:set>
                                    <p:anim calcmode="lin" valueType="num">
                                      <p:cBhvr additive="base">
                                        <p:cTn id="15" dur="500" fill="hold"/>
                                        <p:tgtEl>
                                          <p:spTgt spid="79"/>
                                        </p:tgtEl>
                                        <p:attrNameLst>
                                          <p:attrName>ppt_x</p:attrName>
                                        </p:attrNameLst>
                                      </p:cBhvr>
                                      <p:tavLst>
                                        <p:tav tm="0">
                                          <p:val>
                                            <p:strVal val="#ppt_x"/>
                                          </p:val>
                                        </p:tav>
                                        <p:tav tm="100000">
                                          <p:val>
                                            <p:strVal val="#ppt_x"/>
                                          </p:val>
                                        </p:tav>
                                      </p:tavLst>
                                    </p:anim>
                                    <p:anim calcmode="lin" valueType="num">
                                      <p:cBhvr additive="base">
                                        <p:cTn id="16" dur="500" fill="hold"/>
                                        <p:tgtEl>
                                          <p:spTgt spid="7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0"/>
                                        </p:tgtEl>
                                        <p:attrNameLst>
                                          <p:attrName>style.visibility</p:attrName>
                                        </p:attrNameLst>
                                      </p:cBhvr>
                                      <p:to>
                                        <p:strVal val="visible"/>
                                      </p:to>
                                    </p:set>
                                    <p:anim calcmode="lin" valueType="num">
                                      <p:cBhvr additive="base">
                                        <p:cTn id="19" dur="500" fill="hold"/>
                                        <p:tgtEl>
                                          <p:spTgt spid="80"/>
                                        </p:tgtEl>
                                        <p:attrNameLst>
                                          <p:attrName>ppt_x</p:attrName>
                                        </p:attrNameLst>
                                      </p:cBhvr>
                                      <p:tavLst>
                                        <p:tav tm="0">
                                          <p:val>
                                            <p:strVal val="#ppt_x"/>
                                          </p:val>
                                        </p:tav>
                                        <p:tav tm="100000">
                                          <p:val>
                                            <p:strVal val="#ppt_x"/>
                                          </p:val>
                                        </p:tav>
                                      </p:tavLst>
                                    </p:anim>
                                    <p:anim calcmode="lin" valueType="num">
                                      <p:cBhvr additive="base">
                                        <p:cTn id="20" dur="500" fill="hold"/>
                                        <p:tgtEl>
                                          <p:spTgt spid="8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1"/>
                                        </p:tgtEl>
                                        <p:attrNameLst>
                                          <p:attrName>style.visibility</p:attrName>
                                        </p:attrNameLst>
                                      </p:cBhvr>
                                      <p:to>
                                        <p:strVal val="visible"/>
                                      </p:to>
                                    </p:set>
                                    <p:anim calcmode="lin" valueType="num">
                                      <p:cBhvr additive="base">
                                        <p:cTn id="23" dur="500" fill="hold"/>
                                        <p:tgtEl>
                                          <p:spTgt spid="81"/>
                                        </p:tgtEl>
                                        <p:attrNameLst>
                                          <p:attrName>ppt_x</p:attrName>
                                        </p:attrNameLst>
                                      </p:cBhvr>
                                      <p:tavLst>
                                        <p:tav tm="0">
                                          <p:val>
                                            <p:strVal val="#ppt_x"/>
                                          </p:val>
                                        </p:tav>
                                        <p:tav tm="100000">
                                          <p:val>
                                            <p:strVal val="#ppt_x"/>
                                          </p:val>
                                        </p:tav>
                                      </p:tavLst>
                                    </p:anim>
                                    <p:anim calcmode="lin" valueType="num">
                                      <p:cBhvr additive="base">
                                        <p:cTn id="24" dur="500" fill="hold"/>
                                        <p:tgtEl>
                                          <p:spTgt spid="8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2"/>
                                        </p:tgtEl>
                                        <p:attrNameLst>
                                          <p:attrName>style.visibility</p:attrName>
                                        </p:attrNameLst>
                                      </p:cBhvr>
                                      <p:to>
                                        <p:strVal val="visible"/>
                                      </p:to>
                                    </p:set>
                                    <p:anim calcmode="lin" valueType="num">
                                      <p:cBhvr additive="base">
                                        <p:cTn id="27" dur="500" fill="hold"/>
                                        <p:tgtEl>
                                          <p:spTgt spid="82"/>
                                        </p:tgtEl>
                                        <p:attrNameLst>
                                          <p:attrName>ppt_x</p:attrName>
                                        </p:attrNameLst>
                                      </p:cBhvr>
                                      <p:tavLst>
                                        <p:tav tm="0">
                                          <p:val>
                                            <p:strVal val="#ppt_x"/>
                                          </p:val>
                                        </p:tav>
                                        <p:tav tm="100000">
                                          <p:val>
                                            <p:strVal val="#ppt_x"/>
                                          </p:val>
                                        </p:tav>
                                      </p:tavLst>
                                    </p:anim>
                                    <p:anim calcmode="lin" valueType="num">
                                      <p:cBhvr additive="base">
                                        <p:cTn id="28" dur="500" fill="hold"/>
                                        <p:tgtEl>
                                          <p:spTgt spid="8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additive="base">
                                        <p:cTn id="31" dur="500" fill="hold"/>
                                        <p:tgtEl>
                                          <p:spTgt spid="83"/>
                                        </p:tgtEl>
                                        <p:attrNameLst>
                                          <p:attrName>ppt_x</p:attrName>
                                        </p:attrNameLst>
                                      </p:cBhvr>
                                      <p:tavLst>
                                        <p:tav tm="0">
                                          <p:val>
                                            <p:strVal val="#ppt_x"/>
                                          </p:val>
                                        </p:tav>
                                        <p:tav tm="100000">
                                          <p:val>
                                            <p:strVal val="#ppt_x"/>
                                          </p:val>
                                        </p:tav>
                                      </p:tavLst>
                                    </p:anim>
                                    <p:anim calcmode="lin" valueType="num">
                                      <p:cBhvr additive="base">
                                        <p:cTn id="32" dur="500" fill="hold"/>
                                        <p:tgtEl>
                                          <p:spTgt spid="8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4"/>
                                        </p:tgtEl>
                                        <p:attrNameLst>
                                          <p:attrName>style.visibility</p:attrName>
                                        </p:attrNameLst>
                                      </p:cBhvr>
                                      <p:to>
                                        <p:strVal val="visible"/>
                                      </p:to>
                                    </p:set>
                                    <p:anim calcmode="lin" valueType="num">
                                      <p:cBhvr additive="base">
                                        <p:cTn id="35" dur="500" fill="hold"/>
                                        <p:tgtEl>
                                          <p:spTgt spid="84"/>
                                        </p:tgtEl>
                                        <p:attrNameLst>
                                          <p:attrName>ppt_x</p:attrName>
                                        </p:attrNameLst>
                                      </p:cBhvr>
                                      <p:tavLst>
                                        <p:tav tm="0">
                                          <p:val>
                                            <p:strVal val="#ppt_x"/>
                                          </p:val>
                                        </p:tav>
                                        <p:tav tm="100000">
                                          <p:val>
                                            <p:strVal val="#ppt_x"/>
                                          </p:val>
                                        </p:tav>
                                      </p:tavLst>
                                    </p:anim>
                                    <p:anim calcmode="lin" valueType="num">
                                      <p:cBhvr additive="base">
                                        <p:cTn id="36" dur="500" fill="hold"/>
                                        <p:tgtEl>
                                          <p:spTgt spid="8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5"/>
                                        </p:tgtEl>
                                        <p:attrNameLst>
                                          <p:attrName>style.visibility</p:attrName>
                                        </p:attrNameLst>
                                      </p:cBhvr>
                                      <p:to>
                                        <p:strVal val="visible"/>
                                      </p:to>
                                    </p:set>
                                    <p:anim calcmode="lin" valueType="num">
                                      <p:cBhvr additive="base">
                                        <p:cTn id="39" dur="500" fill="hold"/>
                                        <p:tgtEl>
                                          <p:spTgt spid="85"/>
                                        </p:tgtEl>
                                        <p:attrNameLst>
                                          <p:attrName>ppt_x</p:attrName>
                                        </p:attrNameLst>
                                      </p:cBhvr>
                                      <p:tavLst>
                                        <p:tav tm="0">
                                          <p:val>
                                            <p:strVal val="#ppt_x"/>
                                          </p:val>
                                        </p:tav>
                                        <p:tav tm="100000">
                                          <p:val>
                                            <p:strVal val="#ppt_x"/>
                                          </p:val>
                                        </p:tav>
                                      </p:tavLst>
                                    </p:anim>
                                    <p:anim calcmode="lin" valueType="num">
                                      <p:cBhvr additive="base">
                                        <p:cTn id="40" dur="500" fill="hold"/>
                                        <p:tgtEl>
                                          <p:spTgt spid="8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6"/>
                                        </p:tgtEl>
                                        <p:attrNameLst>
                                          <p:attrName>style.visibility</p:attrName>
                                        </p:attrNameLst>
                                      </p:cBhvr>
                                      <p:to>
                                        <p:strVal val="visible"/>
                                      </p:to>
                                    </p:set>
                                    <p:anim calcmode="lin" valueType="num">
                                      <p:cBhvr additive="base">
                                        <p:cTn id="43" dur="500" fill="hold"/>
                                        <p:tgtEl>
                                          <p:spTgt spid="86"/>
                                        </p:tgtEl>
                                        <p:attrNameLst>
                                          <p:attrName>ppt_x</p:attrName>
                                        </p:attrNameLst>
                                      </p:cBhvr>
                                      <p:tavLst>
                                        <p:tav tm="0">
                                          <p:val>
                                            <p:strVal val="#ppt_x"/>
                                          </p:val>
                                        </p:tav>
                                        <p:tav tm="100000">
                                          <p:val>
                                            <p:strVal val="#ppt_x"/>
                                          </p:val>
                                        </p:tav>
                                      </p:tavLst>
                                    </p:anim>
                                    <p:anim calcmode="lin" valueType="num">
                                      <p:cBhvr additive="base">
                                        <p:cTn id="44" dur="500" fill="hold"/>
                                        <p:tgtEl>
                                          <p:spTgt spid="8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7"/>
                                        </p:tgtEl>
                                        <p:attrNameLst>
                                          <p:attrName>style.visibility</p:attrName>
                                        </p:attrNameLst>
                                      </p:cBhvr>
                                      <p:to>
                                        <p:strVal val="visible"/>
                                      </p:to>
                                    </p:set>
                                    <p:anim calcmode="lin" valueType="num">
                                      <p:cBhvr additive="base">
                                        <p:cTn id="47" dur="500" fill="hold"/>
                                        <p:tgtEl>
                                          <p:spTgt spid="87"/>
                                        </p:tgtEl>
                                        <p:attrNameLst>
                                          <p:attrName>ppt_x</p:attrName>
                                        </p:attrNameLst>
                                      </p:cBhvr>
                                      <p:tavLst>
                                        <p:tav tm="0">
                                          <p:val>
                                            <p:strVal val="#ppt_x"/>
                                          </p:val>
                                        </p:tav>
                                        <p:tav tm="100000">
                                          <p:val>
                                            <p:strVal val="#ppt_x"/>
                                          </p:val>
                                        </p:tav>
                                      </p:tavLst>
                                    </p:anim>
                                    <p:anim calcmode="lin" valueType="num">
                                      <p:cBhvr additive="base">
                                        <p:cTn id="48" dur="500" fill="hold"/>
                                        <p:tgtEl>
                                          <p:spTgt spid="8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88"/>
                                        </p:tgtEl>
                                        <p:attrNameLst>
                                          <p:attrName>style.visibility</p:attrName>
                                        </p:attrNameLst>
                                      </p:cBhvr>
                                      <p:to>
                                        <p:strVal val="visible"/>
                                      </p:to>
                                    </p:set>
                                    <p:anim calcmode="lin" valueType="num">
                                      <p:cBhvr additive="base">
                                        <p:cTn id="51" dur="500" fill="hold"/>
                                        <p:tgtEl>
                                          <p:spTgt spid="88"/>
                                        </p:tgtEl>
                                        <p:attrNameLst>
                                          <p:attrName>ppt_x</p:attrName>
                                        </p:attrNameLst>
                                      </p:cBhvr>
                                      <p:tavLst>
                                        <p:tav tm="0">
                                          <p:val>
                                            <p:strVal val="#ppt_x"/>
                                          </p:val>
                                        </p:tav>
                                        <p:tav tm="100000">
                                          <p:val>
                                            <p:strVal val="#ppt_x"/>
                                          </p:val>
                                        </p:tav>
                                      </p:tavLst>
                                    </p:anim>
                                    <p:anim calcmode="lin" valueType="num">
                                      <p:cBhvr additive="base">
                                        <p:cTn id="52" dur="500" fill="hold"/>
                                        <p:tgtEl>
                                          <p:spTgt spid="8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9"/>
                                        </p:tgtEl>
                                        <p:attrNameLst>
                                          <p:attrName>style.visibility</p:attrName>
                                        </p:attrNameLst>
                                      </p:cBhvr>
                                      <p:to>
                                        <p:strVal val="visible"/>
                                      </p:to>
                                    </p:set>
                                    <p:anim calcmode="lin" valueType="num">
                                      <p:cBhvr additive="base">
                                        <p:cTn id="55" dur="500" fill="hold"/>
                                        <p:tgtEl>
                                          <p:spTgt spid="89"/>
                                        </p:tgtEl>
                                        <p:attrNameLst>
                                          <p:attrName>ppt_x</p:attrName>
                                        </p:attrNameLst>
                                      </p:cBhvr>
                                      <p:tavLst>
                                        <p:tav tm="0">
                                          <p:val>
                                            <p:strVal val="#ppt_x"/>
                                          </p:val>
                                        </p:tav>
                                        <p:tav tm="100000">
                                          <p:val>
                                            <p:strVal val="#ppt_x"/>
                                          </p:val>
                                        </p:tav>
                                      </p:tavLst>
                                    </p:anim>
                                    <p:anim calcmode="lin" valueType="num">
                                      <p:cBhvr additive="base">
                                        <p:cTn id="56" dur="500" fill="hold"/>
                                        <p:tgtEl>
                                          <p:spTgt spid="8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90"/>
                                        </p:tgtEl>
                                        <p:attrNameLst>
                                          <p:attrName>style.visibility</p:attrName>
                                        </p:attrNameLst>
                                      </p:cBhvr>
                                      <p:to>
                                        <p:strVal val="visible"/>
                                      </p:to>
                                    </p:set>
                                    <p:anim calcmode="lin" valueType="num">
                                      <p:cBhvr additive="base">
                                        <p:cTn id="59" dur="500" fill="hold"/>
                                        <p:tgtEl>
                                          <p:spTgt spid="90"/>
                                        </p:tgtEl>
                                        <p:attrNameLst>
                                          <p:attrName>ppt_x</p:attrName>
                                        </p:attrNameLst>
                                      </p:cBhvr>
                                      <p:tavLst>
                                        <p:tav tm="0">
                                          <p:val>
                                            <p:strVal val="#ppt_x"/>
                                          </p:val>
                                        </p:tav>
                                        <p:tav tm="100000">
                                          <p:val>
                                            <p:strVal val="#ppt_x"/>
                                          </p:val>
                                        </p:tav>
                                      </p:tavLst>
                                    </p:anim>
                                    <p:anim calcmode="lin" valueType="num">
                                      <p:cBhvr additive="base">
                                        <p:cTn id="60" dur="500" fill="hold"/>
                                        <p:tgtEl>
                                          <p:spTgt spid="9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91"/>
                                        </p:tgtEl>
                                        <p:attrNameLst>
                                          <p:attrName>style.visibility</p:attrName>
                                        </p:attrNameLst>
                                      </p:cBhvr>
                                      <p:to>
                                        <p:strVal val="visible"/>
                                      </p:to>
                                    </p:set>
                                    <p:anim calcmode="lin" valueType="num">
                                      <p:cBhvr additive="base">
                                        <p:cTn id="63" dur="500" fill="hold"/>
                                        <p:tgtEl>
                                          <p:spTgt spid="91"/>
                                        </p:tgtEl>
                                        <p:attrNameLst>
                                          <p:attrName>ppt_x</p:attrName>
                                        </p:attrNameLst>
                                      </p:cBhvr>
                                      <p:tavLst>
                                        <p:tav tm="0">
                                          <p:val>
                                            <p:strVal val="#ppt_x"/>
                                          </p:val>
                                        </p:tav>
                                        <p:tav tm="100000">
                                          <p:val>
                                            <p:strVal val="#ppt_x"/>
                                          </p:val>
                                        </p:tav>
                                      </p:tavLst>
                                    </p:anim>
                                    <p:anim calcmode="lin" valueType="num">
                                      <p:cBhvr additive="base">
                                        <p:cTn id="64" dur="500" fill="hold"/>
                                        <p:tgtEl>
                                          <p:spTgt spid="9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92"/>
                                        </p:tgtEl>
                                        <p:attrNameLst>
                                          <p:attrName>style.visibility</p:attrName>
                                        </p:attrNameLst>
                                      </p:cBhvr>
                                      <p:to>
                                        <p:strVal val="visible"/>
                                      </p:to>
                                    </p:set>
                                    <p:anim calcmode="lin" valueType="num">
                                      <p:cBhvr additive="base">
                                        <p:cTn id="67" dur="500" fill="hold"/>
                                        <p:tgtEl>
                                          <p:spTgt spid="92"/>
                                        </p:tgtEl>
                                        <p:attrNameLst>
                                          <p:attrName>ppt_x</p:attrName>
                                        </p:attrNameLst>
                                      </p:cBhvr>
                                      <p:tavLst>
                                        <p:tav tm="0">
                                          <p:val>
                                            <p:strVal val="#ppt_x"/>
                                          </p:val>
                                        </p:tav>
                                        <p:tav tm="100000">
                                          <p:val>
                                            <p:strVal val="#ppt_x"/>
                                          </p:val>
                                        </p:tav>
                                      </p:tavLst>
                                    </p:anim>
                                    <p:anim calcmode="lin" valueType="num">
                                      <p:cBhvr additive="base">
                                        <p:cTn id="68" dur="500" fill="hold"/>
                                        <p:tgtEl>
                                          <p:spTgt spid="92"/>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93"/>
                                        </p:tgtEl>
                                        <p:attrNameLst>
                                          <p:attrName>style.visibility</p:attrName>
                                        </p:attrNameLst>
                                      </p:cBhvr>
                                      <p:to>
                                        <p:strVal val="visible"/>
                                      </p:to>
                                    </p:set>
                                    <p:anim calcmode="lin" valueType="num">
                                      <p:cBhvr additive="base">
                                        <p:cTn id="71" dur="500" fill="hold"/>
                                        <p:tgtEl>
                                          <p:spTgt spid="93"/>
                                        </p:tgtEl>
                                        <p:attrNameLst>
                                          <p:attrName>ppt_x</p:attrName>
                                        </p:attrNameLst>
                                      </p:cBhvr>
                                      <p:tavLst>
                                        <p:tav tm="0">
                                          <p:val>
                                            <p:strVal val="#ppt_x"/>
                                          </p:val>
                                        </p:tav>
                                        <p:tav tm="100000">
                                          <p:val>
                                            <p:strVal val="#ppt_x"/>
                                          </p:val>
                                        </p:tav>
                                      </p:tavLst>
                                    </p:anim>
                                    <p:anim calcmode="lin" valueType="num">
                                      <p:cBhvr additive="base">
                                        <p:cTn id="72" dur="500" fill="hold"/>
                                        <p:tgtEl>
                                          <p:spTgt spid="93"/>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94"/>
                                        </p:tgtEl>
                                        <p:attrNameLst>
                                          <p:attrName>style.visibility</p:attrName>
                                        </p:attrNameLst>
                                      </p:cBhvr>
                                      <p:to>
                                        <p:strVal val="visible"/>
                                      </p:to>
                                    </p:set>
                                    <p:anim calcmode="lin" valueType="num">
                                      <p:cBhvr additive="base">
                                        <p:cTn id="75" dur="500" fill="hold"/>
                                        <p:tgtEl>
                                          <p:spTgt spid="94"/>
                                        </p:tgtEl>
                                        <p:attrNameLst>
                                          <p:attrName>ppt_x</p:attrName>
                                        </p:attrNameLst>
                                      </p:cBhvr>
                                      <p:tavLst>
                                        <p:tav tm="0">
                                          <p:val>
                                            <p:strVal val="#ppt_x"/>
                                          </p:val>
                                        </p:tav>
                                        <p:tav tm="100000">
                                          <p:val>
                                            <p:strVal val="#ppt_x"/>
                                          </p:val>
                                        </p:tav>
                                      </p:tavLst>
                                    </p:anim>
                                    <p:anim calcmode="lin" valueType="num">
                                      <p:cBhvr additive="base">
                                        <p:cTn id="76" dur="500" fill="hold"/>
                                        <p:tgtEl>
                                          <p:spTgt spid="9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95"/>
                                        </p:tgtEl>
                                        <p:attrNameLst>
                                          <p:attrName>style.visibility</p:attrName>
                                        </p:attrNameLst>
                                      </p:cBhvr>
                                      <p:to>
                                        <p:strVal val="visible"/>
                                      </p:to>
                                    </p:set>
                                    <p:anim calcmode="lin" valueType="num">
                                      <p:cBhvr additive="base">
                                        <p:cTn id="79" dur="500" fill="hold"/>
                                        <p:tgtEl>
                                          <p:spTgt spid="95"/>
                                        </p:tgtEl>
                                        <p:attrNameLst>
                                          <p:attrName>ppt_x</p:attrName>
                                        </p:attrNameLst>
                                      </p:cBhvr>
                                      <p:tavLst>
                                        <p:tav tm="0">
                                          <p:val>
                                            <p:strVal val="#ppt_x"/>
                                          </p:val>
                                        </p:tav>
                                        <p:tav tm="100000">
                                          <p:val>
                                            <p:strVal val="#ppt_x"/>
                                          </p:val>
                                        </p:tav>
                                      </p:tavLst>
                                    </p:anim>
                                    <p:anim calcmode="lin" valueType="num">
                                      <p:cBhvr additive="base">
                                        <p:cTn id="80" dur="500" fill="hold"/>
                                        <p:tgtEl>
                                          <p:spTgt spid="95"/>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96"/>
                                        </p:tgtEl>
                                        <p:attrNameLst>
                                          <p:attrName>style.visibility</p:attrName>
                                        </p:attrNameLst>
                                      </p:cBhvr>
                                      <p:to>
                                        <p:strVal val="visible"/>
                                      </p:to>
                                    </p:set>
                                    <p:anim calcmode="lin" valueType="num">
                                      <p:cBhvr additive="base">
                                        <p:cTn id="83" dur="500" fill="hold"/>
                                        <p:tgtEl>
                                          <p:spTgt spid="96"/>
                                        </p:tgtEl>
                                        <p:attrNameLst>
                                          <p:attrName>ppt_x</p:attrName>
                                        </p:attrNameLst>
                                      </p:cBhvr>
                                      <p:tavLst>
                                        <p:tav tm="0">
                                          <p:val>
                                            <p:strVal val="#ppt_x"/>
                                          </p:val>
                                        </p:tav>
                                        <p:tav tm="100000">
                                          <p:val>
                                            <p:strVal val="#ppt_x"/>
                                          </p:val>
                                        </p:tav>
                                      </p:tavLst>
                                    </p:anim>
                                    <p:anim calcmode="lin" valueType="num">
                                      <p:cBhvr additive="base">
                                        <p:cTn id="84" dur="500" fill="hold"/>
                                        <p:tgtEl>
                                          <p:spTgt spid="96"/>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97"/>
                                        </p:tgtEl>
                                        <p:attrNameLst>
                                          <p:attrName>style.visibility</p:attrName>
                                        </p:attrNameLst>
                                      </p:cBhvr>
                                      <p:to>
                                        <p:strVal val="visible"/>
                                      </p:to>
                                    </p:set>
                                    <p:anim calcmode="lin" valueType="num">
                                      <p:cBhvr additive="base">
                                        <p:cTn id="87" dur="500" fill="hold"/>
                                        <p:tgtEl>
                                          <p:spTgt spid="97"/>
                                        </p:tgtEl>
                                        <p:attrNameLst>
                                          <p:attrName>ppt_x</p:attrName>
                                        </p:attrNameLst>
                                      </p:cBhvr>
                                      <p:tavLst>
                                        <p:tav tm="0">
                                          <p:val>
                                            <p:strVal val="#ppt_x"/>
                                          </p:val>
                                        </p:tav>
                                        <p:tav tm="100000">
                                          <p:val>
                                            <p:strVal val="#ppt_x"/>
                                          </p:val>
                                        </p:tav>
                                      </p:tavLst>
                                    </p:anim>
                                    <p:anim calcmode="lin" valueType="num">
                                      <p:cBhvr additive="base">
                                        <p:cTn id="88" dur="500" fill="hold"/>
                                        <p:tgtEl>
                                          <p:spTgt spid="97"/>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98"/>
                                        </p:tgtEl>
                                        <p:attrNameLst>
                                          <p:attrName>style.visibility</p:attrName>
                                        </p:attrNameLst>
                                      </p:cBhvr>
                                      <p:to>
                                        <p:strVal val="visible"/>
                                      </p:to>
                                    </p:set>
                                    <p:anim calcmode="lin" valueType="num">
                                      <p:cBhvr additive="base">
                                        <p:cTn id="91" dur="500" fill="hold"/>
                                        <p:tgtEl>
                                          <p:spTgt spid="98"/>
                                        </p:tgtEl>
                                        <p:attrNameLst>
                                          <p:attrName>ppt_x</p:attrName>
                                        </p:attrNameLst>
                                      </p:cBhvr>
                                      <p:tavLst>
                                        <p:tav tm="0">
                                          <p:val>
                                            <p:strVal val="#ppt_x"/>
                                          </p:val>
                                        </p:tav>
                                        <p:tav tm="100000">
                                          <p:val>
                                            <p:strVal val="#ppt_x"/>
                                          </p:val>
                                        </p:tav>
                                      </p:tavLst>
                                    </p:anim>
                                    <p:anim calcmode="lin" valueType="num">
                                      <p:cBhvr additive="base">
                                        <p:cTn id="92" dur="500" fill="hold"/>
                                        <p:tgtEl>
                                          <p:spTgt spid="98"/>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99"/>
                                        </p:tgtEl>
                                        <p:attrNameLst>
                                          <p:attrName>style.visibility</p:attrName>
                                        </p:attrNameLst>
                                      </p:cBhvr>
                                      <p:to>
                                        <p:strVal val="visible"/>
                                      </p:to>
                                    </p:set>
                                    <p:anim calcmode="lin" valueType="num">
                                      <p:cBhvr additive="base">
                                        <p:cTn id="95" dur="500" fill="hold"/>
                                        <p:tgtEl>
                                          <p:spTgt spid="99"/>
                                        </p:tgtEl>
                                        <p:attrNameLst>
                                          <p:attrName>ppt_x</p:attrName>
                                        </p:attrNameLst>
                                      </p:cBhvr>
                                      <p:tavLst>
                                        <p:tav tm="0">
                                          <p:val>
                                            <p:strVal val="#ppt_x"/>
                                          </p:val>
                                        </p:tav>
                                        <p:tav tm="100000">
                                          <p:val>
                                            <p:strVal val="#ppt_x"/>
                                          </p:val>
                                        </p:tav>
                                      </p:tavLst>
                                    </p:anim>
                                    <p:anim calcmode="lin" valueType="num">
                                      <p:cBhvr additive="base">
                                        <p:cTn id="96" dur="500" fill="hold"/>
                                        <p:tgtEl>
                                          <p:spTgt spid="99"/>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100"/>
                                        </p:tgtEl>
                                        <p:attrNameLst>
                                          <p:attrName>style.visibility</p:attrName>
                                        </p:attrNameLst>
                                      </p:cBhvr>
                                      <p:to>
                                        <p:strVal val="visible"/>
                                      </p:to>
                                    </p:set>
                                    <p:anim calcmode="lin" valueType="num">
                                      <p:cBhvr additive="base">
                                        <p:cTn id="99" dur="500" fill="hold"/>
                                        <p:tgtEl>
                                          <p:spTgt spid="100"/>
                                        </p:tgtEl>
                                        <p:attrNameLst>
                                          <p:attrName>ppt_x</p:attrName>
                                        </p:attrNameLst>
                                      </p:cBhvr>
                                      <p:tavLst>
                                        <p:tav tm="0">
                                          <p:val>
                                            <p:strVal val="#ppt_x"/>
                                          </p:val>
                                        </p:tav>
                                        <p:tav tm="100000">
                                          <p:val>
                                            <p:strVal val="#ppt_x"/>
                                          </p:val>
                                        </p:tav>
                                      </p:tavLst>
                                    </p:anim>
                                    <p:anim calcmode="lin" valueType="num">
                                      <p:cBhvr additive="base">
                                        <p:cTn id="100" dur="500" fill="hold"/>
                                        <p:tgtEl>
                                          <p:spTgt spid="100"/>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101"/>
                                        </p:tgtEl>
                                        <p:attrNameLst>
                                          <p:attrName>style.visibility</p:attrName>
                                        </p:attrNameLst>
                                      </p:cBhvr>
                                      <p:to>
                                        <p:strVal val="visible"/>
                                      </p:to>
                                    </p:set>
                                    <p:anim calcmode="lin" valueType="num">
                                      <p:cBhvr additive="base">
                                        <p:cTn id="103" dur="500" fill="hold"/>
                                        <p:tgtEl>
                                          <p:spTgt spid="101"/>
                                        </p:tgtEl>
                                        <p:attrNameLst>
                                          <p:attrName>ppt_x</p:attrName>
                                        </p:attrNameLst>
                                      </p:cBhvr>
                                      <p:tavLst>
                                        <p:tav tm="0">
                                          <p:val>
                                            <p:strVal val="#ppt_x"/>
                                          </p:val>
                                        </p:tav>
                                        <p:tav tm="100000">
                                          <p:val>
                                            <p:strVal val="#ppt_x"/>
                                          </p:val>
                                        </p:tav>
                                      </p:tavLst>
                                    </p:anim>
                                    <p:anim calcmode="lin" valueType="num">
                                      <p:cBhvr additive="base">
                                        <p:cTn id="104" dur="500" fill="hold"/>
                                        <p:tgtEl>
                                          <p:spTgt spid="101"/>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102"/>
                                        </p:tgtEl>
                                        <p:attrNameLst>
                                          <p:attrName>style.visibility</p:attrName>
                                        </p:attrNameLst>
                                      </p:cBhvr>
                                      <p:to>
                                        <p:strVal val="visible"/>
                                      </p:to>
                                    </p:set>
                                    <p:anim calcmode="lin" valueType="num">
                                      <p:cBhvr additive="base">
                                        <p:cTn id="107" dur="500" fill="hold"/>
                                        <p:tgtEl>
                                          <p:spTgt spid="102"/>
                                        </p:tgtEl>
                                        <p:attrNameLst>
                                          <p:attrName>ppt_x</p:attrName>
                                        </p:attrNameLst>
                                      </p:cBhvr>
                                      <p:tavLst>
                                        <p:tav tm="0">
                                          <p:val>
                                            <p:strVal val="#ppt_x"/>
                                          </p:val>
                                        </p:tav>
                                        <p:tav tm="100000">
                                          <p:val>
                                            <p:strVal val="#ppt_x"/>
                                          </p:val>
                                        </p:tav>
                                      </p:tavLst>
                                    </p:anim>
                                    <p:anim calcmode="lin" valueType="num">
                                      <p:cBhvr additive="base">
                                        <p:cTn id="108" dur="500" fill="hold"/>
                                        <p:tgtEl>
                                          <p:spTgt spid="102"/>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03"/>
                                        </p:tgtEl>
                                        <p:attrNameLst>
                                          <p:attrName>style.visibility</p:attrName>
                                        </p:attrNameLst>
                                      </p:cBhvr>
                                      <p:to>
                                        <p:strVal val="visible"/>
                                      </p:to>
                                    </p:set>
                                    <p:anim calcmode="lin" valueType="num">
                                      <p:cBhvr additive="base">
                                        <p:cTn id="111" dur="500" fill="hold"/>
                                        <p:tgtEl>
                                          <p:spTgt spid="103"/>
                                        </p:tgtEl>
                                        <p:attrNameLst>
                                          <p:attrName>ppt_x</p:attrName>
                                        </p:attrNameLst>
                                      </p:cBhvr>
                                      <p:tavLst>
                                        <p:tav tm="0">
                                          <p:val>
                                            <p:strVal val="#ppt_x"/>
                                          </p:val>
                                        </p:tav>
                                        <p:tav tm="100000">
                                          <p:val>
                                            <p:strVal val="#ppt_x"/>
                                          </p:val>
                                        </p:tav>
                                      </p:tavLst>
                                    </p:anim>
                                    <p:anim calcmode="lin" valueType="num">
                                      <p:cBhvr additive="base">
                                        <p:cTn id="112" dur="500" fill="hold"/>
                                        <p:tgtEl>
                                          <p:spTgt spid="103"/>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104"/>
                                        </p:tgtEl>
                                        <p:attrNameLst>
                                          <p:attrName>style.visibility</p:attrName>
                                        </p:attrNameLst>
                                      </p:cBhvr>
                                      <p:to>
                                        <p:strVal val="visible"/>
                                      </p:to>
                                    </p:set>
                                    <p:anim calcmode="lin" valueType="num">
                                      <p:cBhvr additive="base">
                                        <p:cTn id="115" dur="500" fill="hold"/>
                                        <p:tgtEl>
                                          <p:spTgt spid="104"/>
                                        </p:tgtEl>
                                        <p:attrNameLst>
                                          <p:attrName>ppt_x</p:attrName>
                                        </p:attrNameLst>
                                      </p:cBhvr>
                                      <p:tavLst>
                                        <p:tav tm="0">
                                          <p:val>
                                            <p:strVal val="#ppt_x"/>
                                          </p:val>
                                        </p:tav>
                                        <p:tav tm="100000">
                                          <p:val>
                                            <p:strVal val="#ppt_x"/>
                                          </p:val>
                                        </p:tav>
                                      </p:tavLst>
                                    </p:anim>
                                    <p:anim calcmode="lin" valueType="num">
                                      <p:cBhvr additive="base">
                                        <p:cTn id="116" dur="500" fill="hold"/>
                                        <p:tgtEl>
                                          <p:spTgt spid="104"/>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44"/>
                                        </p:tgtEl>
                                        <p:attrNameLst>
                                          <p:attrName>style.visibility</p:attrName>
                                        </p:attrNameLst>
                                      </p:cBhvr>
                                      <p:to>
                                        <p:strVal val="visible"/>
                                      </p:to>
                                    </p:set>
                                    <p:anim calcmode="lin" valueType="num">
                                      <p:cBhvr additive="base">
                                        <p:cTn id="119" dur="500" fill="hold"/>
                                        <p:tgtEl>
                                          <p:spTgt spid="44"/>
                                        </p:tgtEl>
                                        <p:attrNameLst>
                                          <p:attrName>ppt_x</p:attrName>
                                        </p:attrNameLst>
                                      </p:cBhvr>
                                      <p:tavLst>
                                        <p:tav tm="0">
                                          <p:val>
                                            <p:strVal val="#ppt_x"/>
                                          </p:val>
                                        </p:tav>
                                        <p:tav tm="100000">
                                          <p:val>
                                            <p:strVal val="#ppt_x"/>
                                          </p:val>
                                        </p:tav>
                                      </p:tavLst>
                                    </p:anim>
                                    <p:anim calcmode="lin" valueType="num">
                                      <p:cBhvr additive="base">
                                        <p:cTn id="120" dur="500" fill="hold"/>
                                        <p:tgtEl>
                                          <p:spTgt spid="44"/>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43"/>
                                        </p:tgtEl>
                                        <p:attrNameLst>
                                          <p:attrName>style.visibility</p:attrName>
                                        </p:attrNameLst>
                                      </p:cBhvr>
                                      <p:to>
                                        <p:strVal val="visible"/>
                                      </p:to>
                                    </p:set>
                                    <p:anim calcmode="lin" valueType="num">
                                      <p:cBhvr additive="base">
                                        <p:cTn id="123" dur="500" fill="hold"/>
                                        <p:tgtEl>
                                          <p:spTgt spid="43"/>
                                        </p:tgtEl>
                                        <p:attrNameLst>
                                          <p:attrName>ppt_x</p:attrName>
                                        </p:attrNameLst>
                                      </p:cBhvr>
                                      <p:tavLst>
                                        <p:tav tm="0">
                                          <p:val>
                                            <p:strVal val="#ppt_x"/>
                                          </p:val>
                                        </p:tav>
                                        <p:tav tm="100000">
                                          <p:val>
                                            <p:strVal val="#ppt_x"/>
                                          </p:val>
                                        </p:tav>
                                      </p:tavLst>
                                    </p:anim>
                                    <p:anim calcmode="lin" valueType="num">
                                      <p:cBhvr additive="base">
                                        <p:cTn id="124" dur="500" fill="hold"/>
                                        <p:tgtEl>
                                          <p:spTgt spid="43"/>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3"/>
                                        </p:tgtEl>
                                        <p:attrNameLst>
                                          <p:attrName>style.visibility</p:attrName>
                                        </p:attrNameLst>
                                      </p:cBhvr>
                                      <p:to>
                                        <p:strVal val="visible"/>
                                      </p:to>
                                    </p:set>
                                    <p:anim calcmode="lin" valueType="num">
                                      <p:cBhvr additive="base">
                                        <p:cTn id="127" dur="500" fill="hold"/>
                                        <p:tgtEl>
                                          <p:spTgt spid="3"/>
                                        </p:tgtEl>
                                        <p:attrNameLst>
                                          <p:attrName>ppt_x</p:attrName>
                                        </p:attrNameLst>
                                      </p:cBhvr>
                                      <p:tavLst>
                                        <p:tav tm="0">
                                          <p:val>
                                            <p:strVal val="#ppt_x"/>
                                          </p:val>
                                        </p:tav>
                                        <p:tav tm="100000">
                                          <p:val>
                                            <p:strVal val="#ppt_x"/>
                                          </p:val>
                                        </p:tav>
                                      </p:tavLst>
                                    </p:anim>
                                    <p:anim calcmode="lin" valueType="num">
                                      <p:cBhvr additive="base">
                                        <p:cTn id="1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41"/>
                                        </p:tgtEl>
                                        <p:attrNameLst>
                                          <p:attrName>style.visibility</p:attrName>
                                        </p:attrNameLst>
                                      </p:cBhvr>
                                      <p:to>
                                        <p:strVal val="visible"/>
                                      </p:to>
                                    </p:set>
                                    <p:anim calcmode="lin" valueType="num">
                                      <p:cBhvr additive="base">
                                        <p:cTn id="133" dur="500" fill="hold"/>
                                        <p:tgtEl>
                                          <p:spTgt spid="41"/>
                                        </p:tgtEl>
                                        <p:attrNameLst>
                                          <p:attrName>ppt_x</p:attrName>
                                        </p:attrNameLst>
                                      </p:cBhvr>
                                      <p:tavLst>
                                        <p:tav tm="0">
                                          <p:val>
                                            <p:strVal val="#ppt_x"/>
                                          </p:val>
                                        </p:tav>
                                        <p:tav tm="100000">
                                          <p:val>
                                            <p:strVal val="#ppt_x"/>
                                          </p:val>
                                        </p:tav>
                                      </p:tavLst>
                                    </p:anim>
                                    <p:anim calcmode="lin" valueType="num">
                                      <p:cBhvr additive="base">
                                        <p:cTn id="134" dur="500" fill="hold"/>
                                        <p:tgtEl>
                                          <p:spTgt spid="41"/>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2"/>
                                        </p:tgtEl>
                                        <p:attrNameLst>
                                          <p:attrName>style.visibility</p:attrName>
                                        </p:attrNameLst>
                                      </p:cBhvr>
                                      <p:to>
                                        <p:strVal val="visible"/>
                                      </p:to>
                                    </p:set>
                                    <p:anim calcmode="lin" valueType="num">
                                      <p:cBhvr additive="base">
                                        <p:cTn id="137" dur="500" fill="hold"/>
                                        <p:tgtEl>
                                          <p:spTgt spid="2"/>
                                        </p:tgtEl>
                                        <p:attrNameLst>
                                          <p:attrName>ppt_x</p:attrName>
                                        </p:attrNameLst>
                                      </p:cBhvr>
                                      <p:tavLst>
                                        <p:tav tm="0">
                                          <p:val>
                                            <p:strVal val="#ppt_x"/>
                                          </p:val>
                                        </p:tav>
                                        <p:tav tm="100000">
                                          <p:val>
                                            <p:strVal val="#ppt_x"/>
                                          </p:val>
                                        </p:tav>
                                      </p:tavLst>
                                    </p:anim>
                                    <p:anim calcmode="lin" valueType="num">
                                      <p:cBhvr additive="base">
                                        <p:cTn id="1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77" grpId="0" animBg="1"/>
      <p:bldP spid="78" grpId="0" animBg="1"/>
      <p:bldP spid="81" grpId="0"/>
      <p:bldP spid="83" grpId="0" animBg="1"/>
      <p:bldP spid="84" grpId="0" animBg="1"/>
      <p:bldP spid="85" grpId="0" animBg="1"/>
      <p:bldP spid="86" grpId="0" animBg="1"/>
      <p:bldP spid="87" grpId="0" animBg="1"/>
      <p:bldP spid="89" grpId="0" animBg="1"/>
      <p:bldP spid="98" grpId="0"/>
      <p:bldP spid="99" grpId="0" animBg="1"/>
      <p:bldP spid="100" grpId="0" animBg="1"/>
      <p:bldP spid="101" grpId="0"/>
      <p:bldP spid="102" grpId="0"/>
      <p:bldP spid="103" grpId="0" animBg="1"/>
      <p:bldP spid="41" grpId="0"/>
      <p:bldP spid="2" grpId="0"/>
      <p:bldP spid="43" grpId="0" animBg="1"/>
      <p:bldP spid="44" grpId="0" animBg="1"/>
      <p:bldP spid="3"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75">
            <a:extLst>
              <a:ext uri="{FF2B5EF4-FFF2-40B4-BE49-F238E27FC236}">
                <a16:creationId xmlns:a16="http://schemas.microsoft.com/office/drawing/2014/main" id="{C4203744-F1DC-2E49-8738-68738E79E251}"/>
              </a:ext>
            </a:extLst>
          </p:cNvPr>
          <p:cNvSpPr/>
          <p:nvPr/>
        </p:nvSpPr>
        <p:spPr>
          <a:xfrm>
            <a:off x="8172174" y="4862294"/>
            <a:ext cx="933364" cy="1550508"/>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43" name="矩形 42">
            <a:extLst>
              <a:ext uri="{FF2B5EF4-FFF2-40B4-BE49-F238E27FC236}">
                <a16:creationId xmlns:a16="http://schemas.microsoft.com/office/drawing/2014/main" id="{BD3B433F-6CAD-9F4F-B43F-218BD5BC0FDC}"/>
              </a:ext>
            </a:extLst>
          </p:cNvPr>
          <p:cNvSpPr/>
          <p:nvPr/>
        </p:nvSpPr>
        <p:spPr>
          <a:xfrm>
            <a:off x="7007995" y="4862294"/>
            <a:ext cx="1455588" cy="1560992"/>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37" name="矩形 36">
            <a:extLst>
              <a:ext uri="{FF2B5EF4-FFF2-40B4-BE49-F238E27FC236}">
                <a16:creationId xmlns:a16="http://schemas.microsoft.com/office/drawing/2014/main" id="{82833417-E2AF-634A-9584-7C1B8908699F}"/>
              </a:ext>
            </a:extLst>
          </p:cNvPr>
          <p:cNvSpPr/>
          <p:nvPr/>
        </p:nvSpPr>
        <p:spPr>
          <a:xfrm>
            <a:off x="3489151" y="4907081"/>
            <a:ext cx="1363969" cy="1529353"/>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36" name="矩形 35">
            <a:extLst>
              <a:ext uri="{FF2B5EF4-FFF2-40B4-BE49-F238E27FC236}">
                <a16:creationId xmlns:a16="http://schemas.microsoft.com/office/drawing/2014/main" id="{D41B43DF-6BCD-5542-AE4D-D91229B4756E}"/>
              </a:ext>
            </a:extLst>
          </p:cNvPr>
          <p:cNvSpPr/>
          <p:nvPr/>
        </p:nvSpPr>
        <p:spPr>
          <a:xfrm>
            <a:off x="3573" y="2828931"/>
            <a:ext cx="1423536" cy="1550508"/>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2" name="矩形 1">
            <a:extLst>
              <a:ext uri="{FF2B5EF4-FFF2-40B4-BE49-F238E27FC236}">
                <a16:creationId xmlns:a16="http://schemas.microsoft.com/office/drawing/2014/main" id="{2F506859-7308-B342-9C28-E3BAE74B1479}"/>
              </a:ext>
            </a:extLst>
          </p:cNvPr>
          <p:cNvSpPr/>
          <p:nvPr/>
        </p:nvSpPr>
        <p:spPr>
          <a:xfrm>
            <a:off x="7048148" y="2834397"/>
            <a:ext cx="1423536" cy="1550508"/>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pic>
        <p:nvPicPr>
          <p:cNvPr id="5" name="Picture 4" descr="fig39">
            <a:extLst>
              <a:ext uri="{FF2B5EF4-FFF2-40B4-BE49-F238E27FC236}">
                <a16:creationId xmlns:a16="http://schemas.microsoft.com/office/drawing/2014/main" id="{C08FDA69-2687-1943-9055-93A205DD4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r="51591" b="39111"/>
          <a:stretch>
            <a:fillRect/>
          </a:stretch>
        </p:blipFill>
        <p:spPr bwMode="auto">
          <a:xfrm>
            <a:off x="860829" y="300815"/>
            <a:ext cx="26638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fig39">
            <a:extLst>
              <a:ext uri="{FF2B5EF4-FFF2-40B4-BE49-F238E27FC236}">
                <a16:creationId xmlns:a16="http://schemas.microsoft.com/office/drawing/2014/main" id="{7D010BC0-FD50-CB4D-A195-33E950CF0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024" t="2" b="39111"/>
          <a:stretch>
            <a:fillRect/>
          </a:stretch>
        </p:blipFill>
        <p:spPr bwMode="auto">
          <a:xfrm>
            <a:off x="5092309" y="300815"/>
            <a:ext cx="26955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1">
            <a:extLst>
              <a:ext uri="{FF2B5EF4-FFF2-40B4-BE49-F238E27FC236}">
                <a16:creationId xmlns:a16="http://schemas.microsoft.com/office/drawing/2014/main" id="{376A4FD0-4C1C-4D40-8B39-F5FFE3530074}"/>
              </a:ext>
            </a:extLst>
          </p:cNvPr>
          <p:cNvSpPr txBox="1">
            <a:spLocks noChangeArrowheads="1"/>
          </p:cNvSpPr>
          <p:nvPr/>
        </p:nvSpPr>
        <p:spPr bwMode="auto">
          <a:xfrm>
            <a:off x="2412057" y="-32606"/>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1</a:t>
            </a:r>
            <a:endParaRPr lang="zh-TW" altLang="en-US" sz="1800" dirty="0">
              <a:latin typeface="Cambria Math" panose="02040503050406030204" pitchFamily="18" charset="0"/>
            </a:endParaRPr>
          </a:p>
        </p:txBody>
      </p:sp>
      <p:sp>
        <p:nvSpPr>
          <p:cNvPr id="8" name="文字方塊 11">
            <a:extLst>
              <a:ext uri="{FF2B5EF4-FFF2-40B4-BE49-F238E27FC236}">
                <a16:creationId xmlns:a16="http://schemas.microsoft.com/office/drawing/2014/main" id="{A5A58964-6924-1B42-B642-058FA1E2B876}"/>
              </a:ext>
            </a:extLst>
          </p:cNvPr>
          <p:cNvSpPr txBox="1">
            <a:spLocks noChangeArrowheads="1"/>
          </p:cNvSpPr>
          <p:nvPr/>
        </p:nvSpPr>
        <p:spPr bwMode="auto">
          <a:xfrm>
            <a:off x="5723306" y="-18656"/>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2</a:t>
            </a:r>
            <a:endParaRPr lang="zh-TW" altLang="en-US" sz="1800" dirty="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57C6F2F7-1CA4-5342-95B6-E10FE717A494}"/>
                  </a:ext>
                </a:extLst>
              </p:cNvPr>
              <p:cNvSpPr/>
              <p:nvPr/>
            </p:nvSpPr>
            <p:spPr>
              <a:xfrm>
                <a:off x="7250557" y="365272"/>
                <a:ext cx="53732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r>
                        <a:rPr lang="en-US" altLang="zh-TW" i="1">
                          <a:latin typeface="Cambria Math"/>
                        </a:rPr>
                        <m:t>′</m:t>
                      </m:r>
                    </m:oMath>
                  </m:oMathPara>
                </a14:m>
                <a:endParaRPr lang="zh-TW" altLang="en-US" dirty="0"/>
              </a:p>
            </p:txBody>
          </p:sp>
        </mc:Choice>
        <mc:Fallback xmlns="">
          <p:sp>
            <p:nvSpPr>
              <p:cNvPr id="9" name="矩形 8">
                <a:extLst>
                  <a:ext uri="{FF2B5EF4-FFF2-40B4-BE49-F238E27FC236}">
                    <a16:creationId xmlns:a16="http://schemas.microsoft.com/office/drawing/2014/main" id="{57C6F2F7-1CA4-5342-95B6-E10FE717A494}"/>
                  </a:ext>
                </a:extLst>
              </p:cNvPr>
              <p:cNvSpPr>
                <a:spLocks noRot="1" noChangeAspect="1" noMove="1" noResize="1" noEditPoints="1" noAdjustHandles="1" noChangeArrowheads="1" noChangeShapeType="1" noTextEdit="1"/>
              </p:cNvSpPr>
              <p:nvPr/>
            </p:nvSpPr>
            <p:spPr>
              <a:xfrm>
                <a:off x="7250557" y="365272"/>
                <a:ext cx="537327" cy="369332"/>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2D1217F2-10D4-C547-A461-8E4168EFEA87}"/>
                  </a:ext>
                </a:extLst>
              </p:cNvPr>
              <p:cNvSpPr/>
              <p:nvPr/>
            </p:nvSpPr>
            <p:spPr>
              <a:xfrm>
                <a:off x="7266581" y="1487233"/>
                <a:ext cx="4836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oMath>
                  </m:oMathPara>
                </a14:m>
                <a:endParaRPr lang="zh-TW" altLang="en-US" dirty="0"/>
              </a:p>
            </p:txBody>
          </p:sp>
        </mc:Choice>
        <mc:Fallback xmlns="">
          <p:sp>
            <p:nvSpPr>
              <p:cNvPr id="10" name="矩形 9">
                <a:extLst>
                  <a:ext uri="{FF2B5EF4-FFF2-40B4-BE49-F238E27FC236}">
                    <a16:creationId xmlns:a16="http://schemas.microsoft.com/office/drawing/2014/main" id="{2D1217F2-10D4-C547-A461-8E4168EFEA87}"/>
                  </a:ext>
                </a:extLst>
              </p:cNvPr>
              <p:cNvSpPr>
                <a:spLocks noRot="1" noChangeAspect="1" noMove="1" noResize="1" noEditPoints="1" noAdjustHandles="1" noChangeArrowheads="1" noChangeShapeType="1" noTextEdit="1"/>
              </p:cNvSpPr>
              <p:nvPr/>
            </p:nvSpPr>
            <p:spPr>
              <a:xfrm>
                <a:off x="7266581" y="1487233"/>
                <a:ext cx="483659" cy="369332"/>
              </a:xfrm>
              <a:prstGeom prst="rect">
                <a:avLst/>
              </a:prstGeom>
              <a:blipFill>
                <a:blip r:embed="rId4"/>
                <a:stretch>
                  <a:fillRect/>
                </a:stretch>
              </a:blipFill>
            </p:spPr>
            <p:txBody>
              <a:bodyPr/>
              <a:lstStyle/>
              <a:p>
                <a:r>
                  <a:rPr lang="zh-TW" altLang="en-US">
                    <a:noFill/>
                  </a:rPr>
                  <a:t> </a:t>
                </a:r>
              </a:p>
            </p:txBody>
          </p:sp>
        </mc:Fallback>
      </mc:AlternateContent>
      <p:pic>
        <p:nvPicPr>
          <p:cNvPr id="11" name="Picture 4" descr="fig39">
            <a:extLst>
              <a:ext uri="{FF2B5EF4-FFF2-40B4-BE49-F238E27FC236}">
                <a16:creationId xmlns:a16="http://schemas.microsoft.com/office/drawing/2014/main" id="{D205FFB5-ACDD-874C-94C4-C63981833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r="51591" b="39111"/>
          <a:stretch>
            <a:fillRect/>
          </a:stretch>
        </p:blipFill>
        <p:spPr bwMode="auto">
          <a:xfrm>
            <a:off x="835586" y="2831687"/>
            <a:ext cx="26638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fig39">
            <a:extLst>
              <a:ext uri="{FF2B5EF4-FFF2-40B4-BE49-F238E27FC236}">
                <a16:creationId xmlns:a16="http://schemas.microsoft.com/office/drawing/2014/main" id="{9DABD538-1313-4F45-97D4-A0FD3CB1D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024" t="2" b="39111"/>
          <a:stretch>
            <a:fillRect/>
          </a:stretch>
        </p:blipFill>
        <p:spPr bwMode="auto">
          <a:xfrm>
            <a:off x="4352573" y="2834397"/>
            <a:ext cx="26955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CDC3ABF6-1CC2-5445-AA71-60EA5E831D76}"/>
                  </a:ext>
                </a:extLst>
              </p:cNvPr>
              <p:cNvSpPr/>
              <p:nvPr/>
            </p:nvSpPr>
            <p:spPr>
              <a:xfrm>
                <a:off x="6443233" y="2854324"/>
                <a:ext cx="53732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r>
                        <a:rPr lang="en-US" altLang="zh-TW" i="1">
                          <a:latin typeface="Cambria Math"/>
                        </a:rPr>
                        <m:t>′</m:t>
                      </m:r>
                    </m:oMath>
                  </m:oMathPara>
                </a14:m>
                <a:endParaRPr lang="zh-TW" altLang="en-US" dirty="0"/>
              </a:p>
            </p:txBody>
          </p:sp>
        </mc:Choice>
        <mc:Fallback xmlns="">
          <p:sp>
            <p:nvSpPr>
              <p:cNvPr id="15" name="矩形 14">
                <a:extLst>
                  <a:ext uri="{FF2B5EF4-FFF2-40B4-BE49-F238E27FC236}">
                    <a16:creationId xmlns:a16="http://schemas.microsoft.com/office/drawing/2014/main" id="{CDC3ABF6-1CC2-5445-AA71-60EA5E831D76}"/>
                  </a:ext>
                </a:extLst>
              </p:cNvPr>
              <p:cNvSpPr>
                <a:spLocks noRot="1" noChangeAspect="1" noMove="1" noResize="1" noEditPoints="1" noAdjustHandles="1" noChangeArrowheads="1" noChangeShapeType="1" noTextEdit="1"/>
              </p:cNvSpPr>
              <p:nvPr/>
            </p:nvSpPr>
            <p:spPr>
              <a:xfrm>
                <a:off x="6443233" y="2854324"/>
                <a:ext cx="537327" cy="369332"/>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D2607F85-9678-9243-B341-81462CF0E4D0}"/>
                  </a:ext>
                </a:extLst>
              </p:cNvPr>
              <p:cNvSpPr/>
              <p:nvPr/>
            </p:nvSpPr>
            <p:spPr>
              <a:xfrm>
                <a:off x="6526845" y="3787889"/>
                <a:ext cx="4836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oMath>
                  </m:oMathPara>
                </a14:m>
                <a:endParaRPr lang="zh-TW" altLang="en-US" dirty="0"/>
              </a:p>
            </p:txBody>
          </p:sp>
        </mc:Choice>
        <mc:Fallback xmlns="">
          <p:sp>
            <p:nvSpPr>
              <p:cNvPr id="16" name="矩形 15">
                <a:extLst>
                  <a:ext uri="{FF2B5EF4-FFF2-40B4-BE49-F238E27FC236}">
                    <a16:creationId xmlns:a16="http://schemas.microsoft.com/office/drawing/2014/main" id="{D2607F85-9678-9243-B341-81462CF0E4D0}"/>
                  </a:ext>
                </a:extLst>
              </p:cNvPr>
              <p:cNvSpPr>
                <a:spLocks noRot="1" noChangeAspect="1" noMove="1" noResize="1" noEditPoints="1" noAdjustHandles="1" noChangeArrowheads="1" noChangeShapeType="1" noTextEdit="1"/>
              </p:cNvSpPr>
              <p:nvPr/>
            </p:nvSpPr>
            <p:spPr>
              <a:xfrm>
                <a:off x="6526845" y="3787889"/>
                <a:ext cx="483659" cy="369332"/>
              </a:xfrm>
              <a:prstGeom prst="rect">
                <a:avLst/>
              </a:prstGeom>
              <a:blipFill>
                <a:blip r:embed="rId6"/>
                <a:stretch>
                  <a:fillRect/>
                </a:stretch>
              </a:blipFill>
            </p:spPr>
            <p:txBody>
              <a:bodyPr/>
              <a:lstStyle/>
              <a:p>
                <a:r>
                  <a:rPr lang="zh-TW" altLang="en-US">
                    <a:noFill/>
                  </a:rPr>
                  <a:t> </a:t>
                </a:r>
              </a:p>
            </p:txBody>
          </p:sp>
        </mc:Fallback>
      </mc:AlternateContent>
      <p:pic>
        <p:nvPicPr>
          <p:cNvPr id="17" name="Picture 4" descr="fig39">
            <a:extLst>
              <a:ext uri="{FF2B5EF4-FFF2-40B4-BE49-F238E27FC236}">
                <a16:creationId xmlns:a16="http://schemas.microsoft.com/office/drawing/2014/main" id="{817DC472-F728-564A-834A-BB0FBA094D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 t="2" r="79122" b="68999"/>
          <a:stretch/>
        </p:blipFill>
        <p:spPr bwMode="auto">
          <a:xfrm>
            <a:off x="2328516" y="2819253"/>
            <a:ext cx="1148767"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17">
            <a:extLst>
              <a:ext uri="{FF2B5EF4-FFF2-40B4-BE49-F238E27FC236}">
                <a16:creationId xmlns:a16="http://schemas.microsoft.com/office/drawing/2014/main" id="{A944D14F-60BE-C84F-8142-8EDF2AE9A901}"/>
              </a:ext>
            </a:extLst>
          </p:cNvPr>
          <p:cNvSpPr/>
          <p:nvPr/>
        </p:nvSpPr>
        <p:spPr>
          <a:xfrm>
            <a:off x="1032372" y="3669881"/>
            <a:ext cx="720080" cy="688842"/>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19" name="矩形 18">
            <a:extLst>
              <a:ext uri="{FF2B5EF4-FFF2-40B4-BE49-F238E27FC236}">
                <a16:creationId xmlns:a16="http://schemas.microsoft.com/office/drawing/2014/main" id="{2AE5FEC3-66E6-5F4F-8515-15A8823B812D}"/>
              </a:ext>
            </a:extLst>
          </p:cNvPr>
          <p:cNvSpPr/>
          <p:nvPr/>
        </p:nvSpPr>
        <p:spPr>
          <a:xfrm>
            <a:off x="4503323" y="3635744"/>
            <a:ext cx="720080" cy="688842"/>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21" name="AutoShape 6">
            <a:extLst>
              <a:ext uri="{FF2B5EF4-FFF2-40B4-BE49-F238E27FC236}">
                <a16:creationId xmlns:a16="http://schemas.microsoft.com/office/drawing/2014/main" id="{6465C96E-5CCC-D94A-ADEF-BE5E00371FC6}"/>
              </a:ext>
            </a:extLst>
          </p:cNvPr>
          <p:cNvSpPr>
            <a:spLocks noChangeArrowheads="1"/>
          </p:cNvSpPr>
          <p:nvPr/>
        </p:nvSpPr>
        <p:spPr bwMode="auto">
          <a:xfrm rot="10800000">
            <a:off x="5428582" y="2912325"/>
            <a:ext cx="2961463" cy="665904"/>
          </a:xfrm>
          <a:prstGeom prst="flowChartOnlineStorage">
            <a:avLst/>
          </a:prstGeom>
          <a:noFill/>
          <a:ln w="9525">
            <a:solidFill>
              <a:srgbClr val="FF0000"/>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pic>
        <p:nvPicPr>
          <p:cNvPr id="22" name="Picture 4" descr="fig39">
            <a:extLst>
              <a:ext uri="{FF2B5EF4-FFF2-40B4-BE49-F238E27FC236}">
                <a16:creationId xmlns:a16="http://schemas.microsoft.com/office/drawing/2014/main" id="{89716550-3782-8C44-B839-722FD3CE0F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r="51591" b="39111"/>
          <a:stretch>
            <a:fillRect/>
          </a:stretch>
        </p:blipFill>
        <p:spPr bwMode="auto">
          <a:xfrm>
            <a:off x="841680" y="4899084"/>
            <a:ext cx="26638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descr="fig39">
            <a:extLst>
              <a:ext uri="{FF2B5EF4-FFF2-40B4-BE49-F238E27FC236}">
                <a16:creationId xmlns:a16="http://schemas.microsoft.com/office/drawing/2014/main" id="{CC9BFE7E-B5D9-6C4B-8F2A-A50036F002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846" t="2" b="39111"/>
          <a:stretch/>
        </p:blipFill>
        <p:spPr bwMode="auto">
          <a:xfrm>
            <a:off x="5197414" y="4867536"/>
            <a:ext cx="182474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字方塊 1">
            <a:extLst>
              <a:ext uri="{FF2B5EF4-FFF2-40B4-BE49-F238E27FC236}">
                <a16:creationId xmlns:a16="http://schemas.microsoft.com/office/drawing/2014/main" id="{754DBBCB-0EB8-0F49-A2B5-3CA3E8FF64FC}"/>
              </a:ext>
            </a:extLst>
          </p:cNvPr>
          <p:cNvSpPr txBox="1">
            <a:spLocks noChangeArrowheads="1"/>
          </p:cNvSpPr>
          <p:nvPr/>
        </p:nvSpPr>
        <p:spPr bwMode="auto">
          <a:xfrm>
            <a:off x="1251060" y="3936637"/>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rPr>
              <a:t>3</a:t>
            </a:r>
            <a:endParaRPr lang="zh-TW" altLang="en-US" sz="1800" dirty="0">
              <a:latin typeface="Cambria Math" panose="02040503050406030204" pitchFamily="18" charset="0"/>
            </a:endParaRPr>
          </a:p>
        </p:txBody>
      </p:sp>
      <p:sp>
        <p:nvSpPr>
          <p:cNvPr id="25" name="文字方塊 11">
            <a:extLst>
              <a:ext uri="{FF2B5EF4-FFF2-40B4-BE49-F238E27FC236}">
                <a16:creationId xmlns:a16="http://schemas.microsoft.com/office/drawing/2014/main" id="{883251A1-D93C-4148-83F2-2004C46D0F37}"/>
              </a:ext>
            </a:extLst>
          </p:cNvPr>
          <p:cNvSpPr txBox="1">
            <a:spLocks noChangeArrowheads="1"/>
          </p:cNvSpPr>
          <p:nvPr/>
        </p:nvSpPr>
        <p:spPr bwMode="auto">
          <a:xfrm>
            <a:off x="4730488" y="3975119"/>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4</a:t>
            </a:r>
            <a:endParaRPr lang="zh-TW" altLang="en-US" sz="1800" dirty="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27" name="矩形 26">
                <a:extLst>
                  <a:ext uri="{FF2B5EF4-FFF2-40B4-BE49-F238E27FC236}">
                    <a16:creationId xmlns:a16="http://schemas.microsoft.com/office/drawing/2014/main" id="{EF683093-D2BF-5745-9C06-791E507A4D56}"/>
                  </a:ext>
                </a:extLst>
              </p:cNvPr>
              <p:cNvSpPr/>
              <p:nvPr/>
            </p:nvSpPr>
            <p:spPr>
              <a:xfrm>
                <a:off x="6474106" y="5809594"/>
                <a:ext cx="4836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oMath>
                  </m:oMathPara>
                </a14:m>
                <a:endParaRPr lang="zh-TW" altLang="en-US" dirty="0"/>
              </a:p>
            </p:txBody>
          </p:sp>
        </mc:Choice>
        <mc:Fallback xmlns="">
          <p:sp>
            <p:nvSpPr>
              <p:cNvPr id="27" name="矩形 26">
                <a:extLst>
                  <a:ext uri="{FF2B5EF4-FFF2-40B4-BE49-F238E27FC236}">
                    <a16:creationId xmlns:a16="http://schemas.microsoft.com/office/drawing/2014/main" id="{EF683093-D2BF-5745-9C06-791E507A4D56}"/>
                  </a:ext>
                </a:extLst>
              </p:cNvPr>
              <p:cNvSpPr>
                <a:spLocks noRot="1" noChangeAspect="1" noMove="1" noResize="1" noEditPoints="1" noAdjustHandles="1" noChangeArrowheads="1" noChangeShapeType="1" noTextEdit="1"/>
              </p:cNvSpPr>
              <p:nvPr/>
            </p:nvSpPr>
            <p:spPr>
              <a:xfrm>
                <a:off x="6474106" y="5809594"/>
                <a:ext cx="483659" cy="369332"/>
              </a:xfrm>
              <a:prstGeom prst="rect">
                <a:avLst/>
              </a:prstGeom>
              <a:blipFill>
                <a:blip r:embed="rId7"/>
                <a:stretch>
                  <a:fillRect/>
                </a:stretch>
              </a:blipFill>
            </p:spPr>
            <p:txBody>
              <a:bodyPr/>
              <a:lstStyle/>
              <a:p>
                <a:r>
                  <a:rPr lang="zh-TW" altLang="en-US">
                    <a:noFill/>
                  </a:rPr>
                  <a:t> </a:t>
                </a:r>
              </a:p>
            </p:txBody>
          </p:sp>
        </mc:Fallback>
      </mc:AlternateContent>
      <p:pic>
        <p:nvPicPr>
          <p:cNvPr id="28" name="Picture 4" descr="fig39">
            <a:extLst>
              <a:ext uri="{FF2B5EF4-FFF2-40B4-BE49-F238E27FC236}">
                <a16:creationId xmlns:a16="http://schemas.microsoft.com/office/drawing/2014/main" id="{6258768A-914E-7D4B-83B8-C547A583DB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 t="2" r="79122" b="68999"/>
          <a:stretch/>
        </p:blipFill>
        <p:spPr bwMode="auto">
          <a:xfrm>
            <a:off x="2340384" y="4937903"/>
            <a:ext cx="1148767"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矩形 28">
            <a:extLst>
              <a:ext uri="{FF2B5EF4-FFF2-40B4-BE49-F238E27FC236}">
                <a16:creationId xmlns:a16="http://schemas.microsoft.com/office/drawing/2014/main" id="{684287F5-64ED-6D4F-97C9-7EEA0FB71239}"/>
              </a:ext>
            </a:extLst>
          </p:cNvPr>
          <p:cNvSpPr/>
          <p:nvPr/>
        </p:nvSpPr>
        <p:spPr>
          <a:xfrm>
            <a:off x="1038466" y="5737278"/>
            <a:ext cx="720080" cy="688842"/>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31" name="AutoShape 6">
            <a:extLst>
              <a:ext uri="{FF2B5EF4-FFF2-40B4-BE49-F238E27FC236}">
                <a16:creationId xmlns:a16="http://schemas.microsoft.com/office/drawing/2014/main" id="{BB190105-578B-7A4C-B6AC-C9EC5F006C8F}"/>
              </a:ext>
            </a:extLst>
          </p:cNvPr>
          <p:cNvSpPr>
            <a:spLocks noChangeArrowheads="1"/>
          </p:cNvSpPr>
          <p:nvPr/>
        </p:nvSpPr>
        <p:spPr bwMode="auto">
          <a:xfrm>
            <a:off x="2157545" y="5736192"/>
            <a:ext cx="2695575" cy="643361"/>
          </a:xfrm>
          <a:prstGeom prst="flowChartOnlineStorage">
            <a:avLst/>
          </a:prstGeom>
          <a:noFill/>
          <a:ln w="9525">
            <a:solidFill>
              <a:srgbClr val="002060"/>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33" name="文字方塊 1">
            <a:extLst>
              <a:ext uri="{FF2B5EF4-FFF2-40B4-BE49-F238E27FC236}">
                <a16:creationId xmlns:a16="http://schemas.microsoft.com/office/drawing/2014/main" id="{D215874D-0877-7A43-8B9A-55C79AF2E23E}"/>
              </a:ext>
            </a:extLst>
          </p:cNvPr>
          <p:cNvSpPr txBox="1">
            <a:spLocks noChangeArrowheads="1"/>
          </p:cNvSpPr>
          <p:nvPr/>
        </p:nvSpPr>
        <p:spPr bwMode="auto">
          <a:xfrm>
            <a:off x="848467" y="6085371"/>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rPr>
              <a:t>3</a:t>
            </a:r>
            <a:endParaRPr lang="zh-TW" altLang="en-US" sz="1800" dirty="0">
              <a:latin typeface="Cambria Math" panose="02040503050406030204" pitchFamily="18" charset="0"/>
            </a:endParaRPr>
          </a:p>
        </p:txBody>
      </p:sp>
      <p:sp>
        <p:nvSpPr>
          <p:cNvPr id="34" name="文字方塊 11">
            <a:extLst>
              <a:ext uri="{FF2B5EF4-FFF2-40B4-BE49-F238E27FC236}">
                <a16:creationId xmlns:a16="http://schemas.microsoft.com/office/drawing/2014/main" id="{B95094AA-2F16-6D49-A6F8-12B6B3FC50B6}"/>
              </a:ext>
            </a:extLst>
          </p:cNvPr>
          <p:cNvSpPr txBox="1">
            <a:spLocks noChangeArrowheads="1"/>
          </p:cNvSpPr>
          <p:nvPr/>
        </p:nvSpPr>
        <p:spPr bwMode="auto">
          <a:xfrm>
            <a:off x="5105139" y="6068328"/>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4</a:t>
            </a:r>
            <a:endParaRPr lang="zh-TW" altLang="en-US" sz="1800" dirty="0">
              <a:latin typeface="Cambria Math" panose="02040503050406030204" pitchFamily="18" charset="0"/>
            </a:endParaRPr>
          </a:p>
        </p:txBody>
      </p:sp>
      <p:pic>
        <p:nvPicPr>
          <p:cNvPr id="35" name="Picture 4" descr="fig39">
            <a:extLst>
              <a:ext uri="{FF2B5EF4-FFF2-40B4-BE49-F238E27FC236}">
                <a16:creationId xmlns:a16="http://schemas.microsoft.com/office/drawing/2014/main" id="{29EC3987-D659-D94B-B2D0-A643BDB38A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950" t="11392" r="8746" b="70089"/>
          <a:stretch/>
        </p:blipFill>
        <p:spPr bwMode="auto">
          <a:xfrm>
            <a:off x="7296899" y="3074684"/>
            <a:ext cx="544908" cy="50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a:extLst>
              <a:ext uri="{FF2B5EF4-FFF2-40B4-BE49-F238E27FC236}">
                <a16:creationId xmlns:a16="http://schemas.microsoft.com/office/drawing/2014/main" id="{5C71C86A-EC99-8B42-B226-3D68FD8A46E0}"/>
              </a:ext>
            </a:extLst>
          </p:cNvPr>
          <p:cNvSpPr/>
          <p:nvPr/>
        </p:nvSpPr>
        <p:spPr>
          <a:xfrm>
            <a:off x="3125418" y="4979183"/>
            <a:ext cx="425189" cy="681728"/>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39" name="矩形 38">
            <a:extLst>
              <a:ext uri="{FF2B5EF4-FFF2-40B4-BE49-F238E27FC236}">
                <a16:creationId xmlns:a16="http://schemas.microsoft.com/office/drawing/2014/main" id="{12FDCE9C-C266-C04D-8BE5-81E0193C01B6}"/>
              </a:ext>
            </a:extLst>
          </p:cNvPr>
          <p:cNvSpPr/>
          <p:nvPr/>
        </p:nvSpPr>
        <p:spPr>
          <a:xfrm>
            <a:off x="1622332" y="5026836"/>
            <a:ext cx="425189" cy="681728"/>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40" name="矩形 39">
            <a:extLst>
              <a:ext uri="{FF2B5EF4-FFF2-40B4-BE49-F238E27FC236}">
                <a16:creationId xmlns:a16="http://schemas.microsoft.com/office/drawing/2014/main" id="{2AEDE1F5-6FA5-D74D-B2D1-B2719B3C1021}"/>
              </a:ext>
            </a:extLst>
          </p:cNvPr>
          <p:cNvSpPr/>
          <p:nvPr/>
        </p:nvSpPr>
        <p:spPr>
          <a:xfrm>
            <a:off x="6530090" y="4894675"/>
            <a:ext cx="425189" cy="681728"/>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cxnSp>
        <p:nvCxnSpPr>
          <p:cNvPr id="4" name="直線箭頭接點 3">
            <a:extLst>
              <a:ext uri="{FF2B5EF4-FFF2-40B4-BE49-F238E27FC236}">
                <a16:creationId xmlns:a16="http://schemas.microsoft.com/office/drawing/2014/main" id="{BEA10195-FEB7-2949-A778-D53621941E9E}"/>
              </a:ext>
            </a:extLst>
          </p:cNvPr>
          <p:cNvCxnSpPr/>
          <p:nvPr/>
        </p:nvCxnSpPr>
        <p:spPr>
          <a:xfrm flipH="1">
            <a:off x="1732356" y="6072583"/>
            <a:ext cx="425189" cy="0"/>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41" name="AutoShape 6">
            <a:extLst>
              <a:ext uri="{FF2B5EF4-FFF2-40B4-BE49-F238E27FC236}">
                <a16:creationId xmlns:a16="http://schemas.microsoft.com/office/drawing/2014/main" id="{C48706D6-3FC8-C54D-95DE-EFE43422C5DF}"/>
              </a:ext>
            </a:extLst>
          </p:cNvPr>
          <p:cNvSpPr>
            <a:spLocks noChangeArrowheads="1"/>
          </p:cNvSpPr>
          <p:nvPr/>
        </p:nvSpPr>
        <p:spPr bwMode="auto">
          <a:xfrm>
            <a:off x="5738774" y="5647763"/>
            <a:ext cx="2695575" cy="643361"/>
          </a:xfrm>
          <a:prstGeom prst="flowChartOnlineStorage">
            <a:avLst/>
          </a:prstGeom>
          <a:noFill/>
          <a:ln w="9525">
            <a:solidFill>
              <a:srgbClr val="002060"/>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cxnSp>
        <p:nvCxnSpPr>
          <p:cNvPr id="42" name="直線箭頭接點 41">
            <a:extLst>
              <a:ext uri="{FF2B5EF4-FFF2-40B4-BE49-F238E27FC236}">
                <a16:creationId xmlns:a16="http://schemas.microsoft.com/office/drawing/2014/main" id="{A78B83C8-F25A-8B47-BF6C-0C03A09B1D9F}"/>
              </a:ext>
            </a:extLst>
          </p:cNvPr>
          <p:cNvCxnSpPr/>
          <p:nvPr/>
        </p:nvCxnSpPr>
        <p:spPr>
          <a:xfrm flipH="1">
            <a:off x="5313585" y="5969443"/>
            <a:ext cx="425189" cy="0"/>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p:pic>
        <p:nvPicPr>
          <p:cNvPr id="44" name="Picture 4" descr="fig39">
            <a:extLst>
              <a:ext uri="{FF2B5EF4-FFF2-40B4-BE49-F238E27FC236}">
                <a16:creationId xmlns:a16="http://schemas.microsoft.com/office/drawing/2014/main" id="{A9031456-ADE7-FA4F-B4C9-9CBB69E3E2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950" t="11392" r="8746" b="70089"/>
          <a:stretch/>
        </p:blipFill>
        <p:spPr bwMode="auto">
          <a:xfrm>
            <a:off x="7448499" y="5108537"/>
            <a:ext cx="544908" cy="50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 descr="fig39">
            <a:extLst>
              <a:ext uri="{FF2B5EF4-FFF2-40B4-BE49-F238E27FC236}">
                <a16:creationId xmlns:a16="http://schemas.microsoft.com/office/drawing/2014/main" id="{46ED14E1-1399-FD43-A2D4-E9AD30D39E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515" t="17633" r="10623" b="80295"/>
          <a:stretch/>
        </p:blipFill>
        <p:spPr bwMode="auto">
          <a:xfrm>
            <a:off x="6172827" y="3263377"/>
            <a:ext cx="325778" cy="1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5" name="直線箭頭接點 44">
            <a:extLst>
              <a:ext uri="{FF2B5EF4-FFF2-40B4-BE49-F238E27FC236}">
                <a16:creationId xmlns:a16="http://schemas.microsoft.com/office/drawing/2014/main" id="{AFBB7B27-724E-C94C-8FB6-233AAAD83E7C}"/>
              </a:ext>
            </a:extLst>
          </p:cNvPr>
          <p:cNvCxnSpPr>
            <a:cxnSpLocks/>
          </p:cNvCxnSpPr>
          <p:nvPr/>
        </p:nvCxnSpPr>
        <p:spPr>
          <a:xfrm>
            <a:off x="6346300" y="3377550"/>
            <a:ext cx="133319" cy="158063"/>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p:pic>
        <p:nvPicPr>
          <p:cNvPr id="50" name="Picture 4" descr="fig39">
            <a:extLst>
              <a:ext uri="{FF2B5EF4-FFF2-40B4-BE49-F238E27FC236}">
                <a16:creationId xmlns:a16="http://schemas.microsoft.com/office/drawing/2014/main" id="{502720F1-E152-8147-89F9-4496D1F943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515" t="17633" r="10623" b="80295"/>
          <a:stretch/>
        </p:blipFill>
        <p:spPr bwMode="auto">
          <a:xfrm>
            <a:off x="7453788" y="3254337"/>
            <a:ext cx="325778" cy="1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4" descr="fig39">
            <a:extLst>
              <a:ext uri="{FF2B5EF4-FFF2-40B4-BE49-F238E27FC236}">
                <a16:creationId xmlns:a16="http://schemas.microsoft.com/office/drawing/2014/main" id="{FAB7C788-1397-E847-9810-B3232589D4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515" t="17633" r="10623" b="80295"/>
          <a:stretch/>
        </p:blipFill>
        <p:spPr bwMode="auto">
          <a:xfrm>
            <a:off x="6141527" y="5342544"/>
            <a:ext cx="325778" cy="1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4" descr="fig39">
            <a:extLst>
              <a:ext uri="{FF2B5EF4-FFF2-40B4-BE49-F238E27FC236}">
                <a16:creationId xmlns:a16="http://schemas.microsoft.com/office/drawing/2014/main" id="{2D72D52D-CD04-B94B-8A5F-0F68FBE192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515" t="17633" r="10623" b="80295"/>
          <a:stretch/>
        </p:blipFill>
        <p:spPr bwMode="auto">
          <a:xfrm>
            <a:off x="7584713" y="5269437"/>
            <a:ext cx="325778" cy="1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 name="直線箭頭接點 52">
            <a:extLst>
              <a:ext uri="{FF2B5EF4-FFF2-40B4-BE49-F238E27FC236}">
                <a16:creationId xmlns:a16="http://schemas.microsoft.com/office/drawing/2014/main" id="{52A7EAB8-F9CC-CF43-8B2B-E94CD29E5EFE}"/>
              </a:ext>
            </a:extLst>
          </p:cNvPr>
          <p:cNvCxnSpPr>
            <a:cxnSpLocks/>
          </p:cNvCxnSpPr>
          <p:nvPr/>
        </p:nvCxnSpPr>
        <p:spPr>
          <a:xfrm>
            <a:off x="7569353" y="3357198"/>
            <a:ext cx="133319" cy="158063"/>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54" name="直線箭頭接點 53">
            <a:extLst>
              <a:ext uri="{FF2B5EF4-FFF2-40B4-BE49-F238E27FC236}">
                <a16:creationId xmlns:a16="http://schemas.microsoft.com/office/drawing/2014/main" id="{10EB85BC-B2B2-2640-B8B7-69644AF55F58}"/>
              </a:ext>
            </a:extLst>
          </p:cNvPr>
          <p:cNvCxnSpPr>
            <a:cxnSpLocks/>
          </p:cNvCxnSpPr>
          <p:nvPr/>
        </p:nvCxnSpPr>
        <p:spPr>
          <a:xfrm>
            <a:off x="6299478" y="5409725"/>
            <a:ext cx="133319" cy="158063"/>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55" name="直線箭頭接點 54">
            <a:extLst>
              <a:ext uri="{FF2B5EF4-FFF2-40B4-BE49-F238E27FC236}">
                <a16:creationId xmlns:a16="http://schemas.microsoft.com/office/drawing/2014/main" id="{1E188B85-2365-7D4A-83C2-12412E514DF0}"/>
              </a:ext>
            </a:extLst>
          </p:cNvPr>
          <p:cNvCxnSpPr>
            <a:cxnSpLocks/>
          </p:cNvCxnSpPr>
          <p:nvPr/>
        </p:nvCxnSpPr>
        <p:spPr>
          <a:xfrm>
            <a:off x="7732712" y="5392957"/>
            <a:ext cx="133319" cy="158063"/>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56" name="AutoShape 6">
            <a:extLst>
              <a:ext uri="{FF2B5EF4-FFF2-40B4-BE49-F238E27FC236}">
                <a16:creationId xmlns:a16="http://schemas.microsoft.com/office/drawing/2014/main" id="{D652FD87-7034-7542-9504-88852C664567}"/>
              </a:ext>
            </a:extLst>
          </p:cNvPr>
          <p:cNvSpPr>
            <a:spLocks noChangeArrowheads="1"/>
          </p:cNvSpPr>
          <p:nvPr/>
        </p:nvSpPr>
        <p:spPr bwMode="auto">
          <a:xfrm rot="10800000">
            <a:off x="504131" y="460856"/>
            <a:ext cx="3059430" cy="658225"/>
          </a:xfrm>
          <a:prstGeom prst="flowChartOnlineStorage">
            <a:avLst/>
          </a:prstGeom>
          <a:noFill/>
          <a:ln w="9525">
            <a:solidFill>
              <a:srgbClr val="FF0000"/>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57" name="AutoShape 6">
            <a:extLst>
              <a:ext uri="{FF2B5EF4-FFF2-40B4-BE49-F238E27FC236}">
                <a16:creationId xmlns:a16="http://schemas.microsoft.com/office/drawing/2014/main" id="{AE5D8FEB-C94A-7745-8D4F-073D7F596F62}"/>
              </a:ext>
            </a:extLst>
          </p:cNvPr>
          <p:cNvSpPr>
            <a:spLocks noChangeArrowheads="1"/>
          </p:cNvSpPr>
          <p:nvPr/>
        </p:nvSpPr>
        <p:spPr bwMode="auto">
          <a:xfrm rot="10800000">
            <a:off x="6038488" y="426613"/>
            <a:ext cx="2961463" cy="665904"/>
          </a:xfrm>
          <a:prstGeom prst="flowChartOnlineStorage">
            <a:avLst/>
          </a:prstGeom>
          <a:noFill/>
          <a:ln w="9525">
            <a:solidFill>
              <a:srgbClr val="FF0000"/>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pic>
        <p:nvPicPr>
          <p:cNvPr id="58" name="Picture 4" descr="fig39">
            <a:extLst>
              <a:ext uri="{FF2B5EF4-FFF2-40B4-BE49-F238E27FC236}">
                <a16:creationId xmlns:a16="http://schemas.microsoft.com/office/drawing/2014/main" id="{BD5A7246-9F31-6C4C-A5FE-251E39FFC4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353" t="37323" r="10722" b="58311"/>
          <a:stretch/>
        </p:blipFill>
        <p:spPr bwMode="auto">
          <a:xfrm>
            <a:off x="6222927" y="5803070"/>
            <a:ext cx="200949" cy="332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4" descr="fig39">
            <a:extLst>
              <a:ext uri="{FF2B5EF4-FFF2-40B4-BE49-F238E27FC236}">
                <a16:creationId xmlns:a16="http://schemas.microsoft.com/office/drawing/2014/main" id="{608B2B3A-E25B-6144-BD9C-D4002F5CAA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353" t="37323" r="10722" b="58311"/>
          <a:stretch/>
        </p:blipFill>
        <p:spPr bwMode="auto">
          <a:xfrm>
            <a:off x="6242284" y="3733910"/>
            <a:ext cx="200949" cy="332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 name="直線箭頭接點 60">
            <a:extLst>
              <a:ext uri="{FF2B5EF4-FFF2-40B4-BE49-F238E27FC236}">
                <a16:creationId xmlns:a16="http://schemas.microsoft.com/office/drawing/2014/main" id="{A5BE540D-0581-DF40-A857-9A947FE3E09E}"/>
              </a:ext>
            </a:extLst>
          </p:cNvPr>
          <p:cNvCxnSpPr>
            <a:cxnSpLocks/>
          </p:cNvCxnSpPr>
          <p:nvPr/>
        </p:nvCxnSpPr>
        <p:spPr>
          <a:xfrm flipV="1">
            <a:off x="6285794" y="3929280"/>
            <a:ext cx="212811" cy="1"/>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65" name="直線箭頭接點 64">
            <a:extLst>
              <a:ext uri="{FF2B5EF4-FFF2-40B4-BE49-F238E27FC236}">
                <a16:creationId xmlns:a16="http://schemas.microsoft.com/office/drawing/2014/main" id="{73A7AC7D-6A4F-974F-9017-E2900BF46A99}"/>
              </a:ext>
            </a:extLst>
          </p:cNvPr>
          <p:cNvCxnSpPr>
            <a:cxnSpLocks/>
          </p:cNvCxnSpPr>
          <p:nvPr/>
        </p:nvCxnSpPr>
        <p:spPr>
          <a:xfrm flipV="1">
            <a:off x="6254494" y="5963764"/>
            <a:ext cx="212811" cy="1"/>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矩形 25">
                <a:extLst>
                  <a:ext uri="{FF2B5EF4-FFF2-40B4-BE49-F238E27FC236}">
                    <a16:creationId xmlns:a16="http://schemas.microsoft.com/office/drawing/2014/main" id="{E6B9FCBC-A36B-C945-9D5E-8A060D2283C4}"/>
                  </a:ext>
                </a:extLst>
              </p:cNvPr>
              <p:cNvSpPr/>
              <p:nvPr/>
            </p:nvSpPr>
            <p:spPr>
              <a:xfrm>
                <a:off x="6482854" y="5182194"/>
                <a:ext cx="53732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r>
                        <a:rPr lang="en-US" altLang="zh-TW" i="1">
                          <a:latin typeface="Cambria Math"/>
                        </a:rPr>
                        <m:t>′</m:t>
                      </m:r>
                    </m:oMath>
                  </m:oMathPara>
                </a14:m>
                <a:endParaRPr lang="zh-TW" altLang="en-US" dirty="0"/>
              </a:p>
            </p:txBody>
          </p:sp>
        </mc:Choice>
        <mc:Fallback xmlns="">
          <p:sp>
            <p:nvSpPr>
              <p:cNvPr id="26" name="矩形 25">
                <a:extLst>
                  <a:ext uri="{FF2B5EF4-FFF2-40B4-BE49-F238E27FC236}">
                    <a16:creationId xmlns:a16="http://schemas.microsoft.com/office/drawing/2014/main" id="{E6B9FCBC-A36B-C945-9D5E-8A060D2283C4}"/>
                  </a:ext>
                </a:extLst>
              </p:cNvPr>
              <p:cNvSpPr>
                <a:spLocks noRot="1" noChangeAspect="1" noMove="1" noResize="1" noEditPoints="1" noAdjustHandles="1" noChangeArrowheads="1" noChangeShapeType="1" noTextEdit="1"/>
              </p:cNvSpPr>
              <p:nvPr/>
            </p:nvSpPr>
            <p:spPr>
              <a:xfrm>
                <a:off x="6482854" y="5182194"/>
                <a:ext cx="537327" cy="369332"/>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6" name="矩形 65">
                <a:extLst>
                  <a:ext uri="{FF2B5EF4-FFF2-40B4-BE49-F238E27FC236}">
                    <a16:creationId xmlns:a16="http://schemas.microsoft.com/office/drawing/2014/main" id="{D8F90B1E-62C5-0A45-BCF0-5B5B7F0F28E8}"/>
                  </a:ext>
                </a:extLst>
              </p:cNvPr>
              <p:cNvSpPr/>
              <p:nvPr/>
            </p:nvSpPr>
            <p:spPr>
              <a:xfrm>
                <a:off x="4587352" y="4434967"/>
                <a:ext cx="1096069"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sSup>
                        <m:sSupPr>
                          <m:ctrlPr>
                            <a:rPr lang="en-US" altLang="zh-TW" i="1">
                              <a:latin typeface="Cambria Math" panose="02040503050406030204" pitchFamily="18" charset="0"/>
                            </a:rPr>
                          </m:ctrlPr>
                        </m:sSupPr>
                        <m:e>
                          <m:r>
                            <a:rPr lang="en-US" altLang="zh-TW" i="1">
                              <a:latin typeface="Cambria Math"/>
                            </a:rPr>
                            <m:t>𝑡</m:t>
                          </m:r>
                        </m:e>
                        <m:sup>
                          <m:r>
                            <a:rPr lang="en-US" altLang="zh-TW" i="1">
                              <a:latin typeface="Cambria Math"/>
                            </a:rPr>
                            <m:t>′</m:t>
                          </m:r>
                        </m:sup>
                      </m:sSup>
                      <m:r>
                        <a:rPr lang="en-US" altLang="zh-TW" b="0" i="1" smtClean="0">
                          <a:latin typeface="Cambria Math" panose="02040503050406030204" pitchFamily="18" charset="0"/>
                        </a:rPr>
                        <m:t>&gt;</m:t>
                      </m:r>
                      <m:r>
                        <a:rPr lang="zh-TW" altLang="en-US" i="1">
                          <a:latin typeface="Cambria Math"/>
                        </a:rPr>
                        <m:t>∆</m:t>
                      </m:r>
                      <m:r>
                        <a:rPr lang="en-US" altLang="zh-TW" i="1">
                          <a:latin typeface="Cambria Math"/>
                        </a:rPr>
                        <m:t>𝑡</m:t>
                      </m:r>
                    </m:oMath>
                  </m:oMathPara>
                </a14:m>
                <a:endParaRPr lang="zh-TW" altLang="en-US" dirty="0"/>
              </a:p>
            </p:txBody>
          </p:sp>
        </mc:Choice>
        <mc:Fallback xmlns="">
          <p:sp>
            <p:nvSpPr>
              <p:cNvPr id="66" name="矩形 65">
                <a:extLst>
                  <a:ext uri="{FF2B5EF4-FFF2-40B4-BE49-F238E27FC236}">
                    <a16:creationId xmlns:a16="http://schemas.microsoft.com/office/drawing/2014/main" id="{D8F90B1E-62C5-0A45-BCF0-5B5B7F0F28E8}"/>
                  </a:ext>
                </a:extLst>
              </p:cNvPr>
              <p:cNvSpPr>
                <a:spLocks noRot="1" noChangeAspect="1" noMove="1" noResize="1" noEditPoints="1" noAdjustHandles="1" noChangeArrowheads="1" noChangeShapeType="1" noTextEdit="1"/>
              </p:cNvSpPr>
              <p:nvPr/>
            </p:nvSpPr>
            <p:spPr>
              <a:xfrm>
                <a:off x="4587352" y="4434967"/>
                <a:ext cx="1096069" cy="369332"/>
              </a:xfrm>
              <a:prstGeom prst="rect">
                <a:avLst/>
              </a:prstGeom>
              <a:blipFill>
                <a:blip r:embed="rId9"/>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7" name="矩形 66">
                <a:extLst>
                  <a:ext uri="{FF2B5EF4-FFF2-40B4-BE49-F238E27FC236}">
                    <a16:creationId xmlns:a16="http://schemas.microsoft.com/office/drawing/2014/main" id="{31E44890-62B1-974C-AEC0-2704A69B2FA3}"/>
                  </a:ext>
                </a:extLst>
              </p:cNvPr>
              <p:cNvSpPr/>
              <p:nvPr/>
            </p:nvSpPr>
            <p:spPr>
              <a:xfrm>
                <a:off x="3723111" y="1487233"/>
                <a:ext cx="1096069"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sSup>
                        <m:sSupPr>
                          <m:ctrlPr>
                            <a:rPr lang="en-US" altLang="zh-TW" i="1">
                              <a:latin typeface="Cambria Math" panose="02040503050406030204" pitchFamily="18" charset="0"/>
                            </a:rPr>
                          </m:ctrlPr>
                        </m:sSupPr>
                        <m:e>
                          <m:r>
                            <a:rPr lang="en-US" altLang="zh-TW" i="1">
                              <a:latin typeface="Cambria Math"/>
                            </a:rPr>
                            <m:t>𝑡</m:t>
                          </m:r>
                        </m:e>
                        <m:sup>
                          <m:r>
                            <a:rPr lang="en-US" altLang="zh-TW" i="1">
                              <a:latin typeface="Cambria Math"/>
                            </a:rPr>
                            <m:t>′</m:t>
                          </m:r>
                        </m:sup>
                      </m:sSup>
                      <m:r>
                        <a:rPr lang="en-US" altLang="zh-TW" b="0" i="1" smtClean="0">
                          <a:latin typeface="Cambria Math" panose="02040503050406030204" pitchFamily="18" charset="0"/>
                        </a:rPr>
                        <m:t>&lt;</m:t>
                      </m:r>
                      <m:r>
                        <a:rPr lang="zh-TW" altLang="en-US" i="1">
                          <a:latin typeface="Cambria Math"/>
                        </a:rPr>
                        <m:t>∆</m:t>
                      </m:r>
                      <m:r>
                        <a:rPr lang="en-US" altLang="zh-TW" i="1">
                          <a:latin typeface="Cambria Math"/>
                        </a:rPr>
                        <m:t>𝑡</m:t>
                      </m:r>
                    </m:oMath>
                  </m:oMathPara>
                </a14:m>
                <a:endParaRPr lang="zh-TW" altLang="en-US" dirty="0"/>
              </a:p>
            </p:txBody>
          </p:sp>
        </mc:Choice>
        <mc:Fallback xmlns="">
          <p:sp>
            <p:nvSpPr>
              <p:cNvPr id="67" name="矩形 66">
                <a:extLst>
                  <a:ext uri="{FF2B5EF4-FFF2-40B4-BE49-F238E27FC236}">
                    <a16:creationId xmlns:a16="http://schemas.microsoft.com/office/drawing/2014/main" id="{31E44890-62B1-974C-AEC0-2704A69B2FA3}"/>
                  </a:ext>
                </a:extLst>
              </p:cNvPr>
              <p:cNvSpPr>
                <a:spLocks noRot="1" noChangeAspect="1" noMove="1" noResize="1" noEditPoints="1" noAdjustHandles="1" noChangeArrowheads="1" noChangeShapeType="1" noTextEdit="1"/>
              </p:cNvSpPr>
              <p:nvPr/>
            </p:nvSpPr>
            <p:spPr>
              <a:xfrm>
                <a:off x="3723111" y="1487233"/>
                <a:ext cx="1096069" cy="369332"/>
              </a:xfrm>
              <a:prstGeom prst="rect">
                <a:avLst/>
              </a:prstGeom>
              <a:blipFill>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9" name="矩形 68">
                <a:extLst>
                  <a:ext uri="{FF2B5EF4-FFF2-40B4-BE49-F238E27FC236}">
                    <a16:creationId xmlns:a16="http://schemas.microsoft.com/office/drawing/2014/main" id="{A9EAFDBD-8FE2-A44E-850B-D7E8D7D5A72E}"/>
                  </a:ext>
                </a:extLst>
              </p:cNvPr>
              <p:cNvSpPr/>
              <p:nvPr/>
            </p:nvSpPr>
            <p:spPr>
              <a:xfrm>
                <a:off x="6177937" y="4413907"/>
                <a:ext cx="421910"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m:t>
                      </m:r>
                    </m:oMath>
                  </m:oMathPara>
                </a14:m>
                <a:endParaRPr lang="zh-TW" altLang="en-US" dirty="0"/>
              </a:p>
            </p:txBody>
          </p:sp>
        </mc:Choice>
        <mc:Fallback xmlns="">
          <p:sp>
            <p:nvSpPr>
              <p:cNvPr id="69" name="矩形 68">
                <a:extLst>
                  <a:ext uri="{FF2B5EF4-FFF2-40B4-BE49-F238E27FC236}">
                    <a16:creationId xmlns:a16="http://schemas.microsoft.com/office/drawing/2014/main" id="{A9EAFDBD-8FE2-A44E-850B-D7E8D7D5A72E}"/>
                  </a:ext>
                </a:extLst>
              </p:cNvPr>
              <p:cNvSpPr>
                <a:spLocks noRot="1" noChangeAspect="1" noMove="1" noResize="1" noEditPoints="1" noAdjustHandles="1" noChangeArrowheads="1" noChangeShapeType="1" noTextEdit="1"/>
              </p:cNvSpPr>
              <p:nvPr/>
            </p:nvSpPr>
            <p:spPr>
              <a:xfrm>
                <a:off x="6177937" y="4413907"/>
                <a:ext cx="421910" cy="369332"/>
              </a:xfrm>
              <a:prstGeom prst="rect">
                <a:avLst/>
              </a:prstGeom>
              <a:blipFill>
                <a:blip r:embed="rId12"/>
                <a:stretch>
                  <a:fillRect/>
                </a:stretch>
              </a:blipFill>
            </p:spPr>
            <p:txBody>
              <a:bodyPr/>
              <a:lstStyle/>
              <a:p>
                <a:r>
                  <a:rPr lang="zh-TW" altLang="en-US">
                    <a:noFill/>
                  </a:rPr>
                  <a:t> </a:t>
                </a:r>
              </a:p>
            </p:txBody>
          </p:sp>
        </mc:Fallback>
      </mc:AlternateContent>
      <p:sp>
        <p:nvSpPr>
          <p:cNvPr id="70" name="矩形 69">
            <a:extLst>
              <a:ext uri="{FF2B5EF4-FFF2-40B4-BE49-F238E27FC236}">
                <a16:creationId xmlns:a16="http://schemas.microsoft.com/office/drawing/2014/main" id="{9F718ED1-A47E-574E-8BD1-4FF03770C999}"/>
              </a:ext>
            </a:extLst>
          </p:cNvPr>
          <p:cNvSpPr/>
          <p:nvPr/>
        </p:nvSpPr>
        <p:spPr>
          <a:xfrm>
            <a:off x="4355814" y="2834397"/>
            <a:ext cx="311424" cy="344421"/>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71" name="矩形 70">
            <a:extLst>
              <a:ext uri="{FF2B5EF4-FFF2-40B4-BE49-F238E27FC236}">
                <a16:creationId xmlns:a16="http://schemas.microsoft.com/office/drawing/2014/main" id="{A050BC88-8E82-BC4B-9819-D70C1567419A}"/>
              </a:ext>
            </a:extLst>
          </p:cNvPr>
          <p:cNvSpPr/>
          <p:nvPr/>
        </p:nvSpPr>
        <p:spPr>
          <a:xfrm>
            <a:off x="2430403" y="2828093"/>
            <a:ext cx="311424" cy="344421"/>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72" name="矩形 71">
            <a:extLst>
              <a:ext uri="{FF2B5EF4-FFF2-40B4-BE49-F238E27FC236}">
                <a16:creationId xmlns:a16="http://schemas.microsoft.com/office/drawing/2014/main" id="{C0E14990-4A3E-F54B-8939-3D21C87B024D}"/>
              </a:ext>
            </a:extLst>
          </p:cNvPr>
          <p:cNvSpPr/>
          <p:nvPr/>
        </p:nvSpPr>
        <p:spPr>
          <a:xfrm>
            <a:off x="904980" y="2865282"/>
            <a:ext cx="311424" cy="344421"/>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20" name="AutoShape 6">
            <a:extLst>
              <a:ext uri="{FF2B5EF4-FFF2-40B4-BE49-F238E27FC236}">
                <a16:creationId xmlns:a16="http://schemas.microsoft.com/office/drawing/2014/main" id="{808F6460-DCF4-9A4A-A470-811A482FAED8}"/>
              </a:ext>
            </a:extLst>
          </p:cNvPr>
          <p:cNvSpPr>
            <a:spLocks noChangeArrowheads="1"/>
          </p:cNvSpPr>
          <p:nvPr/>
        </p:nvSpPr>
        <p:spPr bwMode="auto">
          <a:xfrm rot="10800000">
            <a:off x="456308" y="2982940"/>
            <a:ext cx="3059430" cy="658225"/>
          </a:xfrm>
          <a:prstGeom prst="flowChartOnlineStorage">
            <a:avLst/>
          </a:prstGeom>
          <a:noFill/>
          <a:ln w="9525">
            <a:solidFill>
              <a:srgbClr val="FF0000"/>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73" name="矩形 72">
            <a:extLst>
              <a:ext uri="{FF2B5EF4-FFF2-40B4-BE49-F238E27FC236}">
                <a16:creationId xmlns:a16="http://schemas.microsoft.com/office/drawing/2014/main" id="{06128E7C-D4CF-4145-9A3B-599BBA22D8B7}"/>
              </a:ext>
            </a:extLst>
          </p:cNvPr>
          <p:cNvSpPr/>
          <p:nvPr/>
        </p:nvSpPr>
        <p:spPr>
          <a:xfrm>
            <a:off x="866191" y="4891958"/>
            <a:ext cx="311424" cy="344421"/>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74" name="矩形 73">
            <a:extLst>
              <a:ext uri="{FF2B5EF4-FFF2-40B4-BE49-F238E27FC236}">
                <a16:creationId xmlns:a16="http://schemas.microsoft.com/office/drawing/2014/main" id="{5DDD7312-B9E4-7141-B236-79EDF5AE7BEF}"/>
              </a:ext>
            </a:extLst>
          </p:cNvPr>
          <p:cNvSpPr/>
          <p:nvPr/>
        </p:nvSpPr>
        <p:spPr>
          <a:xfrm>
            <a:off x="2390085" y="4922954"/>
            <a:ext cx="311424" cy="344421"/>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3" name="文字方塊 2">
            <a:extLst>
              <a:ext uri="{FF2B5EF4-FFF2-40B4-BE49-F238E27FC236}">
                <a16:creationId xmlns:a16="http://schemas.microsoft.com/office/drawing/2014/main" id="{D37F3080-2074-D745-8448-A87108C18EF7}"/>
              </a:ext>
            </a:extLst>
          </p:cNvPr>
          <p:cNvSpPr txBox="1"/>
          <p:nvPr/>
        </p:nvSpPr>
        <p:spPr>
          <a:xfrm>
            <a:off x="1103713" y="2372917"/>
            <a:ext cx="3711171" cy="369332"/>
          </a:xfrm>
          <a:prstGeom prst="rect">
            <a:avLst/>
          </a:prstGeom>
          <a:noFill/>
        </p:spPr>
        <p:txBody>
          <a:bodyPr wrap="square" rtlCol="0">
            <a:spAutoFit/>
          </a:bodyPr>
          <a:lstStyle/>
          <a:p>
            <a:r>
              <a:rPr kumimoji="1" lang="zh-TW" altLang="en-US" dirty="0"/>
              <a:t>原來這是兩種不同的情節！</a:t>
            </a:r>
          </a:p>
        </p:txBody>
      </p:sp>
      <mc:AlternateContent xmlns:mc="http://schemas.openxmlformats.org/markup-compatibility/2006" xmlns:a14="http://schemas.microsoft.com/office/drawing/2010/main">
        <mc:Choice Requires="a14">
          <p:sp>
            <p:nvSpPr>
              <p:cNvPr id="75" name="矩形 74">
                <a:extLst>
                  <a:ext uri="{FF2B5EF4-FFF2-40B4-BE49-F238E27FC236}">
                    <a16:creationId xmlns:a16="http://schemas.microsoft.com/office/drawing/2014/main" id="{FB8F76CF-A6CB-684F-84CA-48BE05C72BBA}"/>
                  </a:ext>
                </a:extLst>
              </p:cNvPr>
              <p:cNvSpPr/>
              <p:nvPr/>
            </p:nvSpPr>
            <p:spPr>
              <a:xfrm>
                <a:off x="2795034" y="5064266"/>
                <a:ext cx="268418" cy="184666"/>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sz="1200" i="1" dirty="0">
                          <a:latin typeface="Cambria Math" panose="02040503050406030204" pitchFamily="18" charset="0"/>
                        </a:rPr>
                        <m:t>𝐵</m:t>
                      </m:r>
                      <m:r>
                        <a:rPr lang="en-US" altLang="zh-TW" sz="1200" i="1" dirty="0">
                          <a:latin typeface="Cambria Math" panose="02040503050406030204" pitchFamily="18" charset="0"/>
                        </a:rPr>
                        <m:t>′</m:t>
                      </m:r>
                    </m:oMath>
                  </m:oMathPara>
                </a14:m>
                <a:endParaRPr lang="zh-TW" altLang="en-US" sz="1200" dirty="0"/>
              </a:p>
            </p:txBody>
          </p:sp>
        </mc:Choice>
        <mc:Fallback xmlns="">
          <p:sp>
            <p:nvSpPr>
              <p:cNvPr id="75" name="矩形 74">
                <a:extLst>
                  <a:ext uri="{FF2B5EF4-FFF2-40B4-BE49-F238E27FC236}">
                    <a16:creationId xmlns:a16="http://schemas.microsoft.com/office/drawing/2014/main" id="{FB8F76CF-A6CB-684F-84CA-48BE05C72BBA}"/>
                  </a:ext>
                </a:extLst>
              </p:cNvPr>
              <p:cNvSpPr>
                <a:spLocks noRot="1" noChangeAspect="1" noMove="1" noResize="1" noEditPoints="1" noAdjustHandles="1" noChangeArrowheads="1" noChangeShapeType="1" noTextEdit="1"/>
              </p:cNvSpPr>
              <p:nvPr/>
            </p:nvSpPr>
            <p:spPr>
              <a:xfrm>
                <a:off x="2795034" y="5064266"/>
                <a:ext cx="268418" cy="184666"/>
              </a:xfrm>
              <a:prstGeom prst="rect">
                <a:avLst/>
              </a:prstGeom>
              <a:blipFill>
                <a:blip r:embed="rId13"/>
                <a:stretch>
                  <a:fillRect b="-1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7" name="矩形 76">
                <a:extLst>
                  <a:ext uri="{FF2B5EF4-FFF2-40B4-BE49-F238E27FC236}">
                    <a16:creationId xmlns:a16="http://schemas.microsoft.com/office/drawing/2014/main" id="{70406C49-7842-AD44-8B82-B749A741B28A}"/>
                  </a:ext>
                </a:extLst>
              </p:cNvPr>
              <p:cNvSpPr/>
              <p:nvPr/>
            </p:nvSpPr>
            <p:spPr>
              <a:xfrm>
                <a:off x="7990317" y="5045510"/>
                <a:ext cx="268418" cy="184666"/>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sz="1200" i="1" dirty="0">
                          <a:latin typeface="Cambria Math" panose="02040503050406030204" pitchFamily="18" charset="0"/>
                        </a:rPr>
                        <m:t>𝐵</m:t>
                      </m:r>
                      <m:r>
                        <a:rPr lang="en-US" altLang="zh-TW" sz="1200" i="1" dirty="0">
                          <a:latin typeface="Cambria Math" panose="02040503050406030204" pitchFamily="18" charset="0"/>
                        </a:rPr>
                        <m:t>′</m:t>
                      </m:r>
                    </m:oMath>
                  </m:oMathPara>
                </a14:m>
                <a:endParaRPr lang="zh-TW" altLang="en-US" sz="1200" dirty="0"/>
              </a:p>
            </p:txBody>
          </p:sp>
        </mc:Choice>
        <mc:Fallback xmlns="">
          <p:sp>
            <p:nvSpPr>
              <p:cNvPr id="77" name="矩形 76">
                <a:extLst>
                  <a:ext uri="{FF2B5EF4-FFF2-40B4-BE49-F238E27FC236}">
                    <a16:creationId xmlns:a16="http://schemas.microsoft.com/office/drawing/2014/main" id="{70406C49-7842-AD44-8B82-B749A741B28A}"/>
                  </a:ext>
                </a:extLst>
              </p:cNvPr>
              <p:cNvSpPr>
                <a:spLocks noRot="1" noChangeAspect="1" noMove="1" noResize="1" noEditPoints="1" noAdjustHandles="1" noChangeArrowheads="1" noChangeShapeType="1" noTextEdit="1"/>
              </p:cNvSpPr>
              <p:nvPr/>
            </p:nvSpPr>
            <p:spPr>
              <a:xfrm>
                <a:off x="7990317" y="5045510"/>
                <a:ext cx="268418" cy="184666"/>
              </a:xfrm>
              <a:prstGeom prst="rect">
                <a:avLst/>
              </a:prstGeom>
              <a:blipFill>
                <a:blip r:embed="rId14"/>
                <a:stretch>
                  <a:fillRect b="-125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8" name="矩形 77">
                <a:extLst>
                  <a:ext uri="{FF2B5EF4-FFF2-40B4-BE49-F238E27FC236}">
                    <a16:creationId xmlns:a16="http://schemas.microsoft.com/office/drawing/2014/main" id="{AF8B607D-1813-2B4D-9A25-9271338705F7}"/>
                  </a:ext>
                </a:extLst>
              </p:cNvPr>
              <p:cNvSpPr/>
              <p:nvPr/>
            </p:nvSpPr>
            <p:spPr>
              <a:xfrm>
                <a:off x="2795034" y="3012499"/>
                <a:ext cx="268418" cy="184666"/>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sz="1200" i="1" dirty="0">
                          <a:latin typeface="Cambria Math" panose="02040503050406030204" pitchFamily="18" charset="0"/>
                        </a:rPr>
                        <m:t>𝐵</m:t>
                      </m:r>
                      <m:r>
                        <a:rPr lang="en-US" altLang="zh-TW" sz="1200" i="1" dirty="0">
                          <a:latin typeface="Cambria Math" panose="02040503050406030204" pitchFamily="18" charset="0"/>
                        </a:rPr>
                        <m:t>′</m:t>
                      </m:r>
                    </m:oMath>
                  </m:oMathPara>
                </a14:m>
                <a:endParaRPr lang="zh-TW" altLang="en-US" sz="1200" dirty="0"/>
              </a:p>
            </p:txBody>
          </p:sp>
        </mc:Choice>
        <mc:Fallback xmlns="">
          <p:sp>
            <p:nvSpPr>
              <p:cNvPr id="78" name="矩形 77">
                <a:extLst>
                  <a:ext uri="{FF2B5EF4-FFF2-40B4-BE49-F238E27FC236}">
                    <a16:creationId xmlns:a16="http://schemas.microsoft.com/office/drawing/2014/main" id="{AF8B607D-1813-2B4D-9A25-9271338705F7}"/>
                  </a:ext>
                </a:extLst>
              </p:cNvPr>
              <p:cNvSpPr>
                <a:spLocks noRot="1" noChangeAspect="1" noMove="1" noResize="1" noEditPoints="1" noAdjustHandles="1" noChangeArrowheads="1" noChangeShapeType="1" noTextEdit="1"/>
              </p:cNvSpPr>
              <p:nvPr/>
            </p:nvSpPr>
            <p:spPr>
              <a:xfrm>
                <a:off x="2795034" y="3012499"/>
                <a:ext cx="268418" cy="184666"/>
              </a:xfrm>
              <a:prstGeom prst="rect">
                <a:avLst/>
              </a:prstGeom>
              <a:blipFill>
                <a:blip r:embed="rId15"/>
                <a:stretch>
                  <a:fillRect b="-625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9" name="矩形 78">
                <a:extLst>
                  <a:ext uri="{FF2B5EF4-FFF2-40B4-BE49-F238E27FC236}">
                    <a16:creationId xmlns:a16="http://schemas.microsoft.com/office/drawing/2014/main" id="{796E689B-A48F-DC43-824E-23AA8665A6C8}"/>
                  </a:ext>
                </a:extLst>
              </p:cNvPr>
              <p:cNvSpPr/>
              <p:nvPr/>
            </p:nvSpPr>
            <p:spPr>
              <a:xfrm>
                <a:off x="7803650" y="2971199"/>
                <a:ext cx="268418" cy="184666"/>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sz="1200" i="1" dirty="0">
                          <a:latin typeface="Cambria Math" panose="02040503050406030204" pitchFamily="18" charset="0"/>
                        </a:rPr>
                        <m:t>𝐵</m:t>
                      </m:r>
                      <m:r>
                        <a:rPr lang="en-US" altLang="zh-TW" sz="1200" i="1" dirty="0">
                          <a:latin typeface="Cambria Math" panose="02040503050406030204" pitchFamily="18" charset="0"/>
                        </a:rPr>
                        <m:t>′</m:t>
                      </m:r>
                    </m:oMath>
                  </m:oMathPara>
                </a14:m>
                <a:endParaRPr lang="zh-TW" altLang="en-US" sz="1200" dirty="0"/>
              </a:p>
            </p:txBody>
          </p:sp>
        </mc:Choice>
        <mc:Fallback xmlns="">
          <p:sp>
            <p:nvSpPr>
              <p:cNvPr id="79" name="矩形 78">
                <a:extLst>
                  <a:ext uri="{FF2B5EF4-FFF2-40B4-BE49-F238E27FC236}">
                    <a16:creationId xmlns:a16="http://schemas.microsoft.com/office/drawing/2014/main" id="{796E689B-A48F-DC43-824E-23AA8665A6C8}"/>
                  </a:ext>
                </a:extLst>
              </p:cNvPr>
              <p:cNvSpPr>
                <a:spLocks noRot="1" noChangeAspect="1" noMove="1" noResize="1" noEditPoints="1" noAdjustHandles="1" noChangeArrowheads="1" noChangeShapeType="1" noTextEdit="1"/>
              </p:cNvSpPr>
              <p:nvPr/>
            </p:nvSpPr>
            <p:spPr>
              <a:xfrm>
                <a:off x="7803650" y="2971199"/>
                <a:ext cx="268418" cy="184666"/>
              </a:xfrm>
              <a:prstGeom prst="rect">
                <a:avLst/>
              </a:prstGeom>
              <a:blipFill>
                <a:blip r:embed="rId16"/>
                <a:stretch>
                  <a:fillRect b="-13333"/>
                </a:stretch>
              </a:blipFill>
            </p:spPr>
            <p:txBody>
              <a:bodyPr/>
              <a:lstStyle/>
              <a:p>
                <a:r>
                  <a:rPr lang="zh-TW" altLang="en-US">
                    <a:noFill/>
                  </a:rPr>
                  <a:t> </a:t>
                </a:r>
              </a:p>
            </p:txBody>
          </p:sp>
        </mc:Fallback>
      </mc:AlternateContent>
      <p:sp>
        <p:nvSpPr>
          <p:cNvPr id="13" name="TextBox 12">
            <a:extLst>
              <a:ext uri="{FF2B5EF4-FFF2-40B4-BE49-F238E27FC236}">
                <a16:creationId xmlns:a16="http://schemas.microsoft.com/office/drawing/2014/main" id="{C971F487-93F2-3D4E-AD6A-EDDE40231576}"/>
              </a:ext>
            </a:extLst>
          </p:cNvPr>
          <p:cNvSpPr txBox="1"/>
          <p:nvPr/>
        </p:nvSpPr>
        <p:spPr>
          <a:xfrm>
            <a:off x="1103713" y="1980516"/>
            <a:ext cx="4747140" cy="369332"/>
          </a:xfrm>
          <a:prstGeom prst="rect">
            <a:avLst/>
          </a:prstGeom>
          <a:noFill/>
        </p:spPr>
        <p:txBody>
          <a:bodyPr wrap="square" rtlCol="0">
            <a:spAutoFit/>
          </a:bodyPr>
          <a:lstStyle/>
          <a:p>
            <a:r>
              <a:rPr lang="en-TW" dirty="0"/>
              <a:t>太空船上同一個時鐘上的一段時間！</a:t>
            </a:r>
          </a:p>
        </p:txBody>
      </p:sp>
      <p:sp>
        <p:nvSpPr>
          <p:cNvPr id="80" name="TextBox 79">
            <a:extLst>
              <a:ext uri="{FF2B5EF4-FFF2-40B4-BE49-F238E27FC236}">
                <a16:creationId xmlns:a16="http://schemas.microsoft.com/office/drawing/2014/main" id="{72CD3214-B510-A04C-BED6-5D90D9EF6EE9}"/>
              </a:ext>
            </a:extLst>
          </p:cNvPr>
          <p:cNvSpPr txBox="1"/>
          <p:nvPr/>
        </p:nvSpPr>
        <p:spPr>
          <a:xfrm>
            <a:off x="886241" y="4428296"/>
            <a:ext cx="3711171" cy="369332"/>
          </a:xfrm>
          <a:prstGeom prst="rect">
            <a:avLst/>
          </a:prstGeom>
          <a:noFill/>
        </p:spPr>
        <p:txBody>
          <a:bodyPr wrap="square" rtlCol="0">
            <a:spAutoFit/>
          </a:bodyPr>
          <a:lstStyle/>
          <a:p>
            <a:r>
              <a:rPr lang="en-TW" dirty="0"/>
              <a:t>地面上同一個時鐘上的一段時間！</a:t>
            </a:r>
          </a:p>
        </p:txBody>
      </p:sp>
      <p:sp>
        <p:nvSpPr>
          <p:cNvPr id="81" name="TextBox 80">
            <a:extLst>
              <a:ext uri="{FF2B5EF4-FFF2-40B4-BE49-F238E27FC236}">
                <a16:creationId xmlns:a16="http://schemas.microsoft.com/office/drawing/2014/main" id="{4642D1B5-7B2A-2F47-B33E-A24099167F78}"/>
              </a:ext>
            </a:extLst>
          </p:cNvPr>
          <p:cNvSpPr txBox="1"/>
          <p:nvPr/>
        </p:nvSpPr>
        <p:spPr>
          <a:xfrm>
            <a:off x="42688" y="5642790"/>
            <a:ext cx="1584382" cy="369332"/>
          </a:xfrm>
          <a:prstGeom prst="rect">
            <a:avLst/>
          </a:prstGeom>
          <a:noFill/>
        </p:spPr>
        <p:txBody>
          <a:bodyPr wrap="square" rtlCol="0">
            <a:spAutoFit/>
          </a:bodyPr>
          <a:lstStyle/>
          <a:p>
            <a:r>
              <a:rPr lang="en-TW" dirty="0"/>
              <a:t>太空船觀點</a:t>
            </a:r>
          </a:p>
        </p:txBody>
      </p:sp>
      <p:sp>
        <p:nvSpPr>
          <p:cNvPr id="82" name="TextBox 81">
            <a:extLst>
              <a:ext uri="{FF2B5EF4-FFF2-40B4-BE49-F238E27FC236}">
                <a16:creationId xmlns:a16="http://schemas.microsoft.com/office/drawing/2014/main" id="{FB3EC0A7-F811-6842-A657-C1F5A680AE05}"/>
              </a:ext>
            </a:extLst>
          </p:cNvPr>
          <p:cNvSpPr txBox="1"/>
          <p:nvPr/>
        </p:nvSpPr>
        <p:spPr>
          <a:xfrm>
            <a:off x="168070" y="7766"/>
            <a:ext cx="1584382" cy="369332"/>
          </a:xfrm>
          <a:prstGeom prst="rect">
            <a:avLst/>
          </a:prstGeom>
          <a:noFill/>
        </p:spPr>
        <p:txBody>
          <a:bodyPr wrap="square" rtlCol="0">
            <a:spAutoFit/>
          </a:bodyPr>
          <a:lstStyle/>
          <a:p>
            <a:r>
              <a:rPr lang="en-TW" dirty="0"/>
              <a:t>地面觀點</a:t>
            </a:r>
          </a:p>
        </p:txBody>
      </p:sp>
      <p:sp>
        <p:nvSpPr>
          <p:cNvPr id="83" name="TextBox 82">
            <a:extLst>
              <a:ext uri="{FF2B5EF4-FFF2-40B4-BE49-F238E27FC236}">
                <a16:creationId xmlns:a16="http://schemas.microsoft.com/office/drawing/2014/main" id="{F0CFDBFE-AF8E-6746-86D6-341F81688E73}"/>
              </a:ext>
            </a:extLst>
          </p:cNvPr>
          <p:cNvSpPr txBox="1"/>
          <p:nvPr/>
        </p:nvSpPr>
        <p:spPr>
          <a:xfrm>
            <a:off x="43395" y="2367425"/>
            <a:ext cx="1584382" cy="369332"/>
          </a:xfrm>
          <a:prstGeom prst="rect">
            <a:avLst/>
          </a:prstGeom>
          <a:noFill/>
        </p:spPr>
        <p:txBody>
          <a:bodyPr wrap="square" rtlCol="0">
            <a:spAutoFit/>
          </a:bodyPr>
          <a:lstStyle/>
          <a:p>
            <a:r>
              <a:rPr lang="en-TW" dirty="0"/>
              <a:t>地面觀點</a:t>
            </a:r>
          </a:p>
        </p:txBody>
      </p:sp>
      <mc:AlternateContent xmlns:mc="http://schemas.openxmlformats.org/markup-compatibility/2006" xmlns:a14="http://schemas.microsoft.com/office/drawing/2010/main">
        <mc:Choice Requires="a14">
          <p:sp>
            <p:nvSpPr>
              <p:cNvPr id="14" name="文字方塊 11">
                <a:extLst>
                  <a:ext uri="{FF2B5EF4-FFF2-40B4-BE49-F238E27FC236}">
                    <a16:creationId xmlns:a16="http://schemas.microsoft.com/office/drawing/2014/main" id="{FE8BBB02-29A3-6233-0A4F-2E91B1DE5242}"/>
                  </a:ext>
                </a:extLst>
              </p:cNvPr>
              <p:cNvSpPr txBox="1">
                <a:spLocks noChangeArrowheads="1"/>
              </p:cNvSpPr>
              <p:nvPr/>
            </p:nvSpPr>
            <p:spPr bwMode="auto">
              <a:xfrm>
                <a:off x="5469068" y="2285861"/>
                <a:ext cx="1695220" cy="369332"/>
              </a:xfrm>
              <a:prstGeom prst="rect">
                <a:avLst/>
              </a:prstGeom>
              <a:solidFill>
                <a:srgbClr val="FFFF00"/>
              </a:solidFill>
              <a:ln>
                <a:noFill/>
              </a:ln>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None/>
                </a:pPr>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1</a:t>
                </a:r>
                <a14:m>
                  <m:oMath xmlns:m="http://schemas.openxmlformats.org/officeDocument/2006/math">
                    <m:r>
                      <a:rPr lang="en-US" altLang="zh-TW" sz="1800" i="1" smtClean="0">
                        <a:latin typeface="Cambria Math" panose="02040503050406030204" pitchFamily="18" charset="0"/>
                        <a:ea typeface="Cambria Math" panose="02040503050406030204" pitchFamily="18" charset="0"/>
                      </a:rPr>
                      <m:t>≠</m:t>
                    </m:r>
                  </m:oMath>
                </a14:m>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3</a:t>
                </a:r>
                <a:endParaRPr lang="zh-TW" altLang="en-US" sz="1800" dirty="0">
                  <a:latin typeface="Cambria Math" panose="02040503050406030204" pitchFamily="18" charset="0"/>
                </a:endParaRPr>
              </a:p>
            </p:txBody>
          </p:sp>
        </mc:Choice>
        <mc:Fallback xmlns="">
          <p:sp>
            <p:nvSpPr>
              <p:cNvPr id="14" name="文字方塊 11">
                <a:extLst>
                  <a:ext uri="{FF2B5EF4-FFF2-40B4-BE49-F238E27FC236}">
                    <a16:creationId xmlns:a16="http://schemas.microsoft.com/office/drawing/2014/main" id="{FE8BBB02-29A3-6233-0A4F-2E91B1DE5242}"/>
                  </a:ext>
                </a:extLst>
              </p:cNvPr>
              <p:cNvSpPr txBox="1">
                <a:spLocks noRot="1" noChangeAspect="1" noMove="1" noResize="1" noEditPoints="1" noAdjustHandles="1" noChangeArrowheads="1" noChangeShapeType="1" noTextEdit="1"/>
              </p:cNvSpPr>
              <p:nvPr/>
            </p:nvSpPr>
            <p:spPr bwMode="auto">
              <a:xfrm>
                <a:off x="5469068" y="2285861"/>
                <a:ext cx="1695220" cy="369332"/>
              </a:xfrm>
              <a:prstGeom prst="rect">
                <a:avLst/>
              </a:prstGeom>
              <a:blipFill>
                <a:blip r:embed="rId17"/>
                <a:stretch>
                  <a:fillRect l="-2985" t="-6667" r="-746" b="-2333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69103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500" fill="hold"/>
                                        <p:tgtEl>
                                          <p:spTgt spid="35"/>
                                        </p:tgtEl>
                                        <p:attrNameLst>
                                          <p:attrName>ppt_x</p:attrName>
                                        </p:attrNameLst>
                                      </p:cBhvr>
                                      <p:tavLst>
                                        <p:tav tm="0">
                                          <p:val>
                                            <p:strVal val="#ppt_x"/>
                                          </p:val>
                                        </p:tav>
                                        <p:tav tm="100000">
                                          <p:val>
                                            <p:strVal val="#ppt_x"/>
                                          </p:val>
                                        </p:tav>
                                      </p:tavLst>
                                    </p:anim>
                                    <p:anim calcmode="lin" valueType="num">
                                      <p:cBhvr additive="base">
                                        <p:cTn id="56" dur="500" fill="hold"/>
                                        <p:tgtEl>
                                          <p:spTgt spid="35"/>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ppt_x"/>
                                          </p:val>
                                        </p:tav>
                                        <p:tav tm="100000">
                                          <p:val>
                                            <p:strVal val="#ppt_x"/>
                                          </p:val>
                                        </p:tav>
                                      </p:tavLst>
                                    </p:anim>
                                    <p:anim calcmode="lin" valueType="num">
                                      <p:cBhvr additive="base">
                                        <p:cTn id="60" dur="500" fill="hold"/>
                                        <p:tgtEl>
                                          <p:spTgt spid="49"/>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fill="hold"/>
                                        <p:tgtEl>
                                          <p:spTgt spid="45"/>
                                        </p:tgtEl>
                                        <p:attrNameLst>
                                          <p:attrName>ppt_x</p:attrName>
                                        </p:attrNameLst>
                                      </p:cBhvr>
                                      <p:tavLst>
                                        <p:tav tm="0">
                                          <p:val>
                                            <p:strVal val="#ppt_x"/>
                                          </p:val>
                                        </p:tav>
                                        <p:tav tm="100000">
                                          <p:val>
                                            <p:strVal val="#ppt_x"/>
                                          </p:val>
                                        </p:tav>
                                      </p:tavLst>
                                    </p:anim>
                                    <p:anim calcmode="lin" valueType="num">
                                      <p:cBhvr additive="base">
                                        <p:cTn id="64" dur="500" fill="hold"/>
                                        <p:tgtEl>
                                          <p:spTgt spid="45"/>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 calcmode="lin" valueType="num">
                                      <p:cBhvr additive="base">
                                        <p:cTn id="67" dur="500" fill="hold"/>
                                        <p:tgtEl>
                                          <p:spTgt spid="50"/>
                                        </p:tgtEl>
                                        <p:attrNameLst>
                                          <p:attrName>ppt_x</p:attrName>
                                        </p:attrNameLst>
                                      </p:cBhvr>
                                      <p:tavLst>
                                        <p:tav tm="0">
                                          <p:val>
                                            <p:strVal val="#ppt_x"/>
                                          </p:val>
                                        </p:tav>
                                        <p:tav tm="100000">
                                          <p:val>
                                            <p:strVal val="#ppt_x"/>
                                          </p:val>
                                        </p:tav>
                                      </p:tavLst>
                                    </p:anim>
                                    <p:anim calcmode="lin" valueType="num">
                                      <p:cBhvr additive="base">
                                        <p:cTn id="68" dur="500" fill="hold"/>
                                        <p:tgtEl>
                                          <p:spTgt spid="5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53"/>
                                        </p:tgtEl>
                                        <p:attrNameLst>
                                          <p:attrName>style.visibility</p:attrName>
                                        </p:attrNameLst>
                                      </p:cBhvr>
                                      <p:to>
                                        <p:strVal val="visible"/>
                                      </p:to>
                                    </p:set>
                                    <p:anim calcmode="lin" valueType="num">
                                      <p:cBhvr additive="base">
                                        <p:cTn id="71" dur="500" fill="hold"/>
                                        <p:tgtEl>
                                          <p:spTgt spid="53"/>
                                        </p:tgtEl>
                                        <p:attrNameLst>
                                          <p:attrName>ppt_x</p:attrName>
                                        </p:attrNameLst>
                                      </p:cBhvr>
                                      <p:tavLst>
                                        <p:tav tm="0">
                                          <p:val>
                                            <p:strVal val="#ppt_x"/>
                                          </p:val>
                                        </p:tav>
                                        <p:tav tm="100000">
                                          <p:val>
                                            <p:strVal val="#ppt_x"/>
                                          </p:val>
                                        </p:tav>
                                      </p:tavLst>
                                    </p:anim>
                                    <p:anim calcmode="lin" valueType="num">
                                      <p:cBhvr additive="base">
                                        <p:cTn id="72" dur="500" fill="hold"/>
                                        <p:tgtEl>
                                          <p:spTgt spid="53"/>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60"/>
                                        </p:tgtEl>
                                        <p:attrNameLst>
                                          <p:attrName>style.visibility</p:attrName>
                                        </p:attrNameLst>
                                      </p:cBhvr>
                                      <p:to>
                                        <p:strVal val="visible"/>
                                      </p:to>
                                    </p:set>
                                    <p:anim calcmode="lin" valueType="num">
                                      <p:cBhvr additive="base">
                                        <p:cTn id="75" dur="500" fill="hold"/>
                                        <p:tgtEl>
                                          <p:spTgt spid="60"/>
                                        </p:tgtEl>
                                        <p:attrNameLst>
                                          <p:attrName>ppt_x</p:attrName>
                                        </p:attrNameLst>
                                      </p:cBhvr>
                                      <p:tavLst>
                                        <p:tav tm="0">
                                          <p:val>
                                            <p:strVal val="#ppt_x"/>
                                          </p:val>
                                        </p:tav>
                                        <p:tav tm="100000">
                                          <p:val>
                                            <p:strVal val="#ppt_x"/>
                                          </p:val>
                                        </p:tav>
                                      </p:tavLst>
                                    </p:anim>
                                    <p:anim calcmode="lin" valueType="num">
                                      <p:cBhvr additive="base">
                                        <p:cTn id="76" dur="500" fill="hold"/>
                                        <p:tgtEl>
                                          <p:spTgt spid="60"/>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61"/>
                                        </p:tgtEl>
                                        <p:attrNameLst>
                                          <p:attrName>style.visibility</p:attrName>
                                        </p:attrNameLst>
                                      </p:cBhvr>
                                      <p:to>
                                        <p:strVal val="visible"/>
                                      </p:to>
                                    </p:set>
                                    <p:anim calcmode="lin" valueType="num">
                                      <p:cBhvr additive="base">
                                        <p:cTn id="79" dur="500" fill="hold"/>
                                        <p:tgtEl>
                                          <p:spTgt spid="61"/>
                                        </p:tgtEl>
                                        <p:attrNameLst>
                                          <p:attrName>ppt_x</p:attrName>
                                        </p:attrNameLst>
                                      </p:cBhvr>
                                      <p:tavLst>
                                        <p:tav tm="0">
                                          <p:val>
                                            <p:strVal val="#ppt_x"/>
                                          </p:val>
                                        </p:tav>
                                        <p:tav tm="100000">
                                          <p:val>
                                            <p:strVal val="#ppt_x"/>
                                          </p:val>
                                        </p:tav>
                                      </p:tavLst>
                                    </p:anim>
                                    <p:anim calcmode="lin" valueType="num">
                                      <p:cBhvr additive="base">
                                        <p:cTn id="80" dur="500" fill="hold"/>
                                        <p:tgtEl>
                                          <p:spTgt spid="61"/>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70"/>
                                        </p:tgtEl>
                                        <p:attrNameLst>
                                          <p:attrName>style.visibility</p:attrName>
                                        </p:attrNameLst>
                                      </p:cBhvr>
                                      <p:to>
                                        <p:strVal val="visible"/>
                                      </p:to>
                                    </p:set>
                                    <p:anim calcmode="lin" valueType="num">
                                      <p:cBhvr additive="base">
                                        <p:cTn id="83" dur="500" fill="hold"/>
                                        <p:tgtEl>
                                          <p:spTgt spid="70"/>
                                        </p:tgtEl>
                                        <p:attrNameLst>
                                          <p:attrName>ppt_x</p:attrName>
                                        </p:attrNameLst>
                                      </p:cBhvr>
                                      <p:tavLst>
                                        <p:tav tm="0">
                                          <p:val>
                                            <p:strVal val="#ppt_x"/>
                                          </p:val>
                                        </p:tav>
                                        <p:tav tm="100000">
                                          <p:val>
                                            <p:strVal val="#ppt_x"/>
                                          </p:val>
                                        </p:tav>
                                      </p:tavLst>
                                    </p:anim>
                                    <p:anim calcmode="lin" valueType="num">
                                      <p:cBhvr additive="base">
                                        <p:cTn id="84" dur="500" fill="hold"/>
                                        <p:tgtEl>
                                          <p:spTgt spid="70"/>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additive="base">
                                        <p:cTn id="87" dur="500" fill="hold"/>
                                        <p:tgtEl>
                                          <p:spTgt spid="71"/>
                                        </p:tgtEl>
                                        <p:attrNameLst>
                                          <p:attrName>ppt_x</p:attrName>
                                        </p:attrNameLst>
                                      </p:cBhvr>
                                      <p:tavLst>
                                        <p:tav tm="0">
                                          <p:val>
                                            <p:strVal val="#ppt_x"/>
                                          </p:val>
                                        </p:tav>
                                        <p:tav tm="100000">
                                          <p:val>
                                            <p:strVal val="#ppt_x"/>
                                          </p:val>
                                        </p:tav>
                                      </p:tavLst>
                                    </p:anim>
                                    <p:anim calcmode="lin" valueType="num">
                                      <p:cBhvr additive="base">
                                        <p:cTn id="88" dur="500" fill="hold"/>
                                        <p:tgtEl>
                                          <p:spTgt spid="71"/>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72"/>
                                        </p:tgtEl>
                                        <p:attrNameLst>
                                          <p:attrName>style.visibility</p:attrName>
                                        </p:attrNameLst>
                                      </p:cBhvr>
                                      <p:to>
                                        <p:strVal val="visible"/>
                                      </p:to>
                                    </p:set>
                                    <p:anim calcmode="lin" valueType="num">
                                      <p:cBhvr additive="base">
                                        <p:cTn id="91" dur="500" fill="hold"/>
                                        <p:tgtEl>
                                          <p:spTgt spid="72"/>
                                        </p:tgtEl>
                                        <p:attrNameLst>
                                          <p:attrName>ppt_x</p:attrName>
                                        </p:attrNameLst>
                                      </p:cBhvr>
                                      <p:tavLst>
                                        <p:tav tm="0">
                                          <p:val>
                                            <p:strVal val="#ppt_x"/>
                                          </p:val>
                                        </p:tav>
                                        <p:tav tm="100000">
                                          <p:val>
                                            <p:strVal val="#ppt_x"/>
                                          </p:val>
                                        </p:tav>
                                      </p:tavLst>
                                    </p:anim>
                                    <p:anim calcmode="lin" valueType="num">
                                      <p:cBhvr additive="base">
                                        <p:cTn id="92" dur="500" fill="hold"/>
                                        <p:tgtEl>
                                          <p:spTgt spid="72"/>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0"/>
                                        </p:tgtEl>
                                        <p:attrNameLst>
                                          <p:attrName>style.visibility</p:attrName>
                                        </p:attrNameLst>
                                      </p:cBhvr>
                                      <p:to>
                                        <p:strVal val="visible"/>
                                      </p:to>
                                    </p:set>
                                    <p:anim calcmode="lin" valueType="num">
                                      <p:cBhvr additive="base">
                                        <p:cTn id="95" dur="500" fill="hold"/>
                                        <p:tgtEl>
                                          <p:spTgt spid="20"/>
                                        </p:tgtEl>
                                        <p:attrNameLst>
                                          <p:attrName>ppt_x</p:attrName>
                                        </p:attrNameLst>
                                      </p:cBhvr>
                                      <p:tavLst>
                                        <p:tav tm="0">
                                          <p:val>
                                            <p:strVal val="#ppt_x"/>
                                          </p:val>
                                        </p:tav>
                                        <p:tav tm="100000">
                                          <p:val>
                                            <p:strVal val="#ppt_x"/>
                                          </p:val>
                                        </p:tav>
                                      </p:tavLst>
                                    </p:anim>
                                    <p:anim calcmode="lin" valueType="num">
                                      <p:cBhvr additive="base">
                                        <p:cTn id="96" dur="500" fill="hold"/>
                                        <p:tgtEl>
                                          <p:spTgt spid="20"/>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69"/>
                                        </p:tgtEl>
                                        <p:attrNameLst>
                                          <p:attrName>style.visibility</p:attrName>
                                        </p:attrNameLst>
                                      </p:cBhvr>
                                      <p:to>
                                        <p:strVal val="visible"/>
                                      </p:to>
                                    </p:set>
                                    <p:anim calcmode="lin" valueType="num">
                                      <p:cBhvr additive="base">
                                        <p:cTn id="99" dur="500" fill="hold"/>
                                        <p:tgtEl>
                                          <p:spTgt spid="69"/>
                                        </p:tgtEl>
                                        <p:attrNameLst>
                                          <p:attrName>ppt_x</p:attrName>
                                        </p:attrNameLst>
                                      </p:cBhvr>
                                      <p:tavLst>
                                        <p:tav tm="0">
                                          <p:val>
                                            <p:strVal val="#ppt_x"/>
                                          </p:val>
                                        </p:tav>
                                        <p:tav tm="100000">
                                          <p:val>
                                            <p:strVal val="#ppt_x"/>
                                          </p:val>
                                        </p:tav>
                                      </p:tavLst>
                                    </p:anim>
                                    <p:anim calcmode="lin" valueType="num">
                                      <p:cBhvr additive="base">
                                        <p:cTn id="100" dur="500" fill="hold"/>
                                        <p:tgtEl>
                                          <p:spTgt spid="69"/>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78"/>
                                        </p:tgtEl>
                                        <p:attrNameLst>
                                          <p:attrName>style.visibility</p:attrName>
                                        </p:attrNameLst>
                                      </p:cBhvr>
                                      <p:to>
                                        <p:strVal val="visible"/>
                                      </p:to>
                                    </p:set>
                                    <p:anim calcmode="lin" valueType="num">
                                      <p:cBhvr additive="base">
                                        <p:cTn id="103" dur="500" fill="hold"/>
                                        <p:tgtEl>
                                          <p:spTgt spid="78"/>
                                        </p:tgtEl>
                                        <p:attrNameLst>
                                          <p:attrName>ppt_x</p:attrName>
                                        </p:attrNameLst>
                                      </p:cBhvr>
                                      <p:tavLst>
                                        <p:tav tm="0">
                                          <p:val>
                                            <p:strVal val="#ppt_x"/>
                                          </p:val>
                                        </p:tav>
                                        <p:tav tm="100000">
                                          <p:val>
                                            <p:strVal val="#ppt_x"/>
                                          </p:val>
                                        </p:tav>
                                      </p:tavLst>
                                    </p:anim>
                                    <p:anim calcmode="lin" valueType="num">
                                      <p:cBhvr additive="base">
                                        <p:cTn id="104" dur="500" fill="hold"/>
                                        <p:tgtEl>
                                          <p:spTgt spid="78"/>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79"/>
                                        </p:tgtEl>
                                        <p:attrNameLst>
                                          <p:attrName>style.visibility</p:attrName>
                                        </p:attrNameLst>
                                      </p:cBhvr>
                                      <p:to>
                                        <p:strVal val="visible"/>
                                      </p:to>
                                    </p:set>
                                    <p:anim calcmode="lin" valueType="num">
                                      <p:cBhvr additive="base">
                                        <p:cTn id="107" dur="500" fill="hold"/>
                                        <p:tgtEl>
                                          <p:spTgt spid="79"/>
                                        </p:tgtEl>
                                        <p:attrNameLst>
                                          <p:attrName>ppt_x</p:attrName>
                                        </p:attrNameLst>
                                      </p:cBhvr>
                                      <p:tavLst>
                                        <p:tav tm="0">
                                          <p:val>
                                            <p:strVal val="#ppt_x"/>
                                          </p:val>
                                        </p:tav>
                                        <p:tav tm="100000">
                                          <p:val>
                                            <p:strVal val="#ppt_x"/>
                                          </p:val>
                                        </p:tav>
                                      </p:tavLst>
                                    </p:anim>
                                    <p:anim calcmode="lin" valueType="num">
                                      <p:cBhvr additive="base">
                                        <p:cTn id="108" dur="500" fill="hold"/>
                                        <p:tgtEl>
                                          <p:spTgt spid="79"/>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83"/>
                                        </p:tgtEl>
                                        <p:attrNameLst>
                                          <p:attrName>style.visibility</p:attrName>
                                        </p:attrNameLst>
                                      </p:cBhvr>
                                      <p:to>
                                        <p:strVal val="visible"/>
                                      </p:to>
                                    </p:set>
                                    <p:anim calcmode="lin" valueType="num">
                                      <p:cBhvr additive="base">
                                        <p:cTn id="111" dur="500" fill="hold"/>
                                        <p:tgtEl>
                                          <p:spTgt spid="83"/>
                                        </p:tgtEl>
                                        <p:attrNameLst>
                                          <p:attrName>ppt_x</p:attrName>
                                        </p:attrNameLst>
                                      </p:cBhvr>
                                      <p:tavLst>
                                        <p:tav tm="0">
                                          <p:val>
                                            <p:strVal val="#ppt_x"/>
                                          </p:val>
                                        </p:tav>
                                        <p:tav tm="100000">
                                          <p:val>
                                            <p:strVal val="#ppt_x"/>
                                          </p:val>
                                        </p:tav>
                                      </p:tavLst>
                                    </p:anim>
                                    <p:anim calcmode="lin" valueType="num">
                                      <p:cBhvr additive="base">
                                        <p:cTn id="112" dur="500" fill="hold"/>
                                        <p:tgtEl>
                                          <p:spTgt spid="83"/>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3"/>
                                        </p:tgtEl>
                                        <p:attrNameLst>
                                          <p:attrName>style.visibility</p:attrName>
                                        </p:attrNameLst>
                                      </p:cBhvr>
                                      <p:to>
                                        <p:strVal val="visible"/>
                                      </p:to>
                                    </p:set>
                                    <p:anim calcmode="lin" valueType="num">
                                      <p:cBhvr additive="base">
                                        <p:cTn id="115" dur="500" fill="hold"/>
                                        <p:tgtEl>
                                          <p:spTgt spid="3"/>
                                        </p:tgtEl>
                                        <p:attrNameLst>
                                          <p:attrName>ppt_x</p:attrName>
                                        </p:attrNameLst>
                                      </p:cBhvr>
                                      <p:tavLst>
                                        <p:tav tm="0">
                                          <p:val>
                                            <p:strVal val="#ppt_x"/>
                                          </p:val>
                                        </p:tav>
                                        <p:tav tm="100000">
                                          <p:val>
                                            <p:strVal val="#ppt_x"/>
                                          </p:val>
                                        </p:tav>
                                      </p:tavLst>
                                    </p:anim>
                                    <p:anim calcmode="lin" valueType="num">
                                      <p:cBhvr additive="base">
                                        <p:cTn id="116" dur="500" fill="hold"/>
                                        <p:tgtEl>
                                          <p:spTgt spid="3"/>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14"/>
                                        </p:tgtEl>
                                        <p:attrNameLst>
                                          <p:attrName>style.visibility</p:attrName>
                                        </p:attrNameLst>
                                      </p:cBhvr>
                                      <p:to>
                                        <p:strVal val="visible"/>
                                      </p:to>
                                    </p:set>
                                    <p:anim calcmode="lin" valueType="num">
                                      <p:cBhvr additive="base">
                                        <p:cTn id="119" dur="500" fill="hold"/>
                                        <p:tgtEl>
                                          <p:spTgt spid="14"/>
                                        </p:tgtEl>
                                        <p:attrNameLst>
                                          <p:attrName>ppt_x</p:attrName>
                                        </p:attrNameLst>
                                      </p:cBhvr>
                                      <p:tavLst>
                                        <p:tav tm="0">
                                          <p:val>
                                            <p:strVal val="#ppt_x"/>
                                          </p:val>
                                        </p:tav>
                                        <p:tav tm="100000">
                                          <p:val>
                                            <p:strVal val="#ppt_x"/>
                                          </p:val>
                                        </p:tav>
                                      </p:tavLst>
                                    </p:anim>
                                    <p:anim calcmode="lin" valueType="num">
                                      <p:cBhvr additive="base">
                                        <p:cTn id="1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 grpId="0" animBg="1"/>
      <p:bldP spid="15" grpId="0"/>
      <p:bldP spid="16" grpId="0"/>
      <p:bldP spid="18" grpId="0" animBg="1"/>
      <p:bldP spid="19" grpId="0" animBg="1"/>
      <p:bldP spid="21" grpId="0" animBg="1"/>
      <p:bldP spid="24" grpId="0"/>
      <p:bldP spid="25" grpId="0"/>
      <p:bldP spid="69" grpId="0" animBg="1"/>
      <p:bldP spid="70" grpId="0" animBg="1"/>
      <p:bldP spid="71" grpId="0" animBg="1"/>
      <p:bldP spid="72" grpId="0" animBg="1"/>
      <p:bldP spid="20" grpId="0" animBg="1"/>
      <p:bldP spid="3" grpId="0"/>
      <p:bldP spid="78" grpId="0" animBg="1"/>
      <p:bldP spid="79" grpId="0" animBg="1"/>
      <p:bldP spid="83" grpId="0"/>
      <p:bldP spid="1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a:extLst>
              <a:ext uri="{FF2B5EF4-FFF2-40B4-BE49-F238E27FC236}">
                <a16:creationId xmlns:a16="http://schemas.microsoft.com/office/drawing/2014/main" id="{D41B43DF-6BCD-5542-AE4D-D91229B4756E}"/>
              </a:ext>
            </a:extLst>
          </p:cNvPr>
          <p:cNvSpPr/>
          <p:nvPr/>
        </p:nvSpPr>
        <p:spPr>
          <a:xfrm>
            <a:off x="-33400" y="3711566"/>
            <a:ext cx="1423536" cy="1550508"/>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2" name="矩形 1">
            <a:extLst>
              <a:ext uri="{FF2B5EF4-FFF2-40B4-BE49-F238E27FC236}">
                <a16:creationId xmlns:a16="http://schemas.microsoft.com/office/drawing/2014/main" id="{2F506859-7308-B342-9C28-E3BAE74B1479}"/>
              </a:ext>
            </a:extLst>
          </p:cNvPr>
          <p:cNvSpPr/>
          <p:nvPr/>
        </p:nvSpPr>
        <p:spPr>
          <a:xfrm>
            <a:off x="7011175" y="3717032"/>
            <a:ext cx="1423536" cy="1550508"/>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pic>
        <p:nvPicPr>
          <p:cNvPr id="5" name="Picture 4" descr="fig39">
            <a:extLst>
              <a:ext uri="{FF2B5EF4-FFF2-40B4-BE49-F238E27FC236}">
                <a16:creationId xmlns:a16="http://schemas.microsoft.com/office/drawing/2014/main" id="{C08FDA69-2687-1943-9055-93A205DD4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r="51591" b="39111"/>
          <a:stretch>
            <a:fillRect/>
          </a:stretch>
        </p:blipFill>
        <p:spPr bwMode="auto">
          <a:xfrm>
            <a:off x="815538" y="626203"/>
            <a:ext cx="26638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fig39">
            <a:extLst>
              <a:ext uri="{FF2B5EF4-FFF2-40B4-BE49-F238E27FC236}">
                <a16:creationId xmlns:a16="http://schemas.microsoft.com/office/drawing/2014/main" id="{7D010BC0-FD50-CB4D-A195-33E950CF0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024" t="2" b="39111"/>
          <a:stretch>
            <a:fillRect/>
          </a:stretch>
        </p:blipFill>
        <p:spPr bwMode="auto">
          <a:xfrm>
            <a:off x="5047018" y="626203"/>
            <a:ext cx="26955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1">
            <a:extLst>
              <a:ext uri="{FF2B5EF4-FFF2-40B4-BE49-F238E27FC236}">
                <a16:creationId xmlns:a16="http://schemas.microsoft.com/office/drawing/2014/main" id="{376A4FD0-4C1C-4D40-8B39-F5FFE3530074}"/>
              </a:ext>
            </a:extLst>
          </p:cNvPr>
          <p:cNvSpPr txBox="1">
            <a:spLocks noChangeArrowheads="1"/>
          </p:cNvSpPr>
          <p:nvPr/>
        </p:nvSpPr>
        <p:spPr bwMode="auto">
          <a:xfrm>
            <a:off x="2366766" y="292782"/>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1</a:t>
            </a:r>
            <a:endParaRPr lang="zh-TW" altLang="en-US" sz="1800" dirty="0">
              <a:latin typeface="Cambria Math" panose="02040503050406030204" pitchFamily="18" charset="0"/>
            </a:endParaRPr>
          </a:p>
        </p:txBody>
      </p:sp>
      <p:sp>
        <p:nvSpPr>
          <p:cNvPr id="8" name="文字方塊 11">
            <a:extLst>
              <a:ext uri="{FF2B5EF4-FFF2-40B4-BE49-F238E27FC236}">
                <a16:creationId xmlns:a16="http://schemas.microsoft.com/office/drawing/2014/main" id="{A5A58964-6924-1B42-B642-058FA1E2B876}"/>
              </a:ext>
            </a:extLst>
          </p:cNvPr>
          <p:cNvSpPr txBox="1">
            <a:spLocks noChangeArrowheads="1"/>
          </p:cNvSpPr>
          <p:nvPr/>
        </p:nvSpPr>
        <p:spPr bwMode="auto">
          <a:xfrm>
            <a:off x="5678015" y="306732"/>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2</a:t>
            </a:r>
            <a:endParaRPr lang="zh-TW" altLang="en-US" sz="1800" dirty="0">
              <a:latin typeface="Cambria Math" panose="02040503050406030204" pitchFamily="18" charset="0"/>
            </a:endParaRPr>
          </a:p>
        </p:txBody>
      </p:sp>
      <p:pic>
        <p:nvPicPr>
          <p:cNvPr id="11" name="Picture 4" descr="fig39">
            <a:extLst>
              <a:ext uri="{FF2B5EF4-FFF2-40B4-BE49-F238E27FC236}">
                <a16:creationId xmlns:a16="http://schemas.microsoft.com/office/drawing/2014/main" id="{D205FFB5-ACDD-874C-94C4-C63981833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r="51591" b="39111"/>
          <a:stretch>
            <a:fillRect/>
          </a:stretch>
        </p:blipFill>
        <p:spPr bwMode="auto">
          <a:xfrm>
            <a:off x="798613" y="3714322"/>
            <a:ext cx="26638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fig39">
            <a:extLst>
              <a:ext uri="{FF2B5EF4-FFF2-40B4-BE49-F238E27FC236}">
                <a16:creationId xmlns:a16="http://schemas.microsoft.com/office/drawing/2014/main" id="{9DABD538-1313-4F45-97D4-A0FD3CB1D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024" t="2" b="39111"/>
          <a:stretch>
            <a:fillRect/>
          </a:stretch>
        </p:blipFill>
        <p:spPr bwMode="auto">
          <a:xfrm>
            <a:off x="4315600" y="3717032"/>
            <a:ext cx="26955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fig39">
            <a:extLst>
              <a:ext uri="{FF2B5EF4-FFF2-40B4-BE49-F238E27FC236}">
                <a16:creationId xmlns:a16="http://schemas.microsoft.com/office/drawing/2014/main" id="{817DC472-F728-564A-834A-BB0FBA094D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 t="2" r="79122" b="68999"/>
          <a:stretch/>
        </p:blipFill>
        <p:spPr bwMode="auto">
          <a:xfrm>
            <a:off x="2291543" y="3701888"/>
            <a:ext cx="1148767"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17">
            <a:extLst>
              <a:ext uri="{FF2B5EF4-FFF2-40B4-BE49-F238E27FC236}">
                <a16:creationId xmlns:a16="http://schemas.microsoft.com/office/drawing/2014/main" id="{A944D14F-60BE-C84F-8142-8EDF2AE9A901}"/>
              </a:ext>
            </a:extLst>
          </p:cNvPr>
          <p:cNvSpPr/>
          <p:nvPr/>
        </p:nvSpPr>
        <p:spPr>
          <a:xfrm>
            <a:off x="995399" y="4552516"/>
            <a:ext cx="720080" cy="688842"/>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19" name="矩形 18">
            <a:extLst>
              <a:ext uri="{FF2B5EF4-FFF2-40B4-BE49-F238E27FC236}">
                <a16:creationId xmlns:a16="http://schemas.microsoft.com/office/drawing/2014/main" id="{2AE5FEC3-66E6-5F4F-8515-15A8823B812D}"/>
              </a:ext>
            </a:extLst>
          </p:cNvPr>
          <p:cNvSpPr/>
          <p:nvPr/>
        </p:nvSpPr>
        <p:spPr>
          <a:xfrm>
            <a:off x="4466350" y="4518379"/>
            <a:ext cx="720080" cy="688842"/>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21" name="AutoShape 6">
            <a:extLst>
              <a:ext uri="{FF2B5EF4-FFF2-40B4-BE49-F238E27FC236}">
                <a16:creationId xmlns:a16="http://schemas.microsoft.com/office/drawing/2014/main" id="{6465C96E-5CCC-D94A-ADEF-BE5E00371FC6}"/>
              </a:ext>
            </a:extLst>
          </p:cNvPr>
          <p:cNvSpPr>
            <a:spLocks noChangeArrowheads="1"/>
          </p:cNvSpPr>
          <p:nvPr/>
        </p:nvSpPr>
        <p:spPr bwMode="auto">
          <a:xfrm rot="10800000">
            <a:off x="5391609" y="3794960"/>
            <a:ext cx="2961463" cy="665904"/>
          </a:xfrm>
          <a:prstGeom prst="flowChartOnlineStorage">
            <a:avLst/>
          </a:prstGeom>
          <a:noFill/>
          <a:ln w="9525">
            <a:solidFill>
              <a:srgbClr val="FF0000"/>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24" name="文字方塊 1">
            <a:extLst>
              <a:ext uri="{FF2B5EF4-FFF2-40B4-BE49-F238E27FC236}">
                <a16:creationId xmlns:a16="http://schemas.microsoft.com/office/drawing/2014/main" id="{754DBBCB-0EB8-0F49-A2B5-3CA3E8FF64FC}"/>
              </a:ext>
            </a:extLst>
          </p:cNvPr>
          <p:cNvSpPr txBox="1">
            <a:spLocks noChangeArrowheads="1"/>
          </p:cNvSpPr>
          <p:nvPr/>
        </p:nvSpPr>
        <p:spPr bwMode="auto">
          <a:xfrm>
            <a:off x="1214087" y="4819272"/>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rPr>
              <a:t>3</a:t>
            </a:r>
            <a:endParaRPr lang="zh-TW" altLang="en-US" sz="1800" dirty="0">
              <a:latin typeface="Cambria Math" panose="02040503050406030204" pitchFamily="18" charset="0"/>
            </a:endParaRPr>
          </a:p>
        </p:txBody>
      </p:sp>
      <p:sp>
        <p:nvSpPr>
          <p:cNvPr id="25" name="文字方塊 11">
            <a:extLst>
              <a:ext uri="{FF2B5EF4-FFF2-40B4-BE49-F238E27FC236}">
                <a16:creationId xmlns:a16="http://schemas.microsoft.com/office/drawing/2014/main" id="{883251A1-D93C-4148-83F2-2004C46D0F37}"/>
              </a:ext>
            </a:extLst>
          </p:cNvPr>
          <p:cNvSpPr txBox="1">
            <a:spLocks noChangeArrowheads="1"/>
          </p:cNvSpPr>
          <p:nvPr/>
        </p:nvSpPr>
        <p:spPr bwMode="auto">
          <a:xfrm>
            <a:off x="4693515" y="4857754"/>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4</a:t>
            </a:r>
            <a:endParaRPr lang="zh-TW" altLang="en-US" sz="1800" dirty="0">
              <a:latin typeface="Cambria Math" panose="02040503050406030204" pitchFamily="18" charset="0"/>
            </a:endParaRPr>
          </a:p>
        </p:txBody>
      </p:sp>
      <p:pic>
        <p:nvPicPr>
          <p:cNvPr id="35" name="Picture 4" descr="fig39">
            <a:extLst>
              <a:ext uri="{FF2B5EF4-FFF2-40B4-BE49-F238E27FC236}">
                <a16:creationId xmlns:a16="http://schemas.microsoft.com/office/drawing/2014/main" id="{29EC3987-D659-D94B-B2D0-A643BDB38A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950" t="11392" r="8746" b="70089"/>
          <a:stretch/>
        </p:blipFill>
        <p:spPr bwMode="auto">
          <a:xfrm>
            <a:off x="7259926" y="3957319"/>
            <a:ext cx="544908" cy="50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 descr="fig39">
            <a:extLst>
              <a:ext uri="{FF2B5EF4-FFF2-40B4-BE49-F238E27FC236}">
                <a16:creationId xmlns:a16="http://schemas.microsoft.com/office/drawing/2014/main" id="{46ED14E1-1399-FD43-A2D4-E9AD30D39E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515" t="17633" r="10623" b="80295"/>
          <a:stretch/>
        </p:blipFill>
        <p:spPr bwMode="auto">
          <a:xfrm>
            <a:off x="6135854" y="4146012"/>
            <a:ext cx="325778" cy="1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5" name="直線箭頭接點 44">
            <a:extLst>
              <a:ext uri="{FF2B5EF4-FFF2-40B4-BE49-F238E27FC236}">
                <a16:creationId xmlns:a16="http://schemas.microsoft.com/office/drawing/2014/main" id="{AFBB7B27-724E-C94C-8FB6-233AAAD83E7C}"/>
              </a:ext>
            </a:extLst>
          </p:cNvPr>
          <p:cNvCxnSpPr>
            <a:cxnSpLocks/>
          </p:cNvCxnSpPr>
          <p:nvPr/>
        </p:nvCxnSpPr>
        <p:spPr>
          <a:xfrm>
            <a:off x="6309327" y="4260185"/>
            <a:ext cx="133319" cy="158063"/>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p:pic>
        <p:nvPicPr>
          <p:cNvPr id="50" name="Picture 4" descr="fig39">
            <a:extLst>
              <a:ext uri="{FF2B5EF4-FFF2-40B4-BE49-F238E27FC236}">
                <a16:creationId xmlns:a16="http://schemas.microsoft.com/office/drawing/2014/main" id="{502720F1-E152-8147-89F9-4496D1F943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515" t="17633" r="10623" b="80295"/>
          <a:stretch/>
        </p:blipFill>
        <p:spPr bwMode="auto">
          <a:xfrm>
            <a:off x="7416815" y="4136972"/>
            <a:ext cx="325778" cy="1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 name="直線箭頭接點 52">
            <a:extLst>
              <a:ext uri="{FF2B5EF4-FFF2-40B4-BE49-F238E27FC236}">
                <a16:creationId xmlns:a16="http://schemas.microsoft.com/office/drawing/2014/main" id="{52A7EAB8-F9CC-CF43-8B2B-E94CD29E5EFE}"/>
              </a:ext>
            </a:extLst>
          </p:cNvPr>
          <p:cNvCxnSpPr>
            <a:cxnSpLocks/>
          </p:cNvCxnSpPr>
          <p:nvPr/>
        </p:nvCxnSpPr>
        <p:spPr>
          <a:xfrm>
            <a:off x="7532380" y="4239833"/>
            <a:ext cx="133319" cy="158063"/>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56" name="AutoShape 6">
            <a:extLst>
              <a:ext uri="{FF2B5EF4-FFF2-40B4-BE49-F238E27FC236}">
                <a16:creationId xmlns:a16="http://schemas.microsoft.com/office/drawing/2014/main" id="{D652FD87-7034-7542-9504-88852C664567}"/>
              </a:ext>
            </a:extLst>
          </p:cNvPr>
          <p:cNvSpPr>
            <a:spLocks noChangeArrowheads="1"/>
          </p:cNvSpPr>
          <p:nvPr/>
        </p:nvSpPr>
        <p:spPr bwMode="auto">
          <a:xfrm rot="10800000">
            <a:off x="458840" y="786244"/>
            <a:ext cx="3059430" cy="658225"/>
          </a:xfrm>
          <a:prstGeom prst="flowChartOnlineStorage">
            <a:avLst/>
          </a:prstGeom>
          <a:noFill/>
          <a:ln w="9525">
            <a:solidFill>
              <a:srgbClr val="FF0000"/>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57" name="AutoShape 6">
            <a:extLst>
              <a:ext uri="{FF2B5EF4-FFF2-40B4-BE49-F238E27FC236}">
                <a16:creationId xmlns:a16="http://schemas.microsoft.com/office/drawing/2014/main" id="{AE5D8FEB-C94A-7745-8D4F-073D7F596F62}"/>
              </a:ext>
            </a:extLst>
          </p:cNvPr>
          <p:cNvSpPr>
            <a:spLocks noChangeArrowheads="1"/>
          </p:cNvSpPr>
          <p:nvPr/>
        </p:nvSpPr>
        <p:spPr bwMode="auto">
          <a:xfrm rot="10800000">
            <a:off x="5993197" y="752001"/>
            <a:ext cx="2961463" cy="665904"/>
          </a:xfrm>
          <a:prstGeom prst="flowChartOnlineStorage">
            <a:avLst/>
          </a:prstGeom>
          <a:noFill/>
          <a:ln w="9525">
            <a:solidFill>
              <a:srgbClr val="FF0000"/>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pic>
        <p:nvPicPr>
          <p:cNvPr id="60" name="Picture 4" descr="fig39">
            <a:extLst>
              <a:ext uri="{FF2B5EF4-FFF2-40B4-BE49-F238E27FC236}">
                <a16:creationId xmlns:a16="http://schemas.microsoft.com/office/drawing/2014/main" id="{608B2B3A-E25B-6144-BD9C-D4002F5CAA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353" t="37323" r="10722" b="58311"/>
          <a:stretch/>
        </p:blipFill>
        <p:spPr bwMode="auto">
          <a:xfrm>
            <a:off x="6205311" y="4616545"/>
            <a:ext cx="200949" cy="332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 name="直線箭頭接點 60">
            <a:extLst>
              <a:ext uri="{FF2B5EF4-FFF2-40B4-BE49-F238E27FC236}">
                <a16:creationId xmlns:a16="http://schemas.microsoft.com/office/drawing/2014/main" id="{A5BE540D-0581-DF40-A857-9A947FE3E09E}"/>
              </a:ext>
            </a:extLst>
          </p:cNvPr>
          <p:cNvCxnSpPr>
            <a:cxnSpLocks/>
          </p:cNvCxnSpPr>
          <p:nvPr/>
        </p:nvCxnSpPr>
        <p:spPr>
          <a:xfrm flipV="1">
            <a:off x="6248821" y="4811915"/>
            <a:ext cx="212811" cy="1"/>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矩形 66">
                <a:extLst>
                  <a:ext uri="{FF2B5EF4-FFF2-40B4-BE49-F238E27FC236}">
                    <a16:creationId xmlns:a16="http://schemas.microsoft.com/office/drawing/2014/main" id="{31E44890-62B1-974C-AEC0-2704A69B2FA3}"/>
                  </a:ext>
                </a:extLst>
              </p:cNvPr>
              <p:cNvSpPr/>
              <p:nvPr/>
            </p:nvSpPr>
            <p:spPr>
              <a:xfrm>
                <a:off x="3558276" y="1804877"/>
                <a:ext cx="1401409"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sSubSup>
                        <m:sSubSupPr>
                          <m:ctrlPr>
                            <a:rPr lang="en-US" altLang="zh-TW" i="1" smtClean="0">
                              <a:latin typeface="Cambria Math" panose="02040503050406030204" pitchFamily="18" charset="0"/>
                            </a:rPr>
                          </m:ctrlPr>
                        </m:sSubSupPr>
                        <m:e>
                          <m:r>
                            <a:rPr lang="en-US" altLang="zh-TW" b="0" i="1" smtClean="0">
                              <a:latin typeface="Cambria Math" panose="02040503050406030204" pitchFamily="18" charset="0"/>
                            </a:rPr>
                            <m:t>𝑡</m:t>
                          </m:r>
                        </m:e>
                        <m:sub>
                          <m:r>
                            <a:rPr lang="en-US" altLang="zh-TW" b="0" i="1" smtClean="0">
                              <a:latin typeface="Cambria Math" panose="02040503050406030204" pitchFamily="18" charset="0"/>
                            </a:rPr>
                            <m:t>12</m:t>
                          </m:r>
                        </m:sub>
                        <m:sup>
                          <m:r>
                            <a:rPr lang="en-US" altLang="zh-TW" b="0" i="1" smtClean="0">
                              <a:latin typeface="Cambria Math" panose="02040503050406030204" pitchFamily="18" charset="0"/>
                            </a:rPr>
                            <m:t>′</m:t>
                          </m:r>
                        </m:sup>
                      </m:sSubSup>
                      <m:r>
                        <a:rPr lang="en-US" altLang="zh-TW" b="0" i="1" smtClean="0">
                          <a:latin typeface="Cambria Math" panose="02040503050406030204" pitchFamily="18" charset="0"/>
                        </a:rPr>
                        <m:t>&lt;</m:t>
                      </m:r>
                      <m:r>
                        <a:rPr lang="zh-TW" altLang="en-US" i="1">
                          <a:latin typeface="Cambria Math"/>
                        </a:rPr>
                        <m:t>∆</m:t>
                      </m:r>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𝑡</m:t>
                          </m:r>
                        </m:e>
                        <m:sub>
                          <m:r>
                            <a:rPr lang="en-US" altLang="zh-TW" b="0" i="1" smtClean="0">
                              <a:latin typeface="Cambria Math" panose="02040503050406030204" pitchFamily="18" charset="0"/>
                            </a:rPr>
                            <m:t>12</m:t>
                          </m:r>
                        </m:sub>
                      </m:sSub>
                    </m:oMath>
                  </m:oMathPara>
                </a14:m>
                <a:endParaRPr lang="zh-TW" altLang="en-US" dirty="0"/>
              </a:p>
            </p:txBody>
          </p:sp>
        </mc:Choice>
        <mc:Fallback xmlns="">
          <p:sp>
            <p:nvSpPr>
              <p:cNvPr id="67" name="矩形 66">
                <a:extLst>
                  <a:ext uri="{FF2B5EF4-FFF2-40B4-BE49-F238E27FC236}">
                    <a16:creationId xmlns:a16="http://schemas.microsoft.com/office/drawing/2014/main" id="{31E44890-62B1-974C-AEC0-2704A69B2FA3}"/>
                  </a:ext>
                </a:extLst>
              </p:cNvPr>
              <p:cNvSpPr>
                <a:spLocks noRot="1" noChangeAspect="1" noMove="1" noResize="1" noEditPoints="1" noAdjustHandles="1" noChangeArrowheads="1" noChangeShapeType="1" noTextEdit="1"/>
              </p:cNvSpPr>
              <p:nvPr/>
            </p:nvSpPr>
            <p:spPr>
              <a:xfrm>
                <a:off x="3558276" y="1804877"/>
                <a:ext cx="1401409" cy="369332"/>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8" name="矩形 67">
                <a:extLst>
                  <a:ext uri="{FF2B5EF4-FFF2-40B4-BE49-F238E27FC236}">
                    <a16:creationId xmlns:a16="http://schemas.microsoft.com/office/drawing/2014/main" id="{A51580C8-0CF7-F442-9756-D12455E5D197}"/>
                  </a:ext>
                </a:extLst>
              </p:cNvPr>
              <p:cNvSpPr/>
              <p:nvPr/>
            </p:nvSpPr>
            <p:spPr>
              <a:xfrm>
                <a:off x="3796015" y="3240867"/>
                <a:ext cx="421910"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panose="02040503050406030204" pitchFamily="18" charset="0"/>
                        </a:rPr>
                        <m:t>≠</m:t>
                      </m:r>
                    </m:oMath>
                  </m:oMathPara>
                </a14:m>
                <a:endParaRPr lang="zh-TW" altLang="en-US" dirty="0"/>
              </a:p>
            </p:txBody>
          </p:sp>
        </mc:Choice>
        <mc:Fallback xmlns="">
          <p:sp>
            <p:nvSpPr>
              <p:cNvPr id="68" name="矩形 67">
                <a:extLst>
                  <a:ext uri="{FF2B5EF4-FFF2-40B4-BE49-F238E27FC236}">
                    <a16:creationId xmlns:a16="http://schemas.microsoft.com/office/drawing/2014/main" id="{A51580C8-0CF7-F442-9756-D12455E5D197}"/>
                  </a:ext>
                </a:extLst>
              </p:cNvPr>
              <p:cNvSpPr>
                <a:spLocks noRot="1" noChangeAspect="1" noMove="1" noResize="1" noEditPoints="1" noAdjustHandles="1" noChangeArrowheads="1" noChangeShapeType="1" noTextEdit="1"/>
              </p:cNvSpPr>
              <p:nvPr/>
            </p:nvSpPr>
            <p:spPr>
              <a:xfrm>
                <a:off x="3796015" y="3240867"/>
                <a:ext cx="421910" cy="369332"/>
              </a:xfrm>
              <a:prstGeom prst="rect">
                <a:avLst/>
              </a:prstGeom>
              <a:blipFill>
                <a:blip r:embed="rId9"/>
                <a:stretch>
                  <a:fillRect/>
                </a:stretch>
              </a:blipFill>
            </p:spPr>
            <p:txBody>
              <a:bodyPr/>
              <a:lstStyle/>
              <a:p>
                <a:r>
                  <a:rPr lang="zh-TW" altLang="en-US">
                    <a:noFill/>
                  </a:rPr>
                  <a:t> </a:t>
                </a:r>
              </a:p>
            </p:txBody>
          </p:sp>
        </mc:Fallback>
      </mc:AlternateContent>
      <p:sp>
        <p:nvSpPr>
          <p:cNvPr id="70" name="矩形 69">
            <a:extLst>
              <a:ext uri="{FF2B5EF4-FFF2-40B4-BE49-F238E27FC236}">
                <a16:creationId xmlns:a16="http://schemas.microsoft.com/office/drawing/2014/main" id="{9F718ED1-A47E-574E-8BD1-4FF03770C999}"/>
              </a:ext>
            </a:extLst>
          </p:cNvPr>
          <p:cNvSpPr/>
          <p:nvPr/>
        </p:nvSpPr>
        <p:spPr>
          <a:xfrm>
            <a:off x="4318841" y="3717032"/>
            <a:ext cx="311424" cy="344421"/>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71" name="矩形 70">
            <a:extLst>
              <a:ext uri="{FF2B5EF4-FFF2-40B4-BE49-F238E27FC236}">
                <a16:creationId xmlns:a16="http://schemas.microsoft.com/office/drawing/2014/main" id="{A050BC88-8E82-BC4B-9819-D70C1567419A}"/>
              </a:ext>
            </a:extLst>
          </p:cNvPr>
          <p:cNvSpPr/>
          <p:nvPr/>
        </p:nvSpPr>
        <p:spPr>
          <a:xfrm>
            <a:off x="2393430" y="3710728"/>
            <a:ext cx="311424" cy="344421"/>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72" name="矩形 71">
            <a:extLst>
              <a:ext uri="{FF2B5EF4-FFF2-40B4-BE49-F238E27FC236}">
                <a16:creationId xmlns:a16="http://schemas.microsoft.com/office/drawing/2014/main" id="{C0E14990-4A3E-F54B-8939-3D21C87B024D}"/>
              </a:ext>
            </a:extLst>
          </p:cNvPr>
          <p:cNvSpPr/>
          <p:nvPr/>
        </p:nvSpPr>
        <p:spPr>
          <a:xfrm>
            <a:off x="868007" y="3747917"/>
            <a:ext cx="311424" cy="344421"/>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20" name="AutoShape 6">
            <a:extLst>
              <a:ext uri="{FF2B5EF4-FFF2-40B4-BE49-F238E27FC236}">
                <a16:creationId xmlns:a16="http://schemas.microsoft.com/office/drawing/2014/main" id="{808F6460-DCF4-9A4A-A470-811A482FAED8}"/>
              </a:ext>
            </a:extLst>
          </p:cNvPr>
          <p:cNvSpPr>
            <a:spLocks noChangeArrowheads="1"/>
          </p:cNvSpPr>
          <p:nvPr/>
        </p:nvSpPr>
        <p:spPr bwMode="auto">
          <a:xfrm rot="10800000">
            <a:off x="419335" y="3865575"/>
            <a:ext cx="3059430" cy="658225"/>
          </a:xfrm>
          <a:prstGeom prst="flowChartOnlineStorage">
            <a:avLst/>
          </a:prstGeom>
          <a:noFill/>
          <a:ln w="9525">
            <a:solidFill>
              <a:srgbClr val="FF0000"/>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mc:AlternateContent xmlns:mc="http://schemas.openxmlformats.org/markup-compatibility/2006" xmlns:a14="http://schemas.microsoft.com/office/drawing/2010/main">
        <mc:Choice Requires="a14">
          <p:sp>
            <p:nvSpPr>
              <p:cNvPr id="64" name="文字方塊 10">
                <a:extLst>
                  <a:ext uri="{FF2B5EF4-FFF2-40B4-BE49-F238E27FC236}">
                    <a16:creationId xmlns:a16="http://schemas.microsoft.com/office/drawing/2014/main" id="{6933B55C-4A12-4A4C-AE21-86C48BEBACCD}"/>
                  </a:ext>
                </a:extLst>
              </p:cNvPr>
              <p:cNvSpPr txBox="1">
                <a:spLocks noChangeArrowheads="1"/>
              </p:cNvSpPr>
              <p:nvPr/>
            </p:nvSpPr>
            <p:spPr bwMode="auto">
              <a:xfrm>
                <a:off x="563111" y="2911471"/>
                <a:ext cx="724172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latin typeface="Cambria Math" panose="02040503050406030204" pitchFamily="18" charset="0"/>
                  </a:rPr>
                  <a:t>時間差在太空船上量起來</a:t>
                </a:r>
                <a14:m>
                  <m:oMath xmlns:m="http://schemas.openxmlformats.org/officeDocument/2006/math">
                    <m:r>
                      <a:rPr lang="en-US" altLang="zh-TW" sz="1800">
                        <a:latin typeface="Cambria Math"/>
                      </a:rPr>
                      <m:t>∆</m:t>
                    </m:r>
                    <m:r>
                      <a:rPr lang="en-US" altLang="zh-TW" sz="1800" i="1">
                        <a:latin typeface="Cambria Math"/>
                      </a:rPr>
                      <m:t>𝑡</m:t>
                    </m:r>
                    <m:r>
                      <a:rPr lang="en-US" altLang="zh-TW" sz="1800" i="1">
                        <a:latin typeface="Cambria Math"/>
                      </a:rPr>
                      <m:t>′</m:t>
                    </m:r>
                  </m:oMath>
                </a14:m>
                <a:r>
                  <a:rPr lang="zh-TW" altLang="en-US" sz="1800" dirty="0"/>
                  <a:t>，比從地面上量起來</a:t>
                </a:r>
                <a14:m>
                  <m:oMath xmlns:m="http://schemas.openxmlformats.org/officeDocument/2006/math">
                    <m:r>
                      <a:rPr lang="en-US" altLang="zh-TW" sz="1800">
                        <a:latin typeface="Cambria Math"/>
                      </a:rPr>
                      <m:t>∆</m:t>
                    </m:r>
                    <m:r>
                      <a:rPr lang="en-US" altLang="zh-TW" sz="1800" i="1">
                        <a:latin typeface="Cambria Math"/>
                      </a:rPr>
                      <m:t>𝑡</m:t>
                    </m:r>
                  </m:oMath>
                </a14:m>
                <a:r>
                  <a:rPr lang="zh-TW" altLang="en-US" sz="1800" dirty="0"/>
                  <a:t>較短。</a:t>
                </a:r>
              </a:p>
            </p:txBody>
          </p:sp>
        </mc:Choice>
        <mc:Fallback xmlns="">
          <p:sp>
            <p:nvSpPr>
              <p:cNvPr id="64" name="文字方塊 10">
                <a:extLst>
                  <a:ext uri="{FF2B5EF4-FFF2-40B4-BE49-F238E27FC236}">
                    <a16:creationId xmlns:a16="http://schemas.microsoft.com/office/drawing/2014/main" id="{6933B55C-4A12-4A4C-AE21-86C48BEBACCD}"/>
                  </a:ext>
                </a:extLst>
              </p:cNvPr>
              <p:cNvSpPr txBox="1">
                <a:spLocks noRot="1" noChangeAspect="1" noMove="1" noResize="1" noEditPoints="1" noAdjustHandles="1" noChangeArrowheads="1" noChangeShapeType="1" noTextEdit="1"/>
              </p:cNvSpPr>
              <p:nvPr/>
            </p:nvSpPr>
            <p:spPr bwMode="auto">
              <a:xfrm>
                <a:off x="563111" y="2911471"/>
                <a:ext cx="7241723" cy="369332"/>
              </a:xfrm>
              <a:prstGeom prst="rect">
                <a:avLst/>
              </a:prstGeom>
              <a:blipFill>
                <a:blip r:embed="rId10"/>
                <a:stretch>
                  <a:fillRect l="-524" t="-3333"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5" name="文字方塊 10">
                <a:extLst>
                  <a:ext uri="{FF2B5EF4-FFF2-40B4-BE49-F238E27FC236}">
                    <a16:creationId xmlns:a16="http://schemas.microsoft.com/office/drawing/2014/main" id="{B4786A52-FDFF-B14B-95CA-F2925CE29D3B}"/>
                  </a:ext>
                </a:extLst>
              </p:cNvPr>
              <p:cNvSpPr txBox="1">
                <a:spLocks noChangeArrowheads="1"/>
              </p:cNvSpPr>
              <p:nvPr/>
            </p:nvSpPr>
            <p:spPr bwMode="auto">
              <a:xfrm>
                <a:off x="661999" y="6262352"/>
                <a:ext cx="717513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latin typeface="Cambria Math" panose="02040503050406030204" pitchFamily="18" charset="0"/>
                  </a:rPr>
                  <a:t>時間差在太空船上</a:t>
                </a:r>
                <a:r>
                  <a:rPr lang="zh-TW" altLang="en-US" sz="1800" dirty="0"/>
                  <a:t>的一段時間</a:t>
                </a:r>
                <a14:m>
                  <m:oMath xmlns:m="http://schemas.openxmlformats.org/officeDocument/2006/math">
                    <m:r>
                      <a:rPr lang="en-US" altLang="zh-TW" sz="1800">
                        <a:latin typeface="Cambria Math"/>
                      </a:rPr>
                      <m:t>∆</m:t>
                    </m:r>
                    <m:r>
                      <a:rPr lang="en-US" altLang="zh-TW" sz="1800" i="1">
                        <a:latin typeface="Cambria Math"/>
                      </a:rPr>
                      <m:t>𝑡</m:t>
                    </m:r>
                  </m:oMath>
                </a14:m>
                <a:r>
                  <a:rPr lang="zh-TW" altLang="en-US" sz="1800" dirty="0"/>
                  <a:t>，比從太空船上量起來</a:t>
                </a:r>
                <a14:m>
                  <m:oMath xmlns:m="http://schemas.openxmlformats.org/officeDocument/2006/math">
                    <m:r>
                      <a:rPr lang="en-US" altLang="zh-TW" sz="1800">
                        <a:latin typeface="Cambria Math"/>
                      </a:rPr>
                      <m:t>∆</m:t>
                    </m:r>
                    <m:r>
                      <a:rPr lang="en-US" altLang="zh-TW" sz="1800" i="1">
                        <a:latin typeface="Cambria Math"/>
                      </a:rPr>
                      <m:t>𝑡</m:t>
                    </m:r>
                    <m:r>
                      <a:rPr lang="en-US" altLang="zh-TW" sz="1800" i="1">
                        <a:latin typeface="Cambria Math"/>
                      </a:rPr>
                      <m:t>′</m:t>
                    </m:r>
                  </m:oMath>
                </a14:m>
                <a:r>
                  <a:rPr lang="zh-TW" altLang="en-US" sz="1800" dirty="0"/>
                  <a:t>較短。</a:t>
                </a:r>
              </a:p>
            </p:txBody>
          </p:sp>
        </mc:Choice>
        <mc:Fallback xmlns="">
          <p:sp>
            <p:nvSpPr>
              <p:cNvPr id="75" name="文字方塊 10">
                <a:extLst>
                  <a:ext uri="{FF2B5EF4-FFF2-40B4-BE49-F238E27FC236}">
                    <a16:creationId xmlns:a16="http://schemas.microsoft.com/office/drawing/2014/main" id="{B4786A52-FDFF-B14B-95CA-F2925CE29D3B}"/>
                  </a:ext>
                </a:extLst>
              </p:cNvPr>
              <p:cNvSpPr txBox="1">
                <a:spLocks noRot="1" noChangeAspect="1" noMove="1" noResize="1" noEditPoints="1" noAdjustHandles="1" noChangeArrowheads="1" noChangeShapeType="1" noTextEdit="1"/>
              </p:cNvSpPr>
              <p:nvPr/>
            </p:nvSpPr>
            <p:spPr bwMode="auto">
              <a:xfrm>
                <a:off x="661999" y="6262352"/>
                <a:ext cx="7175132" cy="369332"/>
              </a:xfrm>
              <a:prstGeom prst="rect">
                <a:avLst/>
              </a:prstGeom>
              <a:blipFill>
                <a:blip r:embed="rId11"/>
                <a:stretch>
                  <a:fillRect l="-530" t="-3333"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4" name="矩形 3">
            <a:extLst>
              <a:ext uri="{FF2B5EF4-FFF2-40B4-BE49-F238E27FC236}">
                <a16:creationId xmlns:a16="http://schemas.microsoft.com/office/drawing/2014/main" id="{58D631BE-FC9A-2A41-AC6C-168D260CD01F}"/>
              </a:ext>
            </a:extLst>
          </p:cNvPr>
          <p:cNvSpPr/>
          <p:nvPr/>
        </p:nvSpPr>
        <p:spPr>
          <a:xfrm>
            <a:off x="1003328" y="306733"/>
            <a:ext cx="720080" cy="2178068"/>
          </a:xfrm>
          <a:prstGeom prst="rect">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40" name="矩形 39">
            <a:extLst>
              <a:ext uri="{FF2B5EF4-FFF2-40B4-BE49-F238E27FC236}">
                <a16:creationId xmlns:a16="http://schemas.microsoft.com/office/drawing/2014/main" id="{8A45256D-4EBF-4A49-A3C3-9F7049AFACF9}"/>
              </a:ext>
            </a:extLst>
          </p:cNvPr>
          <p:cNvSpPr/>
          <p:nvPr/>
        </p:nvSpPr>
        <p:spPr>
          <a:xfrm>
            <a:off x="6623094" y="227637"/>
            <a:ext cx="801650" cy="2257164"/>
          </a:xfrm>
          <a:prstGeom prst="rect">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41" name="矩形 40">
            <a:extLst>
              <a:ext uri="{FF2B5EF4-FFF2-40B4-BE49-F238E27FC236}">
                <a16:creationId xmlns:a16="http://schemas.microsoft.com/office/drawing/2014/main" id="{A3B6EF56-4F57-7041-A2D1-4C35DA78F29D}"/>
              </a:ext>
            </a:extLst>
          </p:cNvPr>
          <p:cNvSpPr/>
          <p:nvPr/>
        </p:nvSpPr>
        <p:spPr>
          <a:xfrm>
            <a:off x="2459725" y="3425533"/>
            <a:ext cx="720080" cy="2178068"/>
          </a:xfrm>
          <a:prstGeom prst="rect">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42" name="矩形 41">
            <a:extLst>
              <a:ext uri="{FF2B5EF4-FFF2-40B4-BE49-F238E27FC236}">
                <a16:creationId xmlns:a16="http://schemas.microsoft.com/office/drawing/2014/main" id="{23C911AE-9BFE-054D-B351-607480777077}"/>
              </a:ext>
            </a:extLst>
          </p:cNvPr>
          <p:cNvSpPr/>
          <p:nvPr/>
        </p:nvSpPr>
        <p:spPr>
          <a:xfrm>
            <a:off x="5924532" y="3520822"/>
            <a:ext cx="720080" cy="2178068"/>
          </a:xfrm>
          <a:prstGeom prst="rect">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mc:AlternateContent xmlns:mc="http://schemas.openxmlformats.org/markup-compatibility/2006" xmlns:a14="http://schemas.microsoft.com/office/drawing/2010/main">
        <mc:Choice Requires="a14">
          <p:sp>
            <p:nvSpPr>
              <p:cNvPr id="43" name="文字方塊 1">
                <a:extLst>
                  <a:ext uri="{FF2B5EF4-FFF2-40B4-BE49-F238E27FC236}">
                    <a16:creationId xmlns:a16="http://schemas.microsoft.com/office/drawing/2014/main" id="{2E67D698-A35A-7249-A6BE-AD6408F18E16}"/>
                  </a:ext>
                </a:extLst>
              </p:cNvPr>
              <p:cNvSpPr txBox="1">
                <a:spLocks noChangeArrowheads="1"/>
              </p:cNvSpPr>
              <p:nvPr/>
            </p:nvSpPr>
            <p:spPr bwMode="auto">
              <a:xfrm>
                <a:off x="563110" y="2541577"/>
                <a:ext cx="83915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None/>
                </a:pPr>
                <a:r>
                  <a:rPr lang="zh-TW" altLang="en-US" sz="1800" dirty="0"/>
                  <a:t>事件</a:t>
                </a:r>
                <a:r>
                  <a:rPr lang="en-US" altLang="zh-TW" sz="1800" dirty="0">
                    <a:latin typeface="Cambria Math" panose="02040503050406030204" pitchFamily="18" charset="0"/>
                    <a:ea typeface="Cambria Math" panose="02040503050406030204" pitchFamily="18" charset="0"/>
                  </a:rPr>
                  <a:t>1</a:t>
                </a:r>
                <a:r>
                  <a:rPr lang="zh-TW" altLang="en-US" sz="1800" dirty="0">
                    <a:latin typeface="Cambria Math" panose="02040503050406030204" pitchFamily="18" charset="0"/>
                    <a:ea typeface="Cambria Math" panose="02040503050406030204" pitchFamily="18" charset="0"/>
                  </a:rPr>
                  <a:t>：</a:t>
                </a:r>
                <a14:m>
                  <m:oMath xmlns:m="http://schemas.openxmlformats.org/officeDocument/2006/math">
                    <m:r>
                      <a:rPr lang="en-US" altLang="zh-TW" sz="1800" i="1">
                        <a:latin typeface="Cambria Math" panose="02040503050406030204" pitchFamily="18" charset="0"/>
                        <a:ea typeface="Cambria Math" panose="02040503050406030204" pitchFamily="18" charset="0"/>
                      </a:rPr>
                      <m:t>𝐴</m:t>
                    </m:r>
                    <m:r>
                      <a:rPr lang="en-US" altLang="zh-TW" sz="1800" i="1">
                        <a:latin typeface="Cambria Math" panose="02040503050406030204" pitchFamily="18" charset="0"/>
                        <a:ea typeface="Cambria Math" panose="02040503050406030204" pitchFamily="18" charset="0"/>
                      </a:rPr>
                      <m:t>′</m:t>
                    </m:r>
                  </m:oMath>
                </a14:m>
                <a:r>
                  <a:rPr lang="zh-TW" altLang="en-US" sz="1800" dirty="0">
                    <a:latin typeface="Cambria Math" panose="02040503050406030204" pitchFamily="18" charset="0"/>
                  </a:rPr>
                  <a:t>與</a:t>
                </a:r>
                <a14:m>
                  <m:oMath xmlns:m="http://schemas.openxmlformats.org/officeDocument/2006/math">
                    <m:r>
                      <a:rPr lang="en-US" altLang="zh-TW" sz="1800" i="1" dirty="0">
                        <a:latin typeface="Cambria Math" panose="02040503050406030204" pitchFamily="18" charset="0"/>
                      </a:rPr>
                      <m:t>𝐴</m:t>
                    </m:r>
                  </m:oMath>
                </a14:m>
                <a:r>
                  <a:rPr lang="zh-TW" altLang="en-US" sz="1800" dirty="0">
                    <a:latin typeface="Cambria Math" panose="02040503050406030204" pitchFamily="18" charset="0"/>
                  </a:rPr>
                  <a:t>交會，</a:t>
                </a:r>
                <a:r>
                  <a:rPr lang="zh-TW" altLang="en-US" sz="1800" dirty="0"/>
                  <a:t>事件</a:t>
                </a:r>
                <a:r>
                  <a:rPr lang="en-US" altLang="zh-TW" sz="1800" dirty="0">
                    <a:latin typeface="Cambria Math" panose="02040503050406030204" pitchFamily="18" charset="0"/>
                    <a:ea typeface="Cambria Math" panose="02040503050406030204" pitchFamily="18" charset="0"/>
                  </a:rPr>
                  <a:t>2</a:t>
                </a:r>
                <a:r>
                  <a:rPr lang="zh-TW" altLang="en-US" sz="1800" dirty="0">
                    <a:latin typeface="Cambria Math" panose="02040503050406030204" pitchFamily="18" charset="0"/>
                    <a:ea typeface="Cambria Math" panose="02040503050406030204" pitchFamily="18" charset="0"/>
                  </a:rPr>
                  <a:t>：</a:t>
                </a:r>
                <a14:m>
                  <m:oMath xmlns:m="http://schemas.openxmlformats.org/officeDocument/2006/math">
                    <m:r>
                      <a:rPr lang="en-US" altLang="zh-TW" sz="1800" i="1">
                        <a:latin typeface="Cambria Math" panose="02040503050406030204" pitchFamily="18" charset="0"/>
                        <a:ea typeface="Cambria Math" panose="02040503050406030204" pitchFamily="18" charset="0"/>
                      </a:rPr>
                      <m:t>𝐴</m:t>
                    </m:r>
                    <m:r>
                      <a:rPr lang="en-US" altLang="zh-TW" sz="1800" i="1">
                        <a:latin typeface="Cambria Math" panose="02040503050406030204" pitchFamily="18" charset="0"/>
                        <a:ea typeface="Cambria Math" panose="02040503050406030204" pitchFamily="18" charset="0"/>
                      </a:rPr>
                      <m:t>′</m:t>
                    </m:r>
                  </m:oMath>
                </a14:m>
                <a:r>
                  <a:rPr lang="zh-TW" altLang="en-US" sz="1800" dirty="0">
                    <a:latin typeface="Cambria Math" panose="02040503050406030204" pitchFamily="18" charset="0"/>
                  </a:rPr>
                  <a:t>與</a:t>
                </a:r>
                <a14:m>
                  <m:oMath xmlns:m="http://schemas.openxmlformats.org/officeDocument/2006/math">
                    <m:r>
                      <a:rPr lang="en-US" altLang="zh-TW" sz="1800" b="0" i="1" dirty="0" smtClean="0">
                        <a:latin typeface="Cambria Math" panose="02040503050406030204" pitchFamily="18" charset="0"/>
                      </a:rPr>
                      <m:t>𝐵</m:t>
                    </m:r>
                  </m:oMath>
                </a14:m>
                <a:r>
                  <a:rPr lang="zh-TW" altLang="en-US" sz="1800" dirty="0">
                    <a:latin typeface="Cambria Math" panose="02040503050406030204" pitchFamily="18" charset="0"/>
                  </a:rPr>
                  <a:t>交會，此兩事件</a:t>
                </a:r>
                <a:r>
                  <a:rPr lang="zh-TW" altLang="en-US" sz="1800" dirty="0"/>
                  <a:t>發生在太空船上的同一位置</a:t>
                </a:r>
                <a:r>
                  <a:rPr lang="zh-TW" altLang="en-US" sz="1800" dirty="0">
                    <a:latin typeface="Cambria Math" panose="02040503050406030204" pitchFamily="18" charset="0"/>
                  </a:rPr>
                  <a:t>。</a:t>
                </a:r>
              </a:p>
            </p:txBody>
          </p:sp>
        </mc:Choice>
        <mc:Fallback xmlns="">
          <p:sp>
            <p:nvSpPr>
              <p:cNvPr id="43" name="文字方塊 1">
                <a:extLst>
                  <a:ext uri="{FF2B5EF4-FFF2-40B4-BE49-F238E27FC236}">
                    <a16:creationId xmlns:a16="http://schemas.microsoft.com/office/drawing/2014/main" id="{2E67D698-A35A-7249-A6BE-AD6408F18E16}"/>
                  </a:ext>
                </a:extLst>
              </p:cNvPr>
              <p:cNvSpPr txBox="1">
                <a:spLocks noRot="1" noChangeAspect="1" noMove="1" noResize="1" noEditPoints="1" noAdjustHandles="1" noChangeArrowheads="1" noChangeShapeType="1" noTextEdit="1"/>
              </p:cNvSpPr>
              <p:nvPr/>
            </p:nvSpPr>
            <p:spPr bwMode="auto">
              <a:xfrm>
                <a:off x="563110" y="2541577"/>
                <a:ext cx="8391550" cy="369332"/>
              </a:xfrm>
              <a:prstGeom prst="rect">
                <a:avLst/>
              </a:prstGeom>
              <a:blipFill>
                <a:blip r:embed="rId12"/>
                <a:stretch>
                  <a:fillRect l="-453" t="-6667" b="-2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6" name="文字方塊 1">
                <a:extLst>
                  <a:ext uri="{FF2B5EF4-FFF2-40B4-BE49-F238E27FC236}">
                    <a16:creationId xmlns:a16="http://schemas.microsoft.com/office/drawing/2014/main" id="{36DFD324-AAFE-0A40-99C5-5D2B72561947}"/>
                  </a:ext>
                </a:extLst>
              </p:cNvPr>
              <p:cNvSpPr txBox="1">
                <a:spLocks noChangeArrowheads="1"/>
              </p:cNvSpPr>
              <p:nvPr/>
            </p:nvSpPr>
            <p:spPr bwMode="auto">
              <a:xfrm>
                <a:off x="678368" y="5861249"/>
                <a:ext cx="83915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None/>
                </a:pPr>
                <a:r>
                  <a:rPr lang="zh-TW" altLang="en-US" sz="1800" dirty="0"/>
                  <a:t>事件</a:t>
                </a:r>
                <a:r>
                  <a:rPr lang="en-US" altLang="zh-TW" sz="1800" dirty="0">
                    <a:latin typeface="Cambria Math" panose="02040503050406030204" pitchFamily="18" charset="0"/>
                    <a:ea typeface="Cambria Math" panose="02040503050406030204" pitchFamily="18" charset="0"/>
                  </a:rPr>
                  <a:t>3</a:t>
                </a:r>
                <a:r>
                  <a:rPr lang="zh-TW" altLang="en-US" sz="1800" dirty="0">
                    <a:latin typeface="Cambria Math" panose="02040503050406030204" pitchFamily="18" charset="0"/>
                    <a:ea typeface="Cambria Math" panose="02040503050406030204" pitchFamily="18" charset="0"/>
                  </a:rPr>
                  <a:t>：</a:t>
                </a:r>
                <a14:m>
                  <m:oMath xmlns:m="http://schemas.openxmlformats.org/officeDocument/2006/math">
                    <m:r>
                      <a:rPr lang="en-US" altLang="zh-TW" sz="1800" b="0" i="1" smtClean="0">
                        <a:latin typeface="Cambria Math" panose="02040503050406030204" pitchFamily="18" charset="0"/>
                        <a:ea typeface="Cambria Math" panose="02040503050406030204" pitchFamily="18" charset="0"/>
                      </a:rPr>
                      <m:t>𝐵</m:t>
                    </m:r>
                    <m:r>
                      <a:rPr lang="en-US" altLang="zh-TW" sz="1800" i="1">
                        <a:latin typeface="Cambria Math" panose="02040503050406030204" pitchFamily="18" charset="0"/>
                        <a:ea typeface="Cambria Math" panose="02040503050406030204" pitchFamily="18" charset="0"/>
                      </a:rPr>
                      <m:t>′</m:t>
                    </m:r>
                  </m:oMath>
                </a14:m>
                <a:r>
                  <a:rPr lang="zh-TW" altLang="en-US" sz="1800" dirty="0">
                    <a:latin typeface="Cambria Math" panose="02040503050406030204" pitchFamily="18" charset="0"/>
                  </a:rPr>
                  <a:t>與</a:t>
                </a:r>
                <a14:m>
                  <m:oMath xmlns:m="http://schemas.openxmlformats.org/officeDocument/2006/math">
                    <m:r>
                      <a:rPr lang="en-US" altLang="zh-TW" sz="1800" b="0" i="1" dirty="0" smtClean="0">
                        <a:latin typeface="Cambria Math" panose="02040503050406030204" pitchFamily="18" charset="0"/>
                      </a:rPr>
                      <m:t>𝐵</m:t>
                    </m:r>
                  </m:oMath>
                </a14:m>
                <a:r>
                  <a:rPr lang="zh-TW" altLang="en-US" sz="1800" dirty="0">
                    <a:latin typeface="Cambria Math" panose="02040503050406030204" pitchFamily="18" charset="0"/>
                  </a:rPr>
                  <a:t>交會，</a:t>
                </a:r>
                <a:r>
                  <a:rPr lang="zh-TW" altLang="en-US" sz="1800" dirty="0"/>
                  <a:t>事件</a:t>
                </a:r>
                <a:r>
                  <a:rPr lang="en-US" altLang="zh-TW" sz="1800" dirty="0">
                    <a:latin typeface="Cambria Math" panose="02040503050406030204" pitchFamily="18" charset="0"/>
                    <a:ea typeface="Cambria Math" panose="02040503050406030204" pitchFamily="18" charset="0"/>
                  </a:rPr>
                  <a:t>4</a:t>
                </a:r>
                <a:r>
                  <a:rPr lang="zh-TW" altLang="en-US" sz="1800" dirty="0">
                    <a:latin typeface="Cambria Math" panose="02040503050406030204" pitchFamily="18" charset="0"/>
                    <a:ea typeface="Cambria Math" panose="02040503050406030204" pitchFamily="18" charset="0"/>
                  </a:rPr>
                  <a:t>：</a:t>
                </a:r>
                <a14:m>
                  <m:oMath xmlns:m="http://schemas.openxmlformats.org/officeDocument/2006/math">
                    <m:r>
                      <a:rPr lang="en-US" altLang="zh-TW" sz="1800" i="1">
                        <a:latin typeface="Cambria Math" panose="02040503050406030204" pitchFamily="18" charset="0"/>
                        <a:ea typeface="Cambria Math" panose="02040503050406030204" pitchFamily="18" charset="0"/>
                      </a:rPr>
                      <m:t>𝐴</m:t>
                    </m:r>
                    <m:r>
                      <a:rPr lang="en-US" altLang="zh-TW" sz="1800" i="1">
                        <a:latin typeface="Cambria Math" panose="02040503050406030204" pitchFamily="18" charset="0"/>
                        <a:ea typeface="Cambria Math" panose="02040503050406030204" pitchFamily="18" charset="0"/>
                      </a:rPr>
                      <m:t>′</m:t>
                    </m:r>
                  </m:oMath>
                </a14:m>
                <a:r>
                  <a:rPr lang="zh-TW" altLang="en-US" sz="1800" dirty="0">
                    <a:latin typeface="Cambria Math" panose="02040503050406030204" pitchFamily="18" charset="0"/>
                  </a:rPr>
                  <a:t>與</a:t>
                </a:r>
                <a14:m>
                  <m:oMath xmlns:m="http://schemas.openxmlformats.org/officeDocument/2006/math">
                    <m:r>
                      <a:rPr lang="en-US" altLang="zh-TW" sz="1800" b="0" i="1" dirty="0" smtClean="0">
                        <a:latin typeface="Cambria Math" panose="02040503050406030204" pitchFamily="18" charset="0"/>
                      </a:rPr>
                      <m:t>𝐵</m:t>
                    </m:r>
                  </m:oMath>
                </a14:m>
                <a:r>
                  <a:rPr lang="zh-TW" altLang="en-US" sz="1800" dirty="0">
                    <a:latin typeface="Cambria Math" panose="02040503050406030204" pitchFamily="18" charset="0"/>
                  </a:rPr>
                  <a:t>交會，此兩事件</a:t>
                </a:r>
                <a:r>
                  <a:rPr lang="zh-TW" altLang="en-US" sz="1800" dirty="0"/>
                  <a:t>發生在地面上的同一位置</a:t>
                </a:r>
                <a:r>
                  <a:rPr lang="zh-TW" altLang="en-US" sz="1800" dirty="0">
                    <a:latin typeface="Cambria Math" panose="02040503050406030204" pitchFamily="18" charset="0"/>
                  </a:rPr>
                  <a:t>。</a:t>
                </a:r>
              </a:p>
            </p:txBody>
          </p:sp>
        </mc:Choice>
        <mc:Fallback xmlns="">
          <p:sp>
            <p:nvSpPr>
              <p:cNvPr id="46" name="文字方塊 1">
                <a:extLst>
                  <a:ext uri="{FF2B5EF4-FFF2-40B4-BE49-F238E27FC236}">
                    <a16:creationId xmlns:a16="http://schemas.microsoft.com/office/drawing/2014/main" id="{36DFD324-AAFE-0A40-99C5-5D2B72561947}"/>
                  </a:ext>
                </a:extLst>
              </p:cNvPr>
              <p:cNvSpPr txBox="1">
                <a:spLocks noRot="1" noChangeAspect="1" noMove="1" noResize="1" noEditPoints="1" noAdjustHandles="1" noChangeArrowheads="1" noChangeShapeType="1" noTextEdit="1"/>
              </p:cNvSpPr>
              <p:nvPr/>
            </p:nvSpPr>
            <p:spPr bwMode="auto">
              <a:xfrm>
                <a:off x="678368" y="5861249"/>
                <a:ext cx="8391550" cy="369332"/>
              </a:xfrm>
              <a:prstGeom prst="rect">
                <a:avLst/>
              </a:prstGeom>
              <a:blipFill>
                <a:blip r:embed="rId13"/>
                <a:stretch>
                  <a:fillRect l="-453"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128A8C24-4AB9-B44E-BD14-C533B49A1533}"/>
                  </a:ext>
                </a:extLst>
              </p:cNvPr>
              <p:cNvSpPr/>
              <p:nvPr/>
            </p:nvSpPr>
            <p:spPr>
              <a:xfrm>
                <a:off x="7764809" y="3859744"/>
                <a:ext cx="268418" cy="184666"/>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sz="1200" i="1" dirty="0">
                          <a:latin typeface="Cambria Math" panose="02040503050406030204" pitchFamily="18" charset="0"/>
                        </a:rPr>
                        <m:t>𝐵</m:t>
                      </m:r>
                      <m:r>
                        <a:rPr lang="en-US" altLang="zh-TW" sz="1200" i="1" dirty="0">
                          <a:latin typeface="Cambria Math" panose="02040503050406030204" pitchFamily="18" charset="0"/>
                        </a:rPr>
                        <m:t>′</m:t>
                      </m:r>
                    </m:oMath>
                  </m:oMathPara>
                </a14:m>
                <a:endParaRPr lang="zh-TW" altLang="en-US" sz="1200" dirty="0"/>
              </a:p>
            </p:txBody>
          </p:sp>
        </mc:Choice>
        <mc:Fallback xmlns="">
          <p:sp>
            <p:nvSpPr>
              <p:cNvPr id="13" name="矩形 12">
                <a:extLst>
                  <a:ext uri="{FF2B5EF4-FFF2-40B4-BE49-F238E27FC236}">
                    <a16:creationId xmlns:a16="http://schemas.microsoft.com/office/drawing/2014/main" id="{128A8C24-4AB9-B44E-BD14-C533B49A1533}"/>
                  </a:ext>
                </a:extLst>
              </p:cNvPr>
              <p:cNvSpPr>
                <a:spLocks noRot="1" noChangeAspect="1" noMove="1" noResize="1" noEditPoints="1" noAdjustHandles="1" noChangeArrowheads="1" noChangeShapeType="1" noTextEdit="1"/>
              </p:cNvSpPr>
              <p:nvPr/>
            </p:nvSpPr>
            <p:spPr>
              <a:xfrm>
                <a:off x="7764809" y="3859744"/>
                <a:ext cx="268418" cy="184666"/>
              </a:xfrm>
              <a:prstGeom prst="rect">
                <a:avLst/>
              </a:prstGeom>
              <a:blipFill>
                <a:blip r:embed="rId14"/>
                <a:stretch>
                  <a:fillRect b="-1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7" name="矩形 46">
                <a:extLst>
                  <a:ext uri="{FF2B5EF4-FFF2-40B4-BE49-F238E27FC236}">
                    <a16:creationId xmlns:a16="http://schemas.microsoft.com/office/drawing/2014/main" id="{3AAEE61E-3B27-5C41-9852-2CA10E720CAA}"/>
                  </a:ext>
                </a:extLst>
              </p:cNvPr>
              <p:cNvSpPr/>
              <p:nvPr/>
            </p:nvSpPr>
            <p:spPr>
              <a:xfrm>
                <a:off x="2748857" y="3879668"/>
                <a:ext cx="268418" cy="184666"/>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sz="1200" i="1" dirty="0">
                          <a:latin typeface="Cambria Math" panose="02040503050406030204" pitchFamily="18" charset="0"/>
                        </a:rPr>
                        <m:t>𝐵</m:t>
                      </m:r>
                      <m:r>
                        <a:rPr lang="en-US" altLang="zh-TW" sz="1200" i="1" dirty="0">
                          <a:latin typeface="Cambria Math" panose="02040503050406030204" pitchFamily="18" charset="0"/>
                        </a:rPr>
                        <m:t>′</m:t>
                      </m:r>
                    </m:oMath>
                  </m:oMathPara>
                </a14:m>
                <a:endParaRPr lang="zh-TW" altLang="en-US" sz="1200" dirty="0"/>
              </a:p>
            </p:txBody>
          </p:sp>
        </mc:Choice>
        <mc:Fallback xmlns="">
          <p:sp>
            <p:nvSpPr>
              <p:cNvPr id="47" name="矩形 46">
                <a:extLst>
                  <a:ext uri="{FF2B5EF4-FFF2-40B4-BE49-F238E27FC236}">
                    <a16:creationId xmlns:a16="http://schemas.microsoft.com/office/drawing/2014/main" id="{3AAEE61E-3B27-5C41-9852-2CA10E720CAA}"/>
                  </a:ext>
                </a:extLst>
              </p:cNvPr>
              <p:cNvSpPr>
                <a:spLocks noRot="1" noChangeAspect="1" noMove="1" noResize="1" noEditPoints="1" noAdjustHandles="1" noChangeArrowheads="1" noChangeShapeType="1" noTextEdit="1"/>
              </p:cNvSpPr>
              <p:nvPr/>
            </p:nvSpPr>
            <p:spPr>
              <a:xfrm>
                <a:off x="2748857" y="3879668"/>
                <a:ext cx="268418" cy="184666"/>
              </a:xfrm>
              <a:prstGeom prst="rect">
                <a:avLst/>
              </a:prstGeom>
              <a:blipFill>
                <a:blip r:embed="rId15"/>
                <a:stretch>
                  <a:fillRect b="-125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550952ED-8687-2049-BAEB-32C7630957E4}"/>
                  </a:ext>
                </a:extLst>
              </p:cNvPr>
              <p:cNvSpPr/>
              <p:nvPr/>
            </p:nvSpPr>
            <p:spPr>
              <a:xfrm>
                <a:off x="1680771" y="741894"/>
                <a:ext cx="4387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𝑡</m:t>
                          </m:r>
                        </m:e>
                        <m:sub>
                          <m:r>
                            <a:rPr lang="en-US" altLang="zh-TW" i="1">
                              <a:latin typeface="Cambria Math" panose="02040503050406030204" pitchFamily="18" charset="0"/>
                            </a:rPr>
                            <m:t>1</m:t>
                          </m:r>
                        </m:sub>
                        <m:sup>
                          <m:r>
                            <a:rPr lang="en-US" altLang="zh-TW" i="1">
                              <a:latin typeface="Cambria Math" panose="02040503050406030204" pitchFamily="18" charset="0"/>
                            </a:rPr>
                            <m:t>′</m:t>
                          </m:r>
                        </m:sup>
                      </m:sSubSup>
                    </m:oMath>
                  </m:oMathPara>
                </a14:m>
                <a:endParaRPr lang="zh-TW" altLang="en-US" dirty="0"/>
              </a:p>
            </p:txBody>
          </p:sp>
        </mc:Choice>
        <mc:Fallback xmlns="">
          <p:sp>
            <p:nvSpPr>
              <p:cNvPr id="14" name="矩形 13">
                <a:extLst>
                  <a:ext uri="{FF2B5EF4-FFF2-40B4-BE49-F238E27FC236}">
                    <a16:creationId xmlns:a16="http://schemas.microsoft.com/office/drawing/2014/main" id="{550952ED-8687-2049-BAEB-32C7630957E4}"/>
                  </a:ext>
                </a:extLst>
              </p:cNvPr>
              <p:cNvSpPr>
                <a:spLocks noRot="1" noChangeAspect="1" noMove="1" noResize="1" noEditPoints="1" noAdjustHandles="1" noChangeArrowheads="1" noChangeShapeType="1" noTextEdit="1"/>
              </p:cNvSpPr>
              <p:nvPr/>
            </p:nvSpPr>
            <p:spPr>
              <a:xfrm>
                <a:off x="1680771" y="741894"/>
                <a:ext cx="438773" cy="369332"/>
              </a:xfrm>
              <a:prstGeom prst="rect">
                <a:avLst/>
              </a:prstGeom>
              <a:blipFill>
                <a:blip r:embed="rId16"/>
                <a:stretch>
                  <a:fillRect b="-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矩形 21">
                <a:extLst>
                  <a:ext uri="{FF2B5EF4-FFF2-40B4-BE49-F238E27FC236}">
                    <a16:creationId xmlns:a16="http://schemas.microsoft.com/office/drawing/2014/main" id="{3910067D-C9FB-5F44-86B8-CD00B602131C}"/>
                  </a:ext>
                </a:extLst>
              </p:cNvPr>
              <p:cNvSpPr/>
              <p:nvPr/>
            </p:nvSpPr>
            <p:spPr>
              <a:xfrm>
                <a:off x="7388825" y="710070"/>
                <a:ext cx="44409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𝑡</m:t>
                          </m:r>
                        </m:e>
                        <m:sub>
                          <m:r>
                            <a:rPr lang="en-US" altLang="zh-TW" i="1">
                              <a:latin typeface="Cambria Math" panose="02040503050406030204" pitchFamily="18" charset="0"/>
                            </a:rPr>
                            <m:t>2</m:t>
                          </m:r>
                        </m:sub>
                        <m:sup>
                          <m:r>
                            <a:rPr lang="en-US" altLang="zh-TW" i="1">
                              <a:latin typeface="Cambria Math" panose="02040503050406030204" pitchFamily="18" charset="0"/>
                            </a:rPr>
                            <m:t>′</m:t>
                          </m:r>
                        </m:sup>
                      </m:sSubSup>
                    </m:oMath>
                  </m:oMathPara>
                </a14:m>
                <a:endParaRPr lang="zh-TW" altLang="en-US" dirty="0"/>
              </a:p>
            </p:txBody>
          </p:sp>
        </mc:Choice>
        <mc:Fallback xmlns="">
          <p:sp>
            <p:nvSpPr>
              <p:cNvPr id="22" name="矩形 21">
                <a:extLst>
                  <a:ext uri="{FF2B5EF4-FFF2-40B4-BE49-F238E27FC236}">
                    <a16:creationId xmlns:a16="http://schemas.microsoft.com/office/drawing/2014/main" id="{3910067D-C9FB-5F44-86B8-CD00B602131C}"/>
                  </a:ext>
                </a:extLst>
              </p:cNvPr>
              <p:cNvSpPr>
                <a:spLocks noRot="1" noChangeAspect="1" noMove="1" noResize="1" noEditPoints="1" noAdjustHandles="1" noChangeArrowheads="1" noChangeShapeType="1" noTextEdit="1"/>
              </p:cNvSpPr>
              <p:nvPr/>
            </p:nvSpPr>
            <p:spPr>
              <a:xfrm>
                <a:off x="7388825" y="710070"/>
                <a:ext cx="444096" cy="369332"/>
              </a:xfrm>
              <a:prstGeom prst="rect">
                <a:avLst/>
              </a:prstGeom>
              <a:blipFill>
                <a:blip r:embed="rId1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矩形 22">
                <a:extLst>
                  <a:ext uri="{FF2B5EF4-FFF2-40B4-BE49-F238E27FC236}">
                    <a16:creationId xmlns:a16="http://schemas.microsoft.com/office/drawing/2014/main" id="{A0744B45-FAB5-ED45-BDF7-A5BDD081344A}"/>
                  </a:ext>
                </a:extLst>
              </p:cNvPr>
              <p:cNvSpPr/>
              <p:nvPr/>
            </p:nvSpPr>
            <p:spPr>
              <a:xfrm>
                <a:off x="1694615" y="1587928"/>
                <a:ext cx="4387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𝑡</m:t>
                          </m:r>
                        </m:e>
                        <m:sub>
                          <m:r>
                            <a:rPr lang="en-US" altLang="zh-TW" i="1">
                              <a:latin typeface="Cambria Math" panose="02040503050406030204" pitchFamily="18" charset="0"/>
                            </a:rPr>
                            <m:t>1</m:t>
                          </m:r>
                        </m:sub>
                      </m:sSub>
                    </m:oMath>
                  </m:oMathPara>
                </a14:m>
                <a:endParaRPr lang="zh-TW" altLang="en-US" dirty="0"/>
              </a:p>
            </p:txBody>
          </p:sp>
        </mc:Choice>
        <mc:Fallback xmlns="">
          <p:sp>
            <p:nvSpPr>
              <p:cNvPr id="23" name="矩形 22">
                <a:extLst>
                  <a:ext uri="{FF2B5EF4-FFF2-40B4-BE49-F238E27FC236}">
                    <a16:creationId xmlns:a16="http://schemas.microsoft.com/office/drawing/2014/main" id="{A0744B45-FAB5-ED45-BDF7-A5BDD081344A}"/>
                  </a:ext>
                </a:extLst>
              </p:cNvPr>
              <p:cNvSpPr>
                <a:spLocks noRot="1" noChangeAspect="1" noMove="1" noResize="1" noEditPoints="1" noAdjustHandles="1" noChangeArrowheads="1" noChangeShapeType="1" noTextEdit="1"/>
              </p:cNvSpPr>
              <p:nvPr/>
            </p:nvSpPr>
            <p:spPr>
              <a:xfrm>
                <a:off x="1694615" y="1587928"/>
                <a:ext cx="438773" cy="369332"/>
              </a:xfrm>
              <a:prstGeom prst="rect">
                <a:avLst/>
              </a:prstGeom>
              <a:blipFill>
                <a:blip r:embed="rId1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1" name="矩形 50">
                <a:extLst>
                  <a:ext uri="{FF2B5EF4-FFF2-40B4-BE49-F238E27FC236}">
                    <a16:creationId xmlns:a16="http://schemas.microsoft.com/office/drawing/2014/main" id="{55FE6FA7-7E02-AC4A-9CB9-95D87803D075}"/>
                  </a:ext>
                </a:extLst>
              </p:cNvPr>
              <p:cNvSpPr/>
              <p:nvPr/>
            </p:nvSpPr>
            <p:spPr>
              <a:xfrm>
                <a:off x="7388825" y="1502500"/>
                <a:ext cx="44409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𝑡</m:t>
                          </m:r>
                        </m:e>
                        <m:sub>
                          <m:r>
                            <a:rPr lang="en-US" altLang="zh-TW" b="0" i="1" smtClean="0">
                              <a:latin typeface="Cambria Math" panose="02040503050406030204" pitchFamily="18" charset="0"/>
                            </a:rPr>
                            <m:t>2</m:t>
                          </m:r>
                        </m:sub>
                      </m:sSub>
                    </m:oMath>
                  </m:oMathPara>
                </a14:m>
                <a:endParaRPr lang="zh-TW" altLang="en-US" dirty="0"/>
              </a:p>
            </p:txBody>
          </p:sp>
        </mc:Choice>
        <mc:Fallback xmlns="">
          <p:sp>
            <p:nvSpPr>
              <p:cNvPr id="51" name="矩形 50">
                <a:extLst>
                  <a:ext uri="{FF2B5EF4-FFF2-40B4-BE49-F238E27FC236}">
                    <a16:creationId xmlns:a16="http://schemas.microsoft.com/office/drawing/2014/main" id="{55FE6FA7-7E02-AC4A-9CB9-95D87803D075}"/>
                  </a:ext>
                </a:extLst>
              </p:cNvPr>
              <p:cNvSpPr>
                <a:spLocks noRot="1" noChangeAspect="1" noMove="1" noResize="1" noEditPoints="1" noAdjustHandles="1" noChangeArrowheads="1" noChangeShapeType="1" noTextEdit="1"/>
              </p:cNvSpPr>
              <p:nvPr/>
            </p:nvSpPr>
            <p:spPr>
              <a:xfrm>
                <a:off x="7388825" y="1502500"/>
                <a:ext cx="444096" cy="369332"/>
              </a:xfrm>
              <a:prstGeom prst="rect">
                <a:avLst/>
              </a:prstGeom>
              <a:blipFill>
                <a:blip r:embed="rId1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2" name="矩形 51">
                <a:extLst>
                  <a:ext uri="{FF2B5EF4-FFF2-40B4-BE49-F238E27FC236}">
                    <a16:creationId xmlns:a16="http://schemas.microsoft.com/office/drawing/2014/main" id="{DE5BE148-393A-2547-83A0-55E8A763A97C}"/>
                  </a:ext>
                </a:extLst>
              </p:cNvPr>
              <p:cNvSpPr/>
              <p:nvPr/>
            </p:nvSpPr>
            <p:spPr>
              <a:xfrm>
                <a:off x="3511898" y="5355689"/>
                <a:ext cx="1412053"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sSubSup>
                        <m:sSubSupPr>
                          <m:ctrlPr>
                            <a:rPr lang="en-US" altLang="zh-TW" i="1" smtClean="0">
                              <a:latin typeface="Cambria Math" panose="02040503050406030204" pitchFamily="18" charset="0"/>
                            </a:rPr>
                          </m:ctrlPr>
                        </m:sSubSupPr>
                        <m:e>
                          <m:r>
                            <a:rPr lang="en-US" altLang="zh-TW" b="0" i="1" smtClean="0">
                              <a:latin typeface="Cambria Math" panose="02040503050406030204" pitchFamily="18" charset="0"/>
                            </a:rPr>
                            <m:t>𝑡</m:t>
                          </m:r>
                        </m:e>
                        <m:sub>
                          <m:r>
                            <a:rPr lang="en-US" altLang="zh-TW" b="0" i="1" smtClean="0">
                              <a:latin typeface="Cambria Math" panose="02040503050406030204" pitchFamily="18" charset="0"/>
                            </a:rPr>
                            <m:t>34</m:t>
                          </m:r>
                        </m:sub>
                        <m:sup>
                          <m:r>
                            <a:rPr lang="en-US" altLang="zh-TW" b="0" i="1" smtClean="0">
                              <a:latin typeface="Cambria Math" panose="02040503050406030204" pitchFamily="18" charset="0"/>
                            </a:rPr>
                            <m:t>′</m:t>
                          </m:r>
                        </m:sup>
                      </m:sSubSup>
                      <m:r>
                        <a:rPr lang="en-US" altLang="zh-TW" b="0" i="1" smtClean="0">
                          <a:latin typeface="Cambria Math" panose="02040503050406030204" pitchFamily="18" charset="0"/>
                        </a:rPr>
                        <m:t>&gt;</m:t>
                      </m:r>
                      <m:r>
                        <a:rPr lang="zh-TW" altLang="en-US" i="1">
                          <a:latin typeface="Cambria Math"/>
                        </a:rPr>
                        <m:t>∆</m:t>
                      </m:r>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𝑡</m:t>
                          </m:r>
                        </m:e>
                        <m:sub>
                          <m:r>
                            <a:rPr lang="en-US" altLang="zh-TW" b="0" i="1" smtClean="0">
                              <a:latin typeface="Cambria Math" panose="02040503050406030204" pitchFamily="18" charset="0"/>
                            </a:rPr>
                            <m:t>34</m:t>
                          </m:r>
                        </m:sub>
                      </m:sSub>
                    </m:oMath>
                  </m:oMathPara>
                </a14:m>
                <a:endParaRPr lang="zh-TW" altLang="en-US" dirty="0"/>
              </a:p>
            </p:txBody>
          </p:sp>
        </mc:Choice>
        <mc:Fallback xmlns="">
          <p:sp>
            <p:nvSpPr>
              <p:cNvPr id="52" name="矩形 51">
                <a:extLst>
                  <a:ext uri="{FF2B5EF4-FFF2-40B4-BE49-F238E27FC236}">
                    <a16:creationId xmlns:a16="http://schemas.microsoft.com/office/drawing/2014/main" id="{DE5BE148-393A-2547-83A0-55E8A763A97C}"/>
                  </a:ext>
                </a:extLst>
              </p:cNvPr>
              <p:cNvSpPr>
                <a:spLocks noRot="1" noChangeAspect="1" noMove="1" noResize="1" noEditPoints="1" noAdjustHandles="1" noChangeArrowheads="1" noChangeShapeType="1" noTextEdit="1"/>
              </p:cNvSpPr>
              <p:nvPr/>
            </p:nvSpPr>
            <p:spPr>
              <a:xfrm>
                <a:off x="3511898" y="5355689"/>
                <a:ext cx="1412053" cy="369332"/>
              </a:xfrm>
              <a:prstGeom prst="rect">
                <a:avLst/>
              </a:prstGeom>
              <a:blipFill>
                <a:blip r:embed="rId2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4" name="矩形 53">
                <a:extLst>
                  <a:ext uri="{FF2B5EF4-FFF2-40B4-BE49-F238E27FC236}">
                    <a16:creationId xmlns:a16="http://schemas.microsoft.com/office/drawing/2014/main" id="{DC408F23-7329-2B40-9A3C-0BCFB8324DFD}"/>
                  </a:ext>
                </a:extLst>
              </p:cNvPr>
              <p:cNvSpPr/>
              <p:nvPr/>
            </p:nvSpPr>
            <p:spPr>
              <a:xfrm>
                <a:off x="1461606" y="3794960"/>
                <a:ext cx="44409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𝑡</m:t>
                          </m:r>
                        </m:e>
                        <m:sub>
                          <m:r>
                            <a:rPr lang="en-US" altLang="zh-TW" b="0" i="1" smtClean="0">
                              <a:latin typeface="Cambria Math" panose="02040503050406030204" pitchFamily="18" charset="0"/>
                            </a:rPr>
                            <m:t>3</m:t>
                          </m:r>
                        </m:sub>
                        <m:sup>
                          <m:r>
                            <a:rPr lang="en-US" altLang="zh-TW" i="1">
                              <a:latin typeface="Cambria Math" panose="02040503050406030204" pitchFamily="18" charset="0"/>
                            </a:rPr>
                            <m:t>′</m:t>
                          </m:r>
                        </m:sup>
                      </m:sSubSup>
                    </m:oMath>
                  </m:oMathPara>
                </a14:m>
                <a:endParaRPr lang="zh-TW" altLang="en-US" dirty="0"/>
              </a:p>
            </p:txBody>
          </p:sp>
        </mc:Choice>
        <mc:Fallback xmlns="">
          <p:sp>
            <p:nvSpPr>
              <p:cNvPr id="54" name="矩形 53">
                <a:extLst>
                  <a:ext uri="{FF2B5EF4-FFF2-40B4-BE49-F238E27FC236}">
                    <a16:creationId xmlns:a16="http://schemas.microsoft.com/office/drawing/2014/main" id="{DC408F23-7329-2B40-9A3C-0BCFB8324DFD}"/>
                  </a:ext>
                </a:extLst>
              </p:cNvPr>
              <p:cNvSpPr>
                <a:spLocks noRot="1" noChangeAspect="1" noMove="1" noResize="1" noEditPoints="1" noAdjustHandles="1" noChangeArrowheads="1" noChangeShapeType="1" noTextEdit="1"/>
              </p:cNvSpPr>
              <p:nvPr/>
            </p:nvSpPr>
            <p:spPr>
              <a:xfrm>
                <a:off x="1461606" y="3794960"/>
                <a:ext cx="444096" cy="369332"/>
              </a:xfrm>
              <a:prstGeom prst="rect">
                <a:avLst/>
              </a:prstGeom>
              <a:blipFill>
                <a:blip r:embed="rId2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5" name="矩形 54">
                <a:extLst>
                  <a:ext uri="{FF2B5EF4-FFF2-40B4-BE49-F238E27FC236}">
                    <a16:creationId xmlns:a16="http://schemas.microsoft.com/office/drawing/2014/main" id="{CF6D0035-3525-EB44-B128-9A714044E330}"/>
                  </a:ext>
                </a:extLst>
              </p:cNvPr>
              <p:cNvSpPr/>
              <p:nvPr/>
            </p:nvSpPr>
            <p:spPr>
              <a:xfrm>
                <a:off x="7772518" y="3999630"/>
                <a:ext cx="44409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𝑡</m:t>
                          </m:r>
                        </m:e>
                        <m:sub>
                          <m:r>
                            <a:rPr lang="en-US" altLang="zh-TW" b="0" i="1" smtClean="0">
                              <a:latin typeface="Cambria Math" panose="02040503050406030204" pitchFamily="18" charset="0"/>
                            </a:rPr>
                            <m:t>4</m:t>
                          </m:r>
                        </m:sub>
                        <m:sup>
                          <m:r>
                            <a:rPr lang="en-US" altLang="zh-TW" i="1">
                              <a:latin typeface="Cambria Math" panose="02040503050406030204" pitchFamily="18" charset="0"/>
                            </a:rPr>
                            <m:t>′</m:t>
                          </m:r>
                        </m:sup>
                      </m:sSubSup>
                    </m:oMath>
                  </m:oMathPara>
                </a14:m>
                <a:endParaRPr lang="zh-TW" altLang="en-US" dirty="0"/>
              </a:p>
            </p:txBody>
          </p:sp>
        </mc:Choice>
        <mc:Fallback xmlns="">
          <p:sp>
            <p:nvSpPr>
              <p:cNvPr id="55" name="矩形 54">
                <a:extLst>
                  <a:ext uri="{FF2B5EF4-FFF2-40B4-BE49-F238E27FC236}">
                    <a16:creationId xmlns:a16="http://schemas.microsoft.com/office/drawing/2014/main" id="{CF6D0035-3525-EB44-B128-9A714044E330}"/>
                  </a:ext>
                </a:extLst>
              </p:cNvPr>
              <p:cNvSpPr>
                <a:spLocks noRot="1" noChangeAspect="1" noMove="1" noResize="1" noEditPoints="1" noAdjustHandles="1" noChangeArrowheads="1" noChangeShapeType="1" noTextEdit="1"/>
              </p:cNvSpPr>
              <p:nvPr/>
            </p:nvSpPr>
            <p:spPr>
              <a:xfrm>
                <a:off x="7772518" y="3999630"/>
                <a:ext cx="444096" cy="369332"/>
              </a:xfrm>
              <a:prstGeom prst="rect">
                <a:avLst/>
              </a:prstGeom>
              <a:blipFill>
                <a:blip r:embed="rId2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8" name="矩形 57">
                <a:extLst>
                  <a:ext uri="{FF2B5EF4-FFF2-40B4-BE49-F238E27FC236}">
                    <a16:creationId xmlns:a16="http://schemas.microsoft.com/office/drawing/2014/main" id="{265F5211-48A7-6E4F-AC20-38D54C885BC5}"/>
                  </a:ext>
                </a:extLst>
              </p:cNvPr>
              <p:cNvSpPr/>
              <p:nvPr/>
            </p:nvSpPr>
            <p:spPr>
              <a:xfrm>
                <a:off x="3130117" y="4641716"/>
                <a:ext cx="44409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𝑡</m:t>
                          </m:r>
                        </m:e>
                        <m:sub>
                          <m:r>
                            <a:rPr lang="en-US" altLang="zh-TW" b="0" i="1" smtClean="0">
                              <a:latin typeface="Cambria Math" panose="02040503050406030204" pitchFamily="18" charset="0"/>
                            </a:rPr>
                            <m:t>3</m:t>
                          </m:r>
                        </m:sub>
                      </m:sSub>
                    </m:oMath>
                  </m:oMathPara>
                </a14:m>
                <a:endParaRPr lang="zh-TW" altLang="en-US" dirty="0"/>
              </a:p>
            </p:txBody>
          </p:sp>
        </mc:Choice>
        <mc:Fallback xmlns="">
          <p:sp>
            <p:nvSpPr>
              <p:cNvPr id="58" name="矩形 57">
                <a:extLst>
                  <a:ext uri="{FF2B5EF4-FFF2-40B4-BE49-F238E27FC236}">
                    <a16:creationId xmlns:a16="http://schemas.microsoft.com/office/drawing/2014/main" id="{265F5211-48A7-6E4F-AC20-38D54C885BC5}"/>
                  </a:ext>
                </a:extLst>
              </p:cNvPr>
              <p:cNvSpPr>
                <a:spLocks noRot="1" noChangeAspect="1" noMove="1" noResize="1" noEditPoints="1" noAdjustHandles="1" noChangeArrowheads="1" noChangeShapeType="1" noTextEdit="1"/>
              </p:cNvSpPr>
              <p:nvPr/>
            </p:nvSpPr>
            <p:spPr>
              <a:xfrm>
                <a:off x="3130117" y="4641716"/>
                <a:ext cx="444096" cy="369332"/>
              </a:xfrm>
              <a:prstGeom prst="rect">
                <a:avLst/>
              </a:prstGeom>
              <a:blipFill>
                <a:blip r:embed="rId2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9" name="矩形 58">
                <a:extLst>
                  <a:ext uri="{FF2B5EF4-FFF2-40B4-BE49-F238E27FC236}">
                    <a16:creationId xmlns:a16="http://schemas.microsoft.com/office/drawing/2014/main" id="{84D17695-27DF-5C48-88CC-BA2A629CE19E}"/>
                  </a:ext>
                </a:extLst>
              </p:cNvPr>
              <p:cNvSpPr/>
              <p:nvPr/>
            </p:nvSpPr>
            <p:spPr>
              <a:xfrm>
                <a:off x="6602604" y="4657074"/>
                <a:ext cx="44409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𝑡</m:t>
                          </m:r>
                        </m:e>
                        <m:sub>
                          <m:r>
                            <a:rPr lang="en-US" altLang="zh-TW" b="0" i="1" smtClean="0">
                              <a:latin typeface="Cambria Math" panose="02040503050406030204" pitchFamily="18" charset="0"/>
                            </a:rPr>
                            <m:t>4</m:t>
                          </m:r>
                        </m:sub>
                      </m:sSub>
                    </m:oMath>
                  </m:oMathPara>
                </a14:m>
                <a:endParaRPr lang="zh-TW" altLang="en-US" dirty="0"/>
              </a:p>
            </p:txBody>
          </p:sp>
        </mc:Choice>
        <mc:Fallback xmlns="">
          <p:sp>
            <p:nvSpPr>
              <p:cNvPr id="59" name="矩形 58">
                <a:extLst>
                  <a:ext uri="{FF2B5EF4-FFF2-40B4-BE49-F238E27FC236}">
                    <a16:creationId xmlns:a16="http://schemas.microsoft.com/office/drawing/2014/main" id="{84D17695-27DF-5C48-88CC-BA2A629CE19E}"/>
                  </a:ext>
                </a:extLst>
              </p:cNvPr>
              <p:cNvSpPr>
                <a:spLocks noRot="1" noChangeAspect="1" noMove="1" noResize="1" noEditPoints="1" noAdjustHandles="1" noChangeArrowheads="1" noChangeShapeType="1" noTextEdit="1"/>
              </p:cNvSpPr>
              <p:nvPr/>
            </p:nvSpPr>
            <p:spPr>
              <a:xfrm>
                <a:off x="6602604" y="4657074"/>
                <a:ext cx="444096" cy="369332"/>
              </a:xfrm>
              <a:prstGeom prst="rect">
                <a:avLst/>
              </a:prstGeom>
              <a:blipFill>
                <a:blip r:embed="rId24"/>
                <a:stretch>
                  <a:fillRect/>
                </a:stretch>
              </a:blipFill>
            </p:spPr>
            <p:txBody>
              <a:bodyPr/>
              <a:lstStyle/>
              <a:p>
                <a:r>
                  <a:rPr lang="zh-TW" altLang="en-US">
                    <a:noFill/>
                  </a:rPr>
                  <a:t> </a:t>
                </a:r>
              </a:p>
            </p:txBody>
          </p:sp>
        </mc:Fallback>
      </mc:AlternateContent>
      <p:pic>
        <p:nvPicPr>
          <p:cNvPr id="3" name="圖片 2">
            <a:extLst>
              <a:ext uri="{FF2B5EF4-FFF2-40B4-BE49-F238E27FC236}">
                <a16:creationId xmlns:a16="http://schemas.microsoft.com/office/drawing/2014/main" id="{08160E8D-8A7E-634A-BF43-341E0D2538B0}"/>
              </a:ext>
            </a:extLst>
          </p:cNvPr>
          <p:cNvPicPr>
            <a:picLocks noChangeAspect="1"/>
          </p:cNvPicPr>
          <p:nvPr/>
        </p:nvPicPr>
        <p:blipFill>
          <a:blip r:embed="rId25"/>
          <a:stretch>
            <a:fillRect/>
          </a:stretch>
        </p:blipFill>
        <p:spPr>
          <a:xfrm>
            <a:off x="0" y="0"/>
            <a:ext cx="9144000" cy="6858000"/>
          </a:xfrm>
          <a:prstGeom prst="rect">
            <a:avLst/>
          </a:prstGeom>
        </p:spPr>
      </p:pic>
    </p:spTree>
    <p:extLst>
      <p:ext uri="{BB962C8B-B14F-4D97-AF65-F5344CB8AC3E}">
        <p14:creationId xmlns:p14="http://schemas.microsoft.com/office/powerpoint/2010/main" val="149949777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twin"/>
          <p:cNvPicPr>
            <a:picLocks noChangeAspect="1" noChangeArrowheads="1"/>
          </p:cNvPicPr>
          <p:nvPr/>
        </p:nvPicPr>
        <p:blipFill>
          <a:blip r:embed="rId2">
            <a:extLst>
              <a:ext uri="{28A0092B-C50C-407E-A947-70E740481C1C}">
                <a14:useLocalDpi xmlns:a14="http://schemas.microsoft.com/office/drawing/2010/main" val="0"/>
              </a:ext>
            </a:extLst>
          </a:blip>
          <a:srcRect b="61183"/>
          <a:stretch>
            <a:fillRect/>
          </a:stretch>
        </p:blipFill>
        <p:spPr bwMode="auto">
          <a:xfrm>
            <a:off x="2240785" y="198081"/>
            <a:ext cx="2165496" cy="294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文字方塊 6"/>
          <p:cNvSpPr txBox="1">
            <a:spLocks noChangeArrowheads="1"/>
          </p:cNvSpPr>
          <p:nvPr/>
        </p:nvSpPr>
        <p:spPr bwMode="auto">
          <a:xfrm>
            <a:off x="736570" y="5036733"/>
            <a:ext cx="84074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離開地球的孿生姊姊也會以為自己是靜止的，運動的地球時鐘慢，弟弟會年輕！</a:t>
            </a:r>
          </a:p>
        </p:txBody>
      </p:sp>
      <p:pic>
        <p:nvPicPr>
          <p:cNvPr id="5"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322184"/>
            <a:ext cx="2320102" cy="335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文字方塊 5"/>
              <p:cNvSpPr txBox="1"/>
              <p:nvPr/>
            </p:nvSpPr>
            <p:spPr>
              <a:xfrm>
                <a:off x="1041802" y="3429000"/>
                <a:ext cx="1044116"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r>
                        <a:rPr lang="en-US" altLang="zh-TW" b="0" i="1" smtClean="0">
                          <a:latin typeface="Cambria Math"/>
                        </a:rPr>
                        <m:t>𝑡</m:t>
                      </m:r>
                      <m:r>
                        <a:rPr lang="en-US" altLang="zh-TW" b="0" i="1" smtClean="0">
                          <a:latin typeface="Cambria Math"/>
                        </a:rPr>
                        <m:t>&gt;∆</m:t>
                      </m:r>
                      <m:r>
                        <a:rPr lang="en-US" altLang="zh-TW" b="0" i="1" smtClean="0">
                          <a:latin typeface="Cambria Math"/>
                          <a:ea typeface="Cambria Math"/>
                        </a:rPr>
                        <m:t>𝑡</m:t>
                      </m:r>
                      <m:r>
                        <a:rPr lang="en-US" altLang="zh-TW" b="0" i="1" smtClean="0">
                          <a:latin typeface="Cambria Math"/>
                          <a:ea typeface="Cambria Math"/>
                        </a:rPr>
                        <m:t>′</m:t>
                      </m:r>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1041802" y="3429000"/>
                <a:ext cx="1044116" cy="369332"/>
              </a:xfrm>
              <a:prstGeom prst="rect">
                <a:avLst/>
              </a:prstGeom>
              <a:blipFill>
                <a:blip r:embed="rId4"/>
                <a:stretch>
                  <a:fillRect/>
                </a:stretch>
              </a:blipFill>
            </p:spPr>
            <p:txBody>
              <a:bodyPr/>
              <a:lstStyle/>
              <a:p>
                <a:r>
                  <a:rPr lang="zh-TW" altLang="en-US">
                    <a:noFill/>
                  </a:rPr>
                  <a:t> </a:t>
                </a:r>
              </a:p>
            </p:txBody>
          </p:sp>
        </mc:Fallback>
      </mc:AlternateContent>
      <p:pic>
        <p:nvPicPr>
          <p:cNvPr id="9" name="Picture 5" descr="twin">
            <a:extLst>
              <a:ext uri="{FF2B5EF4-FFF2-40B4-BE49-F238E27FC236}">
                <a16:creationId xmlns:a16="http://schemas.microsoft.com/office/drawing/2014/main" id="{EF456C4F-C4F0-964C-B5B9-577FBB2B18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796" r="2222"/>
          <a:stretch/>
        </p:blipFill>
        <p:spPr bwMode="auto">
          <a:xfrm>
            <a:off x="2240785" y="3140968"/>
            <a:ext cx="2165496" cy="156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字方塊 6">
            <a:extLst>
              <a:ext uri="{FF2B5EF4-FFF2-40B4-BE49-F238E27FC236}">
                <a16:creationId xmlns:a16="http://schemas.microsoft.com/office/drawing/2014/main" id="{AE7B8D88-809C-CE45-93A0-ECE8D239EF40}"/>
              </a:ext>
            </a:extLst>
          </p:cNvPr>
          <p:cNvSpPr txBox="1">
            <a:spLocks noChangeArrowheads="1"/>
          </p:cNvSpPr>
          <p:nvPr/>
        </p:nvSpPr>
        <p:spPr bwMode="auto">
          <a:xfrm>
            <a:off x="736571" y="4667401"/>
            <a:ext cx="76708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離開地球的孿生姊姊一直在運動，時鐘較慢，再相見時姊姊會比弟弟年輕！</a:t>
            </a:r>
          </a:p>
        </p:txBody>
      </p:sp>
      <p:sp>
        <p:nvSpPr>
          <p:cNvPr id="4" name="文字方塊 3">
            <a:extLst>
              <a:ext uri="{FF2B5EF4-FFF2-40B4-BE49-F238E27FC236}">
                <a16:creationId xmlns:a16="http://schemas.microsoft.com/office/drawing/2014/main" id="{6479D4F5-D65A-DA40-9C80-F111D5DC9BF5}"/>
              </a:ext>
            </a:extLst>
          </p:cNvPr>
          <p:cNvSpPr txBox="1"/>
          <p:nvPr/>
        </p:nvSpPr>
        <p:spPr>
          <a:xfrm>
            <a:off x="711403" y="5715739"/>
            <a:ext cx="8155909" cy="369332"/>
          </a:xfrm>
          <a:prstGeom prst="rect">
            <a:avLst/>
          </a:prstGeom>
          <a:noFill/>
        </p:spPr>
        <p:txBody>
          <a:bodyPr wrap="square" rtlCol="0">
            <a:spAutoFit/>
          </a:bodyPr>
          <a:lstStyle/>
          <a:p>
            <a:r>
              <a:rPr kumimoji="1" lang="zh-TW" altLang="en-US" dirty="0"/>
              <a:t>但第二個敘述是錯的，因為姊姊必須停止在反向，她會知道自己不是靜止的！</a:t>
            </a:r>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B4B2BF77-C58C-004F-9D8B-EFE0AC39612D}"/>
                  </a:ext>
                </a:extLst>
              </p:cNvPr>
              <p:cNvSpPr txBox="1"/>
              <p:nvPr/>
            </p:nvSpPr>
            <p:spPr>
              <a:xfrm>
                <a:off x="711402" y="6085071"/>
                <a:ext cx="8436503" cy="369332"/>
              </a:xfrm>
              <a:prstGeom prst="rect">
                <a:avLst/>
              </a:prstGeom>
              <a:noFill/>
            </p:spPr>
            <p:txBody>
              <a:bodyPr wrap="square" rtlCol="0">
                <a:spAutoFit/>
              </a:bodyPr>
              <a:lstStyle/>
              <a:p>
                <a:r>
                  <a:rPr kumimoji="1" lang="zh-TW" altLang="en-US" dirty="0"/>
                  <a:t>在去程與回程，弟弟</a:t>
                </a:r>
                <a:r>
                  <a:rPr kumimoji="0" lang="zh-TW" altLang="en-US" dirty="0">
                    <a:latin typeface="Arial" charset="0"/>
                  </a:rPr>
                  <a:t>量測姊姊的時鐘的一段時間</a:t>
                </a:r>
                <a14:m>
                  <m:oMath xmlns:m="http://schemas.openxmlformats.org/officeDocument/2006/math">
                    <m:r>
                      <a:rPr lang="en-US" altLang="zh-TW">
                        <a:latin typeface="Cambria Math"/>
                      </a:rPr>
                      <m:t>∆</m:t>
                    </m:r>
                    <m:r>
                      <a:rPr lang="en-US" altLang="zh-TW" i="1">
                        <a:latin typeface="Cambria Math"/>
                      </a:rPr>
                      <m:t>𝑡</m:t>
                    </m:r>
                    <m:r>
                      <a:rPr lang="en-US" altLang="zh-TW" i="1">
                        <a:latin typeface="Cambria Math"/>
                      </a:rPr>
                      <m:t>′</m:t>
                    </m:r>
                  </m:oMath>
                </a14:m>
                <a:r>
                  <a:rPr kumimoji="0" lang="zh-TW" altLang="en-US" dirty="0">
                    <a:latin typeface="Arial" charset="0"/>
                  </a:rPr>
                  <a:t>，會得到比較長的</a:t>
                </a:r>
                <a14:m>
                  <m:oMath xmlns:m="http://schemas.openxmlformats.org/officeDocument/2006/math">
                    <m:r>
                      <a:rPr lang="en-US" altLang="zh-TW">
                        <a:latin typeface="Cambria Math"/>
                      </a:rPr>
                      <m:t>∆</m:t>
                    </m:r>
                    <m:r>
                      <a:rPr lang="en-US" altLang="zh-TW" i="1">
                        <a:latin typeface="Cambria Math"/>
                      </a:rPr>
                      <m:t>𝑡</m:t>
                    </m:r>
                  </m:oMath>
                </a14:m>
                <a:r>
                  <a:rPr kumimoji="0" lang="zh-TW" altLang="en-US" dirty="0">
                    <a:latin typeface="Arial" charset="0"/>
                  </a:rPr>
                  <a:t>。</a:t>
                </a:r>
              </a:p>
            </p:txBody>
          </p:sp>
        </mc:Choice>
        <mc:Fallback xmlns="">
          <p:sp>
            <p:nvSpPr>
              <p:cNvPr id="7" name="文字方塊 6">
                <a:extLst>
                  <a:ext uri="{FF2B5EF4-FFF2-40B4-BE49-F238E27FC236}">
                    <a16:creationId xmlns:a16="http://schemas.microsoft.com/office/drawing/2014/main" id="{B4B2BF77-C58C-004F-9D8B-EFE0AC39612D}"/>
                  </a:ext>
                </a:extLst>
              </p:cNvPr>
              <p:cNvSpPr txBox="1">
                <a:spLocks noRot="1" noChangeAspect="1" noMove="1" noResize="1" noEditPoints="1" noAdjustHandles="1" noChangeArrowheads="1" noChangeShapeType="1" noTextEdit="1"/>
              </p:cNvSpPr>
              <p:nvPr/>
            </p:nvSpPr>
            <p:spPr>
              <a:xfrm>
                <a:off x="711402" y="6085071"/>
                <a:ext cx="8436503" cy="369332"/>
              </a:xfrm>
              <a:prstGeom prst="rect">
                <a:avLst/>
              </a:prstGeom>
              <a:blipFill>
                <a:blip r:embed="rId5"/>
                <a:stretch>
                  <a:fillRect l="-602" t="-3333" b="-23333"/>
                </a:stretch>
              </a:blipFill>
            </p:spPr>
            <p:txBody>
              <a:bodyPr/>
              <a:lstStyle/>
              <a:p>
                <a:r>
                  <a:rPr lang="zh-TW" altLang="en-US">
                    <a:noFill/>
                  </a:rPr>
                  <a:t> </a:t>
                </a:r>
              </a:p>
            </p:txBody>
          </p:sp>
        </mc:Fallback>
      </mc:AlternateContent>
      <p:sp>
        <p:nvSpPr>
          <p:cNvPr id="10" name="矩形 9">
            <a:extLst>
              <a:ext uri="{FF2B5EF4-FFF2-40B4-BE49-F238E27FC236}">
                <a16:creationId xmlns:a16="http://schemas.microsoft.com/office/drawing/2014/main" id="{6B85FAFC-0A61-9A4A-AC13-256BC90075D0}"/>
              </a:ext>
            </a:extLst>
          </p:cNvPr>
          <p:cNvSpPr/>
          <p:nvPr/>
        </p:nvSpPr>
        <p:spPr>
          <a:xfrm>
            <a:off x="711402" y="6454403"/>
            <a:ext cx="2723823" cy="369332"/>
          </a:xfrm>
          <a:prstGeom prst="rect">
            <a:avLst/>
          </a:prstGeom>
        </p:spPr>
        <p:txBody>
          <a:bodyPr wrap="none">
            <a:spAutoFit/>
          </a:bodyPr>
          <a:lstStyle/>
          <a:p>
            <a:r>
              <a:rPr kumimoji="0" lang="zh-TW" altLang="en-US" dirty="0">
                <a:latin typeface="Arial" charset="0"/>
              </a:rPr>
              <a:t>來回加起來，弟弟較老。</a:t>
            </a:r>
            <a:endParaRPr lang="zh-TW" altLang="en-US" dirty="0"/>
          </a:p>
        </p:txBody>
      </p:sp>
      <p:sp>
        <p:nvSpPr>
          <p:cNvPr id="2" name="文字方塊 1">
            <a:extLst>
              <a:ext uri="{FF2B5EF4-FFF2-40B4-BE49-F238E27FC236}">
                <a16:creationId xmlns:a16="http://schemas.microsoft.com/office/drawing/2014/main" id="{AB20AF57-C449-D248-8954-449A584FD6B4}"/>
              </a:ext>
            </a:extLst>
          </p:cNvPr>
          <p:cNvSpPr txBox="1"/>
          <p:nvPr/>
        </p:nvSpPr>
        <p:spPr>
          <a:xfrm>
            <a:off x="736569" y="5368064"/>
            <a:ext cx="4915550" cy="369332"/>
          </a:xfrm>
          <a:prstGeom prst="rect">
            <a:avLst/>
          </a:prstGeom>
          <a:noFill/>
        </p:spPr>
        <p:txBody>
          <a:bodyPr wrap="square" rtlCol="0">
            <a:spAutoFit/>
          </a:bodyPr>
          <a:lstStyle/>
          <a:p>
            <a:r>
              <a:rPr kumimoji="1" lang="zh-TW" altLang="en-US" dirty="0"/>
              <a:t>兩個敘述是矛盾的。</a:t>
            </a:r>
          </a:p>
        </p:txBody>
      </p:sp>
      <p:pic>
        <p:nvPicPr>
          <p:cNvPr id="3" name="Picture 2">
            <a:extLst>
              <a:ext uri="{FF2B5EF4-FFF2-40B4-BE49-F238E27FC236}">
                <a16:creationId xmlns:a16="http://schemas.microsoft.com/office/drawing/2014/main" id="{EEE6254F-A815-C97F-B628-857CC0394C12}"/>
              </a:ext>
            </a:extLst>
          </p:cNvPr>
          <p:cNvPicPr>
            <a:picLocks noChangeAspect="1"/>
          </p:cNvPicPr>
          <p:nvPr/>
        </p:nvPicPr>
        <p:blipFill>
          <a:blip r:embed="rId6"/>
          <a:stretch>
            <a:fillRect/>
          </a:stretch>
        </p:blipFill>
        <p:spPr>
          <a:xfrm>
            <a:off x="4716016" y="709850"/>
            <a:ext cx="2349500" cy="355600"/>
          </a:xfrm>
          <a:prstGeom prst="rect">
            <a:avLst/>
          </a:prstGeom>
        </p:spPr>
      </p:pic>
    </p:spTree>
    <p:extLst>
      <p:ext uri="{BB962C8B-B14F-4D97-AF65-F5344CB8AC3E}">
        <p14:creationId xmlns:p14="http://schemas.microsoft.com/office/powerpoint/2010/main" val="141106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4"/>
                                        </p:tgtEl>
                                        <p:attrNameLst>
                                          <p:attrName>style.visibility</p:attrName>
                                        </p:attrNameLst>
                                      </p:cBhvr>
                                      <p:to>
                                        <p:strVal val="visible"/>
                                      </p:to>
                                    </p:set>
                                    <p:anim calcmode="lin" valueType="num">
                                      <p:cBhvr additive="base">
                                        <p:cTn id="7" dur="500" fill="hold"/>
                                        <p:tgtEl>
                                          <p:spTgt spid="25604"/>
                                        </p:tgtEl>
                                        <p:attrNameLst>
                                          <p:attrName>ppt_x</p:attrName>
                                        </p:attrNameLst>
                                      </p:cBhvr>
                                      <p:tavLst>
                                        <p:tav tm="0">
                                          <p:val>
                                            <p:strVal val="#ppt_x"/>
                                          </p:val>
                                        </p:tav>
                                        <p:tav tm="100000">
                                          <p:val>
                                            <p:strVal val="#ppt_x"/>
                                          </p:val>
                                        </p:tav>
                                      </p:tavLst>
                                    </p:anim>
                                    <p:anim calcmode="lin" valueType="num">
                                      <p:cBhvr additive="base">
                                        <p:cTn id="8" dur="500" fill="hold"/>
                                        <p:tgtEl>
                                          <p:spTgt spid="2560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P spid="4" grpId="0"/>
      <p:bldP spid="7" grpId="0"/>
      <p:bldP spid="10" grpId="0"/>
      <p:bldP spid="2"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D8F5C-549E-5BE8-2849-C472A97BB88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BBF7549-5E6E-1645-5029-7102BED9F27E}"/>
              </a:ext>
            </a:extLst>
          </p:cNvPr>
          <p:cNvPicPr>
            <a:picLocks noChangeAspect="1"/>
          </p:cNvPicPr>
          <p:nvPr/>
        </p:nvPicPr>
        <p:blipFill>
          <a:blip r:embed="rId2"/>
          <a:stretch>
            <a:fillRect/>
          </a:stretch>
        </p:blipFill>
        <p:spPr>
          <a:xfrm>
            <a:off x="2843808" y="836712"/>
            <a:ext cx="2349500" cy="355600"/>
          </a:xfrm>
          <a:prstGeom prst="rect">
            <a:avLst/>
          </a:prstGeom>
        </p:spPr>
      </p:pic>
      <p:pic>
        <p:nvPicPr>
          <p:cNvPr id="5" name="Picture 4">
            <a:extLst>
              <a:ext uri="{FF2B5EF4-FFF2-40B4-BE49-F238E27FC236}">
                <a16:creationId xmlns:a16="http://schemas.microsoft.com/office/drawing/2014/main" id="{182D14E2-0E43-C9E2-B670-703ABD94C612}"/>
              </a:ext>
            </a:extLst>
          </p:cNvPr>
          <p:cNvPicPr>
            <a:picLocks noChangeAspect="1"/>
          </p:cNvPicPr>
          <p:nvPr/>
        </p:nvPicPr>
        <p:blipFill>
          <a:blip r:embed="rId3"/>
          <a:stretch>
            <a:fillRect/>
          </a:stretch>
        </p:blipFill>
        <p:spPr>
          <a:xfrm>
            <a:off x="1799692" y="1412776"/>
            <a:ext cx="5544616" cy="4773318"/>
          </a:xfrm>
          <a:prstGeom prst="rect">
            <a:avLst/>
          </a:prstGeom>
        </p:spPr>
      </p:pic>
    </p:spTree>
    <p:extLst>
      <p:ext uri="{BB962C8B-B14F-4D97-AF65-F5344CB8AC3E}">
        <p14:creationId xmlns:p14="http://schemas.microsoft.com/office/powerpoint/2010/main" val="2169891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268760"/>
            <a:ext cx="6834336" cy="455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2966193" y="666532"/>
            <a:ext cx="3528392" cy="369332"/>
          </a:xfrm>
          <a:prstGeom prst="rect">
            <a:avLst/>
          </a:prstGeom>
          <a:noFill/>
        </p:spPr>
        <p:txBody>
          <a:bodyPr wrap="square" rtlCol="0">
            <a:spAutoFit/>
          </a:bodyPr>
          <a:lstStyle/>
          <a:p>
            <a:r>
              <a:rPr lang="zh-TW" altLang="en-US" dirty="0"/>
              <a:t>關鍵就是：思考力的重訓！</a:t>
            </a: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238250"/>
            <a:ext cx="7174778" cy="4583886"/>
          </a:xfrm>
          <a:prstGeom prst="rect">
            <a:avLst/>
          </a:prstGeom>
        </p:spPr>
      </p:pic>
    </p:spTree>
    <p:extLst>
      <p:ext uri="{BB962C8B-B14F-4D97-AF65-F5344CB8AC3E}">
        <p14:creationId xmlns:p14="http://schemas.microsoft.com/office/powerpoint/2010/main" val="28374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4"/>
          <p:cNvSpPr txBox="1">
            <a:spLocks noChangeArrowheads="1"/>
          </p:cNvSpPr>
          <p:nvPr/>
        </p:nvSpPr>
        <p:spPr bwMode="auto">
          <a:xfrm>
            <a:off x="2627313" y="692150"/>
            <a:ext cx="360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solidFill>
                  <a:srgbClr val="FF0000"/>
                </a:solidFill>
                <a:latin typeface="Arial" charset="0"/>
              </a:rPr>
              <a:t>長度縮短效應 </a:t>
            </a:r>
            <a:r>
              <a:rPr kumimoji="0" lang="en-US" altLang="zh-TW" sz="1800" dirty="0">
                <a:solidFill>
                  <a:srgbClr val="FF0000"/>
                </a:solidFill>
                <a:cs typeface="Times New Roman" panose="02020603050405020304" pitchFamily="18" charset="0"/>
              </a:rPr>
              <a:t>Length Contraction</a:t>
            </a:r>
          </a:p>
        </p:txBody>
      </p:sp>
      <p:pic>
        <p:nvPicPr>
          <p:cNvPr id="139267" name="Picture 5" descr="fig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863" y="1274763"/>
            <a:ext cx="333851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Line 9"/>
          <p:cNvSpPr>
            <a:spLocks noChangeShapeType="1"/>
          </p:cNvSpPr>
          <p:nvPr/>
        </p:nvSpPr>
        <p:spPr bwMode="auto">
          <a:xfrm>
            <a:off x="2466585" y="4941168"/>
            <a:ext cx="1439863" cy="5397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39271" name="Line 10"/>
          <p:cNvSpPr>
            <a:spLocks noChangeShapeType="1"/>
          </p:cNvSpPr>
          <p:nvPr/>
        </p:nvSpPr>
        <p:spPr bwMode="auto">
          <a:xfrm>
            <a:off x="4176713" y="4616450"/>
            <a:ext cx="0" cy="792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39273" name="Line 12"/>
          <p:cNvSpPr>
            <a:spLocks noChangeShapeType="1"/>
          </p:cNvSpPr>
          <p:nvPr/>
        </p:nvSpPr>
        <p:spPr bwMode="auto">
          <a:xfrm flipV="1">
            <a:off x="5256213" y="5913438"/>
            <a:ext cx="6842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39275" name="文字方塊 10"/>
          <p:cNvSpPr txBox="1">
            <a:spLocks noChangeArrowheads="1"/>
          </p:cNvSpPr>
          <p:nvPr/>
        </p:nvSpPr>
        <p:spPr bwMode="auto">
          <a:xfrm>
            <a:off x="4362486" y="5061538"/>
            <a:ext cx="3687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移動中的尺看起來較靜止時縮短！</a:t>
            </a:r>
          </a:p>
        </p:txBody>
      </p:sp>
      <mc:AlternateContent xmlns:mc="http://schemas.openxmlformats.org/markup-compatibility/2006" xmlns:a14="http://schemas.microsoft.com/office/drawing/2010/main">
        <mc:Choice Requires="a14">
          <p:sp>
            <p:nvSpPr>
              <p:cNvPr id="12" name="矩形 11"/>
              <p:cNvSpPr/>
              <p:nvPr/>
            </p:nvSpPr>
            <p:spPr>
              <a:xfrm>
                <a:off x="205087" y="4264329"/>
                <a:ext cx="2019586"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m:t>
                      </m:r>
                      <m:r>
                        <a:rPr lang="en-US" altLang="zh-TW" i="1">
                          <a:latin typeface="Cambria Math"/>
                        </a:rPr>
                        <m:t>𝑥</m:t>
                      </m:r>
                      <m:r>
                        <a:rPr lang="en-US" altLang="zh-TW" i="1">
                          <a:latin typeface="Cambria Math"/>
                        </a:rPr>
                        <m:t>′=</m:t>
                      </m:r>
                      <m:r>
                        <a:rPr lang="zh-TW" altLang="en-US" i="1" smtClean="0">
                          <a:latin typeface="Cambria Math"/>
                        </a:rPr>
                        <m:t>𝛾</m:t>
                      </m:r>
                      <m:d>
                        <m:dPr>
                          <m:ctrlPr>
                            <a:rPr lang="en-US" altLang="zh-TW" i="1" smtClean="0">
                              <a:latin typeface="Cambria Math" panose="02040503050406030204" pitchFamily="18" charset="0"/>
                            </a:rPr>
                          </m:ctrlPr>
                        </m:dPr>
                        <m:e>
                          <m:r>
                            <a:rPr lang="en-US" altLang="zh-TW" i="1" smtClean="0">
                              <a:latin typeface="Cambria Math"/>
                              <a:ea typeface="Cambria Math"/>
                            </a:rPr>
                            <m:t>∆</m:t>
                          </m:r>
                          <m:r>
                            <a:rPr lang="en-US" altLang="zh-TW" i="1">
                              <a:latin typeface="Cambria Math"/>
                            </a:rPr>
                            <m:t>𝑥</m:t>
                          </m:r>
                          <m:r>
                            <a:rPr lang="en-US" altLang="zh-TW" i="1">
                              <a:latin typeface="Cambria Math"/>
                            </a:rPr>
                            <m:t>−</m:t>
                          </m:r>
                          <m:r>
                            <a:rPr lang="en-US" altLang="zh-TW" i="1">
                              <a:latin typeface="Cambria Math"/>
                            </a:rPr>
                            <m:t>𝑣</m:t>
                          </m:r>
                          <m:r>
                            <a:rPr lang="en-US" altLang="zh-TW" i="1" smtClean="0">
                              <a:latin typeface="Cambria Math"/>
                              <a:ea typeface="Cambria Math"/>
                            </a:rPr>
                            <m:t>∆</m:t>
                          </m:r>
                          <m:r>
                            <a:rPr lang="en-US" altLang="zh-TW" i="1">
                              <a:latin typeface="Cambria Math"/>
                            </a:rPr>
                            <m:t>𝑡</m:t>
                          </m:r>
                        </m:e>
                      </m:d>
                    </m:oMath>
                  </m:oMathPara>
                </a14:m>
                <a:endParaRPr lang="zh-TW" altLang="zh-TW" dirty="0"/>
              </a:p>
            </p:txBody>
          </p:sp>
        </mc:Choice>
        <mc:Fallback xmlns="">
          <p:sp>
            <p:nvSpPr>
              <p:cNvPr id="12" name="矩形 11"/>
              <p:cNvSpPr>
                <a:spLocks noRot="1" noChangeAspect="1" noMove="1" noResize="1" noEditPoints="1" noAdjustHandles="1" noChangeArrowheads="1" noChangeShapeType="1" noTextEdit="1"/>
              </p:cNvSpPr>
              <p:nvPr/>
            </p:nvSpPr>
            <p:spPr>
              <a:xfrm>
                <a:off x="205087" y="4264329"/>
                <a:ext cx="2019586" cy="369332"/>
              </a:xfrm>
              <a:prstGeom prst="rect">
                <a:avLst/>
              </a:prstGeom>
              <a:blipFill rotWithShape="1">
                <a:blip r:embed="rId6"/>
                <a:stretch>
                  <a:fillRect b="-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219893" y="4721457"/>
                <a:ext cx="2220580" cy="582147"/>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r>
                        <a:rPr lang="en-US" altLang="zh-TW" b="0" i="1" smtClean="0">
                          <a:latin typeface="Cambria Math"/>
                        </a:rPr>
                        <m:t>𝑡</m:t>
                      </m:r>
                      <m:r>
                        <a:rPr lang="en-US" altLang="zh-TW" i="1">
                          <a:latin typeface="Cambria Math"/>
                        </a:rPr>
                        <m:t>′=</m:t>
                      </m:r>
                      <m:r>
                        <a:rPr lang="zh-TW" altLang="en-US" i="1">
                          <a:latin typeface="Cambria Math"/>
                        </a:rPr>
                        <m:t>𝛾</m:t>
                      </m:r>
                      <m:d>
                        <m:dPr>
                          <m:ctrlPr>
                            <a:rPr lang="en-US" altLang="zh-TW" i="1" smtClean="0">
                              <a:latin typeface="Cambria Math" panose="02040503050406030204" pitchFamily="18" charset="0"/>
                            </a:rPr>
                          </m:ctrlPr>
                        </m:dPr>
                        <m:e>
                          <m:r>
                            <a:rPr lang="en-US" altLang="zh-TW" i="1" smtClean="0">
                              <a:latin typeface="Cambria Math"/>
                              <a:ea typeface="Cambria Math"/>
                            </a:rPr>
                            <m:t>∆</m:t>
                          </m:r>
                          <m:r>
                            <a:rPr lang="en-US" altLang="zh-TW" i="1">
                              <a:latin typeface="Cambria Math"/>
                            </a:rPr>
                            <m:t>𝑡</m:t>
                          </m:r>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𝑣</m:t>
                              </m:r>
                            </m:num>
                            <m:den>
                              <m:sSup>
                                <m:sSupPr>
                                  <m:ctrlPr>
                                    <a:rPr lang="en-US"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r>
                            <a:rPr lang="en-US" altLang="zh-TW" i="1" smtClean="0">
                              <a:latin typeface="Cambria Math"/>
                              <a:ea typeface="Cambria Math"/>
                            </a:rPr>
                            <m:t>∆</m:t>
                          </m:r>
                          <m:r>
                            <a:rPr lang="en-US" altLang="zh-TW" i="1">
                              <a:latin typeface="Cambria Math"/>
                            </a:rPr>
                            <m:t>𝑥</m:t>
                          </m:r>
                        </m:e>
                      </m:d>
                    </m:oMath>
                  </m:oMathPara>
                </a14:m>
                <a:endParaRPr lang="zh-TW" altLang="zh-TW" dirty="0"/>
              </a:p>
            </p:txBody>
          </p:sp>
        </mc:Choice>
        <mc:Fallback xmlns="">
          <p:sp>
            <p:nvSpPr>
              <p:cNvPr id="13" name="矩形 12"/>
              <p:cNvSpPr>
                <a:spLocks noRot="1" noChangeAspect="1" noMove="1" noResize="1" noEditPoints="1" noAdjustHandles="1" noChangeArrowheads="1" noChangeShapeType="1" noTextEdit="1"/>
              </p:cNvSpPr>
              <p:nvPr/>
            </p:nvSpPr>
            <p:spPr>
              <a:xfrm>
                <a:off x="219893" y="4721457"/>
                <a:ext cx="2220580" cy="582147"/>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矩形 13"/>
              <p:cNvSpPr/>
              <p:nvPr/>
            </p:nvSpPr>
            <p:spPr>
              <a:xfrm>
                <a:off x="3755479" y="5669609"/>
                <a:ext cx="1247279"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m:t>
                      </m:r>
                      <m:r>
                        <a:rPr lang="en-US" altLang="zh-TW" i="1">
                          <a:latin typeface="Cambria Math"/>
                        </a:rPr>
                        <m:t>𝑥</m:t>
                      </m:r>
                      <m:r>
                        <a:rPr lang="en-US" altLang="zh-TW" i="1">
                          <a:latin typeface="Cambria Math"/>
                        </a:rPr>
                        <m:t>′=</m:t>
                      </m:r>
                      <m:r>
                        <a:rPr lang="zh-TW" altLang="en-US" i="1" smtClean="0">
                          <a:latin typeface="Cambria Math"/>
                        </a:rPr>
                        <m:t>𝛾</m:t>
                      </m:r>
                      <m:r>
                        <a:rPr lang="en-US" altLang="zh-TW" i="1">
                          <a:latin typeface="Cambria Math"/>
                          <a:ea typeface="Cambria Math"/>
                        </a:rPr>
                        <m:t>∆</m:t>
                      </m:r>
                      <m:r>
                        <a:rPr lang="en-US" altLang="zh-TW" i="1">
                          <a:latin typeface="Cambria Math"/>
                        </a:rPr>
                        <m:t>𝑥</m:t>
                      </m:r>
                    </m:oMath>
                  </m:oMathPara>
                </a14:m>
                <a:endParaRPr lang="zh-TW" altLang="zh-TW" dirty="0"/>
              </a:p>
            </p:txBody>
          </p:sp>
        </mc:Choice>
        <mc:Fallback xmlns="">
          <p:sp>
            <p:nvSpPr>
              <p:cNvPr id="14" name="矩形 13"/>
              <p:cNvSpPr>
                <a:spLocks noRot="1" noChangeAspect="1" noMove="1" noResize="1" noEditPoints="1" noAdjustHandles="1" noChangeArrowheads="1" noChangeShapeType="1" noTextEdit="1"/>
              </p:cNvSpPr>
              <p:nvPr/>
            </p:nvSpPr>
            <p:spPr>
              <a:xfrm>
                <a:off x="3755479" y="5669609"/>
                <a:ext cx="1247279" cy="369332"/>
              </a:xfrm>
              <a:prstGeom prst="rect">
                <a:avLst/>
              </a:prstGeom>
              <a:blipFill rotWithShape="1">
                <a:blip r:embed="rId8"/>
                <a:stretch>
                  <a:fillRect b="-491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3779913" y="4095429"/>
                <a:ext cx="864096"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m:t>
                      </m:r>
                      <m:r>
                        <a:rPr lang="en-US" altLang="zh-TW" b="0" i="1" smtClean="0">
                          <a:latin typeface="Cambria Math"/>
                          <a:ea typeface="Cambria Math"/>
                        </a:rPr>
                        <m:t>𝑡</m:t>
                      </m:r>
                      <m:r>
                        <a:rPr lang="en-US" altLang="zh-TW" i="1">
                          <a:latin typeface="Cambria Math"/>
                        </a:rPr>
                        <m:t>=</m:t>
                      </m:r>
                      <m:r>
                        <a:rPr lang="en-US" altLang="zh-TW" b="0" i="1" smtClean="0">
                          <a:latin typeface="Cambria Math"/>
                        </a:rPr>
                        <m:t>0</m:t>
                      </m:r>
                    </m:oMath>
                  </m:oMathPara>
                </a14:m>
                <a:endParaRPr lang="zh-TW" altLang="zh-TW" dirty="0"/>
              </a:p>
            </p:txBody>
          </p:sp>
        </mc:Choice>
        <mc:Fallback xmlns="">
          <p:sp>
            <p:nvSpPr>
              <p:cNvPr id="15" name="矩形 14"/>
              <p:cNvSpPr>
                <a:spLocks noRot="1" noChangeAspect="1" noMove="1" noResize="1" noEditPoints="1" noAdjustHandles="1" noChangeArrowheads="1" noChangeShapeType="1" noTextEdit="1"/>
              </p:cNvSpPr>
              <p:nvPr/>
            </p:nvSpPr>
            <p:spPr>
              <a:xfrm>
                <a:off x="3779913" y="4095429"/>
                <a:ext cx="864096" cy="369332"/>
              </a:xfrm>
              <a:prstGeom prst="rect">
                <a:avLst/>
              </a:prstGeom>
              <a:blipFill rotWithShape="1">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矩形 13">
                <a:extLst>
                  <a:ext uri="{FF2B5EF4-FFF2-40B4-BE49-F238E27FC236}">
                    <a16:creationId xmlns:a16="http://schemas.microsoft.com/office/drawing/2014/main" id="{556A04BE-3968-1547-AFF4-DA765A50C800}"/>
                  </a:ext>
                </a:extLst>
              </p:cNvPr>
              <p:cNvSpPr/>
              <p:nvPr/>
            </p:nvSpPr>
            <p:spPr>
              <a:xfrm>
                <a:off x="6252307" y="5526268"/>
                <a:ext cx="2645321" cy="656013"/>
              </a:xfrm>
              <a:prstGeom prst="rect">
                <a:avLst/>
              </a:prstGeom>
              <a:solidFill>
                <a:srgbClr val="FFFF00"/>
              </a:solidFill>
            </p:spPr>
            <p:txBody>
              <a:bodyPr wrap="square">
                <a:spAutoFit/>
              </a:bodyPr>
              <a:lstStyle/>
              <a:p>
                <a14:m>
                  <m:oMath xmlns:m="http://schemas.openxmlformats.org/officeDocument/2006/math">
                    <m:r>
                      <a:rPr lang="en-US" altLang="zh-TW" i="1" smtClean="0">
                        <a:latin typeface="Cambria Math"/>
                        <a:ea typeface="Cambria Math"/>
                      </a:rPr>
                      <m:t>∆</m:t>
                    </m:r>
                    <m:r>
                      <a:rPr lang="en-US" altLang="zh-TW" b="0" i="1" smtClean="0">
                        <a:latin typeface="Cambria Math" panose="02040503050406030204" pitchFamily="18" charset="0"/>
                        <a:ea typeface="Cambria Math"/>
                      </a:rPr>
                      <m:t>𝑥</m:t>
                    </m:r>
                    <m:r>
                      <a:rPr lang="en-US" altLang="zh-TW" i="1">
                        <a:latin typeface="Cambria Math"/>
                      </a:rPr>
                      <m:t>=</m:t>
                    </m:r>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r>
                      <a:rPr lang="en-US" altLang="zh-TW" i="1" smtClean="0">
                        <a:latin typeface="Cambria Math" panose="02040503050406030204" pitchFamily="18" charset="0"/>
                        <a:ea typeface="Cambria Math" panose="02040503050406030204" pitchFamily="18" charset="0"/>
                      </a:rPr>
                      <m:t>∙</m:t>
                    </m:r>
                    <m:r>
                      <a:rPr lang="en-US" altLang="zh-TW" i="1">
                        <a:latin typeface="Cambria Math"/>
                        <a:ea typeface="Cambria Math"/>
                      </a:rPr>
                      <m:t>∆</m:t>
                    </m:r>
                    <m:r>
                      <a:rPr lang="en-US" altLang="zh-TW" i="1">
                        <a:latin typeface="Cambria Math"/>
                      </a:rPr>
                      <m:t>𝑥</m:t>
                    </m:r>
                    <m:r>
                      <a:rPr lang="en-US" altLang="zh-TW" b="0" i="1" smtClean="0">
                        <a:latin typeface="Cambria Math" panose="02040503050406030204" pitchFamily="18" charset="0"/>
                      </a:rPr>
                      <m:t>′&lt;</m:t>
                    </m:r>
                  </m:oMath>
                </a14:m>
                <a:r>
                  <a:rPr lang="en-US" altLang="zh-TW" dirty="0">
                    <a:ea typeface="Cambria Math" panose="02040503050406030204" pitchFamily="18" charset="0"/>
                  </a:rPr>
                  <a:t> </a:t>
                </a:r>
                <a14:m>
                  <m:oMath xmlns:m="http://schemas.openxmlformats.org/officeDocument/2006/math">
                    <m:r>
                      <a:rPr lang="en-US" altLang="zh-TW" i="1">
                        <a:latin typeface="Cambria Math"/>
                        <a:ea typeface="Cambria Math"/>
                      </a:rPr>
                      <m:t>∆</m:t>
                    </m:r>
                    <m:r>
                      <a:rPr lang="en-US" altLang="zh-TW" i="1">
                        <a:latin typeface="Cambria Math"/>
                      </a:rPr>
                      <m:t>𝑥</m:t>
                    </m:r>
                    <m:r>
                      <a:rPr lang="en-US" altLang="zh-TW" i="1">
                        <a:latin typeface="Cambria Math" panose="02040503050406030204" pitchFamily="18" charset="0"/>
                      </a:rPr>
                      <m:t>′</m:t>
                    </m:r>
                  </m:oMath>
                </a14:m>
                <a:endParaRPr lang="zh-TW" altLang="zh-TW" dirty="0"/>
              </a:p>
            </p:txBody>
          </p:sp>
        </mc:Choice>
        <mc:Fallback xmlns="">
          <p:sp>
            <p:nvSpPr>
              <p:cNvPr id="16" name="矩形 13">
                <a:extLst>
                  <a:ext uri="{FF2B5EF4-FFF2-40B4-BE49-F238E27FC236}">
                    <a16:creationId xmlns:a16="http://schemas.microsoft.com/office/drawing/2014/main" id="{556A04BE-3968-1547-AFF4-DA765A50C800}"/>
                  </a:ext>
                </a:extLst>
              </p:cNvPr>
              <p:cNvSpPr>
                <a:spLocks noRot="1" noChangeAspect="1" noMove="1" noResize="1" noEditPoints="1" noAdjustHandles="1" noChangeArrowheads="1" noChangeShapeType="1" noTextEdit="1"/>
              </p:cNvSpPr>
              <p:nvPr/>
            </p:nvSpPr>
            <p:spPr>
              <a:xfrm>
                <a:off x="6252307" y="5526268"/>
                <a:ext cx="2645321" cy="656013"/>
              </a:xfrm>
              <a:prstGeom prst="rect">
                <a:avLst/>
              </a:prstGeom>
              <a:blipFill>
                <a:blip r:embed="rId10"/>
                <a:stretch>
                  <a:fillRect/>
                </a:stretch>
              </a:blipFill>
            </p:spPr>
            <p:txBody>
              <a:bodyPr/>
              <a:lstStyle/>
              <a:p>
                <a:r>
                  <a:rPr lang="en-TW">
                    <a:noFill/>
                  </a:rPr>
                  <a:t> </a:t>
                </a:r>
              </a:p>
            </p:txBody>
          </p:sp>
        </mc:Fallback>
      </mc:AlternateContent>
      <p:sp>
        <p:nvSpPr>
          <p:cNvPr id="2" name="TextBox 1">
            <a:extLst>
              <a:ext uri="{FF2B5EF4-FFF2-40B4-BE49-F238E27FC236}">
                <a16:creationId xmlns:a16="http://schemas.microsoft.com/office/drawing/2014/main" id="{6ADE5FDB-B5BD-1D45-BA09-2505DAFB97BF}"/>
              </a:ext>
            </a:extLst>
          </p:cNvPr>
          <p:cNvSpPr txBox="1"/>
          <p:nvPr/>
        </p:nvSpPr>
        <p:spPr>
          <a:xfrm>
            <a:off x="4788024" y="4139788"/>
            <a:ext cx="3600443" cy="369332"/>
          </a:xfrm>
          <a:prstGeom prst="rect">
            <a:avLst/>
          </a:prstGeom>
          <a:noFill/>
        </p:spPr>
        <p:txBody>
          <a:bodyPr wrap="square" rtlCol="0">
            <a:spAutoFit/>
          </a:bodyPr>
          <a:lstStyle/>
          <a:p>
            <a:r>
              <a:rPr lang="en-GB" dirty="0" err="1"/>
              <a:t>在地面上的同時測量尺的兩端</a:t>
            </a:r>
            <a:r>
              <a:rPr lang="en-GB" dirty="0"/>
              <a:t>！</a:t>
            </a:r>
            <a:endParaRPr lang="en-TW" dirty="0"/>
          </a:p>
        </p:txBody>
      </p:sp>
    </p:spTree>
    <p:extLst>
      <p:ext uri="{BB962C8B-B14F-4D97-AF65-F5344CB8AC3E}">
        <p14:creationId xmlns:p14="http://schemas.microsoft.com/office/powerpoint/2010/main" val="318824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9271"/>
                                        </p:tgtEl>
                                        <p:attrNameLst>
                                          <p:attrName>style.visibility</p:attrName>
                                        </p:attrNameLst>
                                      </p:cBhvr>
                                      <p:to>
                                        <p:strVal val="visible"/>
                                      </p:to>
                                    </p:set>
                                    <p:anim calcmode="lin" valueType="num">
                                      <p:cBhvr additive="base">
                                        <p:cTn id="11" dur="500" fill="hold"/>
                                        <p:tgtEl>
                                          <p:spTgt spid="139271"/>
                                        </p:tgtEl>
                                        <p:attrNameLst>
                                          <p:attrName>ppt_x</p:attrName>
                                        </p:attrNameLst>
                                      </p:cBhvr>
                                      <p:tavLst>
                                        <p:tav tm="0">
                                          <p:val>
                                            <p:strVal val="#ppt_x"/>
                                          </p:val>
                                        </p:tav>
                                        <p:tav tm="100000">
                                          <p:val>
                                            <p:strVal val="#ppt_x"/>
                                          </p:val>
                                        </p:tav>
                                      </p:tavLst>
                                    </p:anim>
                                    <p:anim calcmode="lin" valueType="num">
                                      <p:cBhvr additive="base">
                                        <p:cTn id="12" dur="500" fill="hold"/>
                                        <p:tgtEl>
                                          <p:spTgt spid="13927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9273"/>
                                        </p:tgtEl>
                                        <p:attrNameLst>
                                          <p:attrName>style.visibility</p:attrName>
                                        </p:attrNameLst>
                                      </p:cBhvr>
                                      <p:to>
                                        <p:strVal val="visible"/>
                                      </p:to>
                                    </p:set>
                                    <p:anim calcmode="lin" valueType="num">
                                      <p:cBhvr additive="base">
                                        <p:cTn id="21" dur="500" fill="hold"/>
                                        <p:tgtEl>
                                          <p:spTgt spid="139273"/>
                                        </p:tgtEl>
                                        <p:attrNameLst>
                                          <p:attrName>ppt_x</p:attrName>
                                        </p:attrNameLst>
                                      </p:cBhvr>
                                      <p:tavLst>
                                        <p:tav tm="0">
                                          <p:val>
                                            <p:strVal val="#ppt_x"/>
                                          </p:val>
                                        </p:tav>
                                        <p:tav tm="100000">
                                          <p:val>
                                            <p:strVal val="#ppt_x"/>
                                          </p:val>
                                        </p:tav>
                                      </p:tavLst>
                                    </p:anim>
                                    <p:anim calcmode="lin" valueType="num">
                                      <p:cBhvr additive="base">
                                        <p:cTn id="22" dur="500" fill="hold"/>
                                        <p:tgtEl>
                                          <p:spTgt spid="13927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1" grpId="0" animBg="1"/>
      <p:bldP spid="139273" grpId="0" animBg="1"/>
      <p:bldP spid="14" grpId="0" animBg="1"/>
      <p:bldP spid="15" grpId="0" animBg="1"/>
      <p:bldP spid="16"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4" descr="landm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375" y="1639888"/>
            <a:ext cx="3970338"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Text Box 6"/>
          <p:cNvSpPr txBox="1">
            <a:spLocks noChangeArrowheads="1"/>
          </p:cNvSpPr>
          <p:nvPr/>
        </p:nvSpPr>
        <p:spPr bwMode="auto">
          <a:xfrm>
            <a:off x="3779838" y="1089025"/>
            <a:ext cx="12239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solidFill>
                  <a:srgbClr val="FF0000"/>
                </a:solidFill>
                <a:latin typeface="Arial" charset="0"/>
              </a:rPr>
              <a:t>長度縮短</a:t>
            </a:r>
          </a:p>
        </p:txBody>
      </p:sp>
    </p:spTree>
    <p:extLst>
      <p:ext uri="{BB962C8B-B14F-4D97-AF65-F5344CB8AC3E}">
        <p14:creationId xmlns:p14="http://schemas.microsoft.com/office/powerpoint/2010/main" val="27769786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AutoShape 4"/>
          <p:cNvSpPr>
            <a:spLocks noChangeArrowheads="1"/>
          </p:cNvSpPr>
          <p:nvPr/>
        </p:nvSpPr>
        <p:spPr bwMode="auto">
          <a:xfrm>
            <a:off x="1511300" y="1089025"/>
            <a:ext cx="1800225" cy="466725"/>
          </a:xfrm>
          <a:prstGeom prst="flowChartOnlineStorage">
            <a:avLst/>
          </a:prstGeom>
          <a:solidFill>
            <a:srgbClr val="FFFF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1315" name="AutoShape 6"/>
          <p:cNvSpPr>
            <a:spLocks noChangeArrowheads="1"/>
          </p:cNvSpPr>
          <p:nvPr/>
        </p:nvSpPr>
        <p:spPr bwMode="auto">
          <a:xfrm rot="10800000">
            <a:off x="1547813" y="2060575"/>
            <a:ext cx="1800225" cy="466725"/>
          </a:xfrm>
          <a:prstGeom prst="flowChartOnlineStorage">
            <a:avLst/>
          </a:prstGeom>
          <a:solidFill>
            <a:srgbClr val="FF00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1316" name="Rectangle 7"/>
          <p:cNvSpPr>
            <a:spLocks noChangeArrowheads="1"/>
          </p:cNvSpPr>
          <p:nvPr/>
        </p:nvSpPr>
        <p:spPr bwMode="auto">
          <a:xfrm>
            <a:off x="1620838" y="1844675"/>
            <a:ext cx="144462" cy="2159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1317" name="Rectangle 8"/>
          <p:cNvSpPr>
            <a:spLocks noChangeArrowheads="1"/>
          </p:cNvSpPr>
          <p:nvPr/>
        </p:nvSpPr>
        <p:spPr bwMode="auto">
          <a:xfrm>
            <a:off x="2987675" y="1557338"/>
            <a:ext cx="144463" cy="2159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1318" name="AutoShape 9"/>
          <p:cNvSpPr>
            <a:spLocks noChangeArrowheads="1"/>
          </p:cNvSpPr>
          <p:nvPr/>
        </p:nvSpPr>
        <p:spPr bwMode="auto">
          <a:xfrm>
            <a:off x="2303463" y="4149725"/>
            <a:ext cx="1116012" cy="466725"/>
          </a:xfrm>
          <a:prstGeom prst="flowChartOnlineStorage">
            <a:avLst/>
          </a:prstGeom>
          <a:solidFill>
            <a:srgbClr val="FFFF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1319" name="AutoShape 10"/>
          <p:cNvSpPr>
            <a:spLocks noChangeArrowheads="1"/>
          </p:cNvSpPr>
          <p:nvPr/>
        </p:nvSpPr>
        <p:spPr bwMode="auto">
          <a:xfrm rot="10800000">
            <a:off x="1619250" y="5697538"/>
            <a:ext cx="1800225" cy="466725"/>
          </a:xfrm>
          <a:prstGeom prst="flowChartOnlineStorage">
            <a:avLst/>
          </a:prstGeom>
          <a:solidFill>
            <a:srgbClr val="FF00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1320" name="Rectangle 11"/>
          <p:cNvSpPr>
            <a:spLocks noChangeArrowheads="1"/>
          </p:cNvSpPr>
          <p:nvPr/>
        </p:nvSpPr>
        <p:spPr bwMode="auto">
          <a:xfrm>
            <a:off x="1692275" y="5481638"/>
            <a:ext cx="144463" cy="2159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1321" name="Rectangle 12"/>
          <p:cNvSpPr>
            <a:spLocks noChangeArrowheads="1"/>
          </p:cNvSpPr>
          <p:nvPr/>
        </p:nvSpPr>
        <p:spPr bwMode="auto">
          <a:xfrm>
            <a:off x="3095625" y="4618038"/>
            <a:ext cx="144463" cy="2159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1322" name="AutoShape 13"/>
          <p:cNvSpPr>
            <a:spLocks noChangeArrowheads="1"/>
          </p:cNvSpPr>
          <p:nvPr/>
        </p:nvSpPr>
        <p:spPr bwMode="auto">
          <a:xfrm>
            <a:off x="5651500" y="4149725"/>
            <a:ext cx="1800225" cy="466725"/>
          </a:xfrm>
          <a:prstGeom prst="flowChartOnlineStorage">
            <a:avLst/>
          </a:prstGeom>
          <a:solidFill>
            <a:srgbClr val="FFFF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1323" name="AutoShape 14"/>
          <p:cNvSpPr>
            <a:spLocks noChangeArrowheads="1"/>
          </p:cNvSpPr>
          <p:nvPr/>
        </p:nvSpPr>
        <p:spPr bwMode="auto">
          <a:xfrm rot="10800000">
            <a:off x="6372225" y="5697538"/>
            <a:ext cx="1079500" cy="466725"/>
          </a:xfrm>
          <a:prstGeom prst="flowChartOnlineStorage">
            <a:avLst/>
          </a:prstGeom>
          <a:solidFill>
            <a:srgbClr val="FF00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1324" name="Rectangle 15"/>
          <p:cNvSpPr>
            <a:spLocks noChangeArrowheads="1"/>
          </p:cNvSpPr>
          <p:nvPr/>
        </p:nvSpPr>
        <p:spPr bwMode="auto">
          <a:xfrm>
            <a:off x="6372225" y="5481638"/>
            <a:ext cx="144463" cy="2159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1325" name="Rectangle 16"/>
          <p:cNvSpPr>
            <a:spLocks noChangeArrowheads="1"/>
          </p:cNvSpPr>
          <p:nvPr/>
        </p:nvSpPr>
        <p:spPr bwMode="auto">
          <a:xfrm>
            <a:off x="7127875" y="4618038"/>
            <a:ext cx="144463" cy="2159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1326" name="Line 17"/>
          <p:cNvSpPr>
            <a:spLocks noChangeShapeType="1"/>
          </p:cNvSpPr>
          <p:nvPr/>
        </p:nvSpPr>
        <p:spPr bwMode="auto">
          <a:xfrm flipH="1">
            <a:off x="971550" y="4437063"/>
            <a:ext cx="97155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41327" name="Line 18"/>
          <p:cNvSpPr>
            <a:spLocks noChangeShapeType="1"/>
          </p:cNvSpPr>
          <p:nvPr/>
        </p:nvSpPr>
        <p:spPr bwMode="auto">
          <a:xfrm flipH="1">
            <a:off x="7596188" y="5913438"/>
            <a:ext cx="971550" cy="0"/>
          </a:xfrm>
          <a:prstGeom prst="line">
            <a:avLst/>
          </a:prstGeom>
          <a:noFill/>
          <a:ln w="28575">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41328" name="AutoShape 20"/>
          <p:cNvSpPr>
            <a:spLocks noChangeArrowheads="1"/>
          </p:cNvSpPr>
          <p:nvPr/>
        </p:nvSpPr>
        <p:spPr bwMode="auto">
          <a:xfrm>
            <a:off x="3563938" y="1160463"/>
            <a:ext cx="611187" cy="360362"/>
          </a:xfrm>
          <a:prstGeom prst="notchedRightArrow">
            <a:avLst>
              <a:gd name="adj1" fmla="val 50000"/>
              <a:gd name="adj2" fmla="val 42401"/>
            </a:avLst>
          </a:prstGeom>
          <a:solidFill>
            <a:srgbClr val="CCFF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1329" name="Line 21"/>
          <p:cNvSpPr>
            <a:spLocks noChangeShapeType="1"/>
          </p:cNvSpPr>
          <p:nvPr/>
        </p:nvSpPr>
        <p:spPr bwMode="auto">
          <a:xfrm flipH="1">
            <a:off x="900113" y="1304925"/>
            <a:ext cx="466725" cy="1588"/>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41330" name="AutoShape 22"/>
          <p:cNvSpPr>
            <a:spLocks noChangeArrowheads="1"/>
          </p:cNvSpPr>
          <p:nvPr/>
        </p:nvSpPr>
        <p:spPr bwMode="auto">
          <a:xfrm rot="10800000">
            <a:off x="755650" y="2060575"/>
            <a:ext cx="611188" cy="360363"/>
          </a:xfrm>
          <a:prstGeom prst="notchedRightArrow">
            <a:avLst>
              <a:gd name="adj1" fmla="val 50000"/>
              <a:gd name="adj2" fmla="val 42401"/>
            </a:avLst>
          </a:prstGeom>
          <a:solidFill>
            <a:srgbClr val="CCFF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1331" name="Line 23"/>
          <p:cNvSpPr>
            <a:spLocks noChangeShapeType="1"/>
          </p:cNvSpPr>
          <p:nvPr/>
        </p:nvSpPr>
        <p:spPr bwMode="auto">
          <a:xfrm flipH="1">
            <a:off x="3635375" y="2312988"/>
            <a:ext cx="466725" cy="1587"/>
          </a:xfrm>
          <a:prstGeom prst="line">
            <a:avLst/>
          </a:prstGeom>
          <a:noFill/>
          <a:ln w="28575">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41332" name="AutoShape 24"/>
          <p:cNvSpPr>
            <a:spLocks noChangeArrowheads="1"/>
          </p:cNvSpPr>
          <p:nvPr/>
        </p:nvSpPr>
        <p:spPr bwMode="auto">
          <a:xfrm rot="-5400000">
            <a:off x="1493837" y="4924426"/>
            <a:ext cx="504825" cy="3238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zh-TW" altLang="en-US"/>
          </a:p>
        </p:txBody>
      </p:sp>
      <p:sp>
        <p:nvSpPr>
          <p:cNvPr id="141333" name="AutoShape 25"/>
          <p:cNvSpPr>
            <a:spLocks noChangeArrowheads="1"/>
          </p:cNvSpPr>
          <p:nvPr/>
        </p:nvSpPr>
        <p:spPr bwMode="auto">
          <a:xfrm rot="-5400000">
            <a:off x="6173787" y="4959351"/>
            <a:ext cx="504825" cy="3238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zh-TW" altLang="en-US"/>
          </a:p>
        </p:txBody>
      </p:sp>
      <p:sp>
        <p:nvSpPr>
          <p:cNvPr id="141334" name="Text Box 26"/>
          <p:cNvSpPr txBox="1">
            <a:spLocks noChangeArrowheads="1"/>
          </p:cNvSpPr>
          <p:nvPr/>
        </p:nvSpPr>
        <p:spPr bwMode="auto">
          <a:xfrm>
            <a:off x="3851275" y="5661025"/>
            <a:ext cx="576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a:latin typeface="Arial" charset="0"/>
              </a:rPr>
              <a:t>A</a:t>
            </a:r>
          </a:p>
        </p:txBody>
      </p:sp>
      <p:sp>
        <p:nvSpPr>
          <p:cNvPr id="141335" name="Text Box 27"/>
          <p:cNvSpPr txBox="1">
            <a:spLocks noChangeArrowheads="1"/>
          </p:cNvSpPr>
          <p:nvPr/>
        </p:nvSpPr>
        <p:spPr bwMode="auto">
          <a:xfrm>
            <a:off x="3851275" y="4221163"/>
            <a:ext cx="396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dirty="0">
                <a:latin typeface="Arial" charset="0"/>
              </a:rPr>
              <a:t>B</a:t>
            </a:r>
          </a:p>
        </p:txBody>
      </p:sp>
      <p:sp>
        <p:nvSpPr>
          <p:cNvPr id="141336" name="Text Box 28"/>
          <p:cNvSpPr txBox="1">
            <a:spLocks noChangeArrowheads="1"/>
          </p:cNvSpPr>
          <p:nvPr/>
        </p:nvSpPr>
        <p:spPr bwMode="auto">
          <a:xfrm>
            <a:off x="2268538" y="6273800"/>
            <a:ext cx="827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a:t>I</a:t>
            </a:r>
          </a:p>
        </p:txBody>
      </p:sp>
      <p:sp>
        <p:nvSpPr>
          <p:cNvPr id="141337" name="Text Box 29"/>
          <p:cNvSpPr txBox="1">
            <a:spLocks noChangeArrowheads="1"/>
          </p:cNvSpPr>
          <p:nvPr/>
        </p:nvSpPr>
        <p:spPr bwMode="auto">
          <a:xfrm>
            <a:off x="6119813" y="6308725"/>
            <a:ext cx="827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a:t>II</a:t>
            </a:r>
          </a:p>
        </p:txBody>
      </p:sp>
      <p:sp>
        <p:nvSpPr>
          <p:cNvPr id="141338" name="Text Box 30"/>
          <p:cNvSpPr txBox="1">
            <a:spLocks noChangeArrowheads="1"/>
          </p:cNvSpPr>
          <p:nvPr/>
        </p:nvSpPr>
        <p:spPr bwMode="auto">
          <a:xfrm>
            <a:off x="4572000" y="1169223"/>
            <a:ext cx="1584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latin typeface="Arial" charset="0"/>
              </a:rPr>
              <a:t>星際大戰</a:t>
            </a:r>
          </a:p>
        </p:txBody>
      </p:sp>
      <p:sp>
        <p:nvSpPr>
          <p:cNvPr id="141339" name="Line 31"/>
          <p:cNvSpPr>
            <a:spLocks noChangeShapeType="1"/>
          </p:cNvSpPr>
          <p:nvPr/>
        </p:nvSpPr>
        <p:spPr bwMode="auto">
          <a:xfrm>
            <a:off x="3419475" y="3752850"/>
            <a:ext cx="0" cy="266382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1340" name="Line 32"/>
          <p:cNvSpPr>
            <a:spLocks noChangeShapeType="1"/>
          </p:cNvSpPr>
          <p:nvPr/>
        </p:nvSpPr>
        <p:spPr bwMode="auto">
          <a:xfrm>
            <a:off x="7451725" y="3716338"/>
            <a:ext cx="0" cy="266382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1341" name="Text Box 33"/>
          <p:cNvSpPr txBox="1">
            <a:spLocks noChangeArrowheads="1"/>
          </p:cNvSpPr>
          <p:nvPr/>
        </p:nvSpPr>
        <p:spPr bwMode="auto">
          <a:xfrm>
            <a:off x="4319588" y="1916113"/>
            <a:ext cx="2089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latin typeface="Arial" charset="0"/>
              </a:rPr>
              <a:t>未可慮相對論效應</a:t>
            </a:r>
          </a:p>
        </p:txBody>
      </p:sp>
      <p:sp>
        <p:nvSpPr>
          <p:cNvPr id="141342" name="AutoShape 34"/>
          <p:cNvSpPr>
            <a:spLocks noChangeArrowheads="1"/>
          </p:cNvSpPr>
          <p:nvPr/>
        </p:nvSpPr>
        <p:spPr bwMode="auto">
          <a:xfrm rot="-5400000">
            <a:off x="1457325" y="1358901"/>
            <a:ext cx="504825" cy="3238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zh-TW" altLang="en-US"/>
          </a:p>
        </p:txBody>
      </p:sp>
      <p:sp>
        <p:nvSpPr>
          <p:cNvPr id="141343" name="Text Box 35"/>
          <p:cNvSpPr txBox="1">
            <a:spLocks noChangeArrowheads="1"/>
          </p:cNvSpPr>
          <p:nvPr/>
        </p:nvSpPr>
        <p:spPr bwMode="auto">
          <a:xfrm>
            <a:off x="3816350" y="4941888"/>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a:latin typeface="Arial" charset="0"/>
              </a:rPr>
              <a:t>A</a:t>
            </a:r>
            <a:r>
              <a:rPr kumimoji="0" lang="zh-TW" altLang="en-US" sz="1800">
                <a:latin typeface="Arial" charset="0"/>
              </a:rPr>
              <a:t>的觀點</a:t>
            </a:r>
          </a:p>
        </p:txBody>
      </p:sp>
      <p:sp>
        <p:nvSpPr>
          <p:cNvPr id="141344" name="Text Box 36"/>
          <p:cNvSpPr txBox="1">
            <a:spLocks noChangeArrowheads="1"/>
          </p:cNvSpPr>
          <p:nvPr/>
        </p:nvSpPr>
        <p:spPr bwMode="auto">
          <a:xfrm>
            <a:off x="7559675" y="4905375"/>
            <a:ext cx="126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a:latin typeface="Arial" charset="0"/>
              </a:rPr>
              <a:t>B</a:t>
            </a:r>
            <a:r>
              <a:rPr kumimoji="0" lang="zh-TW" altLang="en-US" sz="1800">
                <a:latin typeface="Arial" charset="0"/>
              </a:rPr>
              <a:t>的觀點</a:t>
            </a:r>
          </a:p>
        </p:txBody>
      </p:sp>
      <p:sp>
        <p:nvSpPr>
          <p:cNvPr id="2" name="文字方塊 1"/>
          <p:cNvSpPr txBox="1"/>
          <p:nvPr/>
        </p:nvSpPr>
        <p:spPr>
          <a:xfrm>
            <a:off x="467544" y="2852936"/>
            <a:ext cx="7992887" cy="369332"/>
          </a:xfrm>
          <a:prstGeom prst="rect">
            <a:avLst/>
          </a:prstGeom>
          <a:noFill/>
        </p:spPr>
        <p:txBody>
          <a:bodyPr wrap="square" rtlCol="0">
            <a:spAutoFit/>
          </a:bodyPr>
          <a:lstStyle/>
          <a:p>
            <a:r>
              <a:rPr lang="zh-TW" altLang="en-US" dirty="0"/>
              <a:t>靜止時等長的兩船，在</a:t>
            </a:r>
            <a:r>
              <a:rPr lang="en-US" altLang="zh-TW" dirty="0">
                <a:latin typeface="Times New Roman" panose="02020603050405020304" pitchFamily="18" charset="0"/>
                <a:cs typeface="Times New Roman" panose="02020603050405020304" pitchFamily="18" charset="0"/>
              </a:rPr>
              <a:t>A</a:t>
            </a:r>
            <a:r>
              <a:rPr lang="zh-TW" altLang="en-US" dirty="0"/>
              <a:t>的船首與</a:t>
            </a:r>
            <a:r>
              <a:rPr lang="en-US" altLang="zh-TW" dirty="0">
                <a:latin typeface="Times New Roman" panose="02020603050405020304" pitchFamily="18" charset="0"/>
                <a:cs typeface="Times New Roman" panose="02020603050405020304" pitchFamily="18" charset="0"/>
              </a:rPr>
              <a:t>B</a:t>
            </a:r>
            <a:r>
              <a:rPr lang="zh-TW" altLang="en-US" dirty="0"/>
              <a:t>船尾重合的同時，</a:t>
            </a:r>
            <a:r>
              <a:rPr lang="en-US" altLang="zh-TW" dirty="0">
                <a:latin typeface="Times New Roman" panose="02020603050405020304" pitchFamily="18" charset="0"/>
                <a:cs typeface="Times New Roman" panose="02020603050405020304" pitchFamily="18" charset="0"/>
              </a:rPr>
              <a:t> A</a:t>
            </a:r>
            <a:r>
              <a:rPr lang="zh-TW" altLang="en-US" dirty="0">
                <a:latin typeface="Times New Roman" panose="02020603050405020304" pitchFamily="18" charset="0"/>
                <a:cs typeface="Times New Roman" panose="02020603050405020304" pitchFamily="18" charset="0"/>
              </a:rPr>
              <a:t>船長命令</a:t>
            </a:r>
            <a:r>
              <a:rPr lang="en-US" altLang="zh-TW" dirty="0">
                <a:latin typeface="Times New Roman" panose="02020603050405020304" pitchFamily="18" charset="0"/>
                <a:cs typeface="Times New Roman" panose="02020603050405020304" pitchFamily="18" charset="0"/>
              </a:rPr>
              <a:t>A</a:t>
            </a:r>
            <a:r>
              <a:rPr lang="zh-TW" altLang="en-US" dirty="0">
                <a:latin typeface="Times New Roman" panose="02020603050405020304" pitchFamily="18" charset="0"/>
                <a:cs typeface="Times New Roman" panose="02020603050405020304" pitchFamily="18" charset="0"/>
              </a:rPr>
              <a:t>船尾開炮！</a:t>
            </a:r>
            <a:endParaRPr lang="zh-TW" altLang="en-US" dirty="0"/>
          </a:p>
        </p:txBody>
      </p:sp>
      <p:sp>
        <p:nvSpPr>
          <p:cNvPr id="34" name="文字方塊 10"/>
          <p:cNvSpPr txBox="1">
            <a:spLocks noChangeArrowheads="1"/>
          </p:cNvSpPr>
          <p:nvPr/>
        </p:nvSpPr>
        <p:spPr bwMode="auto">
          <a:xfrm>
            <a:off x="458094" y="3346450"/>
            <a:ext cx="48008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移動中的太空船看起來較靜止時縮短！</a:t>
            </a:r>
          </a:p>
        </p:txBody>
      </p:sp>
    </p:spTree>
    <p:extLst>
      <p:ext uri="{BB962C8B-B14F-4D97-AF65-F5344CB8AC3E}">
        <p14:creationId xmlns:p14="http://schemas.microsoft.com/office/powerpoint/2010/main" val="396723566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AutoShape 6"/>
          <p:cNvSpPr>
            <a:spLocks noChangeArrowheads="1"/>
          </p:cNvSpPr>
          <p:nvPr/>
        </p:nvSpPr>
        <p:spPr bwMode="auto">
          <a:xfrm>
            <a:off x="2303463" y="4149725"/>
            <a:ext cx="1116012" cy="466725"/>
          </a:xfrm>
          <a:prstGeom prst="flowChartOnlineStorage">
            <a:avLst/>
          </a:prstGeom>
          <a:solidFill>
            <a:srgbClr val="FFFF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2339" name="AutoShape 7"/>
          <p:cNvSpPr>
            <a:spLocks noChangeArrowheads="1"/>
          </p:cNvSpPr>
          <p:nvPr/>
        </p:nvSpPr>
        <p:spPr bwMode="auto">
          <a:xfrm rot="10800000">
            <a:off x="1619250" y="5697538"/>
            <a:ext cx="1800225" cy="466725"/>
          </a:xfrm>
          <a:prstGeom prst="flowChartOnlineStorage">
            <a:avLst/>
          </a:prstGeom>
          <a:solidFill>
            <a:srgbClr val="FF00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2340" name="Rectangle 8"/>
          <p:cNvSpPr>
            <a:spLocks noChangeArrowheads="1"/>
          </p:cNvSpPr>
          <p:nvPr/>
        </p:nvSpPr>
        <p:spPr bwMode="auto">
          <a:xfrm>
            <a:off x="1692275" y="5481638"/>
            <a:ext cx="144463" cy="2159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2341" name="Rectangle 9"/>
          <p:cNvSpPr>
            <a:spLocks noChangeArrowheads="1"/>
          </p:cNvSpPr>
          <p:nvPr/>
        </p:nvSpPr>
        <p:spPr bwMode="auto">
          <a:xfrm>
            <a:off x="3095625" y="4618038"/>
            <a:ext cx="144463" cy="2159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2342" name="AutoShape 10"/>
          <p:cNvSpPr>
            <a:spLocks noChangeArrowheads="1"/>
          </p:cNvSpPr>
          <p:nvPr/>
        </p:nvSpPr>
        <p:spPr bwMode="auto">
          <a:xfrm>
            <a:off x="5651500" y="4149725"/>
            <a:ext cx="1800225" cy="466725"/>
          </a:xfrm>
          <a:prstGeom prst="flowChartOnlineStorage">
            <a:avLst/>
          </a:prstGeom>
          <a:solidFill>
            <a:srgbClr val="FFFF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2343" name="AutoShape 11"/>
          <p:cNvSpPr>
            <a:spLocks noChangeArrowheads="1"/>
          </p:cNvSpPr>
          <p:nvPr/>
        </p:nvSpPr>
        <p:spPr bwMode="auto">
          <a:xfrm rot="10800000">
            <a:off x="6372225" y="5697538"/>
            <a:ext cx="1079500" cy="466725"/>
          </a:xfrm>
          <a:prstGeom prst="flowChartOnlineStorage">
            <a:avLst/>
          </a:prstGeom>
          <a:solidFill>
            <a:srgbClr val="FF00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2344" name="Rectangle 12"/>
          <p:cNvSpPr>
            <a:spLocks noChangeArrowheads="1"/>
          </p:cNvSpPr>
          <p:nvPr/>
        </p:nvSpPr>
        <p:spPr bwMode="auto">
          <a:xfrm>
            <a:off x="6372225" y="5481638"/>
            <a:ext cx="144463" cy="2159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2345" name="Rectangle 13"/>
          <p:cNvSpPr>
            <a:spLocks noChangeArrowheads="1"/>
          </p:cNvSpPr>
          <p:nvPr/>
        </p:nvSpPr>
        <p:spPr bwMode="auto">
          <a:xfrm>
            <a:off x="7127875" y="4618038"/>
            <a:ext cx="144463" cy="2159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2346" name="Line 14"/>
          <p:cNvSpPr>
            <a:spLocks noChangeShapeType="1"/>
          </p:cNvSpPr>
          <p:nvPr/>
        </p:nvSpPr>
        <p:spPr bwMode="auto">
          <a:xfrm flipH="1">
            <a:off x="971550" y="4437063"/>
            <a:ext cx="97155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42347" name="Line 15"/>
          <p:cNvSpPr>
            <a:spLocks noChangeShapeType="1"/>
          </p:cNvSpPr>
          <p:nvPr/>
        </p:nvSpPr>
        <p:spPr bwMode="auto">
          <a:xfrm flipH="1">
            <a:off x="7596188" y="5913438"/>
            <a:ext cx="971550" cy="0"/>
          </a:xfrm>
          <a:prstGeom prst="line">
            <a:avLst/>
          </a:prstGeom>
          <a:noFill/>
          <a:ln w="28575">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42348" name="AutoShape 20"/>
          <p:cNvSpPr>
            <a:spLocks noChangeArrowheads="1"/>
          </p:cNvSpPr>
          <p:nvPr/>
        </p:nvSpPr>
        <p:spPr bwMode="auto">
          <a:xfrm rot="-5400000">
            <a:off x="1493837" y="4924426"/>
            <a:ext cx="504825" cy="3238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zh-TW" altLang="en-US"/>
          </a:p>
        </p:txBody>
      </p:sp>
      <p:sp>
        <p:nvSpPr>
          <p:cNvPr id="142349" name="AutoShape 21"/>
          <p:cNvSpPr>
            <a:spLocks noChangeArrowheads="1"/>
          </p:cNvSpPr>
          <p:nvPr/>
        </p:nvSpPr>
        <p:spPr bwMode="auto">
          <a:xfrm rot="-5400000">
            <a:off x="6173787" y="4959351"/>
            <a:ext cx="504825" cy="3238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zh-TW" altLang="en-US"/>
          </a:p>
        </p:txBody>
      </p:sp>
      <p:sp>
        <p:nvSpPr>
          <p:cNvPr id="142350" name="Text Box 22"/>
          <p:cNvSpPr txBox="1">
            <a:spLocks noChangeArrowheads="1"/>
          </p:cNvSpPr>
          <p:nvPr/>
        </p:nvSpPr>
        <p:spPr bwMode="auto">
          <a:xfrm>
            <a:off x="3851275" y="5661025"/>
            <a:ext cx="576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a:latin typeface="Arial" charset="0"/>
              </a:rPr>
              <a:t>A</a:t>
            </a:r>
          </a:p>
        </p:txBody>
      </p:sp>
      <p:sp>
        <p:nvSpPr>
          <p:cNvPr id="142351" name="Text Box 23"/>
          <p:cNvSpPr txBox="1">
            <a:spLocks noChangeArrowheads="1"/>
          </p:cNvSpPr>
          <p:nvPr/>
        </p:nvSpPr>
        <p:spPr bwMode="auto">
          <a:xfrm>
            <a:off x="3851275" y="4221163"/>
            <a:ext cx="396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a:latin typeface="Arial" charset="0"/>
              </a:rPr>
              <a:t>B</a:t>
            </a:r>
          </a:p>
        </p:txBody>
      </p:sp>
      <p:sp>
        <p:nvSpPr>
          <p:cNvPr id="142352" name="Text Box 24"/>
          <p:cNvSpPr txBox="1">
            <a:spLocks noChangeArrowheads="1"/>
          </p:cNvSpPr>
          <p:nvPr/>
        </p:nvSpPr>
        <p:spPr bwMode="auto">
          <a:xfrm>
            <a:off x="2268538" y="6273800"/>
            <a:ext cx="827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a:t>I</a:t>
            </a:r>
          </a:p>
        </p:txBody>
      </p:sp>
      <p:sp>
        <p:nvSpPr>
          <p:cNvPr id="142353" name="Text Box 25"/>
          <p:cNvSpPr txBox="1">
            <a:spLocks noChangeArrowheads="1"/>
          </p:cNvSpPr>
          <p:nvPr/>
        </p:nvSpPr>
        <p:spPr bwMode="auto">
          <a:xfrm>
            <a:off x="6119813" y="6308725"/>
            <a:ext cx="827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a:t>II</a:t>
            </a:r>
          </a:p>
        </p:txBody>
      </p:sp>
      <p:sp>
        <p:nvSpPr>
          <p:cNvPr id="142354" name="Text Box 27"/>
          <p:cNvSpPr txBox="1">
            <a:spLocks noChangeArrowheads="1"/>
          </p:cNvSpPr>
          <p:nvPr/>
        </p:nvSpPr>
        <p:spPr bwMode="auto">
          <a:xfrm>
            <a:off x="251520" y="2028281"/>
            <a:ext cx="35997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latin typeface="Arial" charset="0"/>
              </a:rPr>
              <a:t>對齊與發砲是在 </a:t>
            </a:r>
            <a:r>
              <a:rPr kumimoji="0" lang="en-US" altLang="zh-TW" sz="1800" dirty="0"/>
              <a:t>A</a:t>
            </a:r>
            <a:r>
              <a:rPr kumimoji="0" lang="zh-TW" altLang="en-US" sz="1800" dirty="0">
                <a:latin typeface="Arial" charset="0"/>
              </a:rPr>
              <a:t>座標系中同時</a:t>
            </a:r>
          </a:p>
        </p:txBody>
      </p:sp>
      <p:sp>
        <p:nvSpPr>
          <p:cNvPr id="142356" name="Line 29"/>
          <p:cNvSpPr>
            <a:spLocks noChangeShapeType="1"/>
          </p:cNvSpPr>
          <p:nvPr/>
        </p:nvSpPr>
        <p:spPr bwMode="auto">
          <a:xfrm>
            <a:off x="468313" y="5121275"/>
            <a:ext cx="0" cy="1116013"/>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42357" name="Line 30"/>
          <p:cNvSpPr>
            <a:spLocks noChangeShapeType="1"/>
          </p:cNvSpPr>
          <p:nvPr/>
        </p:nvSpPr>
        <p:spPr bwMode="auto">
          <a:xfrm>
            <a:off x="468313" y="6237288"/>
            <a:ext cx="13319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42358" name="Text Box 31"/>
          <p:cNvSpPr txBox="1">
            <a:spLocks noChangeArrowheads="1"/>
          </p:cNvSpPr>
          <p:nvPr/>
        </p:nvSpPr>
        <p:spPr bwMode="auto">
          <a:xfrm>
            <a:off x="179388" y="6310313"/>
            <a:ext cx="468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i="1"/>
              <a:t>O</a:t>
            </a:r>
          </a:p>
        </p:txBody>
      </p:sp>
      <p:sp>
        <p:nvSpPr>
          <p:cNvPr id="142359" name="Line 32"/>
          <p:cNvSpPr>
            <a:spLocks noChangeShapeType="1"/>
          </p:cNvSpPr>
          <p:nvPr/>
        </p:nvSpPr>
        <p:spPr bwMode="auto">
          <a:xfrm>
            <a:off x="4824413" y="5049838"/>
            <a:ext cx="0" cy="1116012"/>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42360" name="Line 33"/>
          <p:cNvSpPr>
            <a:spLocks noChangeShapeType="1"/>
          </p:cNvSpPr>
          <p:nvPr/>
        </p:nvSpPr>
        <p:spPr bwMode="auto">
          <a:xfrm>
            <a:off x="4824413" y="6165850"/>
            <a:ext cx="13319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42361" name="Text Box 34"/>
          <p:cNvSpPr txBox="1">
            <a:spLocks noChangeArrowheads="1"/>
          </p:cNvSpPr>
          <p:nvPr/>
        </p:nvSpPr>
        <p:spPr bwMode="auto">
          <a:xfrm>
            <a:off x="4535488" y="6238875"/>
            <a:ext cx="4683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i="1"/>
              <a:t>O’</a:t>
            </a:r>
          </a:p>
        </p:txBody>
      </p:sp>
      <p:sp>
        <p:nvSpPr>
          <p:cNvPr id="142362" name="Line 35"/>
          <p:cNvSpPr>
            <a:spLocks noChangeShapeType="1"/>
          </p:cNvSpPr>
          <p:nvPr/>
        </p:nvSpPr>
        <p:spPr bwMode="auto">
          <a:xfrm flipH="1">
            <a:off x="5327650" y="5589588"/>
            <a:ext cx="3968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42363" name="Text Box 36"/>
          <p:cNvSpPr txBox="1">
            <a:spLocks noChangeArrowheads="1"/>
          </p:cNvSpPr>
          <p:nvPr/>
        </p:nvSpPr>
        <p:spPr bwMode="auto">
          <a:xfrm>
            <a:off x="5256213" y="5121275"/>
            <a:ext cx="6842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i="1"/>
              <a:t>-v</a:t>
            </a:r>
          </a:p>
        </p:txBody>
      </p:sp>
      <p:sp>
        <p:nvSpPr>
          <p:cNvPr id="142365" name="Text Box 38"/>
          <p:cNvSpPr txBox="1">
            <a:spLocks noChangeArrowheads="1"/>
          </p:cNvSpPr>
          <p:nvPr/>
        </p:nvSpPr>
        <p:spPr bwMode="auto">
          <a:xfrm>
            <a:off x="1258888" y="476250"/>
            <a:ext cx="60499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latin typeface="Arial" charset="0"/>
              </a:rPr>
              <a:t>仔細分析</a:t>
            </a:r>
            <a:r>
              <a:rPr kumimoji="0" lang="zh-TW" altLang="en-US" sz="1800">
                <a:solidFill>
                  <a:srgbClr val="FF0000"/>
                </a:solidFill>
                <a:latin typeface="Arial" charset="0"/>
              </a:rPr>
              <a:t>事件</a:t>
            </a:r>
            <a:r>
              <a:rPr kumimoji="0" lang="en-US" altLang="zh-TW" sz="1800">
                <a:solidFill>
                  <a:srgbClr val="FF0000"/>
                </a:solidFill>
                <a:latin typeface="Arial" charset="0"/>
              </a:rPr>
              <a:t>1</a:t>
            </a:r>
            <a:r>
              <a:rPr kumimoji="0" lang="zh-TW" altLang="en-US" sz="1800">
                <a:latin typeface="Arial" charset="0"/>
              </a:rPr>
              <a:t>對齊及</a:t>
            </a:r>
            <a:r>
              <a:rPr kumimoji="0" lang="zh-TW" altLang="en-US" sz="1800">
                <a:solidFill>
                  <a:srgbClr val="FF0000"/>
                </a:solidFill>
                <a:latin typeface="Arial" charset="0"/>
              </a:rPr>
              <a:t>事件</a:t>
            </a:r>
            <a:r>
              <a:rPr kumimoji="0" lang="en-US" altLang="zh-TW" sz="1800">
                <a:solidFill>
                  <a:srgbClr val="FF0000"/>
                </a:solidFill>
                <a:latin typeface="Arial" charset="0"/>
              </a:rPr>
              <a:t>2</a:t>
            </a:r>
            <a:r>
              <a:rPr kumimoji="0" lang="zh-TW" altLang="en-US" sz="1800">
                <a:latin typeface="Arial" charset="0"/>
              </a:rPr>
              <a:t>發砲的時間差</a:t>
            </a:r>
          </a:p>
        </p:txBody>
      </p:sp>
      <p:sp>
        <p:nvSpPr>
          <p:cNvPr id="142367" name="Text Box 41"/>
          <p:cNvSpPr txBox="1">
            <a:spLocks noChangeArrowheads="1"/>
          </p:cNvSpPr>
          <p:nvPr/>
        </p:nvSpPr>
        <p:spPr bwMode="auto">
          <a:xfrm>
            <a:off x="4716463" y="2960688"/>
            <a:ext cx="3024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latin typeface="Arial" charset="0"/>
              </a:rPr>
              <a:t>故還未對齊，已經發砲</a:t>
            </a:r>
          </a:p>
        </p:txBody>
      </p:sp>
      <p:sp>
        <p:nvSpPr>
          <p:cNvPr id="336938" name="Line 42"/>
          <p:cNvSpPr>
            <a:spLocks noChangeShapeType="1"/>
          </p:cNvSpPr>
          <p:nvPr/>
        </p:nvSpPr>
        <p:spPr bwMode="auto">
          <a:xfrm flipV="1">
            <a:off x="5148263" y="3465513"/>
            <a:ext cx="2411412" cy="30241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36939" name="Line 43"/>
          <p:cNvSpPr>
            <a:spLocks noChangeShapeType="1"/>
          </p:cNvSpPr>
          <p:nvPr/>
        </p:nvSpPr>
        <p:spPr bwMode="auto">
          <a:xfrm>
            <a:off x="4967288" y="3465513"/>
            <a:ext cx="2628900" cy="30591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2370" name="Line 44"/>
          <p:cNvSpPr>
            <a:spLocks noChangeShapeType="1"/>
          </p:cNvSpPr>
          <p:nvPr/>
        </p:nvSpPr>
        <p:spPr bwMode="auto">
          <a:xfrm>
            <a:off x="3419475" y="3752850"/>
            <a:ext cx="0" cy="266382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2371" name="Line 45"/>
          <p:cNvSpPr>
            <a:spLocks noChangeShapeType="1"/>
          </p:cNvSpPr>
          <p:nvPr/>
        </p:nvSpPr>
        <p:spPr bwMode="auto">
          <a:xfrm>
            <a:off x="7451725" y="3789363"/>
            <a:ext cx="0" cy="266382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2374" name="Text Box 48"/>
          <p:cNvSpPr txBox="1">
            <a:spLocks noChangeArrowheads="1"/>
          </p:cNvSpPr>
          <p:nvPr/>
        </p:nvSpPr>
        <p:spPr bwMode="auto">
          <a:xfrm>
            <a:off x="3527425" y="6021388"/>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latin typeface="Arial" charset="0"/>
              </a:rPr>
              <a:t>事件</a:t>
            </a:r>
            <a:r>
              <a:rPr kumimoji="0" lang="en-US" altLang="zh-TW" sz="1800">
                <a:latin typeface="Arial" charset="0"/>
              </a:rPr>
              <a:t>1</a:t>
            </a:r>
          </a:p>
        </p:txBody>
      </p:sp>
      <p:sp>
        <p:nvSpPr>
          <p:cNvPr id="142375" name="Text Box 49"/>
          <p:cNvSpPr txBox="1">
            <a:spLocks noChangeArrowheads="1"/>
          </p:cNvSpPr>
          <p:nvPr/>
        </p:nvSpPr>
        <p:spPr bwMode="auto">
          <a:xfrm>
            <a:off x="935038" y="6345238"/>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latin typeface="Arial" charset="0"/>
              </a:rPr>
              <a:t>事件</a:t>
            </a:r>
            <a:r>
              <a:rPr kumimoji="0" lang="en-US" altLang="zh-TW" sz="1800">
                <a:latin typeface="Arial" charset="0"/>
              </a:rPr>
              <a:t>2</a:t>
            </a:r>
          </a:p>
        </p:txBody>
      </p:sp>
      <p:sp>
        <p:nvSpPr>
          <p:cNvPr id="142376" name="Line 50"/>
          <p:cNvSpPr>
            <a:spLocks noChangeShapeType="1"/>
          </p:cNvSpPr>
          <p:nvPr/>
        </p:nvSpPr>
        <p:spPr bwMode="auto">
          <a:xfrm flipH="1" flipV="1">
            <a:off x="3419475" y="5768975"/>
            <a:ext cx="288925"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42377" name="Line 51"/>
          <p:cNvSpPr>
            <a:spLocks noChangeShapeType="1"/>
          </p:cNvSpPr>
          <p:nvPr/>
        </p:nvSpPr>
        <p:spPr bwMode="auto">
          <a:xfrm flipV="1">
            <a:off x="1331913" y="5768975"/>
            <a:ext cx="360362" cy="6842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42" name="矩形 41"/>
              <p:cNvSpPr/>
              <p:nvPr/>
            </p:nvSpPr>
            <p:spPr>
              <a:xfrm>
                <a:off x="4748630" y="1052736"/>
                <a:ext cx="3495778" cy="1153008"/>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sSup>
                        <m:sSupPr>
                          <m:ctrlPr>
                            <a:rPr lang="en-US" altLang="zh-TW" b="0" i="1">
                              <a:latin typeface="Cambria Math" panose="02040503050406030204" pitchFamily="18" charset="0"/>
                              <a:ea typeface="Cambria Math"/>
                            </a:rPr>
                          </m:ctrlPr>
                        </m:sSupPr>
                        <m:e>
                          <m:r>
                            <a:rPr lang="en-US" altLang="zh-TW" b="0" i="1" smtClean="0">
                              <a:latin typeface="Cambria Math"/>
                            </a:rPr>
                            <m:t>𝑡</m:t>
                          </m:r>
                        </m:e>
                        <m:sup>
                          <m:r>
                            <a:rPr lang="en-US" altLang="zh-TW" b="0" i="1">
                              <a:latin typeface="Cambria Math"/>
                            </a:rPr>
                            <m:t>′</m:t>
                          </m:r>
                        </m:sup>
                      </m:sSup>
                      <m:r>
                        <a:rPr lang="en-US" altLang="zh-TW" i="1">
                          <a:latin typeface="Cambria Math"/>
                        </a:rPr>
                        <m:t>=</m:t>
                      </m:r>
                      <m:f>
                        <m:fPr>
                          <m:ctrlPr>
                            <a:rPr lang="en-US" altLang="zh-TW" i="1" smtClean="0">
                              <a:latin typeface="Cambria Math" panose="02040503050406030204" pitchFamily="18" charset="0"/>
                            </a:rPr>
                          </m:ctrlPr>
                        </m:fPr>
                        <m:num>
                          <m:r>
                            <a:rPr lang="en-US" altLang="zh-TW" i="1" smtClean="0">
                              <a:latin typeface="Cambria Math"/>
                              <a:ea typeface="Cambria Math"/>
                            </a:rPr>
                            <m:t>∆</m:t>
                          </m:r>
                          <m:r>
                            <a:rPr lang="en-US" altLang="zh-TW" b="0" i="1" smtClean="0">
                              <a:latin typeface="Cambria Math"/>
                            </a:rPr>
                            <m:t>𝑡</m:t>
                          </m:r>
                          <m:r>
                            <a:rPr lang="en-US" altLang="zh-TW" b="0" i="1" smtClean="0">
                              <a:latin typeface="Cambria Math"/>
                            </a:rPr>
                            <m:t>+</m:t>
                          </m:r>
                          <m:f>
                            <m:fPr>
                              <m:ctrlPr>
                                <a:rPr lang="en-US" altLang="zh-TW" i="1" smtClean="0">
                                  <a:latin typeface="Cambria Math" panose="02040503050406030204" pitchFamily="18" charset="0"/>
                                </a:rPr>
                              </m:ctrlPr>
                            </m:fPr>
                            <m:num>
                              <m:r>
                                <a:rPr lang="en-US" altLang="zh-TW" b="0" i="1" smtClean="0">
                                  <a:latin typeface="Cambria Math"/>
                                </a:rPr>
                                <m:t>𝑣</m:t>
                              </m:r>
                            </m:num>
                            <m:den>
                              <m:sSup>
                                <m:sSupPr>
                                  <m:ctrlPr>
                                    <a:rPr lang="en-US" altLang="zh-TW" i="1" smtClean="0">
                                      <a:latin typeface="Cambria Math" panose="02040503050406030204" pitchFamily="18" charset="0"/>
                                    </a:rPr>
                                  </m:ctrlPr>
                                </m:sSupPr>
                                <m:e>
                                  <m:r>
                                    <a:rPr lang="en-US" altLang="zh-TW" b="0" i="1" smtClean="0">
                                      <a:latin typeface="Cambria Math"/>
                                    </a:rPr>
                                    <m:t>𝑐</m:t>
                                  </m:r>
                                </m:e>
                                <m:sup>
                                  <m:r>
                                    <a:rPr lang="en-US" altLang="zh-TW" b="0" i="1" smtClean="0">
                                      <a:latin typeface="Cambria Math"/>
                                    </a:rPr>
                                    <m:t>2</m:t>
                                  </m:r>
                                </m:sup>
                              </m:sSup>
                            </m:den>
                          </m:f>
                          <m:r>
                            <a:rPr lang="en-US" altLang="zh-TW" b="0" i="1" smtClean="0">
                              <a:latin typeface="Cambria Math"/>
                              <a:ea typeface="Cambria Math"/>
                            </a:rPr>
                            <m:t>∆</m:t>
                          </m:r>
                          <m:r>
                            <a:rPr lang="en-US" altLang="zh-TW" b="0" i="1" smtClean="0">
                              <a:latin typeface="Cambria Math"/>
                            </a:rPr>
                            <m:t>𝑥</m:t>
                          </m:r>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r>
                        <a:rPr lang="en-US" altLang="zh-TW" b="0" i="1" smtClean="0">
                          <a:latin typeface="Cambria Math"/>
                        </a:rPr>
                        <m:t>=</m:t>
                      </m:r>
                      <m:f>
                        <m:fPr>
                          <m:ctrlPr>
                            <a:rPr lang="en-US" altLang="zh-TW" i="1">
                              <a:latin typeface="Cambria Math" panose="02040503050406030204" pitchFamily="18" charset="0"/>
                            </a:rPr>
                          </m:ctrlPr>
                        </m:fPr>
                        <m:num>
                          <m:f>
                            <m:fPr>
                              <m:ctrlPr>
                                <a:rPr lang="en-US" altLang="zh-TW" i="1">
                                  <a:latin typeface="Cambria Math" panose="02040503050406030204" pitchFamily="18" charset="0"/>
                                </a:rPr>
                              </m:ctrlPr>
                            </m:fPr>
                            <m:num>
                              <m:r>
                                <a:rPr lang="en-US" altLang="zh-TW" i="1">
                                  <a:latin typeface="Cambria Math"/>
                                </a:rPr>
                                <m:t>𝑣</m:t>
                              </m:r>
                              <m:r>
                                <a:rPr lang="en-US" altLang="zh-TW" b="0" i="1" smtClean="0">
                                  <a:latin typeface="Cambria Math"/>
                                </a:rPr>
                                <m:t>𝐿</m:t>
                              </m:r>
                            </m:num>
                            <m:den>
                              <m:sSup>
                                <m:sSupPr>
                                  <m:ctrlPr>
                                    <a:rPr lang="en-US"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r>
                        <a:rPr lang="en-US" altLang="zh-TW" b="0" i="1" smtClean="0">
                          <a:latin typeface="Cambria Math"/>
                        </a:rPr>
                        <m:t>&gt;0</m:t>
                      </m:r>
                    </m:oMath>
                  </m:oMathPara>
                </a14:m>
                <a:endParaRPr lang="zh-TW" altLang="zh-TW" dirty="0"/>
              </a:p>
            </p:txBody>
          </p:sp>
        </mc:Choice>
        <mc:Fallback xmlns="">
          <p:sp>
            <p:nvSpPr>
              <p:cNvPr id="42" name="矩形 41"/>
              <p:cNvSpPr>
                <a:spLocks noRot="1" noChangeAspect="1" noMove="1" noResize="1" noEditPoints="1" noAdjustHandles="1" noChangeArrowheads="1" noChangeShapeType="1" noTextEdit="1"/>
              </p:cNvSpPr>
              <p:nvPr/>
            </p:nvSpPr>
            <p:spPr>
              <a:xfrm>
                <a:off x="4748630" y="1052736"/>
                <a:ext cx="3495778" cy="1153008"/>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3" name="矩形 42"/>
              <p:cNvSpPr/>
              <p:nvPr/>
            </p:nvSpPr>
            <p:spPr>
              <a:xfrm>
                <a:off x="4716463" y="2397314"/>
                <a:ext cx="930126"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zh-TW" i="1" smtClean="0">
                              <a:latin typeface="Cambria Math" panose="02040503050406030204" pitchFamily="18" charset="0"/>
                            </a:rPr>
                          </m:ctrlPr>
                        </m:sSubSupPr>
                        <m:e>
                          <m:r>
                            <a:rPr lang="en-US" altLang="zh-TW" b="0" i="1" smtClean="0">
                              <a:latin typeface="Cambria Math"/>
                            </a:rPr>
                            <m:t>𝑡</m:t>
                          </m:r>
                        </m:e>
                        <m:sub>
                          <m:r>
                            <a:rPr lang="en-US" altLang="zh-TW" b="0" i="1" smtClean="0">
                              <a:latin typeface="Cambria Math"/>
                            </a:rPr>
                            <m:t>1</m:t>
                          </m:r>
                        </m:sub>
                        <m:sup>
                          <m:r>
                            <a:rPr lang="en-US" altLang="zh-TW" i="1">
                              <a:latin typeface="Cambria Math"/>
                            </a:rPr>
                            <m:t>′</m:t>
                          </m:r>
                        </m:sup>
                      </m:sSubSup>
                      <m:r>
                        <a:rPr lang="en-US" altLang="zh-TW" b="0" i="0" smtClean="0">
                          <a:latin typeface="Cambria Math"/>
                        </a:rPr>
                        <m:t>&gt;</m:t>
                      </m:r>
                      <m:sSubSup>
                        <m:sSubSupPr>
                          <m:ctrlPr>
                            <a:rPr lang="zh-TW" altLang="zh-TW" i="1">
                              <a:latin typeface="Cambria Math" panose="02040503050406030204" pitchFamily="18" charset="0"/>
                            </a:rPr>
                          </m:ctrlPr>
                        </m:sSubSupPr>
                        <m:e>
                          <m:r>
                            <a:rPr lang="en-US" altLang="zh-TW" i="1">
                              <a:latin typeface="Cambria Math"/>
                            </a:rPr>
                            <m:t>𝑡</m:t>
                          </m:r>
                        </m:e>
                        <m:sub>
                          <m:r>
                            <a:rPr lang="en-US" altLang="zh-TW" b="0" i="1" smtClean="0">
                              <a:latin typeface="Cambria Math"/>
                            </a:rPr>
                            <m:t>2</m:t>
                          </m:r>
                        </m:sub>
                        <m:sup>
                          <m:r>
                            <a:rPr lang="en-US" altLang="zh-TW" i="1">
                              <a:latin typeface="Cambria Math"/>
                            </a:rPr>
                            <m:t>′</m:t>
                          </m:r>
                        </m:sup>
                      </m:sSubSup>
                    </m:oMath>
                  </m:oMathPara>
                </a14:m>
                <a:endParaRPr lang="zh-TW" altLang="en-US" dirty="0"/>
              </a:p>
            </p:txBody>
          </p:sp>
        </mc:Choice>
        <mc:Fallback xmlns="">
          <p:sp>
            <p:nvSpPr>
              <p:cNvPr id="43" name="矩形 42"/>
              <p:cNvSpPr>
                <a:spLocks noRot="1" noChangeAspect="1" noMove="1" noResize="1" noEditPoints="1" noAdjustHandles="1" noChangeArrowheads="1" noChangeShapeType="1" noTextEdit="1"/>
              </p:cNvSpPr>
              <p:nvPr/>
            </p:nvSpPr>
            <p:spPr>
              <a:xfrm>
                <a:off x="4716463" y="2397314"/>
                <a:ext cx="930126" cy="369332"/>
              </a:xfrm>
              <a:prstGeom prst="rect">
                <a:avLst/>
              </a:prstGeom>
              <a:blipFill rotWithShape="1">
                <a:blip r:embed="rId6"/>
                <a:stretch>
                  <a:fillRect b="-163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0" name="矩形 39">
                <a:extLst>
                  <a:ext uri="{FF2B5EF4-FFF2-40B4-BE49-F238E27FC236}">
                    <a16:creationId xmlns:a16="http://schemas.microsoft.com/office/drawing/2014/main" id="{C61FA207-EA11-E442-9696-037773DA8EB8}"/>
                  </a:ext>
                </a:extLst>
              </p:cNvPr>
              <p:cNvSpPr/>
              <p:nvPr/>
            </p:nvSpPr>
            <p:spPr>
              <a:xfrm>
                <a:off x="1233427" y="2436303"/>
                <a:ext cx="2070222"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r>
                        <a:rPr lang="en-US" altLang="zh-TW" b="0" i="1" smtClean="0">
                          <a:latin typeface="Cambria Math" panose="02040503050406030204" pitchFamily="18" charset="0"/>
                          <a:ea typeface="Cambria Math"/>
                        </a:rPr>
                        <m:t>𝑡</m:t>
                      </m:r>
                      <m:r>
                        <a:rPr lang="en-US" altLang="zh-TW" b="0" i="1" smtClean="0">
                          <a:latin typeface="Cambria Math" panose="02040503050406030204" pitchFamily="18" charset="0"/>
                          <a:ea typeface="Cambria Math"/>
                        </a:rPr>
                        <m:t>=0,∆</m:t>
                      </m:r>
                      <m:r>
                        <a:rPr lang="en-US" altLang="zh-TW" i="1">
                          <a:latin typeface="Cambria Math"/>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𝐿</m:t>
                      </m:r>
                    </m:oMath>
                  </m:oMathPara>
                </a14:m>
                <a:endParaRPr lang="zh-TW" altLang="zh-TW" dirty="0"/>
              </a:p>
            </p:txBody>
          </p:sp>
        </mc:Choice>
        <mc:Fallback xmlns="">
          <p:sp>
            <p:nvSpPr>
              <p:cNvPr id="40" name="矩形 39">
                <a:extLst>
                  <a:ext uri="{FF2B5EF4-FFF2-40B4-BE49-F238E27FC236}">
                    <a16:creationId xmlns:a16="http://schemas.microsoft.com/office/drawing/2014/main" id="{C61FA207-EA11-E442-9696-037773DA8EB8}"/>
                  </a:ext>
                </a:extLst>
              </p:cNvPr>
              <p:cNvSpPr>
                <a:spLocks noRot="1" noChangeAspect="1" noMove="1" noResize="1" noEditPoints="1" noAdjustHandles="1" noChangeArrowheads="1" noChangeShapeType="1" noTextEdit="1"/>
              </p:cNvSpPr>
              <p:nvPr/>
            </p:nvSpPr>
            <p:spPr>
              <a:xfrm>
                <a:off x="1233427" y="2436303"/>
                <a:ext cx="2070222" cy="369332"/>
              </a:xfrm>
              <a:prstGeom prst="rect">
                <a:avLst/>
              </a:prstGeom>
              <a:blipFill>
                <a:blip r:embed="rId7"/>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0594899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6939"/>
                                        </p:tgtEl>
                                        <p:attrNameLst>
                                          <p:attrName>style.visibility</p:attrName>
                                        </p:attrNameLst>
                                      </p:cBhvr>
                                      <p:to>
                                        <p:strVal val="visible"/>
                                      </p:to>
                                    </p:set>
                                    <p:anim calcmode="lin" valueType="num">
                                      <p:cBhvr additive="base">
                                        <p:cTn id="7" dur="500" fill="hold"/>
                                        <p:tgtEl>
                                          <p:spTgt spid="336939"/>
                                        </p:tgtEl>
                                        <p:attrNameLst>
                                          <p:attrName>ppt_x</p:attrName>
                                        </p:attrNameLst>
                                      </p:cBhvr>
                                      <p:tavLst>
                                        <p:tav tm="0">
                                          <p:val>
                                            <p:strVal val="#ppt_x"/>
                                          </p:val>
                                        </p:tav>
                                        <p:tav tm="100000">
                                          <p:val>
                                            <p:strVal val="#ppt_x"/>
                                          </p:val>
                                        </p:tav>
                                      </p:tavLst>
                                    </p:anim>
                                    <p:anim calcmode="lin" valueType="num">
                                      <p:cBhvr additive="base">
                                        <p:cTn id="8" dur="500" fill="hold"/>
                                        <p:tgtEl>
                                          <p:spTgt spid="3369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6938"/>
                                        </p:tgtEl>
                                        <p:attrNameLst>
                                          <p:attrName>style.visibility</p:attrName>
                                        </p:attrNameLst>
                                      </p:cBhvr>
                                      <p:to>
                                        <p:strVal val="visible"/>
                                      </p:to>
                                    </p:set>
                                    <p:anim calcmode="lin" valueType="num">
                                      <p:cBhvr additive="base">
                                        <p:cTn id="11" dur="500" fill="hold"/>
                                        <p:tgtEl>
                                          <p:spTgt spid="336938"/>
                                        </p:tgtEl>
                                        <p:attrNameLst>
                                          <p:attrName>ppt_x</p:attrName>
                                        </p:attrNameLst>
                                      </p:cBhvr>
                                      <p:tavLst>
                                        <p:tav tm="0">
                                          <p:val>
                                            <p:strVal val="#ppt_x"/>
                                          </p:val>
                                        </p:tav>
                                        <p:tav tm="100000">
                                          <p:val>
                                            <p:strVal val="#ppt_x"/>
                                          </p:val>
                                        </p:tav>
                                      </p:tavLst>
                                    </p:anim>
                                    <p:anim calcmode="lin" valueType="num">
                                      <p:cBhvr additive="base">
                                        <p:cTn id="12" dur="500" fill="hold"/>
                                        <p:tgtEl>
                                          <p:spTgt spid="3369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38" grpId="0" animBg="1"/>
      <p:bldP spid="336939"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AutoShape 6"/>
          <p:cNvSpPr>
            <a:spLocks noChangeArrowheads="1"/>
          </p:cNvSpPr>
          <p:nvPr/>
        </p:nvSpPr>
        <p:spPr bwMode="auto">
          <a:xfrm>
            <a:off x="5651500" y="3968750"/>
            <a:ext cx="1800225" cy="466725"/>
          </a:xfrm>
          <a:prstGeom prst="flowChartOnlineStorage">
            <a:avLst/>
          </a:prstGeom>
          <a:solidFill>
            <a:srgbClr val="FFFF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3363" name="AutoShape 7"/>
          <p:cNvSpPr>
            <a:spLocks noChangeArrowheads="1"/>
          </p:cNvSpPr>
          <p:nvPr/>
        </p:nvSpPr>
        <p:spPr bwMode="auto">
          <a:xfrm rot="10800000">
            <a:off x="6372225" y="5697538"/>
            <a:ext cx="1079500" cy="466725"/>
          </a:xfrm>
          <a:prstGeom prst="flowChartOnlineStorage">
            <a:avLst/>
          </a:prstGeom>
          <a:solidFill>
            <a:srgbClr val="FF00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3364" name="Rectangle 8"/>
          <p:cNvSpPr>
            <a:spLocks noChangeArrowheads="1"/>
          </p:cNvSpPr>
          <p:nvPr/>
        </p:nvSpPr>
        <p:spPr bwMode="auto">
          <a:xfrm>
            <a:off x="6372225" y="5481638"/>
            <a:ext cx="144463" cy="2159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3365" name="Rectangle 9"/>
          <p:cNvSpPr>
            <a:spLocks noChangeArrowheads="1"/>
          </p:cNvSpPr>
          <p:nvPr/>
        </p:nvSpPr>
        <p:spPr bwMode="auto">
          <a:xfrm>
            <a:off x="7200900" y="4437063"/>
            <a:ext cx="144463" cy="2159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3366" name="Line 11"/>
          <p:cNvSpPr>
            <a:spLocks noChangeShapeType="1"/>
          </p:cNvSpPr>
          <p:nvPr/>
        </p:nvSpPr>
        <p:spPr bwMode="auto">
          <a:xfrm flipH="1">
            <a:off x="7596188" y="5913438"/>
            <a:ext cx="971550" cy="0"/>
          </a:xfrm>
          <a:prstGeom prst="line">
            <a:avLst/>
          </a:prstGeom>
          <a:noFill/>
          <a:ln w="28575">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43368" name="Text Box 29"/>
          <p:cNvSpPr txBox="1">
            <a:spLocks noChangeArrowheads="1"/>
          </p:cNvSpPr>
          <p:nvPr/>
        </p:nvSpPr>
        <p:spPr bwMode="auto">
          <a:xfrm>
            <a:off x="1258888" y="476250"/>
            <a:ext cx="60499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latin typeface="Arial" charset="0"/>
              </a:rPr>
              <a:t>仔細分析</a:t>
            </a:r>
            <a:r>
              <a:rPr kumimoji="0" lang="zh-TW" altLang="en-US" sz="1800">
                <a:solidFill>
                  <a:srgbClr val="FF0000"/>
                </a:solidFill>
                <a:latin typeface="Arial" charset="0"/>
              </a:rPr>
              <a:t>事件</a:t>
            </a:r>
            <a:r>
              <a:rPr kumimoji="0" lang="en-US" altLang="zh-TW" sz="1800">
                <a:solidFill>
                  <a:srgbClr val="FF0000"/>
                </a:solidFill>
                <a:latin typeface="Arial" charset="0"/>
              </a:rPr>
              <a:t>1</a:t>
            </a:r>
            <a:r>
              <a:rPr kumimoji="0" lang="zh-TW" altLang="en-US" sz="1800">
                <a:latin typeface="Arial" charset="0"/>
              </a:rPr>
              <a:t>對齊及</a:t>
            </a:r>
            <a:r>
              <a:rPr kumimoji="0" lang="zh-TW" altLang="en-US" sz="1800">
                <a:solidFill>
                  <a:srgbClr val="FF0000"/>
                </a:solidFill>
                <a:latin typeface="Arial" charset="0"/>
              </a:rPr>
              <a:t>事件</a:t>
            </a:r>
            <a:r>
              <a:rPr kumimoji="0" lang="en-US" altLang="zh-TW" sz="1800">
                <a:solidFill>
                  <a:srgbClr val="FF0000"/>
                </a:solidFill>
                <a:latin typeface="Arial" charset="0"/>
              </a:rPr>
              <a:t>2</a:t>
            </a:r>
            <a:r>
              <a:rPr kumimoji="0" lang="zh-TW" altLang="en-US" sz="1800">
                <a:latin typeface="Arial" charset="0"/>
              </a:rPr>
              <a:t>發砲的時間差</a:t>
            </a:r>
          </a:p>
        </p:txBody>
      </p:sp>
      <p:sp>
        <p:nvSpPr>
          <p:cNvPr id="143370" name="Text Box 31"/>
          <p:cNvSpPr txBox="1">
            <a:spLocks noChangeArrowheads="1"/>
          </p:cNvSpPr>
          <p:nvPr/>
        </p:nvSpPr>
        <p:spPr bwMode="auto">
          <a:xfrm>
            <a:off x="4716463" y="2960688"/>
            <a:ext cx="3024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latin typeface="Arial" charset="0"/>
              </a:rPr>
              <a:t>故還未對齊，已經發砲</a:t>
            </a:r>
          </a:p>
        </p:txBody>
      </p:sp>
      <p:sp>
        <p:nvSpPr>
          <p:cNvPr id="143371" name="Line 35"/>
          <p:cNvSpPr>
            <a:spLocks noChangeShapeType="1"/>
          </p:cNvSpPr>
          <p:nvPr/>
        </p:nvSpPr>
        <p:spPr bwMode="auto">
          <a:xfrm>
            <a:off x="7451725" y="3644900"/>
            <a:ext cx="0" cy="266382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3374" name="Text Box 38"/>
          <p:cNvSpPr txBox="1">
            <a:spLocks noChangeArrowheads="1"/>
          </p:cNvSpPr>
          <p:nvPr/>
        </p:nvSpPr>
        <p:spPr bwMode="auto">
          <a:xfrm>
            <a:off x="3527425" y="6021388"/>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latin typeface="Arial" charset="0"/>
              </a:rPr>
              <a:t>事件</a:t>
            </a:r>
            <a:r>
              <a:rPr kumimoji="0" lang="en-US" altLang="zh-TW" sz="1800">
                <a:latin typeface="Arial" charset="0"/>
              </a:rPr>
              <a:t>2</a:t>
            </a:r>
          </a:p>
        </p:txBody>
      </p:sp>
      <p:sp>
        <p:nvSpPr>
          <p:cNvPr id="143375" name="AutoShape 42"/>
          <p:cNvSpPr>
            <a:spLocks noChangeArrowheads="1"/>
          </p:cNvSpPr>
          <p:nvPr/>
        </p:nvSpPr>
        <p:spPr bwMode="auto">
          <a:xfrm>
            <a:off x="1547813" y="3933825"/>
            <a:ext cx="1800225" cy="466725"/>
          </a:xfrm>
          <a:prstGeom prst="flowChartOnlineStorage">
            <a:avLst/>
          </a:prstGeom>
          <a:solidFill>
            <a:srgbClr val="FFFF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3376" name="AutoShape 43"/>
          <p:cNvSpPr>
            <a:spLocks noChangeArrowheads="1"/>
          </p:cNvSpPr>
          <p:nvPr/>
        </p:nvSpPr>
        <p:spPr bwMode="auto">
          <a:xfrm rot="10800000">
            <a:off x="863600" y="5516563"/>
            <a:ext cx="1079500" cy="466725"/>
          </a:xfrm>
          <a:prstGeom prst="flowChartOnlineStorage">
            <a:avLst/>
          </a:prstGeom>
          <a:solidFill>
            <a:srgbClr val="FF00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3377" name="Rectangle 44"/>
          <p:cNvSpPr>
            <a:spLocks noChangeArrowheads="1"/>
          </p:cNvSpPr>
          <p:nvPr/>
        </p:nvSpPr>
        <p:spPr bwMode="auto">
          <a:xfrm>
            <a:off x="863600" y="5300663"/>
            <a:ext cx="144463" cy="2159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3378" name="Rectangle 45"/>
          <p:cNvSpPr>
            <a:spLocks noChangeArrowheads="1"/>
          </p:cNvSpPr>
          <p:nvPr/>
        </p:nvSpPr>
        <p:spPr bwMode="auto">
          <a:xfrm>
            <a:off x="3024188" y="4402138"/>
            <a:ext cx="144462" cy="2159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3379" name="Line 46"/>
          <p:cNvSpPr>
            <a:spLocks noChangeShapeType="1"/>
          </p:cNvSpPr>
          <p:nvPr/>
        </p:nvSpPr>
        <p:spPr bwMode="auto">
          <a:xfrm flipH="1">
            <a:off x="3492500" y="5697538"/>
            <a:ext cx="971550" cy="0"/>
          </a:xfrm>
          <a:prstGeom prst="line">
            <a:avLst/>
          </a:prstGeom>
          <a:noFill/>
          <a:ln w="28575">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43380" name="AutoShape 47"/>
          <p:cNvSpPr>
            <a:spLocks noChangeArrowheads="1"/>
          </p:cNvSpPr>
          <p:nvPr/>
        </p:nvSpPr>
        <p:spPr bwMode="auto">
          <a:xfrm rot="-5400000">
            <a:off x="701675" y="4706938"/>
            <a:ext cx="504825" cy="3238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zh-TW" altLang="en-US"/>
          </a:p>
        </p:txBody>
      </p:sp>
      <p:sp>
        <p:nvSpPr>
          <p:cNvPr id="143381" name="Line 49"/>
          <p:cNvSpPr>
            <a:spLocks noChangeShapeType="1"/>
          </p:cNvSpPr>
          <p:nvPr/>
        </p:nvSpPr>
        <p:spPr bwMode="auto">
          <a:xfrm>
            <a:off x="3348038" y="3573463"/>
            <a:ext cx="0" cy="266382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3382" name="Text Box 50"/>
          <p:cNvSpPr txBox="1">
            <a:spLocks noChangeArrowheads="1"/>
          </p:cNvSpPr>
          <p:nvPr/>
        </p:nvSpPr>
        <p:spPr bwMode="auto">
          <a:xfrm>
            <a:off x="7632700" y="6129338"/>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latin typeface="Arial" charset="0"/>
              </a:rPr>
              <a:t>事件</a:t>
            </a:r>
            <a:r>
              <a:rPr kumimoji="0" lang="en-US" altLang="zh-TW" sz="1800">
                <a:latin typeface="Arial" charset="0"/>
              </a:rPr>
              <a:t>1</a:t>
            </a:r>
          </a:p>
        </p:txBody>
      </p:sp>
      <mc:AlternateContent xmlns:mc="http://schemas.openxmlformats.org/markup-compatibility/2006" xmlns:a14="http://schemas.microsoft.com/office/drawing/2010/main">
        <mc:Choice Requires="a14">
          <p:sp>
            <p:nvSpPr>
              <p:cNvPr id="23" name="矩形 22"/>
              <p:cNvSpPr/>
              <p:nvPr/>
            </p:nvSpPr>
            <p:spPr>
              <a:xfrm>
                <a:off x="4748630" y="1052736"/>
                <a:ext cx="3495778" cy="1153008"/>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sSup>
                        <m:sSupPr>
                          <m:ctrlPr>
                            <a:rPr lang="en-US" altLang="zh-TW" b="0" i="1">
                              <a:latin typeface="Cambria Math" panose="02040503050406030204" pitchFamily="18" charset="0"/>
                              <a:ea typeface="Cambria Math"/>
                            </a:rPr>
                          </m:ctrlPr>
                        </m:sSupPr>
                        <m:e>
                          <m:r>
                            <a:rPr lang="en-US" altLang="zh-TW" b="0" i="1" smtClean="0">
                              <a:latin typeface="Cambria Math"/>
                            </a:rPr>
                            <m:t>𝑡</m:t>
                          </m:r>
                        </m:e>
                        <m:sup>
                          <m:r>
                            <a:rPr lang="en-US" altLang="zh-TW" b="0" i="1">
                              <a:latin typeface="Cambria Math"/>
                            </a:rPr>
                            <m:t>′</m:t>
                          </m:r>
                        </m:sup>
                      </m:sSup>
                      <m:r>
                        <a:rPr lang="en-US" altLang="zh-TW" i="1">
                          <a:latin typeface="Cambria Math"/>
                        </a:rPr>
                        <m:t>=</m:t>
                      </m:r>
                      <m:f>
                        <m:fPr>
                          <m:ctrlPr>
                            <a:rPr lang="en-US" altLang="zh-TW" i="1" smtClean="0">
                              <a:latin typeface="Cambria Math" panose="02040503050406030204" pitchFamily="18" charset="0"/>
                            </a:rPr>
                          </m:ctrlPr>
                        </m:fPr>
                        <m:num>
                          <m:r>
                            <a:rPr lang="en-US" altLang="zh-TW" i="1" smtClean="0">
                              <a:latin typeface="Cambria Math"/>
                              <a:ea typeface="Cambria Math"/>
                            </a:rPr>
                            <m:t>∆</m:t>
                          </m:r>
                          <m:r>
                            <a:rPr lang="en-US" altLang="zh-TW" b="0" i="1" smtClean="0">
                              <a:latin typeface="Cambria Math"/>
                            </a:rPr>
                            <m:t>𝑡</m:t>
                          </m:r>
                          <m:r>
                            <a:rPr lang="en-US" altLang="zh-TW" b="0" i="1" smtClean="0">
                              <a:latin typeface="Cambria Math"/>
                            </a:rPr>
                            <m:t>+</m:t>
                          </m:r>
                          <m:f>
                            <m:fPr>
                              <m:ctrlPr>
                                <a:rPr lang="en-US" altLang="zh-TW" i="1" smtClean="0">
                                  <a:latin typeface="Cambria Math" panose="02040503050406030204" pitchFamily="18" charset="0"/>
                                </a:rPr>
                              </m:ctrlPr>
                            </m:fPr>
                            <m:num>
                              <m:r>
                                <a:rPr lang="en-US" altLang="zh-TW" b="0" i="1" smtClean="0">
                                  <a:latin typeface="Cambria Math"/>
                                </a:rPr>
                                <m:t>𝑣</m:t>
                              </m:r>
                            </m:num>
                            <m:den>
                              <m:sSup>
                                <m:sSupPr>
                                  <m:ctrlPr>
                                    <a:rPr lang="en-US" altLang="zh-TW" i="1" smtClean="0">
                                      <a:latin typeface="Cambria Math" panose="02040503050406030204" pitchFamily="18" charset="0"/>
                                    </a:rPr>
                                  </m:ctrlPr>
                                </m:sSupPr>
                                <m:e>
                                  <m:r>
                                    <a:rPr lang="en-US" altLang="zh-TW" b="0" i="1" smtClean="0">
                                      <a:latin typeface="Cambria Math"/>
                                    </a:rPr>
                                    <m:t>𝑐</m:t>
                                  </m:r>
                                </m:e>
                                <m:sup>
                                  <m:r>
                                    <a:rPr lang="en-US" altLang="zh-TW" b="0" i="1" smtClean="0">
                                      <a:latin typeface="Cambria Math"/>
                                    </a:rPr>
                                    <m:t>2</m:t>
                                  </m:r>
                                </m:sup>
                              </m:sSup>
                            </m:den>
                          </m:f>
                          <m:r>
                            <a:rPr lang="en-US" altLang="zh-TW" b="0" i="1" smtClean="0">
                              <a:latin typeface="Cambria Math"/>
                              <a:ea typeface="Cambria Math"/>
                            </a:rPr>
                            <m:t>∆</m:t>
                          </m:r>
                          <m:r>
                            <a:rPr lang="en-US" altLang="zh-TW" b="0" i="1" smtClean="0">
                              <a:latin typeface="Cambria Math"/>
                            </a:rPr>
                            <m:t>𝑥</m:t>
                          </m:r>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r>
                        <a:rPr lang="en-US" altLang="zh-TW" b="0" i="1" smtClean="0">
                          <a:latin typeface="Cambria Math"/>
                        </a:rPr>
                        <m:t>=</m:t>
                      </m:r>
                      <m:f>
                        <m:fPr>
                          <m:ctrlPr>
                            <a:rPr lang="en-US" altLang="zh-TW" i="1">
                              <a:latin typeface="Cambria Math" panose="02040503050406030204" pitchFamily="18" charset="0"/>
                            </a:rPr>
                          </m:ctrlPr>
                        </m:fPr>
                        <m:num>
                          <m:f>
                            <m:fPr>
                              <m:ctrlPr>
                                <a:rPr lang="en-US" altLang="zh-TW" i="1">
                                  <a:latin typeface="Cambria Math" panose="02040503050406030204" pitchFamily="18" charset="0"/>
                                </a:rPr>
                              </m:ctrlPr>
                            </m:fPr>
                            <m:num>
                              <m:r>
                                <a:rPr lang="en-US" altLang="zh-TW" i="1">
                                  <a:latin typeface="Cambria Math"/>
                                </a:rPr>
                                <m:t>𝑣</m:t>
                              </m:r>
                              <m:r>
                                <a:rPr lang="en-US" altLang="zh-TW" b="0" i="1" smtClean="0">
                                  <a:latin typeface="Cambria Math"/>
                                </a:rPr>
                                <m:t>𝐿</m:t>
                              </m:r>
                            </m:num>
                            <m:den>
                              <m:sSup>
                                <m:sSupPr>
                                  <m:ctrlPr>
                                    <a:rPr lang="en-US"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r>
                        <a:rPr lang="en-US" altLang="zh-TW" b="0" i="1" smtClean="0">
                          <a:latin typeface="Cambria Math"/>
                        </a:rPr>
                        <m:t>&gt;0</m:t>
                      </m:r>
                    </m:oMath>
                  </m:oMathPara>
                </a14:m>
                <a:endParaRPr lang="zh-TW" altLang="zh-TW" dirty="0"/>
              </a:p>
            </p:txBody>
          </p:sp>
        </mc:Choice>
        <mc:Fallback xmlns="">
          <p:sp>
            <p:nvSpPr>
              <p:cNvPr id="23" name="矩形 22"/>
              <p:cNvSpPr>
                <a:spLocks noRot="1" noChangeAspect="1" noMove="1" noResize="1" noEditPoints="1" noAdjustHandles="1" noChangeArrowheads="1" noChangeShapeType="1" noTextEdit="1"/>
              </p:cNvSpPr>
              <p:nvPr/>
            </p:nvSpPr>
            <p:spPr>
              <a:xfrm>
                <a:off x="4748630" y="1052736"/>
                <a:ext cx="3495778" cy="1153008"/>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矩形 23"/>
              <p:cNvSpPr/>
              <p:nvPr/>
            </p:nvSpPr>
            <p:spPr>
              <a:xfrm>
                <a:off x="4716463" y="2397314"/>
                <a:ext cx="930126"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zh-TW" i="1" smtClean="0">
                              <a:latin typeface="Cambria Math" panose="02040503050406030204" pitchFamily="18" charset="0"/>
                            </a:rPr>
                          </m:ctrlPr>
                        </m:sSubSupPr>
                        <m:e>
                          <m:r>
                            <a:rPr lang="en-US" altLang="zh-TW" b="0" i="1" smtClean="0">
                              <a:latin typeface="Cambria Math"/>
                            </a:rPr>
                            <m:t>𝑡</m:t>
                          </m:r>
                        </m:e>
                        <m:sub>
                          <m:r>
                            <a:rPr lang="en-US" altLang="zh-TW" b="0" i="1" smtClean="0">
                              <a:latin typeface="Cambria Math"/>
                            </a:rPr>
                            <m:t>1</m:t>
                          </m:r>
                        </m:sub>
                        <m:sup>
                          <m:r>
                            <a:rPr lang="en-US" altLang="zh-TW" i="1">
                              <a:latin typeface="Cambria Math"/>
                            </a:rPr>
                            <m:t>′</m:t>
                          </m:r>
                        </m:sup>
                      </m:sSubSup>
                      <m:r>
                        <a:rPr lang="en-US" altLang="zh-TW" b="0" i="0" smtClean="0">
                          <a:latin typeface="Cambria Math"/>
                        </a:rPr>
                        <m:t>&gt;</m:t>
                      </m:r>
                      <m:sSubSup>
                        <m:sSubSupPr>
                          <m:ctrlPr>
                            <a:rPr lang="zh-TW" altLang="zh-TW" i="1">
                              <a:latin typeface="Cambria Math" panose="02040503050406030204" pitchFamily="18" charset="0"/>
                            </a:rPr>
                          </m:ctrlPr>
                        </m:sSubSupPr>
                        <m:e>
                          <m:r>
                            <a:rPr lang="en-US" altLang="zh-TW" i="1">
                              <a:latin typeface="Cambria Math"/>
                            </a:rPr>
                            <m:t>𝑡</m:t>
                          </m:r>
                        </m:e>
                        <m:sub>
                          <m:r>
                            <a:rPr lang="en-US" altLang="zh-TW" b="0" i="1" smtClean="0">
                              <a:latin typeface="Cambria Math"/>
                            </a:rPr>
                            <m:t>2</m:t>
                          </m:r>
                        </m:sub>
                        <m:sup>
                          <m:r>
                            <a:rPr lang="en-US" altLang="zh-TW" i="1">
                              <a:latin typeface="Cambria Math"/>
                            </a:rPr>
                            <m:t>′</m:t>
                          </m:r>
                        </m:sup>
                      </m:sSubSup>
                    </m:oMath>
                  </m:oMathPara>
                </a14:m>
                <a:endParaRPr lang="zh-TW" altLang="en-US" dirty="0"/>
              </a:p>
            </p:txBody>
          </p:sp>
        </mc:Choice>
        <mc:Fallback xmlns="">
          <p:sp>
            <p:nvSpPr>
              <p:cNvPr id="24" name="矩形 23"/>
              <p:cNvSpPr>
                <a:spLocks noRot="1" noChangeAspect="1" noMove="1" noResize="1" noEditPoints="1" noAdjustHandles="1" noChangeArrowheads="1" noChangeShapeType="1" noTextEdit="1"/>
              </p:cNvSpPr>
              <p:nvPr/>
            </p:nvSpPr>
            <p:spPr>
              <a:xfrm>
                <a:off x="4716463" y="2397314"/>
                <a:ext cx="930126" cy="369332"/>
              </a:xfrm>
              <a:prstGeom prst="rect">
                <a:avLst/>
              </a:prstGeom>
              <a:blipFill rotWithShape="1">
                <a:blip r:embed="rId3"/>
                <a:stretch>
                  <a:fillRect b="-1639"/>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12134272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schoolb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7050" y="1895475"/>
            <a:ext cx="47625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950202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9" descr="F37_32"/>
          <p:cNvPicPr>
            <a:picLocks noChangeAspect="1" noChangeArrowheads="1"/>
          </p:cNvPicPr>
          <p:nvPr/>
        </p:nvPicPr>
        <p:blipFill>
          <a:blip r:embed="rId2">
            <a:extLst>
              <a:ext uri="{28A0092B-C50C-407E-A947-70E740481C1C}">
                <a14:useLocalDpi xmlns:a14="http://schemas.microsoft.com/office/drawing/2010/main" val="0"/>
              </a:ext>
            </a:extLst>
          </a:blip>
          <a:srcRect l="66910" b="63342"/>
          <a:stretch>
            <a:fillRect/>
          </a:stretch>
        </p:blipFill>
        <p:spPr bwMode="auto">
          <a:xfrm>
            <a:off x="4067175" y="4976813"/>
            <a:ext cx="9366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1" name="Picture 4" descr="F37_32"/>
          <p:cNvPicPr>
            <a:picLocks noChangeAspect="1" noChangeArrowheads="1"/>
          </p:cNvPicPr>
          <p:nvPr/>
        </p:nvPicPr>
        <p:blipFill>
          <a:blip r:embed="rId2">
            <a:extLst>
              <a:ext uri="{28A0092B-C50C-407E-A947-70E740481C1C}">
                <a14:useLocalDpi xmlns:a14="http://schemas.microsoft.com/office/drawing/2010/main" val="0"/>
              </a:ext>
            </a:extLst>
          </a:blip>
          <a:srcRect t="47131" b="19676"/>
          <a:stretch>
            <a:fillRect/>
          </a:stretch>
        </p:blipFill>
        <p:spPr bwMode="auto">
          <a:xfrm>
            <a:off x="2159000" y="3321050"/>
            <a:ext cx="52197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Text Box 5"/>
          <p:cNvSpPr txBox="1">
            <a:spLocks noChangeArrowheads="1"/>
          </p:cNvSpPr>
          <p:nvPr/>
        </p:nvSpPr>
        <p:spPr bwMode="auto">
          <a:xfrm>
            <a:off x="3887788" y="908050"/>
            <a:ext cx="1331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latin typeface="Arial" charset="0"/>
              </a:rPr>
              <a:t>停車問題</a:t>
            </a:r>
          </a:p>
        </p:txBody>
      </p:sp>
      <p:pic>
        <p:nvPicPr>
          <p:cNvPr id="145413" name="Picture 6" descr="F37_32"/>
          <p:cNvPicPr>
            <a:picLocks noChangeAspect="1" noChangeArrowheads="1"/>
          </p:cNvPicPr>
          <p:nvPr/>
        </p:nvPicPr>
        <p:blipFill>
          <a:blip r:embed="rId2">
            <a:extLst>
              <a:ext uri="{28A0092B-C50C-407E-A947-70E740481C1C}">
                <a14:useLocalDpi xmlns:a14="http://schemas.microsoft.com/office/drawing/2010/main" val="0"/>
              </a:ext>
            </a:extLst>
          </a:blip>
          <a:srcRect l="66910" b="63342"/>
          <a:stretch>
            <a:fillRect/>
          </a:stretch>
        </p:blipFill>
        <p:spPr bwMode="auto">
          <a:xfrm>
            <a:off x="4859338" y="1665288"/>
            <a:ext cx="17272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4" name="Picture 7" descr="F37_32"/>
          <p:cNvPicPr>
            <a:picLocks noChangeAspect="1" noChangeArrowheads="1"/>
          </p:cNvPicPr>
          <p:nvPr/>
        </p:nvPicPr>
        <p:blipFill>
          <a:blip r:embed="rId2">
            <a:extLst>
              <a:ext uri="{28A0092B-C50C-407E-A947-70E740481C1C}">
                <a14:useLocalDpi xmlns:a14="http://schemas.microsoft.com/office/drawing/2010/main" val="0"/>
              </a:ext>
            </a:extLst>
          </a:blip>
          <a:srcRect t="7855" r="36198" b="74663"/>
          <a:stretch>
            <a:fillRect/>
          </a:stretch>
        </p:blipFill>
        <p:spPr bwMode="auto">
          <a:xfrm>
            <a:off x="4067175" y="5337175"/>
            <a:ext cx="9001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5" name="Line 8"/>
          <p:cNvSpPr>
            <a:spLocks noChangeShapeType="1"/>
          </p:cNvSpPr>
          <p:nvPr/>
        </p:nvSpPr>
        <p:spPr bwMode="auto">
          <a:xfrm>
            <a:off x="4248150" y="2384425"/>
            <a:ext cx="5048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145416" name="Picture 10" descr="F37_32"/>
          <p:cNvPicPr>
            <a:picLocks noChangeAspect="1" noChangeArrowheads="1"/>
          </p:cNvPicPr>
          <p:nvPr/>
        </p:nvPicPr>
        <p:blipFill>
          <a:blip r:embed="rId2">
            <a:extLst>
              <a:ext uri="{28A0092B-C50C-407E-A947-70E740481C1C}">
                <a14:useLocalDpi xmlns:a14="http://schemas.microsoft.com/office/drawing/2010/main" val="0"/>
              </a:ext>
            </a:extLst>
          </a:blip>
          <a:srcRect t="7855" r="31023" b="74663"/>
          <a:stretch>
            <a:fillRect/>
          </a:stretch>
        </p:blipFill>
        <p:spPr bwMode="auto">
          <a:xfrm>
            <a:off x="3059113" y="2024063"/>
            <a:ext cx="9731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7" name="Line 11"/>
          <p:cNvSpPr>
            <a:spLocks noChangeShapeType="1"/>
          </p:cNvSpPr>
          <p:nvPr/>
        </p:nvSpPr>
        <p:spPr bwMode="auto">
          <a:xfrm flipH="1">
            <a:off x="3635375" y="5229225"/>
            <a:ext cx="50482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Tree>
    <p:extLst>
      <p:ext uri="{BB962C8B-B14F-4D97-AF65-F5344CB8AC3E}">
        <p14:creationId xmlns:p14="http://schemas.microsoft.com/office/powerpoint/2010/main" val="82939923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4"/>
          <p:cNvSpPr txBox="1">
            <a:spLocks noChangeArrowheads="1"/>
          </p:cNvSpPr>
          <p:nvPr/>
        </p:nvSpPr>
        <p:spPr bwMode="auto">
          <a:xfrm>
            <a:off x="719138" y="3644900"/>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a:t>I</a:t>
            </a:r>
          </a:p>
        </p:txBody>
      </p:sp>
      <p:sp>
        <p:nvSpPr>
          <p:cNvPr id="146435" name="Text Box 5"/>
          <p:cNvSpPr txBox="1">
            <a:spLocks noChangeArrowheads="1"/>
          </p:cNvSpPr>
          <p:nvPr/>
        </p:nvSpPr>
        <p:spPr bwMode="auto">
          <a:xfrm>
            <a:off x="4067175" y="3573463"/>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a:t>II</a:t>
            </a:r>
          </a:p>
        </p:txBody>
      </p:sp>
      <p:graphicFrame>
        <p:nvGraphicFramePr>
          <p:cNvPr id="146437" name="Object 8"/>
          <p:cNvGraphicFramePr>
            <a:graphicFrameLocks noChangeAspect="1"/>
          </p:cNvGraphicFramePr>
          <p:nvPr/>
        </p:nvGraphicFramePr>
        <p:xfrm>
          <a:off x="4464050" y="3860800"/>
          <a:ext cx="3636963" cy="1401763"/>
        </p:xfrm>
        <a:graphic>
          <a:graphicData uri="http://schemas.openxmlformats.org/presentationml/2006/ole">
            <mc:AlternateContent xmlns:mc="http://schemas.openxmlformats.org/markup-compatibility/2006">
              <mc:Choice xmlns:v="urn:schemas-microsoft-com:vml" Requires="v">
                <p:oleObj name="方程式" r:id="rId2" imgW="2438400" imgH="939800" progId="Equation.3">
                  <p:embed/>
                </p:oleObj>
              </mc:Choice>
              <mc:Fallback>
                <p:oleObj name="方程式" r:id="rId2" imgW="2438400" imgH="9398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050" y="3860800"/>
                        <a:ext cx="3636963" cy="1401763"/>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6438" name="Text Box 9"/>
          <p:cNvSpPr txBox="1">
            <a:spLocks noChangeArrowheads="1"/>
          </p:cNvSpPr>
          <p:nvPr/>
        </p:nvSpPr>
        <p:spPr bwMode="auto">
          <a:xfrm>
            <a:off x="4356100" y="5697538"/>
            <a:ext cx="1044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a:t>II</a:t>
            </a:r>
            <a:r>
              <a:rPr kumimoji="0" lang="zh-TW" altLang="en-US" sz="1800">
                <a:latin typeface="Arial" charset="0"/>
              </a:rPr>
              <a:t>早於</a:t>
            </a:r>
            <a:r>
              <a:rPr kumimoji="0" lang="en-US" altLang="zh-TW" sz="1800"/>
              <a:t>I</a:t>
            </a:r>
          </a:p>
        </p:txBody>
      </p:sp>
      <p:sp>
        <p:nvSpPr>
          <p:cNvPr id="146439" name="Text Box 10"/>
          <p:cNvSpPr txBox="1">
            <a:spLocks noChangeArrowheads="1"/>
          </p:cNvSpPr>
          <p:nvPr/>
        </p:nvSpPr>
        <p:spPr bwMode="auto">
          <a:xfrm>
            <a:off x="1655763" y="5661025"/>
            <a:ext cx="1044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a:t>I</a:t>
            </a:r>
            <a:r>
              <a:rPr kumimoji="0" lang="zh-TW" altLang="en-US" sz="1800">
                <a:latin typeface="Arial" charset="0"/>
              </a:rPr>
              <a:t>早於</a:t>
            </a:r>
            <a:r>
              <a:rPr kumimoji="0" lang="en-US" altLang="zh-TW" sz="1800"/>
              <a:t>II</a:t>
            </a:r>
          </a:p>
        </p:txBody>
      </p:sp>
      <p:sp>
        <p:nvSpPr>
          <p:cNvPr id="337931" name="Text Box 11"/>
          <p:cNvSpPr txBox="1">
            <a:spLocks noChangeArrowheads="1"/>
          </p:cNvSpPr>
          <p:nvPr/>
        </p:nvSpPr>
        <p:spPr bwMode="auto">
          <a:xfrm>
            <a:off x="2879725" y="6092825"/>
            <a:ext cx="2771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solidFill>
                  <a:srgbClr val="FF0000"/>
                </a:solidFill>
                <a:latin typeface="Arial" charset="0"/>
              </a:rPr>
              <a:t>時間先後也是相對的</a:t>
            </a:r>
          </a:p>
        </p:txBody>
      </p:sp>
      <p:pic>
        <p:nvPicPr>
          <p:cNvPr id="146441" name="Picture 12" descr="F37_32"/>
          <p:cNvPicPr>
            <a:picLocks noChangeAspect="1" noChangeArrowheads="1"/>
          </p:cNvPicPr>
          <p:nvPr/>
        </p:nvPicPr>
        <p:blipFill>
          <a:blip r:embed="rId4">
            <a:extLst>
              <a:ext uri="{28A0092B-C50C-407E-A947-70E740481C1C}">
                <a14:useLocalDpi xmlns:a14="http://schemas.microsoft.com/office/drawing/2010/main" val="0"/>
              </a:ext>
            </a:extLst>
          </a:blip>
          <a:srcRect t="47131" b="19676"/>
          <a:stretch>
            <a:fillRect/>
          </a:stretch>
        </p:blipFill>
        <p:spPr bwMode="auto">
          <a:xfrm>
            <a:off x="358775" y="2133600"/>
            <a:ext cx="52197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2" name="Picture 13" descr="F37_32"/>
          <p:cNvPicPr>
            <a:picLocks noChangeAspect="1" noChangeArrowheads="1"/>
          </p:cNvPicPr>
          <p:nvPr/>
        </p:nvPicPr>
        <p:blipFill>
          <a:blip r:embed="rId4">
            <a:extLst>
              <a:ext uri="{28A0092B-C50C-407E-A947-70E740481C1C}">
                <a14:useLocalDpi xmlns:a14="http://schemas.microsoft.com/office/drawing/2010/main" val="0"/>
              </a:ext>
            </a:extLst>
          </a:blip>
          <a:srcRect l="66910" b="63342"/>
          <a:stretch>
            <a:fillRect/>
          </a:stretch>
        </p:blipFill>
        <p:spPr bwMode="auto">
          <a:xfrm>
            <a:off x="3095625" y="188913"/>
            <a:ext cx="17272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43" name="Line 14"/>
          <p:cNvSpPr>
            <a:spLocks noChangeShapeType="1"/>
          </p:cNvSpPr>
          <p:nvPr/>
        </p:nvSpPr>
        <p:spPr bwMode="auto">
          <a:xfrm>
            <a:off x="2411413" y="1089025"/>
            <a:ext cx="5048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146444" name="Picture 15" descr="F37_32"/>
          <p:cNvPicPr>
            <a:picLocks noChangeAspect="1" noChangeArrowheads="1"/>
          </p:cNvPicPr>
          <p:nvPr/>
        </p:nvPicPr>
        <p:blipFill>
          <a:blip r:embed="rId4">
            <a:extLst>
              <a:ext uri="{28A0092B-C50C-407E-A947-70E740481C1C}">
                <a14:useLocalDpi xmlns:a14="http://schemas.microsoft.com/office/drawing/2010/main" val="0"/>
              </a:ext>
            </a:extLst>
          </a:blip>
          <a:srcRect t="7855" r="31023" b="74663"/>
          <a:stretch>
            <a:fillRect/>
          </a:stretch>
        </p:blipFill>
        <p:spPr bwMode="auto">
          <a:xfrm>
            <a:off x="1295400" y="657225"/>
            <a:ext cx="973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45" name="Line 16"/>
          <p:cNvSpPr>
            <a:spLocks noChangeShapeType="1"/>
          </p:cNvSpPr>
          <p:nvPr/>
        </p:nvSpPr>
        <p:spPr bwMode="auto">
          <a:xfrm flipV="1">
            <a:off x="827088" y="3392488"/>
            <a:ext cx="0" cy="25241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46446" name="Line 17"/>
          <p:cNvSpPr>
            <a:spLocks noChangeShapeType="1"/>
          </p:cNvSpPr>
          <p:nvPr/>
        </p:nvSpPr>
        <p:spPr bwMode="auto">
          <a:xfrm flipV="1">
            <a:off x="4248150" y="3321050"/>
            <a:ext cx="0" cy="252413"/>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146447" name="Picture 18" descr="F37_32"/>
          <p:cNvPicPr>
            <a:picLocks noChangeAspect="1" noChangeArrowheads="1"/>
          </p:cNvPicPr>
          <p:nvPr/>
        </p:nvPicPr>
        <p:blipFill>
          <a:blip r:embed="rId4">
            <a:extLst>
              <a:ext uri="{28A0092B-C50C-407E-A947-70E740481C1C}">
                <a14:useLocalDpi xmlns:a14="http://schemas.microsoft.com/office/drawing/2010/main" val="0"/>
              </a:ext>
            </a:extLst>
          </a:blip>
          <a:srcRect l="66910" b="63342"/>
          <a:stretch>
            <a:fillRect/>
          </a:stretch>
        </p:blipFill>
        <p:spPr bwMode="auto">
          <a:xfrm>
            <a:off x="7127875" y="1989138"/>
            <a:ext cx="9366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8" name="Picture 19" descr="F37_32"/>
          <p:cNvPicPr>
            <a:picLocks noChangeAspect="1" noChangeArrowheads="1"/>
          </p:cNvPicPr>
          <p:nvPr/>
        </p:nvPicPr>
        <p:blipFill>
          <a:blip r:embed="rId4">
            <a:extLst>
              <a:ext uri="{28A0092B-C50C-407E-A947-70E740481C1C}">
                <a14:useLocalDpi xmlns:a14="http://schemas.microsoft.com/office/drawing/2010/main" val="0"/>
              </a:ext>
            </a:extLst>
          </a:blip>
          <a:srcRect t="7855" r="36198" b="74663"/>
          <a:stretch>
            <a:fillRect/>
          </a:stretch>
        </p:blipFill>
        <p:spPr bwMode="auto">
          <a:xfrm>
            <a:off x="7127875" y="2349500"/>
            <a:ext cx="9001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49" name="Line 20"/>
          <p:cNvSpPr>
            <a:spLocks noChangeShapeType="1"/>
          </p:cNvSpPr>
          <p:nvPr/>
        </p:nvSpPr>
        <p:spPr bwMode="auto">
          <a:xfrm flipH="1">
            <a:off x="6696075" y="2241550"/>
            <a:ext cx="50482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18" name="矩形 17">
                <a:extLst>
                  <a:ext uri="{FF2B5EF4-FFF2-40B4-BE49-F238E27FC236}">
                    <a16:creationId xmlns:a16="http://schemas.microsoft.com/office/drawing/2014/main" id="{E566A605-CB39-E14C-B530-5263DCC53CD6}"/>
                  </a:ext>
                </a:extLst>
              </p:cNvPr>
              <p:cNvSpPr/>
              <p:nvPr/>
            </p:nvSpPr>
            <p:spPr>
              <a:xfrm>
                <a:off x="719138" y="3852863"/>
                <a:ext cx="2942913" cy="647678"/>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m:t>
                      </m:r>
                      <m:r>
                        <a:rPr lang="en-US" altLang="zh-TW" i="1">
                          <a:latin typeface="Cambria Math"/>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𝐿</m:t>
                      </m:r>
                      <m:r>
                        <a:rPr lang="en-US" altLang="zh-TW" b="0" i="1" smtClean="0">
                          <a:latin typeface="Cambria Math" panose="02040503050406030204" pitchFamily="18" charset="0"/>
                        </a:rPr>
                        <m:t>,∆</m:t>
                      </m:r>
                      <m:r>
                        <a:rPr lang="en-US" altLang="zh-TW" i="1">
                          <a:latin typeface="Cambria Math" panose="02040503050406030204" pitchFamily="18" charset="0"/>
                          <a:ea typeface="Cambria Math"/>
                        </a:rPr>
                        <m:t>𝑡</m:t>
                      </m:r>
                      <m:r>
                        <a:rPr lang="en-US" altLang="zh-TW" b="0" i="1" smtClean="0">
                          <a:latin typeface="Cambria Math" panose="02040503050406030204" pitchFamily="18" charset="0"/>
                          <a:ea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𝐿</m:t>
                          </m:r>
                          <m:r>
                            <a:rPr lang="en-US" altLang="zh-TW" b="0" i="1" smtClean="0">
                              <a:latin typeface="Cambria Math" panose="02040503050406030204" pitchFamily="18" charset="0"/>
                              <a:ea typeface="Cambria Math"/>
                            </a:rPr>
                            <m:t>−</m:t>
                          </m:r>
                          <m:sSup>
                            <m:sSupPr>
                              <m:ctrlPr>
                                <a:rPr lang="en-US" altLang="zh-TW" b="0" i="1" smtClean="0">
                                  <a:latin typeface="Cambria Math" panose="02040503050406030204" pitchFamily="18" charset="0"/>
                                  <a:ea typeface="Cambria Math"/>
                                </a:rPr>
                              </m:ctrlPr>
                            </m:sSupPr>
                            <m:e>
                              <m:r>
                                <a:rPr lang="en-US" altLang="zh-TW" b="0" i="1" smtClean="0">
                                  <a:latin typeface="Cambria Math" panose="02040503050406030204" pitchFamily="18" charset="0"/>
                                  <a:ea typeface="Cambria Math" panose="02040503050406030204" pitchFamily="18" charset="0"/>
                                </a:rPr>
                                <m:t>𝛾</m:t>
                              </m:r>
                            </m:e>
                            <m:sup>
                              <m:r>
                                <a:rPr lang="en-US" altLang="zh-TW" b="0" i="1" smtClean="0">
                                  <a:latin typeface="Cambria Math" panose="02040503050406030204" pitchFamily="18" charset="0"/>
                                  <a:ea typeface="Cambria Math"/>
                                </a:rPr>
                                <m:t>−1</m:t>
                              </m:r>
                            </m:sup>
                          </m:sSup>
                          <m:r>
                            <a:rPr lang="en-US" altLang="zh-TW" b="0" i="1" smtClean="0">
                              <a:latin typeface="Cambria Math" panose="02040503050406030204" pitchFamily="18" charset="0"/>
                              <a:ea typeface="Cambria Math"/>
                            </a:rPr>
                            <m:t>𝐿</m:t>
                          </m:r>
                        </m:num>
                        <m:den>
                          <m:r>
                            <a:rPr lang="en-US" altLang="zh-TW" b="0" i="1" smtClean="0">
                              <a:latin typeface="Cambria Math" panose="02040503050406030204" pitchFamily="18" charset="0"/>
                              <a:ea typeface="Cambria Math"/>
                            </a:rPr>
                            <m:t>𝑣</m:t>
                          </m:r>
                        </m:den>
                      </m:f>
                      <m:r>
                        <a:rPr lang="en-US" altLang="zh-TW" b="0" i="1" smtClean="0">
                          <a:latin typeface="Cambria Math" panose="02040503050406030204" pitchFamily="18" charset="0"/>
                          <a:ea typeface="Cambria Math"/>
                        </a:rPr>
                        <m:t>&gt;0</m:t>
                      </m:r>
                    </m:oMath>
                  </m:oMathPara>
                </a14:m>
                <a:endParaRPr lang="zh-TW" altLang="zh-TW" dirty="0"/>
              </a:p>
            </p:txBody>
          </p:sp>
        </mc:Choice>
        <mc:Fallback xmlns="">
          <p:sp>
            <p:nvSpPr>
              <p:cNvPr id="18" name="矩形 17">
                <a:extLst>
                  <a:ext uri="{FF2B5EF4-FFF2-40B4-BE49-F238E27FC236}">
                    <a16:creationId xmlns:a16="http://schemas.microsoft.com/office/drawing/2014/main" id="{E566A605-CB39-E14C-B530-5263DCC53CD6}"/>
                  </a:ext>
                </a:extLst>
              </p:cNvPr>
              <p:cNvSpPr>
                <a:spLocks noRot="1" noChangeAspect="1" noMove="1" noResize="1" noEditPoints="1" noAdjustHandles="1" noChangeArrowheads="1" noChangeShapeType="1" noTextEdit="1"/>
              </p:cNvSpPr>
              <p:nvPr/>
            </p:nvSpPr>
            <p:spPr>
              <a:xfrm>
                <a:off x="719138" y="3852863"/>
                <a:ext cx="2942913" cy="647678"/>
              </a:xfrm>
              <a:prstGeom prst="rect">
                <a:avLst/>
              </a:prstGeom>
              <a:blipFill>
                <a:blip r:embed="rId6"/>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553516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7931"/>
                                        </p:tgtEl>
                                        <p:attrNameLst>
                                          <p:attrName>style.visibility</p:attrName>
                                        </p:attrNameLst>
                                      </p:cBhvr>
                                      <p:to>
                                        <p:strVal val="visible"/>
                                      </p:to>
                                    </p:set>
                                    <p:anim calcmode="lin" valueType="num">
                                      <p:cBhvr additive="base">
                                        <p:cTn id="7" dur="500" fill="hold"/>
                                        <p:tgtEl>
                                          <p:spTgt spid="337931"/>
                                        </p:tgtEl>
                                        <p:attrNameLst>
                                          <p:attrName>ppt_x</p:attrName>
                                        </p:attrNameLst>
                                      </p:cBhvr>
                                      <p:tavLst>
                                        <p:tav tm="0">
                                          <p:val>
                                            <p:strVal val="#ppt_x"/>
                                          </p:val>
                                        </p:tav>
                                        <p:tav tm="100000">
                                          <p:val>
                                            <p:strVal val="#ppt_x"/>
                                          </p:val>
                                        </p:tav>
                                      </p:tavLst>
                                    </p:anim>
                                    <p:anim calcmode="lin" valueType="num">
                                      <p:cBhvr additive="base">
                                        <p:cTn id="8" dur="500" fill="hold"/>
                                        <p:tgtEl>
                                          <p:spTgt spid="3379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31" grpId="0"/>
    </p:bld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924944"/>
            <a:ext cx="4141716"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5614" y="2924944"/>
            <a:ext cx="4844494"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矩形 3"/>
              <p:cNvSpPr/>
              <p:nvPr/>
            </p:nvSpPr>
            <p:spPr>
              <a:xfrm>
                <a:off x="6876256" y="1325601"/>
                <a:ext cx="1368152" cy="996363"/>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600" b="0" i="1" smtClean="0">
                          <a:latin typeface="Cambria Math"/>
                        </a:rPr>
                        <m:t>𝑡</m:t>
                      </m:r>
                      <m:r>
                        <a:rPr lang="en-US" altLang="zh-TW" sz="1600" i="1">
                          <a:latin typeface="Cambria Math"/>
                        </a:rPr>
                        <m:t>′=</m:t>
                      </m:r>
                      <m:f>
                        <m:fPr>
                          <m:ctrlPr>
                            <a:rPr lang="en-US" altLang="zh-TW" sz="1600" i="1" smtClean="0">
                              <a:latin typeface="Cambria Math" panose="02040503050406030204" pitchFamily="18" charset="0"/>
                            </a:rPr>
                          </m:ctrlPr>
                        </m:fPr>
                        <m:num>
                          <m:r>
                            <a:rPr lang="en-US" altLang="zh-TW" sz="1600" b="0" i="1" smtClean="0">
                              <a:latin typeface="Cambria Math"/>
                            </a:rPr>
                            <m:t>𝑡</m:t>
                          </m:r>
                          <m:r>
                            <a:rPr lang="en-US" altLang="zh-TW" sz="1600" i="1">
                              <a:latin typeface="Cambria Math"/>
                            </a:rPr>
                            <m:t>−</m:t>
                          </m:r>
                          <m:f>
                            <m:fPr>
                              <m:ctrlPr>
                                <a:rPr lang="en-US" altLang="zh-TW" sz="1600" i="1" smtClean="0">
                                  <a:latin typeface="Cambria Math" panose="02040503050406030204" pitchFamily="18" charset="0"/>
                                </a:rPr>
                              </m:ctrlPr>
                            </m:fPr>
                            <m:num>
                              <m:r>
                                <a:rPr lang="en-US" altLang="zh-TW" sz="1600" b="0" i="1" smtClean="0">
                                  <a:latin typeface="Cambria Math"/>
                                </a:rPr>
                                <m:t>𝑣</m:t>
                              </m:r>
                            </m:num>
                            <m:den>
                              <m:sSup>
                                <m:sSupPr>
                                  <m:ctrlPr>
                                    <a:rPr lang="en-US" altLang="zh-TW" sz="1600" i="1" smtClean="0">
                                      <a:latin typeface="Cambria Math" panose="02040503050406030204" pitchFamily="18" charset="0"/>
                                    </a:rPr>
                                  </m:ctrlPr>
                                </m:sSupPr>
                                <m:e>
                                  <m:r>
                                    <a:rPr lang="en-US" altLang="zh-TW" sz="1600" b="0" i="1" smtClean="0">
                                      <a:latin typeface="Cambria Math"/>
                                    </a:rPr>
                                    <m:t>𝑐</m:t>
                                  </m:r>
                                </m:e>
                                <m:sup>
                                  <m:r>
                                    <a:rPr lang="en-US" altLang="zh-TW" sz="1600" b="0" i="1" smtClean="0">
                                      <a:latin typeface="Cambria Math"/>
                                    </a:rPr>
                                    <m:t>2</m:t>
                                  </m:r>
                                </m:sup>
                              </m:sSup>
                            </m:den>
                          </m:f>
                          <m:r>
                            <a:rPr lang="en-US" altLang="zh-TW" sz="1600" b="0" i="1" smtClean="0">
                              <a:latin typeface="Cambria Math"/>
                            </a:rPr>
                            <m:t>𝑥</m:t>
                          </m:r>
                        </m:num>
                        <m:den>
                          <m:rad>
                            <m:radPr>
                              <m:degHide m:val="on"/>
                              <m:ctrlPr>
                                <a:rPr lang="zh-TW" altLang="zh-TW" sz="1600" i="1">
                                  <a:latin typeface="Cambria Math" panose="02040503050406030204" pitchFamily="18" charset="0"/>
                                </a:rPr>
                              </m:ctrlPr>
                            </m:radPr>
                            <m:deg/>
                            <m:e>
                              <m:r>
                                <a:rPr lang="en-US" altLang="zh-TW" sz="1600" i="1">
                                  <a:latin typeface="Cambria Math"/>
                                </a:rPr>
                                <m:t>1−</m:t>
                              </m:r>
                              <m:f>
                                <m:fPr>
                                  <m:ctrlPr>
                                    <a:rPr lang="zh-TW" altLang="zh-TW" sz="1600" i="1">
                                      <a:latin typeface="Cambria Math" panose="02040503050406030204" pitchFamily="18" charset="0"/>
                                    </a:rPr>
                                  </m:ctrlPr>
                                </m:fPr>
                                <m:num>
                                  <m:sSup>
                                    <m:sSupPr>
                                      <m:ctrlPr>
                                        <a:rPr lang="zh-TW" altLang="zh-TW" sz="1600" i="1">
                                          <a:latin typeface="Cambria Math" panose="02040503050406030204" pitchFamily="18" charset="0"/>
                                        </a:rPr>
                                      </m:ctrlPr>
                                    </m:sSupPr>
                                    <m:e>
                                      <m:r>
                                        <a:rPr lang="en-US" altLang="zh-TW" sz="1600" i="1">
                                          <a:latin typeface="Cambria Math"/>
                                        </a:rPr>
                                        <m:t>𝑣</m:t>
                                      </m:r>
                                    </m:e>
                                    <m:sup>
                                      <m:r>
                                        <a:rPr lang="en-US" altLang="zh-TW" sz="1600" i="1">
                                          <a:latin typeface="Cambria Math"/>
                                        </a:rPr>
                                        <m:t>2</m:t>
                                      </m:r>
                                    </m:sup>
                                  </m:sSup>
                                </m:num>
                                <m:den>
                                  <m:sSup>
                                    <m:sSupPr>
                                      <m:ctrlPr>
                                        <a:rPr lang="zh-TW" altLang="zh-TW" sz="1600" i="1">
                                          <a:latin typeface="Cambria Math" panose="02040503050406030204" pitchFamily="18" charset="0"/>
                                        </a:rPr>
                                      </m:ctrlPr>
                                    </m:sSupPr>
                                    <m:e>
                                      <m:r>
                                        <a:rPr lang="en-US" altLang="zh-TW" sz="1600" i="1">
                                          <a:latin typeface="Cambria Math"/>
                                        </a:rPr>
                                        <m:t>𝑐</m:t>
                                      </m:r>
                                    </m:e>
                                    <m:sup>
                                      <m:r>
                                        <a:rPr lang="en-US" altLang="zh-TW" sz="1600" i="1">
                                          <a:latin typeface="Cambria Math"/>
                                        </a:rPr>
                                        <m:t>2</m:t>
                                      </m:r>
                                    </m:sup>
                                  </m:sSup>
                                </m:den>
                              </m:f>
                            </m:e>
                          </m:rad>
                        </m:den>
                      </m:f>
                    </m:oMath>
                  </m:oMathPara>
                </a14:m>
                <a:endParaRPr lang="zh-TW" altLang="zh-TW" sz="1600" dirty="0"/>
              </a:p>
            </p:txBody>
          </p:sp>
        </mc:Choice>
        <mc:Fallback xmlns="">
          <p:sp>
            <p:nvSpPr>
              <p:cNvPr id="4" name="矩形 3"/>
              <p:cNvSpPr>
                <a:spLocks noRot="1" noChangeAspect="1" noMove="1" noResize="1" noEditPoints="1" noAdjustHandles="1" noChangeArrowheads="1" noChangeShapeType="1" noTextEdit="1"/>
              </p:cNvSpPr>
              <p:nvPr/>
            </p:nvSpPr>
            <p:spPr>
              <a:xfrm>
                <a:off x="6876256" y="1325601"/>
                <a:ext cx="1368152" cy="996363"/>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3969548" y="2357408"/>
                <a:ext cx="5040560" cy="369332"/>
              </a:xfrm>
              <a:prstGeom prst="rect">
                <a:avLst/>
              </a:prstGeom>
              <a:noFill/>
            </p:spPr>
            <p:txBody>
              <a:bodyPr wrap="square" rtlCol="0">
                <a:spAutoFit/>
              </a:bodyPr>
              <a:lstStyle/>
              <a:p>
                <a:r>
                  <a:rPr lang="zh-TW" altLang="en-US" dirty="0"/>
                  <a:t>對火箭等時即等</a:t>
                </a:r>
                <a14:m>
                  <m:oMath xmlns:m="http://schemas.openxmlformats.org/officeDocument/2006/math">
                    <m:r>
                      <a:rPr lang="en-US" altLang="zh-TW" i="1">
                        <a:latin typeface="Cambria Math"/>
                      </a:rPr>
                      <m:t>𝑡</m:t>
                    </m:r>
                    <m:r>
                      <a:rPr lang="en-US" altLang="zh-TW" i="1">
                        <a:latin typeface="Cambria Math"/>
                      </a:rPr>
                      <m:t>′</m:t>
                    </m:r>
                  </m:oMath>
                </a14:m>
                <a:r>
                  <a:rPr lang="zh-TW" altLang="en-US" dirty="0"/>
                  <a:t>的時空在</a:t>
                </a:r>
                <a14:m>
                  <m:oMath xmlns:m="http://schemas.openxmlformats.org/officeDocument/2006/math">
                    <m:r>
                      <a:rPr lang="en-US" altLang="zh-TW" i="1">
                        <a:latin typeface="Cambria Math"/>
                      </a:rPr>
                      <m:t>𝑡</m:t>
                    </m:r>
                    <m:r>
                      <a:rPr lang="en-US" altLang="zh-TW" i="1">
                        <a:latin typeface="Cambria Math"/>
                      </a:rPr>
                      <m:t>−</m:t>
                    </m:r>
                    <m:r>
                      <a:rPr lang="en-US" altLang="zh-TW" b="0" i="1" smtClean="0">
                        <a:latin typeface="Cambria Math"/>
                      </a:rPr>
                      <m:t>𝑥</m:t>
                    </m:r>
                    <m:r>
                      <a:rPr lang="zh-TW" altLang="en-US" i="1">
                        <a:latin typeface="Cambria Math"/>
                      </a:rPr>
                      <m:t>圖上</m:t>
                    </m:r>
                  </m:oMath>
                </a14:m>
                <a:r>
                  <a:rPr lang="zh-TW" altLang="en-US" dirty="0"/>
                  <a:t>是一條斜線。</a:t>
                </a:r>
              </a:p>
            </p:txBody>
          </p:sp>
        </mc:Choice>
        <mc:Fallback xmlns="">
          <p:sp>
            <p:nvSpPr>
              <p:cNvPr id="2" name="文字方塊 1"/>
              <p:cNvSpPr txBox="1">
                <a:spLocks noRot="1" noChangeAspect="1" noMove="1" noResize="1" noEditPoints="1" noAdjustHandles="1" noChangeArrowheads="1" noChangeShapeType="1" noTextEdit="1"/>
              </p:cNvSpPr>
              <p:nvPr/>
            </p:nvSpPr>
            <p:spPr>
              <a:xfrm>
                <a:off x="3969548" y="2357408"/>
                <a:ext cx="5040560" cy="369332"/>
              </a:xfrm>
              <a:prstGeom prst="rect">
                <a:avLst/>
              </a:prstGeom>
              <a:blipFill rotWithShape="1">
                <a:blip r:embed="rId5"/>
                <a:stretch>
                  <a:fillRect l="-967" t="-6667" r="-5562" b="-28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179512" y="1823783"/>
                <a:ext cx="5256584" cy="369332"/>
              </a:xfrm>
              <a:prstGeom prst="rect">
                <a:avLst/>
              </a:prstGeom>
              <a:noFill/>
            </p:spPr>
            <p:txBody>
              <a:bodyPr wrap="square" rtlCol="0">
                <a:spAutoFit/>
              </a:bodyPr>
              <a:lstStyle/>
              <a:p>
                <a:r>
                  <a:rPr lang="zh-TW" altLang="en-US" dirty="0"/>
                  <a:t>對地面等時即等</a:t>
                </a:r>
                <a14:m>
                  <m:oMath xmlns:m="http://schemas.openxmlformats.org/officeDocument/2006/math">
                    <m:r>
                      <a:rPr lang="en-US" altLang="zh-TW" i="1">
                        <a:latin typeface="Cambria Math"/>
                      </a:rPr>
                      <m:t>𝑡</m:t>
                    </m:r>
                  </m:oMath>
                </a14:m>
                <a:r>
                  <a:rPr lang="zh-TW" altLang="en-US" dirty="0"/>
                  <a:t>的時空在</a:t>
                </a:r>
                <a14:m>
                  <m:oMath xmlns:m="http://schemas.openxmlformats.org/officeDocument/2006/math">
                    <m:r>
                      <a:rPr lang="en-US" altLang="zh-TW" i="1">
                        <a:latin typeface="Cambria Math"/>
                      </a:rPr>
                      <m:t>𝑡</m:t>
                    </m:r>
                    <m:r>
                      <a:rPr lang="en-US" altLang="zh-TW" i="1">
                        <a:latin typeface="Cambria Math"/>
                      </a:rPr>
                      <m:t>−</m:t>
                    </m:r>
                    <m:r>
                      <a:rPr lang="en-US" altLang="zh-TW" b="0" i="1" smtClean="0">
                        <a:latin typeface="Cambria Math"/>
                      </a:rPr>
                      <m:t>𝑥</m:t>
                    </m:r>
                    <m:r>
                      <a:rPr lang="zh-TW" altLang="en-US" i="1">
                        <a:latin typeface="Cambria Math"/>
                      </a:rPr>
                      <m:t>圖上</m:t>
                    </m:r>
                  </m:oMath>
                </a14:m>
                <a:r>
                  <a:rPr lang="zh-TW" altLang="en-US" dirty="0"/>
                  <a:t>自然是水平線。</a:t>
                </a:r>
              </a:p>
            </p:txBody>
          </p:sp>
        </mc:Choice>
        <mc:Fallback xmlns="">
          <p:sp>
            <p:nvSpPr>
              <p:cNvPr id="6" name="文字方塊 5"/>
              <p:cNvSpPr txBox="1">
                <a:spLocks noRot="1" noChangeAspect="1" noMove="1" noResize="1" noEditPoints="1" noAdjustHandles="1" noChangeArrowheads="1" noChangeShapeType="1" noTextEdit="1"/>
              </p:cNvSpPr>
              <p:nvPr/>
            </p:nvSpPr>
            <p:spPr>
              <a:xfrm>
                <a:off x="179512" y="1823783"/>
                <a:ext cx="5256584" cy="369332"/>
              </a:xfrm>
              <a:prstGeom prst="rect">
                <a:avLst/>
              </a:prstGeom>
              <a:blipFill rotWithShape="1">
                <a:blip r:embed="rId6"/>
                <a:stretch>
                  <a:fillRect l="-927" t="-6557" r="-5214" b="-26230"/>
                </a:stretch>
              </a:blipFill>
            </p:spPr>
            <p:txBody>
              <a:bodyPr/>
              <a:lstStyle/>
              <a:p>
                <a:r>
                  <a:rPr lang="zh-TW" altLang="en-US">
                    <a:noFill/>
                  </a:rPr>
                  <a:t> </a:t>
                </a:r>
              </a:p>
            </p:txBody>
          </p:sp>
        </mc:Fallback>
      </mc:AlternateContent>
      <p:sp>
        <p:nvSpPr>
          <p:cNvPr id="3" name="文字方塊 2"/>
          <p:cNvSpPr txBox="1"/>
          <p:nvPr/>
        </p:nvSpPr>
        <p:spPr>
          <a:xfrm>
            <a:off x="179512" y="1340768"/>
            <a:ext cx="2376264" cy="369332"/>
          </a:xfrm>
          <a:prstGeom prst="rect">
            <a:avLst/>
          </a:prstGeom>
          <a:noFill/>
        </p:spPr>
        <p:txBody>
          <a:bodyPr wrap="square" rtlCol="0">
            <a:spAutoFit/>
          </a:bodyPr>
          <a:lstStyle/>
          <a:p>
            <a:r>
              <a:rPr lang="zh-TW" altLang="en-US" dirty="0">
                <a:solidFill>
                  <a:srgbClr val="FF0000"/>
                </a:solidFill>
              </a:rPr>
              <a:t>同時或等時是相對的！</a:t>
            </a:r>
          </a:p>
        </p:txBody>
      </p:sp>
    </p:spTree>
    <p:extLst>
      <p:ext uri="{BB962C8B-B14F-4D97-AF65-F5344CB8AC3E}">
        <p14:creationId xmlns:p14="http://schemas.microsoft.com/office/powerpoint/2010/main" val="422169144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412776"/>
            <a:ext cx="3572389" cy="3639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412776"/>
            <a:ext cx="3952373" cy="4869160"/>
          </a:xfrm>
          <a:prstGeom prst="rect">
            <a:avLst/>
          </a:prstGeom>
          <a:solidFill>
            <a:schemeClr val="bg1"/>
          </a:solidFill>
          <a:ln>
            <a:noFill/>
          </a:ln>
          <a:effectLst/>
        </p:spPr>
      </p:pic>
      <p:sp>
        <p:nvSpPr>
          <p:cNvPr id="2" name="矩形 1"/>
          <p:cNvSpPr/>
          <p:nvPr/>
        </p:nvSpPr>
        <p:spPr>
          <a:xfrm>
            <a:off x="675029" y="1424075"/>
            <a:ext cx="1800200" cy="1819659"/>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 name="文字方塊 2"/>
              <p:cNvSpPr txBox="1"/>
              <p:nvPr/>
            </p:nvSpPr>
            <p:spPr>
              <a:xfrm>
                <a:off x="675029" y="908720"/>
                <a:ext cx="7757392" cy="369332"/>
              </a:xfrm>
              <a:prstGeom prst="rect">
                <a:avLst/>
              </a:prstGeom>
              <a:noFill/>
            </p:spPr>
            <p:txBody>
              <a:bodyPr wrap="square" rtlCol="0">
                <a:spAutoFit/>
              </a:bodyPr>
              <a:lstStyle/>
              <a:p>
                <a:r>
                  <a:rPr lang="zh-TW" altLang="en-US" dirty="0"/>
                  <a:t>利用一系列的等</a:t>
                </a:r>
                <a14:m>
                  <m:oMath xmlns:m="http://schemas.openxmlformats.org/officeDocument/2006/math">
                    <m:r>
                      <a:rPr lang="en-US" altLang="zh-TW" i="1">
                        <a:latin typeface="Cambria Math"/>
                      </a:rPr>
                      <m:t>𝑡</m:t>
                    </m:r>
                    <m:r>
                      <a:rPr lang="en-US" altLang="zh-TW" i="1">
                        <a:latin typeface="Cambria Math"/>
                      </a:rPr>
                      <m:t>′</m:t>
                    </m:r>
                  </m:oMath>
                </a14:m>
                <a:r>
                  <a:rPr lang="zh-TW" altLang="en-US" dirty="0"/>
                  <a:t>線，就可以幾何方式表達出不同觀察者量到的時空。</a:t>
                </a:r>
              </a:p>
            </p:txBody>
          </p:sp>
        </mc:Choice>
        <mc:Fallback xmlns="">
          <p:sp>
            <p:nvSpPr>
              <p:cNvPr id="3" name="文字方塊 2"/>
              <p:cNvSpPr txBox="1">
                <a:spLocks noRot="1" noChangeAspect="1" noMove="1" noResize="1" noEditPoints="1" noAdjustHandles="1" noChangeArrowheads="1" noChangeShapeType="1" noTextEdit="1"/>
              </p:cNvSpPr>
              <p:nvPr/>
            </p:nvSpPr>
            <p:spPr>
              <a:xfrm>
                <a:off x="675029" y="908720"/>
                <a:ext cx="7757392" cy="369332"/>
              </a:xfrm>
              <a:prstGeom prst="rect">
                <a:avLst/>
              </a:prstGeom>
              <a:blipFill rotWithShape="1">
                <a:blip r:embed="rId4"/>
                <a:stretch>
                  <a:fillRect l="-708" t="-6557" b="-2623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888633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3208425"/>
            <a:ext cx="5558426" cy="2588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99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1772816"/>
            <a:ext cx="3032601" cy="4042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251520" y="1772816"/>
            <a:ext cx="5976664" cy="369332"/>
          </a:xfrm>
          <a:prstGeom prst="rect">
            <a:avLst/>
          </a:prstGeom>
          <a:noFill/>
        </p:spPr>
        <p:txBody>
          <a:bodyPr wrap="square" rtlCol="0">
            <a:spAutoFit/>
          </a:bodyPr>
          <a:lstStyle/>
          <a:p>
            <a:r>
              <a:rPr lang="zh-TW" altLang="en-US" dirty="0"/>
              <a:t>別忘了，思考是你最厲害的功能！因此要多鍛鍊！</a:t>
            </a:r>
          </a:p>
        </p:txBody>
      </p:sp>
    </p:spTree>
    <p:extLst>
      <p:ext uri="{BB962C8B-B14F-4D97-AF65-F5344CB8AC3E}">
        <p14:creationId xmlns:p14="http://schemas.microsoft.com/office/powerpoint/2010/main" val="148484676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404664"/>
            <a:ext cx="6663194" cy="5949280"/>
          </a:xfrm>
          <a:prstGeom prst="rect">
            <a:avLst/>
          </a:prstGeom>
        </p:spPr>
      </p:pic>
    </p:spTree>
    <p:extLst>
      <p:ext uri="{BB962C8B-B14F-4D97-AF65-F5344CB8AC3E}">
        <p14:creationId xmlns:p14="http://schemas.microsoft.com/office/powerpoint/2010/main" val="168423154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4581128"/>
            <a:ext cx="51339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620688"/>
            <a:ext cx="7956376" cy="3538982"/>
          </a:xfrm>
          <a:prstGeom prst="rect">
            <a:avLst/>
          </a:prstGeom>
        </p:spPr>
      </p:pic>
    </p:spTree>
    <p:extLst>
      <p:ext uri="{BB962C8B-B14F-4D97-AF65-F5344CB8AC3E}">
        <p14:creationId xmlns:p14="http://schemas.microsoft.com/office/powerpoint/2010/main" val="54621405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矩形 4"/>
          <p:cNvSpPr/>
          <p:nvPr/>
        </p:nvSpPr>
        <p:spPr>
          <a:xfrm>
            <a:off x="4350526" y="1772816"/>
            <a:ext cx="3960440" cy="4104456"/>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pic>
        <p:nvPicPr>
          <p:cNvPr id="4" name="圖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2174" y="1750757"/>
            <a:ext cx="2847306" cy="4119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2" descr="\\Mac\Home\Downloads\Twin_Paradox_Minkowski_Diagram.svg.png"/>
          <p:cNvPicPr>
            <a:picLocks noChangeAspect="1" noChangeArrowheads="1"/>
          </p:cNvPicPr>
          <p:nvPr/>
        </p:nvPicPr>
        <p:blipFill rotWithShape="1">
          <a:blip r:embed="rId3">
            <a:extLst>
              <a:ext uri="{28A0092B-C50C-407E-A947-70E740481C1C}">
                <a14:useLocalDpi xmlns:a14="http://schemas.microsoft.com/office/drawing/2010/main" val="0"/>
              </a:ext>
            </a:extLst>
          </a:blip>
          <a:srcRect r="13869"/>
          <a:stretch/>
        </p:blipFill>
        <p:spPr bwMode="auto">
          <a:xfrm>
            <a:off x="4158727" y="1772816"/>
            <a:ext cx="4344038" cy="410445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文字方塊 7"/>
              <p:cNvSpPr txBox="1"/>
              <p:nvPr/>
            </p:nvSpPr>
            <p:spPr>
              <a:xfrm>
                <a:off x="4854582" y="4869160"/>
                <a:ext cx="327026" cy="4001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a:ea typeface="Cambria Math"/>
                        </a:rPr>
                        <m:t>𝑐𝑡</m:t>
                      </m:r>
                      <m:r>
                        <a:rPr lang="en-US" altLang="zh-TW" sz="2000" b="0" i="1" smtClean="0">
                          <a:latin typeface="Cambria Math"/>
                          <a:ea typeface="Cambria Math"/>
                        </a:rPr>
                        <m:t>′</m:t>
                      </m:r>
                    </m:oMath>
                  </m:oMathPara>
                </a14:m>
                <a:endParaRPr lang="zh-TW" altLang="en-US" sz="20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4854582" y="4869160"/>
                <a:ext cx="327026" cy="400110"/>
              </a:xfrm>
              <a:prstGeom prst="rect">
                <a:avLst/>
              </a:prstGeom>
              <a:blipFill rotWithShape="1">
                <a:blip r:embed="rId4"/>
                <a:stretch>
                  <a:fillRect l="-1852" r="-4629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1182174" y="1350647"/>
                <a:ext cx="327026" cy="4001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a:ea typeface="Cambria Math"/>
                        </a:rPr>
                        <m:t>𝑡</m:t>
                      </m:r>
                    </m:oMath>
                  </m:oMathPara>
                </a14:m>
                <a:endParaRPr lang="zh-TW" altLang="en-US" sz="2000"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1182174" y="1350647"/>
                <a:ext cx="327026" cy="400110"/>
              </a:xfrm>
              <a:prstGeom prst="rect">
                <a:avLst/>
              </a:prstGeom>
              <a:blipFill rotWithShape="1">
                <a:blip r:embed="rId5"/>
                <a:stretch>
                  <a:fillRect/>
                </a:stretch>
              </a:blipFill>
            </p:spPr>
            <p:txBody>
              <a:bodyPr/>
              <a:lstStyle/>
              <a:p>
                <a:r>
                  <a:rPr lang="zh-TW" altLang="en-US">
                    <a:noFill/>
                  </a:rPr>
                  <a:t> </a:t>
                </a:r>
              </a:p>
            </p:txBody>
          </p:sp>
        </mc:Fallback>
      </mc:AlternateContent>
      <p:cxnSp>
        <p:nvCxnSpPr>
          <p:cNvPr id="10" name="直線接點 9"/>
          <p:cNvCxnSpPr/>
          <p:nvPr/>
        </p:nvCxnSpPr>
        <p:spPr>
          <a:xfrm>
            <a:off x="894142" y="4437112"/>
            <a:ext cx="1872208" cy="0"/>
          </a:xfrm>
          <a:prstGeom prst="line">
            <a:avLst/>
          </a:prstGeom>
          <a:ln w="12700">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894142" y="3717032"/>
            <a:ext cx="2127226" cy="0"/>
          </a:xfrm>
          <a:prstGeom prst="line">
            <a:avLst/>
          </a:prstGeom>
          <a:ln w="12700">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60957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4" descr="F37_05"/>
          <p:cNvPicPr>
            <a:picLocks noChangeAspect="1" noChangeArrowheads="1"/>
          </p:cNvPicPr>
          <p:nvPr/>
        </p:nvPicPr>
        <p:blipFill rotWithShape="1">
          <a:blip r:embed="rId3">
            <a:extLst>
              <a:ext uri="{28A0092B-C50C-407E-A947-70E740481C1C}">
                <a14:useLocalDpi xmlns:a14="http://schemas.microsoft.com/office/drawing/2010/main" val="0"/>
              </a:ext>
            </a:extLst>
          </a:blip>
          <a:srcRect b="18341"/>
          <a:stretch/>
        </p:blipFill>
        <p:spPr bwMode="auto">
          <a:xfrm>
            <a:off x="866888" y="1290059"/>
            <a:ext cx="4001955" cy="266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3909" name="Object 4"/>
          <p:cNvGraphicFramePr>
            <a:graphicFrameLocks noChangeAspect="1"/>
          </p:cNvGraphicFramePr>
          <p:nvPr>
            <p:extLst>
              <p:ext uri="{D42A27DB-BD31-4B8C-83A1-F6EECF244321}">
                <p14:modId xmlns:p14="http://schemas.microsoft.com/office/powerpoint/2010/main" val="1057500754"/>
              </p:ext>
            </p:extLst>
          </p:nvPr>
        </p:nvGraphicFramePr>
        <p:xfrm>
          <a:off x="3480208" y="3066776"/>
          <a:ext cx="350837" cy="255587"/>
        </p:xfrm>
        <a:graphic>
          <a:graphicData uri="http://schemas.openxmlformats.org/presentationml/2006/ole">
            <mc:AlternateContent xmlns:mc="http://schemas.openxmlformats.org/markup-compatibility/2006">
              <mc:Choice xmlns:v="urn:schemas-microsoft-com:vml" Requires="v">
                <p:oleObj name="Equation" r:id="rId4" imgW="279279" imgH="203112" progId="Equation.DSMT4">
                  <p:embed/>
                </p:oleObj>
              </mc:Choice>
              <mc:Fallback>
                <p:oleObj name="Equation" r:id="rId4" imgW="279279" imgH="203112" progId="Equation.DSMT4">
                  <p:embed/>
                  <p:pic>
                    <p:nvPicPr>
                      <p:cNvPr id="12390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0208" y="3066776"/>
                        <a:ext cx="350837" cy="255587"/>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23913" name="Picture 10" descr="C:\Users\Chia-Hung Chang\Downloads\Data\Halliday8E-0103307-IRCD\Figure\CH37\ch37\afg00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1268760"/>
            <a:ext cx="3456384" cy="2685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4" name="文字方塊 9"/>
          <p:cNvSpPr txBox="1">
            <a:spLocks noChangeArrowheads="1"/>
          </p:cNvSpPr>
          <p:nvPr/>
        </p:nvSpPr>
        <p:spPr bwMode="auto">
          <a:xfrm>
            <a:off x="1719922" y="5481427"/>
            <a:ext cx="45082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None/>
            </a:pPr>
            <a:r>
              <a:rPr kumimoji="0" lang="zh-TW" altLang="en-US" sz="1800" dirty="0">
                <a:solidFill>
                  <a:srgbClr val="FF0000"/>
                </a:solidFill>
                <a:latin typeface="Arial" charset="0"/>
              </a:rPr>
              <a:t>觀察者火箭無法加速到與光一樣快！</a:t>
            </a:r>
          </a:p>
        </p:txBody>
      </p:sp>
      <p:graphicFrame>
        <p:nvGraphicFramePr>
          <p:cNvPr id="11" name="Object 8"/>
          <p:cNvGraphicFramePr>
            <a:graphicFrameLocks noChangeAspect="1"/>
          </p:cNvGraphicFramePr>
          <p:nvPr>
            <p:extLst>
              <p:ext uri="{D42A27DB-BD31-4B8C-83A1-F6EECF244321}">
                <p14:modId xmlns:p14="http://schemas.microsoft.com/office/powerpoint/2010/main" val="2611849684"/>
              </p:ext>
            </p:extLst>
          </p:nvPr>
        </p:nvGraphicFramePr>
        <p:xfrm>
          <a:off x="1391492" y="3212982"/>
          <a:ext cx="263700" cy="205424"/>
        </p:xfrm>
        <a:graphic>
          <a:graphicData uri="http://schemas.openxmlformats.org/presentationml/2006/ole">
            <mc:AlternateContent xmlns:mc="http://schemas.openxmlformats.org/markup-compatibility/2006">
              <mc:Choice xmlns:v="urn:schemas-microsoft-com:vml" Requires="v">
                <p:oleObj name="Equation" r:id="rId7" imgW="228402" imgH="177646" progId="Equation.DSMT4">
                  <p:embed/>
                </p:oleObj>
              </mc:Choice>
              <mc:Fallback>
                <p:oleObj name="Equation" r:id="rId7" imgW="228402" imgH="177646" progId="Equation.DSMT4">
                  <p:embed/>
                  <p:pic>
                    <p:nvPicPr>
                      <p:cNvPr id="11"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1492" y="3212982"/>
                        <a:ext cx="263700" cy="205424"/>
                      </a:xfrm>
                      <a:prstGeom prst="rect">
                        <a:avLst/>
                      </a:prstGeom>
                      <a:solidFill>
                        <a:schemeClr val="bg1"/>
                      </a:solidFill>
                      <a:ln>
                        <a:noFill/>
                      </a:ln>
                      <a:effectLst/>
                    </p:spPr>
                  </p:pic>
                </p:oleObj>
              </mc:Fallback>
            </mc:AlternateContent>
          </a:graphicData>
        </a:graphic>
      </p:graphicFrame>
      <p:pic>
        <p:nvPicPr>
          <p:cNvPr id="12"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r="74741" b="42967"/>
          <a:stretch/>
        </p:blipFill>
        <p:spPr bwMode="auto">
          <a:xfrm>
            <a:off x="2017196" y="1370349"/>
            <a:ext cx="667099" cy="740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60576" t="48049" r="30913" b="12612"/>
          <a:stretch/>
        </p:blipFill>
        <p:spPr bwMode="auto">
          <a:xfrm>
            <a:off x="4309233" y="1334672"/>
            <a:ext cx="418781" cy="951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4" name="矩形 13"/>
              <p:cNvSpPr/>
              <p:nvPr/>
            </p:nvSpPr>
            <p:spPr>
              <a:xfrm>
                <a:off x="1719922" y="4228842"/>
                <a:ext cx="2295885" cy="978345"/>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a:latin typeface="Cambria Math"/>
                        </a:rPr>
                        <m:t>∆</m:t>
                      </m:r>
                      <m:r>
                        <a:rPr lang="en-US" altLang="zh-TW" i="1">
                          <a:latin typeface="Cambria Math"/>
                        </a:rPr>
                        <m:t>𝑡</m:t>
                      </m:r>
                      <m:r>
                        <a:rPr lang="en-US" altLang="zh-TW" i="1">
                          <a:latin typeface="Cambria Math"/>
                        </a:rPr>
                        <m:t>=</m:t>
                      </m:r>
                      <m:f>
                        <m:fPr>
                          <m:ctrlPr>
                            <a:rPr lang="zh-TW" altLang="zh-TW" i="1">
                              <a:latin typeface="Cambria Math" panose="02040503050406030204" pitchFamily="18" charset="0"/>
                            </a:rPr>
                          </m:ctrlPr>
                        </m:fPr>
                        <m:num>
                          <m:r>
                            <a:rPr lang="en-US" altLang="zh-TW">
                              <a:latin typeface="Cambria Math"/>
                            </a:rPr>
                            <m:t>∆</m:t>
                          </m:r>
                          <m:r>
                            <a:rPr lang="en-US" altLang="zh-TW" i="1">
                              <a:latin typeface="Cambria Math"/>
                            </a:rPr>
                            <m:t>𝑡</m:t>
                          </m:r>
                          <m:r>
                            <a:rPr lang="en-US" altLang="zh-TW" i="1">
                              <a:latin typeface="Cambria Math"/>
                            </a:rPr>
                            <m:t>′</m:t>
                          </m:r>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r>
                        <a:rPr lang="en-US" altLang="zh-TW">
                          <a:latin typeface="Cambria Math"/>
                        </a:rPr>
                        <m:t>≡</m:t>
                      </m:r>
                      <m:r>
                        <a:rPr lang="en-US" altLang="zh-TW" i="1">
                          <a:latin typeface="Cambria Math"/>
                        </a:rPr>
                        <m:t>𝛾</m:t>
                      </m:r>
                      <m:r>
                        <a:rPr lang="en-US" altLang="zh-TW">
                          <a:latin typeface="Cambria Math"/>
                        </a:rPr>
                        <m:t>∆</m:t>
                      </m:r>
                      <m:r>
                        <a:rPr lang="en-US" altLang="zh-TW" i="1">
                          <a:latin typeface="Cambria Math"/>
                        </a:rPr>
                        <m:t>𝑡</m:t>
                      </m:r>
                      <m:r>
                        <a:rPr lang="en-US" altLang="zh-TW" i="1">
                          <a:latin typeface="Cambria Math"/>
                        </a:rPr>
                        <m:t>′</m:t>
                      </m:r>
                    </m:oMath>
                  </m:oMathPara>
                </a14:m>
                <a:endParaRPr lang="zh-TW" altLang="en-US" dirty="0"/>
              </a:p>
            </p:txBody>
          </p:sp>
        </mc:Choice>
        <mc:Fallback xmlns="">
          <p:sp>
            <p:nvSpPr>
              <p:cNvPr id="14" name="矩形 13"/>
              <p:cNvSpPr>
                <a:spLocks noRot="1" noChangeAspect="1" noMove="1" noResize="1" noEditPoints="1" noAdjustHandles="1" noChangeArrowheads="1" noChangeShapeType="1" noTextEdit="1"/>
              </p:cNvSpPr>
              <p:nvPr/>
            </p:nvSpPr>
            <p:spPr>
              <a:xfrm>
                <a:off x="1719922" y="4228842"/>
                <a:ext cx="2295885" cy="978345"/>
              </a:xfrm>
              <a:prstGeom prst="rect">
                <a:avLst/>
              </a:prstGeom>
              <a:blipFill>
                <a:blip r:embed="rId10"/>
                <a:stretch>
                  <a:fillRect/>
                </a:stretch>
              </a:blipFill>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15" name="文字方塊 10"/>
              <p:cNvSpPr txBox="1">
                <a:spLocks noChangeArrowheads="1"/>
              </p:cNvSpPr>
              <p:nvPr/>
            </p:nvSpPr>
            <p:spPr bwMode="auto">
              <a:xfrm>
                <a:off x="4711179" y="4228842"/>
                <a:ext cx="1379539" cy="369332"/>
              </a:xfrm>
              <a:prstGeom prst="rect">
                <a:avLst/>
              </a:prstGeom>
              <a:solidFill>
                <a:srgbClr val="FFFF00"/>
              </a:solidFill>
              <a:ln>
                <a:noFill/>
              </a:ln>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dirty="0" smtClean="0">
                          <a:latin typeface="Cambria Math" panose="02040503050406030204" pitchFamily="18" charset="0"/>
                          <a:ea typeface="Cambria Math" panose="02040503050406030204" pitchFamily="18" charset="0"/>
                        </a:rPr>
                        <m:t>𝑣</m:t>
                      </m:r>
                      <m:r>
                        <a:rPr lang="en-US" altLang="zh-TW" sz="1800" b="0" i="1" dirty="0" smtClean="0">
                          <a:latin typeface="Cambria Math" panose="02040503050406030204" pitchFamily="18" charset="0"/>
                          <a:ea typeface="Cambria Math" panose="02040503050406030204" pitchFamily="18" charset="0"/>
                        </a:rPr>
                        <m:t>→</m:t>
                      </m:r>
                      <m:r>
                        <a:rPr lang="en-US" altLang="zh-TW" sz="1800" b="0" i="1" dirty="0" smtClean="0">
                          <a:latin typeface="Cambria Math" panose="02040503050406030204" pitchFamily="18" charset="0"/>
                          <a:ea typeface="Cambria Math" panose="02040503050406030204" pitchFamily="18" charset="0"/>
                        </a:rPr>
                        <m:t>𝑐</m:t>
                      </m:r>
                      <m:r>
                        <a:rPr lang="en-US" altLang="zh-TW" sz="1800" b="0" i="1" dirty="0" smtClean="0">
                          <a:latin typeface="Cambria Math" panose="02040503050406030204" pitchFamily="18" charset="0"/>
                          <a:ea typeface="Cambria Math" panose="02040503050406030204" pitchFamily="18" charset="0"/>
                        </a:rPr>
                        <m:t>,</m:t>
                      </m:r>
                      <m:r>
                        <a:rPr lang="el-GR" altLang="zh-TW" sz="1800" i="1" dirty="0" smtClean="0">
                          <a:latin typeface="Cambria Math" panose="02040503050406030204" pitchFamily="18" charset="0"/>
                          <a:ea typeface="Cambria Math" panose="02040503050406030204" pitchFamily="18" charset="0"/>
                        </a:rPr>
                        <m:t>𝛾</m:t>
                      </m:r>
                      <m:r>
                        <m:rPr>
                          <m:nor/>
                        </m:rPr>
                        <a:rPr lang="en-US" altLang="zh-TW" sz="1800" dirty="0">
                          <a:latin typeface="Cambria Math" panose="02040503050406030204" pitchFamily="18" charset="0"/>
                          <a:ea typeface="Cambria Math" panose="02040503050406030204" pitchFamily="18" charset="0"/>
                        </a:rPr>
                        <m:t>→</m:t>
                      </m:r>
                      <m:r>
                        <a:rPr lang="en-US" altLang="zh-TW" sz="1800" i="1" dirty="0" smtClean="0">
                          <a:latin typeface="Cambria Math" panose="02040503050406030204" pitchFamily="18" charset="0"/>
                          <a:ea typeface="Cambria Math" panose="02040503050406030204" pitchFamily="18" charset="0"/>
                        </a:rPr>
                        <m:t>∞</m:t>
                      </m:r>
                    </m:oMath>
                  </m:oMathPara>
                </a14:m>
                <a:endParaRPr lang="zh-TW" altLang="en-US" sz="1800" dirty="0"/>
              </a:p>
            </p:txBody>
          </p:sp>
        </mc:Choice>
        <mc:Fallback>
          <p:sp>
            <p:nvSpPr>
              <p:cNvPr id="15" name="文字方塊 10"/>
              <p:cNvSpPr txBox="1">
                <a:spLocks noRot="1" noChangeAspect="1" noMove="1" noResize="1" noEditPoints="1" noAdjustHandles="1" noChangeArrowheads="1" noChangeShapeType="1" noTextEdit="1"/>
              </p:cNvSpPr>
              <p:nvPr/>
            </p:nvSpPr>
            <p:spPr bwMode="auto">
              <a:xfrm>
                <a:off x="4711179" y="4228842"/>
                <a:ext cx="1379539" cy="369332"/>
              </a:xfrm>
              <a:prstGeom prst="rect">
                <a:avLst/>
              </a:prstGeom>
              <a:blipFill>
                <a:blip r:embed="rId11"/>
                <a:stretch>
                  <a:fillRect b="-13793"/>
                </a:stretch>
              </a:blipFill>
              <a:ln>
                <a:noFill/>
              </a:ln>
            </p:spPr>
            <p:txBody>
              <a:bodyPr/>
              <a:lstStyle/>
              <a:p>
                <a:r>
                  <a:rPr lang="en-US">
                    <a:noFill/>
                  </a:rPr>
                  <a:t> </a:t>
                </a:r>
              </a:p>
            </p:txBody>
          </p:sp>
        </mc:Fallback>
      </mc:AlternateContent>
      <p:sp>
        <p:nvSpPr>
          <p:cNvPr id="2" name="Down Arrow 1">
            <a:extLst>
              <a:ext uri="{FF2B5EF4-FFF2-40B4-BE49-F238E27FC236}">
                <a16:creationId xmlns:a16="http://schemas.microsoft.com/office/drawing/2014/main" id="{3B0EFF37-1566-D1E4-691E-A0880559C0CA}"/>
              </a:ext>
            </a:extLst>
          </p:cNvPr>
          <p:cNvSpPr/>
          <p:nvPr/>
        </p:nvSpPr>
        <p:spPr>
          <a:xfrm rot="18901514">
            <a:off x="7597761" y="1334798"/>
            <a:ext cx="216024" cy="216030"/>
          </a:xfrm>
          <a:prstGeom prst="downArrow">
            <a:avLst/>
          </a:prstGeom>
          <a:solidFill>
            <a:srgbClr val="FF0000"/>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Tree>
    <p:extLst>
      <p:ext uri="{BB962C8B-B14F-4D97-AF65-F5344CB8AC3E}">
        <p14:creationId xmlns:p14="http://schemas.microsoft.com/office/powerpoint/2010/main" val="365563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3914"/>
                                        </p:tgtEl>
                                        <p:attrNameLst>
                                          <p:attrName>style.visibility</p:attrName>
                                        </p:attrNameLst>
                                      </p:cBhvr>
                                      <p:to>
                                        <p:strVal val="visible"/>
                                      </p:to>
                                    </p:set>
                                    <p:anim calcmode="lin" valueType="num">
                                      <p:cBhvr additive="base">
                                        <p:cTn id="17" dur="500" fill="hold"/>
                                        <p:tgtEl>
                                          <p:spTgt spid="123914"/>
                                        </p:tgtEl>
                                        <p:attrNameLst>
                                          <p:attrName>ppt_x</p:attrName>
                                        </p:attrNameLst>
                                      </p:cBhvr>
                                      <p:tavLst>
                                        <p:tav tm="0">
                                          <p:val>
                                            <p:strVal val="#ppt_x"/>
                                          </p:val>
                                        </p:tav>
                                        <p:tav tm="100000">
                                          <p:val>
                                            <p:strVal val="#ppt_x"/>
                                          </p:val>
                                        </p:tav>
                                      </p:tavLst>
                                    </p:anim>
                                    <p:anim calcmode="lin" valueType="num">
                                      <p:cBhvr additive="base">
                                        <p:cTn id="18" dur="500" fill="hold"/>
                                        <p:tgtEl>
                                          <p:spTgt spid="1239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4" grpId="0"/>
      <p:bldP spid="15" grpId="0" animBg="1"/>
      <p:bldP spid="2"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307" r="75495" b="42967"/>
          <a:stretch/>
        </p:blipFill>
        <p:spPr bwMode="auto">
          <a:xfrm>
            <a:off x="1425544" y="538230"/>
            <a:ext cx="1597496" cy="1625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296" b="12612"/>
          <a:stretch/>
        </p:blipFill>
        <p:spPr bwMode="auto">
          <a:xfrm>
            <a:off x="1380863" y="3791122"/>
            <a:ext cx="4869916" cy="2800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fig39"/>
          <p:cNvPicPr>
            <a:picLocks noChangeAspect="1" noChangeArrowheads="1"/>
          </p:cNvPicPr>
          <p:nvPr/>
        </p:nvPicPr>
        <p:blipFill rotWithShape="1">
          <a:blip r:embed="rId3">
            <a:extLst>
              <a:ext uri="{28A0092B-C50C-407E-A947-70E740481C1C}">
                <a14:useLocalDpi xmlns:a14="http://schemas.microsoft.com/office/drawing/2010/main" val="0"/>
              </a:ext>
            </a:extLst>
          </a:blip>
          <a:srcRect l="2160" t="32660" r="82200" b="41026"/>
          <a:stretch/>
        </p:blipFill>
        <p:spPr bwMode="auto">
          <a:xfrm>
            <a:off x="1632908" y="5802064"/>
            <a:ext cx="860612" cy="67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fig39"/>
          <p:cNvPicPr>
            <a:picLocks noChangeAspect="1" noChangeArrowheads="1"/>
          </p:cNvPicPr>
          <p:nvPr/>
        </p:nvPicPr>
        <p:blipFill rotWithShape="1">
          <a:blip r:embed="rId3">
            <a:extLst>
              <a:ext uri="{28A0092B-C50C-407E-A947-70E740481C1C}">
                <a14:useLocalDpi xmlns:a14="http://schemas.microsoft.com/office/drawing/2010/main" val="0"/>
              </a:ext>
            </a:extLst>
          </a:blip>
          <a:srcRect l="81211" t="32555" r="5963" b="39111"/>
          <a:stretch/>
        </p:blipFill>
        <p:spPr bwMode="auto">
          <a:xfrm>
            <a:off x="5544732" y="5750434"/>
            <a:ext cx="705971" cy="72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a:xfrm>
            <a:off x="1425544" y="3096463"/>
            <a:ext cx="7538944" cy="369332"/>
          </a:xfrm>
          <a:prstGeom prst="rect">
            <a:avLst/>
          </a:prstGeom>
          <a:noFill/>
        </p:spPr>
        <p:txBody>
          <a:bodyPr wrap="square" rtlCol="0">
            <a:spAutoFit/>
          </a:bodyPr>
          <a:lstStyle/>
          <a:p>
            <a:r>
              <a:rPr lang="zh-TW" altLang="en-US" dirty="0"/>
              <a:t>從地面上觀察，斜射以光速移動的雷射光，永遠追不上比光速快的鏡子！</a:t>
            </a:r>
          </a:p>
        </p:txBody>
      </p:sp>
      <p:pic>
        <p:nvPicPr>
          <p:cNvPr id="10" name="Picture 4" descr="relativit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69" t="4441" r="73420" b="65411"/>
          <a:stretch/>
        </p:blipFill>
        <p:spPr bwMode="auto">
          <a:xfrm>
            <a:off x="3220855" y="539596"/>
            <a:ext cx="1437524" cy="1625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relativity">
            <a:extLst>
              <a:ext uri="{FF2B5EF4-FFF2-40B4-BE49-F238E27FC236}">
                <a16:creationId xmlns:a16="http://schemas.microsoft.com/office/drawing/2014/main" id="{DFF7AAEB-586E-BD48-B0D1-47DF084C301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22" t="37319" r="74638" b="33838"/>
          <a:stretch/>
        </p:blipFill>
        <p:spPr bwMode="auto">
          <a:xfrm>
            <a:off x="4788024" y="565220"/>
            <a:ext cx="1379444" cy="159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relativity">
            <a:extLst>
              <a:ext uri="{FF2B5EF4-FFF2-40B4-BE49-F238E27FC236}">
                <a16:creationId xmlns:a16="http://schemas.microsoft.com/office/drawing/2014/main" id="{14968B6A-AD24-B14E-A349-CA952719A3E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69" t="67235" r="73420" b="3250"/>
          <a:stretch/>
        </p:blipFill>
        <p:spPr bwMode="auto">
          <a:xfrm>
            <a:off x="6280932" y="539596"/>
            <a:ext cx="1437524" cy="159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fig39">
            <a:extLst>
              <a:ext uri="{FF2B5EF4-FFF2-40B4-BE49-F238E27FC236}">
                <a16:creationId xmlns:a16="http://schemas.microsoft.com/office/drawing/2014/main" id="{540B9B33-99B2-5843-A503-5266AE8B98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77" t="6363" r="75795" b="67547"/>
          <a:stretch/>
        </p:blipFill>
        <p:spPr bwMode="auto">
          <a:xfrm>
            <a:off x="3200469" y="1976645"/>
            <a:ext cx="997503" cy="66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fig39"/>
          <p:cNvPicPr>
            <a:picLocks noChangeAspect="1" noChangeArrowheads="1"/>
          </p:cNvPicPr>
          <p:nvPr/>
        </p:nvPicPr>
        <p:blipFill rotWithShape="1">
          <a:blip r:embed="rId3">
            <a:extLst>
              <a:ext uri="{28A0092B-C50C-407E-A947-70E740481C1C}">
                <a14:useLocalDpi xmlns:a14="http://schemas.microsoft.com/office/drawing/2010/main" val="0"/>
              </a:ext>
            </a:extLst>
          </a:blip>
          <a:srcRect l="82260" t="4838" b="67687"/>
          <a:stretch/>
        </p:blipFill>
        <p:spPr bwMode="auto">
          <a:xfrm>
            <a:off x="6989769" y="1967797"/>
            <a:ext cx="976407" cy="70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relativity">
            <a:extLst>
              <a:ext uri="{FF2B5EF4-FFF2-40B4-BE49-F238E27FC236}">
                <a16:creationId xmlns:a16="http://schemas.microsoft.com/office/drawing/2014/main" id="{EA870F75-1F8F-BD5F-2898-D162C3793A7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497" t="52324" r="74638" b="33838"/>
          <a:stretch/>
        </p:blipFill>
        <p:spPr bwMode="auto">
          <a:xfrm>
            <a:off x="7066377" y="1697755"/>
            <a:ext cx="529959" cy="25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D90C176B-EEF2-693D-D6B9-8D804FC8E88F}"/>
              </a:ext>
            </a:extLst>
          </p:cNvPr>
          <p:cNvSpPr txBox="1"/>
          <p:nvPr/>
        </p:nvSpPr>
        <p:spPr>
          <a:xfrm>
            <a:off x="1425544" y="2697547"/>
            <a:ext cx="4572000" cy="369332"/>
          </a:xfrm>
          <a:prstGeom prst="rect">
            <a:avLst/>
          </a:prstGeom>
          <a:noFill/>
        </p:spPr>
        <p:txBody>
          <a:bodyPr wrap="square">
            <a:spAutoFit/>
          </a:bodyPr>
          <a:lstStyle/>
          <a:p>
            <a:r>
              <a:rPr kumimoji="0" lang="zh-TW" altLang="en-US" sz="1800" dirty="0">
                <a:latin typeface="Arial" charset="0"/>
              </a:rPr>
              <a:t>如果觀察者火箭加速到比光還快，</a:t>
            </a:r>
            <a:endParaRPr lang="en-TW" dirty="0"/>
          </a:p>
        </p:txBody>
      </p:sp>
      <p:pic>
        <p:nvPicPr>
          <p:cNvPr id="15" name="Picture 2">
            <a:extLst>
              <a:ext uri="{FF2B5EF4-FFF2-40B4-BE49-F238E27FC236}">
                <a16:creationId xmlns:a16="http://schemas.microsoft.com/office/drawing/2014/main" id="{F86FF873-734F-DBA5-9BD2-E0A83ED7F5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272" t="47585" r="38066" b="31438"/>
          <a:stretch/>
        </p:blipFill>
        <p:spPr bwMode="auto">
          <a:xfrm>
            <a:off x="2915817" y="3828573"/>
            <a:ext cx="1656184" cy="602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a:extLst>
              <a:ext uri="{FF2B5EF4-FFF2-40B4-BE49-F238E27FC236}">
                <a16:creationId xmlns:a16="http://schemas.microsoft.com/office/drawing/2014/main" id="{C5B4C38E-3DAA-A5DC-535F-632FBE7830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272" t="47585" r="38066" b="31438"/>
          <a:stretch/>
        </p:blipFill>
        <p:spPr bwMode="auto">
          <a:xfrm>
            <a:off x="3103497" y="4354006"/>
            <a:ext cx="1554882" cy="947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a:extLst>
              <a:ext uri="{FF2B5EF4-FFF2-40B4-BE49-F238E27FC236}">
                <a16:creationId xmlns:a16="http://schemas.microsoft.com/office/drawing/2014/main" id="{B42659ED-D069-23CB-69A6-03562F0636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07" r="75495" b="42967"/>
          <a:stretch/>
        </p:blipFill>
        <p:spPr bwMode="auto">
          <a:xfrm>
            <a:off x="4569972" y="4005923"/>
            <a:ext cx="1597496" cy="1625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a:extLst>
              <a:ext uri="{FF2B5EF4-FFF2-40B4-BE49-F238E27FC236}">
                <a16:creationId xmlns:a16="http://schemas.microsoft.com/office/drawing/2014/main" id="{B071324C-0D1B-3128-C666-2B410DC35C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144" t="17647" r="61502" b="64140"/>
          <a:stretch/>
        </p:blipFill>
        <p:spPr bwMode="auto">
          <a:xfrm>
            <a:off x="5375485" y="4402080"/>
            <a:ext cx="414162" cy="583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Straight Arrow Connector 20">
            <a:extLst>
              <a:ext uri="{FF2B5EF4-FFF2-40B4-BE49-F238E27FC236}">
                <a16:creationId xmlns:a16="http://schemas.microsoft.com/office/drawing/2014/main" id="{38F264B4-EDA7-BC7E-2057-35CAF7FFE010}"/>
              </a:ext>
            </a:extLst>
          </p:cNvPr>
          <p:cNvCxnSpPr>
            <a:cxnSpLocks/>
          </p:cNvCxnSpPr>
          <p:nvPr/>
        </p:nvCxnSpPr>
        <p:spPr>
          <a:xfrm flipV="1">
            <a:off x="2455411" y="4354006"/>
            <a:ext cx="1736740" cy="61329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文字方塊 2">
            <a:extLst>
              <a:ext uri="{FF2B5EF4-FFF2-40B4-BE49-F238E27FC236}">
                <a16:creationId xmlns:a16="http://schemas.microsoft.com/office/drawing/2014/main" id="{1C3F87AE-CA20-9128-EF39-DE47852F91FF}"/>
              </a:ext>
            </a:extLst>
          </p:cNvPr>
          <p:cNvSpPr txBox="1"/>
          <p:nvPr/>
        </p:nvSpPr>
        <p:spPr>
          <a:xfrm>
            <a:off x="1425544" y="3459241"/>
            <a:ext cx="3240360" cy="369332"/>
          </a:xfrm>
          <a:prstGeom prst="rect">
            <a:avLst/>
          </a:prstGeom>
          <a:noFill/>
        </p:spPr>
        <p:txBody>
          <a:bodyPr wrap="square" rtlCol="0">
            <a:spAutoFit/>
          </a:bodyPr>
          <a:lstStyle/>
          <a:p>
            <a:r>
              <a:rPr lang="zh-TW" altLang="en-US" dirty="0">
                <a:solidFill>
                  <a:srgbClr val="FF0000"/>
                </a:solidFill>
              </a:rPr>
              <a:t>物體運動不能超過光速。</a:t>
            </a:r>
          </a:p>
        </p:txBody>
      </p:sp>
    </p:spTree>
    <p:extLst>
      <p:ext uri="{BB962C8B-B14F-4D97-AF65-F5344CB8AC3E}">
        <p14:creationId xmlns:p14="http://schemas.microsoft.com/office/powerpoint/2010/main" val="160579964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5034" y="5957900"/>
            <a:ext cx="1022514" cy="792088"/>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0949" y="836712"/>
            <a:ext cx="2917505" cy="5184576"/>
          </a:xfrm>
          <a:prstGeom prst="rect">
            <a:avLst/>
          </a:prstGeom>
        </p:spPr>
      </p:pic>
      <p:sp>
        <p:nvSpPr>
          <p:cNvPr id="4" name="文字方塊 3"/>
          <p:cNvSpPr txBox="1"/>
          <p:nvPr/>
        </p:nvSpPr>
        <p:spPr>
          <a:xfrm>
            <a:off x="3005238" y="6169278"/>
            <a:ext cx="3289796" cy="369332"/>
          </a:xfrm>
          <a:prstGeom prst="rect">
            <a:avLst/>
          </a:prstGeom>
          <a:noFill/>
        </p:spPr>
        <p:txBody>
          <a:bodyPr wrap="square" rtlCol="0">
            <a:spAutoFit/>
          </a:bodyPr>
          <a:lstStyle/>
          <a:p>
            <a:r>
              <a:rPr lang="zh-TW" altLang="en-US" dirty="0"/>
              <a:t>在距離</a:t>
            </a:r>
            <a:r>
              <a:rPr kumimoji="0" lang="en-US" altLang="zh-TW" dirty="0">
                <a:latin typeface="Times New Roman" panose="02020603050405020304" pitchFamily="18" charset="0"/>
                <a:cs typeface="Times New Roman" panose="02020603050405020304" pitchFamily="18" charset="0"/>
              </a:rPr>
              <a:t>2</a:t>
            </a:r>
            <a:r>
              <a:rPr kumimoji="0" lang="en-US" altLang="zh-TW" i="1" dirty="0">
                <a:latin typeface="Times New Roman" panose="02020603050405020304" pitchFamily="18" charset="0"/>
                <a:cs typeface="Times New Roman" panose="02020603050405020304" pitchFamily="18" charset="0"/>
              </a:rPr>
              <a:t>c</a:t>
            </a:r>
            <a:r>
              <a:rPr kumimoji="0" lang="zh-TW" altLang="en-US" dirty="0">
                <a:latin typeface="Times New Roman" panose="02020603050405020304" pitchFamily="18" charset="0"/>
                <a:cs typeface="Times New Roman" panose="02020603050405020304" pitchFamily="18" charset="0"/>
              </a:rPr>
              <a:t>處發現一個神奇寶貝！</a:t>
            </a:r>
            <a:endParaRPr lang="zh-TW" altLang="en-US" dirty="0"/>
          </a:p>
        </p:txBody>
      </p:sp>
      <p:sp>
        <p:nvSpPr>
          <p:cNvPr id="5" name="TextBox 4">
            <a:extLst>
              <a:ext uri="{FF2B5EF4-FFF2-40B4-BE49-F238E27FC236}">
                <a16:creationId xmlns:a16="http://schemas.microsoft.com/office/drawing/2014/main" id="{9B44E402-E594-2FE6-9D71-6D8B18402EAF}"/>
              </a:ext>
            </a:extLst>
          </p:cNvPr>
          <p:cNvSpPr txBox="1"/>
          <p:nvPr/>
        </p:nvSpPr>
        <p:spPr>
          <a:xfrm>
            <a:off x="3104543" y="343646"/>
            <a:ext cx="2934914" cy="369332"/>
          </a:xfrm>
          <a:prstGeom prst="rect">
            <a:avLst/>
          </a:prstGeom>
          <a:noFill/>
        </p:spPr>
        <p:txBody>
          <a:bodyPr wrap="square" rtlCol="0">
            <a:spAutoFit/>
          </a:bodyPr>
          <a:lstStyle/>
          <a:p>
            <a:r>
              <a:rPr lang="en-TW" dirty="0"/>
              <a:t>更嚴格的分析：</a:t>
            </a:r>
          </a:p>
        </p:txBody>
      </p:sp>
    </p:spTree>
    <p:extLst>
      <p:ext uri="{BB962C8B-B14F-4D97-AF65-F5344CB8AC3E}">
        <p14:creationId xmlns:p14="http://schemas.microsoft.com/office/powerpoint/2010/main" val="141528114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C1E48C9-43CA-8986-6189-66AE3B1B10B6}"/>
              </a:ext>
            </a:extLst>
          </p:cNvPr>
          <p:cNvSpPr/>
          <p:nvPr/>
        </p:nvSpPr>
        <p:spPr>
          <a:xfrm>
            <a:off x="4655886" y="716781"/>
            <a:ext cx="3563216" cy="3214859"/>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10" name="Rectangle 9">
            <a:extLst>
              <a:ext uri="{FF2B5EF4-FFF2-40B4-BE49-F238E27FC236}">
                <a16:creationId xmlns:a16="http://schemas.microsoft.com/office/drawing/2014/main" id="{8DBA0F76-EEA9-71AC-9EDF-3F799A55CB36}"/>
              </a:ext>
            </a:extLst>
          </p:cNvPr>
          <p:cNvSpPr/>
          <p:nvPr/>
        </p:nvSpPr>
        <p:spPr>
          <a:xfrm>
            <a:off x="683568" y="1977944"/>
            <a:ext cx="3270465" cy="2756492"/>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mc:AlternateContent xmlns:mc="http://schemas.openxmlformats.org/markup-compatibility/2006">
        <mc:Choice xmlns:a14="http://schemas.microsoft.com/office/drawing/2010/main" Requires="a14">
          <p:sp>
            <p:nvSpPr>
              <p:cNvPr id="58" name="矩形 57"/>
              <p:cNvSpPr/>
              <p:nvPr/>
            </p:nvSpPr>
            <p:spPr>
              <a:xfrm>
                <a:off x="6632568" y="1698330"/>
                <a:ext cx="2155776" cy="1109278"/>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b="0" i="1" smtClean="0">
                              <a:latin typeface="Cambria Math" panose="02040503050406030204" pitchFamily="18" charset="0"/>
                            </a:rPr>
                          </m:ctrlPr>
                        </m:sSupPr>
                        <m:e>
                          <m:r>
                            <a:rPr lang="en-US" altLang="zh-TW" b="0" i="1" smtClean="0">
                              <a:latin typeface="Cambria Math"/>
                            </a:rPr>
                            <m:t>𝑡</m:t>
                          </m:r>
                        </m:e>
                        <m:sup>
                          <m:r>
                            <a:rPr lang="en-US" altLang="zh-TW" b="0" i="1">
                              <a:latin typeface="Cambria Math"/>
                            </a:rPr>
                            <m:t>′</m:t>
                          </m:r>
                        </m:sup>
                      </m:sSup>
                      <m:r>
                        <a:rPr lang="en-US" altLang="zh-TW" i="1">
                          <a:latin typeface="Cambria Math"/>
                        </a:rPr>
                        <m:t>=</m:t>
                      </m:r>
                      <m:f>
                        <m:fPr>
                          <m:ctrlPr>
                            <a:rPr lang="en-US" altLang="zh-TW" i="1" smtClean="0">
                              <a:latin typeface="Cambria Math" panose="02040503050406030204" pitchFamily="18" charset="0"/>
                            </a:rPr>
                          </m:ctrlPr>
                        </m:fPr>
                        <m:num>
                          <m:r>
                            <a:rPr lang="en-US" altLang="zh-TW" b="0" i="1" smtClean="0">
                              <a:latin typeface="Cambria Math"/>
                            </a:rPr>
                            <m:t>𝑡</m:t>
                          </m:r>
                          <m:r>
                            <a:rPr lang="en-US" altLang="zh-TW" i="1">
                              <a:latin typeface="Cambria Math"/>
                            </a:rPr>
                            <m:t>−</m:t>
                          </m:r>
                          <m:f>
                            <m:fPr>
                              <m:ctrlPr>
                                <a:rPr lang="en-US" altLang="zh-TW" i="1" smtClean="0">
                                  <a:latin typeface="Cambria Math" panose="02040503050406030204" pitchFamily="18" charset="0"/>
                                </a:rPr>
                              </m:ctrlPr>
                            </m:fPr>
                            <m:num>
                              <m:r>
                                <a:rPr lang="en-US" altLang="zh-TW" b="0" i="1" smtClean="0">
                                  <a:latin typeface="Cambria Math"/>
                                </a:rPr>
                                <m:t>𝑣</m:t>
                              </m:r>
                            </m:num>
                            <m:den>
                              <m:sSup>
                                <m:sSupPr>
                                  <m:ctrlPr>
                                    <a:rPr lang="en-US" altLang="zh-TW" i="1" smtClean="0">
                                      <a:latin typeface="Cambria Math" panose="02040503050406030204" pitchFamily="18" charset="0"/>
                                    </a:rPr>
                                  </m:ctrlPr>
                                </m:sSupPr>
                                <m:e>
                                  <m:r>
                                    <a:rPr lang="en-US" altLang="zh-TW" b="0" i="1" smtClean="0">
                                      <a:latin typeface="Cambria Math"/>
                                    </a:rPr>
                                    <m:t>𝑐</m:t>
                                  </m:r>
                                </m:e>
                                <m:sup>
                                  <m:r>
                                    <a:rPr lang="en-US" altLang="zh-TW" b="0" i="1" smtClean="0">
                                      <a:latin typeface="Cambria Math"/>
                                    </a:rPr>
                                    <m:t>2</m:t>
                                  </m:r>
                                </m:sup>
                              </m:sSup>
                            </m:den>
                          </m:f>
                          <m:r>
                            <a:rPr lang="en-US" altLang="zh-TW" b="0" i="1" smtClean="0">
                              <a:latin typeface="Cambria Math"/>
                            </a:rPr>
                            <m:t>𝑥</m:t>
                          </m:r>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r>
                        <a:rPr lang="en-US" altLang="zh-TW" b="0" i="1" smtClean="0">
                          <a:latin typeface="Cambria Math"/>
                        </a:rPr>
                        <m:t>=−1</m:t>
                      </m:r>
                    </m:oMath>
                  </m:oMathPara>
                </a14:m>
                <a:endParaRPr lang="zh-TW" altLang="zh-TW" dirty="0"/>
              </a:p>
            </p:txBody>
          </p:sp>
        </mc:Choice>
        <mc:Fallback>
          <p:sp>
            <p:nvSpPr>
              <p:cNvPr id="58" name="矩形 57"/>
              <p:cNvSpPr>
                <a:spLocks noRot="1" noChangeAspect="1" noMove="1" noResize="1" noEditPoints="1" noAdjustHandles="1" noChangeArrowheads="1" noChangeShapeType="1" noTextEdit="1"/>
              </p:cNvSpPr>
              <p:nvPr/>
            </p:nvSpPr>
            <p:spPr>
              <a:xfrm>
                <a:off x="6632568" y="1698330"/>
                <a:ext cx="2155776" cy="1109278"/>
              </a:xfrm>
              <a:prstGeom prst="rect">
                <a:avLst/>
              </a:prstGeom>
              <a:blipFill>
                <a:blip r:embed="rId2"/>
                <a:stretch>
                  <a:fillRect/>
                </a:stretch>
              </a:blipFill>
            </p:spPr>
            <p:txBody>
              <a:bodyPr/>
              <a:lstStyle/>
              <a:p>
                <a:r>
                  <a:rPr lang="en-US">
                    <a:noFill/>
                  </a:rPr>
                  <a:t> </a:t>
                </a:r>
              </a:p>
            </p:txBody>
          </p:sp>
        </mc:Fallback>
      </mc:AlternateContent>
      <p:cxnSp>
        <p:nvCxnSpPr>
          <p:cNvPr id="167938" name="直線單箭頭接點 3"/>
          <p:cNvCxnSpPr>
            <a:cxnSpLocks noChangeShapeType="1"/>
          </p:cNvCxnSpPr>
          <p:nvPr/>
        </p:nvCxnSpPr>
        <p:spPr bwMode="auto">
          <a:xfrm>
            <a:off x="1013052" y="3986131"/>
            <a:ext cx="2263775" cy="158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7939" name="直線單箭頭接點 5"/>
          <p:cNvCxnSpPr>
            <a:cxnSpLocks noChangeShapeType="1"/>
          </p:cNvCxnSpPr>
          <p:nvPr/>
        </p:nvCxnSpPr>
        <p:spPr bwMode="auto">
          <a:xfrm rot="5400000" flipH="1" flipV="1">
            <a:off x="500290" y="3365419"/>
            <a:ext cx="2046287" cy="158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67940" name="文字方塊 6"/>
          <p:cNvSpPr txBox="1">
            <a:spLocks noChangeArrowheads="1"/>
          </p:cNvSpPr>
          <p:nvPr/>
        </p:nvSpPr>
        <p:spPr bwMode="auto">
          <a:xfrm>
            <a:off x="3240315" y="3840081"/>
            <a:ext cx="438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600" i="1">
                <a:latin typeface="Times New Roman" pitchFamily="18" charset="0"/>
              </a:rPr>
              <a:t>x</a:t>
            </a:r>
            <a:endParaRPr kumimoji="0" lang="zh-TW" altLang="en-US" sz="1600" i="1">
              <a:latin typeface="Times New Roman" pitchFamily="18" charset="0"/>
            </a:endParaRPr>
          </a:p>
        </p:txBody>
      </p:sp>
      <p:sp>
        <p:nvSpPr>
          <p:cNvPr id="167941" name="文字方塊 7"/>
          <p:cNvSpPr txBox="1">
            <a:spLocks noChangeArrowheads="1"/>
          </p:cNvSpPr>
          <p:nvPr/>
        </p:nvSpPr>
        <p:spPr bwMode="auto">
          <a:xfrm>
            <a:off x="1378177" y="1977944"/>
            <a:ext cx="438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600" i="1">
                <a:latin typeface="Times New Roman" pitchFamily="18" charset="0"/>
              </a:rPr>
              <a:t>t</a:t>
            </a:r>
            <a:endParaRPr kumimoji="0" lang="zh-TW" altLang="en-US" sz="1600" i="1">
              <a:latin typeface="Times New Roman" pitchFamily="18" charset="0"/>
            </a:endParaRPr>
          </a:p>
        </p:txBody>
      </p:sp>
      <p:sp>
        <p:nvSpPr>
          <p:cNvPr id="167942" name="橢圓 8"/>
          <p:cNvSpPr>
            <a:spLocks noChangeArrowheads="1"/>
          </p:cNvSpPr>
          <p:nvPr/>
        </p:nvSpPr>
        <p:spPr bwMode="auto">
          <a:xfrm>
            <a:off x="1451202" y="3913106"/>
            <a:ext cx="182563" cy="182563"/>
          </a:xfrm>
          <a:prstGeom prst="ellipse">
            <a:avLst/>
          </a:prstGeom>
          <a:solidFill>
            <a:schemeClr val="accent1"/>
          </a:solidFill>
          <a:ln w="9525">
            <a:solidFill>
              <a:schemeClr val="tx1"/>
            </a:solidFill>
            <a:round/>
            <a:headEnd/>
            <a:tailEnd/>
          </a:ln>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endParaRPr kumimoji="0" lang="zh-TW" altLang="en-US" sz="1800"/>
          </a:p>
        </p:txBody>
      </p:sp>
      <p:sp>
        <p:nvSpPr>
          <p:cNvPr id="167943" name="橢圓 9"/>
          <p:cNvSpPr>
            <a:spLocks noChangeArrowheads="1"/>
          </p:cNvSpPr>
          <p:nvPr/>
        </p:nvSpPr>
        <p:spPr bwMode="auto">
          <a:xfrm>
            <a:off x="2838677" y="3292394"/>
            <a:ext cx="182563" cy="182562"/>
          </a:xfrm>
          <a:prstGeom prst="ellipse">
            <a:avLst/>
          </a:prstGeom>
          <a:solidFill>
            <a:schemeClr val="accent1"/>
          </a:solidFill>
          <a:ln w="9525">
            <a:solidFill>
              <a:schemeClr val="tx1"/>
            </a:solidFill>
            <a:round/>
            <a:headEnd/>
            <a:tailEnd/>
          </a:ln>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endParaRPr kumimoji="0" lang="zh-TW" altLang="en-US" sz="1800"/>
          </a:p>
        </p:txBody>
      </p:sp>
      <p:cxnSp>
        <p:nvCxnSpPr>
          <p:cNvPr id="167944" name="直線接點 11"/>
          <p:cNvCxnSpPr>
            <a:cxnSpLocks noChangeShapeType="1"/>
          </p:cNvCxnSpPr>
          <p:nvPr/>
        </p:nvCxnSpPr>
        <p:spPr bwMode="auto">
          <a:xfrm rot="5400000">
            <a:off x="2856139" y="4003594"/>
            <a:ext cx="18256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7945" name="直線接點 13"/>
          <p:cNvCxnSpPr>
            <a:cxnSpLocks noChangeShapeType="1"/>
          </p:cNvCxnSpPr>
          <p:nvPr/>
        </p:nvCxnSpPr>
        <p:spPr bwMode="auto">
          <a:xfrm>
            <a:off x="1451202" y="3365419"/>
            <a:ext cx="2555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67946" name="文字方塊 14"/>
          <p:cNvSpPr txBox="1">
            <a:spLocks noChangeArrowheads="1"/>
          </p:cNvSpPr>
          <p:nvPr/>
        </p:nvSpPr>
        <p:spPr bwMode="auto">
          <a:xfrm>
            <a:off x="2108427" y="4022644"/>
            <a:ext cx="766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800" dirty="0">
                <a:latin typeface="Times New Roman" pitchFamily="18" charset="0"/>
              </a:rPr>
              <a:t>2c</a:t>
            </a:r>
            <a:endParaRPr kumimoji="0" lang="zh-TW" altLang="en-US" sz="1800" dirty="0">
              <a:latin typeface="Times New Roman" pitchFamily="18" charset="0"/>
            </a:endParaRPr>
          </a:p>
        </p:txBody>
      </p:sp>
      <p:sp>
        <p:nvSpPr>
          <p:cNvPr id="167947" name="文字方塊 15"/>
          <p:cNvSpPr txBox="1">
            <a:spLocks noChangeArrowheads="1"/>
          </p:cNvSpPr>
          <p:nvPr/>
        </p:nvSpPr>
        <p:spPr bwMode="auto">
          <a:xfrm>
            <a:off x="1086077" y="3511469"/>
            <a:ext cx="255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800">
                <a:latin typeface="Times New Roman" pitchFamily="18" charset="0"/>
              </a:rPr>
              <a:t>1</a:t>
            </a:r>
            <a:endParaRPr kumimoji="0" lang="zh-TW" altLang="en-US" sz="1800">
              <a:latin typeface="Times New Roman" pitchFamily="18" charset="0"/>
            </a:endParaRPr>
          </a:p>
        </p:txBody>
      </p:sp>
      <p:cxnSp>
        <p:nvCxnSpPr>
          <p:cNvPr id="167948" name="直線單箭頭接點 17"/>
          <p:cNvCxnSpPr>
            <a:cxnSpLocks noChangeShapeType="1"/>
            <a:stCxn id="167942" idx="7"/>
            <a:endCxn id="167943" idx="3"/>
          </p:cNvCxnSpPr>
          <p:nvPr/>
        </p:nvCxnSpPr>
        <p:spPr bwMode="auto">
          <a:xfrm rot="5400000" flipH="1" flipV="1">
            <a:off x="1990158" y="3064588"/>
            <a:ext cx="492125" cy="125888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67949" name="笑臉 18"/>
          <p:cNvSpPr>
            <a:spLocks noChangeArrowheads="1"/>
          </p:cNvSpPr>
          <p:nvPr/>
        </p:nvSpPr>
        <p:spPr bwMode="auto">
          <a:xfrm>
            <a:off x="1962377" y="3328906"/>
            <a:ext cx="365125" cy="328613"/>
          </a:xfrm>
          <a:prstGeom prst="smileyFace">
            <a:avLst>
              <a:gd name="adj" fmla="val 4653"/>
            </a:avLst>
          </a:prstGeom>
          <a:solidFill>
            <a:srgbClr val="FFC000"/>
          </a:solidFill>
          <a:ln w="9525">
            <a:solidFill>
              <a:schemeClr val="tx1"/>
            </a:solidFill>
            <a:round/>
            <a:headEnd/>
            <a:tailEnd/>
          </a:ln>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endParaRPr kumimoji="0" lang="zh-TW" altLang="en-US" sz="1800"/>
          </a:p>
        </p:txBody>
      </p:sp>
      <p:cxnSp>
        <p:nvCxnSpPr>
          <p:cNvPr id="167950" name="直線單箭頭接點 20"/>
          <p:cNvCxnSpPr>
            <a:cxnSpLocks noChangeShapeType="1"/>
          </p:cNvCxnSpPr>
          <p:nvPr/>
        </p:nvCxnSpPr>
        <p:spPr bwMode="auto">
          <a:xfrm flipV="1">
            <a:off x="2017145" y="3135603"/>
            <a:ext cx="219075" cy="7302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67953" name="文字方塊 23"/>
          <p:cNvSpPr txBox="1">
            <a:spLocks noChangeArrowheads="1"/>
          </p:cNvSpPr>
          <p:nvPr/>
        </p:nvSpPr>
        <p:spPr bwMode="auto">
          <a:xfrm>
            <a:off x="1159102" y="4057466"/>
            <a:ext cx="328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800" i="1" dirty="0">
                <a:latin typeface="Times New Roman" panose="02020603050405020304" pitchFamily="18" charset="0"/>
                <a:cs typeface="Times New Roman" panose="02020603050405020304" pitchFamily="18" charset="0"/>
              </a:rPr>
              <a:t>A</a:t>
            </a:r>
            <a:endParaRPr kumimoji="0" lang="zh-TW" altLang="en-US" sz="1800" i="1" dirty="0">
              <a:latin typeface="Times New Roman" panose="02020603050405020304" pitchFamily="18" charset="0"/>
              <a:cs typeface="Times New Roman" panose="02020603050405020304" pitchFamily="18" charset="0"/>
            </a:endParaRPr>
          </a:p>
        </p:txBody>
      </p:sp>
      <p:sp>
        <p:nvSpPr>
          <p:cNvPr id="167954" name="文字方塊 24"/>
          <p:cNvSpPr txBox="1">
            <a:spLocks noChangeArrowheads="1"/>
          </p:cNvSpPr>
          <p:nvPr/>
        </p:nvSpPr>
        <p:spPr bwMode="auto">
          <a:xfrm>
            <a:off x="3275831" y="3107450"/>
            <a:ext cx="328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800" i="1" dirty="0">
                <a:latin typeface="Times New Roman" panose="02020603050405020304" pitchFamily="18" charset="0"/>
                <a:cs typeface="Times New Roman" panose="02020603050405020304" pitchFamily="18" charset="0"/>
              </a:rPr>
              <a:t>B</a:t>
            </a:r>
            <a:endParaRPr kumimoji="0" lang="zh-TW" altLang="en-US" sz="1800" i="1" dirty="0">
              <a:latin typeface="Times New Roman" panose="02020603050405020304" pitchFamily="18" charset="0"/>
              <a:cs typeface="Times New Roman" panose="02020603050405020304" pitchFamily="18" charset="0"/>
            </a:endParaRPr>
          </a:p>
        </p:txBody>
      </p:sp>
      <p:sp>
        <p:nvSpPr>
          <p:cNvPr id="167955" name="文字方塊 25"/>
          <p:cNvSpPr txBox="1">
            <a:spLocks noChangeArrowheads="1"/>
          </p:cNvSpPr>
          <p:nvPr/>
        </p:nvSpPr>
        <p:spPr bwMode="auto">
          <a:xfrm>
            <a:off x="253868" y="4896205"/>
            <a:ext cx="40388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800" i="1" dirty="0">
                <a:latin typeface="Times New Roman" panose="02020603050405020304" pitchFamily="18" charset="0"/>
                <a:cs typeface="Times New Roman" panose="02020603050405020304" pitchFamily="18" charset="0"/>
              </a:rPr>
              <a:t>A</a:t>
            </a:r>
            <a:r>
              <a:rPr kumimoji="0" lang="zh-TW" altLang="en-US" sz="1800" dirty="0">
                <a:latin typeface="Times New Roman" panose="02020603050405020304" pitchFamily="18" charset="0"/>
                <a:cs typeface="Times New Roman" panose="02020603050405020304" pitchFamily="18" charset="0"/>
              </a:rPr>
              <a:t>發射球</a:t>
            </a:r>
            <a:r>
              <a:rPr kumimoji="0" lang="zh-TW" altLang="en-US" sz="1800" dirty="0"/>
              <a:t>是因，</a:t>
            </a:r>
            <a:r>
              <a:rPr kumimoji="0" lang="en-US" altLang="zh-TW" sz="1800" i="1" dirty="0">
                <a:latin typeface="Times New Roman" panose="02020603050405020304" pitchFamily="18" charset="0"/>
                <a:cs typeface="Times New Roman" panose="02020603050405020304" pitchFamily="18" charset="0"/>
              </a:rPr>
              <a:t>B</a:t>
            </a:r>
            <a:r>
              <a:rPr kumimoji="0" lang="zh-TW" altLang="en-US" sz="1800" dirty="0">
                <a:latin typeface="Times New Roman" panose="02020603050405020304" pitchFamily="18" charset="0"/>
                <a:cs typeface="Times New Roman" panose="02020603050405020304" pitchFamily="18" charset="0"/>
              </a:rPr>
              <a:t>打中寶貝</a:t>
            </a:r>
            <a:r>
              <a:rPr kumimoji="0" lang="zh-TW" altLang="en-US" sz="1800" dirty="0"/>
              <a:t>是果。得分。</a:t>
            </a:r>
          </a:p>
        </p:txBody>
      </p:sp>
      <p:cxnSp>
        <p:nvCxnSpPr>
          <p:cNvPr id="167957" name="直線單箭頭接點 28"/>
          <p:cNvCxnSpPr>
            <a:cxnSpLocks noChangeShapeType="1"/>
          </p:cNvCxnSpPr>
          <p:nvPr/>
        </p:nvCxnSpPr>
        <p:spPr bwMode="auto">
          <a:xfrm>
            <a:off x="4608513" y="2922426"/>
            <a:ext cx="2263775" cy="158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7958" name="直線單箭頭接點 29"/>
          <p:cNvCxnSpPr>
            <a:cxnSpLocks noChangeShapeType="1"/>
          </p:cNvCxnSpPr>
          <p:nvPr/>
        </p:nvCxnSpPr>
        <p:spPr bwMode="auto">
          <a:xfrm rot="5400000" flipH="1" flipV="1">
            <a:off x="3824288" y="2574764"/>
            <a:ext cx="2592387" cy="158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67959" name="文字方塊 30"/>
          <p:cNvSpPr txBox="1">
            <a:spLocks noChangeArrowheads="1"/>
          </p:cNvSpPr>
          <p:nvPr/>
        </p:nvSpPr>
        <p:spPr bwMode="auto">
          <a:xfrm>
            <a:off x="6835775" y="2776376"/>
            <a:ext cx="438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600" i="1">
                <a:latin typeface="Times New Roman" pitchFamily="18" charset="0"/>
              </a:rPr>
              <a:t>x’</a:t>
            </a:r>
            <a:endParaRPr kumimoji="0" lang="zh-TW" altLang="en-US" sz="1600" i="1">
              <a:latin typeface="Times New Roman" pitchFamily="18" charset="0"/>
            </a:endParaRPr>
          </a:p>
        </p:txBody>
      </p:sp>
      <p:sp>
        <p:nvSpPr>
          <p:cNvPr id="167960" name="文字方塊 31"/>
          <p:cNvSpPr txBox="1">
            <a:spLocks noChangeArrowheads="1"/>
          </p:cNvSpPr>
          <p:nvPr/>
        </p:nvSpPr>
        <p:spPr bwMode="auto">
          <a:xfrm>
            <a:off x="4973638" y="914239"/>
            <a:ext cx="438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600" i="1">
                <a:latin typeface="Times New Roman" pitchFamily="18" charset="0"/>
              </a:rPr>
              <a:t>t’</a:t>
            </a:r>
            <a:endParaRPr kumimoji="0" lang="zh-TW" altLang="en-US" sz="1600" i="1">
              <a:latin typeface="Times New Roman" pitchFamily="18" charset="0"/>
            </a:endParaRPr>
          </a:p>
        </p:txBody>
      </p:sp>
      <p:sp>
        <p:nvSpPr>
          <p:cNvPr id="167961" name="橢圓 32"/>
          <p:cNvSpPr>
            <a:spLocks noChangeArrowheads="1"/>
          </p:cNvSpPr>
          <p:nvPr/>
        </p:nvSpPr>
        <p:spPr bwMode="auto">
          <a:xfrm>
            <a:off x="5046663" y="2849401"/>
            <a:ext cx="182562" cy="182563"/>
          </a:xfrm>
          <a:prstGeom prst="ellipse">
            <a:avLst/>
          </a:prstGeom>
          <a:solidFill>
            <a:schemeClr val="accent1"/>
          </a:solidFill>
          <a:ln w="9525">
            <a:solidFill>
              <a:schemeClr val="tx1"/>
            </a:solidFill>
            <a:round/>
            <a:headEnd/>
            <a:tailEnd/>
          </a:ln>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endParaRPr kumimoji="0" lang="zh-TW" altLang="en-US" sz="1800"/>
          </a:p>
        </p:txBody>
      </p:sp>
      <p:sp>
        <p:nvSpPr>
          <p:cNvPr id="167962" name="橢圓 33"/>
          <p:cNvSpPr>
            <a:spLocks noChangeArrowheads="1"/>
          </p:cNvSpPr>
          <p:nvPr/>
        </p:nvSpPr>
        <p:spPr bwMode="auto">
          <a:xfrm>
            <a:off x="6507163" y="3397089"/>
            <a:ext cx="182562" cy="182562"/>
          </a:xfrm>
          <a:prstGeom prst="ellipse">
            <a:avLst/>
          </a:prstGeom>
          <a:solidFill>
            <a:schemeClr val="accent1"/>
          </a:solidFill>
          <a:ln w="9525">
            <a:solidFill>
              <a:schemeClr val="tx1"/>
            </a:solidFill>
            <a:round/>
            <a:headEnd/>
            <a:tailEnd/>
          </a:ln>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endParaRPr kumimoji="0" lang="zh-TW" altLang="en-US" sz="1800"/>
          </a:p>
        </p:txBody>
      </p:sp>
      <p:cxnSp>
        <p:nvCxnSpPr>
          <p:cNvPr id="167963" name="直線接點 34"/>
          <p:cNvCxnSpPr>
            <a:cxnSpLocks noChangeShapeType="1"/>
          </p:cNvCxnSpPr>
          <p:nvPr/>
        </p:nvCxnSpPr>
        <p:spPr bwMode="auto">
          <a:xfrm rot="5400000">
            <a:off x="6453187" y="2939889"/>
            <a:ext cx="18256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7964" name="直線接點 35"/>
          <p:cNvCxnSpPr>
            <a:cxnSpLocks noChangeShapeType="1"/>
          </p:cNvCxnSpPr>
          <p:nvPr/>
        </p:nvCxnSpPr>
        <p:spPr bwMode="auto">
          <a:xfrm>
            <a:off x="4973638" y="3506626"/>
            <a:ext cx="255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67965" name="文字方塊 36"/>
          <p:cNvSpPr txBox="1">
            <a:spLocks noChangeArrowheads="1"/>
          </p:cNvSpPr>
          <p:nvPr/>
        </p:nvSpPr>
        <p:spPr bwMode="auto">
          <a:xfrm>
            <a:off x="5484813" y="2484276"/>
            <a:ext cx="766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800">
                <a:latin typeface="Times New Roman" pitchFamily="18" charset="0"/>
              </a:rPr>
              <a:t>2c</a:t>
            </a:r>
            <a:endParaRPr kumimoji="0" lang="zh-TW" altLang="en-US" sz="1800">
              <a:latin typeface="Times New Roman" pitchFamily="18" charset="0"/>
            </a:endParaRPr>
          </a:p>
        </p:txBody>
      </p:sp>
      <p:sp>
        <p:nvSpPr>
          <p:cNvPr id="167966" name="文字方塊 37"/>
          <p:cNvSpPr txBox="1">
            <a:spLocks noChangeArrowheads="1"/>
          </p:cNvSpPr>
          <p:nvPr/>
        </p:nvSpPr>
        <p:spPr bwMode="auto">
          <a:xfrm>
            <a:off x="4791075" y="3068476"/>
            <a:ext cx="255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800">
                <a:latin typeface="Times New Roman" pitchFamily="18" charset="0"/>
              </a:rPr>
              <a:t>1</a:t>
            </a:r>
            <a:endParaRPr kumimoji="0" lang="zh-TW" altLang="en-US" sz="1800">
              <a:latin typeface="Times New Roman" pitchFamily="18" charset="0"/>
            </a:endParaRPr>
          </a:p>
        </p:txBody>
      </p:sp>
      <p:cxnSp>
        <p:nvCxnSpPr>
          <p:cNvPr id="167967" name="直線單箭頭接點 38"/>
          <p:cNvCxnSpPr>
            <a:cxnSpLocks noChangeShapeType="1"/>
            <a:endCxn id="167962" idx="2"/>
          </p:cNvCxnSpPr>
          <p:nvPr/>
        </p:nvCxnSpPr>
        <p:spPr bwMode="auto">
          <a:xfrm>
            <a:off x="5192713" y="2958939"/>
            <a:ext cx="1314450" cy="529431"/>
          </a:xfrm>
          <a:prstGeom prst="straightConnector1">
            <a:avLst/>
          </a:prstGeom>
          <a:noFill/>
          <a:ln w="9525">
            <a:solidFill>
              <a:schemeClr val="tx1"/>
            </a:solidFill>
            <a:round/>
            <a:headEnd type="arrow"/>
            <a:tailEnd type="none" w="med" len="med"/>
          </a:ln>
          <a:extLst>
            <a:ext uri="{909E8E84-426E-40DD-AFC4-6F175D3DCCD1}">
              <a14:hiddenFill xmlns:a14="http://schemas.microsoft.com/office/drawing/2010/main">
                <a:noFill/>
              </a14:hiddenFill>
            </a:ext>
          </a:extLst>
        </p:spPr>
      </p:cxnSp>
      <p:cxnSp>
        <p:nvCxnSpPr>
          <p:cNvPr id="167969" name="直線單箭頭接點 40"/>
          <p:cNvCxnSpPr>
            <a:cxnSpLocks noChangeShapeType="1"/>
          </p:cNvCxnSpPr>
          <p:nvPr/>
        </p:nvCxnSpPr>
        <p:spPr bwMode="auto">
          <a:xfrm flipH="1" flipV="1">
            <a:off x="5229225" y="3255801"/>
            <a:ext cx="465136" cy="18326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67970" name="文字方塊 41"/>
          <p:cNvSpPr txBox="1">
            <a:spLocks noChangeArrowheads="1"/>
          </p:cNvSpPr>
          <p:nvPr/>
        </p:nvSpPr>
        <p:spPr bwMode="auto">
          <a:xfrm>
            <a:off x="4754563" y="2520789"/>
            <a:ext cx="328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800" i="1" dirty="0">
                <a:latin typeface="Times New Roman" panose="02020603050405020304" pitchFamily="18" charset="0"/>
                <a:cs typeface="Times New Roman" panose="02020603050405020304" pitchFamily="18" charset="0"/>
              </a:rPr>
              <a:t>A</a:t>
            </a:r>
            <a:endParaRPr kumimoji="0" lang="zh-TW" altLang="en-US" sz="1800" i="1" dirty="0">
              <a:latin typeface="Times New Roman" panose="02020603050405020304" pitchFamily="18" charset="0"/>
              <a:cs typeface="Times New Roman" panose="02020603050405020304" pitchFamily="18" charset="0"/>
            </a:endParaRPr>
          </a:p>
        </p:txBody>
      </p:sp>
      <p:sp>
        <p:nvSpPr>
          <p:cNvPr id="167971" name="文字方塊 42"/>
          <p:cNvSpPr txBox="1">
            <a:spLocks noChangeArrowheads="1"/>
          </p:cNvSpPr>
          <p:nvPr/>
        </p:nvSpPr>
        <p:spPr bwMode="auto">
          <a:xfrm>
            <a:off x="6840138" y="3365419"/>
            <a:ext cx="328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800" i="1" dirty="0">
                <a:latin typeface="Times New Roman" panose="02020603050405020304" pitchFamily="18" charset="0"/>
                <a:cs typeface="Times New Roman" panose="02020603050405020304" pitchFamily="18" charset="0"/>
              </a:rPr>
              <a:t>B</a:t>
            </a:r>
            <a:endParaRPr kumimoji="0" lang="zh-TW" altLang="en-US" sz="1800" i="1" dirty="0">
              <a:latin typeface="Times New Roman" panose="02020603050405020304" pitchFamily="18" charset="0"/>
              <a:cs typeface="Times New Roman" panose="02020603050405020304" pitchFamily="18" charset="0"/>
            </a:endParaRPr>
          </a:p>
        </p:txBody>
      </p:sp>
      <p:sp>
        <p:nvSpPr>
          <p:cNvPr id="51" name="文字方塊 50"/>
          <p:cNvSpPr txBox="1"/>
          <p:nvPr/>
        </p:nvSpPr>
        <p:spPr>
          <a:xfrm>
            <a:off x="4771762" y="239770"/>
            <a:ext cx="4395539" cy="369332"/>
          </a:xfrm>
          <a:prstGeom prst="rect">
            <a:avLst/>
          </a:prstGeom>
          <a:noFill/>
        </p:spPr>
        <p:txBody>
          <a:bodyPr wrap="square">
            <a:spAutoFit/>
          </a:bodyPr>
          <a:lstStyle/>
          <a:p>
            <a:pPr>
              <a:defRPr/>
            </a:pPr>
            <a:r>
              <a:rPr lang="zh-TW" altLang="en-US" dirty="0">
                <a:latin typeface="Arial" charset="0"/>
              </a:rPr>
              <a:t>從一個以</a:t>
            </a:r>
            <a:r>
              <a:rPr lang="en-US" altLang="zh-TW" dirty="0">
                <a:latin typeface="Times New Roman" panose="02020603050405020304" pitchFamily="18" charset="0"/>
                <a:cs typeface="Times New Roman" panose="02020603050405020304" pitchFamily="18" charset="0"/>
              </a:rPr>
              <a:t>4/5</a:t>
            </a:r>
            <a:r>
              <a:rPr lang="en-US" altLang="zh-TW" i="1" dirty="0">
                <a:latin typeface="Times New Roman" panose="02020603050405020304" pitchFamily="18" charset="0"/>
                <a:cs typeface="Times New Roman" panose="02020603050405020304" pitchFamily="18" charset="0"/>
              </a:rPr>
              <a:t> c</a:t>
            </a:r>
            <a:r>
              <a:rPr lang="zh-TW" altLang="en-US" i="1" dirty="0">
                <a:latin typeface="+mj-lt"/>
              </a:rPr>
              <a:t> </a:t>
            </a:r>
            <a:r>
              <a:rPr lang="zh-TW" altLang="en-US" dirty="0">
                <a:latin typeface="Arial" charset="0"/>
              </a:rPr>
              <a:t>速度移動的座標系來觀察：</a:t>
            </a:r>
          </a:p>
        </p:txBody>
      </p:sp>
      <p:sp>
        <p:nvSpPr>
          <p:cNvPr id="167973" name="文字方塊 51"/>
          <p:cNvSpPr txBox="1">
            <a:spLocks noChangeArrowheads="1"/>
          </p:cNvSpPr>
          <p:nvPr/>
        </p:nvSpPr>
        <p:spPr bwMode="auto">
          <a:xfrm>
            <a:off x="4371959" y="3940569"/>
            <a:ext cx="4521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800" i="1" dirty="0">
                <a:latin typeface="Times New Roman" panose="02020603050405020304" pitchFamily="18" charset="0"/>
                <a:cs typeface="Times New Roman" panose="02020603050405020304" pitchFamily="18" charset="0"/>
              </a:rPr>
              <a:t>A</a:t>
            </a:r>
            <a:r>
              <a:rPr kumimoji="0" lang="zh-TW" altLang="en-US" sz="1800" dirty="0">
                <a:latin typeface="Times New Roman" panose="02020603050405020304" pitchFamily="18" charset="0"/>
                <a:cs typeface="Times New Roman" panose="02020603050405020304" pitchFamily="18" charset="0"/>
              </a:rPr>
              <a:t>發射球</a:t>
            </a:r>
            <a:r>
              <a:rPr kumimoji="0" lang="zh-TW" altLang="en-US" sz="1800" dirty="0"/>
              <a:t>在後，</a:t>
            </a:r>
            <a:r>
              <a:rPr kumimoji="0" lang="en-US" altLang="zh-TW" sz="1800" dirty="0">
                <a:latin typeface="Times New Roman" panose="02020603050405020304" pitchFamily="18" charset="0"/>
                <a:cs typeface="Times New Roman" panose="02020603050405020304" pitchFamily="18" charset="0"/>
              </a:rPr>
              <a:t> </a:t>
            </a:r>
            <a:r>
              <a:rPr kumimoji="0" lang="en-US" altLang="zh-TW" sz="1800" i="1" dirty="0">
                <a:latin typeface="Times New Roman" panose="02020603050405020304" pitchFamily="18" charset="0"/>
                <a:cs typeface="Times New Roman" panose="02020603050405020304" pitchFamily="18" charset="0"/>
              </a:rPr>
              <a:t>B</a:t>
            </a:r>
            <a:r>
              <a:rPr kumimoji="0" lang="zh-TW" altLang="en-US" sz="1800" dirty="0">
                <a:latin typeface="Times New Roman" panose="02020603050405020304" pitchFamily="18" charset="0"/>
                <a:cs typeface="Times New Roman" panose="02020603050405020304" pitchFamily="18" charset="0"/>
              </a:rPr>
              <a:t>打中寶貝</a:t>
            </a:r>
            <a:r>
              <a:rPr kumimoji="0" lang="zh-TW" altLang="en-US" sz="1800" dirty="0"/>
              <a:t>在前，</a:t>
            </a:r>
          </a:p>
        </p:txBody>
      </p:sp>
      <p:sp>
        <p:nvSpPr>
          <p:cNvPr id="167974" name="文字方塊 52"/>
          <p:cNvSpPr txBox="1">
            <a:spLocks noChangeArrowheads="1"/>
          </p:cNvSpPr>
          <p:nvPr/>
        </p:nvSpPr>
        <p:spPr bwMode="auto">
          <a:xfrm>
            <a:off x="4418237" y="4896205"/>
            <a:ext cx="46182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800" i="1" dirty="0">
                <a:latin typeface="Times New Roman" panose="02020603050405020304" pitchFamily="18" charset="0"/>
                <a:cs typeface="Times New Roman" panose="02020603050405020304" pitchFamily="18" charset="0"/>
              </a:rPr>
              <a:t>B</a:t>
            </a:r>
            <a:r>
              <a:rPr kumimoji="0" lang="zh-TW" altLang="en-US" sz="1800" dirty="0">
                <a:latin typeface="Times New Roman" panose="02020603050405020304" pitchFamily="18" charset="0"/>
                <a:cs typeface="Times New Roman" panose="02020603050405020304" pitchFamily="18" charset="0"/>
              </a:rPr>
              <a:t>打中寶貝</a:t>
            </a:r>
            <a:r>
              <a:rPr kumimoji="0" lang="zh-TW" altLang="en-US" sz="1800" dirty="0"/>
              <a:t>是因，</a:t>
            </a:r>
            <a:r>
              <a:rPr kumimoji="0" lang="en-US" altLang="zh-TW" sz="1800" i="1" dirty="0">
                <a:latin typeface="Times New Roman" panose="02020603050405020304" pitchFamily="18" charset="0"/>
                <a:cs typeface="Times New Roman" panose="02020603050405020304" pitchFamily="18" charset="0"/>
              </a:rPr>
              <a:t> A</a:t>
            </a:r>
            <a:r>
              <a:rPr kumimoji="0" lang="zh-TW" altLang="en-US" sz="1800" dirty="0">
                <a:latin typeface="Times New Roman" panose="02020603050405020304" pitchFamily="18" charset="0"/>
                <a:cs typeface="Times New Roman" panose="02020603050405020304" pitchFamily="18" charset="0"/>
              </a:rPr>
              <a:t>發射球</a:t>
            </a:r>
            <a:r>
              <a:rPr kumimoji="0" lang="zh-TW" altLang="en-US" sz="1800" dirty="0"/>
              <a:t>是果。寶貝得分！</a:t>
            </a:r>
            <a:endParaRPr kumimoji="0" lang="en-US" altLang="zh-TW" sz="1800" dirty="0"/>
          </a:p>
        </p:txBody>
      </p:sp>
      <p:sp>
        <p:nvSpPr>
          <p:cNvPr id="167975" name="文字方塊 53"/>
          <p:cNvSpPr txBox="1">
            <a:spLocks noChangeArrowheads="1"/>
          </p:cNvSpPr>
          <p:nvPr/>
        </p:nvSpPr>
        <p:spPr bwMode="auto">
          <a:xfrm>
            <a:off x="2216500" y="5373216"/>
            <a:ext cx="4546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zh-TW" altLang="en-US" sz="1800" dirty="0"/>
              <a:t>如果有這樣的寶貝球，因果就完全錯亂！</a:t>
            </a:r>
          </a:p>
        </p:txBody>
      </p:sp>
      <p:graphicFrame>
        <p:nvGraphicFramePr>
          <p:cNvPr id="2" name="物件 1"/>
          <p:cNvGraphicFramePr>
            <a:graphicFrameLocks noChangeAspect="1"/>
          </p:cNvGraphicFramePr>
          <p:nvPr>
            <p:extLst>
              <p:ext uri="{D42A27DB-BD31-4B8C-83A1-F6EECF244321}">
                <p14:modId xmlns:p14="http://schemas.microsoft.com/office/powerpoint/2010/main" val="563363172"/>
              </p:ext>
            </p:extLst>
          </p:nvPr>
        </p:nvGraphicFramePr>
        <p:xfrm>
          <a:off x="3292045" y="2147590"/>
          <a:ext cx="661988" cy="623887"/>
        </p:xfrm>
        <a:graphic>
          <a:graphicData uri="http://schemas.openxmlformats.org/presentationml/2006/ole">
            <mc:AlternateContent xmlns:mc="http://schemas.openxmlformats.org/markup-compatibility/2006">
              <mc:Choice xmlns:v="urn:schemas-microsoft-com:vml" Requires="v">
                <p:oleObj name="方程式" r:id="rId3" imgW="431640" imgH="406080" progId="Equation.3">
                  <p:embed/>
                </p:oleObj>
              </mc:Choice>
              <mc:Fallback>
                <p:oleObj name="方程式" r:id="rId3" imgW="431640" imgH="406080" progId="Equation.3">
                  <p:embed/>
                  <p:pic>
                    <p:nvPicPr>
                      <p:cNvPr id="2" name="物件 1"/>
                      <p:cNvPicPr>
                        <a:picLocks noChangeAspect="1" noChangeArrowheads="1"/>
                      </p:cNvPicPr>
                      <p:nvPr/>
                    </p:nvPicPr>
                    <p:blipFill>
                      <a:blip r:embed="rId4"/>
                      <a:srcRect/>
                      <a:stretch>
                        <a:fillRect/>
                      </a:stretch>
                    </p:blipFill>
                    <p:spPr bwMode="auto">
                      <a:xfrm>
                        <a:off x="3292045" y="2147590"/>
                        <a:ext cx="661988" cy="623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3" name="笑臉 18"/>
          <p:cNvSpPr>
            <a:spLocks noChangeArrowheads="1"/>
          </p:cNvSpPr>
          <p:nvPr/>
        </p:nvSpPr>
        <p:spPr bwMode="auto">
          <a:xfrm>
            <a:off x="5747657" y="3397089"/>
            <a:ext cx="365125" cy="328613"/>
          </a:xfrm>
          <a:prstGeom prst="smileyFace">
            <a:avLst>
              <a:gd name="adj" fmla="val 4653"/>
            </a:avLst>
          </a:prstGeom>
          <a:solidFill>
            <a:srgbClr val="FFC000"/>
          </a:solidFill>
          <a:ln w="9525">
            <a:solidFill>
              <a:schemeClr val="tx1"/>
            </a:solidFill>
            <a:round/>
            <a:headEnd/>
            <a:tailEnd/>
          </a:ln>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endParaRPr kumimoji="0" lang="zh-TW" altLang="en-US" sz="1800"/>
          </a:p>
        </p:txBody>
      </p:sp>
      <p:sp>
        <p:nvSpPr>
          <p:cNvPr id="44" name="文字方塊 53"/>
          <p:cNvSpPr txBox="1">
            <a:spLocks noChangeArrowheads="1"/>
          </p:cNvSpPr>
          <p:nvPr/>
        </p:nvSpPr>
        <p:spPr bwMode="auto">
          <a:xfrm>
            <a:off x="2199659" y="5751477"/>
            <a:ext cx="4546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zh-TW" altLang="en-US" sz="1800" dirty="0"/>
              <a:t>因此以兩倍光速移動的寶貝球不存在！</a:t>
            </a:r>
          </a:p>
        </p:txBody>
      </p:sp>
      <p:sp>
        <p:nvSpPr>
          <p:cNvPr id="45" name="文字方塊 53"/>
          <p:cNvSpPr txBox="1">
            <a:spLocks noChangeArrowheads="1"/>
          </p:cNvSpPr>
          <p:nvPr/>
        </p:nvSpPr>
        <p:spPr bwMode="auto">
          <a:xfrm>
            <a:off x="262589" y="1157561"/>
            <a:ext cx="40301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zh-TW" altLang="en-US" sz="1800" dirty="0"/>
              <a:t>朝他發射一以兩倍光速移動的寶貝球。</a:t>
            </a:r>
          </a:p>
        </p:txBody>
      </p:sp>
      <p:sp>
        <p:nvSpPr>
          <p:cNvPr id="3" name="矩形 2"/>
          <p:cNvSpPr/>
          <p:nvPr/>
        </p:nvSpPr>
        <p:spPr>
          <a:xfrm>
            <a:off x="293549" y="1551499"/>
            <a:ext cx="4198585" cy="369332"/>
          </a:xfrm>
          <a:prstGeom prst="rect">
            <a:avLst/>
          </a:prstGeom>
        </p:spPr>
        <p:txBody>
          <a:bodyPr wrap="none">
            <a:spAutoFit/>
          </a:bodyPr>
          <a:lstStyle/>
          <a:p>
            <a:r>
              <a:rPr kumimoji="0" lang="zh-TW" altLang="en-US" dirty="0"/>
              <a:t>由</a:t>
            </a:r>
            <a:r>
              <a:rPr kumimoji="0" lang="en-US" altLang="zh-TW" i="1" dirty="0">
                <a:latin typeface="Times New Roman" panose="02020603050405020304" pitchFamily="18" charset="0"/>
                <a:cs typeface="Times New Roman" panose="02020603050405020304" pitchFamily="18" charset="0"/>
              </a:rPr>
              <a:t>A</a:t>
            </a:r>
            <a:r>
              <a:rPr kumimoji="0" lang="zh-TW" altLang="en-US" dirty="0"/>
              <a:t>出發，一秒鐘後</a:t>
            </a:r>
            <a:r>
              <a:rPr kumimoji="0" lang="zh-TW" altLang="en-US" dirty="0">
                <a:latin typeface="Times New Roman" panose="02020603050405020304" pitchFamily="18" charset="0"/>
                <a:cs typeface="Times New Roman" panose="02020603050405020304" pitchFamily="18" charset="0"/>
              </a:rPr>
              <a:t>到達</a:t>
            </a:r>
            <a:r>
              <a:rPr kumimoji="0" lang="en-US" altLang="zh-TW" i="1" dirty="0">
                <a:latin typeface="Times New Roman" panose="02020603050405020304" pitchFamily="18" charset="0"/>
                <a:cs typeface="Times New Roman" panose="02020603050405020304" pitchFamily="18" charset="0"/>
              </a:rPr>
              <a:t>B</a:t>
            </a:r>
            <a:r>
              <a:rPr kumimoji="0" lang="zh-TW" altLang="en-US" dirty="0">
                <a:latin typeface="Times New Roman" panose="02020603050405020304" pitchFamily="18" charset="0"/>
                <a:cs typeface="Times New Roman" panose="02020603050405020304" pitchFamily="18" charset="0"/>
              </a:rPr>
              <a:t>，打中寶貝。</a:t>
            </a:r>
            <a:endParaRPr lang="zh-TW" altLang="en-US" dirty="0">
              <a:latin typeface="Times New Roman" panose="02020603050405020304" pitchFamily="18" charset="0"/>
              <a:cs typeface="Times New Roman" panose="02020603050405020304" pitchFamily="18" charset="0"/>
            </a:endParaRPr>
          </a:p>
        </p:txBody>
      </p:sp>
      <p:sp>
        <p:nvSpPr>
          <p:cNvPr id="4" name="文字方塊 3"/>
          <p:cNvSpPr txBox="1"/>
          <p:nvPr/>
        </p:nvSpPr>
        <p:spPr>
          <a:xfrm>
            <a:off x="1816326" y="2284624"/>
            <a:ext cx="1531537" cy="369332"/>
          </a:xfrm>
          <a:prstGeom prst="rect">
            <a:avLst/>
          </a:prstGeom>
          <a:noFill/>
        </p:spPr>
        <p:txBody>
          <a:bodyPr wrap="square" rtlCol="0">
            <a:spAutoFit/>
          </a:bodyPr>
          <a:lstStyle/>
          <a:p>
            <a:r>
              <a:rPr lang="zh-TW" altLang="en-US" dirty="0"/>
              <a:t>事件</a:t>
            </a:r>
            <a:r>
              <a:rPr lang="en-US" altLang="zh-TW" i="1" dirty="0">
                <a:latin typeface="Times New Roman" panose="02020603050405020304" pitchFamily="18" charset="0"/>
                <a:cs typeface="Times New Roman" panose="02020603050405020304" pitchFamily="18" charset="0"/>
              </a:rPr>
              <a:t>B</a:t>
            </a:r>
            <a:r>
              <a:rPr lang="zh-TW" altLang="en-US" dirty="0"/>
              <a:t>的時空</a:t>
            </a:r>
          </a:p>
        </p:txBody>
      </p:sp>
      <p:sp>
        <p:nvSpPr>
          <p:cNvPr id="48" name="文字方塊 47"/>
          <p:cNvSpPr txBox="1"/>
          <p:nvPr/>
        </p:nvSpPr>
        <p:spPr>
          <a:xfrm>
            <a:off x="5159905" y="1440991"/>
            <a:ext cx="1531537" cy="369332"/>
          </a:xfrm>
          <a:prstGeom prst="rect">
            <a:avLst/>
          </a:prstGeom>
          <a:noFill/>
        </p:spPr>
        <p:txBody>
          <a:bodyPr wrap="square" rtlCol="0">
            <a:spAutoFit/>
          </a:bodyPr>
          <a:lstStyle/>
          <a:p>
            <a:r>
              <a:rPr lang="zh-TW" altLang="en-US" dirty="0"/>
              <a:t>事件</a:t>
            </a:r>
            <a:r>
              <a:rPr lang="en-US" altLang="zh-TW" dirty="0">
                <a:latin typeface="Times New Roman" panose="02020603050405020304" pitchFamily="18" charset="0"/>
                <a:cs typeface="Times New Roman" panose="02020603050405020304" pitchFamily="18" charset="0"/>
              </a:rPr>
              <a:t>B</a:t>
            </a:r>
            <a:r>
              <a:rPr lang="zh-TW" altLang="en-US" dirty="0"/>
              <a:t>的時空</a:t>
            </a:r>
          </a:p>
        </p:txBody>
      </p:sp>
      <p:sp>
        <p:nvSpPr>
          <p:cNvPr id="5" name="矩形 4"/>
          <p:cNvSpPr/>
          <p:nvPr/>
        </p:nvSpPr>
        <p:spPr>
          <a:xfrm>
            <a:off x="7061379" y="2918132"/>
            <a:ext cx="2082621" cy="369332"/>
          </a:xfrm>
          <a:prstGeom prst="rect">
            <a:avLst/>
          </a:prstGeom>
        </p:spPr>
        <p:txBody>
          <a:bodyPr wrap="none">
            <a:spAutoFit/>
          </a:bodyPr>
          <a:lstStyle/>
          <a:p>
            <a:r>
              <a:rPr kumimoji="0" lang="zh-TW" altLang="en-US" dirty="0">
                <a:solidFill>
                  <a:srgbClr val="FF0000"/>
                </a:solidFill>
              </a:rPr>
              <a:t>事件 </a:t>
            </a:r>
            <a:r>
              <a:rPr kumimoji="0" lang="en-US" altLang="zh-TW" dirty="0">
                <a:solidFill>
                  <a:srgbClr val="FF0000"/>
                </a:solidFill>
                <a:latin typeface="Times New Roman" panose="02020603050405020304" pitchFamily="18" charset="0"/>
                <a:cs typeface="Times New Roman" panose="02020603050405020304" pitchFamily="18" charset="0"/>
              </a:rPr>
              <a:t>B</a:t>
            </a:r>
            <a:r>
              <a:rPr kumimoji="0" lang="en-US" altLang="zh-TW" dirty="0">
                <a:solidFill>
                  <a:srgbClr val="FF0000"/>
                </a:solidFill>
              </a:rPr>
              <a:t> </a:t>
            </a:r>
            <a:r>
              <a:rPr kumimoji="0" lang="zh-TW" altLang="en-US" dirty="0">
                <a:solidFill>
                  <a:srgbClr val="FF0000"/>
                </a:solidFill>
              </a:rPr>
              <a:t>的時間變號</a:t>
            </a:r>
            <a:endParaRPr lang="zh-TW" altLang="en-US" dirty="0">
              <a:solidFill>
                <a:srgbClr val="FF0000"/>
              </a:solidFill>
            </a:endParaRPr>
          </a:p>
        </p:txBody>
      </p:sp>
      <p:sp>
        <p:nvSpPr>
          <p:cNvPr id="6" name="文字方塊 5"/>
          <p:cNvSpPr txBox="1"/>
          <p:nvPr/>
        </p:nvSpPr>
        <p:spPr>
          <a:xfrm>
            <a:off x="4418238" y="4365104"/>
            <a:ext cx="4114202" cy="369332"/>
          </a:xfrm>
          <a:prstGeom prst="rect">
            <a:avLst/>
          </a:prstGeom>
          <a:noFill/>
        </p:spPr>
        <p:txBody>
          <a:bodyPr wrap="square" rtlCol="0">
            <a:spAutoFit/>
          </a:bodyPr>
          <a:lstStyle/>
          <a:p>
            <a:r>
              <a:rPr lang="zh-TW" altLang="en-US" dirty="0"/>
              <a:t>因此寶貝球是由</a:t>
            </a:r>
            <a:r>
              <a:rPr lang="en-US" altLang="zh-TW" i="1" dirty="0">
                <a:latin typeface="Times New Roman" panose="02020603050405020304" pitchFamily="18" charset="0"/>
                <a:cs typeface="Times New Roman" panose="02020603050405020304" pitchFamily="18" charset="0"/>
              </a:rPr>
              <a:t>B</a:t>
            </a:r>
            <a:r>
              <a:rPr lang="zh-TW" altLang="en-US" dirty="0">
                <a:latin typeface="Times New Roman" panose="02020603050405020304" pitchFamily="18" charset="0"/>
                <a:cs typeface="Times New Roman" panose="02020603050405020304" pitchFamily="18" charset="0"/>
              </a:rPr>
              <a:t>走到</a:t>
            </a:r>
            <a:r>
              <a:rPr lang="en-US" altLang="zh-TW" i="1" dirty="0">
                <a:latin typeface="Times New Roman" panose="02020603050405020304" pitchFamily="18" charset="0"/>
                <a:cs typeface="Times New Roman" panose="02020603050405020304" pitchFamily="18" charset="0"/>
              </a:rPr>
              <a:t>A</a:t>
            </a:r>
          </a:p>
        </p:txBody>
      </p:sp>
      <p:sp>
        <p:nvSpPr>
          <p:cNvPr id="7" name="文字方塊 6"/>
          <p:cNvSpPr txBox="1"/>
          <p:nvPr/>
        </p:nvSpPr>
        <p:spPr>
          <a:xfrm>
            <a:off x="2179348" y="6165304"/>
            <a:ext cx="5683648" cy="369332"/>
          </a:xfrm>
          <a:prstGeom prst="rect">
            <a:avLst/>
          </a:prstGeom>
          <a:noFill/>
        </p:spPr>
        <p:txBody>
          <a:bodyPr wrap="square" rtlCol="0">
            <a:spAutoFit/>
          </a:bodyPr>
          <a:lstStyle/>
          <a:p>
            <a:r>
              <a:rPr lang="zh-TW" altLang="en-US" dirty="0"/>
              <a:t>可以證明超過光速運動的物體都會造成這樣的因果錯亂。</a:t>
            </a:r>
          </a:p>
        </p:txBody>
      </p:sp>
      <p:cxnSp>
        <p:nvCxnSpPr>
          <p:cNvPr id="9" name="直線單箭頭接點 8"/>
          <p:cNvCxnSpPr/>
          <p:nvPr/>
        </p:nvCxnSpPr>
        <p:spPr>
          <a:xfrm flipV="1">
            <a:off x="7221978" y="2053799"/>
            <a:ext cx="1042491" cy="369062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文字方塊 12"/>
              <p:cNvSpPr txBox="1"/>
              <p:nvPr/>
            </p:nvSpPr>
            <p:spPr>
              <a:xfrm>
                <a:off x="7062730" y="5751477"/>
                <a:ext cx="1973765" cy="369332"/>
              </a:xfrm>
              <a:prstGeom prst="rect">
                <a:avLst/>
              </a:prstGeom>
              <a:noFill/>
            </p:spPr>
            <p:txBody>
              <a:bodyPr wrap="square" rtlCol="0">
                <a:spAutoFit/>
              </a:bodyPr>
              <a:lstStyle/>
              <a:p>
                <a14:m>
                  <m:oMath xmlns:m="http://schemas.openxmlformats.org/officeDocument/2006/math">
                    <m:r>
                      <a:rPr lang="en-US" altLang="zh-TW" b="0" i="1" smtClean="0">
                        <a:latin typeface="Cambria Math"/>
                      </a:rPr>
                      <m:t>𝑡</m:t>
                    </m:r>
                    <m:r>
                      <a:rPr lang="en-US" altLang="zh-TW" b="0" i="1" smtClean="0">
                        <a:latin typeface="Cambria Math"/>
                      </a:rPr>
                      <m:t>′</m:t>
                    </m:r>
                  </m:oMath>
                </a14:m>
                <a:r>
                  <a:rPr lang="zh-TW" altLang="en-US" dirty="0"/>
                  <a:t>變號是因</a:t>
                </a:r>
                <a14:m>
                  <m:oMath xmlns:m="http://schemas.openxmlformats.org/officeDocument/2006/math">
                    <m:r>
                      <a:rPr lang="en-US" altLang="zh-TW" b="0" i="1" smtClean="0">
                        <a:latin typeface="Cambria Math"/>
                      </a:rPr>
                      <m:t>𝑥</m:t>
                    </m:r>
                  </m:oMath>
                </a14:m>
                <a:r>
                  <a:rPr lang="zh-TW" altLang="en-US" dirty="0"/>
                  <a:t>很大</a:t>
                </a:r>
              </a:p>
            </p:txBody>
          </p:sp>
        </mc:Choice>
        <mc:Fallback xmlns="">
          <p:sp>
            <p:nvSpPr>
              <p:cNvPr id="13" name="文字方塊 12"/>
              <p:cNvSpPr txBox="1">
                <a:spLocks noRot="1" noChangeAspect="1" noMove="1" noResize="1" noEditPoints="1" noAdjustHandles="1" noChangeArrowheads="1" noChangeShapeType="1" noTextEdit="1"/>
              </p:cNvSpPr>
              <p:nvPr/>
            </p:nvSpPr>
            <p:spPr>
              <a:xfrm>
                <a:off x="7062730" y="5751477"/>
                <a:ext cx="1973765" cy="369332"/>
              </a:xfrm>
              <a:prstGeom prst="rect">
                <a:avLst/>
              </a:prstGeom>
              <a:blipFill rotWithShape="1">
                <a:blip r:embed="rId7"/>
                <a:stretch>
                  <a:fillRect t="-6557" b="-26230"/>
                </a:stretch>
              </a:blipFill>
            </p:spPr>
            <p:txBody>
              <a:bodyPr/>
              <a:lstStyle/>
              <a:p>
                <a:r>
                  <a:rPr lang="zh-TW" altLang="en-US">
                    <a:noFill/>
                  </a:rPr>
                  <a:t> </a:t>
                </a:r>
              </a:p>
            </p:txBody>
          </p:sp>
        </mc:Fallback>
      </mc:AlternateContent>
      <p:pic>
        <p:nvPicPr>
          <p:cNvPr id="343599" name="Picture 559" descr="\\Mac\Home\Downloads\Poke_Bal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19961" y="1157561"/>
            <a:ext cx="396553" cy="39655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59" descr="\\Mac\Home\Downloads\Poke_Ball.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6821" y="3275094"/>
            <a:ext cx="436235" cy="4362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59" descr="\\Mac\Home\Downloads\Poke_Ball.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31680" y="3379469"/>
            <a:ext cx="436235" cy="436235"/>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p:cNvSpPr txBox="1"/>
          <p:nvPr/>
        </p:nvSpPr>
        <p:spPr>
          <a:xfrm>
            <a:off x="253867" y="737099"/>
            <a:ext cx="3289796" cy="369332"/>
          </a:xfrm>
          <a:prstGeom prst="rect">
            <a:avLst/>
          </a:prstGeom>
          <a:noFill/>
        </p:spPr>
        <p:txBody>
          <a:bodyPr wrap="square" rtlCol="0">
            <a:spAutoFit/>
          </a:bodyPr>
          <a:lstStyle/>
          <a:p>
            <a:r>
              <a:rPr lang="zh-TW" altLang="en-US" dirty="0"/>
              <a:t>在距離</a:t>
            </a:r>
            <a:r>
              <a:rPr kumimoji="0" lang="en-US" altLang="zh-TW" dirty="0">
                <a:latin typeface="Times New Roman" panose="02020603050405020304" pitchFamily="18" charset="0"/>
                <a:cs typeface="Times New Roman" panose="02020603050405020304" pitchFamily="18" charset="0"/>
              </a:rPr>
              <a:t>2</a:t>
            </a:r>
            <a:r>
              <a:rPr kumimoji="0" lang="en-US" altLang="zh-TW" i="1" dirty="0">
                <a:latin typeface="Times New Roman" panose="02020603050405020304" pitchFamily="18" charset="0"/>
                <a:cs typeface="Times New Roman" panose="02020603050405020304" pitchFamily="18" charset="0"/>
              </a:rPr>
              <a:t>c</a:t>
            </a:r>
            <a:r>
              <a:rPr kumimoji="0" lang="zh-TW" altLang="en-US" dirty="0">
                <a:latin typeface="Times New Roman" panose="02020603050405020304" pitchFamily="18" charset="0"/>
                <a:cs typeface="Times New Roman" panose="02020603050405020304" pitchFamily="18" charset="0"/>
              </a:rPr>
              <a:t>處發現一個神奇寶貝！</a:t>
            </a:r>
            <a:endParaRPr lang="zh-TW" altLang="en-US" dirty="0"/>
          </a:p>
        </p:txBody>
      </p:sp>
      <p:pic>
        <p:nvPicPr>
          <p:cNvPr id="57" name="圖片 5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43663" y="679418"/>
            <a:ext cx="625695" cy="484693"/>
          </a:xfrm>
          <a:prstGeom prst="rect">
            <a:avLst/>
          </a:prstGeom>
        </p:spPr>
      </p:pic>
      <p:pic>
        <p:nvPicPr>
          <p:cNvPr id="59" name="圖片 5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33778" y="2844213"/>
            <a:ext cx="625695" cy="484693"/>
          </a:xfrm>
          <a:prstGeom prst="rect">
            <a:avLst/>
          </a:prstGeom>
        </p:spPr>
      </p:pic>
      <p:pic>
        <p:nvPicPr>
          <p:cNvPr id="60" name="圖片 5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96283" y="3063159"/>
            <a:ext cx="625695" cy="484693"/>
          </a:xfrm>
          <a:prstGeom prst="rect">
            <a:avLst/>
          </a:prstGeom>
        </p:spPr>
      </p:pic>
      <mc:AlternateContent xmlns:mc="http://schemas.openxmlformats.org/markup-compatibility/2006">
        <mc:Choice xmlns:a14="http://schemas.microsoft.com/office/drawing/2010/main" Requires="a14">
          <p:sp>
            <p:nvSpPr>
              <p:cNvPr id="56" name="矩形 55"/>
              <p:cNvSpPr/>
              <p:nvPr/>
            </p:nvSpPr>
            <p:spPr>
              <a:xfrm>
                <a:off x="6596283" y="727764"/>
                <a:ext cx="2153277" cy="937244"/>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i="1">
                              <a:latin typeface="Cambria Math"/>
                            </a:rPr>
                            <m:t>𝑥</m:t>
                          </m:r>
                        </m:e>
                        <m:sup>
                          <m:r>
                            <a:rPr lang="en-US" altLang="zh-TW" i="1">
                              <a:latin typeface="Cambria Math"/>
                            </a:rPr>
                            <m:t>′</m:t>
                          </m:r>
                        </m:sup>
                      </m:sSup>
                      <m:r>
                        <a:rPr lang="en-US" altLang="zh-TW" i="1">
                          <a:latin typeface="Cambria Math"/>
                        </a:rPr>
                        <m:t>=</m:t>
                      </m:r>
                      <m:f>
                        <m:fPr>
                          <m:ctrlPr>
                            <a:rPr lang="en-US" altLang="zh-TW" i="1" smtClean="0">
                              <a:latin typeface="Cambria Math" panose="02040503050406030204" pitchFamily="18" charset="0"/>
                            </a:rPr>
                          </m:ctrlPr>
                        </m:fPr>
                        <m:num>
                          <m:r>
                            <a:rPr lang="en-US" altLang="zh-TW" i="1">
                              <a:latin typeface="Cambria Math"/>
                            </a:rPr>
                            <m:t>𝑥</m:t>
                          </m:r>
                          <m:r>
                            <a:rPr lang="en-US" altLang="zh-TW" i="1">
                              <a:latin typeface="Cambria Math"/>
                            </a:rPr>
                            <m:t>−</m:t>
                          </m:r>
                          <m:r>
                            <a:rPr lang="en-US" altLang="zh-TW" i="1">
                              <a:latin typeface="Cambria Math"/>
                            </a:rPr>
                            <m:t>𝑣𝑡</m:t>
                          </m:r>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r>
                        <a:rPr lang="en-US" altLang="zh-TW" b="0" i="1" smtClean="0">
                          <a:latin typeface="Cambria Math"/>
                        </a:rPr>
                        <m:t>=2</m:t>
                      </m:r>
                      <m:r>
                        <a:rPr lang="en-US" altLang="zh-TW" b="0" i="1" smtClean="0">
                          <a:latin typeface="Cambria Math"/>
                        </a:rPr>
                        <m:t>𝑐</m:t>
                      </m:r>
                    </m:oMath>
                  </m:oMathPara>
                </a14:m>
                <a:endParaRPr lang="zh-TW" altLang="zh-TW" dirty="0"/>
              </a:p>
            </p:txBody>
          </p:sp>
        </mc:Choice>
        <mc:Fallback>
          <p:sp>
            <p:nvSpPr>
              <p:cNvPr id="56" name="矩形 55"/>
              <p:cNvSpPr>
                <a:spLocks noRot="1" noChangeAspect="1" noMove="1" noResize="1" noEditPoints="1" noAdjustHandles="1" noChangeArrowheads="1" noChangeShapeType="1" noTextEdit="1"/>
              </p:cNvSpPr>
              <p:nvPr/>
            </p:nvSpPr>
            <p:spPr>
              <a:xfrm>
                <a:off x="6596283" y="727764"/>
                <a:ext cx="2153277" cy="937244"/>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292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7938"/>
                                        </p:tgtEl>
                                        <p:attrNameLst>
                                          <p:attrName>style.visibility</p:attrName>
                                        </p:attrNameLst>
                                      </p:cBhvr>
                                      <p:to>
                                        <p:strVal val="visible"/>
                                      </p:to>
                                    </p:set>
                                    <p:anim calcmode="lin" valueType="num">
                                      <p:cBhvr additive="base">
                                        <p:cTn id="7" dur="500" fill="hold"/>
                                        <p:tgtEl>
                                          <p:spTgt spid="167938"/>
                                        </p:tgtEl>
                                        <p:attrNameLst>
                                          <p:attrName>ppt_x</p:attrName>
                                        </p:attrNameLst>
                                      </p:cBhvr>
                                      <p:tavLst>
                                        <p:tav tm="0">
                                          <p:val>
                                            <p:strVal val="#ppt_x"/>
                                          </p:val>
                                        </p:tav>
                                        <p:tav tm="100000">
                                          <p:val>
                                            <p:strVal val="#ppt_x"/>
                                          </p:val>
                                        </p:tav>
                                      </p:tavLst>
                                    </p:anim>
                                    <p:anim calcmode="lin" valueType="num">
                                      <p:cBhvr additive="base">
                                        <p:cTn id="8" dur="500" fill="hold"/>
                                        <p:tgtEl>
                                          <p:spTgt spid="1679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7939"/>
                                        </p:tgtEl>
                                        <p:attrNameLst>
                                          <p:attrName>style.visibility</p:attrName>
                                        </p:attrNameLst>
                                      </p:cBhvr>
                                      <p:to>
                                        <p:strVal val="visible"/>
                                      </p:to>
                                    </p:set>
                                    <p:anim calcmode="lin" valueType="num">
                                      <p:cBhvr additive="base">
                                        <p:cTn id="11" dur="500" fill="hold"/>
                                        <p:tgtEl>
                                          <p:spTgt spid="167939"/>
                                        </p:tgtEl>
                                        <p:attrNameLst>
                                          <p:attrName>ppt_x</p:attrName>
                                        </p:attrNameLst>
                                      </p:cBhvr>
                                      <p:tavLst>
                                        <p:tav tm="0">
                                          <p:val>
                                            <p:strVal val="#ppt_x"/>
                                          </p:val>
                                        </p:tav>
                                        <p:tav tm="100000">
                                          <p:val>
                                            <p:strVal val="#ppt_x"/>
                                          </p:val>
                                        </p:tav>
                                      </p:tavLst>
                                    </p:anim>
                                    <p:anim calcmode="lin" valueType="num">
                                      <p:cBhvr additive="base">
                                        <p:cTn id="12" dur="500" fill="hold"/>
                                        <p:tgtEl>
                                          <p:spTgt spid="16793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7940"/>
                                        </p:tgtEl>
                                        <p:attrNameLst>
                                          <p:attrName>style.visibility</p:attrName>
                                        </p:attrNameLst>
                                      </p:cBhvr>
                                      <p:to>
                                        <p:strVal val="visible"/>
                                      </p:to>
                                    </p:set>
                                    <p:anim calcmode="lin" valueType="num">
                                      <p:cBhvr additive="base">
                                        <p:cTn id="15" dur="500" fill="hold"/>
                                        <p:tgtEl>
                                          <p:spTgt spid="167940"/>
                                        </p:tgtEl>
                                        <p:attrNameLst>
                                          <p:attrName>ppt_x</p:attrName>
                                        </p:attrNameLst>
                                      </p:cBhvr>
                                      <p:tavLst>
                                        <p:tav tm="0">
                                          <p:val>
                                            <p:strVal val="#ppt_x"/>
                                          </p:val>
                                        </p:tav>
                                        <p:tav tm="100000">
                                          <p:val>
                                            <p:strVal val="#ppt_x"/>
                                          </p:val>
                                        </p:tav>
                                      </p:tavLst>
                                    </p:anim>
                                    <p:anim calcmode="lin" valueType="num">
                                      <p:cBhvr additive="base">
                                        <p:cTn id="16" dur="500" fill="hold"/>
                                        <p:tgtEl>
                                          <p:spTgt spid="16794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7941"/>
                                        </p:tgtEl>
                                        <p:attrNameLst>
                                          <p:attrName>style.visibility</p:attrName>
                                        </p:attrNameLst>
                                      </p:cBhvr>
                                      <p:to>
                                        <p:strVal val="visible"/>
                                      </p:to>
                                    </p:set>
                                    <p:anim calcmode="lin" valueType="num">
                                      <p:cBhvr additive="base">
                                        <p:cTn id="19" dur="500" fill="hold"/>
                                        <p:tgtEl>
                                          <p:spTgt spid="167941"/>
                                        </p:tgtEl>
                                        <p:attrNameLst>
                                          <p:attrName>ppt_x</p:attrName>
                                        </p:attrNameLst>
                                      </p:cBhvr>
                                      <p:tavLst>
                                        <p:tav tm="0">
                                          <p:val>
                                            <p:strVal val="#ppt_x"/>
                                          </p:val>
                                        </p:tav>
                                        <p:tav tm="100000">
                                          <p:val>
                                            <p:strVal val="#ppt_x"/>
                                          </p:val>
                                        </p:tav>
                                      </p:tavLst>
                                    </p:anim>
                                    <p:anim calcmode="lin" valueType="num">
                                      <p:cBhvr additive="base">
                                        <p:cTn id="20" dur="500" fill="hold"/>
                                        <p:tgtEl>
                                          <p:spTgt spid="16794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7942"/>
                                        </p:tgtEl>
                                        <p:attrNameLst>
                                          <p:attrName>style.visibility</p:attrName>
                                        </p:attrNameLst>
                                      </p:cBhvr>
                                      <p:to>
                                        <p:strVal val="visible"/>
                                      </p:to>
                                    </p:set>
                                    <p:anim calcmode="lin" valueType="num">
                                      <p:cBhvr additive="base">
                                        <p:cTn id="23" dur="500" fill="hold"/>
                                        <p:tgtEl>
                                          <p:spTgt spid="167942"/>
                                        </p:tgtEl>
                                        <p:attrNameLst>
                                          <p:attrName>ppt_x</p:attrName>
                                        </p:attrNameLst>
                                      </p:cBhvr>
                                      <p:tavLst>
                                        <p:tav tm="0">
                                          <p:val>
                                            <p:strVal val="#ppt_x"/>
                                          </p:val>
                                        </p:tav>
                                        <p:tav tm="100000">
                                          <p:val>
                                            <p:strVal val="#ppt_x"/>
                                          </p:val>
                                        </p:tav>
                                      </p:tavLst>
                                    </p:anim>
                                    <p:anim calcmode="lin" valueType="num">
                                      <p:cBhvr additive="base">
                                        <p:cTn id="24" dur="500" fill="hold"/>
                                        <p:tgtEl>
                                          <p:spTgt spid="16794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7943"/>
                                        </p:tgtEl>
                                        <p:attrNameLst>
                                          <p:attrName>style.visibility</p:attrName>
                                        </p:attrNameLst>
                                      </p:cBhvr>
                                      <p:to>
                                        <p:strVal val="visible"/>
                                      </p:to>
                                    </p:set>
                                    <p:anim calcmode="lin" valueType="num">
                                      <p:cBhvr additive="base">
                                        <p:cTn id="27" dur="500" fill="hold"/>
                                        <p:tgtEl>
                                          <p:spTgt spid="167943"/>
                                        </p:tgtEl>
                                        <p:attrNameLst>
                                          <p:attrName>ppt_x</p:attrName>
                                        </p:attrNameLst>
                                      </p:cBhvr>
                                      <p:tavLst>
                                        <p:tav tm="0">
                                          <p:val>
                                            <p:strVal val="#ppt_x"/>
                                          </p:val>
                                        </p:tav>
                                        <p:tav tm="100000">
                                          <p:val>
                                            <p:strVal val="#ppt_x"/>
                                          </p:val>
                                        </p:tav>
                                      </p:tavLst>
                                    </p:anim>
                                    <p:anim calcmode="lin" valueType="num">
                                      <p:cBhvr additive="base">
                                        <p:cTn id="28" dur="500" fill="hold"/>
                                        <p:tgtEl>
                                          <p:spTgt spid="16794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7944"/>
                                        </p:tgtEl>
                                        <p:attrNameLst>
                                          <p:attrName>style.visibility</p:attrName>
                                        </p:attrNameLst>
                                      </p:cBhvr>
                                      <p:to>
                                        <p:strVal val="visible"/>
                                      </p:to>
                                    </p:set>
                                    <p:anim calcmode="lin" valueType="num">
                                      <p:cBhvr additive="base">
                                        <p:cTn id="31" dur="500" fill="hold"/>
                                        <p:tgtEl>
                                          <p:spTgt spid="167944"/>
                                        </p:tgtEl>
                                        <p:attrNameLst>
                                          <p:attrName>ppt_x</p:attrName>
                                        </p:attrNameLst>
                                      </p:cBhvr>
                                      <p:tavLst>
                                        <p:tav tm="0">
                                          <p:val>
                                            <p:strVal val="#ppt_x"/>
                                          </p:val>
                                        </p:tav>
                                        <p:tav tm="100000">
                                          <p:val>
                                            <p:strVal val="#ppt_x"/>
                                          </p:val>
                                        </p:tav>
                                      </p:tavLst>
                                    </p:anim>
                                    <p:anim calcmode="lin" valueType="num">
                                      <p:cBhvr additive="base">
                                        <p:cTn id="32" dur="500" fill="hold"/>
                                        <p:tgtEl>
                                          <p:spTgt spid="16794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7945"/>
                                        </p:tgtEl>
                                        <p:attrNameLst>
                                          <p:attrName>style.visibility</p:attrName>
                                        </p:attrNameLst>
                                      </p:cBhvr>
                                      <p:to>
                                        <p:strVal val="visible"/>
                                      </p:to>
                                    </p:set>
                                    <p:anim calcmode="lin" valueType="num">
                                      <p:cBhvr additive="base">
                                        <p:cTn id="35" dur="500" fill="hold"/>
                                        <p:tgtEl>
                                          <p:spTgt spid="167945"/>
                                        </p:tgtEl>
                                        <p:attrNameLst>
                                          <p:attrName>ppt_x</p:attrName>
                                        </p:attrNameLst>
                                      </p:cBhvr>
                                      <p:tavLst>
                                        <p:tav tm="0">
                                          <p:val>
                                            <p:strVal val="#ppt_x"/>
                                          </p:val>
                                        </p:tav>
                                        <p:tav tm="100000">
                                          <p:val>
                                            <p:strVal val="#ppt_x"/>
                                          </p:val>
                                        </p:tav>
                                      </p:tavLst>
                                    </p:anim>
                                    <p:anim calcmode="lin" valueType="num">
                                      <p:cBhvr additive="base">
                                        <p:cTn id="36" dur="500" fill="hold"/>
                                        <p:tgtEl>
                                          <p:spTgt spid="16794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7946"/>
                                        </p:tgtEl>
                                        <p:attrNameLst>
                                          <p:attrName>style.visibility</p:attrName>
                                        </p:attrNameLst>
                                      </p:cBhvr>
                                      <p:to>
                                        <p:strVal val="visible"/>
                                      </p:to>
                                    </p:set>
                                    <p:anim calcmode="lin" valueType="num">
                                      <p:cBhvr additive="base">
                                        <p:cTn id="39" dur="500" fill="hold"/>
                                        <p:tgtEl>
                                          <p:spTgt spid="167946"/>
                                        </p:tgtEl>
                                        <p:attrNameLst>
                                          <p:attrName>ppt_x</p:attrName>
                                        </p:attrNameLst>
                                      </p:cBhvr>
                                      <p:tavLst>
                                        <p:tav tm="0">
                                          <p:val>
                                            <p:strVal val="#ppt_x"/>
                                          </p:val>
                                        </p:tav>
                                        <p:tav tm="100000">
                                          <p:val>
                                            <p:strVal val="#ppt_x"/>
                                          </p:val>
                                        </p:tav>
                                      </p:tavLst>
                                    </p:anim>
                                    <p:anim calcmode="lin" valueType="num">
                                      <p:cBhvr additive="base">
                                        <p:cTn id="40" dur="500" fill="hold"/>
                                        <p:tgtEl>
                                          <p:spTgt spid="16794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7947"/>
                                        </p:tgtEl>
                                        <p:attrNameLst>
                                          <p:attrName>style.visibility</p:attrName>
                                        </p:attrNameLst>
                                      </p:cBhvr>
                                      <p:to>
                                        <p:strVal val="visible"/>
                                      </p:to>
                                    </p:set>
                                    <p:anim calcmode="lin" valueType="num">
                                      <p:cBhvr additive="base">
                                        <p:cTn id="43" dur="500" fill="hold"/>
                                        <p:tgtEl>
                                          <p:spTgt spid="167947"/>
                                        </p:tgtEl>
                                        <p:attrNameLst>
                                          <p:attrName>ppt_x</p:attrName>
                                        </p:attrNameLst>
                                      </p:cBhvr>
                                      <p:tavLst>
                                        <p:tav tm="0">
                                          <p:val>
                                            <p:strVal val="#ppt_x"/>
                                          </p:val>
                                        </p:tav>
                                        <p:tav tm="100000">
                                          <p:val>
                                            <p:strVal val="#ppt_x"/>
                                          </p:val>
                                        </p:tav>
                                      </p:tavLst>
                                    </p:anim>
                                    <p:anim calcmode="lin" valueType="num">
                                      <p:cBhvr additive="base">
                                        <p:cTn id="44" dur="500" fill="hold"/>
                                        <p:tgtEl>
                                          <p:spTgt spid="16794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67948"/>
                                        </p:tgtEl>
                                        <p:attrNameLst>
                                          <p:attrName>style.visibility</p:attrName>
                                        </p:attrNameLst>
                                      </p:cBhvr>
                                      <p:to>
                                        <p:strVal val="visible"/>
                                      </p:to>
                                    </p:set>
                                    <p:anim calcmode="lin" valueType="num">
                                      <p:cBhvr additive="base">
                                        <p:cTn id="47" dur="500" fill="hold"/>
                                        <p:tgtEl>
                                          <p:spTgt spid="167948"/>
                                        </p:tgtEl>
                                        <p:attrNameLst>
                                          <p:attrName>ppt_x</p:attrName>
                                        </p:attrNameLst>
                                      </p:cBhvr>
                                      <p:tavLst>
                                        <p:tav tm="0">
                                          <p:val>
                                            <p:strVal val="#ppt_x"/>
                                          </p:val>
                                        </p:tav>
                                        <p:tav tm="100000">
                                          <p:val>
                                            <p:strVal val="#ppt_x"/>
                                          </p:val>
                                        </p:tav>
                                      </p:tavLst>
                                    </p:anim>
                                    <p:anim calcmode="lin" valueType="num">
                                      <p:cBhvr additive="base">
                                        <p:cTn id="48" dur="500" fill="hold"/>
                                        <p:tgtEl>
                                          <p:spTgt spid="16794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7949"/>
                                        </p:tgtEl>
                                        <p:attrNameLst>
                                          <p:attrName>style.visibility</p:attrName>
                                        </p:attrNameLst>
                                      </p:cBhvr>
                                      <p:to>
                                        <p:strVal val="visible"/>
                                      </p:to>
                                    </p:set>
                                    <p:anim calcmode="lin" valueType="num">
                                      <p:cBhvr additive="base">
                                        <p:cTn id="51" dur="500" fill="hold"/>
                                        <p:tgtEl>
                                          <p:spTgt spid="167949"/>
                                        </p:tgtEl>
                                        <p:attrNameLst>
                                          <p:attrName>ppt_x</p:attrName>
                                        </p:attrNameLst>
                                      </p:cBhvr>
                                      <p:tavLst>
                                        <p:tav tm="0">
                                          <p:val>
                                            <p:strVal val="#ppt_x"/>
                                          </p:val>
                                        </p:tav>
                                        <p:tav tm="100000">
                                          <p:val>
                                            <p:strVal val="#ppt_x"/>
                                          </p:val>
                                        </p:tav>
                                      </p:tavLst>
                                    </p:anim>
                                    <p:anim calcmode="lin" valueType="num">
                                      <p:cBhvr additive="base">
                                        <p:cTn id="52" dur="500" fill="hold"/>
                                        <p:tgtEl>
                                          <p:spTgt spid="16794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67950"/>
                                        </p:tgtEl>
                                        <p:attrNameLst>
                                          <p:attrName>style.visibility</p:attrName>
                                        </p:attrNameLst>
                                      </p:cBhvr>
                                      <p:to>
                                        <p:strVal val="visible"/>
                                      </p:to>
                                    </p:set>
                                    <p:anim calcmode="lin" valueType="num">
                                      <p:cBhvr additive="base">
                                        <p:cTn id="55" dur="500" fill="hold"/>
                                        <p:tgtEl>
                                          <p:spTgt spid="167950"/>
                                        </p:tgtEl>
                                        <p:attrNameLst>
                                          <p:attrName>ppt_x</p:attrName>
                                        </p:attrNameLst>
                                      </p:cBhvr>
                                      <p:tavLst>
                                        <p:tav tm="0">
                                          <p:val>
                                            <p:strVal val="#ppt_x"/>
                                          </p:val>
                                        </p:tav>
                                        <p:tav tm="100000">
                                          <p:val>
                                            <p:strVal val="#ppt_x"/>
                                          </p:val>
                                        </p:tav>
                                      </p:tavLst>
                                    </p:anim>
                                    <p:anim calcmode="lin" valueType="num">
                                      <p:cBhvr additive="base">
                                        <p:cTn id="56" dur="500" fill="hold"/>
                                        <p:tgtEl>
                                          <p:spTgt spid="16795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67953"/>
                                        </p:tgtEl>
                                        <p:attrNameLst>
                                          <p:attrName>style.visibility</p:attrName>
                                        </p:attrNameLst>
                                      </p:cBhvr>
                                      <p:to>
                                        <p:strVal val="visible"/>
                                      </p:to>
                                    </p:set>
                                    <p:anim calcmode="lin" valueType="num">
                                      <p:cBhvr additive="base">
                                        <p:cTn id="59" dur="500" fill="hold"/>
                                        <p:tgtEl>
                                          <p:spTgt spid="167953"/>
                                        </p:tgtEl>
                                        <p:attrNameLst>
                                          <p:attrName>ppt_x</p:attrName>
                                        </p:attrNameLst>
                                      </p:cBhvr>
                                      <p:tavLst>
                                        <p:tav tm="0">
                                          <p:val>
                                            <p:strVal val="#ppt_x"/>
                                          </p:val>
                                        </p:tav>
                                        <p:tav tm="100000">
                                          <p:val>
                                            <p:strVal val="#ppt_x"/>
                                          </p:val>
                                        </p:tav>
                                      </p:tavLst>
                                    </p:anim>
                                    <p:anim calcmode="lin" valueType="num">
                                      <p:cBhvr additive="base">
                                        <p:cTn id="60" dur="500" fill="hold"/>
                                        <p:tgtEl>
                                          <p:spTgt spid="16795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67954"/>
                                        </p:tgtEl>
                                        <p:attrNameLst>
                                          <p:attrName>style.visibility</p:attrName>
                                        </p:attrNameLst>
                                      </p:cBhvr>
                                      <p:to>
                                        <p:strVal val="visible"/>
                                      </p:to>
                                    </p:set>
                                    <p:anim calcmode="lin" valueType="num">
                                      <p:cBhvr additive="base">
                                        <p:cTn id="63" dur="500" fill="hold"/>
                                        <p:tgtEl>
                                          <p:spTgt spid="167954"/>
                                        </p:tgtEl>
                                        <p:attrNameLst>
                                          <p:attrName>ppt_x</p:attrName>
                                        </p:attrNameLst>
                                      </p:cBhvr>
                                      <p:tavLst>
                                        <p:tav tm="0">
                                          <p:val>
                                            <p:strVal val="#ppt_x"/>
                                          </p:val>
                                        </p:tav>
                                        <p:tav tm="100000">
                                          <p:val>
                                            <p:strVal val="#ppt_x"/>
                                          </p:val>
                                        </p:tav>
                                      </p:tavLst>
                                    </p:anim>
                                    <p:anim calcmode="lin" valueType="num">
                                      <p:cBhvr additive="base">
                                        <p:cTn id="64" dur="500" fill="hold"/>
                                        <p:tgtEl>
                                          <p:spTgt spid="16795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67955"/>
                                        </p:tgtEl>
                                        <p:attrNameLst>
                                          <p:attrName>style.visibility</p:attrName>
                                        </p:attrNameLst>
                                      </p:cBhvr>
                                      <p:to>
                                        <p:strVal val="visible"/>
                                      </p:to>
                                    </p:set>
                                    <p:anim calcmode="lin" valueType="num">
                                      <p:cBhvr additive="base">
                                        <p:cTn id="67" dur="500" fill="hold"/>
                                        <p:tgtEl>
                                          <p:spTgt spid="167955"/>
                                        </p:tgtEl>
                                        <p:attrNameLst>
                                          <p:attrName>ppt_x</p:attrName>
                                        </p:attrNameLst>
                                      </p:cBhvr>
                                      <p:tavLst>
                                        <p:tav tm="0">
                                          <p:val>
                                            <p:strVal val="#ppt_x"/>
                                          </p:val>
                                        </p:tav>
                                        <p:tav tm="100000">
                                          <p:val>
                                            <p:strVal val="#ppt_x"/>
                                          </p:val>
                                        </p:tav>
                                      </p:tavLst>
                                    </p:anim>
                                    <p:anim calcmode="lin" valueType="num">
                                      <p:cBhvr additive="base">
                                        <p:cTn id="68" dur="500" fill="hold"/>
                                        <p:tgtEl>
                                          <p:spTgt spid="167955"/>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
                                        </p:tgtEl>
                                        <p:attrNameLst>
                                          <p:attrName>style.visibility</p:attrName>
                                        </p:attrNameLst>
                                      </p:cBhvr>
                                      <p:to>
                                        <p:strVal val="visible"/>
                                      </p:to>
                                    </p:set>
                                    <p:anim calcmode="lin" valueType="num">
                                      <p:cBhvr additive="base">
                                        <p:cTn id="71" dur="500" fill="hold"/>
                                        <p:tgtEl>
                                          <p:spTgt spid="2"/>
                                        </p:tgtEl>
                                        <p:attrNameLst>
                                          <p:attrName>ppt_x</p:attrName>
                                        </p:attrNameLst>
                                      </p:cBhvr>
                                      <p:tavLst>
                                        <p:tav tm="0">
                                          <p:val>
                                            <p:strVal val="#ppt_x"/>
                                          </p:val>
                                        </p:tav>
                                        <p:tav tm="100000">
                                          <p:val>
                                            <p:strVal val="#ppt_x"/>
                                          </p:val>
                                        </p:tav>
                                      </p:tavLst>
                                    </p:anim>
                                    <p:anim calcmode="lin" valueType="num">
                                      <p:cBhvr additive="base">
                                        <p:cTn id="72" dur="500" fill="hold"/>
                                        <p:tgtEl>
                                          <p:spTgt spid="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additive="base">
                                        <p:cTn id="75" dur="500" fill="hold"/>
                                        <p:tgtEl>
                                          <p:spTgt spid="4"/>
                                        </p:tgtEl>
                                        <p:attrNameLst>
                                          <p:attrName>ppt_x</p:attrName>
                                        </p:attrNameLst>
                                      </p:cBhvr>
                                      <p:tavLst>
                                        <p:tav tm="0">
                                          <p:val>
                                            <p:strVal val="#ppt_x"/>
                                          </p:val>
                                        </p:tav>
                                        <p:tav tm="100000">
                                          <p:val>
                                            <p:strVal val="#ppt_x"/>
                                          </p:val>
                                        </p:tav>
                                      </p:tavLst>
                                    </p:anim>
                                    <p:anim calcmode="lin" valueType="num">
                                      <p:cBhvr additive="base">
                                        <p:cTn id="76" dur="500" fill="hold"/>
                                        <p:tgtEl>
                                          <p:spTgt spid="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53"/>
                                        </p:tgtEl>
                                        <p:attrNameLst>
                                          <p:attrName>style.visibility</p:attrName>
                                        </p:attrNameLst>
                                      </p:cBhvr>
                                      <p:to>
                                        <p:strVal val="visible"/>
                                      </p:to>
                                    </p:set>
                                    <p:anim calcmode="lin" valueType="num">
                                      <p:cBhvr additive="base">
                                        <p:cTn id="79" dur="500" fill="hold"/>
                                        <p:tgtEl>
                                          <p:spTgt spid="53"/>
                                        </p:tgtEl>
                                        <p:attrNameLst>
                                          <p:attrName>ppt_x</p:attrName>
                                        </p:attrNameLst>
                                      </p:cBhvr>
                                      <p:tavLst>
                                        <p:tav tm="0">
                                          <p:val>
                                            <p:strVal val="#ppt_x"/>
                                          </p:val>
                                        </p:tav>
                                        <p:tav tm="100000">
                                          <p:val>
                                            <p:strVal val="#ppt_x"/>
                                          </p:val>
                                        </p:tav>
                                      </p:tavLst>
                                    </p:anim>
                                    <p:anim calcmode="lin" valueType="num">
                                      <p:cBhvr additive="base">
                                        <p:cTn id="80" dur="500" fill="hold"/>
                                        <p:tgtEl>
                                          <p:spTgt spid="53"/>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59"/>
                                        </p:tgtEl>
                                        <p:attrNameLst>
                                          <p:attrName>style.visibility</p:attrName>
                                        </p:attrNameLst>
                                      </p:cBhvr>
                                      <p:to>
                                        <p:strVal val="visible"/>
                                      </p:to>
                                    </p:set>
                                    <p:anim calcmode="lin" valueType="num">
                                      <p:cBhvr additive="base">
                                        <p:cTn id="83" dur="500" fill="hold"/>
                                        <p:tgtEl>
                                          <p:spTgt spid="59"/>
                                        </p:tgtEl>
                                        <p:attrNameLst>
                                          <p:attrName>ppt_x</p:attrName>
                                        </p:attrNameLst>
                                      </p:cBhvr>
                                      <p:tavLst>
                                        <p:tav tm="0">
                                          <p:val>
                                            <p:strVal val="#ppt_x"/>
                                          </p:val>
                                        </p:tav>
                                        <p:tav tm="100000">
                                          <p:val>
                                            <p:strVal val="#ppt_x"/>
                                          </p:val>
                                        </p:tav>
                                      </p:tavLst>
                                    </p:anim>
                                    <p:anim calcmode="lin" valueType="num">
                                      <p:cBhvr additive="base">
                                        <p:cTn id="84" dur="500" fill="hold"/>
                                        <p:tgtEl>
                                          <p:spTgt spid="59"/>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 calcmode="lin" valueType="num">
                                      <p:cBhvr additive="base">
                                        <p:cTn id="87" dur="500" fill="hold"/>
                                        <p:tgtEl>
                                          <p:spTgt spid="10"/>
                                        </p:tgtEl>
                                        <p:attrNameLst>
                                          <p:attrName>ppt_x</p:attrName>
                                        </p:attrNameLst>
                                      </p:cBhvr>
                                      <p:tavLst>
                                        <p:tav tm="0">
                                          <p:val>
                                            <p:strVal val="#ppt_x"/>
                                          </p:val>
                                        </p:tav>
                                        <p:tav tm="100000">
                                          <p:val>
                                            <p:strVal val="#ppt_x"/>
                                          </p:val>
                                        </p:tav>
                                      </p:tavLst>
                                    </p:anim>
                                    <p:anim calcmode="lin" valueType="num">
                                      <p:cBhvr additive="base">
                                        <p:cTn id="8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51"/>
                                        </p:tgtEl>
                                        <p:attrNameLst>
                                          <p:attrName>style.visibility</p:attrName>
                                        </p:attrNameLst>
                                      </p:cBhvr>
                                      <p:to>
                                        <p:strVal val="visible"/>
                                      </p:to>
                                    </p:set>
                                    <p:anim calcmode="lin" valueType="num">
                                      <p:cBhvr additive="base">
                                        <p:cTn id="93" dur="500" fill="hold"/>
                                        <p:tgtEl>
                                          <p:spTgt spid="51"/>
                                        </p:tgtEl>
                                        <p:attrNameLst>
                                          <p:attrName>ppt_x</p:attrName>
                                        </p:attrNameLst>
                                      </p:cBhvr>
                                      <p:tavLst>
                                        <p:tav tm="0">
                                          <p:val>
                                            <p:strVal val="#ppt_x"/>
                                          </p:val>
                                        </p:tav>
                                        <p:tav tm="100000">
                                          <p:val>
                                            <p:strVal val="#ppt_x"/>
                                          </p:val>
                                        </p:tav>
                                      </p:tavLst>
                                    </p:anim>
                                    <p:anim calcmode="lin" valueType="num">
                                      <p:cBhvr additive="base">
                                        <p:cTn id="94" dur="500" fill="hold"/>
                                        <p:tgtEl>
                                          <p:spTgt spid="51"/>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58"/>
                                        </p:tgtEl>
                                        <p:attrNameLst>
                                          <p:attrName>style.visibility</p:attrName>
                                        </p:attrNameLst>
                                      </p:cBhvr>
                                      <p:to>
                                        <p:strVal val="visible"/>
                                      </p:to>
                                    </p:set>
                                    <p:anim calcmode="lin" valueType="num">
                                      <p:cBhvr additive="base">
                                        <p:cTn id="97" dur="500" fill="hold"/>
                                        <p:tgtEl>
                                          <p:spTgt spid="58"/>
                                        </p:tgtEl>
                                        <p:attrNameLst>
                                          <p:attrName>ppt_x</p:attrName>
                                        </p:attrNameLst>
                                      </p:cBhvr>
                                      <p:tavLst>
                                        <p:tav tm="0">
                                          <p:val>
                                            <p:strVal val="#ppt_x"/>
                                          </p:val>
                                        </p:tav>
                                        <p:tav tm="100000">
                                          <p:val>
                                            <p:strVal val="#ppt_x"/>
                                          </p:val>
                                        </p:tav>
                                      </p:tavLst>
                                    </p:anim>
                                    <p:anim calcmode="lin" valueType="num">
                                      <p:cBhvr additive="base">
                                        <p:cTn id="98" dur="500" fill="hold"/>
                                        <p:tgtEl>
                                          <p:spTgt spid="58"/>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56"/>
                                        </p:tgtEl>
                                        <p:attrNameLst>
                                          <p:attrName>style.visibility</p:attrName>
                                        </p:attrNameLst>
                                      </p:cBhvr>
                                      <p:to>
                                        <p:strVal val="visible"/>
                                      </p:to>
                                    </p:set>
                                    <p:anim calcmode="lin" valueType="num">
                                      <p:cBhvr additive="base">
                                        <p:cTn id="101" dur="500" fill="hold"/>
                                        <p:tgtEl>
                                          <p:spTgt spid="56"/>
                                        </p:tgtEl>
                                        <p:attrNameLst>
                                          <p:attrName>ppt_x</p:attrName>
                                        </p:attrNameLst>
                                      </p:cBhvr>
                                      <p:tavLst>
                                        <p:tav tm="0">
                                          <p:val>
                                            <p:strVal val="#ppt_x"/>
                                          </p:val>
                                        </p:tav>
                                        <p:tav tm="100000">
                                          <p:val>
                                            <p:strVal val="#ppt_x"/>
                                          </p:val>
                                        </p:tav>
                                      </p:tavLst>
                                    </p:anim>
                                    <p:anim calcmode="lin" valueType="num">
                                      <p:cBhvr additive="base">
                                        <p:cTn id="10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167957"/>
                                        </p:tgtEl>
                                        <p:attrNameLst>
                                          <p:attrName>style.visibility</p:attrName>
                                        </p:attrNameLst>
                                      </p:cBhvr>
                                      <p:to>
                                        <p:strVal val="visible"/>
                                      </p:to>
                                    </p:set>
                                    <p:anim calcmode="lin" valueType="num">
                                      <p:cBhvr additive="base">
                                        <p:cTn id="107" dur="500" fill="hold"/>
                                        <p:tgtEl>
                                          <p:spTgt spid="167957"/>
                                        </p:tgtEl>
                                        <p:attrNameLst>
                                          <p:attrName>ppt_x</p:attrName>
                                        </p:attrNameLst>
                                      </p:cBhvr>
                                      <p:tavLst>
                                        <p:tav tm="0">
                                          <p:val>
                                            <p:strVal val="#ppt_x"/>
                                          </p:val>
                                        </p:tav>
                                        <p:tav tm="100000">
                                          <p:val>
                                            <p:strVal val="#ppt_x"/>
                                          </p:val>
                                        </p:tav>
                                      </p:tavLst>
                                    </p:anim>
                                    <p:anim calcmode="lin" valueType="num">
                                      <p:cBhvr additive="base">
                                        <p:cTn id="108" dur="500" fill="hold"/>
                                        <p:tgtEl>
                                          <p:spTgt spid="167957"/>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167958"/>
                                        </p:tgtEl>
                                        <p:attrNameLst>
                                          <p:attrName>style.visibility</p:attrName>
                                        </p:attrNameLst>
                                      </p:cBhvr>
                                      <p:to>
                                        <p:strVal val="visible"/>
                                      </p:to>
                                    </p:set>
                                    <p:anim calcmode="lin" valueType="num">
                                      <p:cBhvr additive="base">
                                        <p:cTn id="111" dur="500" fill="hold"/>
                                        <p:tgtEl>
                                          <p:spTgt spid="167958"/>
                                        </p:tgtEl>
                                        <p:attrNameLst>
                                          <p:attrName>ppt_x</p:attrName>
                                        </p:attrNameLst>
                                      </p:cBhvr>
                                      <p:tavLst>
                                        <p:tav tm="0">
                                          <p:val>
                                            <p:strVal val="#ppt_x"/>
                                          </p:val>
                                        </p:tav>
                                        <p:tav tm="100000">
                                          <p:val>
                                            <p:strVal val="#ppt_x"/>
                                          </p:val>
                                        </p:tav>
                                      </p:tavLst>
                                    </p:anim>
                                    <p:anim calcmode="lin" valueType="num">
                                      <p:cBhvr additive="base">
                                        <p:cTn id="112" dur="500" fill="hold"/>
                                        <p:tgtEl>
                                          <p:spTgt spid="167958"/>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167959"/>
                                        </p:tgtEl>
                                        <p:attrNameLst>
                                          <p:attrName>style.visibility</p:attrName>
                                        </p:attrNameLst>
                                      </p:cBhvr>
                                      <p:to>
                                        <p:strVal val="visible"/>
                                      </p:to>
                                    </p:set>
                                    <p:anim calcmode="lin" valueType="num">
                                      <p:cBhvr additive="base">
                                        <p:cTn id="115" dur="500" fill="hold"/>
                                        <p:tgtEl>
                                          <p:spTgt spid="167959"/>
                                        </p:tgtEl>
                                        <p:attrNameLst>
                                          <p:attrName>ppt_x</p:attrName>
                                        </p:attrNameLst>
                                      </p:cBhvr>
                                      <p:tavLst>
                                        <p:tav tm="0">
                                          <p:val>
                                            <p:strVal val="#ppt_x"/>
                                          </p:val>
                                        </p:tav>
                                        <p:tav tm="100000">
                                          <p:val>
                                            <p:strVal val="#ppt_x"/>
                                          </p:val>
                                        </p:tav>
                                      </p:tavLst>
                                    </p:anim>
                                    <p:anim calcmode="lin" valueType="num">
                                      <p:cBhvr additive="base">
                                        <p:cTn id="116" dur="500" fill="hold"/>
                                        <p:tgtEl>
                                          <p:spTgt spid="167959"/>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167960"/>
                                        </p:tgtEl>
                                        <p:attrNameLst>
                                          <p:attrName>style.visibility</p:attrName>
                                        </p:attrNameLst>
                                      </p:cBhvr>
                                      <p:to>
                                        <p:strVal val="visible"/>
                                      </p:to>
                                    </p:set>
                                    <p:anim calcmode="lin" valueType="num">
                                      <p:cBhvr additive="base">
                                        <p:cTn id="119" dur="500" fill="hold"/>
                                        <p:tgtEl>
                                          <p:spTgt spid="167960"/>
                                        </p:tgtEl>
                                        <p:attrNameLst>
                                          <p:attrName>ppt_x</p:attrName>
                                        </p:attrNameLst>
                                      </p:cBhvr>
                                      <p:tavLst>
                                        <p:tav tm="0">
                                          <p:val>
                                            <p:strVal val="#ppt_x"/>
                                          </p:val>
                                        </p:tav>
                                        <p:tav tm="100000">
                                          <p:val>
                                            <p:strVal val="#ppt_x"/>
                                          </p:val>
                                        </p:tav>
                                      </p:tavLst>
                                    </p:anim>
                                    <p:anim calcmode="lin" valueType="num">
                                      <p:cBhvr additive="base">
                                        <p:cTn id="120" dur="500" fill="hold"/>
                                        <p:tgtEl>
                                          <p:spTgt spid="167960"/>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167961"/>
                                        </p:tgtEl>
                                        <p:attrNameLst>
                                          <p:attrName>style.visibility</p:attrName>
                                        </p:attrNameLst>
                                      </p:cBhvr>
                                      <p:to>
                                        <p:strVal val="visible"/>
                                      </p:to>
                                    </p:set>
                                    <p:anim calcmode="lin" valueType="num">
                                      <p:cBhvr additive="base">
                                        <p:cTn id="123" dur="500" fill="hold"/>
                                        <p:tgtEl>
                                          <p:spTgt spid="167961"/>
                                        </p:tgtEl>
                                        <p:attrNameLst>
                                          <p:attrName>ppt_x</p:attrName>
                                        </p:attrNameLst>
                                      </p:cBhvr>
                                      <p:tavLst>
                                        <p:tav tm="0">
                                          <p:val>
                                            <p:strVal val="#ppt_x"/>
                                          </p:val>
                                        </p:tav>
                                        <p:tav tm="100000">
                                          <p:val>
                                            <p:strVal val="#ppt_x"/>
                                          </p:val>
                                        </p:tav>
                                      </p:tavLst>
                                    </p:anim>
                                    <p:anim calcmode="lin" valueType="num">
                                      <p:cBhvr additive="base">
                                        <p:cTn id="124" dur="500" fill="hold"/>
                                        <p:tgtEl>
                                          <p:spTgt spid="167961"/>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167962"/>
                                        </p:tgtEl>
                                        <p:attrNameLst>
                                          <p:attrName>style.visibility</p:attrName>
                                        </p:attrNameLst>
                                      </p:cBhvr>
                                      <p:to>
                                        <p:strVal val="visible"/>
                                      </p:to>
                                    </p:set>
                                    <p:anim calcmode="lin" valueType="num">
                                      <p:cBhvr additive="base">
                                        <p:cTn id="127" dur="500" fill="hold"/>
                                        <p:tgtEl>
                                          <p:spTgt spid="167962"/>
                                        </p:tgtEl>
                                        <p:attrNameLst>
                                          <p:attrName>ppt_x</p:attrName>
                                        </p:attrNameLst>
                                      </p:cBhvr>
                                      <p:tavLst>
                                        <p:tav tm="0">
                                          <p:val>
                                            <p:strVal val="#ppt_x"/>
                                          </p:val>
                                        </p:tav>
                                        <p:tav tm="100000">
                                          <p:val>
                                            <p:strVal val="#ppt_x"/>
                                          </p:val>
                                        </p:tav>
                                      </p:tavLst>
                                    </p:anim>
                                    <p:anim calcmode="lin" valueType="num">
                                      <p:cBhvr additive="base">
                                        <p:cTn id="128" dur="500" fill="hold"/>
                                        <p:tgtEl>
                                          <p:spTgt spid="167962"/>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167963"/>
                                        </p:tgtEl>
                                        <p:attrNameLst>
                                          <p:attrName>style.visibility</p:attrName>
                                        </p:attrNameLst>
                                      </p:cBhvr>
                                      <p:to>
                                        <p:strVal val="visible"/>
                                      </p:to>
                                    </p:set>
                                    <p:anim calcmode="lin" valueType="num">
                                      <p:cBhvr additive="base">
                                        <p:cTn id="131" dur="500" fill="hold"/>
                                        <p:tgtEl>
                                          <p:spTgt spid="167963"/>
                                        </p:tgtEl>
                                        <p:attrNameLst>
                                          <p:attrName>ppt_x</p:attrName>
                                        </p:attrNameLst>
                                      </p:cBhvr>
                                      <p:tavLst>
                                        <p:tav tm="0">
                                          <p:val>
                                            <p:strVal val="#ppt_x"/>
                                          </p:val>
                                        </p:tav>
                                        <p:tav tm="100000">
                                          <p:val>
                                            <p:strVal val="#ppt_x"/>
                                          </p:val>
                                        </p:tav>
                                      </p:tavLst>
                                    </p:anim>
                                    <p:anim calcmode="lin" valueType="num">
                                      <p:cBhvr additive="base">
                                        <p:cTn id="132" dur="500" fill="hold"/>
                                        <p:tgtEl>
                                          <p:spTgt spid="167963"/>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167964"/>
                                        </p:tgtEl>
                                        <p:attrNameLst>
                                          <p:attrName>style.visibility</p:attrName>
                                        </p:attrNameLst>
                                      </p:cBhvr>
                                      <p:to>
                                        <p:strVal val="visible"/>
                                      </p:to>
                                    </p:set>
                                    <p:anim calcmode="lin" valueType="num">
                                      <p:cBhvr additive="base">
                                        <p:cTn id="135" dur="500" fill="hold"/>
                                        <p:tgtEl>
                                          <p:spTgt spid="167964"/>
                                        </p:tgtEl>
                                        <p:attrNameLst>
                                          <p:attrName>ppt_x</p:attrName>
                                        </p:attrNameLst>
                                      </p:cBhvr>
                                      <p:tavLst>
                                        <p:tav tm="0">
                                          <p:val>
                                            <p:strVal val="#ppt_x"/>
                                          </p:val>
                                        </p:tav>
                                        <p:tav tm="100000">
                                          <p:val>
                                            <p:strVal val="#ppt_x"/>
                                          </p:val>
                                        </p:tav>
                                      </p:tavLst>
                                    </p:anim>
                                    <p:anim calcmode="lin" valueType="num">
                                      <p:cBhvr additive="base">
                                        <p:cTn id="136" dur="500" fill="hold"/>
                                        <p:tgtEl>
                                          <p:spTgt spid="167964"/>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167965"/>
                                        </p:tgtEl>
                                        <p:attrNameLst>
                                          <p:attrName>style.visibility</p:attrName>
                                        </p:attrNameLst>
                                      </p:cBhvr>
                                      <p:to>
                                        <p:strVal val="visible"/>
                                      </p:to>
                                    </p:set>
                                    <p:anim calcmode="lin" valueType="num">
                                      <p:cBhvr additive="base">
                                        <p:cTn id="139" dur="500" fill="hold"/>
                                        <p:tgtEl>
                                          <p:spTgt spid="167965"/>
                                        </p:tgtEl>
                                        <p:attrNameLst>
                                          <p:attrName>ppt_x</p:attrName>
                                        </p:attrNameLst>
                                      </p:cBhvr>
                                      <p:tavLst>
                                        <p:tav tm="0">
                                          <p:val>
                                            <p:strVal val="#ppt_x"/>
                                          </p:val>
                                        </p:tav>
                                        <p:tav tm="100000">
                                          <p:val>
                                            <p:strVal val="#ppt_x"/>
                                          </p:val>
                                        </p:tav>
                                      </p:tavLst>
                                    </p:anim>
                                    <p:anim calcmode="lin" valueType="num">
                                      <p:cBhvr additive="base">
                                        <p:cTn id="140" dur="500" fill="hold"/>
                                        <p:tgtEl>
                                          <p:spTgt spid="167965"/>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167966"/>
                                        </p:tgtEl>
                                        <p:attrNameLst>
                                          <p:attrName>style.visibility</p:attrName>
                                        </p:attrNameLst>
                                      </p:cBhvr>
                                      <p:to>
                                        <p:strVal val="visible"/>
                                      </p:to>
                                    </p:set>
                                    <p:anim calcmode="lin" valueType="num">
                                      <p:cBhvr additive="base">
                                        <p:cTn id="143" dur="500" fill="hold"/>
                                        <p:tgtEl>
                                          <p:spTgt spid="167966"/>
                                        </p:tgtEl>
                                        <p:attrNameLst>
                                          <p:attrName>ppt_x</p:attrName>
                                        </p:attrNameLst>
                                      </p:cBhvr>
                                      <p:tavLst>
                                        <p:tav tm="0">
                                          <p:val>
                                            <p:strVal val="#ppt_x"/>
                                          </p:val>
                                        </p:tav>
                                        <p:tav tm="100000">
                                          <p:val>
                                            <p:strVal val="#ppt_x"/>
                                          </p:val>
                                        </p:tav>
                                      </p:tavLst>
                                    </p:anim>
                                    <p:anim calcmode="lin" valueType="num">
                                      <p:cBhvr additive="base">
                                        <p:cTn id="144" dur="500" fill="hold"/>
                                        <p:tgtEl>
                                          <p:spTgt spid="167966"/>
                                        </p:tgtEl>
                                        <p:attrNameLst>
                                          <p:attrName>ppt_y</p:attrName>
                                        </p:attrNameLst>
                                      </p:cBhvr>
                                      <p:tavLst>
                                        <p:tav tm="0">
                                          <p:val>
                                            <p:strVal val="1+#ppt_h/2"/>
                                          </p:val>
                                        </p:tav>
                                        <p:tav tm="100000">
                                          <p:val>
                                            <p:strVal val="#ppt_y"/>
                                          </p:val>
                                        </p:tav>
                                      </p:tavLst>
                                    </p:anim>
                                  </p:childTnLst>
                                </p:cTn>
                              </p:par>
                              <p:par>
                                <p:cTn id="145" presetID="2" presetClass="entr" presetSubtype="4" fill="hold" nodeType="withEffect">
                                  <p:stCondLst>
                                    <p:cond delay="0"/>
                                  </p:stCondLst>
                                  <p:childTnLst>
                                    <p:set>
                                      <p:cBhvr>
                                        <p:cTn id="146" dur="1" fill="hold">
                                          <p:stCondLst>
                                            <p:cond delay="0"/>
                                          </p:stCondLst>
                                        </p:cTn>
                                        <p:tgtEl>
                                          <p:spTgt spid="167967"/>
                                        </p:tgtEl>
                                        <p:attrNameLst>
                                          <p:attrName>style.visibility</p:attrName>
                                        </p:attrNameLst>
                                      </p:cBhvr>
                                      <p:to>
                                        <p:strVal val="visible"/>
                                      </p:to>
                                    </p:set>
                                    <p:anim calcmode="lin" valueType="num">
                                      <p:cBhvr additive="base">
                                        <p:cTn id="147" dur="500" fill="hold"/>
                                        <p:tgtEl>
                                          <p:spTgt spid="167967"/>
                                        </p:tgtEl>
                                        <p:attrNameLst>
                                          <p:attrName>ppt_x</p:attrName>
                                        </p:attrNameLst>
                                      </p:cBhvr>
                                      <p:tavLst>
                                        <p:tav tm="0">
                                          <p:val>
                                            <p:strVal val="#ppt_x"/>
                                          </p:val>
                                        </p:tav>
                                        <p:tav tm="100000">
                                          <p:val>
                                            <p:strVal val="#ppt_x"/>
                                          </p:val>
                                        </p:tav>
                                      </p:tavLst>
                                    </p:anim>
                                    <p:anim calcmode="lin" valueType="num">
                                      <p:cBhvr additive="base">
                                        <p:cTn id="148" dur="500" fill="hold"/>
                                        <p:tgtEl>
                                          <p:spTgt spid="167967"/>
                                        </p:tgtEl>
                                        <p:attrNameLst>
                                          <p:attrName>ppt_y</p:attrName>
                                        </p:attrNameLst>
                                      </p:cBhvr>
                                      <p:tavLst>
                                        <p:tav tm="0">
                                          <p:val>
                                            <p:strVal val="1+#ppt_h/2"/>
                                          </p:val>
                                        </p:tav>
                                        <p:tav tm="100000">
                                          <p:val>
                                            <p:strVal val="#ppt_y"/>
                                          </p:val>
                                        </p:tav>
                                      </p:tavLst>
                                    </p:anim>
                                  </p:childTnLst>
                                </p:cTn>
                              </p:par>
                              <p:par>
                                <p:cTn id="149" presetID="2" presetClass="entr" presetSubtype="4" fill="hold" nodeType="withEffect">
                                  <p:stCondLst>
                                    <p:cond delay="0"/>
                                  </p:stCondLst>
                                  <p:childTnLst>
                                    <p:set>
                                      <p:cBhvr>
                                        <p:cTn id="150" dur="1" fill="hold">
                                          <p:stCondLst>
                                            <p:cond delay="0"/>
                                          </p:stCondLst>
                                        </p:cTn>
                                        <p:tgtEl>
                                          <p:spTgt spid="167969"/>
                                        </p:tgtEl>
                                        <p:attrNameLst>
                                          <p:attrName>style.visibility</p:attrName>
                                        </p:attrNameLst>
                                      </p:cBhvr>
                                      <p:to>
                                        <p:strVal val="visible"/>
                                      </p:to>
                                    </p:set>
                                    <p:anim calcmode="lin" valueType="num">
                                      <p:cBhvr additive="base">
                                        <p:cTn id="151" dur="500" fill="hold"/>
                                        <p:tgtEl>
                                          <p:spTgt spid="167969"/>
                                        </p:tgtEl>
                                        <p:attrNameLst>
                                          <p:attrName>ppt_x</p:attrName>
                                        </p:attrNameLst>
                                      </p:cBhvr>
                                      <p:tavLst>
                                        <p:tav tm="0">
                                          <p:val>
                                            <p:strVal val="#ppt_x"/>
                                          </p:val>
                                        </p:tav>
                                        <p:tav tm="100000">
                                          <p:val>
                                            <p:strVal val="#ppt_x"/>
                                          </p:val>
                                        </p:tav>
                                      </p:tavLst>
                                    </p:anim>
                                    <p:anim calcmode="lin" valueType="num">
                                      <p:cBhvr additive="base">
                                        <p:cTn id="152" dur="500" fill="hold"/>
                                        <p:tgtEl>
                                          <p:spTgt spid="167969"/>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167970"/>
                                        </p:tgtEl>
                                        <p:attrNameLst>
                                          <p:attrName>style.visibility</p:attrName>
                                        </p:attrNameLst>
                                      </p:cBhvr>
                                      <p:to>
                                        <p:strVal val="visible"/>
                                      </p:to>
                                    </p:set>
                                    <p:anim calcmode="lin" valueType="num">
                                      <p:cBhvr additive="base">
                                        <p:cTn id="155" dur="500" fill="hold"/>
                                        <p:tgtEl>
                                          <p:spTgt spid="167970"/>
                                        </p:tgtEl>
                                        <p:attrNameLst>
                                          <p:attrName>ppt_x</p:attrName>
                                        </p:attrNameLst>
                                      </p:cBhvr>
                                      <p:tavLst>
                                        <p:tav tm="0">
                                          <p:val>
                                            <p:strVal val="#ppt_x"/>
                                          </p:val>
                                        </p:tav>
                                        <p:tav tm="100000">
                                          <p:val>
                                            <p:strVal val="#ppt_x"/>
                                          </p:val>
                                        </p:tav>
                                      </p:tavLst>
                                    </p:anim>
                                    <p:anim calcmode="lin" valueType="num">
                                      <p:cBhvr additive="base">
                                        <p:cTn id="156" dur="500" fill="hold"/>
                                        <p:tgtEl>
                                          <p:spTgt spid="167970"/>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167971"/>
                                        </p:tgtEl>
                                        <p:attrNameLst>
                                          <p:attrName>style.visibility</p:attrName>
                                        </p:attrNameLst>
                                      </p:cBhvr>
                                      <p:to>
                                        <p:strVal val="visible"/>
                                      </p:to>
                                    </p:set>
                                    <p:anim calcmode="lin" valueType="num">
                                      <p:cBhvr additive="base">
                                        <p:cTn id="159" dur="500" fill="hold"/>
                                        <p:tgtEl>
                                          <p:spTgt spid="167971"/>
                                        </p:tgtEl>
                                        <p:attrNameLst>
                                          <p:attrName>ppt_x</p:attrName>
                                        </p:attrNameLst>
                                      </p:cBhvr>
                                      <p:tavLst>
                                        <p:tav tm="0">
                                          <p:val>
                                            <p:strVal val="#ppt_x"/>
                                          </p:val>
                                        </p:tav>
                                        <p:tav tm="100000">
                                          <p:val>
                                            <p:strVal val="#ppt_x"/>
                                          </p:val>
                                        </p:tav>
                                      </p:tavLst>
                                    </p:anim>
                                    <p:anim calcmode="lin" valueType="num">
                                      <p:cBhvr additive="base">
                                        <p:cTn id="160" dur="500" fill="hold"/>
                                        <p:tgtEl>
                                          <p:spTgt spid="167971"/>
                                        </p:tgtEl>
                                        <p:attrNameLst>
                                          <p:attrName>ppt_y</p:attrName>
                                        </p:attrNameLst>
                                      </p:cBhvr>
                                      <p:tavLst>
                                        <p:tav tm="0">
                                          <p:val>
                                            <p:strVal val="1+#ppt_h/2"/>
                                          </p:val>
                                        </p:tav>
                                        <p:tav tm="100000">
                                          <p:val>
                                            <p:strVal val="#ppt_y"/>
                                          </p:val>
                                        </p:tav>
                                      </p:tavLst>
                                    </p:anim>
                                  </p:childTnLst>
                                </p:cTn>
                              </p:par>
                            </p:childTnLst>
                          </p:cTn>
                        </p:par>
                        <p:par>
                          <p:cTn id="161" fill="hold">
                            <p:stCondLst>
                              <p:cond delay="500"/>
                            </p:stCondLst>
                            <p:childTnLst>
                              <p:par>
                                <p:cTn id="162" presetID="2" presetClass="entr" presetSubtype="4" fill="hold" grpId="0" nodeType="afterEffect">
                                  <p:stCondLst>
                                    <p:cond delay="0"/>
                                  </p:stCondLst>
                                  <p:childTnLst>
                                    <p:set>
                                      <p:cBhvr>
                                        <p:cTn id="163" dur="1" fill="hold">
                                          <p:stCondLst>
                                            <p:cond delay="0"/>
                                          </p:stCondLst>
                                        </p:cTn>
                                        <p:tgtEl>
                                          <p:spTgt spid="43"/>
                                        </p:tgtEl>
                                        <p:attrNameLst>
                                          <p:attrName>style.visibility</p:attrName>
                                        </p:attrNameLst>
                                      </p:cBhvr>
                                      <p:to>
                                        <p:strVal val="visible"/>
                                      </p:to>
                                    </p:set>
                                    <p:anim calcmode="lin" valueType="num">
                                      <p:cBhvr additive="base">
                                        <p:cTn id="164" dur="500" fill="hold"/>
                                        <p:tgtEl>
                                          <p:spTgt spid="43"/>
                                        </p:tgtEl>
                                        <p:attrNameLst>
                                          <p:attrName>ppt_x</p:attrName>
                                        </p:attrNameLst>
                                      </p:cBhvr>
                                      <p:tavLst>
                                        <p:tav tm="0">
                                          <p:val>
                                            <p:strVal val="#ppt_x"/>
                                          </p:val>
                                        </p:tav>
                                        <p:tav tm="100000">
                                          <p:val>
                                            <p:strVal val="#ppt_x"/>
                                          </p:val>
                                        </p:tav>
                                      </p:tavLst>
                                    </p:anim>
                                    <p:anim calcmode="lin" valueType="num">
                                      <p:cBhvr additive="base">
                                        <p:cTn id="165" dur="500" fill="hold"/>
                                        <p:tgtEl>
                                          <p:spTgt spid="43"/>
                                        </p:tgtEl>
                                        <p:attrNameLst>
                                          <p:attrName>ppt_y</p:attrName>
                                        </p:attrNameLst>
                                      </p:cBhvr>
                                      <p:tavLst>
                                        <p:tav tm="0">
                                          <p:val>
                                            <p:strVal val="1+#ppt_h/2"/>
                                          </p:val>
                                        </p:tav>
                                        <p:tav tm="100000">
                                          <p:val>
                                            <p:strVal val="#ppt_y"/>
                                          </p:val>
                                        </p:tav>
                                      </p:tavLst>
                                    </p:anim>
                                  </p:childTnLst>
                                </p:cTn>
                              </p:par>
                              <p:par>
                                <p:cTn id="166" presetID="2" presetClass="entr" presetSubtype="4" fill="hold" grpId="0" nodeType="withEffect">
                                  <p:stCondLst>
                                    <p:cond delay="0"/>
                                  </p:stCondLst>
                                  <p:childTnLst>
                                    <p:set>
                                      <p:cBhvr>
                                        <p:cTn id="167" dur="1" fill="hold">
                                          <p:stCondLst>
                                            <p:cond delay="0"/>
                                          </p:stCondLst>
                                        </p:cTn>
                                        <p:tgtEl>
                                          <p:spTgt spid="48"/>
                                        </p:tgtEl>
                                        <p:attrNameLst>
                                          <p:attrName>style.visibility</p:attrName>
                                        </p:attrNameLst>
                                      </p:cBhvr>
                                      <p:to>
                                        <p:strVal val="visible"/>
                                      </p:to>
                                    </p:set>
                                    <p:anim calcmode="lin" valueType="num">
                                      <p:cBhvr additive="base">
                                        <p:cTn id="168" dur="500" fill="hold"/>
                                        <p:tgtEl>
                                          <p:spTgt spid="48"/>
                                        </p:tgtEl>
                                        <p:attrNameLst>
                                          <p:attrName>ppt_x</p:attrName>
                                        </p:attrNameLst>
                                      </p:cBhvr>
                                      <p:tavLst>
                                        <p:tav tm="0">
                                          <p:val>
                                            <p:strVal val="#ppt_x"/>
                                          </p:val>
                                        </p:tav>
                                        <p:tav tm="100000">
                                          <p:val>
                                            <p:strVal val="#ppt_x"/>
                                          </p:val>
                                        </p:tav>
                                      </p:tavLst>
                                    </p:anim>
                                    <p:anim calcmode="lin" valueType="num">
                                      <p:cBhvr additive="base">
                                        <p:cTn id="169" dur="500" fill="hold"/>
                                        <p:tgtEl>
                                          <p:spTgt spid="48"/>
                                        </p:tgtEl>
                                        <p:attrNameLst>
                                          <p:attrName>ppt_y</p:attrName>
                                        </p:attrNameLst>
                                      </p:cBhvr>
                                      <p:tavLst>
                                        <p:tav tm="0">
                                          <p:val>
                                            <p:strVal val="1+#ppt_h/2"/>
                                          </p:val>
                                        </p:tav>
                                        <p:tav tm="100000">
                                          <p:val>
                                            <p:strVal val="#ppt_y"/>
                                          </p:val>
                                        </p:tav>
                                      </p:tavLst>
                                    </p:anim>
                                  </p:childTnLst>
                                </p:cTn>
                              </p:par>
                              <p:par>
                                <p:cTn id="170" presetID="2" presetClass="entr" presetSubtype="4" fill="hold" nodeType="withEffect">
                                  <p:stCondLst>
                                    <p:cond delay="0"/>
                                  </p:stCondLst>
                                  <p:childTnLst>
                                    <p:set>
                                      <p:cBhvr>
                                        <p:cTn id="171" dur="1" fill="hold">
                                          <p:stCondLst>
                                            <p:cond delay="0"/>
                                          </p:stCondLst>
                                        </p:cTn>
                                        <p:tgtEl>
                                          <p:spTgt spid="54"/>
                                        </p:tgtEl>
                                        <p:attrNameLst>
                                          <p:attrName>style.visibility</p:attrName>
                                        </p:attrNameLst>
                                      </p:cBhvr>
                                      <p:to>
                                        <p:strVal val="visible"/>
                                      </p:to>
                                    </p:set>
                                    <p:anim calcmode="lin" valueType="num">
                                      <p:cBhvr additive="base">
                                        <p:cTn id="172" dur="500" fill="hold"/>
                                        <p:tgtEl>
                                          <p:spTgt spid="54"/>
                                        </p:tgtEl>
                                        <p:attrNameLst>
                                          <p:attrName>ppt_x</p:attrName>
                                        </p:attrNameLst>
                                      </p:cBhvr>
                                      <p:tavLst>
                                        <p:tav tm="0">
                                          <p:val>
                                            <p:strVal val="#ppt_x"/>
                                          </p:val>
                                        </p:tav>
                                        <p:tav tm="100000">
                                          <p:val>
                                            <p:strVal val="#ppt_x"/>
                                          </p:val>
                                        </p:tav>
                                      </p:tavLst>
                                    </p:anim>
                                    <p:anim calcmode="lin" valueType="num">
                                      <p:cBhvr additive="base">
                                        <p:cTn id="173" dur="500" fill="hold"/>
                                        <p:tgtEl>
                                          <p:spTgt spid="54"/>
                                        </p:tgtEl>
                                        <p:attrNameLst>
                                          <p:attrName>ppt_y</p:attrName>
                                        </p:attrNameLst>
                                      </p:cBhvr>
                                      <p:tavLst>
                                        <p:tav tm="0">
                                          <p:val>
                                            <p:strVal val="1+#ppt_h/2"/>
                                          </p:val>
                                        </p:tav>
                                        <p:tav tm="100000">
                                          <p:val>
                                            <p:strVal val="#ppt_y"/>
                                          </p:val>
                                        </p:tav>
                                      </p:tavLst>
                                    </p:anim>
                                  </p:childTnLst>
                                </p:cTn>
                              </p:par>
                              <p:par>
                                <p:cTn id="174" presetID="2" presetClass="entr" presetSubtype="4" fill="hold" nodeType="withEffect">
                                  <p:stCondLst>
                                    <p:cond delay="0"/>
                                  </p:stCondLst>
                                  <p:childTnLst>
                                    <p:set>
                                      <p:cBhvr>
                                        <p:cTn id="175" dur="1" fill="hold">
                                          <p:stCondLst>
                                            <p:cond delay="0"/>
                                          </p:stCondLst>
                                        </p:cTn>
                                        <p:tgtEl>
                                          <p:spTgt spid="60"/>
                                        </p:tgtEl>
                                        <p:attrNameLst>
                                          <p:attrName>style.visibility</p:attrName>
                                        </p:attrNameLst>
                                      </p:cBhvr>
                                      <p:to>
                                        <p:strVal val="visible"/>
                                      </p:to>
                                    </p:set>
                                    <p:anim calcmode="lin" valueType="num">
                                      <p:cBhvr additive="base">
                                        <p:cTn id="176" dur="500" fill="hold"/>
                                        <p:tgtEl>
                                          <p:spTgt spid="60"/>
                                        </p:tgtEl>
                                        <p:attrNameLst>
                                          <p:attrName>ppt_x</p:attrName>
                                        </p:attrNameLst>
                                      </p:cBhvr>
                                      <p:tavLst>
                                        <p:tav tm="0">
                                          <p:val>
                                            <p:strVal val="#ppt_x"/>
                                          </p:val>
                                        </p:tav>
                                        <p:tav tm="100000">
                                          <p:val>
                                            <p:strVal val="#ppt_x"/>
                                          </p:val>
                                        </p:tav>
                                      </p:tavLst>
                                    </p:anim>
                                    <p:anim calcmode="lin" valueType="num">
                                      <p:cBhvr additive="base">
                                        <p:cTn id="177" dur="500" fill="hold"/>
                                        <p:tgtEl>
                                          <p:spTgt spid="60"/>
                                        </p:tgtEl>
                                        <p:attrNameLst>
                                          <p:attrName>ppt_y</p:attrName>
                                        </p:attrNameLst>
                                      </p:cBhvr>
                                      <p:tavLst>
                                        <p:tav tm="0">
                                          <p:val>
                                            <p:strVal val="1+#ppt_h/2"/>
                                          </p:val>
                                        </p:tav>
                                        <p:tav tm="100000">
                                          <p:val>
                                            <p:strVal val="#ppt_y"/>
                                          </p:val>
                                        </p:tav>
                                      </p:tavLst>
                                    </p:anim>
                                  </p:childTnLst>
                                </p:cTn>
                              </p:par>
                              <p:par>
                                <p:cTn id="178" presetID="2" presetClass="entr" presetSubtype="4" fill="hold" grpId="0" nodeType="withEffect">
                                  <p:stCondLst>
                                    <p:cond delay="0"/>
                                  </p:stCondLst>
                                  <p:childTnLst>
                                    <p:set>
                                      <p:cBhvr>
                                        <p:cTn id="179" dur="1" fill="hold">
                                          <p:stCondLst>
                                            <p:cond delay="0"/>
                                          </p:stCondLst>
                                        </p:cTn>
                                        <p:tgtEl>
                                          <p:spTgt spid="11"/>
                                        </p:tgtEl>
                                        <p:attrNameLst>
                                          <p:attrName>style.visibility</p:attrName>
                                        </p:attrNameLst>
                                      </p:cBhvr>
                                      <p:to>
                                        <p:strVal val="visible"/>
                                      </p:to>
                                    </p:set>
                                    <p:anim calcmode="lin" valueType="num">
                                      <p:cBhvr additive="base">
                                        <p:cTn id="180" dur="500" fill="hold"/>
                                        <p:tgtEl>
                                          <p:spTgt spid="11"/>
                                        </p:tgtEl>
                                        <p:attrNameLst>
                                          <p:attrName>ppt_x</p:attrName>
                                        </p:attrNameLst>
                                      </p:cBhvr>
                                      <p:tavLst>
                                        <p:tav tm="0">
                                          <p:val>
                                            <p:strVal val="#ppt_x"/>
                                          </p:val>
                                        </p:tav>
                                        <p:tav tm="100000">
                                          <p:val>
                                            <p:strVal val="#ppt_x"/>
                                          </p:val>
                                        </p:tav>
                                      </p:tavLst>
                                    </p:anim>
                                    <p:anim calcmode="lin" valueType="num">
                                      <p:cBhvr additive="base">
                                        <p:cTn id="18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2" fill="hold">
                      <p:stCondLst>
                        <p:cond delay="indefinite"/>
                      </p:stCondLst>
                      <p:childTnLst>
                        <p:par>
                          <p:cTn id="183" fill="hold">
                            <p:stCondLst>
                              <p:cond delay="0"/>
                            </p:stCondLst>
                            <p:childTnLst>
                              <p:par>
                                <p:cTn id="184" presetID="2" presetClass="entr" presetSubtype="4" fill="hold" grpId="0" nodeType="clickEffect">
                                  <p:stCondLst>
                                    <p:cond delay="0"/>
                                  </p:stCondLst>
                                  <p:childTnLst>
                                    <p:set>
                                      <p:cBhvr>
                                        <p:cTn id="185" dur="1" fill="hold">
                                          <p:stCondLst>
                                            <p:cond delay="0"/>
                                          </p:stCondLst>
                                        </p:cTn>
                                        <p:tgtEl>
                                          <p:spTgt spid="13"/>
                                        </p:tgtEl>
                                        <p:attrNameLst>
                                          <p:attrName>style.visibility</p:attrName>
                                        </p:attrNameLst>
                                      </p:cBhvr>
                                      <p:to>
                                        <p:strVal val="visible"/>
                                      </p:to>
                                    </p:set>
                                    <p:anim calcmode="lin" valueType="num">
                                      <p:cBhvr additive="base">
                                        <p:cTn id="186" dur="500" fill="hold"/>
                                        <p:tgtEl>
                                          <p:spTgt spid="13"/>
                                        </p:tgtEl>
                                        <p:attrNameLst>
                                          <p:attrName>ppt_x</p:attrName>
                                        </p:attrNameLst>
                                      </p:cBhvr>
                                      <p:tavLst>
                                        <p:tav tm="0">
                                          <p:val>
                                            <p:strVal val="#ppt_x"/>
                                          </p:val>
                                        </p:tav>
                                        <p:tav tm="100000">
                                          <p:val>
                                            <p:strVal val="#ppt_x"/>
                                          </p:val>
                                        </p:tav>
                                      </p:tavLst>
                                    </p:anim>
                                    <p:anim calcmode="lin" valueType="num">
                                      <p:cBhvr additive="base">
                                        <p:cTn id="187" dur="500" fill="hold"/>
                                        <p:tgtEl>
                                          <p:spTgt spid="13"/>
                                        </p:tgtEl>
                                        <p:attrNameLst>
                                          <p:attrName>ppt_y</p:attrName>
                                        </p:attrNameLst>
                                      </p:cBhvr>
                                      <p:tavLst>
                                        <p:tav tm="0">
                                          <p:val>
                                            <p:strVal val="1+#ppt_h/2"/>
                                          </p:val>
                                        </p:tav>
                                        <p:tav tm="100000">
                                          <p:val>
                                            <p:strVal val="#ppt_y"/>
                                          </p:val>
                                        </p:tav>
                                      </p:tavLst>
                                    </p:anim>
                                  </p:childTnLst>
                                </p:cTn>
                              </p:par>
                              <p:par>
                                <p:cTn id="188" presetID="2" presetClass="entr" presetSubtype="4" fill="hold" grpId="0" nodeType="withEffect">
                                  <p:stCondLst>
                                    <p:cond delay="0"/>
                                  </p:stCondLst>
                                  <p:childTnLst>
                                    <p:set>
                                      <p:cBhvr>
                                        <p:cTn id="189" dur="1" fill="hold">
                                          <p:stCondLst>
                                            <p:cond delay="0"/>
                                          </p:stCondLst>
                                        </p:cTn>
                                        <p:tgtEl>
                                          <p:spTgt spid="5"/>
                                        </p:tgtEl>
                                        <p:attrNameLst>
                                          <p:attrName>style.visibility</p:attrName>
                                        </p:attrNameLst>
                                      </p:cBhvr>
                                      <p:to>
                                        <p:strVal val="visible"/>
                                      </p:to>
                                    </p:set>
                                    <p:anim calcmode="lin" valueType="num">
                                      <p:cBhvr additive="base">
                                        <p:cTn id="190" dur="500" fill="hold"/>
                                        <p:tgtEl>
                                          <p:spTgt spid="5"/>
                                        </p:tgtEl>
                                        <p:attrNameLst>
                                          <p:attrName>ppt_x</p:attrName>
                                        </p:attrNameLst>
                                      </p:cBhvr>
                                      <p:tavLst>
                                        <p:tav tm="0">
                                          <p:val>
                                            <p:strVal val="#ppt_x"/>
                                          </p:val>
                                        </p:tav>
                                        <p:tav tm="100000">
                                          <p:val>
                                            <p:strVal val="#ppt_x"/>
                                          </p:val>
                                        </p:tav>
                                      </p:tavLst>
                                    </p:anim>
                                    <p:anim calcmode="lin" valueType="num">
                                      <p:cBhvr additive="base">
                                        <p:cTn id="191" dur="500" fill="hold"/>
                                        <p:tgtEl>
                                          <p:spTgt spid="5"/>
                                        </p:tgtEl>
                                        <p:attrNameLst>
                                          <p:attrName>ppt_y</p:attrName>
                                        </p:attrNameLst>
                                      </p:cBhvr>
                                      <p:tavLst>
                                        <p:tav tm="0">
                                          <p:val>
                                            <p:strVal val="1+#ppt_h/2"/>
                                          </p:val>
                                        </p:tav>
                                        <p:tav tm="100000">
                                          <p:val>
                                            <p:strVal val="#ppt_y"/>
                                          </p:val>
                                        </p:tav>
                                      </p:tavLst>
                                    </p:anim>
                                  </p:childTnLst>
                                </p:cTn>
                              </p:par>
                              <p:par>
                                <p:cTn id="192" presetID="2" presetClass="entr" presetSubtype="4" fill="hold" nodeType="withEffect">
                                  <p:stCondLst>
                                    <p:cond delay="0"/>
                                  </p:stCondLst>
                                  <p:childTnLst>
                                    <p:set>
                                      <p:cBhvr>
                                        <p:cTn id="193" dur="1" fill="hold">
                                          <p:stCondLst>
                                            <p:cond delay="0"/>
                                          </p:stCondLst>
                                        </p:cTn>
                                        <p:tgtEl>
                                          <p:spTgt spid="9"/>
                                        </p:tgtEl>
                                        <p:attrNameLst>
                                          <p:attrName>style.visibility</p:attrName>
                                        </p:attrNameLst>
                                      </p:cBhvr>
                                      <p:to>
                                        <p:strVal val="visible"/>
                                      </p:to>
                                    </p:set>
                                    <p:anim calcmode="lin" valueType="num">
                                      <p:cBhvr additive="base">
                                        <p:cTn id="194" dur="500" fill="hold"/>
                                        <p:tgtEl>
                                          <p:spTgt spid="9"/>
                                        </p:tgtEl>
                                        <p:attrNameLst>
                                          <p:attrName>ppt_x</p:attrName>
                                        </p:attrNameLst>
                                      </p:cBhvr>
                                      <p:tavLst>
                                        <p:tav tm="0">
                                          <p:val>
                                            <p:strVal val="#ppt_x"/>
                                          </p:val>
                                        </p:tav>
                                        <p:tav tm="100000">
                                          <p:val>
                                            <p:strVal val="#ppt_x"/>
                                          </p:val>
                                        </p:tav>
                                      </p:tavLst>
                                    </p:anim>
                                    <p:anim calcmode="lin" valueType="num">
                                      <p:cBhvr additive="base">
                                        <p:cTn id="19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2" presetClass="entr" presetSubtype="4" fill="hold" grpId="0" nodeType="clickEffect">
                                  <p:stCondLst>
                                    <p:cond delay="0"/>
                                  </p:stCondLst>
                                  <p:childTnLst>
                                    <p:set>
                                      <p:cBhvr>
                                        <p:cTn id="199" dur="1" fill="hold">
                                          <p:stCondLst>
                                            <p:cond delay="0"/>
                                          </p:stCondLst>
                                        </p:cTn>
                                        <p:tgtEl>
                                          <p:spTgt spid="167973"/>
                                        </p:tgtEl>
                                        <p:attrNameLst>
                                          <p:attrName>style.visibility</p:attrName>
                                        </p:attrNameLst>
                                      </p:cBhvr>
                                      <p:to>
                                        <p:strVal val="visible"/>
                                      </p:to>
                                    </p:set>
                                    <p:anim calcmode="lin" valueType="num">
                                      <p:cBhvr additive="base">
                                        <p:cTn id="200" dur="500" fill="hold"/>
                                        <p:tgtEl>
                                          <p:spTgt spid="167973"/>
                                        </p:tgtEl>
                                        <p:attrNameLst>
                                          <p:attrName>ppt_x</p:attrName>
                                        </p:attrNameLst>
                                      </p:cBhvr>
                                      <p:tavLst>
                                        <p:tav tm="0">
                                          <p:val>
                                            <p:strVal val="#ppt_x"/>
                                          </p:val>
                                        </p:tav>
                                        <p:tav tm="100000">
                                          <p:val>
                                            <p:strVal val="#ppt_x"/>
                                          </p:val>
                                        </p:tav>
                                      </p:tavLst>
                                    </p:anim>
                                    <p:anim calcmode="lin" valueType="num">
                                      <p:cBhvr additive="base">
                                        <p:cTn id="201" dur="500" fill="hold"/>
                                        <p:tgtEl>
                                          <p:spTgt spid="167973"/>
                                        </p:tgtEl>
                                        <p:attrNameLst>
                                          <p:attrName>ppt_y</p:attrName>
                                        </p:attrNameLst>
                                      </p:cBhvr>
                                      <p:tavLst>
                                        <p:tav tm="0">
                                          <p:val>
                                            <p:strVal val="1+#ppt_h/2"/>
                                          </p:val>
                                        </p:tav>
                                        <p:tav tm="100000">
                                          <p:val>
                                            <p:strVal val="#ppt_y"/>
                                          </p:val>
                                        </p:tav>
                                      </p:tavLst>
                                    </p:anim>
                                  </p:childTnLst>
                                </p:cTn>
                              </p:par>
                              <p:par>
                                <p:cTn id="202" presetID="2" presetClass="entr" presetSubtype="4" fill="hold" grpId="0" nodeType="withEffect">
                                  <p:stCondLst>
                                    <p:cond delay="0"/>
                                  </p:stCondLst>
                                  <p:childTnLst>
                                    <p:set>
                                      <p:cBhvr>
                                        <p:cTn id="203" dur="1" fill="hold">
                                          <p:stCondLst>
                                            <p:cond delay="0"/>
                                          </p:stCondLst>
                                        </p:cTn>
                                        <p:tgtEl>
                                          <p:spTgt spid="167974"/>
                                        </p:tgtEl>
                                        <p:attrNameLst>
                                          <p:attrName>style.visibility</p:attrName>
                                        </p:attrNameLst>
                                      </p:cBhvr>
                                      <p:to>
                                        <p:strVal val="visible"/>
                                      </p:to>
                                    </p:set>
                                    <p:anim calcmode="lin" valueType="num">
                                      <p:cBhvr additive="base">
                                        <p:cTn id="204" dur="500" fill="hold"/>
                                        <p:tgtEl>
                                          <p:spTgt spid="167974"/>
                                        </p:tgtEl>
                                        <p:attrNameLst>
                                          <p:attrName>ppt_x</p:attrName>
                                        </p:attrNameLst>
                                      </p:cBhvr>
                                      <p:tavLst>
                                        <p:tav tm="0">
                                          <p:val>
                                            <p:strVal val="#ppt_x"/>
                                          </p:val>
                                        </p:tav>
                                        <p:tav tm="100000">
                                          <p:val>
                                            <p:strVal val="#ppt_x"/>
                                          </p:val>
                                        </p:tav>
                                      </p:tavLst>
                                    </p:anim>
                                    <p:anim calcmode="lin" valueType="num">
                                      <p:cBhvr additive="base">
                                        <p:cTn id="205" dur="500" fill="hold"/>
                                        <p:tgtEl>
                                          <p:spTgt spid="167974"/>
                                        </p:tgtEl>
                                        <p:attrNameLst>
                                          <p:attrName>ppt_y</p:attrName>
                                        </p:attrNameLst>
                                      </p:cBhvr>
                                      <p:tavLst>
                                        <p:tav tm="0">
                                          <p:val>
                                            <p:strVal val="1+#ppt_h/2"/>
                                          </p:val>
                                        </p:tav>
                                        <p:tav tm="100000">
                                          <p:val>
                                            <p:strVal val="#ppt_y"/>
                                          </p:val>
                                        </p:tav>
                                      </p:tavLst>
                                    </p:anim>
                                  </p:childTnLst>
                                </p:cTn>
                              </p:par>
                              <p:par>
                                <p:cTn id="206" presetID="2" presetClass="entr" presetSubtype="4" fill="hold" grpId="0" nodeType="withEffect">
                                  <p:stCondLst>
                                    <p:cond delay="0"/>
                                  </p:stCondLst>
                                  <p:childTnLst>
                                    <p:set>
                                      <p:cBhvr>
                                        <p:cTn id="207" dur="1" fill="hold">
                                          <p:stCondLst>
                                            <p:cond delay="0"/>
                                          </p:stCondLst>
                                        </p:cTn>
                                        <p:tgtEl>
                                          <p:spTgt spid="6"/>
                                        </p:tgtEl>
                                        <p:attrNameLst>
                                          <p:attrName>style.visibility</p:attrName>
                                        </p:attrNameLst>
                                      </p:cBhvr>
                                      <p:to>
                                        <p:strVal val="visible"/>
                                      </p:to>
                                    </p:set>
                                    <p:anim calcmode="lin" valueType="num">
                                      <p:cBhvr additive="base">
                                        <p:cTn id="208" dur="500" fill="hold"/>
                                        <p:tgtEl>
                                          <p:spTgt spid="6"/>
                                        </p:tgtEl>
                                        <p:attrNameLst>
                                          <p:attrName>ppt_x</p:attrName>
                                        </p:attrNameLst>
                                      </p:cBhvr>
                                      <p:tavLst>
                                        <p:tav tm="0">
                                          <p:val>
                                            <p:strVal val="#ppt_x"/>
                                          </p:val>
                                        </p:tav>
                                        <p:tav tm="100000">
                                          <p:val>
                                            <p:strVal val="#ppt_x"/>
                                          </p:val>
                                        </p:tav>
                                      </p:tavLst>
                                    </p:anim>
                                    <p:anim calcmode="lin" valueType="num">
                                      <p:cBhvr additive="base">
                                        <p:cTn id="20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0" fill="hold">
                      <p:stCondLst>
                        <p:cond delay="indefinite"/>
                      </p:stCondLst>
                      <p:childTnLst>
                        <p:par>
                          <p:cTn id="211" fill="hold">
                            <p:stCondLst>
                              <p:cond delay="0"/>
                            </p:stCondLst>
                            <p:childTnLst>
                              <p:par>
                                <p:cTn id="212" presetID="2" presetClass="entr" presetSubtype="4" fill="hold" grpId="0" nodeType="clickEffect">
                                  <p:stCondLst>
                                    <p:cond delay="0"/>
                                  </p:stCondLst>
                                  <p:childTnLst>
                                    <p:set>
                                      <p:cBhvr>
                                        <p:cTn id="213" dur="1" fill="hold">
                                          <p:stCondLst>
                                            <p:cond delay="0"/>
                                          </p:stCondLst>
                                        </p:cTn>
                                        <p:tgtEl>
                                          <p:spTgt spid="7"/>
                                        </p:tgtEl>
                                        <p:attrNameLst>
                                          <p:attrName>style.visibility</p:attrName>
                                        </p:attrNameLst>
                                      </p:cBhvr>
                                      <p:to>
                                        <p:strVal val="visible"/>
                                      </p:to>
                                    </p:set>
                                    <p:anim calcmode="lin" valueType="num">
                                      <p:cBhvr additive="base">
                                        <p:cTn id="214" dur="500" fill="hold"/>
                                        <p:tgtEl>
                                          <p:spTgt spid="7"/>
                                        </p:tgtEl>
                                        <p:attrNameLst>
                                          <p:attrName>ppt_x</p:attrName>
                                        </p:attrNameLst>
                                      </p:cBhvr>
                                      <p:tavLst>
                                        <p:tav tm="0">
                                          <p:val>
                                            <p:strVal val="#ppt_x"/>
                                          </p:val>
                                        </p:tav>
                                        <p:tav tm="100000">
                                          <p:val>
                                            <p:strVal val="#ppt_x"/>
                                          </p:val>
                                        </p:tav>
                                      </p:tavLst>
                                    </p:anim>
                                    <p:anim calcmode="lin" valueType="num">
                                      <p:cBhvr additive="base">
                                        <p:cTn id="215" dur="500" fill="hold"/>
                                        <p:tgtEl>
                                          <p:spTgt spid="7"/>
                                        </p:tgtEl>
                                        <p:attrNameLst>
                                          <p:attrName>ppt_y</p:attrName>
                                        </p:attrNameLst>
                                      </p:cBhvr>
                                      <p:tavLst>
                                        <p:tav tm="0">
                                          <p:val>
                                            <p:strVal val="1+#ppt_h/2"/>
                                          </p:val>
                                        </p:tav>
                                        <p:tav tm="100000">
                                          <p:val>
                                            <p:strVal val="#ppt_y"/>
                                          </p:val>
                                        </p:tav>
                                      </p:tavLst>
                                    </p:anim>
                                  </p:childTnLst>
                                </p:cTn>
                              </p:par>
                              <p:par>
                                <p:cTn id="216" presetID="2" presetClass="entr" presetSubtype="4" fill="hold" grpId="0" nodeType="withEffect">
                                  <p:stCondLst>
                                    <p:cond delay="0"/>
                                  </p:stCondLst>
                                  <p:childTnLst>
                                    <p:set>
                                      <p:cBhvr>
                                        <p:cTn id="217" dur="1" fill="hold">
                                          <p:stCondLst>
                                            <p:cond delay="0"/>
                                          </p:stCondLst>
                                        </p:cTn>
                                        <p:tgtEl>
                                          <p:spTgt spid="44"/>
                                        </p:tgtEl>
                                        <p:attrNameLst>
                                          <p:attrName>style.visibility</p:attrName>
                                        </p:attrNameLst>
                                      </p:cBhvr>
                                      <p:to>
                                        <p:strVal val="visible"/>
                                      </p:to>
                                    </p:set>
                                    <p:anim calcmode="lin" valueType="num">
                                      <p:cBhvr additive="base">
                                        <p:cTn id="218" dur="500" fill="hold"/>
                                        <p:tgtEl>
                                          <p:spTgt spid="44"/>
                                        </p:tgtEl>
                                        <p:attrNameLst>
                                          <p:attrName>ppt_x</p:attrName>
                                        </p:attrNameLst>
                                      </p:cBhvr>
                                      <p:tavLst>
                                        <p:tav tm="0">
                                          <p:val>
                                            <p:strVal val="#ppt_x"/>
                                          </p:val>
                                        </p:tav>
                                        <p:tav tm="100000">
                                          <p:val>
                                            <p:strVal val="#ppt_x"/>
                                          </p:val>
                                        </p:tav>
                                      </p:tavLst>
                                    </p:anim>
                                    <p:anim calcmode="lin" valueType="num">
                                      <p:cBhvr additive="base">
                                        <p:cTn id="219" dur="500" fill="hold"/>
                                        <p:tgtEl>
                                          <p:spTgt spid="44"/>
                                        </p:tgtEl>
                                        <p:attrNameLst>
                                          <p:attrName>ppt_y</p:attrName>
                                        </p:attrNameLst>
                                      </p:cBhvr>
                                      <p:tavLst>
                                        <p:tav tm="0">
                                          <p:val>
                                            <p:strVal val="1+#ppt_h/2"/>
                                          </p:val>
                                        </p:tav>
                                        <p:tav tm="100000">
                                          <p:val>
                                            <p:strVal val="#ppt_y"/>
                                          </p:val>
                                        </p:tav>
                                      </p:tavLst>
                                    </p:anim>
                                  </p:childTnLst>
                                </p:cTn>
                              </p:par>
                              <p:par>
                                <p:cTn id="220" presetID="2" presetClass="entr" presetSubtype="4" fill="hold" grpId="0" nodeType="withEffect">
                                  <p:stCondLst>
                                    <p:cond delay="0"/>
                                  </p:stCondLst>
                                  <p:childTnLst>
                                    <p:set>
                                      <p:cBhvr>
                                        <p:cTn id="221" dur="1" fill="hold">
                                          <p:stCondLst>
                                            <p:cond delay="0"/>
                                          </p:stCondLst>
                                        </p:cTn>
                                        <p:tgtEl>
                                          <p:spTgt spid="167975"/>
                                        </p:tgtEl>
                                        <p:attrNameLst>
                                          <p:attrName>style.visibility</p:attrName>
                                        </p:attrNameLst>
                                      </p:cBhvr>
                                      <p:to>
                                        <p:strVal val="visible"/>
                                      </p:to>
                                    </p:set>
                                    <p:anim calcmode="lin" valueType="num">
                                      <p:cBhvr additive="base">
                                        <p:cTn id="222" dur="500" fill="hold"/>
                                        <p:tgtEl>
                                          <p:spTgt spid="167975"/>
                                        </p:tgtEl>
                                        <p:attrNameLst>
                                          <p:attrName>ppt_x</p:attrName>
                                        </p:attrNameLst>
                                      </p:cBhvr>
                                      <p:tavLst>
                                        <p:tav tm="0">
                                          <p:val>
                                            <p:strVal val="#ppt_x"/>
                                          </p:val>
                                        </p:tav>
                                        <p:tav tm="100000">
                                          <p:val>
                                            <p:strVal val="#ppt_x"/>
                                          </p:val>
                                        </p:tav>
                                      </p:tavLst>
                                    </p:anim>
                                    <p:anim calcmode="lin" valueType="num">
                                      <p:cBhvr additive="base">
                                        <p:cTn id="223" dur="500" fill="hold"/>
                                        <p:tgtEl>
                                          <p:spTgt spid="1679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58" grpId="0" animBg="1"/>
      <p:bldP spid="167940" grpId="0"/>
      <p:bldP spid="167941" grpId="0"/>
      <p:bldP spid="167942" grpId="0" animBg="1"/>
      <p:bldP spid="167943" grpId="0" animBg="1"/>
      <p:bldP spid="167946" grpId="0"/>
      <p:bldP spid="167947" grpId="0"/>
      <p:bldP spid="167949" grpId="0" animBg="1"/>
      <p:bldP spid="167953" grpId="0"/>
      <p:bldP spid="167954" grpId="0"/>
      <p:bldP spid="167955" grpId="0"/>
      <p:bldP spid="167959" grpId="0"/>
      <p:bldP spid="167960" grpId="0"/>
      <p:bldP spid="167961" grpId="0" animBg="1"/>
      <p:bldP spid="167962" grpId="0" animBg="1"/>
      <p:bldP spid="167965" grpId="0"/>
      <p:bldP spid="167966" grpId="0"/>
      <p:bldP spid="167970" grpId="0"/>
      <p:bldP spid="167971" grpId="0"/>
      <p:bldP spid="51" grpId="0"/>
      <p:bldP spid="167973" grpId="0"/>
      <p:bldP spid="167974" grpId="0"/>
      <p:bldP spid="167975" grpId="0"/>
      <p:bldP spid="43" grpId="0" animBg="1"/>
      <p:bldP spid="44" grpId="0"/>
      <p:bldP spid="4" grpId="0"/>
      <p:bldP spid="48" grpId="0"/>
      <p:bldP spid="5" grpId="0"/>
      <p:bldP spid="6" grpId="0"/>
      <p:bldP spid="7" grpId="0"/>
      <p:bldP spid="13" grpId="0"/>
      <p:bldP spid="56"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a:spLocks noChangeArrowheads="1"/>
          </p:cNvSpPr>
          <p:nvPr/>
        </p:nvSpPr>
        <p:spPr bwMode="auto">
          <a:xfrm>
            <a:off x="1907704" y="1275666"/>
            <a:ext cx="3194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zh-TW" altLang="en-US" sz="1800" dirty="0">
                <a:solidFill>
                  <a:srgbClr val="FF0000"/>
                </a:solidFill>
              </a:rPr>
              <a:t>訊息傳遞不能快過光速。</a:t>
            </a:r>
          </a:p>
        </p:txBody>
      </p:sp>
      <p:sp>
        <p:nvSpPr>
          <p:cNvPr id="3" name="文字方塊 2"/>
          <p:cNvSpPr txBox="1"/>
          <p:nvPr/>
        </p:nvSpPr>
        <p:spPr>
          <a:xfrm>
            <a:off x="1907704" y="727245"/>
            <a:ext cx="3240360" cy="369332"/>
          </a:xfrm>
          <a:prstGeom prst="rect">
            <a:avLst/>
          </a:prstGeom>
          <a:noFill/>
        </p:spPr>
        <p:txBody>
          <a:bodyPr wrap="square" rtlCol="0">
            <a:spAutoFit/>
          </a:bodyPr>
          <a:lstStyle/>
          <a:p>
            <a:r>
              <a:rPr lang="zh-TW" altLang="en-US" dirty="0">
                <a:solidFill>
                  <a:srgbClr val="FF0000"/>
                </a:solidFill>
              </a:rPr>
              <a:t>物體運動不能超過光速。</a:t>
            </a:r>
          </a:p>
        </p:txBody>
      </p:sp>
      <p:pic>
        <p:nvPicPr>
          <p:cNvPr id="4" name="Picture 2" descr="Speed_of_light_from_Earth_to_Mo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380817"/>
            <a:ext cx="82311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tebulb"/>
          <p:cNvSpPr>
            <a:spLocks noEditPoints="1" noChangeArrowheads="1"/>
          </p:cNvSpPr>
          <p:nvPr/>
        </p:nvSpPr>
        <p:spPr bwMode="auto">
          <a:xfrm>
            <a:off x="611560" y="2494610"/>
            <a:ext cx="386160" cy="512188"/>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pic>
        <p:nvPicPr>
          <p:cNvPr id="6" name="Picture 8" descr="http://www.acclaimimages.com/_gallery/_images_n300/0515-0904-0722-5835_cartoon_rocket_ship_in_space_above_the_earth_and_m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3450642"/>
            <a:ext cx="2160339" cy="216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6"/>
          <p:cNvSpPr txBox="1"/>
          <p:nvPr/>
        </p:nvSpPr>
        <p:spPr>
          <a:xfrm>
            <a:off x="2051720" y="5949280"/>
            <a:ext cx="5328592" cy="369332"/>
          </a:xfrm>
          <a:prstGeom prst="rect">
            <a:avLst/>
          </a:prstGeom>
          <a:noFill/>
        </p:spPr>
        <p:txBody>
          <a:bodyPr wrap="square" rtlCol="0">
            <a:spAutoFit/>
          </a:bodyPr>
          <a:lstStyle/>
          <a:p>
            <a:r>
              <a:rPr lang="zh-TW" altLang="en-US" dirty="0"/>
              <a:t>超光速火箭是不可能的！星際旅行幾乎是不可能的。</a:t>
            </a:r>
          </a:p>
        </p:txBody>
      </p:sp>
      <p:sp>
        <p:nvSpPr>
          <p:cNvPr id="8" name="文字方塊 7">
            <a:extLst>
              <a:ext uri="{FF2B5EF4-FFF2-40B4-BE49-F238E27FC236}">
                <a16:creationId xmlns:a16="http://schemas.microsoft.com/office/drawing/2014/main" id="{9AC5B88C-B66B-A349-A10A-6E23E056ADDE}"/>
              </a:ext>
            </a:extLst>
          </p:cNvPr>
          <p:cNvSpPr txBox="1"/>
          <p:nvPr/>
        </p:nvSpPr>
        <p:spPr>
          <a:xfrm>
            <a:off x="1907704" y="1844824"/>
            <a:ext cx="4680520" cy="369332"/>
          </a:xfrm>
          <a:prstGeom prst="rect">
            <a:avLst/>
          </a:prstGeom>
          <a:noFill/>
        </p:spPr>
        <p:txBody>
          <a:bodyPr wrap="square" rtlCol="0">
            <a:spAutoFit/>
          </a:bodyPr>
          <a:lstStyle/>
          <a:p>
            <a:r>
              <a:rPr kumimoji="1" lang="zh-TW" altLang="en-US" dirty="0"/>
              <a:t>這兩個事實是光速恆定的直接邏輯結果！</a:t>
            </a:r>
          </a:p>
        </p:txBody>
      </p:sp>
    </p:spTree>
    <p:extLst>
      <p:ext uri="{BB962C8B-B14F-4D97-AF65-F5344CB8AC3E}">
        <p14:creationId xmlns:p14="http://schemas.microsoft.com/office/powerpoint/2010/main" val="292411780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
              <p:cNvSpPr txBox="1"/>
              <p:nvPr/>
            </p:nvSpPr>
            <p:spPr>
              <a:xfrm>
                <a:off x="861724" y="1366676"/>
                <a:ext cx="7118870" cy="500971"/>
              </a:xfrm>
              <a:prstGeom prst="rect">
                <a:avLst/>
              </a:prstGeom>
              <a:noFill/>
            </p:spPr>
            <p:txBody>
              <a:bodyPr wrap="square" rtlCol="0">
                <a:spAutoFit/>
              </a:bodyPr>
              <a:lstStyle/>
              <a:p>
                <a:r>
                  <a:rPr lang="zh-TW" altLang="en-US" dirty="0"/>
                  <a:t>難道我們不能一直對物體加入能量，使他的動能 </a:t>
                </a:r>
                <a14:m>
                  <m:oMath xmlns:m="http://schemas.openxmlformats.org/officeDocument/2006/math">
                    <m:f>
                      <m:fPr>
                        <m:ctrlPr>
                          <a:rPr lang="en-US" altLang="zh-TW"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2</m:t>
                        </m:r>
                      </m:den>
                    </m:f>
                    <m:r>
                      <a:rPr lang="en-US" altLang="zh-TW" b="0" i="1" smtClean="0">
                        <a:latin typeface="Cambria Math"/>
                      </a:rPr>
                      <m:t>𝑚</m:t>
                    </m:r>
                    <m:sSup>
                      <m:sSupPr>
                        <m:ctrlPr>
                          <a:rPr lang="en-US" altLang="zh-TW" b="0" i="1" smtClean="0">
                            <a:latin typeface="Cambria Math" panose="02040503050406030204" pitchFamily="18" charset="0"/>
                          </a:rPr>
                        </m:ctrlPr>
                      </m:sSupPr>
                      <m:e>
                        <m:r>
                          <a:rPr lang="en-US" altLang="zh-TW" b="0" i="1" smtClean="0">
                            <a:latin typeface="Cambria Math"/>
                          </a:rPr>
                          <m:t>𝑣</m:t>
                        </m:r>
                      </m:e>
                      <m:sup>
                        <m:r>
                          <a:rPr lang="en-US" altLang="zh-TW" b="0" i="1" smtClean="0">
                            <a:latin typeface="Cambria Math"/>
                          </a:rPr>
                          <m:t>2</m:t>
                        </m:r>
                      </m:sup>
                    </m:sSup>
                  </m:oMath>
                </a14:m>
                <a:r>
                  <a:rPr lang="zh-TW" altLang="en-US" dirty="0"/>
                  <a:t>越來越大？</a:t>
                </a:r>
              </a:p>
            </p:txBody>
          </p:sp>
        </mc:Choice>
        <mc:Fallback xmlns="">
          <p:sp>
            <p:nvSpPr>
              <p:cNvPr id="2" name="文字方塊 1"/>
              <p:cNvSpPr txBox="1">
                <a:spLocks noRot="1" noChangeAspect="1" noMove="1" noResize="1" noEditPoints="1" noAdjustHandles="1" noChangeArrowheads="1" noChangeShapeType="1" noTextEdit="1"/>
              </p:cNvSpPr>
              <p:nvPr/>
            </p:nvSpPr>
            <p:spPr>
              <a:xfrm>
                <a:off x="861724" y="1366676"/>
                <a:ext cx="7118870" cy="500971"/>
              </a:xfrm>
              <a:prstGeom prst="rect">
                <a:avLst/>
              </a:prstGeom>
              <a:blipFill>
                <a:blip r:embed="rId2"/>
                <a:stretch>
                  <a:fillRect l="-712" b="-2500"/>
                </a:stretch>
              </a:blipFill>
            </p:spPr>
            <p:txBody>
              <a:bodyPr/>
              <a:lstStyle/>
              <a:p>
                <a:r>
                  <a:rPr lang="en-TW">
                    <a:noFill/>
                  </a:rPr>
                  <a:t> </a:t>
                </a:r>
              </a:p>
            </p:txBody>
          </p:sp>
        </mc:Fallback>
      </mc:AlternateContent>
      <p:pic>
        <p:nvPicPr>
          <p:cNvPr id="6" name="Picture 25" descr="Newt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8635" y="3718877"/>
            <a:ext cx="1101914" cy="151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4"/>
          <p:cNvSpPr txBox="1">
            <a:spLocks noChangeArrowheads="1"/>
          </p:cNvSpPr>
          <p:nvPr/>
        </p:nvSpPr>
        <p:spPr bwMode="auto">
          <a:xfrm>
            <a:off x="880756" y="2499697"/>
            <a:ext cx="77768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既然牛頓力學所需要的絕對時間假設證實為誤，牛頓力學必須重新改寫！</a:t>
            </a:r>
          </a:p>
        </p:txBody>
      </p:sp>
      <p:pic>
        <p:nvPicPr>
          <p:cNvPr id="9" name="Picture 8" descr="http://www.library.usyd.edu.au/libraries/rare/modernity/images/newton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756" y="2951861"/>
            <a:ext cx="1583021" cy="228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3140968"/>
            <a:ext cx="2369318" cy="209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向右箭號 13"/>
          <p:cNvSpPr/>
          <p:nvPr/>
        </p:nvSpPr>
        <p:spPr>
          <a:xfrm>
            <a:off x="4009408" y="4092383"/>
            <a:ext cx="624194" cy="515662"/>
          </a:xfrm>
          <a:prstGeom prst="rightArrow">
            <a:avLst/>
          </a:prstGeom>
          <a:solidFill>
            <a:srgbClr val="FFFF00"/>
          </a:solidFill>
          <a:ln w="444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pic>
        <p:nvPicPr>
          <p:cNvPr id="15" name="圖片 5" descr="eina15.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16534" y="3685168"/>
            <a:ext cx="1122054" cy="158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文字方塊 4"/>
              <p:cNvSpPr txBox="1"/>
              <p:nvPr/>
            </p:nvSpPr>
            <p:spPr>
              <a:xfrm>
                <a:off x="880487" y="1789432"/>
                <a:ext cx="3577181" cy="483466"/>
              </a:xfrm>
              <a:prstGeom prst="rect">
                <a:avLst/>
              </a:prstGeom>
              <a:noFill/>
            </p:spPr>
            <p:txBody>
              <a:bodyPr wrap="square" rtlCol="0">
                <a:spAutoFit/>
              </a:bodyPr>
              <a:lstStyle/>
              <a:p>
                <a:r>
                  <a:rPr lang="zh-TW" altLang="en-US" dirty="0"/>
                  <a:t>動能還是 </a:t>
                </a:r>
                <a14:m>
                  <m:oMath xmlns:m="http://schemas.openxmlformats.org/officeDocument/2006/math">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2</m:t>
                        </m:r>
                      </m:den>
                    </m:f>
                    <m:r>
                      <a:rPr lang="en-US" altLang="zh-TW" i="1">
                        <a:latin typeface="Cambria Math"/>
                      </a:rPr>
                      <m:t>𝑚</m:t>
                    </m:r>
                    <m:sSup>
                      <m:sSupPr>
                        <m:ctrlPr>
                          <a:rPr lang="en-US"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oMath>
                </a14:m>
                <a:r>
                  <a:rPr lang="zh-TW" altLang="en-US" dirty="0"/>
                  <a:t>嗎？</a:t>
                </a:r>
              </a:p>
            </p:txBody>
          </p:sp>
        </mc:Choice>
        <mc:Fallback xmlns="">
          <p:sp>
            <p:nvSpPr>
              <p:cNvPr id="5" name="文字方塊 4"/>
              <p:cNvSpPr txBox="1">
                <a:spLocks noRot="1" noChangeAspect="1" noMove="1" noResize="1" noEditPoints="1" noAdjustHandles="1" noChangeArrowheads="1" noChangeShapeType="1" noTextEdit="1"/>
              </p:cNvSpPr>
              <p:nvPr/>
            </p:nvSpPr>
            <p:spPr>
              <a:xfrm>
                <a:off x="880487" y="1789432"/>
                <a:ext cx="3577181" cy="483466"/>
              </a:xfrm>
              <a:prstGeom prst="rect">
                <a:avLst/>
              </a:prstGeom>
              <a:blipFill>
                <a:blip r:embed="rId7"/>
                <a:stretch>
                  <a:fillRect l="-1418" b="-2564"/>
                </a:stretch>
              </a:blipFill>
            </p:spPr>
            <p:txBody>
              <a:bodyPr/>
              <a:lstStyle/>
              <a:p>
                <a:r>
                  <a:rPr lang="en-TW">
                    <a:noFill/>
                  </a:rPr>
                  <a:t> </a:t>
                </a:r>
              </a:p>
            </p:txBody>
          </p:sp>
        </mc:Fallback>
      </mc:AlternateContent>
    </p:spTree>
    <p:extLst>
      <p:ext uri="{BB962C8B-B14F-4D97-AF65-F5344CB8AC3E}">
        <p14:creationId xmlns:p14="http://schemas.microsoft.com/office/powerpoint/2010/main" val="39278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P spid="5"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4BFE35-77A6-F83B-E7BC-1BD93ADFBD3C}"/>
              </a:ext>
            </a:extLst>
          </p:cNvPr>
          <p:cNvSpPr/>
          <p:nvPr/>
        </p:nvSpPr>
        <p:spPr>
          <a:xfrm>
            <a:off x="4921943" y="451834"/>
            <a:ext cx="3509470" cy="2116289"/>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5" name="Rectangle 4">
            <a:extLst>
              <a:ext uri="{FF2B5EF4-FFF2-40B4-BE49-F238E27FC236}">
                <a16:creationId xmlns:a16="http://schemas.microsoft.com/office/drawing/2014/main" id="{263A95B4-6D13-6E8C-BD06-05A59DED34A9}"/>
              </a:ext>
            </a:extLst>
          </p:cNvPr>
          <p:cNvSpPr/>
          <p:nvPr/>
        </p:nvSpPr>
        <p:spPr>
          <a:xfrm>
            <a:off x="1052433" y="429609"/>
            <a:ext cx="3509470" cy="2116289"/>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50178" name="文字方塊 3"/>
          <p:cNvSpPr txBox="1">
            <a:spLocks noChangeArrowheads="1"/>
          </p:cNvSpPr>
          <p:nvPr/>
        </p:nvSpPr>
        <p:spPr bwMode="auto">
          <a:xfrm>
            <a:off x="853142" y="3354007"/>
            <a:ext cx="6177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solidFill>
                  <a:srgbClr val="FF0000"/>
                </a:solidFill>
                <a:latin typeface="Arial" charset="0"/>
              </a:rPr>
              <a:t>相對性原則 </a:t>
            </a:r>
            <a:r>
              <a:rPr kumimoji="0" lang="en-US" altLang="zh-TW" sz="1800" dirty="0">
                <a:solidFill>
                  <a:srgbClr val="FF0000"/>
                </a:solidFill>
                <a:cs typeface="Times New Roman" panose="02020603050405020304" pitchFamily="18" charset="0"/>
              </a:rPr>
              <a:t>The Principle of Relativity</a:t>
            </a:r>
            <a:r>
              <a:rPr kumimoji="0" lang="zh-TW" altLang="en-US" sz="1800" dirty="0">
                <a:solidFill>
                  <a:srgbClr val="FF0000"/>
                </a:solidFill>
                <a:cs typeface="Times New Roman" panose="02020603050405020304" pitchFamily="18" charset="0"/>
              </a:rPr>
              <a:t>還有另一個講法：</a:t>
            </a:r>
          </a:p>
        </p:txBody>
      </p:sp>
      <p:pic>
        <p:nvPicPr>
          <p:cNvPr id="50179" name="Picture 5" descr="http://www.aei.mpg.de/einsteinOnline/en/images/elementary/relbewegung1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542" y="658781"/>
            <a:ext cx="2442121" cy="176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7" descr="http://www.aei.mpg.de/einsteinOnline/en/images/elementary/relbewegung2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0214" y="604519"/>
            <a:ext cx="2387119" cy="176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文字方塊 9"/>
          <p:cNvSpPr txBox="1">
            <a:spLocks noChangeArrowheads="1"/>
          </p:cNvSpPr>
          <p:nvPr/>
        </p:nvSpPr>
        <p:spPr bwMode="auto">
          <a:xfrm>
            <a:off x="855560" y="3942771"/>
            <a:ext cx="7748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覺得</a:t>
            </a:r>
            <a:r>
              <a:rPr kumimoji="0" lang="zh-TW" altLang="en-US" sz="1800" dirty="0">
                <a:latin typeface="Arial" charset="0"/>
              </a:rPr>
              <a:t>自己是如右圖靜止的實驗者</a:t>
            </a:r>
            <a:r>
              <a:rPr kumimoji="0" lang="en-US" altLang="zh-TW" sz="1800" dirty="0">
                <a:cs typeface="Times New Roman" panose="02020603050405020304" pitchFamily="18" charset="0"/>
              </a:rPr>
              <a:t>B</a:t>
            </a:r>
            <a:r>
              <a:rPr kumimoji="0" lang="zh-TW" altLang="en-US" sz="1800" dirty="0">
                <a:latin typeface="Arial" charset="0"/>
              </a:rPr>
              <a:t>，由實驗結果歸納的物理定律，</a:t>
            </a:r>
          </a:p>
        </p:txBody>
      </p:sp>
      <p:sp>
        <p:nvSpPr>
          <p:cNvPr id="2" name="矩形 1"/>
          <p:cNvSpPr/>
          <p:nvPr/>
        </p:nvSpPr>
        <p:spPr>
          <a:xfrm>
            <a:off x="874086" y="4446271"/>
            <a:ext cx="5760640" cy="369332"/>
          </a:xfrm>
          <a:prstGeom prst="rect">
            <a:avLst/>
          </a:prstGeom>
        </p:spPr>
        <p:txBody>
          <a:bodyPr wrap="square">
            <a:spAutoFit/>
          </a:bodyPr>
          <a:lstStyle/>
          <a:p>
            <a:r>
              <a:rPr kumimoji="0" lang="zh-TW" altLang="en-US" dirty="0">
                <a:latin typeface="Arial" charset="0"/>
              </a:rPr>
              <a:t>與在左圖中靜止的</a:t>
            </a:r>
            <a:r>
              <a:rPr kumimoji="0" lang="en-US" altLang="zh-TW" dirty="0">
                <a:latin typeface="Times New Roman" panose="02020603050405020304" pitchFamily="18" charset="0"/>
                <a:cs typeface="Times New Roman" panose="02020603050405020304" pitchFamily="18" charset="0"/>
              </a:rPr>
              <a:t>A</a:t>
            </a:r>
            <a:r>
              <a:rPr kumimoji="0" lang="zh-TW" altLang="en-US" dirty="0">
                <a:latin typeface="Arial" charset="0"/>
              </a:rPr>
              <a:t>所歸納的物理定律應該一模一樣！</a:t>
            </a:r>
          </a:p>
        </p:txBody>
      </p:sp>
      <p:sp>
        <p:nvSpPr>
          <p:cNvPr id="7" name="文字方塊 6">
            <a:extLst>
              <a:ext uri="{FF2B5EF4-FFF2-40B4-BE49-F238E27FC236}">
                <a16:creationId xmlns:a16="http://schemas.microsoft.com/office/drawing/2014/main" id="{CE99DBD6-0AE4-18DA-B775-9C6BE018F9C3}"/>
              </a:ext>
            </a:extLst>
          </p:cNvPr>
          <p:cNvSpPr txBox="1">
            <a:spLocks noChangeArrowheads="1"/>
          </p:cNvSpPr>
          <p:nvPr/>
        </p:nvSpPr>
        <p:spPr bwMode="auto">
          <a:xfrm>
            <a:off x="855560" y="5692030"/>
            <a:ext cx="7380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kumimoji="0" lang="zh-TW" altLang="en-US" sz="1800" dirty="0">
                <a:latin typeface="Arial" pitchFamily="34" charset="0"/>
              </a:rPr>
              <a:t>因此，相對性原則成為物理定律是否正確的一個新的</a:t>
            </a:r>
            <a:r>
              <a:rPr kumimoji="0" lang="zh-TW" altLang="en-US" sz="1800" dirty="0">
                <a:solidFill>
                  <a:srgbClr val="FF0000"/>
                </a:solidFill>
                <a:latin typeface="Arial" pitchFamily="34" charset="0"/>
              </a:rPr>
              <a:t>檢驗標準</a:t>
            </a:r>
            <a:r>
              <a:rPr kumimoji="0" lang="zh-TW" altLang="en-US" sz="1800" dirty="0">
                <a:latin typeface="Arial" pitchFamily="34" charset="0"/>
              </a:rPr>
              <a:t>！</a:t>
            </a:r>
          </a:p>
        </p:txBody>
      </p:sp>
      <p:sp>
        <p:nvSpPr>
          <p:cNvPr id="9" name="TextBox 8">
            <a:extLst>
              <a:ext uri="{FF2B5EF4-FFF2-40B4-BE49-F238E27FC236}">
                <a16:creationId xmlns:a16="http://schemas.microsoft.com/office/drawing/2014/main" id="{F7982D35-261A-E309-0C55-9F4928CBD278}"/>
              </a:ext>
            </a:extLst>
          </p:cNvPr>
          <p:cNvSpPr txBox="1"/>
          <p:nvPr/>
        </p:nvSpPr>
        <p:spPr>
          <a:xfrm>
            <a:off x="874085" y="5186061"/>
            <a:ext cx="6570991" cy="369332"/>
          </a:xfrm>
          <a:prstGeom prst="rect">
            <a:avLst/>
          </a:prstGeom>
          <a:noFill/>
        </p:spPr>
        <p:txBody>
          <a:bodyPr wrap="square" rtlCol="0">
            <a:spAutoFit/>
          </a:bodyPr>
          <a:lstStyle/>
          <a:p>
            <a:r>
              <a:rPr lang="en-TW" dirty="0">
                <a:latin typeface="Times New Roman" pitchFamily="18" charset="0"/>
                <a:cs typeface="Times New Roman" pitchFamily="18" charset="0"/>
              </a:rPr>
              <a:t>符合這個條件的物理定律才是正確的物理定律。</a:t>
            </a:r>
          </a:p>
        </p:txBody>
      </p:sp>
      <p:sp>
        <p:nvSpPr>
          <p:cNvPr id="3" name="文字方塊 4">
            <a:extLst>
              <a:ext uri="{FF2B5EF4-FFF2-40B4-BE49-F238E27FC236}">
                <a16:creationId xmlns:a16="http://schemas.microsoft.com/office/drawing/2014/main" id="{7AEB301E-AD64-2C48-80D1-B3413423935F}"/>
              </a:ext>
            </a:extLst>
          </p:cNvPr>
          <p:cNvSpPr txBox="1">
            <a:spLocks noChangeArrowheads="1"/>
          </p:cNvSpPr>
          <p:nvPr/>
        </p:nvSpPr>
        <p:spPr bwMode="auto">
          <a:xfrm>
            <a:off x="865309" y="2833439"/>
            <a:ext cx="74133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沒有任何力學實驗與觀測可以讓你決定觀察者的絕對運動速度！</a:t>
            </a:r>
          </a:p>
        </p:txBody>
      </p:sp>
    </p:spTree>
    <p:extLst>
      <p:ext uri="{BB962C8B-B14F-4D97-AF65-F5344CB8AC3E}">
        <p14:creationId xmlns:p14="http://schemas.microsoft.com/office/powerpoint/2010/main" val="2641689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CA09E-E82F-3614-35E7-CC066F566F40}"/>
            </a:ext>
          </a:extLst>
        </p:cNvPr>
        <p:cNvGrpSpPr/>
        <p:nvPr/>
      </p:nvGrpSpPr>
      <p:grpSpPr>
        <a:xfrm>
          <a:off x="0" y="0"/>
          <a:ext cx="0" cy="0"/>
          <a:chOff x="0" y="0"/>
          <a:chExt cx="0" cy="0"/>
        </a:xfrm>
      </p:grpSpPr>
      <p:pic>
        <p:nvPicPr>
          <p:cNvPr id="3" name="Picture 2" descr="A screenshot of a computer&#10;&#10;Description automatically generated">
            <a:hlinkClick r:id="rId2"/>
            <a:extLst>
              <a:ext uri="{FF2B5EF4-FFF2-40B4-BE49-F238E27FC236}">
                <a16:creationId xmlns:a16="http://schemas.microsoft.com/office/drawing/2014/main" id="{52DC6DFA-BC48-6068-6101-86EDE762D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340768"/>
            <a:ext cx="7772400" cy="3376397"/>
          </a:xfrm>
          <a:prstGeom prst="rect">
            <a:avLst/>
          </a:prstGeom>
        </p:spPr>
      </p:pic>
    </p:spTree>
    <p:extLst>
      <p:ext uri="{BB962C8B-B14F-4D97-AF65-F5344CB8AC3E}">
        <p14:creationId xmlns:p14="http://schemas.microsoft.com/office/powerpoint/2010/main" val="227176469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文字方塊 3"/>
          <p:cNvSpPr txBox="1">
            <a:spLocks noChangeArrowheads="1"/>
          </p:cNvSpPr>
          <p:nvPr/>
        </p:nvSpPr>
        <p:spPr bwMode="auto">
          <a:xfrm>
            <a:off x="2376488" y="1196975"/>
            <a:ext cx="4427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kumimoji="0" lang="zh-TW" altLang="en-US" sz="1800">
                <a:latin typeface="Arial" pitchFamily="34" charset="0"/>
              </a:rPr>
              <a:t>所有還沒檢驗過的都要拿來確認一下！</a:t>
            </a:r>
          </a:p>
        </p:txBody>
      </p:sp>
      <p:pic>
        <p:nvPicPr>
          <p:cNvPr id="107522" name="Picture 2" descr="http://www.drfish.com.tw/material/upload/BE7B2263F11C4F8B980BFFD5894701D6_image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773238"/>
            <a:ext cx="523875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文字方塊 3"/>
          <p:cNvSpPr txBox="1">
            <a:spLocks noChangeArrowheads="1"/>
          </p:cNvSpPr>
          <p:nvPr/>
        </p:nvSpPr>
        <p:spPr bwMode="auto">
          <a:xfrm>
            <a:off x="2663825" y="5661025"/>
            <a:ext cx="3203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kumimoji="0" lang="zh-TW" altLang="en-US" sz="1800">
                <a:latin typeface="Arial" pitchFamily="34" charset="0"/>
              </a:rPr>
              <a:t>檢驗的標準為何？</a:t>
            </a:r>
          </a:p>
        </p:txBody>
      </p:sp>
    </p:spTree>
    <p:extLst>
      <p:ext uri="{BB962C8B-B14F-4D97-AF65-F5344CB8AC3E}">
        <p14:creationId xmlns:p14="http://schemas.microsoft.com/office/powerpoint/2010/main" val="266609773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4"/>
          <p:cNvSpPr txBox="1">
            <a:spLocks noChangeArrowheads="1"/>
          </p:cNvSpPr>
          <p:nvPr/>
        </p:nvSpPr>
        <p:spPr bwMode="auto">
          <a:xfrm>
            <a:off x="2268538" y="2457450"/>
            <a:ext cx="56880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solidFill>
                  <a:srgbClr val="FF0000"/>
                </a:solidFill>
                <a:latin typeface="Arial" charset="0"/>
              </a:rPr>
              <a:t>動量與能量守恆定律在羅倫茲變換下會不會變？</a:t>
            </a:r>
          </a:p>
        </p:txBody>
      </p:sp>
      <p:sp>
        <p:nvSpPr>
          <p:cNvPr id="183299" name="Text Box 4"/>
          <p:cNvSpPr txBox="1">
            <a:spLocks noChangeArrowheads="1"/>
          </p:cNvSpPr>
          <p:nvPr/>
        </p:nvSpPr>
        <p:spPr bwMode="auto">
          <a:xfrm>
            <a:off x="2268538" y="3033713"/>
            <a:ext cx="56880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solidFill>
                  <a:srgbClr val="FF0000"/>
                </a:solidFill>
                <a:latin typeface="Arial" charset="0"/>
              </a:rPr>
              <a:t>動量與能量守恆定律滿不滿足相對性原則？</a:t>
            </a:r>
          </a:p>
        </p:txBody>
      </p:sp>
    </p:spTree>
    <p:extLst>
      <p:ext uri="{BB962C8B-B14F-4D97-AF65-F5344CB8AC3E}">
        <p14:creationId xmlns:p14="http://schemas.microsoft.com/office/powerpoint/2010/main" val="28131558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Oval 4"/>
          <p:cNvSpPr>
            <a:spLocks noChangeArrowheads="1"/>
          </p:cNvSpPr>
          <p:nvPr/>
        </p:nvSpPr>
        <p:spPr bwMode="auto">
          <a:xfrm>
            <a:off x="1042988" y="1304925"/>
            <a:ext cx="360362" cy="360363"/>
          </a:xfrm>
          <a:prstGeom prst="ellipse">
            <a:avLst/>
          </a:prstGeom>
          <a:solidFill>
            <a:srgbClr val="0000CC"/>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10594" name="Oval 5"/>
          <p:cNvSpPr>
            <a:spLocks noChangeArrowheads="1"/>
          </p:cNvSpPr>
          <p:nvPr/>
        </p:nvSpPr>
        <p:spPr bwMode="auto">
          <a:xfrm>
            <a:off x="2808288" y="1304925"/>
            <a:ext cx="360362" cy="360363"/>
          </a:xfrm>
          <a:prstGeom prst="ellipse">
            <a:avLst/>
          </a:prstGeom>
          <a:solidFill>
            <a:srgbClr val="0000CC"/>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10595" name="Oval 6"/>
          <p:cNvSpPr>
            <a:spLocks noChangeArrowheads="1"/>
          </p:cNvSpPr>
          <p:nvPr/>
        </p:nvSpPr>
        <p:spPr bwMode="auto">
          <a:xfrm>
            <a:off x="1692275" y="3284538"/>
            <a:ext cx="360363" cy="360362"/>
          </a:xfrm>
          <a:prstGeom prst="ellipse">
            <a:avLst/>
          </a:prstGeom>
          <a:solidFill>
            <a:srgbClr val="0000CC"/>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10596" name="Oval 7"/>
          <p:cNvSpPr>
            <a:spLocks noChangeArrowheads="1"/>
          </p:cNvSpPr>
          <p:nvPr/>
        </p:nvSpPr>
        <p:spPr bwMode="auto">
          <a:xfrm>
            <a:off x="2051050" y="3284538"/>
            <a:ext cx="360363" cy="360362"/>
          </a:xfrm>
          <a:prstGeom prst="ellipse">
            <a:avLst/>
          </a:prstGeom>
          <a:solidFill>
            <a:srgbClr val="0000CC"/>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10597" name="Line 8"/>
          <p:cNvSpPr>
            <a:spLocks noChangeShapeType="1"/>
          </p:cNvSpPr>
          <p:nvPr/>
        </p:nvSpPr>
        <p:spPr bwMode="auto">
          <a:xfrm>
            <a:off x="1008063" y="1160463"/>
            <a:ext cx="7191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10598" name="Line 9"/>
          <p:cNvSpPr>
            <a:spLocks noChangeShapeType="1"/>
          </p:cNvSpPr>
          <p:nvPr/>
        </p:nvSpPr>
        <p:spPr bwMode="auto">
          <a:xfrm flipH="1">
            <a:off x="2484438" y="1160463"/>
            <a:ext cx="7572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10599" name="Text Box 10"/>
          <p:cNvSpPr txBox="1">
            <a:spLocks noChangeArrowheads="1"/>
          </p:cNvSpPr>
          <p:nvPr/>
        </p:nvSpPr>
        <p:spPr bwMode="auto">
          <a:xfrm>
            <a:off x="1150938" y="765175"/>
            <a:ext cx="1793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u</a:t>
            </a:r>
          </a:p>
        </p:txBody>
      </p:sp>
      <p:sp>
        <p:nvSpPr>
          <p:cNvPr id="110600" name="Text Box 11"/>
          <p:cNvSpPr txBox="1">
            <a:spLocks noChangeArrowheads="1"/>
          </p:cNvSpPr>
          <p:nvPr/>
        </p:nvSpPr>
        <p:spPr bwMode="auto">
          <a:xfrm>
            <a:off x="2879725" y="765175"/>
            <a:ext cx="1793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u</a:t>
            </a:r>
          </a:p>
        </p:txBody>
      </p:sp>
      <p:sp>
        <p:nvSpPr>
          <p:cNvPr id="8211" name="Oval 12"/>
          <p:cNvSpPr>
            <a:spLocks noChangeArrowheads="1"/>
          </p:cNvSpPr>
          <p:nvPr/>
        </p:nvSpPr>
        <p:spPr bwMode="auto">
          <a:xfrm>
            <a:off x="4751388" y="1376363"/>
            <a:ext cx="360362" cy="360362"/>
          </a:xfrm>
          <a:prstGeom prst="ellipse">
            <a:avLst/>
          </a:prstGeom>
          <a:solidFill>
            <a:srgbClr val="FF0000"/>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8212" name="Oval 13"/>
          <p:cNvSpPr>
            <a:spLocks noChangeArrowheads="1"/>
          </p:cNvSpPr>
          <p:nvPr/>
        </p:nvSpPr>
        <p:spPr bwMode="auto">
          <a:xfrm>
            <a:off x="6516688" y="1376363"/>
            <a:ext cx="360362" cy="360362"/>
          </a:xfrm>
          <a:prstGeom prst="ellipse">
            <a:avLst/>
          </a:prstGeom>
          <a:solidFill>
            <a:srgbClr val="FF0000"/>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8213" name="Oval 14"/>
          <p:cNvSpPr>
            <a:spLocks noChangeArrowheads="1"/>
          </p:cNvSpPr>
          <p:nvPr/>
        </p:nvSpPr>
        <p:spPr bwMode="auto">
          <a:xfrm>
            <a:off x="5400675" y="3355975"/>
            <a:ext cx="360363" cy="360363"/>
          </a:xfrm>
          <a:prstGeom prst="ellipse">
            <a:avLst/>
          </a:prstGeom>
          <a:solidFill>
            <a:srgbClr val="FF0000"/>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8214" name="Oval 15"/>
          <p:cNvSpPr>
            <a:spLocks noChangeArrowheads="1"/>
          </p:cNvSpPr>
          <p:nvPr/>
        </p:nvSpPr>
        <p:spPr bwMode="auto">
          <a:xfrm>
            <a:off x="5759450" y="3355975"/>
            <a:ext cx="360363" cy="360363"/>
          </a:xfrm>
          <a:prstGeom prst="ellipse">
            <a:avLst/>
          </a:prstGeom>
          <a:solidFill>
            <a:srgbClr val="FF0000"/>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8215" name="Line 16"/>
          <p:cNvSpPr>
            <a:spLocks noChangeShapeType="1"/>
          </p:cNvSpPr>
          <p:nvPr/>
        </p:nvSpPr>
        <p:spPr bwMode="auto">
          <a:xfrm>
            <a:off x="5472113" y="3141663"/>
            <a:ext cx="719137"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8216" name="Line 17"/>
          <p:cNvSpPr>
            <a:spLocks noChangeShapeType="1"/>
          </p:cNvSpPr>
          <p:nvPr/>
        </p:nvSpPr>
        <p:spPr bwMode="auto">
          <a:xfrm flipH="1">
            <a:off x="5327650" y="1231900"/>
            <a:ext cx="1622425" cy="15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217" name="Text Box 18"/>
          <p:cNvSpPr txBox="1">
            <a:spLocks noChangeArrowheads="1"/>
          </p:cNvSpPr>
          <p:nvPr/>
        </p:nvSpPr>
        <p:spPr bwMode="auto">
          <a:xfrm>
            <a:off x="5759450" y="2781300"/>
            <a:ext cx="1793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u</a:t>
            </a:r>
          </a:p>
        </p:txBody>
      </p:sp>
      <p:sp>
        <p:nvSpPr>
          <p:cNvPr id="8218" name="Text Box 19"/>
          <p:cNvSpPr txBox="1">
            <a:spLocks noChangeArrowheads="1"/>
          </p:cNvSpPr>
          <p:nvPr/>
        </p:nvSpPr>
        <p:spPr bwMode="auto">
          <a:xfrm>
            <a:off x="6408738" y="836613"/>
            <a:ext cx="86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u’</a:t>
            </a:r>
            <a:endParaRPr kumimoji="0" lang="zh-TW" altLang="en-US" sz="1800">
              <a:solidFill>
                <a:srgbClr val="FF0000"/>
              </a:solidFill>
              <a:latin typeface="Times New Roman" pitchFamily="18" charset="0"/>
            </a:endParaRPr>
          </a:p>
        </p:txBody>
      </p:sp>
      <p:sp>
        <p:nvSpPr>
          <p:cNvPr id="110609" name="Line 20"/>
          <p:cNvSpPr>
            <a:spLocks noChangeShapeType="1"/>
          </p:cNvSpPr>
          <p:nvPr/>
        </p:nvSpPr>
        <p:spPr bwMode="auto">
          <a:xfrm>
            <a:off x="1223963" y="4868863"/>
            <a:ext cx="0" cy="1116012"/>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10610" name="Line 21"/>
          <p:cNvSpPr>
            <a:spLocks noChangeShapeType="1"/>
          </p:cNvSpPr>
          <p:nvPr/>
        </p:nvSpPr>
        <p:spPr bwMode="auto">
          <a:xfrm>
            <a:off x="1223963" y="5984875"/>
            <a:ext cx="13319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10611" name="Text Box 22"/>
          <p:cNvSpPr txBox="1">
            <a:spLocks noChangeArrowheads="1"/>
          </p:cNvSpPr>
          <p:nvPr/>
        </p:nvSpPr>
        <p:spPr bwMode="auto">
          <a:xfrm>
            <a:off x="935038" y="6057900"/>
            <a:ext cx="4683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O</a:t>
            </a:r>
          </a:p>
        </p:txBody>
      </p:sp>
      <p:sp>
        <p:nvSpPr>
          <p:cNvPr id="8222" name="Line 23"/>
          <p:cNvSpPr>
            <a:spLocks noChangeShapeType="1"/>
          </p:cNvSpPr>
          <p:nvPr/>
        </p:nvSpPr>
        <p:spPr bwMode="auto">
          <a:xfrm>
            <a:off x="5148263" y="4797425"/>
            <a:ext cx="0" cy="1116013"/>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8223" name="Line 24"/>
          <p:cNvSpPr>
            <a:spLocks noChangeShapeType="1"/>
          </p:cNvSpPr>
          <p:nvPr/>
        </p:nvSpPr>
        <p:spPr bwMode="auto">
          <a:xfrm>
            <a:off x="5148263" y="5913438"/>
            <a:ext cx="13319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224" name="Text Box 25"/>
          <p:cNvSpPr txBox="1">
            <a:spLocks noChangeArrowheads="1"/>
          </p:cNvSpPr>
          <p:nvPr/>
        </p:nvSpPr>
        <p:spPr bwMode="auto">
          <a:xfrm>
            <a:off x="4859338" y="5986463"/>
            <a:ext cx="468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O’</a:t>
            </a:r>
          </a:p>
        </p:txBody>
      </p:sp>
      <p:sp>
        <p:nvSpPr>
          <p:cNvPr id="8225" name="Line 26"/>
          <p:cNvSpPr>
            <a:spLocks noChangeShapeType="1"/>
          </p:cNvSpPr>
          <p:nvPr/>
        </p:nvSpPr>
        <p:spPr bwMode="auto">
          <a:xfrm>
            <a:off x="5580063" y="5337175"/>
            <a:ext cx="5397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226" name="Text Box 27"/>
          <p:cNvSpPr txBox="1">
            <a:spLocks noChangeArrowheads="1"/>
          </p:cNvSpPr>
          <p:nvPr/>
        </p:nvSpPr>
        <p:spPr bwMode="auto">
          <a:xfrm>
            <a:off x="5580063" y="4868863"/>
            <a:ext cx="6842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v=u</a:t>
            </a:r>
          </a:p>
        </p:txBody>
      </p:sp>
      <p:sp>
        <p:nvSpPr>
          <p:cNvPr id="110617" name="Text Box 28"/>
          <p:cNvSpPr txBox="1">
            <a:spLocks noChangeArrowheads="1"/>
          </p:cNvSpPr>
          <p:nvPr/>
        </p:nvSpPr>
        <p:spPr bwMode="auto">
          <a:xfrm>
            <a:off x="2673350" y="325438"/>
            <a:ext cx="180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zh-TW" altLang="en-US" sz="1800">
                <a:latin typeface="Arial" pitchFamily="34" charset="0"/>
              </a:rPr>
              <a:t>牛頓版動量守恆</a:t>
            </a:r>
          </a:p>
        </p:txBody>
      </p:sp>
      <p:sp>
        <p:nvSpPr>
          <p:cNvPr id="110618" name="Text Box 29"/>
          <p:cNvSpPr txBox="1">
            <a:spLocks noChangeArrowheads="1"/>
          </p:cNvSpPr>
          <p:nvPr/>
        </p:nvSpPr>
        <p:spPr bwMode="auto">
          <a:xfrm>
            <a:off x="7380288" y="1304925"/>
            <a:ext cx="11160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endParaRPr kumimoji="0" lang="zh-TW" altLang="en-US" sz="1800">
              <a:latin typeface="Arial" pitchFamily="34" charset="0"/>
            </a:endParaRPr>
          </a:p>
        </p:txBody>
      </p:sp>
      <p:sp>
        <p:nvSpPr>
          <p:cNvPr id="110622" name="Text Box 33"/>
          <p:cNvSpPr txBox="1">
            <a:spLocks noChangeArrowheads="1"/>
          </p:cNvSpPr>
          <p:nvPr/>
        </p:nvSpPr>
        <p:spPr bwMode="auto">
          <a:xfrm>
            <a:off x="2735263" y="3465513"/>
            <a:ext cx="180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zh-TW" altLang="en-US" sz="1800">
                <a:latin typeface="Arial" pitchFamily="34" charset="0"/>
              </a:rPr>
              <a:t>完全非彈性碰撞</a:t>
            </a:r>
          </a:p>
        </p:txBody>
      </p:sp>
      <p:sp>
        <p:nvSpPr>
          <p:cNvPr id="8230" name="Text Box 39"/>
          <p:cNvSpPr txBox="1">
            <a:spLocks noChangeArrowheads="1"/>
          </p:cNvSpPr>
          <p:nvPr/>
        </p:nvSpPr>
        <p:spPr bwMode="auto">
          <a:xfrm>
            <a:off x="2195513" y="6345238"/>
            <a:ext cx="5364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zh-TW" altLang="en-US" sz="1800" dirty="0">
                <a:solidFill>
                  <a:srgbClr val="FF0000"/>
                </a:solidFill>
                <a:latin typeface="Arial" pitchFamily="34" charset="0"/>
              </a:rPr>
              <a:t>牛頓版的動量守恆遵守伽利略變換下的相對性原則</a:t>
            </a:r>
          </a:p>
        </p:txBody>
      </p:sp>
      <p:cxnSp>
        <p:nvCxnSpPr>
          <p:cNvPr id="110630" name="直線接點 39"/>
          <p:cNvCxnSpPr>
            <a:cxnSpLocks noChangeShapeType="1"/>
          </p:cNvCxnSpPr>
          <p:nvPr/>
        </p:nvCxnSpPr>
        <p:spPr bwMode="auto">
          <a:xfrm rot="5400000">
            <a:off x="1906588" y="3429000"/>
            <a:ext cx="54038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C6D3A819-07CE-0C4E-BB65-7A38FFAF2ACA}"/>
                  </a:ext>
                </a:extLst>
              </p:cNvPr>
              <p:cNvSpPr txBox="1"/>
              <p:nvPr/>
            </p:nvSpPr>
            <p:spPr>
              <a:xfrm>
                <a:off x="4693206" y="349526"/>
                <a:ext cx="819840"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zh-TW" altLang="en-US" i="1" smtClean="0">
                              <a:latin typeface="Cambria Math" panose="02040503050406030204" pitchFamily="18" charset="0"/>
                              <a:cs typeface="Times New Roman" pitchFamily="18" charset="0"/>
                            </a:rPr>
                          </m:ctrlPr>
                        </m:accPr>
                        <m:e>
                          <m:r>
                            <a:rPr kumimoji="1" lang="en-US" altLang="zh-TW" b="0" i="1" smtClean="0">
                              <a:latin typeface="Cambria Math" panose="02040503050406030204" pitchFamily="18" charset="0"/>
                              <a:cs typeface="Times New Roman" pitchFamily="18" charset="0"/>
                            </a:rPr>
                            <m:t>𝑝</m:t>
                          </m:r>
                        </m:e>
                      </m:acc>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𝑚</m:t>
                      </m:r>
                      <m:acc>
                        <m:accPr>
                          <m:chr m:val="⃗"/>
                          <m:ctrlPr>
                            <a:rPr kumimoji="1" lang="en-US" altLang="zh-TW" b="0" i="1" smtClean="0">
                              <a:latin typeface="Cambria Math" panose="02040503050406030204" pitchFamily="18" charset="0"/>
                              <a:cs typeface="Times New Roman" pitchFamily="18" charset="0"/>
                            </a:rPr>
                          </m:ctrlPr>
                        </m:accPr>
                        <m:e>
                          <m:r>
                            <a:rPr kumimoji="1" lang="en-US" altLang="zh-TW" b="0" i="1" smtClean="0">
                              <a:latin typeface="Cambria Math" panose="02040503050406030204" pitchFamily="18" charset="0"/>
                              <a:cs typeface="Times New Roman" pitchFamily="18" charset="0"/>
                            </a:rPr>
                            <m:t>𝑣</m:t>
                          </m:r>
                        </m:e>
                      </m:acc>
                    </m:oMath>
                  </m:oMathPara>
                </a14:m>
                <a:endParaRPr kumimoji="1" lang="zh-TW" altLang="en-US" dirty="0">
                  <a:latin typeface="Times New Roman" pitchFamily="18" charset="0"/>
                  <a:cs typeface="Times New Roman" pitchFamily="18" charset="0"/>
                </a:endParaRPr>
              </a:p>
            </p:txBody>
          </p:sp>
        </mc:Choice>
        <mc:Fallback xmlns="">
          <p:sp>
            <p:nvSpPr>
              <p:cNvPr id="2" name="文字方塊 1">
                <a:extLst>
                  <a:ext uri="{FF2B5EF4-FFF2-40B4-BE49-F238E27FC236}">
                    <a16:creationId xmlns:a16="http://schemas.microsoft.com/office/drawing/2014/main" id="{C6D3A819-07CE-0C4E-BB65-7A38FFAF2ACA}"/>
                  </a:ext>
                </a:extLst>
              </p:cNvPr>
              <p:cNvSpPr txBox="1">
                <a:spLocks noRot="1" noChangeAspect="1" noMove="1" noResize="1" noEditPoints="1" noAdjustHandles="1" noChangeArrowheads="1" noChangeShapeType="1" noTextEdit="1"/>
              </p:cNvSpPr>
              <p:nvPr/>
            </p:nvSpPr>
            <p:spPr>
              <a:xfrm>
                <a:off x="4693206" y="349526"/>
                <a:ext cx="819840" cy="276999"/>
              </a:xfrm>
              <a:prstGeom prst="rect">
                <a:avLst/>
              </a:prstGeom>
              <a:blipFill>
                <a:blip r:embed="rId2"/>
                <a:stretch>
                  <a:fillRect l="-6154" t="-30435" r="-3077"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文字方塊 40">
                <a:extLst>
                  <a:ext uri="{FF2B5EF4-FFF2-40B4-BE49-F238E27FC236}">
                    <a16:creationId xmlns:a16="http://schemas.microsoft.com/office/drawing/2014/main" id="{16DF5368-CE65-0A4E-8531-19795C5B7DD4}"/>
                  </a:ext>
                </a:extLst>
              </p:cNvPr>
              <p:cNvSpPr txBox="1"/>
              <p:nvPr/>
            </p:nvSpPr>
            <p:spPr>
              <a:xfrm>
                <a:off x="3837847" y="1364753"/>
                <a:ext cx="185948"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cs typeface="Times New Roman" pitchFamily="18" charset="0"/>
                        </a:rPr>
                        <m:t>0</m:t>
                      </m:r>
                    </m:oMath>
                  </m:oMathPara>
                </a14:m>
                <a:endParaRPr kumimoji="1" lang="zh-TW" altLang="en-US" dirty="0">
                  <a:latin typeface="Times New Roman" pitchFamily="18" charset="0"/>
                  <a:cs typeface="Times New Roman" pitchFamily="18" charset="0"/>
                </a:endParaRPr>
              </a:p>
            </p:txBody>
          </p:sp>
        </mc:Choice>
        <mc:Fallback xmlns="">
          <p:sp>
            <p:nvSpPr>
              <p:cNvPr id="41" name="文字方塊 40">
                <a:extLst>
                  <a:ext uri="{FF2B5EF4-FFF2-40B4-BE49-F238E27FC236}">
                    <a16:creationId xmlns:a16="http://schemas.microsoft.com/office/drawing/2014/main" id="{16DF5368-CE65-0A4E-8531-19795C5B7DD4}"/>
                  </a:ext>
                </a:extLst>
              </p:cNvPr>
              <p:cNvSpPr txBox="1">
                <a:spLocks noRot="1" noChangeAspect="1" noMove="1" noResize="1" noEditPoints="1" noAdjustHandles="1" noChangeArrowheads="1" noChangeShapeType="1" noTextEdit="1"/>
              </p:cNvSpPr>
              <p:nvPr/>
            </p:nvSpPr>
            <p:spPr>
              <a:xfrm>
                <a:off x="3837847" y="1364753"/>
                <a:ext cx="185948" cy="276999"/>
              </a:xfrm>
              <a:prstGeom prst="rect">
                <a:avLst/>
              </a:prstGeom>
              <a:blipFill>
                <a:blip r:embed="rId3"/>
                <a:stretch>
                  <a:fillRect l="-18750" r="-18750" b="-43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2" name="文字方塊 41">
                <a:extLst>
                  <a:ext uri="{FF2B5EF4-FFF2-40B4-BE49-F238E27FC236}">
                    <a16:creationId xmlns:a16="http://schemas.microsoft.com/office/drawing/2014/main" id="{F0B52DB9-DFA1-7A46-85AF-ABA264A19C78}"/>
                  </a:ext>
                </a:extLst>
              </p:cNvPr>
              <p:cNvSpPr txBox="1"/>
              <p:nvPr/>
            </p:nvSpPr>
            <p:spPr>
              <a:xfrm>
                <a:off x="3861279" y="3141496"/>
                <a:ext cx="185948"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cs typeface="Times New Roman" pitchFamily="18" charset="0"/>
                        </a:rPr>
                        <m:t>0</m:t>
                      </m:r>
                    </m:oMath>
                  </m:oMathPara>
                </a14:m>
                <a:endParaRPr kumimoji="1" lang="zh-TW" altLang="en-US" dirty="0">
                  <a:latin typeface="Times New Roman" pitchFamily="18" charset="0"/>
                  <a:cs typeface="Times New Roman" pitchFamily="18" charset="0"/>
                </a:endParaRPr>
              </a:p>
            </p:txBody>
          </p:sp>
        </mc:Choice>
        <mc:Fallback xmlns="">
          <p:sp>
            <p:nvSpPr>
              <p:cNvPr id="42" name="文字方塊 41">
                <a:extLst>
                  <a:ext uri="{FF2B5EF4-FFF2-40B4-BE49-F238E27FC236}">
                    <a16:creationId xmlns:a16="http://schemas.microsoft.com/office/drawing/2014/main" id="{F0B52DB9-DFA1-7A46-85AF-ABA264A19C78}"/>
                  </a:ext>
                </a:extLst>
              </p:cNvPr>
              <p:cNvSpPr txBox="1">
                <a:spLocks noRot="1" noChangeAspect="1" noMove="1" noResize="1" noEditPoints="1" noAdjustHandles="1" noChangeArrowheads="1" noChangeShapeType="1" noTextEdit="1"/>
              </p:cNvSpPr>
              <p:nvPr/>
            </p:nvSpPr>
            <p:spPr>
              <a:xfrm>
                <a:off x="3861279" y="3141496"/>
                <a:ext cx="185948" cy="276999"/>
              </a:xfrm>
              <a:prstGeom prst="rect">
                <a:avLst/>
              </a:prstGeom>
              <a:blipFill>
                <a:blip r:embed="rId3"/>
                <a:stretch>
                  <a:fillRect l="-18750" r="-18750" b="-43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3" name="文字方塊 42">
                <a:extLst>
                  <a:ext uri="{FF2B5EF4-FFF2-40B4-BE49-F238E27FC236}">
                    <a16:creationId xmlns:a16="http://schemas.microsoft.com/office/drawing/2014/main" id="{921065E5-171E-DB4D-AC2E-2E70491E02A4}"/>
                  </a:ext>
                </a:extLst>
              </p:cNvPr>
              <p:cNvSpPr txBox="1"/>
              <p:nvPr/>
            </p:nvSpPr>
            <p:spPr>
              <a:xfrm>
                <a:off x="3839310" y="2303035"/>
                <a:ext cx="230832"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cs typeface="Times New Roman" pitchFamily="18" charset="0"/>
                        </a:rPr>
                        <m:t>=</m:t>
                      </m:r>
                    </m:oMath>
                  </m:oMathPara>
                </a14:m>
                <a:endParaRPr kumimoji="1" lang="zh-TW" altLang="en-US" dirty="0">
                  <a:latin typeface="Times New Roman" pitchFamily="18" charset="0"/>
                  <a:cs typeface="Times New Roman" pitchFamily="18" charset="0"/>
                </a:endParaRPr>
              </a:p>
            </p:txBody>
          </p:sp>
        </mc:Choice>
        <mc:Fallback xmlns="">
          <p:sp>
            <p:nvSpPr>
              <p:cNvPr id="43" name="文字方塊 42">
                <a:extLst>
                  <a:ext uri="{FF2B5EF4-FFF2-40B4-BE49-F238E27FC236}">
                    <a16:creationId xmlns:a16="http://schemas.microsoft.com/office/drawing/2014/main" id="{921065E5-171E-DB4D-AC2E-2E70491E02A4}"/>
                  </a:ext>
                </a:extLst>
              </p:cNvPr>
              <p:cNvSpPr txBox="1">
                <a:spLocks noRot="1" noChangeAspect="1" noMove="1" noResize="1" noEditPoints="1" noAdjustHandles="1" noChangeArrowheads="1" noChangeShapeType="1" noTextEdit="1"/>
              </p:cNvSpPr>
              <p:nvPr/>
            </p:nvSpPr>
            <p:spPr>
              <a:xfrm>
                <a:off x="3839310" y="2303035"/>
                <a:ext cx="230832" cy="276999"/>
              </a:xfrm>
              <a:prstGeom prst="rect">
                <a:avLst/>
              </a:prstGeom>
              <a:blipFill>
                <a:blip r:embed="rId4"/>
                <a:stretch>
                  <a:fillRect l="-5263" r="-1052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4" name="文字方塊 43">
                <a:extLst>
                  <a:ext uri="{FF2B5EF4-FFF2-40B4-BE49-F238E27FC236}">
                    <a16:creationId xmlns:a16="http://schemas.microsoft.com/office/drawing/2014/main" id="{4B1BEC96-F5C1-4844-814F-EDB306BA2896}"/>
                  </a:ext>
                </a:extLst>
              </p:cNvPr>
              <p:cNvSpPr txBox="1"/>
              <p:nvPr/>
            </p:nvSpPr>
            <p:spPr>
              <a:xfrm>
                <a:off x="1727200" y="4988728"/>
                <a:ext cx="2052638" cy="299249"/>
              </a:xfrm>
              <a:prstGeom prst="rect">
                <a:avLst/>
              </a:prstGeom>
              <a:solidFill>
                <a:srgbClr val="FFFDAB"/>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i="1" smtClean="0">
                              <a:latin typeface="Cambria Math" panose="02040503050406030204" pitchFamily="18" charset="0"/>
                              <a:cs typeface="Times New Roman" pitchFamily="18" charset="0"/>
                            </a:rPr>
                          </m:ctrlPr>
                        </m:sSubPr>
                        <m:e>
                          <m:r>
                            <a:rPr kumimoji="1" lang="en-US" altLang="zh-TW" b="0" i="1" smtClean="0">
                              <a:latin typeface="Cambria Math" panose="02040503050406030204" pitchFamily="18" charset="0"/>
                              <a:cs typeface="Times New Roman" pitchFamily="18" charset="0"/>
                            </a:rPr>
                            <m:t>𝑝</m:t>
                          </m:r>
                        </m:e>
                        <m:sub>
                          <m:r>
                            <a:rPr kumimoji="1" lang="en-US" altLang="zh-TW" b="0" i="1" smtClean="0">
                              <a:latin typeface="Cambria Math" panose="02040503050406030204" pitchFamily="18" charset="0"/>
                              <a:cs typeface="Times New Roman" pitchFamily="18" charset="0"/>
                            </a:rPr>
                            <m:t>𝑖</m:t>
                          </m:r>
                          <m:r>
                            <a:rPr kumimoji="1" lang="en-US" altLang="zh-TW" b="0" i="1" smtClean="0">
                              <a:latin typeface="Cambria Math" panose="02040503050406030204" pitchFamily="18" charset="0"/>
                              <a:cs typeface="Times New Roman" pitchFamily="18" charset="0"/>
                            </a:rPr>
                            <m:t> </m:t>
                          </m:r>
                          <m:r>
                            <m:rPr>
                              <m:sty m:val="p"/>
                            </m:rPr>
                            <a:rPr kumimoji="1" lang="en-US" altLang="zh-TW" b="0" i="0" smtClean="0">
                              <a:latin typeface="Cambria Math" panose="02040503050406030204" pitchFamily="18" charset="0"/>
                              <a:cs typeface="Times New Roman" pitchFamily="18" charset="0"/>
                            </a:rPr>
                            <m:t>total</m:t>
                          </m:r>
                        </m:sub>
                      </m:sSub>
                      <m:r>
                        <a:rPr kumimoji="1" lang="en-US" altLang="zh-TW" b="0" i="1" smtClean="0">
                          <a:latin typeface="Cambria Math" panose="02040503050406030204" pitchFamily="18" charset="0"/>
                          <a:cs typeface="Times New Roman" pitchFamily="18" charset="0"/>
                        </a:rPr>
                        <m:t>=</m:t>
                      </m:r>
                      <m:sSub>
                        <m:sSubPr>
                          <m:ctrlPr>
                            <a:rPr kumimoji="1" lang="en-US" altLang="zh-TW" b="0" i="1" smtClean="0">
                              <a:latin typeface="Cambria Math" panose="02040503050406030204" pitchFamily="18" charset="0"/>
                              <a:cs typeface="Times New Roman" pitchFamily="18" charset="0"/>
                            </a:rPr>
                          </m:ctrlPr>
                        </m:sSubPr>
                        <m:e>
                          <m:r>
                            <a:rPr kumimoji="1" lang="en-US" altLang="zh-TW" b="0" i="1" smtClean="0">
                              <a:latin typeface="Cambria Math" panose="02040503050406030204" pitchFamily="18" charset="0"/>
                              <a:cs typeface="Times New Roman" pitchFamily="18" charset="0"/>
                            </a:rPr>
                            <m:t>𝑝</m:t>
                          </m:r>
                        </m:e>
                        <m:sub>
                          <m:r>
                            <a:rPr kumimoji="1" lang="en-US" altLang="zh-TW" b="0" i="1" smtClean="0">
                              <a:latin typeface="Cambria Math" panose="02040503050406030204" pitchFamily="18" charset="0"/>
                              <a:cs typeface="Times New Roman" pitchFamily="18" charset="0"/>
                            </a:rPr>
                            <m:t>𝑓</m:t>
                          </m:r>
                          <m:r>
                            <a:rPr kumimoji="1" lang="en-US" altLang="zh-TW" b="0" i="0" smtClean="0">
                              <a:latin typeface="Cambria Math" panose="02040503050406030204" pitchFamily="18" charset="0"/>
                              <a:cs typeface="Times New Roman" pitchFamily="18" charset="0"/>
                            </a:rPr>
                            <m:t> </m:t>
                          </m:r>
                          <m:r>
                            <m:rPr>
                              <m:sty m:val="p"/>
                            </m:rPr>
                            <a:rPr kumimoji="1" lang="en-US" altLang="zh-TW" b="0" i="0" smtClean="0">
                              <a:latin typeface="Cambria Math" panose="02040503050406030204" pitchFamily="18" charset="0"/>
                              <a:cs typeface="Times New Roman" pitchFamily="18" charset="0"/>
                            </a:rPr>
                            <m:t>total</m:t>
                          </m:r>
                        </m:sub>
                      </m:sSub>
                    </m:oMath>
                  </m:oMathPara>
                </a14:m>
                <a:endParaRPr kumimoji="1" lang="zh-TW" altLang="en-US" dirty="0">
                  <a:latin typeface="Times New Roman" pitchFamily="18" charset="0"/>
                  <a:cs typeface="Times New Roman" pitchFamily="18" charset="0"/>
                </a:endParaRPr>
              </a:p>
            </p:txBody>
          </p:sp>
        </mc:Choice>
        <mc:Fallback xmlns="">
          <p:sp>
            <p:nvSpPr>
              <p:cNvPr id="44" name="文字方塊 43">
                <a:extLst>
                  <a:ext uri="{FF2B5EF4-FFF2-40B4-BE49-F238E27FC236}">
                    <a16:creationId xmlns:a16="http://schemas.microsoft.com/office/drawing/2014/main" id="{4B1BEC96-F5C1-4844-814F-EDB306BA2896}"/>
                  </a:ext>
                </a:extLst>
              </p:cNvPr>
              <p:cNvSpPr txBox="1">
                <a:spLocks noRot="1" noChangeAspect="1" noMove="1" noResize="1" noEditPoints="1" noAdjustHandles="1" noChangeArrowheads="1" noChangeShapeType="1" noTextEdit="1"/>
              </p:cNvSpPr>
              <p:nvPr/>
            </p:nvSpPr>
            <p:spPr>
              <a:xfrm>
                <a:off x="1727200" y="4988728"/>
                <a:ext cx="2052638" cy="299249"/>
              </a:xfrm>
              <a:prstGeom prst="rect">
                <a:avLst/>
              </a:prstGeom>
              <a:blipFill>
                <a:blip r:embed="rId5"/>
                <a:stretch>
                  <a:fillRect b="-2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文字方塊 44">
                <a:extLst>
                  <a:ext uri="{FF2B5EF4-FFF2-40B4-BE49-F238E27FC236}">
                    <a16:creationId xmlns:a16="http://schemas.microsoft.com/office/drawing/2014/main" id="{3C395519-CE63-0D43-B6CC-693B99A9C2A6}"/>
                  </a:ext>
                </a:extLst>
              </p:cNvPr>
              <p:cNvSpPr txBox="1"/>
              <p:nvPr/>
            </p:nvSpPr>
            <p:spPr>
              <a:xfrm>
                <a:off x="7228716" y="1122570"/>
                <a:ext cx="1398140"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cs typeface="Times New Roman" pitchFamily="18" charset="0"/>
                        </a:rPr>
                        <m:t>𝑚</m:t>
                      </m:r>
                      <m:sSup>
                        <m:sSupPr>
                          <m:ctrlPr>
                            <a:rPr kumimoji="1" lang="en-US" altLang="zh-TW" b="0"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𝑢</m:t>
                          </m:r>
                        </m:e>
                        <m:sup>
                          <m:r>
                            <a:rPr kumimoji="1" lang="en-US" altLang="zh-TW" b="0" i="1" smtClean="0">
                              <a:latin typeface="Cambria Math" panose="02040503050406030204" pitchFamily="18" charset="0"/>
                              <a:cs typeface="Times New Roman" pitchFamily="18" charset="0"/>
                            </a:rPr>
                            <m:t>′</m:t>
                          </m:r>
                        </m:sup>
                      </m:sSup>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𝑚</m:t>
                      </m:r>
                      <m:r>
                        <a:rPr kumimoji="1" lang="en-US" altLang="zh-TW" b="0" i="1" smtClean="0">
                          <a:latin typeface="Cambria Math" panose="02040503050406030204" pitchFamily="18" charset="0"/>
                          <a:ea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2</m:t>
                      </m:r>
                      <m:r>
                        <a:rPr kumimoji="1" lang="en-US" altLang="zh-TW" b="0" i="1" smtClean="0">
                          <a:latin typeface="Cambria Math" panose="02040503050406030204" pitchFamily="18" charset="0"/>
                          <a:cs typeface="Times New Roman" pitchFamily="18" charset="0"/>
                        </a:rPr>
                        <m:t>𝑢</m:t>
                      </m:r>
                    </m:oMath>
                  </m:oMathPara>
                </a14:m>
                <a:endParaRPr kumimoji="1" lang="zh-TW" altLang="en-US" dirty="0">
                  <a:latin typeface="Times New Roman" pitchFamily="18" charset="0"/>
                  <a:cs typeface="Times New Roman" pitchFamily="18" charset="0"/>
                </a:endParaRPr>
              </a:p>
            </p:txBody>
          </p:sp>
        </mc:Choice>
        <mc:Fallback xmlns="">
          <p:sp>
            <p:nvSpPr>
              <p:cNvPr id="45" name="文字方塊 44">
                <a:extLst>
                  <a:ext uri="{FF2B5EF4-FFF2-40B4-BE49-F238E27FC236}">
                    <a16:creationId xmlns:a16="http://schemas.microsoft.com/office/drawing/2014/main" id="{3C395519-CE63-0D43-B6CC-693B99A9C2A6}"/>
                  </a:ext>
                </a:extLst>
              </p:cNvPr>
              <p:cNvSpPr txBox="1">
                <a:spLocks noRot="1" noChangeAspect="1" noMove="1" noResize="1" noEditPoints="1" noAdjustHandles="1" noChangeArrowheads="1" noChangeShapeType="1" noTextEdit="1"/>
              </p:cNvSpPr>
              <p:nvPr/>
            </p:nvSpPr>
            <p:spPr>
              <a:xfrm>
                <a:off x="7228716" y="1122570"/>
                <a:ext cx="1398140" cy="276999"/>
              </a:xfrm>
              <a:prstGeom prst="rect">
                <a:avLst/>
              </a:prstGeom>
              <a:blipFill>
                <a:blip r:embed="rId6"/>
                <a:stretch>
                  <a:fillRect l="-901" r="-2703" b="-43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6" name="文字方塊 45">
                <a:extLst>
                  <a:ext uri="{FF2B5EF4-FFF2-40B4-BE49-F238E27FC236}">
                    <a16:creationId xmlns:a16="http://schemas.microsoft.com/office/drawing/2014/main" id="{91BCD053-61B6-844F-ACA8-3C2D8FE15EA8}"/>
                  </a:ext>
                </a:extLst>
              </p:cNvPr>
              <p:cNvSpPr txBox="1"/>
              <p:nvPr/>
            </p:nvSpPr>
            <p:spPr>
              <a:xfrm>
                <a:off x="7222051" y="3016800"/>
                <a:ext cx="691087"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cs typeface="Times New Roman" pitchFamily="18" charset="0"/>
                        </a:rPr>
                        <m:t>2</m:t>
                      </m:r>
                      <m:r>
                        <a:rPr kumimoji="1" lang="en-US" altLang="zh-TW" b="0" i="1" smtClean="0">
                          <a:latin typeface="Cambria Math" panose="02040503050406030204" pitchFamily="18" charset="0"/>
                          <a:cs typeface="Times New Roman" pitchFamily="18" charset="0"/>
                        </a:rPr>
                        <m:t>𝑚</m:t>
                      </m:r>
                      <m:r>
                        <a:rPr kumimoji="1" lang="en-US" altLang="zh-TW" b="0" i="1" smtClean="0">
                          <a:latin typeface="Cambria Math" panose="02040503050406030204" pitchFamily="18" charset="0"/>
                          <a:ea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𝑢</m:t>
                      </m:r>
                    </m:oMath>
                  </m:oMathPara>
                </a14:m>
                <a:endParaRPr kumimoji="1" lang="zh-TW" altLang="en-US" dirty="0">
                  <a:latin typeface="Times New Roman" pitchFamily="18" charset="0"/>
                  <a:cs typeface="Times New Roman" pitchFamily="18" charset="0"/>
                </a:endParaRPr>
              </a:p>
            </p:txBody>
          </p:sp>
        </mc:Choice>
        <mc:Fallback xmlns="">
          <p:sp>
            <p:nvSpPr>
              <p:cNvPr id="46" name="文字方塊 45">
                <a:extLst>
                  <a:ext uri="{FF2B5EF4-FFF2-40B4-BE49-F238E27FC236}">
                    <a16:creationId xmlns:a16="http://schemas.microsoft.com/office/drawing/2014/main" id="{91BCD053-61B6-844F-ACA8-3C2D8FE15EA8}"/>
                  </a:ext>
                </a:extLst>
              </p:cNvPr>
              <p:cNvSpPr txBox="1">
                <a:spLocks noRot="1" noChangeAspect="1" noMove="1" noResize="1" noEditPoints="1" noAdjustHandles="1" noChangeArrowheads="1" noChangeShapeType="1" noTextEdit="1"/>
              </p:cNvSpPr>
              <p:nvPr/>
            </p:nvSpPr>
            <p:spPr>
              <a:xfrm>
                <a:off x="7222051" y="3016800"/>
                <a:ext cx="691087" cy="276999"/>
              </a:xfrm>
              <a:prstGeom prst="rect">
                <a:avLst/>
              </a:prstGeom>
              <a:blipFill>
                <a:blip r:embed="rId7"/>
                <a:stretch>
                  <a:fillRect l="-7273" r="-1818" b="-454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7" name="文字方塊 46">
                <a:extLst>
                  <a:ext uri="{FF2B5EF4-FFF2-40B4-BE49-F238E27FC236}">
                    <a16:creationId xmlns:a16="http://schemas.microsoft.com/office/drawing/2014/main" id="{E985CB20-0D4C-EC46-94D7-4062006B1F36}"/>
                  </a:ext>
                </a:extLst>
              </p:cNvPr>
              <p:cNvSpPr txBox="1"/>
              <p:nvPr/>
            </p:nvSpPr>
            <p:spPr>
              <a:xfrm>
                <a:off x="7258995" y="2205719"/>
                <a:ext cx="230832"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cs typeface="Times New Roman" pitchFamily="18" charset="0"/>
                        </a:rPr>
                        <m:t>=</m:t>
                      </m:r>
                    </m:oMath>
                  </m:oMathPara>
                </a14:m>
                <a:endParaRPr kumimoji="1" lang="zh-TW" altLang="en-US" dirty="0">
                  <a:latin typeface="Times New Roman" pitchFamily="18" charset="0"/>
                  <a:cs typeface="Times New Roman" pitchFamily="18" charset="0"/>
                </a:endParaRPr>
              </a:p>
            </p:txBody>
          </p:sp>
        </mc:Choice>
        <mc:Fallback xmlns="">
          <p:sp>
            <p:nvSpPr>
              <p:cNvPr id="47" name="文字方塊 46">
                <a:extLst>
                  <a:ext uri="{FF2B5EF4-FFF2-40B4-BE49-F238E27FC236}">
                    <a16:creationId xmlns:a16="http://schemas.microsoft.com/office/drawing/2014/main" id="{E985CB20-0D4C-EC46-94D7-4062006B1F36}"/>
                  </a:ext>
                </a:extLst>
              </p:cNvPr>
              <p:cNvSpPr txBox="1">
                <a:spLocks noRot="1" noChangeAspect="1" noMove="1" noResize="1" noEditPoints="1" noAdjustHandles="1" noChangeArrowheads="1" noChangeShapeType="1" noTextEdit="1"/>
              </p:cNvSpPr>
              <p:nvPr/>
            </p:nvSpPr>
            <p:spPr>
              <a:xfrm>
                <a:off x="7258995" y="2205719"/>
                <a:ext cx="230832" cy="276999"/>
              </a:xfrm>
              <a:prstGeom prst="rect">
                <a:avLst/>
              </a:prstGeom>
              <a:blipFill>
                <a:blip r:embed="rId8"/>
                <a:stretch>
                  <a:fillRect l="-10526" r="-526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8" name="文字方塊 47">
                <a:extLst>
                  <a:ext uri="{FF2B5EF4-FFF2-40B4-BE49-F238E27FC236}">
                    <a16:creationId xmlns:a16="http://schemas.microsoft.com/office/drawing/2014/main" id="{F4027C22-769D-084F-8365-D3AD92BD768D}"/>
                  </a:ext>
                </a:extLst>
              </p:cNvPr>
              <p:cNvSpPr txBox="1"/>
              <p:nvPr/>
            </p:nvSpPr>
            <p:spPr>
              <a:xfrm>
                <a:off x="6787358" y="4988727"/>
                <a:ext cx="2052638" cy="299249"/>
              </a:xfrm>
              <a:prstGeom prst="rect">
                <a:avLst/>
              </a:prstGeom>
              <a:solidFill>
                <a:srgbClr val="FFFDAB"/>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i="1" smtClean="0">
                              <a:latin typeface="Cambria Math" panose="02040503050406030204" pitchFamily="18" charset="0"/>
                              <a:cs typeface="Times New Roman" pitchFamily="18" charset="0"/>
                            </a:rPr>
                          </m:ctrlPr>
                        </m:sSubPr>
                        <m:e>
                          <m:r>
                            <a:rPr kumimoji="1" lang="en-US" altLang="zh-TW" b="0" i="1" smtClean="0">
                              <a:latin typeface="Cambria Math" panose="02040503050406030204" pitchFamily="18" charset="0"/>
                              <a:cs typeface="Times New Roman" pitchFamily="18" charset="0"/>
                            </a:rPr>
                            <m:t>𝑝</m:t>
                          </m:r>
                          <m:r>
                            <a:rPr lang="en-US" altLang="zh-TW" b="0" i="1" smtClean="0">
                              <a:latin typeface="Cambria Math" panose="02040503050406030204" pitchFamily="18" charset="0"/>
                              <a:cs typeface="Times New Roman" pitchFamily="18" charset="0"/>
                            </a:rPr>
                            <m:t>′</m:t>
                          </m:r>
                        </m:e>
                        <m:sub>
                          <m:r>
                            <a:rPr kumimoji="1" lang="en-US" altLang="zh-TW" b="0" i="1" smtClean="0">
                              <a:latin typeface="Cambria Math" panose="02040503050406030204" pitchFamily="18" charset="0"/>
                              <a:cs typeface="Times New Roman" pitchFamily="18" charset="0"/>
                            </a:rPr>
                            <m:t>𝑖</m:t>
                          </m:r>
                          <m:r>
                            <a:rPr kumimoji="1" lang="en-US" altLang="zh-TW" b="0" i="1" smtClean="0">
                              <a:latin typeface="Cambria Math" panose="02040503050406030204" pitchFamily="18" charset="0"/>
                              <a:cs typeface="Times New Roman" pitchFamily="18" charset="0"/>
                            </a:rPr>
                            <m:t> </m:t>
                          </m:r>
                          <m:r>
                            <m:rPr>
                              <m:sty m:val="p"/>
                            </m:rPr>
                            <a:rPr kumimoji="1" lang="en-US" altLang="zh-TW" b="0" i="0" smtClean="0">
                              <a:latin typeface="Cambria Math" panose="02040503050406030204" pitchFamily="18" charset="0"/>
                              <a:cs typeface="Times New Roman" pitchFamily="18" charset="0"/>
                            </a:rPr>
                            <m:t>total</m:t>
                          </m:r>
                        </m:sub>
                      </m:sSub>
                      <m:r>
                        <a:rPr kumimoji="1" lang="en-US" altLang="zh-TW" b="0" i="1" smtClean="0">
                          <a:latin typeface="Cambria Math" panose="02040503050406030204" pitchFamily="18" charset="0"/>
                          <a:cs typeface="Times New Roman" pitchFamily="18" charset="0"/>
                        </a:rPr>
                        <m:t>=</m:t>
                      </m:r>
                      <m:sSub>
                        <m:sSubPr>
                          <m:ctrlPr>
                            <a:rPr kumimoji="1" lang="en-US" altLang="zh-TW" b="0" i="1" smtClean="0">
                              <a:latin typeface="Cambria Math" panose="02040503050406030204" pitchFamily="18" charset="0"/>
                              <a:cs typeface="Times New Roman" pitchFamily="18" charset="0"/>
                            </a:rPr>
                          </m:ctrlPr>
                        </m:sSubPr>
                        <m:e>
                          <m:r>
                            <a:rPr kumimoji="1" lang="en-US" altLang="zh-TW" b="0" i="1" smtClean="0">
                              <a:latin typeface="Cambria Math" panose="02040503050406030204" pitchFamily="18" charset="0"/>
                              <a:cs typeface="Times New Roman" pitchFamily="18" charset="0"/>
                            </a:rPr>
                            <m:t>𝑝</m:t>
                          </m:r>
                          <m:r>
                            <a:rPr kumimoji="1" lang="en-US" altLang="zh-TW" b="0" i="1" smtClean="0">
                              <a:latin typeface="Cambria Math" panose="02040503050406030204" pitchFamily="18" charset="0"/>
                              <a:cs typeface="Times New Roman" pitchFamily="18" charset="0"/>
                            </a:rPr>
                            <m:t>′</m:t>
                          </m:r>
                        </m:e>
                        <m:sub>
                          <m:r>
                            <a:rPr kumimoji="1" lang="en-US" altLang="zh-TW" b="0" i="1" smtClean="0">
                              <a:latin typeface="Cambria Math" panose="02040503050406030204" pitchFamily="18" charset="0"/>
                              <a:cs typeface="Times New Roman" pitchFamily="18" charset="0"/>
                            </a:rPr>
                            <m:t>𝑓</m:t>
                          </m:r>
                          <m:r>
                            <a:rPr kumimoji="1" lang="en-US" altLang="zh-TW" b="0" i="1" smtClean="0">
                              <a:latin typeface="Cambria Math" panose="02040503050406030204" pitchFamily="18" charset="0"/>
                              <a:cs typeface="Times New Roman" pitchFamily="18" charset="0"/>
                            </a:rPr>
                            <m:t> </m:t>
                          </m:r>
                          <m:r>
                            <m:rPr>
                              <m:sty m:val="p"/>
                            </m:rPr>
                            <a:rPr kumimoji="1" lang="en-US" altLang="zh-TW" b="0" i="0" smtClean="0">
                              <a:latin typeface="Cambria Math" panose="02040503050406030204" pitchFamily="18" charset="0"/>
                              <a:cs typeface="Times New Roman" pitchFamily="18" charset="0"/>
                            </a:rPr>
                            <m:t>total</m:t>
                          </m:r>
                          <m:r>
                            <a:rPr kumimoji="1" lang="en-US" altLang="zh-TW" b="0" i="1" smtClean="0">
                              <a:latin typeface="Cambria Math" panose="02040503050406030204" pitchFamily="18" charset="0"/>
                              <a:cs typeface="Times New Roman" pitchFamily="18" charset="0"/>
                            </a:rPr>
                            <m:t> </m:t>
                          </m:r>
                        </m:sub>
                      </m:sSub>
                    </m:oMath>
                  </m:oMathPara>
                </a14:m>
                <a:endParaRPr kumimoji="1" lang="zh-TW" altLang="en-US" dirty="0">
                  <a:latin typeface="Times New Roman" pitchFamily="18" charset="0"/>
                  <a:cs typeface="Times New Roman" pitchFamily="18" charset="0"/>
                </a:endParaRPr>
              </a:p>
            </p:txBody>
          </p:sp>
        </mc:Choice>
        <mc:Fallback xmlns="">
          <p:sp>
            <p:nvSpPr>
              <p:cNvPr id="48" name="文字方塊 47">
                <a:extLst>
                  <a:ext uri="{FF2B5EF4-FFF2-40B4-BE49-F238E27FC236}">
                    <a16:creationId xmlns:a16="http://schemas.microsoft.com/office/drawing/2014/main" id="{F4027C22-769D-084F-8365-D3AD92BD768D}"/>
                  </a:ext>
                </a:extLst>
              </p:cNvPr>
              <p:cNvSpPr txBox="1">
                <a:spLocks noRot="1" noChangeAspect="1" noMove="1" noResize="1" noEditPoints="1" noAdjustHandles="1" noChangeArrowheads="1" noChangeShapeType="1" noTextEdit="1"/>
              </p:cNvSpPr>
              <p:nvPr/>
            </p:nvSpPr>
            <p:spPr>
              <a:xfrm>
                <a:off x="6787358" y="4988727"/>
                <a:ext cx="2052638" cy="299249"/>
              </a:xfrm>
              <a:prstGeom prst="rect">
                <a:avLst/>
              </a:prstGeom>
              <a:blipFill>
                <a:blip r:embed="rId9"/>
                <a:stretch>
                  <a:fillRect b="-24000"/>
                </a:stretch>
              </a:blipFill>
            </p:spPr>
            <p:txBody>
              <a:bodyPr/>
              <a:lstStyle/>
              <a:p>
                <a:r>
                  <a:rPr lang="en-US">
                    <a:noFill/>
                  </a:rPr>
                  <a:t> </a:t>
                </a:r>
              </a:p>
            </p:txBody>
          </p:sp>
        </mc:Fallback>
      </mc:AlternateContent>
    </p:spTree>
    <p:extLst>
      <p:ext uri="{BB962C8B-B14F-4D97-AF65-F5344CB8AC3E}">
        <p14:creationId xmlns:p14="http://schemas.microsoft.com/office/powerpoint/2010/main" val="1425332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500" fill="hold"/>
                                        <p:tgtEl>
                                          <p:spTgt spid="43"/>
                                        </p:tgtEl>
                                        <p:attrNameLst>
                                          <p:attrName>ppt_x</p:attrName>
                                        </p:attrNameLst>
                                      </p:cBhvr>
                                      <p:tavLst>
                                        <p:tav tm="0">
                                          <p:val>
                                            <p:strVal val="#ppt_x"/>
                                          </p:val>
                                        </p:tav>
                                        <p:tav tm="100000">
                                          <p:val>
                                            <p:strVal val="#ppt_x"/>
                                          </p:val>
                                        </p:tav>
                                      </p:tavLst>
                                    </p:anim>
                                    <p:anim calcmode="lin" valueType="num">
                                      <p:cBhvr additive="base">
                                        <p:cTn id="1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fill="hold"/>
                                        <p:tgtEl>
                                          <p:spTgt spid="44"/>
                                        </p:tgtEl>
                                        <p:attrNameLst>
                                          <p:attrName>ppt_x</p:attrName>
                                        </p:attrNameLst>
                                      </p:cBhvr>
                                      <p:tavLst>
                                        <p:tav tm="0">
                                          <p:val>
                                            <p:strVal val="#ppt_x"/>
                                          </p:val>
                                        </p:tav>
                                        <p:tav tm="100000">
                                          <p:val>
                                            <p:strVal val="#ppt_x"/>
                                          </p:val>
                                        </p:tav>
                                      </p:tavLst>
                                    </p:anim>
                                    <p:anim calcmode="lin" valueType="num">
                                      <p:cBhvr additive="base">
                                        <p:cTn id="2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8211"/>
                                        </p:tgtEl>
                                        <p:attrNameLst>
                                          <p:attrName>style.visibility</p:attrName>
                                        </p:attrNameLst>
                                      </p:cBhvr>
                                      <p:to>
                                        <p:strVal val="visible"/>
                                      </p:to>
                                    </p:set>
                                    <p:anim calcmode="lin" valueType="num">
                                      <p:cBhvr additive="base">
                                        <p:cTn id="29" dur="500" fill="hold"/>
                                        <p:tgtEl>
                                          <p:spTgt spid="8211"/>
                                        </p:tgtEl>
                                        <p:attrNameLst>
                                          <p:attrName>ppt_x</p:attrName>
                                        </p:attrNameLst>
                                      </p:cBhvr>
                                      <p:tavLst>
                                        <p:tav tm="0">
                                          <p:val>
                                            <p:strVal val="#ppt_x"/>
                                          </p:val>
                                        </p:tav>
                                        <p:tav tm="100000">
                                          <p:val>
                                            <p:strVal val="#ppt_x"/>
                                          </p:val>
                                        </p:tav>
                                      </p:tavLst>
                                    </p:anim>
                                    <p:anim calcmode="lin" valueType="num">
                                      <p:cBhvr additive="base">
                                        <p:cTn id="30" dur="500" fill="hold"/>
                                        <p:tgtEl>
                                          <p:spTgt spid="82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212"/>
                                        </p:tgtEl>
                                        <p:attrNameLst>
                                          <p:attrName>style.visibility</p:attrName>
                                        </p:attrNameLst>
                                      </p:cBhvr>
                                      <p:to>
                                        <p:strVal val="visible"/>
                                      </p:to>
                                    </p:set>
                                    <p:anim calcmode="lin" valueType="num">
                                      <p:cBhvr additive="base">
                                        <p:cTn id="33" dur="500" fill="hold"/>
                                        <p:tgtEl>
                                          <p:spTgt spid="8212"/>
                                        </p:tgtEl>
                                        <p:attrNameLst>
                                          <p:attrName>ppt_x</p:attrName>
                                        </p:attrNameLst>
                                      </p:cBhvr>
                                      <p:tavLst>
                                        <p:tav tm="0">
                                          <p:val>
                                            <p:strVal val="#ppt_x"/>
                                          </p:val>
                                        </p:tav>
                                        <p:tav tm="100000">
                                          <p:val>
                                            <p:strVal val="#ppt_x"/>
                                          </p:val>
                                        </p:tav>
                                      </p:tavLst>
                                    </p:anim>
                                    <p:anim calcmode="lin" valueType="num">
                                      <p:cBhvr additive="base">
                                        <p:cTn id="34" dur="500" fill="hold"/>
                                        <p:tgtEl>
                                          <p:spTgt spid="821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213"/>
                                        </p:tgtEl>
                                        <p:attrNameLst>
                                          <p:attrName>style.visibility</p:attrName>
                                        </p:attrNameLst>
                                      </p:cBhvr>
                                      <p:to>
                                        <p:strVal val="visible"/>
                                      </p:to>
                                    </p:set>
                                    <p:anim calcmode="lin" valueType="num">
                                      <p:cBhvr additive="base">
                                        <p:cTn id="37" dur="500" fill="hold"/>
                                        <p:tgtEl>
                                          <p:spTgt spid="8213"/>
                                        </p:tgtEl>
                                        <p:attrNameLst>
                                          <p:attrName>ppt_x</p:attrName>
                                        </p:attrNameLst>
                                      </p:cBhvr>
                                      <p:tavLst>
                                        <p:tav tm="0">
                                          <p:val>
                                            <p:strVal val="#ppt_x"/>
                                          </p:val>
                                        </p:tav>
                                        <p:tav tm="100000">
                                          <p:val>
                                            <p:strVal val="#ppt_x"/>
                                          </p:val>
                                        </p:tav>
                                      </p:tavLst>
                                    </p:anim>
                                    <p:anim calcmode="lin" valueType="num">
                                      <p:cBhvr additive="base">
                                        <p:cTn id="38" dur="500" fill="hold"/>
                                        <p:tgtEl>
                                          <p:spTgt spid="821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214"/>
                                        </p:tgtEl>
                                        <p:attrNameLst>
                                          <p:attrName>style.visibility</p:attrName>
                                        </p:attrNameLst>
                                      </p:cBhvr>
                                      <p:to>
                                        <p:strVal val="visible"/>
                                      </p:to>
                                    </p:set>
                                    <p:anim calcmode="lin" valueType="num">
                                      <p:cBhvr additive="base">
                                        <p:cTn id="41" dur="500" fill="hold"/>
                                        <p:tgtEl>
                                          <p:spTgt spid="8214"/>
                                        </p:tgtEl>
                                        <p:attrNameLst>
                                          <p:attrName>ppt_x</p:attrName>
                                        </p:attrNameLst>
                                      </p:cBhvr>
                                      <p:tavLst>
                                        <p:tav tm="0">
                                          <p:val>
                                            <p:strVal val="#ppt_x"/>
                                          </p:val>
                                        </p:tav>
                                        <p:tav tm="100000">
                                          <p:val>
                                            <p:strVal val="#ppt_x"/>
                                          </p:val>
                                        </p:tav>
                                      </p:tavLst>
                                    </p:anim>
                                    <p:anim calcmode="lin" valueType="num">
                                      <p:cBhvr additive="base">
                                        <p:cTn id="42" dur="500" fill="hold"/>
                                        <p:tgtEl>
                                          <p:spTgt spid="82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8215"/>
                                        </p:tgtEl>
                                        <p:attrNameLst>
                                          <p:attrName>style.visibility</p:attrName>
                                        </p:attrNameLst>
                                      </p:cBhvr>
                                      <p:to>
                                        <p:strVal val="visible"/>
                                      </p:to>
                                    </p:set>
                                    <p:anim calcmode="lin" valueType="num">
                                      <p:cBhvr additive="base">
                                        <p:cTn id="45" dur="500" fill="hold"/>
                                        <p:tgtEl>
                                          <p:spTgt spid="8215"/>
                                        </p:tgtEl>
                                        <p:attrNameLst>
                                          <p:attrName>ppt_x</p:attrName>
                                        </p:attrNameLst>
                                      </p:cBhvr>
                                      <p:tavLst>
                                        <p:tav tm="0">
                                          <p:val>
                                            <p:strVal val="#ppt_x"/>
                                          </p:val>
                                        </p:tav>
                                        <p:tav tm="100000">
                                          <p:val>
                                            <p:strVal val="#ppt_x"/>
                                          </p:val>
                                        </p:tav>
                                      </p:tavLst>
                                    </p:anim>
                                    <p:anim calcmode="lin" valueType="num">
                                      <p:cBhvr additive="base">
                                        <p:cTn id="46" dur="500" fill="hold"/>
                                        <p:tgtEl>
                                          <p:spTgt spid="821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216"/>
                                        </p:tgtEl>
                                        <p:attrNameLst>
                                          <p:attrName>style.visibility</p:attrName>
                                        </p:attrNameLst>
                                      </p:cBhvr>
                                      <p:to>
                                        <p:strVal val="visible"/>
                                      </p:to>
                                    </p:set>
                                    <p:anim calcmode="lin" valueType="num">
                                      <p:cBhvr additive="base">
                                        <p:cTn id="49" dur="500" fill="hold"/>
                                        <p:tgtEl>
                                          <p:spTgt spid="8216"/>
                                        </p:tgtEl>
                                        <p:attrNameLst>
                                          <p:attrName>ppt_x</p:attrName>
                                        </p:attrNameLst>
                                      </p:cBhvr>
                                      <p:tavLst>
                                        <p:tav tm="0">
                                          <p:val>
                                            <p:strVal val="#ppt_x"/>
                                          </p:val>
                                        </p:tav>
                                        <p:tav tm="100000">
                                          <p:val>
                                            <p:strVal val="#ppt_x"/>
                                          </p:val>
                                        </p:tav>
                                      </p:tavLst>
                                    </p:anim>
                                    <p:anim calcmode="lin" valueType="num">
                                      <p:cBhvr additive="base">
                                        <p:cTn id="50" dur="500" fill="hold"/>
                                        <p:tgtEl>
                                          <p:spTgt spid="8216"/>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8217"/>
                                        </p:tgtEl>
                                        <p:attrNameLst>
                                          <p:attrName>style.visibility</p:attrName>
                                        </p:attrNameLst>
                                      </p:cBhvr>
                                      <p:to>
                                        <p:strVal val="visible"/>
                                      </p:to>
                                    </p:set>
                                    <p:anim calcmode="lin" valueType="num">
                                      <p:cBhvr additive="base">
                                        <p:cTn id="53" dur="500" fill="hold"/>
                                        <p:tgtEl>
                                          <p:spTgt spid="8217"/>
                                        </p:tgtEl>
                                        <p:attrNameLst>
                                          <p:attrName>ppt_x</p:attrName>
                                        </p:attrNameLst>
                                      </p:cBhvr>
                                      <p:tavLst>
                                        <p:tav tm="0">
                                          <p:val>
                                            <p:strVal val="#ppt_x"/>
                                          </p:val>
                                        </p:tav>
                                        <p:tav tm="100000">
                                          <p:val>
                                            <p:strVal val="#ppt_x"/>
                                          </p:val>
                                        </p:tav>
                                      </p:tavLst>
                                    </p:anim>
                                    <p:anim calcmode="lin" valueType="num">
                                      <p:cBhvr additive="base">
                                        <p:cTn id="54" dur="500" fill="hold"/>
                                        <p:tgtEl>
                                          <p:spTgt spid="821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8218"/>
                                        </p:tgtEl>
                                        <p:attrNameLst>
                                          <p:attrName>style.visibility</p:attrName>
                                        </p:attrNameLst>
                                      </p:cBhvr>
                                      <p:to>
                                        <p:strVal val="visible"/>
                                      </p:to>
                                    </p:set>
                                    <p:anim calcmode="lin" valueType="num">
                                      <p:cBhvr additive="base">
                                        <p:cTn id="57" dur="500" fill="hold"/>
                                        <p:tgtEl>
                                          <p:spTgt spid="8218"/>
                                        </p:tgtEl>
                                        <p:attrNameLst>
                                          <p:attrName>ppt_x</p:attrName>
                                        </p:attrNameLst>
                                      </p:cBhvr>
                                      <p:tavLst>
                                        <p:tav tm="0">
                                          <p:val>
                                            <p:strVal val="#ppt_x"/>
                                          </p:val>
                                        </p:tav>
                                        <p:tav tm="100000">
                                          <p:val>
                                            <p:strVal val="#ppt_x"/>
                                          </p:val>
                                        </p:tav>
                                      </p:tavLst>
                                    </p:anim>
                                    <p:anim calcmode="lin" valueType="num">
                                      <p:cBhvr additive="base">
                                        <p:cTn id="58" dur="500" fill="hold"/>
                                        <p:tgtEl>
                                          <p:spTgt spid="821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fill="hold"/>
                                        <p:tgtEl>
                                          <p:spTgt spid="45"/>
                                        </p:tgtEl>
                                        <p:attrNameLst>
                                          <p:attrName>ppt_x</p:attrName>
                                        </p:attrNameLst>
                                      </p:cBhvr>
                                      <p:tavLst>
                                        <p:tav tm="0">
                                          <p:val>
                                            <p:strVal val="#ppt_x"/>
                                          </p:val>
                                        </p:tav>
                                        <p:tav tm="100000">
                                          <p:val>
                                            <p:strVal val="#ppt_x"/>
                                          </p:val>
                                        </p:tav>
                                      </p:tavLst>
                                    </p:anim>
                                    <p:anim calcmode="lin" valueType="num">
                                      <p:cBhvr additive="base">
                                        <p:cTn id="64" dur="500" fill="hold"/>
                                        <p:tgtEl>
                                          <p:spTgt spid="4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 calcmode="lin" valueType="num">
                                      <p:cBhvr additive="base">
                                        <p:cTn id="67" dur="500" fill="hold"/>
                                        <p:tgtEl>
                                          <p:spTgt spid="46"/>
                                        </p:tgtEl>
                                        <p:attrNameLst>
                                          <p:attrName>ppt_x</p:attrName>
                                        </p:attrNameLst>
                                      </p:cBhvr>
                                      <p:tavLst>
                                        <p:tav tm="0">
                                          <p:val>
                                            <p:strVal val="#ppt_x"/>
                                          </p:val>
                                        </p:tav>
                                        <p:tav tm="100000">
                                          <p:val>
                                            <p:strVal val="#ppt_x"/>
                                          </p:val>
                                        </p:tav>
                                      </p:tavLst>
                                    </p:anim>
                                    <p:anim calcmode="lin" valueType="num">
                                      <p:cBhvr additive="base">
                                        <p:cTn id="6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7"/>
                                        </p:tgtEl>
                                        <p:attrNameLst>
                                          <p:attrName>style.visibility</p:attrName>
                                        </p:attrNameLst>
                                      </p:cBhvr>
                                      <p:to>
                                        <p:strVal val="visible"/>
                                      </p:to>
                                    </p:set>
                                    <p:anim calcmode="lin" valueType="num">
                                      <p:cBhvr additive="base">
                                        <p:cTn id="73" dur="500" fill="hold"/>
                                        <p:tgtEl>
                                          <p:spTgt spid="47"/>
                                        </p:tgtEl>
                                        <p:attrNameLst>
                                          <p:attrName>ppt_x</p:attrName>
                                        </p:attrNameLst>
                                      </p:cBhvr>
                                      <p:tavLst>
                                        <p:tav tm="0">
                                          <p:val>
                                            <p:strVal val="#ppt_x"/>
                                          </p:val>
                                        </p:tav>
                                        <p:tav tm="100000">
                                          <p:val>
                                            <p:strVal val="#ppt_x"/>
                                          </p:val>
                                        </p:tav>
                                      </p:tavLst>
                                    </p:anim>
                                    <p:anim calcmode="lin" valueType="num">
                                      <p:cBhvr additive="base">
                                        <p:cTn id="7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anim calcmode="lin" valueType="num">
                                      <p:cBhvr additive="base">
                                        <p:cTn id="79" dur="500" fill="hold"/>
                                        <p:tgtEl>
                                          <p:spTgt spid="48"/>
                                        </p:tgtEl>
                                        <p:attrNameLst>
                                          <p:attrName>ppt_x</p:attrName>
                                        </p:attrNameLst>
                                      </p:cBhvr>
                                      <p:tavLst>
                                        <p:tav tm="0">
                                          <p:val>
                                            <p:strVal val="#ppt_x"/>
                                          </p:val>
                                        </p:tav>
                                        <p:tav tm="100000">
                                          <p:val>
                                            <p:strVal val="#ppt_x"/>
                                          </p:val>
                                        </p:tav>
                                      </p:tavLst>
                                    </p:anim>
                                    <p:anim calcmode="lin" valueType="num">
                                      <p:cBhvr additive="base">
                                        <p:cTn id="8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8230"/>
                                        </p:tgtEl>
                                        <p:attrNameLst>
                                          <p:attrName>style.visibility</p:attrName>
                                        </p:attrNameLst>
                                      </p:cBhvr>
                                      <p:to>
                                        <p:strVal val="visible"/>
                                      </p:to>
                                    </p:set>
                                    <p:anim calcmode="lin" valueType="num">
                                      <p:cBhvr additive="base">
                                        <p:cTn id="85" dur="500" fill="hold"/>
                                        <p:tgtEl>
                                          <p:spTgt spid="8230"/>
                                        </p:tgtEl>
                                        <p:attrNameLst>
                                          <p:attrName>ppt_x</p:attrName>
                                        </p:attrNameLst>
                                      </p:cBhvr>
                                      <p:tavLst>
                                        <p:tav tm="0">
                                          <p:val>
                                            <p:strVal val="#ppt_x"/>
                                          </p:val>
                                        </p:tav>
                                        <p:tav tm="100000">
                                          <p:val>
                                            <p:strVal val="#ppt_x"/>
                                          </p:val>
                                        </p:tav>
                                      </p:tavLst>
                                    </p:anim>
                                    <p:anim calcmode="lin" valueType="num">
                                      <p:cBhvr additive="base">
                                        <p:cTn id="86" dur="500" fill="hold"/>
                                        <p:tgtEl>
                                          <p:spTgt spid="82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5" grpId="0" animBg="1"/>
      <p:bldP spid="8216" grpId="0" animBg="1"/>
      <p:bldP spid="8230" grpId="0"/>
      <p:bldP spid="41" grpId="0" animBg="1"/>
      <p:bldP spid="42" grpId="0" animBg="1"/>
      <p:bldP spid="43" grpId="0" animBg="1"/>
      <p:bldP spid="44" grpId="0" animBg="1"/>
      <p:bldP spid="45" grpId="0" animBg="1"/>
      <p:bldP spid="46" grpId="0" animBg="1"/>
      <p:bldP spid="47" grpId="0" animBg="1"/>
      <p:bldP spid="48"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Oval 4"/>
          <p:cNvSpPr>
            <a:spLocks noChangeArrowheads="1"/>
          </p:cNvSpPr>
          <p:nvPr/>
        </p:nvSpPr>
        <p:spPr bwMode="auto">
          <a:xfrm>
            <a:off x="1042988" y="1304925"/>
            <a:ext cx="360362" cy="360363"/>
          </a:xfrm>
          <a:prstGeom prst="ellipse">
            <a:avLst/>
          </a:prstGeom>
          <a:solidFill>
            <a:srgbClr val="0000CC"/>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10594" name="Oval 5"/>
          <p:cNvSpPr>
            <a:spLocks noChangeArrowheads="1"/>
          </p:cNvSpPr>
          <p:nvPr/>
        </p:nvSpPr>
        <p:spPr bwMode="auto">
          <a:xfrm>
            <a:off x="2808288" y="1304925"/>
            <a:ext cx="360362" cy="360363"/>
          </a:xfrm>
          <a:prstGeom prst="ellipse">
            <a:avLst/>
          </a:prstGeom>
          <a:solidFill>
            <a:srgbClr val="0000CC"/>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10595" name="Oval 6"/>
          <p:cNvSpPr>
            <a:spLocks noChangeArrowheads="1"/>
          </p:cNvSpPr>
          <p:nvPr/>
        </p:nvSpPr>
        <p:spPr bwMode="auto">
          <a:xfrm>
            <a:off x="1692275" y="3284538"/>
            <a:ext cx="360363" cy="360362"/>
          </a:xfrm>
          <a:prstGeom prst="ellipse">
            <a:avLst/>
          </a:prstGeom>
          <a:solidFill>
            <a:srgbClr val="0000CC"/>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10596" name="Oval 7"/>
          <p:cNvSpPr>
            <a:spLocks noChangeArrowheads="1"/>
          </p:cNvSpPr>
          <p:nvPr/>
        </p:nvSpPr>
        <p:spPr bwMode="auto">
          <a:xfrm>
            <a:off x="2051050" y="3284538"/>
            <a:ext cx="360363" cy="360362"/>
          </a:xfrm>
          <a:prstGeom prst="ellipse">
            <a:avLst/>
          </a:prstGeom>
          <a:solidFill>
            <a:srgbClr val="0000CC"/>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10597" name="Line 8"/>
          <p:cNvSpPr>
            <a:spLocks noChangeShapeType="1"/>
          </p:cNvSpPr>
          <p:nvPr/>
        </p:nvSpPr>
        <p:spPr bwMode="auto">
          <a:xfrm>
            <a:off x="1008063" y="1160463"/>
            <a:ext cx="7191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10598" name="Line 9"/>
          <p:cNvSpPr>
            <a:spLocks noChangeShapeType="1"/>
          </p:cNvSpPr>
          <p:nvPr/>
        </p:nvSpPr>
        <p:spPr bwMode="auto">
          <a:xfrm flipH="1">
            <a:off x="2484438" y="1160463"/>
            <a:ext cx="7572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10599" name="Text Box 10"/>
          <p:cNvSpPr txBox="1">
            <a:spLocks noChangeArrowheads="1"/>
          </p:cNvSpPr>
          <p:nvPr/>
        </p:nvSpPr>
        <p:spPr bwMode="auto">
          <a:xfrm>
            <a:off x="1150938" y="765175"/>
            <a:ext cx="1793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u</a:t>
            </a:r>
          </a:p>
        </p:txBody>
      </p:sp>
      <p:sp>
        <p:nvSpPr>
          <p:cNvPr id="110600" name="Text Box 11"/>
          <p:cNvSpPr txBox="1">
            <a:spLocks noChangeArrowheads="1"/>
          </p:cNvSpPr>
          <p:nvPr/>
        </p:nvSpPr>
        <p:spPr bwMode="auto">
          <a:xfrm>
            <a:off x="2879725" y="765175"/>
            <a:ext cx="1793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u</a:t>
            </a:r>
          </a:p>
        </p:txBody>
      </p:sp>
      <p:sp>
        <p:nvSpPr>
          <p:cNvPr id="8211" name="Oval 12"/>
          <p:cNvSpPr>
            <a:spLocks noChangeArrowheads="1"/>
          </p:cNvSpPr>
          <p:nvPr/>
        </p:nvSpPr>
        <p:spPr bwMode="auto">
          <a:xfrm>
            <a:off x="4751388" y="1376363"/>
            <a:ext cx="360362" cy="360362"/>
          </a:xfrm>
          <a:prstGeom prst="ellipse">
            <a:avLst/>
          </a:prstGeom>
          <a:solidFill>
            <a:srgbClr val="FF0000"/>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8212" name="Oval 13"/>
          <p:cNvSpPr>
            <a:spLocks noChangeArrowheads="1"/>
          </p:cNvSpPr>
          <p:nvPr/>
        </p:nvSpPr>
        <p:spPr bwMode="auto">
          <a:xfrm>
            <a:off x="6516688" y="1376363"/>
            <a:ext cx="360362" cy="360362"/>
          </a:xfrm>
          <a:prstGeom prst="ellipse">
            <a:avLst/>
          </a:prstGeom>
          <a:solidFill>
            <a:srgbClr val="FF0000"/>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8213" name="Oval 14"/>
          <p:cNvSpPr>
            <a:spLocks noChangeArrowheads="1"/>
          </p:cNvSpPr>
          <p:nvPr/>
        </p:nvSpPr>
        <p:spPr bwMode="auto">
          <a:xfrm>
            <a:off x="5400675" y="3355975"/>
            <a:ext cx="360363" cy="360363"/>
          </a:xfrm>
          <a:prstGeom prst="ellipse">
            <a:avLst/>
          </a:prstGeom>
          <a:solidFill>
            <a:srgbClr val="FF0000"/>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8214" name="Oval 15"/>
          <p:cNvSpPr>
            <a:spLocks noChangeArrowheads="1"/>
          </p:cNvSpPr>
          <p:nvPr/>
        </p:nvSpPr>
        <p:spPr bwMode="auto">
          <a:xfrm>
            <a:off x="5759450" y="3355975"/>
            <a:ext cx="360363" cy="360363"/>
          </a:xfrm>
          <a:prstGeom prst="ellipse">
            <a:avLst/>
          </a:prstGeom>
          <a:solidFill>
            <a:srgbClr val="FF0000"/>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8215" name="Line 16"/>
          <p:cNvSpPr>
            <a:spLocks noChangeShapeType="1"/>
          </p:cNvSpPr>
          <p:nvPr/>
        </p:nvSpPr>
        <p:spPr bwMode="auto">
          <a:xfrm>
            <a:off x="5472113" y="3141663"/>
            <a:ext cx="719137"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8216" name="Line 17"/>
          <p:cNvSpPr>
            <a:spLocks noChangeShapeType="1"/>
          </p:cNvSpPr>
          <p:nvPr/>
        </p:nvSpPr>
        <p:spPr bwMode="auto">
          <a:xfrm flipH="1">
            <a:off x="5327650" y="1231900"/>
            <a:ext cx="1622425" cy="15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217" name="Text Box 18"/>
          <p:cNvSpPr txBox="1">
            <a:spLocks noChangeArrowheads="1"/>
          </p:cNvSpPr>
          <p:nvPr/>
        </p:nvSpPr>
        <p:spPr bwMode="auto">
          <a:xfrm>
            <a:off x="5759450" y="2781300"/>
            <a:ext cx="1793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u</a:t>
            </a:r>
          </a:p>
        </p:txBody>
      </p:sp>
      <p:sp>
        <p:nvSpPr>
          <p:cNvPr id="110609" name="Line 20"/>
          <p:cNvSpPr>
            <a:spLocks noChangeShapeType="1"/>
          </p:cNvSpPr>
          <p:nvPr/>
        </p:nvSpPr>
        <p:spPr bwMode="auto">
          <a:xfrm>
            <a:off x="1223963" y="4868863"/>
            <a:ext cx="0" cy="1116012"/>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10610" name="Line 21"/>
          <p:cNvSpPr>
            <a:spLocks noChangeShapeType="1"/>
          </p:cNvSpPr>
          <p:nvPr/>
        </p:nvSpPr>
        <p:spPr bwMode="auto">
          <a:xfrm>
            <a:off x="1223963" y="5984875"/>
            <a:ext cx="13319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110611" name="Text Box 22"/>
              <p:cNvSpPr txBox="1">
                <a:spLocks noChangeArrowheads="1"/>
              </p:cNvSpPr>
              <p:nvPr/>
            </p:nvSpPr>
            <p:spPr bwMode="auto">
              <a:xfrm>
                <a:off x="774783" y="5618162"/>
                <a:ext cx="468312"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14:m>
                  <m:oMathPara xmlns:m="http://schemas.openxmlformats.org/officeDocument/2006/math">
                    <m:oMathParaPr>
                      <m:jc m:val="centerGroup"/>
                    </m:oMathParaPr>
                    <m:oMath xmlns:m="http://schemas.openxmlformats.org/officeDocument/2006/math">
                      <m:r>
                        <a:rPr kumimoji="0" lang="en-US" altLang="zh-TW" sz="1800" i="1" dirty="0" smtClean="0">
                          <a:latin typeface="Cambria Math" panose="02040503050406030204" pitchFamily="18" charset="0"/>
                        </a:rPr>
                        <m:t>𝑂</m:t>
                      </m:r>
                    </m:oMath>
                  </m:oMathPara>
                </a14:m>
                <a:endParaRPr kumimoji="0" lang="en-US" altLang="zh-TW" sz="1800" i="1" dirty="0">
                  <a:latin typeface="Times New Roman" pitchFamily="18" charset="0"/>
                </a:endParaRPr>
              </a:p>
            </p:txBody>
          </p:sp>
        </mc:Choice>
        <mc:Fallback xmlns="">
          <p:sp>
            <p:nvSpPr>
              <p:cNvPr id="110611" name="Text Box 22"/>
              <p:cNvSpPr txBox="1">
                <a:spLocks noRot="1" noChangeAspect="1" noMove="1" noResize="1" noEditPoints="1" noAdjustHandles="1" noChangeArrowheads="1" noChangeShapeType="1" noTextEdit="1"/>
              </p:cNvSpPr>
              <p:nvPr/>
            </p:nvSpPr>
            <p:spPr bwMode="auto">
              <a:xfrm>
                <a:off x="774783" y="5618162"/>
                <a:ext cx="468312" cy="366713"/>
              </a:xfrm>
              <a:prstGeom prst="rect">
                <a:avLst/>
              </a:prstGeom>
              <a:blipFill>
                <a:blip r:embed="rId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8222" name="Line 23"/>
          <p:cNvSpPr>
            <a:spLocks noChangeShapeType="1"/>
          </p:cNvSpPr>
          <p:nvPr/>
        </p:nvSpPr>
        <p:spPr bwMode="auto">
          <a:xfrm>
            <a:off x="5148263" y="4797425"/>
            <a:ext cx="0" cy="1116013"/>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8223" name="Line 24"/>
          <p:cNvSpPr>
            <a:spLocks noChangeShapeType="1"/>
          </p:cNvSpPr>
          <p:nvPr/>
        </p:nvSpPr>
        <p:spPr bwMode="auto">
          <a:xfrm>
            <a:off x="5148263" y="5913438"/>
            <a:ext cx="13319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8224" name="Text Box 25"/>
              <p:cNvSpPr txBox="1">
                <a:spLocks noChangeArrowheads="1"/>
              </p:cNvSpPr>
              <p:nvPr/>
            </p:nvSpPr>
            <p:spPr bwMode="auto">
              <a:xfrm>
                <a:off x="4751388" y="5654052"/>
                <a:ext cx="46831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14:m>
                  <m:oMathPara xmlns:m="http://schemas.openxmlformats.org/officeDocument/2006/math">
                    <m:oMathParaPr>
                      <m:jc m:val="centerGroup"/>
                    </m:oMathParaPr>
                    <m:oMath xmlns:m="http://schemas.openxmlformats.org/officeDocument/2006/math">
                      <m:r>
                        <a:rPr kumimoji="0" lang="en-US" altLang="zh-TW" sz="1800" b="0" i="1" smtClean="0">
                          <a:latin typeface="Cambria Math" panose="02040503050406030204" pitchFamily="18" charset="0"/>
                        </a:rPr>
                        <m:t>𝑂</m:t>
                      </m:r>
                      <m:r>
                        <a:rPr kumimoji="0" lang="en-US" altLang="zh-TW" sz="1800" b="0" i="1" smtClean="0">
                          <a:latin typeface="Cambria Math" panose="02040503050406030204" pitchFamily="18" charset="0"/>
                        </a:rPr>
                        <m:t>′</m:t>
                      </m:r>
                    </m:oMath>
                  </m:oMathPara>
                </a14:m>
                <a:endParaRPr kumimoji="0" lang="en-US" altLang="zh-TW" sz="1800" i="1" dirty="0">
                  <a:latin typeface="Times New Roman" pitchFamily="18" charset="0"/>
                </a:endParaRPr>
              </a:p>
            </p:txBody>
          </p:sp>
        </mc:Choice>
        <mc:Fallback xmlns="">
          <p:sp>
            <p:nvSpPr>
              <p:cNvPr id="8224" name="Text Box 25"/>
              <p:cNvSpPr txBox="1">
                <a:spLocks noRot="1" noChangeAspect="1" noMove="1" noResize="1" noEditPoints="1" noAdjustHandles="1" noChangeArrowheads="1" noChangeShapeType="1" noTextEdit="1"/>
              </p:cNvSpPr>
              <p:nvPr/>
            </p:nvSpPr>
            <p:spPr bwMode="auto">
              <a:xfrm>
                <a:off x="4751388" y="5654052"/>
                <a:ext cx="468312" cy="369332"/>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8225" name="Line 26"/>
          <p:cNvSpPr>
            <a:spLocks noChangeShapeType="1"/>
          </p:cNvSpPr>
          <p:nvPr/>
        </p:nvSpPr>
        <p:spPr bwMode="auto">
          <a:xfrm>
            <a:off x="5580063" y="5337175"/>
            <a:ext cx="5397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226" name="Text Box 27"/>
          <p:cNvSpPr txBox="1">
            <a:spLocks noChangeArrowheads="1"/>
          </p:cNvSpPr>
          <p:nvPr/>
        </p:nvSpPr>
        <p:spPr bwMode="auto">
          <a:xfrm>
            <a:off x="5580063" y="4868863"/>
            <a:ext cx="6842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v=u</a:t>
            </a:r>
          </a:p>
        </p:txBody>
      </p:sp>
      <p:sp>
        <p:nvSpPr>
          <p:cNvPr id="110618" name="Text Box 29"/>
          <p:cNvSpPr txBox="1">
            <a:spLocks noChangeArrowheads="1"/>
          </p:cNvSpPr>
          <p:nvPr/>
        </p:nvSpPr>
        <p:spPr bwMode="auto">
          <a:xfrm>
            <a:off x="7380288" y="1304925"/>
            <a:ext cx="11160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endParaRPr kumimoji="0" lang="zh-TW" altLang="en-US" sz="1800">
              <a:latin typeface="Arial" pitchFamily="34" charset="0"/>
            </a:endParaRPr>
          </a:p>
        </p:txBody>
      </p:sp>
      <p:sp>
        <p:nvSpPr>
          <p:cNvPr id="110622" name="Text Box 33"/>
          <p:cNvSpPr txBox="1">
            <a:spLocks noChangeArrowheads="1"/>
          </p:cNvSpPr>
          <p:nvPr/>
        </p:nvSpPr>
        <p:spPr bwMode="auto">
          <a:xfrm>
            <a:off x="2735263" y="3465513"/>
            <a:ext cx="180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zh-TW" altLang="en-US" sz="1800">
                <a:latin typeface="Arial" pitchFamily="34" charset="0"/>
              </a:rPr>
              <a:t>完全非彈性碰撞</a:t>
            </a:r>
          </a:p>
        </p:txBody>
      </p:sp>
      <p:cxnSp>
        <p:nvCxnSpPr>
          <p:cNvPr id="110630" name="直線接點 39"/>
          <p:cNvCxnSpPr>
            <a:cxnSpLocks noChangeShapeType="1"/>
          </p:cNvCxnSpPr>
          <p:nvPr/>
        </p:nvCxnSpPr>
        <p:spPr bwMode="auto">
          <a:xfrm rot="5400000">
            <a:off x="1906588" y="3429000"/>
            <a:ext cx="54038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41" name="文字方塊 40">
                <a:extLst>
                  <a:ext uri="{FF2B5EF4-FFF2-40B4-BE49-F238E27FC236}">
                    <a16:creationId xmlns:a16="http://schemas.microsoft.com/office/drawing/2014/main" id="{16DF5368-CE65-0A4E-8531-19795C5B7DD4}"/>
                  </a:ext>
                </a:extLst>
              </p:cNvPr>
              <p:cNvSpPr txBox="1"/>
              <p:nvPr/>
            </p:nvSpPr>
            <p:spPr>
              <a:xfrm>
                <a:off x="3837847" y="1364753"/>
                <a:ext cx="185948"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cs typeface="Times New Roman" pitchFamily="18" charset="0"/>
                        </a:rPr>
                        <m:t>0</m:t>
                      </m:r>
                    </m:oMath>
                  </m:oMathPara>
                </a14:m>
                <a:endParaRPr kumimoji="1" lang="zh-TW" altLang="en-US" dirty="0">
                  <a:latin typeface="Times New Roman" pitchFamily="18" charset="0"/>
                  <a:cs typeface="Times New Roman" pitchFamily="18" charset="0"/>
                </a:endParaRPr>
              </a:p>
            </p:txBody>
          </p:sp>
        </mc:Choice>
        <mc:Fallback xmlns="">
          <p:sp>
            <p:nvSpPr>
              <p:cNvPr id="41" name="文字方塊 40">
                <a:extLst>
                  <a:ext uri="{FF2B5EF4-FFF2-40B4-BE49-F238E27FC236}">
                    <a16:creationId xmlns:a16="http://schemas.microsoft.com/office/drawing/2014/main" id="{16DF5368-CE65-0A4E-8531-19795C5B7DD4}"/>
                  </a:ext>
                </a:extLst>
              </p:cNvPr>
              <p:cNvSpPr txBox="1">
                <a:spLocks noRot="1" noChangeAspect="1" noMove="1" noResize="1" noEditPoints="1" noAdjustHandles="1" noChangeArrowheads="1" noChangeShapeType="1" noTextEdit="1"/>
              </p:cNvSpPr>
              <p:nvPr/>
            </p:nvSpPr>
            <p:spPr>
              <a:xfrm>
                <a:off x="3837847" y="1364753"/>
                <a:ext cx="185948" cy="276999"/>
              </a:xfrm>
              <a:prstGeom prst="rect">
                <a:avLst/>
              </a:prstGeom>
              <a:blipFill>
                <a:blip r:embed="rId4"/>
                <a:stretch>
                  <a:fillRect l="-18750" r="-18750" b="-43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2" name="文字方塊 41">
                <a:extLst>
                  <a:ext uri="{FF2B5EF4-FFF2-40B4-BE49-F238E27FC236}">
                    <a16:creationId xmlns:a16="http://schemas.microsoft.com/office/drawing/2014/main" id="{F0B52DB9-DFA1-7A46-85AF-ABA264A19C78}"/>
                  </a:ext>
                </a:extLst>
              </p:cNvPr>
              <p:cNvSpPr txBox="1"/>
              <p:nvPr/>
            </p:nvSpPr>
            <p:spPr>
              <a:xfrm>
                <a:off x="3861279" y="3141496"/>
                <a:ext cx="185948"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cs typeface="Times New Roman" pitchFamily="18" charset="0"/>
                        </a:rPr>
                        <m:t>0</m:t>
                      </m:r>
                    </m:oMath>
                  </m:oMathPara>
                </a14:m>
                <a:endParaRPr kumimoji="1" lang="zh-TW" altLang="en-US" dirty="0">
                  <a:latin typeface="Times New Roman" pitchFamily="18" charset="0"/>
                  <a:cs typeface="Times New Roman" pitchFamily="18" charset="0"/>
                </a:endParaRPr>
              </a:p>
            </p:txBody>
          </p:sp>
        </mc:Choice>
        <mc:Fallback xmlns="">
          <p:sp>
            <p:nvSpPr>
              <p:cNvPr id="42" name="文字方塊 41">
                <a:extLst>
                  <a:ext uri="{FF2B5EF4-FFF2-40B4-BE49-F238E27FC236}">
                    <a16:creationId xmlns:a16="http://schemas.microsoft.com/office/drawing/2014/main" id="{F0B52DB9-DFA1-7A46-85AF-ABA264A19C78}"/>
                  </a:ext>
                </a:extLst>
              </p:cNvPr>
              <p:cNvSpPr txBox="1">
                <a:spLocks noRot="1" noChangeAspect="1" noMove="1" noResize="1" noEditPoints="1" noAdjustHandles="1" noChangeArrowheads="1" noChangeShapeType="1" noTextEdit="1"/>
              </p:cNvSpPr>
              <p:nvPr/>
            </p:nvSpPr>
            <p:spPr>
              <a:xfrm>
                <a:off x="3861279" y="3141496"/>
                <a:ext cx="185948" cy="276999"/>
              </a:xfrm>
              <a:prstGeom prst="rect">
                <a:avLst/>
              </a:prstGeom>
              <a:blipFill>
                <a:blip r:embed="rId4"/>
                <a:stretch>
                  <a:fillRect l="-18750" r="-18750" b="-43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3" name="文字方塊 42">
                <a:extLst>
                  <a:ext uri="{FF2B5EF4-FFF2-40B4-BE49-F238E27FC236}">
                    <a16:creationId xmlns:a16="http://schemas.microsoft.com/office/drawing/2014/main" id="{921065E5-171E-DB4D-AC2E-2E70491E02A4}"/>
                  </a:ext>
                </a:extLst>
              </p:cNvPr>
              <p:cNvSpPr txBox="1"/>
              <p:nvPr/>
            </p:nvSpPr>
            <p:spPr>
              <a:xfrm>
                <a:off x="3839310" y="2303035"/>
                <a:ext cx="230832"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cs typeface="Times New Roman" pitchFamily="18" charset="0"/>
                        </a:rPr>
                        <m:t>=</m:t>
                      </m:r>
                    </m:oMath>
                  </m:oMathPara>
                </a14:m>
                <a:endParaRPr kumimoji="1" lang="zh-TW" altLang="en-US" dirty="0">
                  <a:latin typeface="Times New Roman" pitchFamily="18" charset="0"/>
                  <a:cs typeface="Times New Roman" pitchFamily="18" charset="0"/>
                </a:endParaRPr>
              </a:p>
            </p:txBody>
          </p:sp>
        </mc:Choice>
        <mc:Fallback xmlns="">
          <p:sp>
            <p:nvSpPr>
              <p:cNvPr id="43" name="文字方塊 42">
                <a:extLst>
                  <a:ext uri="{FF2B5EF4-FFF2-40B4-BE49-F238E27FC236}">
                    <a16:creationId xmlns:a16="http://schemas.microsoft.com/office/drawing/2014/main" id="{921065E5-171E-DB4D-AC2E-2E70491E02A4}"/>
                  </a:ext>
                </a:extLst>
              </p:cNvPr>
              <p:cNvSpPr txBox="1">
                <a:spLocks noRot="1" noChangeAspect="1" noMove="1" noResize="1" noEditPoints="1" noAdjustHandles="1" noChangeArrowheads="1" noChangeShapeType="1" noTextEdit="1"/>
              </p:cNvSpPr>
              <p:nvPr/>
            </p:nvSpPr>
            <p:spPr>
              <a:xfrm>
                <a:off x="3839310" y="2303035"/>
                <a:ext cx="230832" cy="276999"/>
              </a:xfrm>
              <a:prstGeom prst="rect">
                <a:avLst/>
              </a:prstGeom>
              <a:blipFill>
                <a:blip r:embed="rId5"/>
                <a:stretch>
                  <a:fillRect l="-5263" r="-1052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5" name="文字方塊 44">
                <a:extLst>
                  <a:ext uri="{FF2B5EF4-FFF2-40B4-BE49-F238E27FC236}">
                    <a16:creationId xmlns:a16="http://schemas.microsoft.com/office/drawing/2014/main" id="{3C395519-CE63-0D43-B6CC-693B99A9C2A6}"/>
                  </a:ext>
                </a:extLst>
              </p:cNvPr>
              <p:cNvSpPr txBox="1"/>
              <p:nvPr/>
            </p:nvSpPr>
            <p:spPr>
              <a:xfrm>
                <a:off x="7217875" y="1308550"/>
                <a:ext cx="1398140"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cs typeface="Times New Roman" pitchFamily="18" charset="0"/>
                        </a:rPr>
                        <m:t>𝑚</m:t>
                      </m:r>
                      <m:sSup>
                        <m:sSupPr>
                          <m:ctrlPr>
                            <a:rPr kumimoji="1" lang="en-US" altLang="zh-TW" b="0"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𝑢</m:t>
                          </m:r>
                        </m:e>
                        <m:sup>
                          <m:r>
                            <a:rPr kumimoji="1" lang="en-US" altLang="zh-TW" b="0" i="1" smtClean="0">
                              <a:latin typeface="Cambria Math" panose="02040503050406030204" pitchFamily="18" charset="0"/>
                              <a:cs typeface="Times New Roman" pitchFamily="18" charset="0"/>
                            </a:rPr>
                            <m:t>′</m:t>
                          </m:r>
                        </m:sup>
                      </m:sSup>
                      <m:r>
                        <a:rPr lang="en-US" altLang="zh-TW" i="1">
                          <a:latin typeface="Cambria Math" panose="02040503050406030204" pitchFamily="18" charset="0"/>
                          <a:ea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𝑚</m:t>
                      </m:r>
                      <m:r>
                        <a:rPr kumimoji="1" lang="en-US" altLang="zh-TW" b="0" i="1" smtClean="0">
                          <a:latin typeface="Cambria Math" panose="02040503050406030204" pitchFamily="18" charset="0"/>
                          <a:ea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2</m:t>
                      </m:r>
                      <m:r>
                        <a:rPr kumimoji="1" lang="en-US" altLang="zh-TW" b="0" i="1" smtClean="0">
                          <a:latin typeface="Cambria Math" panose="02040503050406030204" pitchFamily="18" charset="0"/>
                          <a:cs typeface="Times New Roman" pitchFamily="18" charset="0"/>
                        </a:rPr>
                        <m:t>𝑢</m:t>
                      </m:r>
                    </m:oMath>
                  </m:oMathPara>
                </a14:m>
                <a:endParaRPr kumimoji="1" lang="zh-TW" altLang="en-US" dirty="0">
                  <a:latin typeface="Times New Roman" pitchFamily="18" charset="0"/>
                  <a:cs typeface="Times New Roman" pitchFamily="18" charset="0"/>
                </a:endParaRPr>
              </a:p>
            </p:txBody>
          </p:sp>
        </mc:Choice>
        <mc:Fallback xmlns="">
          <p:sp>
            <p:nvSpPr>
              <p:cNvPr id="45" name="文字方塊 44">
                <a:extLst>
                  <a:ext uri="{FF2B5EF4-FFF2-40B4-BE49-F238E27FC236}">
                    <a16:creationId xmlns:a16="http://schemas.microsoft.com/office/drawing/2014/main" id="{3C395519-CE63-0D43-B6CC-693B99A9C2A6}"/>
                  </a:ext>
                </a:extLst>
              </p:cNvPr>
              <p:cNvSpPr txBox="1">
                <a:spLocks noRot="1" noChangeAspect="1" noMove="1" noResize="1" noEditPoints="1" noAdjustHandles="1" noChangeArrowheads="1" noChangeShapeType="1" noTextEdit="1"/>
              </p:cNvSpPr>
              <p:nvPr/>
            </p:nvSpPr>
            <p:spPr>
              <a:xfrm>
                <a:off x="7217875" y="1308550"/>
                <a:ext cx="1398140" cy="276999"/>
              </a:xfrm>
              <a:prstGeom prst="rect">
                <a:avLst/>
              </a:prstGeom>
              <a:blipFill>
                <a:blip r:embed="rId6"/>
                <a:stretch>
                  <a:fillRect l="-901" r="-2703" b="-43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6" name="文字方塊 45">
                <a:extLst>
                  <a:ext uri="{FF2B5EF4-FFF2-40B4-BE49-F238E27FC236}">
                    <a16:creationId xmlns:a16="http://schemas.microsoft.com/office/drawing/2014/main" id="{91BCD053-61B6-844F-ACA8-3C2D8FE15EA8}"/>
                  </a:ext>
                </a:extLst>
              </p:cNvPr>
              <p:cNvSpPr txBox="1"/>
              <p:nvPr/>
            </p:nvSpPr>
            <p:spPr>
              <a:xfrm>
                <a:off x="7228716" y="3149570"/>
                <a:ext cx="691087"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cs typeface="Times New Roman" pitchFamily="18" charset="0"/>
                        </a:rPr>
                        <m:t>2</m:t>
                      </m:r>
                      <m:r>
                        <a:rPr kumimoji="1" lang="en-US" altLang="zh-TW" b="0" i="1" smtClean="0">
                          <a:latin typeface="Cambria Math" panose="02040503050406030204" pitchFamily="18" charset="0"/>
                          <a:cs typeface="Times New Roman" pitchFamily="18" charset="0"/>
                        </a:rPr>
                        <m:t>𝑚</m:t>
                      </m:r>
                      <m:r>
                        <a:rPr kumimoji="1" lang="en-US" altLang="zh-TW" b="0" i="1" smtClean="0">
                          <a:latin typeface="Cambria Math" panose="02040503050406030204" pitchFamily="18" charset="0"/>
                          <a:ea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𝑢</m:t>
                      </m:r>
                    </m:oMath>
                  </m:oMathPara>
                </a14:m>
                <a:endParaRPr kumimoji="1" lang="zh-TW" altLang="en-US" dirty="0">
                  <a:latin typeface="Times New Roman" pitchFamily="18" charset="0"/>
                  <a:cs typeface="Times New Roman" pitchFamily="18" charset="0"/>
                </a:endParaRPr>
              </a:p>
            </p:txBody>
          </p:sp>
        </mc:Choice>
        <mc:Fallback xmlns="">
          <p:sp>
            <p:nvSpPr>
              <p:cNvPr id="46" name="文字方塊 45">
                <a:extLst>
                  <a:ext uri="{FF2B5EF4-FFF2-40B4-BE49-F238E27FC236}">
                    <a16:creationId xmlns:a16="http://schemas.microsoft.com/office/drawing/2014/main" id="{91BCD053-61B6-844F-ACA8-3C2D8FE15EA8}"/>
                  </a:ext>
                </a:extLst>
              </p:cNvPr>
              <p:cNvSpPr txBox="1">
                <a:spLocks noRot="1" noChangeAspect="1" noMove="1" noResize="1" noEditPoints="1" noAdjustHandles="1" noChangeArrowheads="1" noChangeShapeType="1" noTextEdit="1"/>
              </p:cNvSpPr>
              <p:nvPr/>
            </p:nvSpPr>
            <p:spPr>
              <a:xfrm>
                <a:off x="7228716" y="3149570"/>
                <a:ext cx="691087" cy="276999"/>
              </a:xfrm>
              <a:prstGeom prst="rect">
                <a:avLst/>
              </a:prstGeom>
              <a:blipFill>
                <a:blip r:embed="rId7"/>
                <a:stretch>
                  <a:fillRect l="-5357" r="-1786" b="-43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7" name="文字方塊 46">
                <a:extLst>
                  <a:ext uri="{FF2B5EF4-FFF2-40B4-BE49-F238E27FC236}">
                    <a16:creationId xmlns:a16="http://schemas.microsoft.com/office/drawing/2014/main" id="{E985CB20-0D4C-EC46-94D7-4062006B1F36}"/>
                  </a:ext>
                </a:extLst>
              </p:cNvPr>
              <p:cNvSpPr txBox="1"/>
              <p:nvPr/>
            </p:nvSpPr>
            <p:spPr>
              <a:xfrm>
                <a:off x="7223859" y="2272104"/>
                <a:ext cx="230832"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ea typeface="Cambria Math" panose="02040503050406030204" pitchFamily="18" charset="0"/>
                          <a:cs typeface="Times New Roman" pitchFamily="18" charset="0"/>
                        </a:rPr>
                        <m:t>≠</m:t>
                      </m:r>
                    </m:oMath>
                  </m:oMathPara>
                </a14:m>
                <a:endParaRPr kumimoji="1" lang="zh-TW" altLang="en-US" dirty="0">
                  <a:latin typeface="Times New Roman" pitchFamily="18" charset="0"/>
                  <a:cs typeface="Times New Roman" pitchFamily="18" charset="0"/>
                </a:endParaRPr>
              </a:p>
            </p:txBody>
          </p:sp>
        </mc:Choice>
        <mc:Fallback xmlns="">
          <p:sp>
            <p:nvSpPr>
              <p:cNvPr id="47" name="文字方塊 46">
                <a:extLst>
                  <a:ext uri="{FF2B5EF4-FFF2-40B4-BE49-F238E27FC236}">
                    <a16:creationId xmlns:a16="http://schemas.microsoft.com/office/drawing/2014/main" id="{E985CB20-0D4C-EC46-94D7-4062006B1F36}"/>
                  </a:ext>
                </a:extLst>
              </p:cNvPr>
              <p:cNvSpPr txBox="1">
                <a:spLocks noRot="1" noChangeAspect="1" noMove="1" noResize="1" noEditPoints="1" noAdjustHandles="1" noChangeArrowheads="1" noChangeShapeType="1" noTextEdit="1"/>
              </p:cNvSpPr>
              <p:nvPr/>
            </p:nvSpPr>
            <p:spPr>
              <a:xfrm>
                <a:off x="7223859" y="2272104"/>
                <a:ext cx="230832" cy="276999"/>
              </a:xfrm>
              <a:prstGeom prst="rect">
                <a:avLst/>
              </a:prstGeom>
              <a:blipFill>
                <a:blip r:embed="rId8"/>
                <a:stretch>
                  <a:fillRect l="-15789" r="-10526"/>
                </a:stretch>
              </a:blipFill>
            </p:spPr>
            <p:txBody>
              <a:bodyPr/>
              <a:lstStyle/>
              <a:p>
                <a:r>
                  <a:rPr lang="zh-TW" altLang="en-US">
                    <a:noFill/>
                  </a:rPr>
                  <a:t> </a:t>
                </a:r>
              </a:p>
            </p:txBody>
          </p:sp>
        </mc:Fallback>
      </mc:AlternateContent>
      <p:sp>
        <p:nvSpPr>
          <p:cNvPr id="40" name="Text Box 26">
            <a:extLst>
              <a:ext uri="{FF2B5EF4-FFF2-40B4-BE49-F238E27FC236}">
                <a16:creationId xmlns:a16="http://schemas.microsoft.com/office/drawing/2014/main" id="{E602BD82-BADA-AA40-8825-6635ED9A9D6E}"/>
              </a:ext>
            </a:extLst>
          </p:cNvPr>
          <p:cNvSpPr txBox="1">
            <a:spLocks noChangeArrowheads="1"/>
          </p:cNvSpPr>
          <p:nvPr/>
        </p:nvSpPr>
        <p:spPr bwMode="auto">
          <a:xfrm>
            <a:off x="2467597" y="253205"/>
            <a:ext cx="3421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zh-TW" altLang="en-US" sz="1800">
                <a:latin typeface="Arial" pitchFamily="34" charset="0"/>
              </a:rPr>
              <a:t>但？如果考慮相對性效應</a:t>
            </a:r>
            <a:r>
              <a:rPr kumimoji="0" lang="en-US" altLang="zh-TW" sz="1800">
                <a:latin typeface="Arial" pitchFamily="34" charset="0"/>
              </a:rPr>
              <a:t>…..</a:t>
            </a:r>
          </a:p>
        </p:txBody>
      </p:sp>
      <p:sp>
        <p:nvSpPr>
          <p:cNvPr id="49" name="Text Box 17">
            <a:extLst>
              <a:ext uri="{FF2B5EF4-FFF2-40B4-BE49-F238E27FC236}">
                <a16:creationId xmlns:a16="http://schemas.microsoft.com/office/drawing/2014/main" id="{61B00C96-A641-6A4C-8DB5-FEEF8BB3335A}"/>
              </a:ext>
            </a:extLst>
          </p:cNvPr>
          <p:cNvSpPr txBox="1">
            <a:spLocks noChangeArrowheads="1"/>
          </p:cNvSpPr>
          <p:nvPr/>
        </p:nvSpPr>
        <p:spPr bwMode="auto">
          <a:xfrm>
            <a:off x="5986117" y="814388"/>
            <a:ext cx="86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dirty="0">
                <a:latin typeface="Times New Roman" pitchFamily="18" charset="0"/>
              </a:rPr>
              <a:t>u’   </a:t>
            </a:r>
            <a:r>
              <a:rPr kumimoji="0" lang="zh-TW" altLang="en-US" sz="1800" dirty="0">
                <a:solidFill>
                  <a:srgbClr val="FF0000"/>
                </a:solidFill>
                <a:latin typeface="Times New Roman" pitchFamily="18" charset="0"/>
              </a:rPr>
              <a:t>？</a:t>
            </a:r>
          </a:p>
        </p:txBody>
      </p:sp>
      <p:sp>
        <p:nvSpPr>
          <p:cNvPr id="51" name="Text Box 35">
            <a:extLst>
              <a:ext uri="{FF2B5EF4-FFF2-40B4-BE49-F238E27FC236}">
                <a16:creationId xmlns:a16="http://schemas.microsoft.com/office/drawing/2014/main" id="{4C1017DD-591E-C540-B5D5-3F88A7320519}"/>
              </a:ext>
            </a:extLst>
          </p:cNvPr>
          <p:cNvSpPr txBox="1">
            <a:spLocks noChangeArrowheads="1"/>
          </p:cNvSpPr>
          <p:nvPr/>
        </p:nvSpPr>
        <p:spPr bwMode="auto">
          <a:xfrm>
            <a:off x="1295400" y="6496946"/>
            <a:ext cx="5868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zh-TW" altLang="en-US" sz="1800" dirty="0">
                <a:solidFill>
                  <a:srgbClr val="FF0000"/>
                </a:solidFill>
                <a:latin typeface="Arial" pitchFamily="34" charset="0"/>
              </a:rPr>
              <a:t>動量守恆定律在羅倫茲轉換後就不像動量守恆了！</a:t>
            </a:r>
          </a:p>
        </p:txBody>
      </p:sp>
      <p:sp>
        <p:nvSpPr>
          <p:cNvPr id="52" name="文字方塊 41">
            <a:extLst>
              <a:ext uri="{FF2B5EF4-FFF2-40B4-BE49-F238E27FC236}">
                <a16:creationId xmlns:a16="http://schemas.microsoft.com/office/drawing/2014/main" id="{82038FFA-3632-3647-8530-D44312651042}"/>
              </a:ext>
            </a:extLst>
          </p:cNvPr>
          <p:cNvSpPr txBox="1">
            <a:spLocks noChangeArrowheads="1"/>
          </p:cNvSpPr>
          <p:nvPr/>
        </p:nvSpPr>
        <p:spPr bwMode="auto">
          <a:xfrm>
            <a:off x="1295400" y="6100071"/>
            <a:ext cx="6480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kumimoji="0" lang="zh-TW" altLang="en-US" sz="1800">
                <a:latin typeface="Arial" pitchFamily="34" charset="0"/>
              </a:rPr>
              <a:t>動量守恆定律在左方是正確，但在右方就不正確，反之亦然</a:t>
            </a:r>
          </a:p>
        </p:txBody>
      </p:sp>
      <mc:AlternateContent xmlns:mc="http://schemas.openxmlformats.org/markup-compatibility/2006" xmlns:a14="http://schemas.microsoft.com/office/drawing/2010/main">
        <mc:Choice Requires="a14">
          <p:sp>
            <p:nvSpPr>
              <p:cNvPr id="53" name="文字方塊 52">
                <a:extLst>
                  <a:ext uri="{FF2B5EF4-FFF2-40B4-BE49-F238E27FC236}">
                    <a16:creationId xmlns:a16="http://schemas.microsoft.com/office/drawing/2014/main" id="{1BA08287-8927-D34F-ADAF-1ED926D3B105}"/>
                  </a:ext>
                </a:extLst>
              </p:cNvPr>
              <p:cNvSpPr txBox="1"/>
              <p:nvPr/>
            </p:nvSpPr>
            <p:spPr>
              <a:xfrm>
                <a:off x="7204941" y="345432"/>
                <a:ext cx="1785489" cy="763286"/>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b="0"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𝑢</m:t>
                          </m:r>
                        </m:e>
                        <m:sup>
                          <m:r>
                            <a:rPr kumimoji="1" lang="en-US" altLang="zh-TW" b="0" i="1" smtClean="0">
                              <a:latin typeface="Cambria Math" panose="02040503050406030204" pitchFamily="18" charset="0"/>
                              <a:cs typeface="Times New Roman" pitchFamily="18" charset="0"/>
                            </a:rPr>
                            <m:t>′</m:t>
                          </m:r>
                        </m:sup>
                      </m:sSup>
                      <m:r>
                        <a:rPr kumimoji="1" lang="en-US" altLang="zh-TW" b="0" i="1" smtClean="0">
                          <a:latin typeface="Cambria Math" panose="02040503050406030204" pitchFamily="18" charset="0"/>
                          <a:cs typeface="Times New Roman" pitchFamily="18" charset="0"/>
                        </a:rPr>
                        <m:t>=</m:t>
                      </m:r>
                      <m:f>
                        <m:fPr>
                          <m:ctrlPr>
                            <a:rPr kumimoji="1" lang="en-US" altLang="zh-TW" b="0" i="1" smtClean="0">
                              <a:latin typeface="Cambria Math" panose="02040503050406030204" pitchFamily="18" charset="0"/>
                              <a:cs typeface="Times New Roman" pitchFamily="18" charset="0"/>
                            </a:rPr>
                          </m:ctrlPr>
                        </m:fPr>
                        <m:num>
                          <m:r>
                            <a:rPr kumimoji="1" lang="en-US" altLang="zh-TW" b="0" i="1" smtClean="0">
                              <a:latin typeface="Cambria Math" panose="02040503050406030204" pitchFamily="18" charset="0"/>
                              <a:cs typeface="Times New Roman" pitchFamily="18" charset="0"/>
                            </a:rPr>
                            <m:t>𝑢</m:t>
                          </m:r>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𝑢</m:t>
                          </m:r>
                        </m:num>
                        <m:den>
                          <m:r>
                            <a:rPr kumimoji="1" lang="en-US" altLang="zh-TW" b="0" i="1" smtClean="0">
                              <a:latin typeface="Cambria Math" panose="02040503050406030204" pitchFamily="18" charset="0"/>
                              <a:cs typeface="Times New Roman" pitchFamily="18" charset="0"/>
                            </a:rPr>
                            <m:t>1+</m:t>
                          </m:r>
                          <m:f>
                            <m:fPr>
                              <m:ctrlPr>
                                <a:rPr kumimoji="1" lang="en-US" altLang="zh-TW" b="0" i="1" smtClean="0">
                                  <a:latin typeface="Cambria Math" panose="02040503050406030204" pitchFamily="18" charset="0"/>
                                  <a:cs typeface="Times New Roman" pitchFamily="18" charset="0"/>
                                </a:rPr>
                              </m:ctrlPr>
                            </m:fPr>
                            <m:num>
                              <m:sSup>
                                <m:sSupPr>
                                  <m:ctrlPr>
                                    <a:rPr kumimoji="1" lang="en-US" altLang="zh-TW" b="0"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𝑢</m:t>
                                  </m:r>
                                </m:e>
                                <m:sup>
                                  <m:r>
                                    <a:rPr kumimoji="1" lang="en-US" altLang="zh-TW" b="0" i="1" smtClean="0">
                                      <a:latin typeface="Cambria Math" panose="02040503050406030204" pitchFamily="18" charset="0"/>
                                      <a:cs typeface="Times New Roman" pitchFamily="18" charset="0"/>
                                    </a:rPr>
                                    <m:t>2</m:t>
                                  </m:r>
                                </m:sup>
                              </m:sSup>
                            </m:num>
                            <m:den>
                              <m:sSup>
                                <m:sSupPr>
                                  <m:ctrlPr>
                                    <a:rPr kumimoji="1" lang="en-US" altLang="zh-TW" b="0"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𝑐</m:t>
                                  </m:r>
                                </m:e>
                                <m:sup>
                                  <m:r>
                                    <a:rPr kumimoji="1" lang="en-US" altLang="zh-TW" b="0" i="1" smtClean="0">
                                      <a:latin typeface="Cambria Math" panose="02040503050406030204" pitchFamily="18" charset="0"/>
                                      <a:cs typeface="Times New Roman" pitchFamily="18" charset="0"/>
                                    </a:rPr>
                                    <m:t>2</m:t>
                                  </m:r>
                                </m:sup>
                              </m:sSup>
                            </m:den>
                          </m:f>
                        </m:den>
                      </m:f>
                      <m:r>
                        <a:rPr kumimoji="1" lang="en-US" altLang="zh-TW" b="0" i="1" smtClean="0">
                          <a:latin typeface="Cambria Math" panose="02040503050406030204" pitchFamily="18" charset="0"/>
                          <a:ea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2</m:t>
                      </m:r>
                      <m:r>
                        <a:rPr kumimoji="1" lang="en-US" altLang="zh-TW" b="0" i="1" smtClean="0">
                          <a:latin typeface="Cambria Math" panose="02040503050406030204" pitchFamily="18" charset="0"/>
                          <a:cs typeface="Times New Roman" pitchFamily="18" charset="0"/>
                        </a:rPr>
                        <m:t>𝑢</m:t>
                      </m:r>
                    </m:oMath>
                  </m:oMathPara>
                </a14:m>
                <a:endParaRPr kumimoji="1" lang="zh-TW" altLang="en-US" dirty="0">
                  <a:latin typeface="Times New Roman" pitchFamily="18" charset="0"/>
                  <a:cs typeface="Times New Roman" pitchFamily="18" charset="0"/>
                </a:endParaRPr>
              </a:p>
            </p:txBody>
          </p:sp>
        </mc:Choice>
        <mc:Fallback xmlns="">
          <p:sp>
            <p:nvSpPr>
              <p:cNvPr id="53" name="文字方塊 52">
                <a:extLst>
                  <a:ext uri="{FF2B5EF4-FFF2-40B4-BE49-F238E27FC236}">
                    <a16:creationId xmlns:a16="http://schemas.microsoft.com/office/drawing/2014/main" id="{1BA08287-8927-D34F-ADAF-1ED926D3B105}"/>
                  </a:ext>
                </a:extLst>
              </p:cNvPr>
              <p:cNvSpPr txBox="1">
                <a:spLocks noRot="1" noChangeAspect="1" noMove="1" noResize="1" noEditPoints="1" noAdjustHandles="1" noChangeArrowheads="1" noChangeShapeType="1" noTextEdit="1"/>
              </p:cNvSpPr>
              <p:nvPr/>
            </p:nvSpPr>
            <p:spPr>
              <a:xfrm>
                <a:off x="7204941" y="345432"/>
                <a:ext cx="1785489" cy="763286"/>
              </a:xfrm>
              <a:prstGeom prst="rect">
                <a:avLst/>
              </a:prstGeom>
              <a:blipFill>
                <a:blip r:embed="rId9"/>
                <a:stretch>
                  <a:fillRect l="-704" r="-1408" b="-655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0" name="文字方塊 49">
                <a:extLst>
                  <a:ext uri="{FF2B5EF4-FFF2-40B4-BE49-F238E27FC236}">
                    <a16:creationId xmlns:a16="http://schemas.microsoft.com/office/drawing/2014/main" id="{5CDABEFD-44CB-BA47-9C38-1B21F3E2C476}"/>
                  </a:ext>
                </a:extLst>
              </p:cNvPr>
              <p:cNvSpPr txBox="1"/>
              <p:nvPr/>
            </p:nvSpPr>
            <p:spPr>
              <a:xfrm>
                <a:off x="1637508" y="5014540"/>
                <a:ext cx="2052638" cy="326756"/>
              </a:xfrm>
              <a:prstGeom prst="rect">
                <a:avLst/>
              </a:prstGeom>
              <a:solidFill>
                <a:srgbClr val="FFFDAB"/>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i="1" smtClean="0">
                              <a:latin typeface="Cambria Math" panose="02040503050406030204" pitchFamily="18" charset="0"/>
                              <a:cs typeface="Times New Roman" pitchFamily="18" charset="0"/>
                            </a:rPr>
                          </m:ctrlPr>
                        </m:sSubPr>
                        <m:e>
                          <m:r>
                            <a:rPr kumimoji="1" lang="en-US" altLang="zh-TW" b="0" i="1" smtClean="0">
                              <a:latin typeface="Cambria Math" panose="02040503050406030204" pitchFamily="18" charset="0"/>
                              <a:cs typeface="Times New Roman" pitchFamily="18" charset="0"/>
                            </a:rPr>
                            <m:t>𝑝</m:t>
                          </m:r>
                        </m:e>
                        <m:sub>
                          <m:r>
                            <a:rPr kumimoji="1" lang="en-US" altLang="zh-TW" b="0" i="1" smtClean="0">
                              <a:latin typeface="Cambria Math" panose="02040503050406030204" pitchFamily="18" charset="0"/>
                              <a:cs typeface="Times New Roman" pitchFamily="18" charset="0"/>
                            </a:rPr>
                            <m:t>𝑖</m:t>
                          </m:r>
                          <m:r>
                            <a:rPr kumimoji="1" lang="en-US" altLang="zh-TW" b="0" i="1" smtClean="0">
                              <a:latin typeface="Cambria Math" panose="02040503050406030204" pitchFamily="18" charset="0"/>
                              <a:cs typeface="Times New Roman" pitchFamily="18" charset="0"/>
                            </a:rPr>
                            <m:t> </m:t>
                          </m:r>
                          <m:r>
                            <m:rPr>
                              <m:nor/>
                            </m:rPr>
                            <a:rPr kumimoji="1" lang="en-US" altLang="zh-TW" b="0" i="0" smtClean="0">
                              <a:latin typeface="Times New Roman" panose="02020603050405020304" pitchFamily="18" charset="0"/>
                              <a:cs typeface="Times New Roman" panose="02020603050405020304" pitchFamily="18" charset="0"/>
                            </a:rPr>
                            <m:t>total</m:t>
                          </m:r>
                        </m:sub>
                      </m:sSub>
                      <m:r>
                        <a:rPr kumimoji="1" lang="en-US" altLang="zh-TW" b="0" i="1" smtClean="0">
                          <a:latin typeface="Cambria Math" panose="02040503050406030204" pitchFamily="18" charset="0"/>
                          <a:cs typeface="Times New Roman" pitchFamily="18" charset="0"/>
                        </a:rPr>
                        <m:t>=</m:t>
                      </m:r>
                      <m:sSub>
                        <m:sSubPr>
                          <m:ctrlPr>
                            <a:rPr kumimoji="1" lang="en-US" altLang="zh-TW" b="0" i="1" smtClean="0">
                              <a:latin typeface="Cambria Math" panose="02040503050406030204" pitchFamily="18" charset="0"/>
                              <a:cs typeface="Times New Roman" pitchFamily="18" charset="0"/>
                            </a:rPr>
                          </m:ctrlPr>
                        </m:sSubPr>
                        <m:e>
                          <m:r>
                            <a:rPr kumimoji="1" lang="en-US" altLang="zh-TW" b="0" i="1" smtClean="0">
                              <a:latin typeface="Cambria Math" panose="02040503050406030204" pitchFamily="18" charset="0"/>
                              <a:cs typeface="Times New Roman" pitchFamily="18" charset="0"/>
                            </a:rPr>
                            <m:t>𝑝</m:t>
                          </m:r>
                        </m:e>
                        <m:sub>
                          <m:r>
                            <a:rPr kumimoji="1" lang="en-US" altLang="zh-TW" b="0" i="1" smtClean="0">
                              <a:latin typeface="Cambria Math" panose="02040503050406030204" pitchFamily="18" charset="0"/>
                              <a:cs typeface="Times New Roman" pitchFamily="18" charset="0"/>
                            </a:rPr>
                            <m:t>𝑓</m:t>
                          </m:r>
                          <m:r>
                            <a:rPr kumimoji="1" lang="en-US" altLang="zh-TW" b="0" i="1" smtClean="0">
                              <a:latin typeface="Cambria Math" panose="02040503050406030204" pitchFamily="18" charset="0"/>
                              <a:cs typeface="Times New Roman" pitchFamily="18" charset="0"/>
                            </a:rPr>
                            <m:t> </m:t>
                          </m:r>
                          <m:r>
                            <m:rPr>
                              <m:nor/>
                            </m:rPr>
                            <a:rPr kumimoji="1" lang="en-US" altLang="zh-TW" b="0" i="0" smtClean="0">
                              <a:latin typeface="Times New Roman" panose="02020603050405020304" pitchFamily="18" charset="0"/>
                              <a:cs typeface="Times New Roman" panose="02020603050405020304" pitchFamily="18" charset="0"/>
                            </a:rPr>
                            <m:t>total</m:t>
                          </m:r>
                        </m:sub>
                      </m:sSub>
                    </m:oMath>
                  </m:oMathPara>
                </a14:m>
                <a:endParaRPr kumimoji="1" lang="zh-TW" altLang="en-US" dirty="0">
                  <a:latin typeface="Times New Roman" pitchFamily="18" charset="0"/>
                  <a:cs typeface="Times New Roman" pitchFamily="18" charset="0"/>
                </a:endParaRPr>
              </a:p>
            </p:txBody>
          </p:sp>
        </mc:Choice>
        <mc:Fallback xmlns="">
          <p:sp>
            <p:nvSpPr>
              <p:cNvPr id="50" name="文字方塊 49">
                <a:extLst>
                  <a:ext uri="{FF2B5EF4-FFF2-40B4-BE49-F238E27FC236}">
                    <a16:creationId xmlns:a16="http://schemas.microsoft.com/office/drawing/2014/main" id="{5CDABEFD-44CB-BA47-9C38-1B21F3E2C476}"/>
                  </a:ext>
                </a:extLst>
              </p:cNvPr>
              <p:cNvSpPr txBox="1">
                <a:spLocks noRot="1" noChangeAspect="1" noMove="1" noResize="1" noEditPoints="1" noAdjustHandles="1" noChangeArrowheads="1" noChangeShapeType="1" noTextEdit="1"/>
              </p:cNvSpPr>
              <p:nvPr/>
            </p:nvSpPr>
            <p:spPr>
              <a:xfrm>
                <a:off x="1637508" y="5014540"/>
                <a:ext cx="2052638" cy="326756"/>
              </a:xfrm>
              <a:prstGeom prst="rect">
                <a:avLst/>
              </a:prstGeom>
              <a:blipFill>
                <a:blip r:embed="rId10"/>
                <a:stretch>
                  <a:fillRect b="-26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文字方塊 53">
                <a:extLst>
                  <a:ext uri="{FF2B5EF4-FFF2-40B4-BE49-F238E27FC236}">
                    <a16:creationId xmlns:a16="http://schemas.microsoft.com/office/drawing/2014/main" id="{92333067-1F3B-AB4D-8F0C-023DAB2F0EA4}"/>
                  </a:ext>
                </a:extLst>
              </p:cNvPr>
              <p:cNvSpPr txBox="1"/>
              <p:nvPr/>
            </p:nvSpPr>
            <p:spPr>
              <a:xfrm>
                <a:off x="6787358" y="4988727"/>
                <a:ext cx="2052638" cy="299249"/>
              </a:xfrm>
              <a:prstGeom prst="rect">
                <a:avLst/>
              </a:prstGeom>
              <a:solidFill>
                <a:srgbClr val="FFFDAB"/>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i="1" smtClean="0">
                              <a:latin typeface="Cambria Math" panose="02040503050406030204" pitchFamily="18" charset="0"/>
                              <a:cs typeface="Times New Roman" pitchFamily="18" charset="0"/>
                            </a:rPr>
                          </m:ctrlPr>
                        </m:sSubPr>
                        <m:e>
                          <m:r>
                            <a:rPr kumimoji="1" lang="en-US" altLang="zh-TW" b="0" i="1" smtClean="0">
                              <a:latin typeface="Cambria Math" panose="02040503050406030204" pitchFamily="18" charset="0"/>
                              <a:cs typeface="Times New Roman" pitchFamily="18" charset="0"/>
                            </a:rPr>
                            <m:t>𝑝</m:t>
                          </m:r>
                          <m:r>
                            <a:rPr lang="en-US" altLang="zh-TW" b="0" i="1" smtClean="0">
                              <a:latin typeface="Cambria Math" panose="02040503050406030204" pitchFamily="18" charset="0"/>
                              <a:cs typeface="Times New Roman" pitchFamily="18" charset="0"/>
                            </a:rPr>
                            <m:t>′</m:t>
                          </m:r>
                        </m:e>
                        <m:sub>
                          <m:r>
                            <a:rPr kumimoji="1" lang="en-US" altLang="zh-TW" b="0" i="1" smtClean="0">
                              <a:latin typeface="Cambria Math" panose="02040503050406030204" pitchFamily="18" charset="0"/>
                              <a:cs typeface="Times New Roman" pitchFamily="18" charset="0"/>
                            </a:rPr>
                            <m:t>𝑖</m:t>
                          </m:r>
                          <m:r>
                            <a:rPr kumimoji="1" lang="en-US" altLang="zh-TW" b="0" i="1" smtClean="0">
                              <a:latin typeface="Cambria Math" panose="02040503050406030204" pitchFamily="18" charset="0"/>
                              <a:cs typeface="Times New Roman" pitchFamily="18" charset="0"/>
                            </a:rPr>
                            <m:t> </m:t>
                          </m:r>
                          <m:r>
                            <m:rPr>
                              <m:sty m:val="p"/>
                            </m:rPr>
                            <a:rPr kumimoji="1" lang="en-US" altLang="zh-TW" b="0" i="0" smtClean="0">
                              <a:latin typeface="Cambria Math" panose="02040503050406030204" pitchFamily="18" charset="0"/>
                              <a:cs typeface="Times New Roman" pitchFamily="18" charset="0"/>
                            </a:rPr>
                            <m:t>total</m:t>
                          </m:r>
                        </m:sub>
                      </m:sSub>
                      <m:r>
                        <a:rPr lang="en-US" altLang="zh-TW" i="1">
                          <a:latin typeface="Cambria Math" panose="02040503050406030204" pitchFamily="18" charset="0"/>
                          <a:ea typeface="Cambria Math" panose="02040503050406030204" pitchFamily="18" charset="0"/>
                          <a:cs typeface="Times New Roman" pitchFamily="18" charset="0"/>
                        </a:rPr>
                        <m:t>≠</m:t>
                      </m:r>
                      <m:sSub>
                        <m:sSubPr>
                          <m:ctrlPr>
                            <a:rPr kumimoji="1" lang="en-US" altLang="zh-TW" b="0" i="1" smtClean="0">
                              <a:latin typeface="Cambria Math" panose="02040503050406030204" pitchFamily="18" charset="0"/>
                              <a:cs typeface="Times New Roman" pitchFamily="18" charset="0"/>
                            </a:rPr>
                          </m:ctrlPr>
                        </m:sSubPr>
                        <m:e>
                          <m:r>
                            <a:rPr kumimoji="1" lang="en-US" altLang="zh-TW" b="0" i="1" smtClean="0">
                              <a:latin typeface="Cambria Math" panose="02040503050406030204" pitchFamily="18" charset="0"/>
                              <a:cs typeface="Times New Roman" pitchFamily="18" charset="0"/>
                            </a:rPr>
                            <m:t>𝑝</m:t>
                          </m:r>
                          <m:r>
                            <a:rPr kumimoji="1" lang="en-US" altLang="zh-TW" b="0" i="1" smtClean="0">
                              <a:latin typeface="Cambria Math" panose="02040503050406030204" pitchFamily="18" charset="0"/>
                              <a:cs typeface="Times New Roman" pitchFamily="18" charset="0"/>
                            </a:rPr>
                            <m:t>′</m:t>
                          </m:r>
                        </m:e>
                        <m:sub>
                          <m:r>
                            <a:rPr kumimoji="1" lang="en-US" altLang="zh-TW" b="0" i="1" smtClean="0">
                              <a:latin typeface="Cambria Math" panose="02040503050406030204" pitchFamily="18" charset="0"/>
                              <a:cs typeface="Times New Roman" pitchFamily="18" charset="0"/>
                            </a:rPr>
                            <m:t>𝑓</m:t>
                          </m:r>
                          <m:r>
                            <a:rPr kumimoji="1" lang="en-US" altLang="zh-TW" b="0" i="1" smtClean="0">
                              <a:latin typeface="Cambria Math" panose="02040503050406030204" pitchFamily="18" charset="0"/>
                              <a:cs typeface="Times New Roman" pitchFamily="18" charset="0"/>
                            </a:rPr>
                            <m:t> </m:t>
                          </m:r>
                          <m:r>
                            <m:rPr>
                              <m:sty m:val="p"/>
                            </m:rPr>
                            <a:rPr kumimoji="1" lang="en-US" altLang="zh-TW" b="0" i="0" smtClean="0">
                              <a:latin typeface="Cambria Math" panose="02040503050406030204" pitchFamily="18" charset="0"/>
                              <a:cs typeface="Times New Roman" pitchFamily="18" charset="0"/>
                            </a:rPr>
                            <m:t>total</m:t>
                          </m:r>
                          <m:r>
                            <a:rPr kumimoji="1" lang="en-US" altLang="zh-TW" b="0" i="1" smtClean="0">
                              <a:latin typeface="Cambria Math" panose="02040503050406030204" pitchFamily="18" charset="0"/>
                              <a:cs typeface="Times New Roman" pitchFamily="18" charset="0"/>
                            </a:rPr>
                            <m:t> </m:t>
                          </m:r>
                        </m:sub>
                      </m:sSub>
                    </m:oMath>
                  </m:oMathPara>
                </a14:m>
                <a:endParaRPr kumimoji="1" lang="zh-TW" altLang="en-US" dirty="0">
                  <a:latin typeface="Times New Roman" pitchFamily="18" charset="0"/>
                  <a:cs typeface="Times New Roman" pitchFamily="18" charset="0"/>
                </a:endParaRPr>
              </a:p>
            </p:txBody>
          </p:sp>
        </mc:Choice>
        <mc:Fallback xmlns="">
          <p:sp>
            <p:nvSpPr>
              <p:cNvPr id="54" name="文字方塊 53">
                <a:extLst>
                  <a:ext uri="{FF2B5EF4-FFF2-40B4-BE49-F238E27FC236}">
                    <a16:creationId xmlns:a16="http://schemas.microsoft.com/office/drawing/2014/main" id="{92333067-1F3B-AB4D-8F0C-023DAB2F0EA4}"/>
                  </a:ext>
                </a:extLst>
              </p:cNvPr>
              <p:cNvSpPr txBox="1">
                <a:spLocks noRot="1" noChangeAspect="1" noMove="1" noResize="1" noEditPoints="1" noAdjustHandles="1" noChangeArrowheads="1" noChangeShapeType="1" noTextEdit="1"/>
              </p:cNvSpPr>
              <p:nvPr/>
            </p:nvSpPr>
            <p:spPr>
              <a:xfrm>
                <a:off x="6787358" y="4988727"/>
                <a:ext cx="2052638" cy="299249"/>
              </a:xfrm>
              <a:prstGeom prst="rect">
                <a:avLst/>
              </a:prstGeom>
              <a:blipFill>
                <a:blip r:embed="rId11"/>
                <a:stretch>
                  <a:fillRect b="-24000"/>
                </a:stretch>
              </a:blipFill>
            </p:spPr>
            <p:txBody>
              <a:bodyPr/>
              <a:lstStyle/>
              <a:p>
                <a:r>
                  <a:rPr lang="en-US">
                    <a:noFill/>
                  </a:rPr>
                  <a:t> </a:t>
                </a:r>
              </a:p>
            </p:txBody>
          </p:sp>
        </mc:Fallback>
      </mc:AlternateContent>
      <p:sp>
        <p:nvSpPr>
          <p:cNvPr id="2" name="Text Box 35">
            <a:extLst>
              <a:ext uri="{FF2B5EF4-FFF2-40B4-BE49-F238E27FC236}">
                <a16:creationId xmlns:a16="http://schemas.microsoft.com/office/drawing/2014/main" id="{F9AF8D98-584E-934D-ED99-B89309AC504C}"/>
              </a:ext>
            </a:extLst>
          </p:cNvPr>
          <p:cNvSpPr txBox="1">
            <a:spLocks noChangeArrowheads="1"/>
          </p:cNvSpPr>
          <p:nvPr/>
        </p:nvSpPr>
        <p:spPr bwMode="auto">
          <a:xfrm>
            <a:off x="3456017" y="3968246"/>
            <a:ext cx="370837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zh-TW" altLang="en-US" sz="1800" dirty="0">
                <a:solidFill>
                  <a:srgbClr val="FF0000"/>
                </a:solidFill>
                <a:latin typeface="Arial" pitchFamily="34" charset="0"/>
              </a:rPr>
              <a:t>這可以看成是動量的羅倫茲變換！</a:t>
            </a:r>
          </a:p>
        </p:txBody>
      </p:sp>
      <p:sp>
        <p:nvSpPr>
          <p:cNvPr id="5" name="Block Arc 4">
            <a:extLst>
              <a:ext uri="{FF2B5EF4-FFF2-40B4-BE49-F238E27FC236}">
                <a16:creationId xmlns:a16="http://schemas.microsoft.com/office/drawing/2014/main" id="{D86972D5-4E53-C6E1-4BDE-0C92991EB372}"/>
              </a:ext>
            </a:extLst>
          </p:cNvPr>
          <p:cNvSpPr/>
          <p:nvPr/>
        </p:nvSpPr>
        <p:spPr>
          <a:xfrm>
            <a:off x="3307529" y="4382196"/>
            <a:ext cx="3961009" cy="1149618"/>
          </a:xfrm>
          <a:prstGeom prst="blockArc">
            <a:avLst/>
          </a:prstGeom>
          <a:solidFill>
            <a:srgbClr val="33CC33"/>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320235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211"/>
                                        </p:tgtEl>
                                        <p:attrNameLst>
                                          <p:attrName>style.visibility</p:attrName>
                                        </p:attrNameLst>
                                      </p:cBhvr>
                                      <p:to>
                                        <p:strVal val="visible"/>
                                      </p:to>
                                    </p:set>
                                    <p:anim calcmode="lin" valueType="num">
                                      <p:cBhvr additive="base">
                                        <p:cTn id="7" dur="500" fill="hold"/>
                                        <p:tgtEl>
                                          <p:spTgt spid="8211"/>
                                        </p:tgtEl>
                                        <p:attrNameLst>
                                          <p:attrName>ppt_x</p:attrName>
                                        </p:attrNameLst>
                                      </p:cBhvr>
                                      <p:tavLst>
                                        <p:tav tm="0">
                                          <p:val>
                                            <p:strVal val="#ppt_x"/>
                                          </p:val>
                                        </p:tav>
                                        <p:tav tm="100000">
                                          <p:val>
                                            <p:strVal val="#ppt_x"/>
                                          </p:val>
                                        </p:tav>
                                      </p:tavLst>
                                    </p:anim>
                                    <p:anim calcmode="lin" valueType="num">
                                      <p:cBhvr additive="base">
                                        <p:cTn id="8" dur="500" fill="hold"/>
                                        <p:tgtEl>
                                          <p:spTgt spid="82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12"/>
                                        </p:tgtEl>
                                        <p:attrNameLst>
                                          <p:attrName>style.visibility</p:attrName>
                                        </p:attrNameLst>
                                      </p:cBhvr>
                                      <p:to>
                                        <p:strVal val="visible"/>
                                      </p:to>
                                    </p:set>
                                    <p:anim calcmode="lin" valueType="num">
                                      <p:cBhvr additive="base">
                                        <p:cTn id="11" dur="500" fill="hold"/>
                                        <p:tgtEl>
                                          <p:spTgt spid="8212"/>
                                        </p:tgtEl>
                                        <p:attrNameLst>
                                          <p:attrName>ppt_x</p:attrName>
                                        </p:attrNameLst>
                                      </p:cBhvr>
                                      <p:tavLst>
                                        <p:tav tm="0">
                                          <p:val>
                                            <p:strVal val="#ppt_x"/>
                                          </p:val>
                                        </p:tav>
                                        <p:tav tm="100000">
                                          <p:val>
                                            <p:strVal val="#ppt_x"/>
                                          </p:val>
                                        </p:tav>
                                      </p:tavLst>
                                    </p:anim>
                                    <p:anim calcmode="lin" valueType="num">
                                      <p:cBhvr additive="base">
                                        <p:cTn id="12" dur="500" fill="hold"/>
                                        <p:tgtEl>
                                          <p:spTgt spid="82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13"/>
                                        </p:tgtEl>
                                        <p:attrNameLst>
                                          <p:attrName>style.visibility</p:attrName>
                                        </p:attrNameLst>
                                      </p:cBhvr>
                                      <p:to>
                                        <p:strVal val="visible"/>
                                      </p:to>
                                    </p:set>
                                    <p:anim calcmode="lin" valueType="num">
                                      <p:cBhvr additive="base">
                                        <p:cTn id="15" dur="500" fill="hold"/>
                                        <p:tgtEl>
                                          <p:spTgt spid="8213"/>
                                        </p:tgtEl>
                                        <p:attrNameLst>
                                          <p:attrName>ppt_x</p:attrName>
                                        </p:attrNameLst>
                                      </p:cBhvr>
                                      <p:tavLst>
                                        <p:tav tm="0">
                                          <p:val>
                                            <p:strVal val="#ppt_x"/>
                                          </p:val>
                                        </p:tav>
                                        <p:tav tm="100000">
                                          <p:val>
                                            <p:strVal val="#ppt_x"/>
                                          </p:val>
                                        </p:tav>
                                      </p:tavLst>
                                    </p:anim>
                                    <p:anim calcmode="lin" valueType="num">
                                      <p:cBhvr additive="base">
                                        <p:cTn id="16" dur="500" fill="hold"/>
                                        <p:tgtEl>
                                          <p:spTgt spid="82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214"/>
                                        </p:tgtEl>
                                        <p:attrNameLst>
                                          <p:attrName>style.visibility</p:attrName>
                                        </p:attrNameLst>
                                      </p:cBhvr>
                                      <p:to>
                                        <p:strVal val="visible"/>
                                      </p:to>
                                    </p:set>
                                    <p:anim calcmode="lin" valueType="num">
                                      <p:cBhvr additive="base">
                                        <p:cTn id="19" dur="500" fill="hold"/>
                                        <p:tgtEl>
                                          <p:spTgt spid="8214"/>
                                        </p:tgtEl>
                                        <p:attrNameLst>
                                          <p:attrName>ppt_x</p:attrName>
                                        </p:attrNameLst>
                                      </p:cBhvr>
                                      <p:tavLst>
                                        <p:tav tm="0">
                                          <p:val>
                                            <p:strVal val="#ppt_x"/>
                                          </p:val>
                                        </p:tav>
                                        <p:tav tm="100000">
                                          <p:val>
                                            <p:strVal val="#ppt_x"/>
                                          </p:val>
                                        </p:tav>
                                      </p:tavLst>
                                    </p:anim>
                                    <p:anim calcmode="lin" valueType="num">
                                      <p:cBhvr additive="base">
                                        <p:cTn id="20" dur="500" fill="hold"/>
                                        <p:tgtEl>
                                          <p:spTgt spid="82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215"/>
                                        </p:tgtEl>
                                        <p:attrNameLst>
                                          <p:attrName>style.visibility</p:attrName>
                                        </p:attrNameLst>
                                      </p:cBhvr>
                                      <p:to>
                                        <p:strVal val="visible"/>
                                      </p:to>
                                    </p:set>
                                    <p:anim calcmode="lin" valueType="num">
                                      <p:cBhvr additive="base">
                                        <p:cTn id="23" dur="500" fill="hold"/>
                                        <p:tgtEl>
                                          <p:spTgt spid="8215"/>
                                        </p:tgtEl>
                                        <p:attrNameLst>
                                          <p:attrName>ppt_x</p:attrName>
                                        </p:attrNameLst>
                                      </p:cBhvr>
                                      <p:tavLst>
                                        <p:tav tm="0">
                                          <p:val>
                                            <p:strVal val="#ppt_x"/>
                                          </p:val>
                                        </p:tav>
                                        <p:tav tm="100000">
                                          <p:val>
                                            <p:strVal val="#ppt_x"/>
                                          </p:val>
                                        </p:tav>
                                      </p:tavLst>
                                    </p:anim>
                                    <p:anim calcmode="lin" valueType="num">
                                      <p:cBhvr additive="base">
                                        <p:cTn id="24" dur="500" fill="hold"/>
                                        <p:tgtEl>
                                          <p:spTgt spid="82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216"/>
                                        </p:tgtEl>
                                        <p:attrNameLst>
                                          <p:attrName>style.visibility</p:attrName>
                                        </p:attrNameLst>
                                      </p:cBhvr>
                                      <p:to>
                                        <p:strVal val="visible"/>
                                      </p:to>
                                    </p:set>
                                    <p:anim calcmode="lin" valueType="num">
                                      <p:cBhvr additive="base">
                                        <p:cTn id="27" dur="500" fill="hold"/>
                                        <p:tgtEl>
                                          <p:spTgt spid="8216"/>
                                        </p:tgtEl>
                                        <p:attrNameLst>
                                          <p:attrName>ppt_x</p:attrName>
                                        </p:attrNameLst>
                                      </p:cBhvr>
                                      <p:tavLst>
                                        <p:tav tm="0">
                                          <p:val>
                                            <p:strVal val="#ppt_x"/>
                                          </p:val>
                                        </p:tav>
                                        <p:tav tm="100000">
                                          <p:val>
                                            <p:strVal val="#ppt_x"/>
                                          </p:val>
                                        </p:tav>
                                      </p:tavLst>
                                    </p:anim>
                                    <p:anim calcmode="lin" valueType="num">
                                      <p:cBhvr additive="base">
                                        <p:cTn id="28" dur="500" fill="hold"/>
                                        <p:tgtEl>
                                          <p:spTgt spid="821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217"/>
                                        </p:tgtEl>
                                        <p:attrNameLst>
                                          <p:attrName>style.visibility</p:attrName>
                                        </p:attrNameLst>
                                      </p:cBhvr>
                                      <p:to>
                                        <p:strVal val="visible"/>
                                      </p:to>
                                    </p:set>
                                    <p:anim calcmode="lin" valueType="num">
                                      <p:cBhvr additive="base">
                                        <p:cTn id="31" dur="500" fill="hold"/>
                                        <p:tgtEl>
                                          <p:spTgt spid="8217"/>
                                        </p:tgtEl>
                                        <p:attrNameLst>
                                          <p:attrName>ppt_x</p:attrName>
                                        </p:attrNameLst>
                                      </p:cBhvr>
                                      <p:tavLst>
                                        <p:tav tm="0">
                                          <p:val>
                                            <p:strVal val="#ppt_x"/>
                                          </p:val>
                                        </p:tav>
                                        <p:tav tm="100000">
                                          <p:val>
                                            <p:strVal val="#ppt_x"/>
                                          </p:val>
                                        </p:tav>
                                      </p:tavLst>
                                    </p:anim>
                                    <p:anim calcmode="lin" valueType="num">
                                      <p:cBhvr additive="base">
                                        <p:cTn id="32" dur="500" fill="hold"/>
                                        <p:tgtEl>
                                          <p:spTgt spid="82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1" nodeType="click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ppt_x"/>
                                          </p:val>
                                        </p:tav>
                                        <p:tav tm="100000">
                                          <p:val>
                                            <p:strVal val="#ppt_x"/>
                                          </p:val>
                                        </p:tav>
                                      </p:tavLst>
                                    </p:anim>
                                    <p:anim calcmode="lin" valueType="num">
                                      <p:cBhvr additive="base">
                                        <p:cTn id="3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53"/>
                                        </p:tgtEl>
                                        <p:attrNameLst>
                                          <p:attrName>ppt_x</p:attrName>
                                        </p:attrNameLst>
                                      </p:cBhvr>
                                      <p:tavLst>
                                        <p:tav tm="0">
                                          <p:val>
                                            <p:strVal val="ppt_x"/>
                                          </p:val>
                                        </p:tav>
                                        <p:tav tm="100000">
                                          <p:val>
                                            <p:strVal val="ppt_x"/>
                                          </p:val>
                                        </p:tav>
                                      </p:tavLst>
                                    </p:anim>
                                    <p:anim calcmode="lin" valueType="num">
                                      <p:cBhvr additive="base">
                                        <p:cTn id="43" dur="500"/>
                                        <p:tgtEl>
                                          <p:spTgt spid="53"/>
                                        </p:tgtEl>
                                        <p:attrNameLst>
                                          <p:attrName>ppt_y</p:attrName>
                                        </p:attrNameLst>
                                      </p:cBhvr>
                                      <p:tavLst>
                                        <p:tav tm="0">
                                          <p:val>
                                            <p:strVal val="ppt_y"/>
                                          </p:val>
                                        </p:tav>
                                        <p:tav tm="100000">
                                          <p:val>
                                            <p:strVal val="1+ppt_h/2"/>
                                          </p:val>
                                        </p:tav>
                                      </p:tavLst>
                                    </p:anim>
                                    <p:set>
                                      <p:cBhvr>
                                        <p:cTn id="44" dur="1" fill="hold">
                                          <p:stCondLst>
                                            <p:cond delay="499"/>
                                          </p:stCondLst>
                                        </p:cTn>
                                        <p:tgtEl>
                                          <p:spTgt spid="5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additive="base">
                                        <p:cTn id="49" dur="500" fill="hold"/>
                                        <p:tgtEl>
                                          <p:spTgt spid="45"/>
                                        </p:tgtEl>
                                        <p:attrNameLst>
                                          <p:attrName>ppt_x</p:attrName>
                                        </p:attrNameLst>
                                      </p:cBhvr>
                                      <p:tavLst>
                                        <p:tav tm="0">
                                          <p:val>
                                            <p:strVal val="#ppt_x"/>
                                          </p:val>
                                        </p:tav>
                                        <p:tav tm="100000">
                                          <p:val>
                                            <p:strVal val="#ppt_x"/>
                                          </p:val>
                                        </p:tav>
                                      </p:tavLst>
                                    </p:anim>
                                    <p:anim calcmode="lin" valueType="num">
                                      <p:cBhvr additive="base">
                                        <p:cTn id="50" dur="500" fill="hold"/>
                                        <p:tgtEl>
                                          <p:spTgt spid="4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additive="base">
                                        <p:cTn id="53" dur="500" fill="hold"/>
                                        <p:tgtEl>
                                          <p:spTgt spid="46"/>
                                        </p:tgtEl>
                                        <p:attrNameLst>
                                          <p:attrName>ppt_x</p:attrName>
                                        </p:attrNameLst>
                                      </p:cBhvr>
                                      <p:tavLst>
                                        <p:tav tm="0">
                                          <p:val>
                                            <p:strVal val="#ppt_x"/>
                                          </p:val>
                                        </p:tav>
                                        <p:tav tm="100000">
                                          <p:val>
                                            <p:strVal val="#ppt_x"/>
                                          </p:val>
                                        </p:tav>
                                      </p:tavLst>
                                    </p:anim>
                                    <p:anim calcmode="lin" valueType="num">
                                      <p:cBhvr additive="base">
                                        <p:cTn id="5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anim calcmode="lin" valueType="num">
                                      <p:cBhvr additive="base">
                                        <p:cTn id="59" dur="500" fill="hold"/>
                                        <p:tgtEl>
                                          <p:spTgt spid="47"/>
                                        </p:tgtEl>
                                        <p:attrNameLst>
                                          <p:attrName>ppt_x</p:attrName>
                                        </p:attrNameLst>
                                      </p:cBhvr>
                                      <p:tavLst>
                                        <p:tav tm="0">
                                          <p:val>
                                            <p:strVal val="#ppt_x"/>
                                          </p:val>
                                        </p:tav>
                                        <p:tav tm="100000">
                                          <p:val>
                                            <p:strVal val="#ppt_x"/>
                                          </p:val>
                                        </p:tav>
                                      </p:tavLst>
                                    </p:anim>
                                    <p:anim calcmode="lin" valueType="num">
                                      <p:cBhvr additive="base">
                                        <p:cTn id="6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52"/>
                                        </p:tgtEl>
                                        <p:attrNameLst>
                                          <p:attrName>style.visibility</p:attrName>
                                        </p:attrNameLst>
                                      </p:cBhvr>
                                      <p:to>
                                        <p:strVal val="visible"/>
                                      </p:to>
                                    </p:set>
                                    <p:anim calcmode="lin" valueType="num">
                                      <p:cBhvr additive="base">
                                        <p:cTn id="65" dur="500" fill="hold"/>
                                        <p:tgtEl>
                                          <p:spTgt spid="52"/>
                                        </p:tgtEl>
                                        <p:attrNameLst>
                                          <p:attrName>ppt_x</p:attrName>
                                        </p:attrNameLst>
                                      </p:cBhvr>
                                      <p:tavLst>
                                        <p:tav tm="0">
                                          <p:val>
                                            <p:strVal val="#ppt_x"/>
                                          </p:val>
                                        </p:tav>
                                        <p:tav tm="100000">
                                          <p:val>
                                            <p:strVal val="#ppt_x"/>
                                          </p:val>
                                        </p:tav>
                                      </p:tavLst>
                                    </p:anim>
                                    <p:anim calcmode="lin" valueType="num">
                                      <p:cBhvr additive="base">
                                        <p:cTn id="66" dur="500" fill="hold"/>
                                        <p:tgtEl>
                                          <p:spTgt spid="52"/>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anim calcmode="lin" valueType="num">
                                      <p:cBhvr additive="base">
                                        <p:cTn id="69" dur="500" fill="hold"/>
                                        <p:tgtEl>
                                          <p:spTgt spid="50"/>
                                        </p:tgtEl>
                                        <p:attrNameLst>
                                          <p:attrName>ppt_x</p:attrName>
                                        </p:attrNameLst>
                                      </p:cBhvr>
                                      <p:tavLst>
                                        <p:tav tm="0">
                                          <p:val>
                                            <p:strVal val="#ppt_x"/>
                                          </p:val>
                                        </p:tav>
                                        <p:tav tm="100000">
                                          <p:val>
                                            <p:strVal val="#ppt_x"/>
                                          </p:val>
                                        </p:tav>
                                      </p:tavLst>
                                    </p:anim>
                                    <p:anim calcmode="lin" valueType="num">
                                      <p:cBhvr additive="base">
                                        <p:cTn id="70" dur="500" fill="hold"/>
                                        <p:tgtEl>
                                          <p:spTgt spid="50"/>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additive="base">
                                        <p:cTn id="73" dur="500" fill="hold"/>
                                        <p:tgtEl>
                                          <p:spTgt spid="54"/>
                                        </p:tgtEl>
                                        <p:attrNameLst>
                                          <p:attrName>ppt_x</p:attrName>
                                        </p:attrNameLst>
                                      </p:cBhvr>
                                      <p:tavLst>
                                        <p:tav tm="0">
                                          <p:val>
                                            <p:strVal val="#ppt_x"/>
                                          </p:val>
                                        </p:tav>
                                        <p:tav tm="100000">
                                          <p:val>
                                            <p:strVal val="#ppt_x"/>
                                          </p:val>
                                        </p:tav>
                                      </p:tavLst>
                                    </p:anim>
                                    <p:anim calcmode="lin" valueType="num">
                                      <p:cBhvr additive="base">
                                        <p:cTn id="74"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51"/>
                                        </p:tgtEl>
                                        <p:attrNameLst>
                                          <p:attrName>style.visibility</p:attrName>
                                        </p:attrNameLst>
                                      </p:cBhvr>
                                      <p:to>
                                        <p:strVal val="visible"/>
                                      </p:to>
                                    </p:set>
                                    <p:anim calcmode="lin" valueType="num">
                                      <p:cBhvr additive="base">
                                        <p:cTn id="79" dur="500" fill="hold"/>
                                        <p:tgtEl>
                                          <p:spTgt spid="51"/>
                                        </p:tgtEl>
                                        <p:attrNameLst>
                                          <p:attrName>ppt_x</p:attrName>
                                        </p:attrNameLst>
                                      </p:cBhvr>
                                      <p:tavLst>
                                        <p:tav tm="0">
                                          <p:val>
                                            <p:strVal val="#ppt_x"/>
                                          </p:val>
                                        </p:tav>
                                        <p:tav tm="100000">
                                          <p:val>
                                            <p:strVal val="#ppt_x"/>
                                          </p:val>
                                        </p:tav>
                                      </p:tavLst>
                                    </p:anim>
                                    <p:anim calcmode="lin" valueType="num">
                                      <p:cBhvr additive="base">
                                        <p:cTn id="80" dur="500" fill="hold"/>
                                        <p:tgtEl>
                                          <p:spTgt spid="51"/>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
                                        </p:tgtEl>
                                        <p:attrNameLst>
                                          <p:attrName>style.visibility</p:attrName>
                                        </p:attrNameLst>
                                      </p:cBhvr>
                                      <p:to>
                                        <p:strVal val="visible"/>
                                      </p:to>
                                    </p:set>
                                    <p:anim calcmode="lin" valueType="num">
                                      <p:cBhvr additive="base">
                                        <p:cTn id="83" dur="500" fill="hold"/>
                                        <p:tgtEl>
                                          <p:spTgt spid="2"/>
                                        </p:tgtEl>
                                        <p:attrNameLst>
                                          <p:attrName>ppt_x</p:attrName>
                                        </p:attrNameLst>
                                      </p:cBhvr>
                                      <p:tavLst>
                                        <p:tav tm="0">
                                          <p:val>
                                            <p:strVal val="#ppt_x"/>
                                          </p:val>
                                        </p:tav>
                                        <p:tav tm="100000">
                                          <p:val>
                                            <p:strVal val="#ppt_x"/>
                                          </p:val>
                                        </p:tav>
                                      </p:tavLst>
                                    </p:anim>
                                    <p:anim calcmode="lin" valueType="num">
                                      <p:cBhvr additive="base">
                                        <p:cTn id="84" dur="500" fill="hold"/>
                                        <p:tgtEl>
                                          <p:spTgt spid="2"/>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5"/>
                                        </p:tgtEl>
                                        <p:attrNameLst>
                                          <p:attrName>style.visibility</p:attrName>
                                        </p:attrNameLst>
                                      </p:cBhvr>
                                      <p:to>
                                        <p:strVal val="visible"/>
                                      </p:to>
                                    </p:set>
                                    <p:anim calcmode="lin" valueType="num">
                                      <p:cBhvr additive="base">
                                        <p:cTn id="87" dur="500" fill="hold"/>
                                        <p:tgtEl>
                                          <p:spTgt spid="5"/>
                                        </p:tgtEl>
                                        <p:attrNameLst>
                                          <p:attrName>ppt_x</p:attrName>
                                        </p:attrNameLst>
                                      </p:cBhvr>
                                      <p:tavLst>
                                        <p:tav tm="0">
                                          <p:val>
                                            <p:strVal val="#ppt_x"/>
                                          </p:val>
                                        </p:tav>
                                        <p:tav tm="100000">
                                          <p:val>
                                            <p:strVal val="#ppt_x"/>
                                          </p:val>
                                        </p:tav>
                                      </p:tavLst>
                                    </p:anim>
                                    <p:anim calcmode="lin" valueType="num">
                                      <p:cBhvr additive="base">
                                        <p:cTn id="8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5" grpId="0" animBg="1"/>
      <p:bldP spid="8216" grpId="0" animBg="1"/>
      <p:bldP spid="45" grpId="0" animBg="1"/>
      <p:bldP spid="46" grpId="0" animBg="1"/>
      <p:bldP spid="47" grpId="0" animBg="1"/>
      <p:bldP spid="51" grpId="0"/>
      <p:bldP spid="52" grpId="0"/>
      <p:bldP spid="53" grpId="0" animBg="1"/>
      <p:bldP spid="53" grpId="1" animBg="1"/>
      <p:bldP spid="50" grpId="0" animBg="1"/>
      <p:bldP spid="54" grpId="0" animBg="1"/>
      <p:bldP spid="2" grpId="0"/>
      <p:bldP spid="5"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物件 2"/>
          <p:cNvGraphicFramePr>
            <a:graphicFrameLocks noChangeAspect="1"/>
          </p:cNvGraphicFramePr>
          <p:nvPr>
            <p:extLst>
              <p:ext uri="{D42A27DB-BD31-4B8C-83A1-F6EECF244321}">
                <p14:modId xmlns:p14="http://schemas.microsoft.com/office/powerpoint/2010/main" val="2180712175"/>
              </p:ext>
            </p:extLst>
          </p:nvPr>
        </p:nvGraphicFramePr>
        <p:xfrm>
          <a:off x="1149756" y="5903180"/>
          <a:ext cx="1700212" cy="266700"/>
        </p:xfrm>
        <a:graphic>
          <a:graphicData uri="http://schemas.openxmlformats.org/presentationml/2006/ole">
            <mc:AlternateContent xmlns:mc="http://schemas.openxmlformats.org/markup-compatibility/2006">
              <mc:Choice xmlns:v="urn:schemas-microsoft-com:vml" Requires="v">
                <p:oleObj name="方程式" r:id="rId2" imgW="1054080" imgH="164880" progId="Equation.3">
                  <p:embed/>
                </p:oleObj>
              </mc:Choice>
              <mc:Fallback>
                <p:oleObj name="方程式" r:id="rId2" imgW="1054080" imgH="164880" progId="Equation.3">
                  <p:embed/>
                  <p:pic>
                    <p:nvPicPr>
                      <p:cNvPr id="3" name="物件 2"/>
                      <p:cNvPicPr>
                        <a:picLocks noChangeAspect="1" noChangeArrowheads="1"/>
                      </p:cNvPicPr>
                      <p:nvPr/>
                    </p:nvPicPr>
                    <p:blipFill>
                      <a:blip r:embed="rId3"/>
                      <a:srcRect/>
                      <a:stretch>
                        <a:fillRect/>
                      </a:stretch>
                    </p:blipFill>
                    <p:spPr bwMode="auto">
                      <a:xfrm>
                        <a:off x="1149756" y="5903180"/>
                        <a:ext cx="1700212" cy="266700"/>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6" name="Picture 25" descr="Newt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0643" y="2422733"/>
            <a:ext cx="1101914" cy="151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4"/>
          <p:cNvSpPr txBox="1">
            <a:spLocks noChangeArrowheads="1"/>
          </p:cNvSpPr>
          <p:nvPr/>
        </p:nvSpPr>
        <p:spPr bwMode="auto">
          <a:xfrm>
            <a:off x="952764" y="1203553"/>
            <a:ext cx="77768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既然牛頓力學所需要的絕對時間假設證實為誤，牛頓力學必須重新改寫！</a:t>
            </a:r>
          </a:p>
        </p:txBody>
      </p:sp>
      <p:pic>
        <p:nvPicPr>
          <p:cNvPr id="9" name="Picture 8" descr="http://www.library.usyd.edu.au/libraries/rare/modernity/images/newton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2764" y="1655717"/>
            <a:ext cx="1583021" cy="228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9"/>
          <p:cNvSpPr txBox="1"/>
          <p:nvPr/>
        </p:nvSpPr>
        <p:spPr>
          <a:xfrm>
            <a:off x="1057080" y="4147882"/>
            <a:ext cx="3024336" cy="369332"/>
          </a:xfrm>
          <a:prstGeom prst="rect">
            <a:avLst/>
          </a:prstGeom>
          <a:noFill/>
        </p:spPr>
        <p:txBody>
          <a:bodyPr wrap="square" rtlCol="0">
            <a:spAutoFit/>
          </a:bodyPr>
          <a:lstStyle/>
          <a:p>
            <a:r>
              <a:rPr lang="zh-TW" altLang="en-US" dirty="0"/>
              <a:t>相對論的動量：</a:t>
            </a:r>
          </a:p>
        </p:txBody>
      </p:sp>
      <p:sp>
        <p:nvSpPr>
          <p:cNvPr id="11" name="文字方塊 10"/>
          <p:cNvSpPr txBox="1"/>
          <p:nvPr/>
        </p:nvSpPr>
        <p:spPr>
          <a:xfrm>
            <a:off x="3101488" y="5619536"/>
            <a:ext cx="3976205" cy="369332"/>
          </a:xfrm>
          <a:prstGeom prst="rect">
            <a:avLst/>
          </a:prstGeom>
          <a:noFill/>
        </p:spPr>
        <p:txBody>
          <a:bodyPr wrap="square" rtlCol="0">
            <a:spAutoFit/>
          </a:bodyPr>
          <a:lstStyle/>
          <a:p>
            <a:r>
              <a:rPr lang="zh-TW" altLang="en-US" dirty="0"/>
              <a:t>如此定義的動量滿足動量守恆定律</a:t>
            </a:r>
          </a:p>
        </p:txBody>
      </p:sp>
      <mc:AlternateContent xmlns:mc="http://schemas.openxmlformats.org/markup-compatibility/2006">
        <mc:Choice xmlns:a14="http://schemas.microsoft.com/office/drawing/2010/main" Requires="a14">
          <p:sp>
            <p:nvSpPr>
              <p:cNvPr id="12" name="矩形 11"/>
              <p:cNvSpPr/>
              <p:nvPr/>
            </p:nvSpPr>
            <p:spPr>
              <a:xfrm>
                <a:off x="2944258" y="6015322"/>
                <a:ext cx="4665380" cy="369332"/>
              </a:xfrm>
              <a:prstGeom prst="rect">
                <a:avLst/>
              </a:prstGeom>
            </p:spPr>
            <p:txBody>
              <a:bodyPr wrap="none">
                <a:spAutoFit/>
              </a:bodyPr>
              <a:lstStyle/>
              <a:p>
                <a:r>
                  <a:rPr lang="zh-TW" altLang="en-US" dirty="0"/>
                  <a:t>（牛頓定義下的動量</a:t>
                </a:r>
                <a14:m>
                  <m:oMath xmlns:m="http://schemas.openxmlformats.org/officeDocument/2006/math">
                    <m:r>
                      <a:rPr lang="en-US" altLang="zh-TW" b="0" i="1" smtClean="0">
                        <a:latin typeface="Cambria Math"/>
                      </a:rPr>
                      <m:t>𝑚𝑣</m:t>
                    </m:r>
                  </m:oMath>
                </a14:m>
                <a:r>
                  <a:rPr lang="zh-TW" altLang="en-US" dirty="0"/>
                  <a:t>在高速時即不守恆）</a:t>
                </a:r>
              </a:p>
            </p:txBody>
          </p:sp>
        </mc:Choice>
        <mc:Fallback>
          <p:sp>
            <p:nvSpPr>
              <p:cNvPr id="12" name="矩形 11"/>
              <p:cNvSpPr>
                <a:spLocks noRot="1" noChangeAspect="1" noMove="1" noResize="1" noEditPoints="1" noAdjustHandles="1" noChangeArrowheads="1" noChangeShapeType="1" noTextEdit="1"/>
              </p:cNvSpPr>
              <p:nvPr/>
            </p:nvSpPr>
            <p:spPr>
              <a:xfrm>
                <a:off x="2944258" y="6015322"/>
                <a:ext cx="4665380" cy="369332"/>
              </a:xfrm>
              <a:prstGeom prst="rect">
                <a:avLst/>
              </a:prstGeom>
              <a:blipFill>
                <a:blip r:embed="rId6"/>
                <a:stretch>
                  <a:fillRect l="-813" t="-6667" b="-23333"/>
                </a:stretch>
              </a:blipFill>
            </p:spPr>
            <p:txBody>
              <a:bodyPr/>
              <a:lstStyle/>
              <a:p>
                <a:r>
                  <a:rPr lang="en-US">
                    <a:noFill/>
                  </a:rPr>
                  <a:t> </a:t>
                </a:r>
              </a:p>
            </p:txBody>
          </p:sp>
        </mc:Fallback>
      </mc:AlternateContent>
      <p:pic>
        <p:nvPicPr>
          <p:cNvPr id="13" name="圖片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6056" y="1844824"/>
            <a:ext cx="2369318" cy="209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向右箭號 13"/>
          <p:cNvSpPr/>
          <p:nvPr/>
        </p:nvSpPr>
        <p:spPr>
          <a:xfrm>
            <a:off x="4081416" y="2796239"/>
            <a:ext cx="624194" cy="515662"/>
          </a:xfrm>
          <a:prstGeom prst="rightArrow">
            <a:avLst/>
          </a:prstGeom>
          <a:solidFill>
            <a:srgbClr val="FFFF00"/>
          </a:solidFill>
          <a:ln w="444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pic>
        <p:nvPicPr>
          <p:cNvPr id="15" name="圖片 5" descr="eina15.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88542" y="2389024"/>
            <a:ext cx="1122054" cy="158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6" name="文字方塊 15"/>
              <p:cNvSpPr txBox="1"/>
              <p:nvPr/>
            </p:nvSpPr>
            <p:spPr bwMode="auto">
              <a:xfrm>
                <a:off x="1057080" y="4583446"/>
                <a:ext cx="1684005" cy="911275"/>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anose="02020603050405020304" pitchFamily="18" charset="0"/>
                        </a:rPr>
                        <m:t>𝑝</m:t>
                      </m:r>
                      <m:r>
                        <a:rPr lang="en-US" altLang="zh-TW" b="0" i="1" smtClean="0">
                          <a:latin typeface="Cambria Math"/>
                          <a:cs typeface="Times New Roman" panose="02020603050405020304" pitchFamily="18" charset="0"/>
                        </a:rPr>
                        <m:t>=</m:t>
                      </m:r>
                      <m:f>
                        <m:fPr>
                          <m:ctrlPr>
                            <a:rPr lang="en-US" altLang="zh-TW" b="0" i="1" smtClean="0">
                              <a:latin typeface="Cambria Math" panose="02040503050406030204" pitchFamily="18" charset="0"/>
                              <a:cs typeface="Times New Roman" panose="02020603050405020304" pitchFamily="18" charset="0"/>
                            </a:rPr>
                          </m:ctrlPr>
                        </m:fPr>
                        <m:num>
                          <m:r>
                            <a:rPr lang="en-US" altLang="zh-TW" b="0" i="1" smtClean="0">
                              <a:latin typeface="Cambria Math"/>
                              <a:cs typeface="Times New Roman" panose="02020603050405020304" pitchFamily="18" charset="0"/>
                            </a:rPr>
                            <m:t>𝑚𝑣</m:t>
                          </m:r>
                        </m:num>
                        <m:den>
                          <m:rad>
                            <m:radPr>
                              <m:degHide m:val="on"/>
                              <m:ctrlPr>
                                <a:rPr lang="en-US" altLang="zh-TW" b="0" i="1" smtClean="0">
                                  <a:latin typeface="Cambria Math" panose="02040503050406030204" pitchFamily="18" charset="0"/>
                                  <a:cs typeface="Times New Roman" panose="02020603050405020304" pitchFamily="18" charset="0"/>
                                </a:rPr>
                              </m:ctrlPr>
                            </m:radPr>
                            <m:deg/>
                            <m:e>
                              <m:r>
                                <a:rPr lang="en-US" altLang="zh-TW" b="0" i="1" smtClean="0">
                                  <a:latin typeface="Cambria Math"/>
                                  <a:cs typeface="Times New Roman" panose="02020603050405020304" pitchFamily="18" charset="0"/>
                                </a:rPr>
                                <m:t>1−</m:t>
                              </m:r>
                              <m:sSup>
                                <m:sSupPr>
                                  <m:ctrlPr>
                                    <a:rPr lang="en-US" altLang="zh-TW" b="0" i="1" smtClean="0">
                                      <a:latin typeface="Cambria Math" panose="02040503050406030204" pitchFamily="18" charset="0"/>
                                      <a:cs typeface="Times New Roman" panose="02020603050405020304" pitchFamily="18" charset="0"/>
                                    </a:rPr>
                                  </m:ctrlPr>
                                </m:sSupPr>
                                <m:e>
                                  <m:d>
                                    <m:dPr>
                                      <m:ctrlPr>
                                        <a:rPr lang="en-US" altLang="zh-TW" b="0" i="1" smtClean="0">
                                          <a:latin typeface="Cambria Math" panose="02040503050406030204" pitchFamily="18" charset="0"/>
                                          <a:cs typeface="Times New Roman" panose="02020603050405020304" pitchFamily="18" charset="0"/>
                                        </a:rPr>
                                      </m:ctrlPr>
                                    </m:dPr>
                                    <m:e>
                                      <m:f>
                                        <m:fPr>
                                          <m:ctrlPr>
                                            <a:rPr lang="en-US" altLang="zh-TW" b="0" i="1" smtClean="0">
                                              <a:latin typeface="Cambria Math" panose="02040503050406030204" pitchFamily="18" charset="0"/>
                                              <a:cs typeface="Times New Roman" panose="02020603050405020304" pitchFamily="18" charset="0"/>
                                            </a:rPr>
                                          </m:ctrlPr>
                                        </m:fPr>
                                        <m:num>
                                          <m:r>
                                            <a:rPr lang="en-US" altLang="zh-TW" b="0" i="1" smtClean="0">
                                              <a:latin typeface="Cambria Math"/>
                                              <a:cs typeface="Times New Roman" panose="02020603050405020304" pitchFamily="18" charset="0"/>
                                            </a:rPr>
                                            <m:t>𝑣</m:t>
                                          </m:r>
                                        </m:num>
                                        <m:den>
                                          <m:r>
                                            <a:rPr lang="en-US" altLang="zh-TW" b="0" i="1" smtClean="0">
                                              <a:latin typeface="Cambria Math"/>
                                              <a:cs typeface="Times New Roman" panose="02020603050405020304" pitchFamily="18" charset="0"/>
                                            </a:rPr>
                                            <m:t>𝑐</m:t>
                                          </m:r>
                                        </m:den>
                                      </m:f>
                                    </m:e>
                                  </m:d>
                                </m:e>
                                <m:sup>
                                  <m:r>
                                    <a:rPr lang="en-US" altLang="zh-TW" b="0" i="1" smtClean="0">
                                      <a:latin typeface="Cambria Math"/>
                                      <a:cs typeface="Times New Roman" panose="02020603050405020304" pitchFamily="18" charset="0"/>
                                    </a:rPr>
                                    <m:t>2</m:t>
                                  </m:r>
                                </m:sup>
                              </m:sSup>
                            </m:e>
                          </m:rad>
                        </m:den>
                      </m:f>
                    </m:oMath>
                  </m:oMathPara>
                </a14:m>
                <a:endParaRPr lang="zh-TW" altLang="en-US" i="1" dirty="0">
                  <a:latin typeface="Times New Roman" panose="02020603050405020304" pitchFamily="18" charset="0"/>
                  <a:cs typeface="Times New Roman" panose="02020603050405020304" pitchFamily="18" charset="0"/>
                </a:endParaRPr>
              </a:p>
            </p:txBody>
          </p:sp>
        </mc:Choice>
        <mc:Fallback xmlns="">
          <p:sp>
            <p:nvSpPr>
              <p:cNvPr id="16" name="文字方塊 15"/>
              <p:cNvSpPr txBox="1">
                <a:spLocks noRot="1" noChangeAspect="1" noMove="1" noResize="1" noEditPoints="1" noAdjustHandles="1" noChangeArrowheads="1" noChangeShapeType="1" noTextEdit="1"/>
              </p:cNvSpPr>
              <p:nvPr/>
            </p:nvSpPr>
            <p:spPr bwMode="auto">
              <a:xfrm>
                <a:off x="1057080" y="4583446"/>
                <a:ext cx="1684005" cy="911275"/>
              </a:xfrm>
              <a:prstGeom prst="rect">
                <a:avLst/>
              </a:prstGeom>
              <a:blipFill>
                <a:blip r:embed="rId10"/>
                <a:stretch>
                  <a:fillRect/>
                </a:stretch>
              </a:blipFill>
              <a:ln>
                <a:noFill/>
              </a:ln>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2" name="文字方塊 31">
                <a:extLst>
                  <a:ext uri="{FF2B5EF4-FFF2-40B4-BE49-F238E27FC236}">
                    <a16:creationId xmlns:a16="http://schemas.microsoft.com/office/drawing/2014/main" id="{BF281557-BE6E-ED51-DC7C-36F5AAE19D2A}"/>
                  </a:ext>
                </a:extLst>
              </p:cNvPr>
              <p:cNvSpPr txBox="1"/>
              <p:nvPr/>
            </p:nvSpPr>
            <p:spPr bwMode="auto">
              <a:xfrm>
                <a:off x="3101488" y="4542729"/>
                <a:ext cx="1739707" cy="992708"/>
              </a:xfrm>
              <a:prstGeom prst="rect">
                <a:avLst/>
              </a:prstGeom>
              <a:solidFill>
                <a:srgbClr val="FFFF00"/>
              </a:solidFill>
              <a:ln>
                <a:noFill/>
              </a:ln>
            </p:spPr>
            <p:txBody>
              <a:bodyPr wrap="non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a:cs typeface="Times New Roman" panose="02020603050405020304" pitchFamily="18" charset="0"/>
                        </a:rPr>
                        <m:t>𝐸</m:t>
                      </m:r>
                      <m:r>
                        <a:rPr lang="en-US" altLang="zh-TW" b="0" i="1" smtClean="0">
                          <a:latin typeface="Cambria Math"/>
                          <a:cs typeface="Times New Roman" panose="02020603050405020304" pitchFamily="18" charset="0"/>
                        </a:rPr>
                        <m:t>=</m:t>
                      </m:r>
                      <m:f>
                        <m:fPr>
                          <m:ctrlPr>
                            <a:rPr lang="en-US" altLang="zh-TW" b="0" i="1" smtClean="0">
                              <a:latin typeface="Cambria Math" panose="02040503050406030204" pitchFamily="18" charset="0"/>
                              <a:cs typeface="Times New Roman" panose="02020603050405020304" pitchFamily="18" charset="0"/>
                            </a:rPr>
                          </m:ctrlPr>
                        </m:fPr>
                        <m:num>
                          <m:r>
                            <a:rPr lang="en-US" altLang="zh-TW" b="0" i="1" smtClean="0">
                              <a:latin typeface="Cambria Math"/>
                              <a:cs typeface="Times New Roman" panose="02020603050405020304" pitchFamily="18" charset="0"/>
                            </a:rPr>
                            <m:t>𝑚</m:t>
                          </m:r>
                          <m:sSup>
                            <m:sSupPr>
                              <m:ctrlPr>
                                <a:rPr lang="en-US" altLang="zh-TW" b="0" i="1" smtClean="0">
                                  <a:latin typeface="Cambria Math" panose="02040503050406030204" pitchFamily="18" charset="0"/>
                                  <a:cs typeface="Times New Roman" panose="02020603050405020304" pitchFamily="18" charset="0"/>
                                </a:rPr>
                              </m:ctrlPr>
                            </m:sSupPr>
                            <m:e>
                              <m:r>
                                <a:rPr lang="en-US" altLang="zh-TW" b="0" i="1" smtClean="0">
                                  <a:latin typeface="Cambria Math"/>
                                  <a:cs typeface="Times New Roman" panose="02020603050405020304" pitchFamily="18" charset="0"/>
                                </a:rPr>
                                <m:t>𝑐</m:t>
                              </m:r>
                            </m:e>
                            <m:sup>
                              <m:r>
                                <a:rPr lang="en-US" altLang="zh-TW" b="0" i="1" smtClean="0">
                                  <a:latin typeface="Cambria Math"/>
                                  <a:cs typeface="Times New Roman" panose="02020603050405020304" pitchFamily="18" charset="0"/>
                                </a:rPr>
                                <m:t>2</m:t>
                              </m:r>
                            </m:sup>
                          </m:sSup>
                        </m:num>
                        <m:den>
                          <m:rad>
                            <m:radPr>
                              <m:degHide m:val="on"/>
                              <m:ctrlPr>
                                <a:rPr lang="en-US" altLang="zh-TW" b="0" i="1" smtClean="0">
                                  <a:latin typeface="Cambria Math" panose="02040503050406030204" pitchFamily="18" charset="0"/>
                                  <a:cs typeface="Times New Roman" panose="02020603050405020304" pitchFamily="18" charset="0"/>
                                </a:rPr>
                              </m:ctrlPr>
                            </m:radPr>
                            <m:deg/>
                            <m:e>
                              <m:r>
                                <a:rPr lang="en-US" altLang="zh-TW" b="0" i="1" smtClean="0">
                                  <a:latin typeface="Cambria Math"/>
                                  <a:cs typeface="Times New Roman" panose="02020603050405020304" pitchFamily="18" charset="0"/>
                                </a:rPr>
                                <m:t>1−</m:t>
                              </m:r>
                              <m:sSup>
                                <m:sSupPr>
                                  <m:ctrlPr>
                                    <a:rPr lang="en-US" altLang="zh-TW" b="0" i="1" smtClean="0">
                                      <a:latin typeface="Cambria Math" panose="02040503050406030204" pitchFamily="18" charset="0"/>
                                      <a:cs typeface="Times New Roman" panose="02020603050405020304" pitchFamily="18" charset="0"/>
                                    </a:rPr>
                                  </m:ctrlPr>
                                </m:sSupPr>
                                <m:e>
                                  <m:d>
                                    <m:dPr>
                                      <m:ctrlPr>
                                        <a:rPr lang="en-US" altLang="zh-TW" b="0" i="1" smtClean="0">
                                          <a:latin typeface="Cambria Math" panose="02040503050406030204" pitchFamily="18" charset="0"/>
                                          <a:cs typeface="Times New Roman" panose="02020603050405020304" pitchFamily="18" charset="0"/>
                                        </a:rPr>
                                      </m:ctrlPr>
                                    </m:dPr>
                                    <m:e>
                                      <m:f>
                                        <m:fPr>
                                          <m:ctrlPr>
                                            <a:rPr lang="en-US" altLang="zh-TW" b="0" i="1" smtClean="0">
                                              <a:latin typeface="Cambria Math" panose="02040503050406030204" pitchFamily="18" charset="0"/>
                                              <a:cs typeface="Times New Roman" panose="02020603050405020304" pitchFamily="18" charset="0"/>
                                            </a:rPr>
                                          </m:ctrlPr>
                                        </m:fPr>
                                        <m:num>
                                          <m:r>
                                            <a:rPr lang="en-US" altLang="zh-TW" b="0" i="1" smtClean="0">
                                              <a:latin typeface="Cambria Math"/>
                                              <a:cs typeface="Times New Roman" panose="02020603050405020304" pitchFamily="18" charset="0"/>
                                            </a:rPr>
                                            <m:t>𝑣</m:t>
                                          </m:r>
                                        </m:num>
                                        <m:den>
                                          <m:r>
                                            <a:rPr lang="en-US" altLang="zh-TW" b="0" i="1" smtClean="0">
                                              <a:latin typeface="Cambria Math"/>
                                              <a:cs typeface="Times New Roman" panose="02020603050405020304" pitchFamily="18" charset="0"/>
                                            </a:rPr>
                                            <m:t>𝑐</m:t>
                                          </m:r>
                                        </m:den>
                                      </m:f>
                                    </m:e>
                                  </m:d>
                                </m:e>
                                <m:sup>
                                  <m:r>
                                    <a:rPr lang="en-US" altLang="zh-TW" b="0" i="1" smtClean="0">
                                      <a:latin typeface="Cambria Math"/>
                                      <a:cs typeface="Times New Roman" panose="02020603050405020304" pitchFamily="18" charset="0"/>
                                    </a:rPr>
                                    <m:t>2</m:t>
                                  </m:r>
                                </m:sup>
                              </m:sSup>
                            </m:e>
                          </m:rad>
                        </m:den>
                      </m:f>
                    </m:oMath>
                  </m:oMathPara>
                </a14:m>
                <a:endParaRPr lang="zh-TW" altLang="en-US" i="1" dirty="0">
                  <a:latin typeface="Times New Roman" panose="02020603050405020304" pitchFamily="18" charset="0"/>
                  <a:cs typeface="Times New Roman" panose="02020603050405020304" pitchFamily="18" charset="0"/>
                </a:endParaRPr>
              </a:p>
            </p:txBody>
          </p:sp>
        </mc:Choice>
        <mc:Fallback>
          <p:sp>
            <p:nvSpPr>
              <p:cNvPr id="2" name="文字方塊 31">
                <a:extLst>
                  <a:ext uri="{FF2B5EF4-FFF2-40B4-BE49-F238E27FC236}">
                    <a16:creationId xmlns:a16="http://schemas.microsoft.com/office/drawing/2014/main" id="{BF281557-BE6E-ED51-DC7C-36F5AAE19D2A}"/>
                  </a:ext>
                </a:extLst>
              </p:cNvPr>
              <p:cNvSpPr txBox="1">
                <a:spLocks noRot="1" noChangeAspect="1" noMove="1" noResize="1" noEditPoints="1" noAdjustHandles="1" noChangeArrowheads="1" noChangeShapeType="1" noTextEdit="1"/>
              </p:cNvSpPr>
              <p:nvPr/>
            </p:nvSpPr>
            <p:spPr bwMode="auto">
              <a:xfrm>
                <a:off x="3101488" y="4542729"/>
                <a:ext cx="1739707" cy="992708"/>
              </a:xfrm>
              <a:prstGeom prst="rect">
                <a:avLst/>
              </a:prstGeom>
              <a:blipFill>
                <a:blip r:embed="rId11"/>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55025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6"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BD4774-AD3D-DC2A-4D84-98A012FB1907}"/>
              </a:ext>
            </a:extLst>
          </p:cNvPr>
          <p:cNvPicPr>
            <a:picLocks noChangeAspect="1"/>
          </p:cNvPicPr>
          <p:nvPr/>
        </p:nvPicPr>
        <p:blipFill>
          <a:blip r:embed="rId2"/>
          <a:stretch>
            <a:fillRect/>
          </a:stretch>
        </p:blipFill>
        <p:spPr>
          <a:xfrm>
            <a:off x="251520" y="1209449"/>
            <a:ext cx="7687129" cy="4981122"/>
          </a:xfrm>
          <a:prstGeom prst="rect">
            <a:avLst/>
          </a:prstGeom>
        </p:spPr>
      </p:pic>
      <p:sp>
        <p:nvSpPr>
          <p:cNvPr id="3" name="Text Box 35">
            <a:extLst>
              <a:ext uri="{FF2B5EF4-FFF2-40B4-BE49-F238E27FC236}">
                <a16:creationId xmlns:a16="http://schemas.microsoft.com/office/drawing/2014/main" id="{072876B5-3B09-87AD-BFCF-1D9C33AA81EC}"/>
              </a:ext>
            </a:extLst>
          </p:cNvPr>
          <p:cNvSpPr txBox="1">
            <a:spLocks noChangeArrowheads="1"/>
          </p:cNvSpPr>
          <p:nvPr/>
        </p:nvSpPr>
        <p:spPr bwMode="auto">
          <a:xfrm>
            <a:off x="774699" y="667429"/>
            <a:ext cx="77941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zh-TW" altLang="en-US" sz="1800" dirty="0">
                <a:solidFill>
                  <a:srgbClr val="FF0000"/>
                </a:solidFill>
                <a:latin typeface="Arial" pitchFamily="34" charset="0"/>
              </a:rPr>
              <a:t>看來動量得重新定義，使動量守恆定律在羅倫茲轉換前後都是正確的！</a:t>
            </a:r>
          </a:p>
        </p:txBody>
      </p:sp>
      <mc:AlternateContent xmlns:mc="http://schemas.openxmlformats.org/markup-compatibility/2006" xmlns:a14="http://schemas.microsoft.com/office/drawing/2010/main">
        <mc:Choice Requires="a14">
          <p:sp>
            <p:nvSpPr>
              <p:cNvPr id="4" name="文字方塊 43">
                <a:extLst>
                  <a:ext uri="{FF2B5EF4-FFF2-40B4-BE49-F238E27FC236}">
                    <a16:creationId xmlns:a16="http://schemas.microsoft.com/office/drawing/2014/main" id="{4624F4F6-B935-40AD-F230-BC197B873F3C}"/>
                  </a:ext>
                </a:extLst>
              </p:cNvPr>
              <p:cNvSpPr txBox="1"/>
              <p:nvPr/>
            </p:nvSpPr>
            <p:spPr>
              <a:xfrm>
                <a:off x="6550650" y="1988840"/>
                <a:ext cx="1117694" cy="299249"/>
              </a:xfrm>
              <a:prstGeom prst="rect">
                <a:avLst/>
              </a:prstGeom>
              <a:solidFill>
                <a:srgbClr val="FFFF0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i="1" smtClean="0">
                              <a:latin typeface="Cambria Math" panose="02040503050406030204" pitchFamily="18" charset="0"/>
                              <a:cs typeface="Times New Roman" pitchFamily="18" charset="0"/>
                            </a:rPr>
                          </m:ctrlPr>
                        </m:sSubPr>
                        <m:e>
                          <m:r>
                            <a:rPr kumimoji="1" lang="en-US" altLang="zh-TW" b="0" i="1" smtClean="0">
                              <a:latin typeface="Cambria Math" panose="02040503050406030204" pitchFamily="18" charset="0"/>
                              <a:cs typeface="Times New Roman" pitchFamily="18" charset="0"/>
                            </a:rPr>
                            <m:t>𝑝</m:t>
                          </m:r>
                        </m:e>
                        <m:sub>
                          <m:r>
                            <a:rPr kumimoji="1" lang="en-US" altLang="zh-TW" b="0" i="1" smtClean="0">
                              <a:latin typeface="Cambria Math" panose="02040503050406030204" pitchFamily="18" charset="0"/>
                              <a:cs typeface="Times New Roman" pitchFamily="18" charset="0"/>
                            </a:rPr>
                            <m:t>𝑖</m:t>
                          </m:r>
                        </m:sub>
                      </m:sSub>
                      <m:r>
                        <a:rPr kumimoji="1" lang="en-US" altLang="zh-TW" b="0" i="1" smtClean="0">
                          <a:latin typeface="Cambria Math" panose="02040503050406030204" pitchFamily="18" charset="0"/>
                          <a:cs typeface="Times New Roman" pitchFamily="18" charset="0"/>
                        </a:rPr>
                        <m:t>=</m:t>
                      </m:r>
                      <m:sSub>
                        <m:sSubPr>
                          <m:ctrlPr>
                            <a:rPr kumimoji="1" lang="en-US" altLang="zh-TW" b="0" i="1" smtClean="0">
                              <a:latin typeface="Cambria Math" panose="02040503050406030204" pitchFamily="18" charset="0"/>
                              <a:cs typeface="Times New Roman" pitchFamily="18" charset="0"/>
                            </a:rPr>
                          </m:ctrlPr>
                        </m:sSubPr>
                        <m:e>
                          <m:r>
                            <a:rPr kumimoji="1" lang="en-US" altLang="zh-TW" b="0" i="1" smtClean="0">
                              <a:latin typeface="Cambria Math" panose="02040503050406030204" pitchFamily="18" charset="0"/>
                              <a:cs typeface="Times New Roman" pitchFamily="18" charset="0"/>
                            </a:rPr>
                            <m:t>𝑝</m:t>
                          </m:r>
                        </m:e>
                        <m:sub>
                          <m:r>
                            <a:rPr kumimoji="1" lang="en-US" altLang="zh-TW" b="0" i="1" smtClean="0">
                              <a:latin typeface="Cambria Math" panose="02040503050406030204" pitchFamily="18" charset="0"/>
                              <a:cs typeface="Times New Roman" pitchFamily="18" charset="0"/>
                            </a:rPr>
                            <m:t>𝑓</m:t>
                          </m:r>
                        </m:sub>
                      </m:sSub>
                    </m:oMath>
                  </m:oMathPara>
                </a14:m>
                <a:endParaRPr kumimoji="1" lang="zh-TW" altLang="en-US" dirty="0">
                  <a:latin typeface="Times New Roman" pitchFamily="18" charset="0"/>
                  <a:cs typeface="Times New Roman" pitchFamily="18" charset="0"/>
                </a:endParaRPr>
              </a:p>
            </p:txBody>
          </p:sp>
        </mc:Choice>
        <mc:Fallback xmlns="">
          <p:sp>
            <p:nvSpPr>
              <p:cNvPr id="4" name="文字方塊 43">
                <a:extLst>
                  <a:ext uri="{FF2B5EF4-FFF2-40B4-BE49-F238E27FC236}">
                    <a16:creationId xmlns:a16="http://schemas.microsoft.com/office/drawing/2014/main" id="{4624F4F6-B935-40AD-F230-BC197B873F3C}"/>
                  </a:ext>
                </a:extLst>
              </p:cNvPr>
              <p:cNvSpPr txBox="1">
                <a:spLocks noRot="1" noChangeAspect="1" noMove="1" noResize="1" noEditPoints="1" noAdjustHandles="1" noChangeArrowheads="1" noChangeShapeType="1" noTextEdit="1"/>
              </p:cNvSpPr>
              <p:nvPr/>
            </p:nvSpPr>
            <p:spPr>
              <a:xfrm>
                <a:off x="6550650" y="1988840"/>
                <a:ext cx="1117694" cy="299249"/>
              </a:xfrm>
              <a:prstGeom prst="rect">
                <a:avLst/>
              </a:prstGeom>
              <a:blipFill>
                <a:blip r:embed="rId3"/>
                <a:stretch>
                  <a:fillRect b="-29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47">
                <a:extLst>
                  <a:ext uri="{FF2B5EF4-FFF2-40B4-BE49-F238E27FC236}">
                    <a16:creationId xmlns:a16="http://schemas.microsoft.com/office/drawing/2014/main" id="{D328A58C-11D9-FDD2-53A8-9F32D611C4F9}"/>
                  </a:ext>
                </a:extLst>
              </p:cNvPr>
              <p:cNvSpPr txBox="1"/>
              <p:nvPr/>
            </p:nvSpPr>
            <p:spPr>
              <a:xfrm>
                <a:off x="6570592" y="3786769"/>
                <a:ext cx="1117694" cy="299249"/>
              </a:xfrm>
              <a:prstGeom prst="rect">
                <a:avLst/>
              </a:prstGeom>
              <a:solidFill>
                <a:srgbClr val="FFFF0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i="1" smtClean="0">
                              <a:latin typeface="Cambria Math" panose="02040503050406030204" pitchFamily="18" charset="0"/>
                              <a:cs typeface="Times New Roman" pitchFamily="18" charset="0"/>
                            </a:rPr>
                          </m:ctrlPr>
                        </m:sSubPr>
                        <m:e>
                          <m:r>
                            <a:rPr kumimoji="1" lang="en-US" altLang="zh-TW" b="0" i="1" smtClean="0">
                              <a:latin typeface="Cambria Math" panose="02040503050406030204" pitchFamily="18" charset="0"/>
                              <a:cs typeface="Times New Roman" pitchFamily="18" charset="0"/>
                            </a:rPr>
                            <m:t>𝑝</m:t>
                          </m:r>
                          <m:r>
                            <a:rPr lang="en-US" altLang="zh-TW" b="0" i="1" smtClean="0">
                              <a:latin typeface="Cambria Math" panose="02040503050406030204" pitchFamily="18" charset="0"/>
                              <a:cs typeface="Times New Roman" pitchFamily="18" charset="0"/>
                            </a:rPr>
                            <m:t>′</m:t>
                          </m:r>
                        </m:e>
                        <m:sub>
                          <m:r>
                            <a:rPr kumimoji="1" lang="en-US" altLang="zh-TW" b="0" i="1" smtClean="0">
                              <a:latin typeface="Cambria Math" panose="02040503050406030204" pitchFamily="18" charset="0"/>
                              <a:cs typeface="Times New Roman" pitchFamily="18" charset="0"/>
                            </a:rPr>
                            <m:t>𝑖</m:t>
                          </m:r>
                        </m:sub>
                      </m:sSub>
                      <m:r>
                        <a:rPr kumimoji="1" lang="en-US" altLang="zh-TW" b="0" i="1" smtClean="0">
                          <a:latin typeface="Cambria Math" panose="02040503050406030204" pitchFamily="18" charset="0"/>
                          <a:cs typeface="Times New Roman" pitchFamily="18" charset="0"/>
                        </a:rPr>
                        <m:t>=</m:t>
                      </m:r>
                      <m:sSub>
                        <m:sSubPr>
                          <m:ctrlPr>
                            <a:rPr kumimoji="1" lang="en-US" altLang="zh-TW" b="0" i="1" smtClean="0">
                              <a:latin typeface="Cambria Math" panose="02040503050406030204" pitchFamily="18" charset="0"/>
                              <a:cs typeface="Times New Roman" pitchFamily="18" charset="0"/>
                            </a:rPr>
                          </m:ctrlPr>
                        </m:sSubPr>
                        <m:e>
                          <m:r>
                            <a:rPr kumimoji="1" lang="en-US" altLang="zh-TW" b="0" i="1" smtClean="0">
                              <a:latin typeface="Cambria Math" panose="02040503050406030204" pitchFamily="18" charset="0"/>
                              <a:cs typeface="Times New Roman" pitchFamily="18" charset="0"/>
                            </a:rPr>
                            <m:t>𝑝</m:t>
                          </m:r>
                          <m:r>
                            <a:rPr kumimoji="1" lang="en-US" altLang="zh-TW" b="0" i="1" smtClean="0">
                              <a:latin typeface="Cambria Math" panose="02040503050406030204" pitchFamily="18" charset="0"/>
                              <a:cs typeface="Times New Roman" pitchFamily="18" charset="0"/>
                            </a:rPr>
                            <m:t>′</m:t>
                          </m:r>
                        </m:e>
                        <m:sub>
                          <m:r>
                            <a:rPr kumimoji="1" lang="en-US" altLang="zh-TW" b="0" i="1" smtClean="0">
                              <a:latin typeface="Cambria Math" panose="02040503050406030204" pitchFamily="18" charset="0"/>
                              <a:cs typeface="Times New Roman" pitchFamily="18" charset="0"/>
                            </a:rPr>
                            <m:t>𝑓</m:t>
                          </m:r>
                          <m:r>
                            <a:rPr kumimoji="1" lang="en-US" altLang="zh-TW" b="0" i="1" smtClean="0">
                              <a:latin typeface="Cambria Math" panose="02040503050406030204" pitchFamily="18" charset="0"/>
                              <a:cs typeface="Times New Roman" pitchFamily="18" charset="0"/>
                            </a:rPr>
                            <m:t> </m:t>
                          </m:r>
                        </m:sub>
                      </m:sSub>
                    </m:oMath>
                  </m:oMathPara>
                </a14:m>
                <a:endParaRPr kumimoji="1" lang="zh-TW" altLang="en-US" dirty="0">
                  <a:latin typeface="Times New Roman" pitchFamily="18" charset="0"/>
                  <a:cs typeface="Times New Roman" pitchFamily="18" charset="0"/>
                </a:endParaRPr>
              </a:p>
            </p:txBody>
          </p:sp>
        </mc:Choice>
        <mc:Fallback xmlns="">
          <p:sp>
            <p:nvSpPr>
              <p:cNvPr id="5" name="文字方塊 47">
                <a:extLst>
                  <a:ext uri="{FF2B5EF4-FFF2-40B4-BE49-F238E27FC236}">
                    <a16:creationId xmlns:a16="http://schemas.microsoft.com/office/drawing/2014/main" id="{D328A58C-11D9-FDD2-53A8-9F32D611C4F9}"/>
                  </a:ext>
                </a:extLst>
              </p:cNvPr>
              <p:cNvSpPr txBox="1">
                <a:spLocks noRot="1" noChangeAspect="1" noMove="1" noResize="1" noEditPoints="1" noAdjustHandles="1" noChangeArrowheads="1" noChangeShapeType="1" noTextEdit="1"/>
              </p:cNvSpPr>
              <p:nvPr/>
            </p:nvSpPr>
            <p:spPr>
              <a:xfrm>
                <a:off x="6570592" y="3786769"/>
                <a:ext cx="1117694" cy="299249"/>
              </a:xfrm>
              <a:prstGeom prst="rect">
                <a:avLst/>
              </a:prstGeom>
              <a:blipFill>
                <a:blip r:embed="rId4"/>
                <a:stretch>
                  <a:fillRect l="-1124" t="-8333" b="-29167"/>
                </a:stretch>
              </a:blipFill>
            </p:spPr>
            <p:txBody>
              <a:bodyPr/>
              <a:lstStyle/>
              <a:p>
                <a:r>
                  <a:rPr lang="en-US">
                    <a:noFill/>
                  </a:rPr>
                  <a:t> </a:t>
                </a:r>
              </a:p>
            </p:txBody>
          </p:sp>
        </mc:Fallback>
      </mc:AlternateContent>
      <p:sp>
        <p:nvSpPr>
          <p:cNvPr id="6" name="Text Box 35">
            <a:extLst>
              <a:ext uri="{FF2B5EF4-FFF2-40B4-BE49-F238E27FC236}">
                <a16:creationId xmlns:a16="http://schemas.microsoft.com/office/drawing/2014/main" id="{3D42F562-7C78-48AB-F6AD-6C471B98B6C1}"/>
              </a:ext>
            </a:extLst>
          </p:cNvPr>
          <p:cNvSpPr txBox="1">
            <a:spLocks noChangeArrowheads="1"/>
          </p:cNvSpPr>
          <p:nvPr/>
        </p:nvSpPr>
        <p:spPr bwMode="auto">
          <a:xfrm>
            <a:off x="5466764" y="2544901"/>
            <a:ext cx="370837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zh-TW" altLang="en-US" sz="1800" dirty="0">
                <a:solidFill>
                  <a:srgbClr val="FF0000"/>
                </a:solidFill>
                <a:latin typeface="Arial" pitchFamily="34" charset="0"/>
              </a:rPr>
              <a:t>這可以看成是動量的羅倫茲變換！</a:t>
            </a:r>
          </a:p>
        </p:txBody>
      </p:sp>
      <p:sp>
        <p:nvSpPr>
          <p:cNvPr id="7" name="Down Arrow 6">
            <a:extLst>
              <a:ext uri="{FF2B5EF4-FFF2-40B4-BE49-F238E27FC236}">
                <a16:creationId xmlns:a16="http://schemas.microsoft.com/office/drawing/2014/main" id="{FD805CFD-2015-E42A-E28A-BBF73755B5A9}"/>
              </a:ext>
            </a:extLst>
          </p:cNvPr>
          <p:cNvSpPr/>
          <p:nvPr/>
        </p:nvSpPr>
        <p:spPr>
          <a:xfrm>
            <a:off x="6948264" y="2996952"/>
            <a:ext cx="288032" cy="432048"/>
          </a:xfrm>
          <a:prstGeom prst="downArrow">
            <a:avLst/>
          </a:prstGeom>
          <a:solidFill>
            <a:srgbClr val="00B050"/>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2259570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Oval 2"/>
          <p:cNvSpPr>
            <a:spLocks noChangeArrowheads="1"/>
          </p:cNvSpPr>
          <p:nvPr/>
        </p:nvSpPr>
        <p:spPr bwMode="auto">
          <a:xfrm>
            <a:off x="1053563" y="1177135"/>
            <a:ext cx="360362" cy="360363"/>
          </a:xfrm>
          <a:prstGeom prst="ellipse">
            <a:avLst/>
          </a:prstGeom>
          <a:solidFill>
            <a:srgbClr val="0000CC"/>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21858" name="Oval 3"/>
          <p:cNvSpPr>
            <a:spLocks noChangeArrowheads="1"/>
          </p:cNvSpPr>
          <p:nvPr/>
        </p:nvSpPr>
        <p:spPr bwMode="auto">
          <a:xfrm>
            <a:off x="2818863" y="1177135"/>
            <a:ext cx="360362" cy="360363"/>
          </a:xfrm>
          <a:prstGeom prst="ellipse">
            <a:avLst/>
          </a:prstGeom>
          <a:solidFill>
            <a:srgbClr val="0000CC"/>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21859" name="Oval 4"/>
          <p:cNvSpPr>
            <a:spLocks noChangeArrowheads="1"/>
          </p:cNvSpPr>
          <p:nvPr/>
        </p:nvSpPr>
        <p:spPr bwMode="auto">
          <a:xfrm>
            <a:off x="1702850" y="3156748"/>
            <a:ext cx="360363" cy="360362"/>
          </a:xfrm>
          <a:prstGeom prst="ellipse">
            <a:avLst/>
          </a:prstGeom>
          <a:solidFill>
            <a:srgbClr val="0000CC"/>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21860" name="Oval 5"/>
          <p:cNvSpPr>
            <a:spLocks noChangeArrowheads="1"/>
          </p:cNvSpPr>
          <p:nvPr/>
        </p:nvSpPr>
        <p:spPr bwMode="auto">
          <a:xfrm>
            <a:off x="2061625" y="3156748"/>
            <a:ext cx="360363" cy="360362"/>
          </a:xfrm>
          <a:prstGeom prst="ellipse">
            <a:avLst/>
          </a:prstGeom>
          <a:solidFill>
            <a:srgbClr val="0000CC"/>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21861" name="Line 6"/>
          <p:cNvSpPr>
            <a:spLocks noChangeShapeType="1"/>
          </p:cNvSpPr>
          <p:nvPr/>
        </p:nvSpPr>
        <p:spPr bwMode="auto">
          <a:xfrm>
            <a:off x="1018638" y="1032673"/>
            <a:ext cx="7191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21862" name="Line 7"/>
          <p:cNvSpPr>
            <a:spLocks noChangeShapeType="1"/>
          </p:cNvSpPr>
          <p:nvPr/>
        </p:nvSpPr>
        <p:spPr bwMode="auto">
          <a:xfrm flipH="1">
            <a:off x="2495013" y="1032673"/>
            <a:ext cx="7572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21863" name="Text Box 8"/>
          <p:cNvSpPr txBox="1">
            <a:spLocks noChangeArrowheads="1"/>
          </p:cNvSpPr>
          <p:nvPr/>
        </p:nvSpPr>
        <p:spPr bwMode="auto">
          <a:xfrm>
            <a:off x="1161513" y="637385"/>
            <a:ext cx="1793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u</a:t>
            </a:r>
          </a:p>
        </p:txBody>
      </p:sp>
      <p:sp>
        <p:nvSpPr>
          <p:cNvPr id="121864" name="Text Box 9"/>
          <p:cNvSpPr txBox="1">
            <a:spLocks noChangeArrowheads="1"/>
          </p:cNvSpPr>
          <p:nvPr/>
        </p:nvSpPr>
        <p:spPr bwMode="auto">
          <a:xfrm>
            <a:off x="2890300" y="637385"/>
            <a:ext cx="1793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u</a:t>
            </a:r>
          </a:p>
        </p:txBody>
      </p:sp>
      <p:sp>
        <p:nvSpPr>
          <p:cNvPr id="121865" name="Oval 10"/>
          <p:cNvSpPr>
            <a:spLocks noChangeArrowheads="1"/>
          </p:cNvSpPr>
          <p:nvPr/>
        </p:nvSpPr>
        <p:spPr bwMode="auto">
          <a:xfrm>
            <a:off x="4761963" y="1248573"/>
            <a:ext cx="360362" cy="360362"/>
          </a:xfrm>
          <a:prstGeom prst="ellipse">
            <a:avLst/>
          </a:prstGeom>
          <a:solidFill>
            <a:srgbClr val="FF0000"/>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21866" name="Oval 11"/>
          <p:cNvSpPr>
            <a:spLocks noChangeArrowheads="1"/>
          </p:cNvSpPr>
          <p:nvPr/>
        </p:nvSpPr>
        <p:spPr bwMode="auto">
          <a:xfrm>
            <a:off x="6527263" y="1248573"/>
            <a:ext cx="360362" cy="360362"/>
          </a:xfrm>
          <a:prstGeom prst="ellipse">
            <a:avLst/>
          </a:prstGeom>
          <a:solidFill>
            <a:srgbClr val="FF0000"/>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21867" name="Oval 12"/>
          <p:cNvSpPr>
            <a:spLocks noChangeArrowheads="1"/>
          </p:cNvSpPr>
          <p:nvPr/>
        </p:nvSpPr>
        <p:spPr bwMode="auto">
          <a:xfrm>
            <a:off x="5411250" y="3228185"/>
            <a:ext cx="360363" cy="360363"/>
          </a:xfrm>
          <a:prstGeom prst="ellipse">
            <a:avLst/>
          </a:prstGeom>
          <a:solidFill>
            <a:srgbClr val="FF0000"/>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21868" name="Oval 13"/>
          <p:cNvSpPr>
            <a:spLocks noChangeArrowheads="1"/>
          </p:cNvSpPr>
          <p:nvPr/>
        </p:nvSpPr>
        <p:spPr bwMode="auto">
          <a:xfrm>
            <a:off x="5770025" y="3228185"/>
            <a:ext cx="360363" cy="360363"/>
          </a:xfrm>
          <a:prstGeom prst="ellipse">
            <a:avLst/>
          </a:prstGeom>
          <a:solidFill>
            <a:srgbClr val="FF0000"/>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21869" name="Line 14"/>
          <p:cNvSpPr>
            <a:spLocks noChangeShapeType="1"/>
          </p:cNvSpPr>
          <p:nvPr/>
        </p:nvSpPr>
        <p:spPr bwMode="auto">
          <a:xfrm>
            <a:off x="5482688" y="3013873"/>
            <a:ext cx="719137"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21870" name="Line 15"/>
          <p:cNvSpPr>
            <a:spLocks noChangeShapeType="1"/>
          </p:cNvSpPr>
          <p:nvPr/>
        </p:nvSpPr>
        <p:spPr bwMode="auto">
          <a:xfrm flipH="1">
            <a:off x="5338225" y="1104110"/>
            <a:ext cx="1622425" cy="15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21871" name="Text Box 16"/>
          <p:cNvSpPr txBox="1">
            <a:spLocks noChangeArrowheads="1"/>
          </p:cNvSpPr>
          <p:nvPr/>
        </p:nvSpPr>
        <p:spPr bwMode="auto">
          <a:xfrm>
            <a:off x="5770025" y="2653510"/>
            <a:ext cx="1793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u</a:t>
            </a:r>
          </a:p>
        </p:txBody>
      </p:sp>
      <p:sp>
        <p:nvSpPr>
          <p:cNvPr id="121872" name="Text Box 17"/>
          <p:cNvSpPr txBox="1">
            <a:spLocks noChangeArrowheads="1"/>
          </p:cNvSpPr>
          <p:nvPr/>
        </p:nvSpPr>
        <p:spPr bwMode="auto">
          <a:xfrm>
            <a:off x="6419313" y="708823"/>
            <a:ext cx="86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u’   </a:t>
            </a:r>
            <a:endParaRPr kumimoji="0" lang="en-US" altLang="zh-TW" sz="1800">
              <a:solidFill>
                <a:srgbClr val="FF0000"/>
              </a:solidFill>
              <a:latin typeface="Times New Roman" pitchFamily="18" charset="0"/>
            </a:endParaRPr>
          </a:p>
        </p:txBody>
      </p:sp>
      <p:sp>
        <p:nvSpPr>
          <p:cNvPr id="121873" name="Line 18"/>
          <p:cNvSpPr>
            <a:spLocks noChangeShapeType="1"/>
          </p:cNvSpPr>
          <p:nvPr/>
        </p:nvSpPr>
        <p:spPr bwMode="auto">
          <a:xfrm>
            <a:off x="1198025" y="4237835"/>
            <a:ext cx="0" cy="1116013"/>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21874" name="Line 19"/>
          <p:cNvSpPr>
            <a:spLocks noChangeShapeType="1"/>
          </p:cNvSpPr>
          <p:nvPr/>
        </p:nvSpPr>
        <p:spPr bwMode="auto">
          <a:xfrm>
            <a:off x="1198025" y="5353848"/>
            <a:ext cx="133191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21875" name="Text Box 20"/>
          <p:cNvSpPr txBox="1">
            <a:spLocks noChangeArrowheads="1"/>
          </p:cNvSpPr>
          <p:nvPr/>
        </p:nvSpPr>
        <p:spPr bwMode="auto">
          <a:xfrm>
            <a:off x="909100" y="5426873"/>
            <a:ext cx="4683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O</a:t>
            </a:r>
          </a:p>
        </p:txBody>
      </p:sp>
      <p:sp>
        <p:nvSpPr>
          <p:cNvPr id="121876" name="Line 21"/>
          <p:cNvSpPr>
            <a:spLocks noChangeShapeType="1"/>
          </p:cNvSpPr>
          <p:nvPr/>
        </p:nvSpPr>
        <p:spPr bwMode="auto">
          <a:xfrm>
            <a:off x="4546063" y="4237835"/>
            <a:ext cx="0" cy="1116013"/>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21877" name="Line 22"/>
          <p:cNvSpPr>
            <a:spLocks noChangeShapeType="1"/>
          </p:cNvSpPr>
          <p:nvPr/>
        </p:nvSpPr>
        <p:spPr bwMode="auto">
          <a:xfrm>
            <a:off x="4546063" y="5353848"/>
            <a:ext cx="13319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21878" name="Text Box 23"/>
          <p:cNvSpPr txBox="1">
            <a:spLocks noChangeArrowheads="1"/>
          </p:cNvSpPr>
          <p:nvPr/>
        </p:nvSpPr>
        <p:spPr bwMode="auto">
          <a:xfrm>
            <a:off x="4330163" y="5353848"/>
            <a:ext cx="468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O’</a:t>
            </a:r>
          </a:p>
        </p:txBody>
      </p:sp>
      <p:sp>
        <p:nvSpPr>
          <p:cNvPr id="121879" name="Line 24"/>
          <p:cNvSpPr>
            <a:spLocks noChangeShapeType="1"/>
          </p:cNvSpPr>
          <p:nvPr/>
        </p:nvSpPr>
        <p:spPr bwMode="auto">
          <a:xfrm>
            <a:off x="4977863" y="4777585"/>
            <a:ext cx="5397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21880" name="Text Box 25"/>
          <p:cNvSpPr txBox="1">
            <a:spLocks noChangeArrowheads="1"/>
          </p:cNvSpPr>
          <p:nvPr/>
        </p:nvSpPr>
        <p:spPr bwMode="auto">
          <a:xfrm>
            <a:off x="4977863" y="4309273"/>
            <a:ext cx="6842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v=u</a:t>
            </a:r>
          </a:p>
        </p:txBody>
      </p:sp>
      <p:sp>
        <p:nvSpPr>
          <p:cNvPr id="121881" name="Text Box 27"/>
          <p:cNvSpPr txBox="1">
            <a:spLocks noChangeArrowheads="1"/>
          </p:cNvSpPr>
          <p:nvPr/>
        </p:nvSpPr>
        <p:spPr bwMode="auto">
          <a:xfrm>
            <a:off x="7390863" y="1177135"/>
            <a:ext cx="11160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endParaRPr kumimoji="0" lang="zh-TW" altLang="en-US" sz="1800">
              <a:latin typeface="Arial" pitchFamily="34" charset="0"/>
            </a:endParaRPr>
          </a:p>
        </p:txBody>
      </p:sp>
      <p:sp>
        <p:nvSpPr>
          <p:cNvPr id="121882" name="Rectangle 36"/>
          <p:cNvSpPr>
            <a:spLocks noChangeArrowheads="1"/>
          </p:cNvSpPr>
          <p:nvPr/>
        </p:nvSpPr>
        <p:spPr bwMode="auto">
          <a:xfrm>
            <a:off x="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21883" name="Rectangle 38"/>
          <p:cNvSpPr>
            <a:spLocks noChangeArrowheads="1"/>
          </p:cNvSpPr>
          <p:nvPr/>
        </p:nvSpPr>
        <p:spPr bwMode="auto">
          <a:xfrm>
            <a:off x="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cxnSp>
        <p:nvCxnSpPr>
          <p:cNvPr id="121889" name="直線接點 33"/>
          <p:cNvCxnSpPr>
            <a:cxnSpLocks noChangeShapeType="1"/>
          </p:cNvCxnSpPr>
          <p:nvPr/>
        </p:nvCxnSpPr>
        <p:spPr bwMode="auto">
          <a:xfrm rot="5400000">
            <a:off x="1716343" y="3319467"/>
            <a:ext cx="514826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sp>
        <p:nvSpPr>
          <p:cNvPr id="121890" name="Text Box 35"/>
          <p:cNvSpPr txBox="1">
            <a:spLocks noChangeArrowheads="1"/>
          </p:cNvSpPr>
          <p:nvPr/>
        </p:nvSpPr>
        <p:spPr bwMode="auto">
          <a:xfrm>
            <a:off x="1028227" y="5817397"/>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zh-TW" altLang="en-US" sz="1800" dirty="0">
                <a:solidFill>
                  <a:srgbClr val="FF0000"/>
                </a:solidFill>
                <a:latin typeface="Arial" pitchFamily="34" charset="0"/>
              </a:rPr>
              <a:t>新定義使動量守恆定律遵守相對性原則</a:t>
            </a:r>
          </a:p>
        </p:txBody>
      </p:sp>
      <mc:AlternateContent xmlns:mc="http://schemas.openxmlformats.org/markup-compatibility/2006" xmlns:a14="http://schemas.microsoft.com/office/drawing/2010/main">
        <mc:Choice Requires="a14">
          <p:sp>
            <p:nvSpPr>
              <p:cNvPr id="3" name="Rectangle 19">
                <a:extLst>
                  <a:ext uri="{FF2B5EF4-FFF2-40B4-BE49-F238E27FC236}">
                    <a16:creationId xmlns:a16="http://schemas.microsoft.com/office/drawing/2014/main" id="{A62C3605-3447-9F1F-C490-DBFBE59B7932}"/>
                  </a:ext>
                </a:extLst>
              </p:cNvPr>
              <p:cNvSpPr>
                <a:spLocks noChangeArrowheads="1"/>
              </p:cNvSpPr>
              <p:nvPr/>
            </p:nvSpPr>
            <p:spPr bwMode="auto">
              <a:xfrm>
                <a:off x="1409751" y="3795992"/>
                <a:ext cx="2292038" cy="369332"/>
              </a:xfrm>
              <a:prstGeom prst="rect">
                <a:avLst/>
              </a:prstGeom>
              <a:solidFill>
                <a:srgbClr val="FFFDAB"/>
              </a:solidFill>
              <a:ln>
                <a:noFill/>
              </a:ln>
            </p:spPr>
            <p:txBody>
              <a:bodyPr wrap="none" anchor="ct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𝑝</m:t>
                          </m:r>
                        </m:e>
                        <m:sub>
                          <m:r>
                            <m:rPr>
                              <m:sty m:val="p"/>
                            </m:rPr>
                            <a:rPr lang="en-US" altLang="zh-TW" sz="1800">
                              <a:latin typeface="Cambria Math" panose="02040503050406030204" pitchFamily="18" charset="0"/>
                            </a:rPr>
                            <m:t>total</m:t>
                          </m:r>
                        </m:sub>
                      </m:sSub>
                      <m:r>
                        <a:rPr lang="en-US" altLang="zh-TW" sz="1800" b="0" i="1" smtClean="0">
                          <a:latin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𝐸</m:t>
                          </m:r>
                        </m:e>
                        <m:sub>
                          <m:r>
                            <m:rPr>
                              <m:sty m:val="p"/>
                            </m:rPr>
                            <a:rPr lang="en-US" altLang="zh-TW" sz="1800">
                              <a:latin typeface="Cambria Math" panose="02040503050406030204" pitchFamily="18" charset="0"/>
                            </a:rPr>
                            <m:t>total</m:t>
                          </m:r>
                        </m:sub>
                      </m:sSub>
                      <m:r>
                        <a:rPr lang="en-US" altLang="zh-TW" sz="1800" b="0" i="1" smtClean="0">
                          <a:latin typeface="Cambria Math" panose="02040503050406030204" pitchFamily="18" charset="0"/>
                        </a:rPr>
                        <m:t>=0</m:t>
                      </m:r>
                    </m:oMath>
                  </m:oMathPara>
                </a14:m>
                <a:endParaRPr lang="zh-TW" altLang="en-US" sz="1800" dirty="0"/>
              </a:p>
            </p:txBody>
          </p:sp>
        </mc:Choice>
        <mc:Fallback xmlns="">
          <p:sp>
            <p:nvSpPr>
              <p:cNvPr id="3" name="Rectangle 19">
                <a:extLst>
                  <a:ext uri="{FF2B5EF4-FFF2-40B4-BE49-F238E27FC236}">
                    <a16:creationId xmlns:a16="http://schemas.microsoft.com/office/drawing/2014/main" id="{A62C3605-3447-9F1F-C490-DBFBE59B7932}"/>
                  </a:ext>
                </a:extLst>
              </p:cNvPr>
              <p:cNvSpPr>
                <a:spLocks noRot="1" noChangeAspect="1" noMove="1" noResize="1" noEditPoints="1" noAdjustHandles="1" noChangeArrowheads="1" noChangeShapeType="1" noTextEdit="1"/>
              </p:cNvSpPr>
              <p:nvPr/>
            </p:nvSpPr>
            <p:spPr bwMode="auto">
              <a:xfrm>
                <a:off x="1409751" y="3795992"/>
                <a:ext cx="2292038" cy="369332"/>
              </a:xfrm>
              <a:prstGeom prst="rect">
                <a:avLst/>
              </a:prstGeom>
              <a:blipFill>
                <a:blip r:embed="rId2"/>
                <a:stretch>
                  <a:fillRect b="-1379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19">
                <a:extLst>
                  <a:ext uri="{FF2B5EF4-FFF2-40B4-BE49-F238E27FC236}">
                    <a16:creationId xmlns:a16="http://schemas.microsoft.com/office/drawing/2014/main" id="{563A6074-9FBA-8CA0-C61D-C5961247787B}"/>
                  </a:ext>
                </a:extLst>
              </p:cNvPr>
              <p:cNvSpPr>
                <a:spLocks noChangeArrowheads="1"/>
              </p:cNvSpPr>
              <p:nvPr/>
            </p:nvSpPr>
            <p:spPr bwMode="auto">
              <a:xfrm>
                <a:off x="5610245" y="3834840"/>
                <a:ext cx="1268937" cy="371255"/>
              </a:xfrm>
              <a:prstGeom prst="rect">
                <a:avLst/>
              </a:prstGeom>
              <a:solidFill>
                <a:srgbClr val="FFFDAB"/>
              </a:solidFill>
              <a:ln>
                <a:noFill/>
              </a:ln>
            </p:spPr>
            <p:txBody>
              <a:bodyPr wrap="none" anchor="ct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sSubSup>
                        <m:sSubSupPr>
                          <m:ctrlPr>
                            <a:rPr lang="en-US" altLang="zh-TW" sz="1800" i="1" smtClean="0">
                              <a:latin typeface="Cambria Math" panose="02040503050406030204" pitchFamily="18" charset="0"/>
                            </a:rPr>
                          </m:ctrlPr>
                        </m:sSubSupPr>
                        <m:e>
                          <m:r>
                            <a:rPr lang="en-US" altLang="zh-TW" sz="180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rPr>
                            <m:t>𝑝</m:t>
                          </m:r>
                        </m:e>
                        <m:sub>
                          <m:r>
                            <m:rPr>
                              <m:sty m:val="p"/>
                            </m:rPr>
                            <a:rPr lang="en-US" altLang="zh-TW" sz="1800" b="0" i="0" smtClean="0">
                              <a:latin typeface="Cambria Math" panose="02040503050406030204" pitchFamily="18" charset="0"/>
                            </a:rPr>
                            <m:t>total</m:t>
                          </m:r>
                        </m:sub>
                        <m:sup>
                          <m:r>
                            <a:rPr lang="en-US" altLang="zh-TW" sz="1800" b="0" i="1" smtClean="0">
                              <a:latin typeface="Cambria Math" panose="02040503050406030204" pitchFamily="18" charset="0"/>
                            </a:rPr>
                            <m:t>′</m:t>
                          </m:r>
                        </m:sup>
                      </m:sSubSup>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lang="zh-TW" altLang="en-US" sz="1800" dirty="0"/>
              </a:p>
            </p:txBody>
          </p:sp>
        </mc:Choice>
        <mc:Fallback xmlns="">
          <p:sp>
            <p:nvSpPr>
              <p:cNvPr id="8" name="Rectangle 19">
                <a:extLst>
                  <a:ext uri="{FF2B5EF4-FFF2-40B4-BE49-F238E27FC236}">
                    <a16:creationId xmlns:a16="http://schemas.microsoft.com/office/drawing/2014/main" id="{563A6074-9FBA-8CA0-C61D-C5961247787B}"/>
                  </a:ext>
                </a:extLst>
              </p:cNvPr>
              <p:cNvSpPr>
                <a:spLocks noRot="1" noChangeAspect="1" noMove="1" noResize="1" noEditPoints="1" noAdjustHandles="1" noChangeArrowheads="1" noChangeShapeType="1" noTextEdit="1"/>
              </p:cNvSpPr>
              <p:nvPr/>
            </p:nvSpPr>
            <p:spPr bwMode="auto">
              <a:xfrm>
                <a:off x="5610245" y="3834840"/>
                <a:ext cx="1268937" cy="371255"/>
              </a:xfrm>
              <a:prstGeom prst="rect">
                <a:avLst/>
              </a:prstGeom>
              <a:blipFill>
                <a:blip r:embed="rId3"/>
                <a:stretch>
                  <a:fillRect b="-645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19">
                <a:extLst>
                  <a:ext uri="{FF2B5EF4-FFF2-40B4-BE49-F238E27FC236}">
                    <a16:creationId xmlns:a16="http://schemas.microsoft.com/office/drawing/2014/main" id="{9C2E6656-695E-8408-96F3-43DEA4757D6F}"/>
                  </a:ext>
                </a:extLst>
              </p:cNvPr>
              <p:cNvSpPr>
                <a:spLocks noChangeArrowheads="1"/>
              </p:cNvSpPr>
              <p:nvPr/>
            </p:nvSpPr>
            <p:spPr bwMode="auto">
              <a:xfrm>
                <a:off x="7043146" y="3836189"/>
                <a:ext cx="1279902" cy="371255"/>
              </a:xfrm>
              <a:prstGeom prst="rect">
                <a:avLst/>
              </a:prstGeom>
              <a:solidFill>
                <a:srgbClr val="FFFDAB"/>
              </a:solidFill>
              <a:ln>
                <a:noFill/>
              </a:ln>
            </p:spPr>
            <p:txBody>
              <a:bodyPr wrap="none" anchor="ct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sSubSup>
                        <m:sSubSupPr>
                          <m:ctrlPr>
                            <a:rPr lang="en-US" altLang="zh-TW" sz="1800" i="1">
                              <a:latin typeface="Cambria Math" panose="02040503050406030204" pitchFamily="18" charset="0"/>
                            </a:rPr>
                          </m:ctrlPr>
                        </m:sSubSupPr>
                        <m:e>
                          <m:r>
                            <a:rPr lang="en-US" altLang="zh-TW" sz="1800" i="1" smtClean="0">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𝐸</m:t>
                          </m:r>
                        </m:e>
                        <m:sub>
                          <m:r>
                            <m:rPr>
                              <m:sty m:val="p"/>
                            </m:rPr>
                            <a:rPr lang="en-US" altLang="zh-TW" sz="1800">
                              <a:latin typeface="Cambria Math" panose="02040503050406030204" pitchFamily="18" charset="0"/>
                            </a:rPr>
                            <m:t>total</m:t>
                          </m:r>
                        </m:sub>
                        <m:sup>
                          <m:r>
                            <a:rPr lang="en-US" altLang="zh-TW" sz="1800" i="1">
                              <a:latin typeface="Cambria Math" panose="02040503050406030204" pitchFamily="18" charset="0"/>
                            </a:rPr>
                            <m:t>′</m:t>
                          </m:r>
                        </m:sup>
                      </m:sSubSup>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lang="zh-TW" altLang="en-US" sz="1800" dirty="0"/>
              </a:p>
            </p:txBody>
          </p:sp>
        </mc:Choice>
        <mc:Fallback xmlns="">
          <p:sp>
            <p:nvSpPr>
              <p:cNvPr id="9" name="Rectangle 19">
                <a:extLst>
                  <a:ext uri="{FF2B5EF4-FFF2-40B4-BE49-F238E27FC236}">
                    <a16:creationId xmlns:a16="http://schemas.microsoft.com/office/drawing/2014/main" id="{9C2E6656-695E-8408-96F3-43DEA4757D6F}"/>
                  </a:ext>
                </a:extLst>
              </p:cNvPr>
              <p:cNvSpPr>
                <a:spLocks noRot="1" noChangeAspect="1" noMove="1" noResize="1" noEditPoints="1" noAdjustHandles="1" noChangeArrowheads="1" noChangeShapeType="1" noTextEdit="1"/>
              </p:cNvSpPr>
              <p:nvPr/>
            </p:nvSpPr>
            <p:spPr bwMode="auto">
              <a:xfrm>
                <a:off x="7043146" y="3836189"/>
                <a:ext cx="1279902" cy="371255"/>
              </a:xfrm>
              <a:prstGeom prst="rect">
                <a:avLst/>
              </a:prstGeom>
              <a:blipFill>
                <a:blip r:embed="rId4"/>
                <a:stretch>
                  <a:fillRect b="-6452"/>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99084324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5"/>
          <p:cNvSpPr>
            <a:spLocks noChangeArrowheads="1"/>
          </p:cNvSpPr>
          <p:nvPr/>
        </p:nvSpPr>
        <p:spPr bwMode="auto">
          <a:xfrm>
            <a:off x="0" y="3214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22887" name="Text Box 12"/>
          <p:cNvSpPr txBox="1">
            <a:spLocks noChangeArrowheads="1"/>
          </p:cNvSpPr>
          <p:nvPr/>
        </p:nvSpPr>
        <p:spPr bwMode="auto">
          <a:xfrm>
            <a:off x="4496416" y="2022220"/>
            <a:ext cx="2411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zh-TW" altLang="en-US" sz="1800" dirty="0">
                <a:solidFill>
                  <a:srgbClr val="FF0000"/>
                </a:solidFill>
                <a:latin typeface="Arial" pitchFamily="34" charset="0"/>
              </a:rPr>
              <a:t>接近牛頓的定義</a:t>
            </a:r>
          </a:p>
        </p:txBody>
      </p:sp>
      <p:sp>
        <p:nvSpPr>
          <p:cNvPr id="122888" name="Rectangle 14"/>
          <p:cNvSpPr>
            <a:spLocks noChangeArrowheads="1"/>
          </p:cNvSpPr>
          <p:nvPr/>
        </p:nvSpPr>
        <p:spPr bwMode="auto">
          <a:xfrm>
            <a:off x="0" y="2889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9899A3D7-80AD-D74D-BE48-45F1B3830BC1}"/>
                  </a:ext>
                </a:extLst>
              </p:cNvPr>
              <p:cNvSpPr txBox="1"/>
              <p:nvPr/>
            </p:nvSpPr>
            <p:spPr>
              <a:xfrm>
                <a:off x="1130123" y="1048438"/>
                <a:ext cx="1541704" cy="818942"/>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cs typeface="Times New Roman" pitchFamily="18" charset="0"/>
                        </a:rPr>
                        <m:t>𝑝</m:t>
                      </m:r>
                      <m:r>
                        <a:rPr lang="en-US" altLang="zh-TW" b="0" i="1" smtClean="0">
                          <a:latin typeface="Cambria Math" panose="02040503050406030204" pitchFamily="18" charset="0"/>
                          <a:ea typeface="Cambria Math" panose="02040503050406030204" pitchFamily="18" charset="0"/>
                          <a:cs typeface="Times New Roman" pitchFamily="18" charset="0"/>
                        </a:rPr>
                        <m:t>=</m:t>
                      </m:r>
                      <m:f>
                        <m:fPr>
                          <m:ctrlPr>
                            <a:rPr lang="en-US" altLang="zh-TW" b="0" i="1" smtClean="0">
                              <a:latin typeface="Cambria Math" panose="02040503050406030204" pitchFamily="18" charset="0"/>
                              <a:ea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𝑚</m:t>
                          </m:r>
                          <m:r>
                            <a:rPr lang="en-US" altLang="zh-TW" b="0" i="1" smtClean="0">
                              <a:latin typeface="Cambria Math" panose="02040503050406030204" pitchFamily="18" charset="0"/>
                              <a:cs typeface="Times New Roman" pitchFamily="18" charset="0"/>
                            </a:rPr>
                            <m:t>𝑢</m:t>
                          </m:r>
                        </m:num>
                        <m:den>
                          <m:rad>
                            <m:radPr>
                              <m:degHide m:val="on"/>
                              <m:ctrlPr>
                                <a:rPr lang="en-US" altLang="zh-TW" i="1">
                                  <a:latin typeface="Cambria Math" panose="02040503050406030204" pitchFamily="18" charset="0"/>
                                  <a:cs typeface="Times New Roman" pitchFamily="18" charset="0"/>
                                </a:rPr>
                              </m:ctrlPr>
                            </m:radPr>
                            <m:deg/>
                            <m:e>
                              <m:d>
                                <m:dPr>
                                  <m:ctrlPr>
                                    <a:rPr lang="en-US" altLang="zh-TW" i="1">
                                      <a:latin typeface="Cambria Math" panose="02040503050406030204" pitchFamily="18" charset="0"/>
                                      <a:cs typeface="Times New Roman" pitchFamily="18" charset="0"/>
                                    </a:rPr>
                                  </m:ctrlPr>
                                </m:dPr>
                                <m:e>
                                  <m:r>
                                    <a:rPr lang="en-US" altLang="zh-TW" i="1">
                                      <a:latin typeface="Cambria Math" panose="02040503050406030204" pitchFamily="18" charset="0"/>
                                      <a:cs typeface="Times New Roman" pitchFamily="18" charset="0"/>
                                    </a:rPr>
                                    <m:t>1−</m:t>
                                  </m:r>
                                  <m:f>
                                    <m:fPr>
                                      <m:ctrlPr>
                                        <a:rPr lang="en-US" altLang="zh-TW" i="1">
                                          <a:latin typeface="Cambria Math" panose="02040503050406030204" pitchFamily="18" charset="0"/>
                                          <a:cs typeface="Times New Roman" pitchFamily="18" charset="0"/>
                                        </a:rPr>
                                      </m:ctrlPr>
                                    </m:fPr>
                                    <m:num>
                                      <m:sSup>
                                        <m:sSupPr>
                                          <m:ctrlPr>
                                            <a:rPr lang="en-US" altLang="zh-TW" i="1">
                                              <a:latin typeface="Cambria Math" panose="02040503050406030204" pitchFamily="18" charset="0"/>
                                              <a:cs typeface="Times New Roman" pitchFamily="18" charset="0"/>
                                            </a:rPr>
                                          </m:ctrlPr>
                                        </m:sSupPr>
                                        <m:e>
                                          <m:r>
                                            <a:rPr lang="en-US" altLang="zh-TW" i="1">
                                              <a:latin typeface="Cambria Math" panose="02040503050406030204" pitchFamily="18" charset="0"/>
                                              <a:cs typeface="Times New Roman" pitchFamily="18" charset="0"/>
                                            </a:rPr>
                                            <m:t>𝑢</m:t>
                                          </m:r>
                                        </m:e>
                                        <m:sup>
                                          <m:r>
                                            <a:rPr lang="en-US" altLang="zh-TW" i="1">
                                              <a:latin typeface="Cambria Math" panose="02040503050406030204" pitchFamily="18" charset="0"/>
                                              <a:cs typeface="Times New Roman" pitchFamily="18" charset="0"/>
                                            </a:rPr>
                                            <m:t>2</m:t>
                                          </m:r>
                                        </m:sup>
                                      </m:sSup>
                                    </m:num>
                                    <m:den>
                                      <m:sSup>
                                        <m:sSupPr>
                                          <m:ctrlPr>
                                            <a:rPr lang="en-US" altLang="zh-TW" i="1">
                                              <a:latin typeface="Cambria Math" panose="02040503050406030204" pitchFamily="18" charset="0"/>
                                              <a:cs typeface="Times New Roman" pitchFamily="18" charset="0"/>
                                            </a:rPr>
                                          </m:ctrlPr>
                                        </m:sSupPr>
                                        <m:e>
                                          <m:r>
                                            <a:rPr lang="en-US" altLang="zh-TW" i="1">
                                              <a:latin typeface="Cambria Math" panose="02040503050406030204" pitchFamily="18" charset="0"/>
                                              <a:cs typeface="Times New Roman" pitchFamily="18" charset="0"/>
                                            </a:rPr>
                                            <m:t>𝑐</m:t>
                                          </m:r>
                                        </m:e>
                                        <m:sup>
                                          <m:r>
                                            <a:rPr lang="en-US" altLang="zh-TW" i="1">
                                              <a:latin typeface="Cambria Math" panose="02040503050406030204" pitchFamily="18" charset="0"/>
                                              <a:cs typeface="Times New Roman" pitchFamily="18" charset="0"/>
                                            </a:rPr>
                                            <m:t>2</m:t>
                                          </m:r>
                                        </m:sup>
                                      </m:sSup>
                                    </m:den>
                                  </m:f>
                                </m:e>
                              </m:d>
                            </m:e>
                          </m:rad>
                        </m:den>
                      </m:f>
                    </m:oMath>
                  </m:oMathPara>
                </a14:m>
                <a:endParaRPr kumimoji="1" lang="zh-TW" altLang="en-US" i="1" dirty="0">
                  <a:latin typeface="Times New Roman" pitchFamily="18" charset="0"/>
                  <a:cs typeface="Times New Roman" pitchFamily="18" charset="0"/>
                </a:endParaRPr>
              </a:p>
            </p:txBody>
          </p:sp>
        </mc:Choice>
        <mc:Fallback xmlns="">
          <p:sp>
            <p:nvSpPr>
              <p:cNvPr id="14" name="文字方塊 13">
                <a:extLst>
                  <a:ext uri="{FF2B5EF4-FFF2-40B4-BE49-F238E27FC236}">
                    <a16:creationId xmlns:a16="http://schemas.microsoft.com/office/drawing/2014/main" id="{9899A3D7-80AD-D74D-BE48-45F1B3830BC1}"/>
                  </a:ext>
                </a:extLst>
              </p:cNvPr>
              <p:cNvSpPr txBox="1">
                <a:spLocks noRot="1" noChangeAspect="1" noMove="1" noResize="1" noEditPoints="1" noAdjustHandles="1" noChangeArrowheads="1" noChangeShapeType="1" noTextEdit="1"/>
              </p:cNvSpPr>
              <p:nvPr/>
            </p:nvSpPr>
            <p:spPr>
              <a:xfrm>
                <a:off x="1130123" y="1048438"/>
                <a:ext cx="1541704" cy="818942"/>
              </a:xfrm>
              <a:prstGeom prst="rect">
                <a:avLst/>
              </a:prstGeom>
              <a:blipFill>
                <a:blip r:embed="rId2"/>
                <a:stretch>
                  <a:fillRect l="-3252"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E1DAB79F-4988-D742-BAE1-146F2471F46E}"/>
                  </a:ext>
                </a:extLst>
              </p:cNvPr>
              <p:cNvSpPr txBox="1"/>
              <p:nvPr/>
            </p:nvSpPr>
            <p:spPr>
              <a:xfrm>
                <a:off x="1130123" y="2048799"/>
                <a:ext cx="3011209" cy="276999"/>
              </a:xfrm>
              <a:prstGeom prst="rect">
                <a:avLst/>
              </a:prstGeom>
              <a:solidFill>
                <a:srgbClr val="FFFDA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cs typeface="Times New Roman" pitchFamily="18" charset="0"/>
                        </a:rPr>
                        <m:t>𝑢</m:t>
                      </m:r>
                      <m:r>
                        <a:rPr lang="en-US" altLang="zh-TW" b="0" i="1" smtClean="0">
                          <a:latin typeface="Cambria Math" panose="02040503050406030204" pitchFamily="18" charset="0"/>
                          <a:ea typeface="Cambria Math" panose="02040503050406030204" pitchFamily="18" charset="0"/>
                          <a:cs typeface="Times New Roman" pitchFamily="18" charset="0"/>
                        </a:rPr>
                        <m:t>≪</m:t>
                      </m:r>
                      <m:r>
                        <a:rPr lang="en-US" altLang="zh-TW" b="0" i="1" smtClean="0">
                          <a:latin typeface="Cambria Math" panose="02040503050406030204" pitchFamily="18" charset="0"/>
                          <a:ea typeface="Cambria Math" panose="02040503050406030204" pitchFamily="18" charset="0"/>
                          <a:cs typeface="Times New Roman" pitchFamily="18" charset="0"/>
                        </a:rPr>
                        <m:t>𝑐</m:t>
                      </m:r>
                      <m:r>
                        <a:rPr lang="zh-TW" altLang="en-US" b="0" i="1" smtClean="0">
                          <a:latin typeface="Cambria Math" panose="02040503050406030204" pitchFamily="18" charset="0"/>
                          <a:ea typeface="Cambria Math" panose="02040503050406030204" pitchFamily="18" charset="0"/>
                          <a:cs typeface="Times New Roman" pitchFamily="18" charset="0"/>
                        </a:rPr>
                        <m:t> </m:t>
                      </m:r>
                      <m:r>
                        <m:rPr>
                          <m:nor/>
                        </m:rPr>
                        <a:rPr lang="zh-TW" altLang="en-US" i="0">
                          <a:latin typeface="PMingLiU" panose="02020500000000000000" pitchFamily="18" charset="-120"/>
                          <a:ea typeface="PMingLiU" panose="02020500000000000000" pitchFamily="18" charset="-120"/>
                          <a:cs typeface="Times New Roman" pitchFamily="18" charset="0"/>
                        </a:rPr>
                        <m:t>時</m:t>
                      </m:r>
                      <m:r>
                        <a:rPr lang="en-US" altLang="zh-TW" b="0" i="1" smtClean="0">
                          <a:latin typeface="Cambria Math" panose="02040503050406030204" pitchFamily="18" charset="0"/>
                          <a:ea typeface="Cambria Math" panose="02040503050406030204" pitchFamily="18" charset="0"/>
                          <a:cs typeface="Times New Roman" pitchFamily="18" charset="0"/>
                        </a:rPr>
                        <m:t>,</m:t>
                      </m:r>
                      <m:r>
                        <a:rPr lang="en-US" altLang="zh-TW" i="1">
                          <a:latin typeface="Cambria Math" panose="02040503050406030204" pitchFamily="18" charset="0"/>
                          <a:ea typeface="Cambria Math" panose="02040503050406030204" pitchFamily="18" charset="0"/>
                          <a:cs typeface="Times New Roman" pitchFamily="18" charset="0"/>
                        </a:rPr>
                        <m:t>𝛾</m:t>
                      </m:r>
                      <m:r>
                        <a:rPr lang="en-US" altLang="zh-TW" i="1" smtClean="0">
                          <a:latin typeface="Cambria Math" panose="02040503050406030204" pitchFamily="18" charset="0"/>
                          <a:ea typeface="Cambria Math" panose="02040503050406030204" pitchFamily="18" charset="0"/>
                          <a:cs typeface="Times New Roman" pitchFamily="18" charset="0"/>
                        </a:rPr>
                        <m:t>→</m:t>
                      </m:r>
                      <m:r>
                        <a:rPr lang="en-US" altLang="zh-TW" b="0" i="1" smtClean="0">
                          <a:latin typeface="Cambria Math" panose="02040503050406030204" pitchFamily="18" charset="0"/>
                          <a:ea typeface="Cambria Math" panose="02040503050406030204" pitchFamily="18" charset="0"/>
                          <a:cs typeface="Times New Roman" pitchFamily="18" charset="0"/>
                        </a:rPr>
                        <m:t>1</m:t>
                      </m:r>
                      <m:r>
                        <m:rPr>
                          <m:nor/>
                        </m:rPr>
                        <a:rPr lang="en-US" altLang="zh-TW" b="0" i="0" smtClean="0">
                          <a:latin typeface="PMingLiU" panose="02020500000000000000" pitchFamily="18" charset="-120"/>
                          <a:ea typeface="PMingLiU" panose="02020500000000000000" pitchFamily="18" charset="-120"/>
                          <a:cs typeface="Times New Roman" pitchFamily="18" charset="0"/>
                        </a:rPr>
                        <m:t>, </m:t>
                      </m:r>
                      <m:r>
                        <m:rPr>
                          <m:nor/>
                        </m:rPr>
                        <a:rPr lang="zh-TW" altLang="en-US" i="0">
                          <a:latin typeface="PMingLiU" panose="02020500000000000000" pitchFamily="18" charset="-120"/>
                          <a:ea typeface="PMingLiU" panose="02020500000000000000" pitchFamily="18" charset="-120"/>
                          <a:cs typeface="Times New Roman" pitchFamily="18" charset="0"/>
                        </a:rPr>
                        <m:t>因此</m:t>
                      </m:r>
                      <m:r>
                        <m:rPr>
                          <m:nor/>
                        </m:rPr>
                        <a:rPr lang="zh-TW" altLang="en-US" b="0" i="0" smtClean="0">
                          <a:latin typeface="PMingLiU" panose="02020500000000000000" pitchFamily="18" charset="-120"/>
                          <a:ea typeface="PMingLiU" panose="02020500000000000000" pitchFamily="18" charset="-120"/>
                          <a:cs typeface="Times New Roman" pitchFamily="18" charset="0"/>
                        </a:rPr>
                        <m:t> </m:t>
                      </m:r>
                      <m:r>
                        <a:rPr lang="en-US" altLang="zh-TW" b="0" i="1" smtClean="0">
                          <a:latin typeface="Cambria Math" panose="02040503050406030204" pitchFamily="18" charset="0"/>
                          <a:ea typeface="Cambria Math" panose="02040503050406030204" pitchFamily="18" charset="0"/>
                          <a:cs typeface="Times New Roman" pitchFamily="18" charset="0"/>
                        </a:rPr>
                        <m:t>𝑝</m:t>
                      </m:r>
                      <m:r>
                        <a:rPr lang="en-US" altLang="zh-TW" i="1" smtClean="0">
                          <a:latin typeface="Cambria Math" panose="02040503050406030204" pitchFamily="18" charset="0"/>
                          <a:ea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𝑚</m:t>
                      </m:r>
                      <m:r>
                        <a:rPr lang="en-US" altLang="zh-TW" b="0" i="1" smtClean="0">
                          <a:latin typeface="Cambria Math" panose="02040503050406030204" pitchFamily="18" charset="0"/>
                          <a:cs typeface="Times New Roman" pitchFamily="18" charset="0"/>
                        </a:rPr>
                        <m:t>𝑢</m:t>
                      </m:r>
                    </m:oMath>
                  </m:oMathPara>
                </a14:m>
                <a:endParaRPr kumimoji="1" lang="zh-TW" altLang="en-US" i="1" dirty="0">
                  <a:latin typeface="Times New Roman" pitchFamily="18" charset="0"/>
                  <a:cs typeface="Times New Roman" pitchFamily="18" charset="0"/>
                </a:endParaRPr>
              </a:p>
            </p:txBody>
          </p:sp>
        </mc:Choice>
        <mc:Fallback xmlns="">
          <p:sp>
            <p:nvSpPr>
              <p:cNvPr id="15" name="文字方塊 14">
                <a:extLst>
                  <a:ext uri="{FF2B5EF4-FFF2-40B4-BE49-F238E27FC236}">
                    <a16:creationId xmlns:a16="http://schemas.microsoft.com/office/drawing/2014/main" id="{E1DAB79F-4988-D742-BAE1-146F2471F46E}"/>
                  </a:ext>
                </a:extLst>
              </p:cNvPr>
              <p:cNvSpPr txBox="1">
                <a:spLocks noRot="1" noChangeAspect="1" noMove="1" noResize="1" noEditPoints="1" noAdjustHandles="1" noChangeArrowheads="1" noChangeShapeType="1" noTextEdit="1"/>
              </p:cNvSpPr>
              <p:nvPr/>
            </p:nvSpPr>
            <p:spPr>
              <a:xfrm>
                <a:off x="1130123" y="2048799"/>
                <a:ext cx="3011209" cy="276999"/>
              </a:xfrm>
              <a:prstGeom prst="rect">
                <a:avLst/>
              </a:prstGeom>
              <a:blipFill>
                <a:blip r:embed="rId3"/>
                <a:stretch>
                  <a:fillRect l="-420" t="-8696" r="-420" b="-34783"/>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1D1FAE71-381C-C80F-4F48-C606BC82D3FD}"/>
              </a:ext>
            </a:extLst>
          </p:cNvPr>
          <p:cNvSpPr txBox="1"/>
          <p:nvPr/>
        </p:nvSpPr>
        <p:spPr>
          <a:xfrm>
            <a:off x="1047929" y="569342"/>
            <a:ext cx="4572000" cy="369332"/>
          </a:xfrm>
          <a:prstGeom prst="rect">
            <a:avLst/>
          </a:prstGeom>
          <a:noFill/>
        </p:spPr>
        <p:txBody>
          <a:bodyPr wrap="square">
            <a:spAutoFit/>
          </a:bodyPr>
          <a:lstStyle/>
          <a:p>
            <a:r>
              <a:rPr kumimoji="0" lang="zh-TW" altLang="en-US" sz="1800" dirty="0">
                <a:solidFill>
                  <a:srgbClr val="FF0000"/>
                </a:solidFill>
                <a:latin typeface="Arial" pitchFamily="34" charset="0"/>
              </a:rPr>
              <a:t>相對論的動量：</a:t>
            </a:r>
            <a:endParaRPr lang="en-TW" dirty="0"/>
          </a:p>
        </p:txBody>
      </p:sp>
      <mc:AlternateContent xmlns:mc="http://schemas.openxmlformats.org/markup-compatibility/2006" xmlns:a14="http://schemas.microsoft.com/office/drawing/2010/main">
        <mc:Choice Requires="a14">
          <p:sp>
            <p:nvSpPr>
              <p:cNvPr id="2" name="文字方塊 21">
                <a:extLst>
                  <a:ext uri="{FF2B5EF4-FFF2-40B4-BE49-F238E27FC236}">
                    <a16:creationId xmlns:a16="http://schemas.microsoft.com/office/drawing/2014/main" id="{CF984B6E-E84D-5CBD-D27B-BEF453A8DB04}"/>
                  </a:ext>
                </a:extLst>
              </p:cNvPr>
              <p:cNvSpPr txBox="1"/>
              <p:nvPr/>
            </p:nvSpPr>
            <p:spPr bwMode="auto">
              <a:xfrm>
                <a:off x="1078472" y="4802794"/>
                <a:ext cx="7274417" cy="1145250"/>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cs typeface="Times New Roman" panose="02020603050405020304" pitchFamily="18" charset="0"/>
                        </a:rPr>
                        <m:t>𝐸</m:t>
                      </m:r>
                      <m:r>
                        <a:rPr lang="en-US" altLang="zh-TW" b="0" i="1" smtClean="0">
                          <a:latin typeface="Cambria Math"/>
                          <a:cs typeface="Times New Roman" panose="02020603050405020304" pitchFamily="18" charset="0"/>
                        </a:rPr>
                        <m:t>=</m:t>
                      </m:r>
                      <m:f>
                        <m:fPr>
                          <m:ctrlPr>
                            <a:rPr lang="en-US" altLang="zh-TW" b="0" i="1" smtClean="0">
                              <a:latin typeface="Cambria Math" panose="02040503050406030204" pitchFamily="18" charset="0"/>
                              <a:cs typeface="Times New Roman" panose="02020603050405020304" pitchFamily="18" charset="0"/>
                            </a:rPr>
                          </m:ctrlPr>
                        </m:fPr>
                        <m:num>
                          <m:r>
                            <a:rPr lang="en-US" altLang="zh-TW" i="1">
                              <a:latin typeface="Cambria Math"/>
                              <a:cs typeface="Times New Roman" panose="02020603050405020304" pitchFamily="18" charset="0"/>
                            </a:rPr>
                            <m:t>𝑚</m:t>
                          </m:r>
                          <m:sSup>
                            <m:sSupPr>
                              <m:ctrlPr>
                                <a:rPr lang="en-US" altLang="zh-TW" i="1">
                                  <a:latin typeface="Cambria Math" panose="02040503050406030204" pitchFamily="18" charset="0"/>
                                  <a:cs typeface="Times New Roman" panose="02020603050405020304" pitchFamily="18" charset="0"/>
                                </a:rPr>
                              </m:ctrlPr>
                            </m:sSupPr>
                            <m:e>
                              <m:r>
                                <a:rPr lang="en-US" altLang="zh-TW" i="1">
                                  <a:latin typeface="Cambria Math"/>
                                  <a:cs typeface="Times New Roman" panose="02020603050405020304" pitchFamily="18" charset="0"/>
                                </a:rPr>
                                <m:t>𝑐</m:t>
                              </m:r>
                            </m:e>
                            <m:sup>
                              <m:r>
                                <a:rPr lang="en-US" altLang="zh-TW" i="1">
                                  <a:latin typeface="Cambria Math"/>
                                  <a:cs typeface="Times New Roman" panose="02020603050405020304" pitchFamily="18" charset="0"/>
                                </a:rPr>
                                <m:t>2</m:t>
                              </m:r>
                            </m:sup>
                          </m:sSup>
                        </m:num>
                        <m:den>
                          <m:rad>
                            <m:radPr>
                              <m:degHide m:val="on"/>
                              <m:ctrlPr>
                                <a:rPr lang="en-US" altLang="zh-TW" b="0" i="1" smtClean="0">
                                  <a:latin typeface="Cambria Math" panose="02040503050406030204" pitchFamily="18" charset="0"/>
                                  <a:cs typeface="Times New Roman" panose="02020603050405020304" pitchFamily="18" charset="0"/>
                                </a:rPr>
                              </m:ctrlPr>
                            </m:radPr>
                            <m:deg/>
                            <m:e>
                              <m:r>
                                <a:rPr lang="en-US" altLang="zh-TW" b="0" i="1" smtClean="0">
                                  <a:latin typeface="Cambria Math"/>
                                  <a:cs typeface="Times New Roman" panose="02020603050405020304" pitchFamily="18" charset="0"/>
                                </a:rPr>
                                <m:t>1−</m:t>
                              </m:r>
                              <m:sSup>
                                <m:sSupPr>
                                  <m:ctrlPr>
                                    <a:rPr lang="en-US" altLang="zh-TW" b="0" i="1" smtClean="0">
                                      <a:latin typeface="Cambria Math" panose="02040503050406030204" pitchFamily="18" charset="0"/>
                                      <a:cs typeface="Times New Roman" panose="02020603050405020304" pitchFamily="18" charset="0"/>
                                    </a:rPr>
                                  </m:ctrlPr>
                                </m:sSupPr>
                                <m:e>
                                  <m:d>
                                    <m:dPr>
                                      <m:ctrlPr>
                                        <a:rPr lang="en-US" altLang="zh-TW" b="0" i="1" smtClean="0">
                                          <a:latin typeface="Cambria Math" panose="02040503050406030204" pitchFamily="18" charset="0"/>
                                          <a:cs typeface="Times New Roman" panose="02020603050405020304" pitchFamily="18" charset="0"/>
                                        </a:rPr>
                                      </m:ctrlPr>
                                    </m:dPr>
                                    <m:e>
                                      <m:f>
                                        <m:fPr>
                                          <m:ctrlPr>
                                            <a:rPr lang="en-US" altLang="zh-TW" b="0" i="1" smtClean="0">
                                              <a:latin typeface="Cambria Math" panose="02040503050406030204" pitchFamily="18" charset="0"/>
                                              <a:cs typeface="Times New Roman" panose="02020603050405020304" pitchFamily="18" charset="0"/>
                                            </a:rPr>
                                          </m:ctrlPr>
                                        </m:fPr>
                                        <m:num>
                                          <m:r>
                                            <a:rPr lang="en-US" altLang="zh-TW" b="0" i="1" smtClean="0">
                                              <a:latin typeface="Cambria Math"/>
                                              <a:cs typeface="Times New Roman" panose="02020603050405020304" pitchFamily="18" charset="0"/>
                                            </a:rPr>
                                            <m:t>𝑢</m:t>
                                          </m:r>
                                        </m:num>
                                        <m:den>
                                          <m:r>
                                            <a:rPr lang="en-US" altLang="zh-TW" b="0" i="1" smtClean="0">
                                              <a:latin typeface="Cambria Math"/>
                                              <a:cs typeface="Times New Roman" panose="02020603050405020304" pitchFamily="18" charset="0"/>
                                            </a:rPr>
                                            <m:t>𝑐</m:t>
                                          </m:r>
                                        </m:den>
                                      </m:f>
                                    </m:e>
                                  </m:d>
                                </m:e>
                                <m:sup>
                                  <m:r>
                                    <a:rPr lang="en-US" altLang="zh-TW" b="0" i="1" smtClean="0">
                                      <a:latin typeface="Cambria Math"/>
                                      <a:cs typeface="Times New Roman" panose="02020603050405020304" pitchFamily="18" charset="0"/>
                                    </a:rPr>
                                    <m:t>2</m:t>
                                  </m:r>
                                </m:sup>
                              </m:sSup>
                            </m:e>
                          </m:rad>
                        </m:den>
                      </m:f>
                      <m:r>
                        <a:rPr lang="en-US" altLang="zh-TW" b="0" i="1" smtClean="0">
                          <a:latin typeface="Cambria Math"/>
                          <a:cs typeface="Times New Roman" panose="02020603050405020304" pitchFamily="18" charset="0"/>
                        </a:rPr>
                        <m:t>=</m:t>
                      </m:r>
                      <m:r>
                        <a:rPr lang="en-US" altLang="zh-TW" i="1">
                          <a:latin typeface="Cambria Math"/>
                          <a:cs typeface="Times New Roman" panose="02020603050405020304" pitchFamily="18" charset="0"/>
                        </a:rPr>
                        <m:t>𝑚</m:t>
                      </m:r>
                      <m:sSup>
                        <m:sSupPr>
                          <m:ctrlPr>
                            <a:rPr lang="en-US" altLang="zh-TW" i="1">
                              <a:latin typeface="Cambria Math" panose="02040503050406030204" pitchFamily="18" charset="0"/>
                              <a:cs typeface="Times New Roman" panose="02020603050405020304" pitchFamily="18" charset="0"/>
                            </a:rPr>
                          </m:ctrlPr>
                        </m:sSupPr>
                        <m:e>
                          <m:r>
                            <a:rPr lang="en-US" altLang="zh-TW" i="1">
                              <a:latin typeface="Cambria Math"/>
                              <a:cs typeface="Times New Roman" panose="02020603050405020304" pitchFamily="18" charset="0"/>
                            </a:rPr>
                            <m:t>𝑐</m:t>
                          </m:r>
                        </m:e>
                        <m:sup>
                          <m:r>
                            <a:rPr lang="en-US" altLang="zh-TW" i="1">
                              <a:latin typeface="Cambria Math"/>
                              <a:cs typeface="Times New Roman" panose="02020603050405020304" pitchFamily="18" charset="0"/>
                            </a:rPr>
                            <m:t>2</m:t>
                          </m:r>
                        </m:sup>
                      </m:sSup>
                      <m:sSup>
                        <m:sSupPr>
                          <m:ctrlPr>
                            <a:rPr lang="en-US" altLang="zh-TW" b="0" i="1" smtClean="0">
                              <a:latin typeface="Cambria Math" panose="02040503050406030204" pitchFamily="18" charset="0"/>
                              <a:cs typeface="Times New Roman" panose="02020603050405020304" pitchFamily="18" charset="0"/>
                            </a:rPr>
                          </m:ctrlPr>
                        </m:sSupPr>
                        <m:e>
                          <m:d>
                            <m:dPr>
                              <m:ctrlPr>
                                <a:rPr lang="en-US" altLang="zh-TW" b="0" i="1" smtClean="0">
                                  <a:latin typeface="Cambria Math" panose="02040503050406030204" pitchFamily="18" charset="0"/>
                                  <a:cs typeface="Times New Roman" panose="02020603050405020304" pitchFamily="18" charset="0"/>
                                </a:rPr>
                              </m:ctrlPr>
                            </m:dPr>
                            <m:e>
                              <m:r>
                                <a:rPr lang="en-US" altLang="zh-TW" i="1">
                                  <a:latin typeface="Cambria Math"/>
                                  <a:cs typeface="Times New Roman" panose="02020603050405020304" pitchFamily="18" charset="0"/>
                                </a:rPr>
                                <m:t>1−</m:t>
                              </m:r>
                              <m:f>
                                <m:fPr>
                                  <m:ctrlPr>
                                    <a:rPr lang="en-US" altLang="zh-TW" i="1" smtClean="0">
                                      <a:latin typeface="Cambria Math" panose="02040503050406030204" pitchFamily="18" charset="0"/>
                                      <a:cs typeface="Times New Roman" panose="02020603050405020304" pitchFamily="18" charset="0"/>
                                    </a:rPr>
                                  </m:ctrlPr>
                                </m:fPr>
                                <m:num>
                                  <m:sSup>
                                    <m:sSupPr>
                                      <m:ctrlPr>
                                        <a:rPr lang="en-US" altLang="zh-TW" i="1" smtClean="0">
                                          <a:latin typeface="Cambria Math" panose="02040503050406030204" pitchFamily="18" charset="0"/>
                                          <a:cs typeface="Times New Roman" panose="02020603050405020304" pitchFamily="18" charset="0"/>
                                        </a:rPr>
                                      </m:ctrlPr>
                                    </m:sSupPr>
                                    <m:e>
                                      <m:r>
                                        <a:rPr lang="en-US" altLang="zh-TW" b="0" i="1" smtClean="0">
                                          <a:latin typeface="Cambria Math"/>
                                          <a:cs typeface="Times New Roman" panose="02020603050405020304" pitchFamily="18" charset="0"/>
                                        </a:rPr>
                                        <m:t>𝑢</m:t>
                                      </m:r>
                                    </m:e>
                                    <m:sup>
                                      <m:r>
                                        <a:rPr lang="en-US" altLang="zh-TW" b="0" i="1" smtClean="0">
                                          <a:latin typeface="Cambria Math"/>
                                          <a:cs typeface="Times New Roman" panose="02020603050405020304" pitchFamily="18" charset="0"/>
                                        </a:rPr>
                                        <m:t>2</m:t>
                                      </m:r>
                                    </m:sup>
                                  </m:sSup>
                                </m:num>
                                <m:den>
                                  <m:sSup>
                                    <m:sSupPr>
                                      <m:ctrlPr>
                                        <a:rPr lang="en-US" altLang="zh-TW" i="1" smtClean="0">
                                          <a:latin typeface="Cambria Math" panose="02040503050406030204" pitchFamily="18" charset="0"/>
                                          <a:cs typeface="Times New Roman" panose="02020603050405020304" pitchFamily="18" charset="0"/>
                                        </a:rPr>
                                      </m:ctrlPr>
                                    </m:sSupPr>
                                    <m:e>
                                      <m:r>
                                        <a:rPr lang="en-US" altLang="zh-TW" b="0" i="1" smtClean="0">
                                          <a:latin typeface="Cambria Math"/>
                                          <a:cs typeface="Times New Roman" panose="02020603050405020304" pitchFamily="18" charset="0"/>
                                        </a:rPr>
                                        <m:t>𝑐</m:t>
                                      </m:r>
                                    </m:e>
                                    <m:sup>
                                      <m:r>
                                        <a:rPr lang="en-US" altLang="zh-TW" b="0" i="1" smtClean="0">
                                          <a:latin typeface="Cambria Math"/>
                                          <a:cs typeface="Times New Roman" panose="02020603050405020304" pitchFamily="18" charset="0"/>
                                        </a:rPr>
                                        <m:t>2</m:t>
                                      </m:r>
                                    </m:sup>
                                  </m:sSup>
                                </m:den>
                              </m:f>
                            </m:e>
                          </m:d>
                        </m:e>
                        <m:sup>
                          <m:r>
                            <a:rPr lang="en-US" altLang="zh-TW" b="0" i="1" smtClean="0">
                              <a:latin typeface="Cambria Math"/>
                              <a:cs typeface="Times New Roman" panose="02020603050405020304" pitchFamily="18" charset="0"/>
                            </a:rPr>
                            <m:t>−</m:t>
                          </m:r>
                          <m:f>
                            <m:fPr>
                              <m:ctrlPr>
                                <a:rPr lang="en-US" altLang="zh-TW" b="0" i="1" smtClean="0">
                                  <a:latin typeface="Cambria Math" panose="02040503050406030204" pitchFamily="18" charset="0"/>
                                  <a:cs typeface="Times New Roman" panose="02020603050405020304" pitchFamily="18" charset="0"/>
                                </a:rPr>
                              </m:ctrlPr>
                            </m:fPr>
                            <m:num>
                              <m:r>
                                <a:rPr lang="en-US" altLang="zh-TW" b="0" i="1" smtClean="0">
                                  <a:latin typeface="Cambria Math"/>
                                  <a:cs typeface="Times New Roman" panose="02020603050405020304" pitchFamily="18" charset="0"/>
                                </a:rPr>
                                <m:t>1</m:t>
                              </m:r>
                            </m:num>
                            <m:den>
                              <m:r>
                                <a:rPr lang="en-US" altLang="zh-TW" b="0" i="1" smtClean="0">
                                  <a:latin typeface="Cambria Math"/>
                                  <a:cs typeface="Times New Roman" panose="02020603050405020304" pitchFamily="18" charset="0"/>
                                </a:rPr>
                                <m:t>2</m:t>
                              </m:r>
                            </m:den>
                          </m:f>
                        </m:sup>
                      </m:sSup>
                      <m:r>
                        <a:rPr lang="en-US" altLang="zh-TW" b="0" i="1" smtClean="0">
                          <a:latin typeface="Cambria Math"/>
                          <a:ea typeface="Cambria Math"/>
                          <a:cs typeface="Times New Roman" panose="02020603050405020304" pitchFamily="18" charset="0"/>
                        </a:rPr>
                        <m:t>~</m:t>
                      </m:r>
                      <m:r>
                        <a:rPr lang="en-US" altLang="zh-TW" i="1">
                          <a:latin typeface="Cambria Math"/>
                          <a:cs typeface="Times New Roman" panose="02020603050405020304" pitchFamily="18" charset="0"/>
                        </a:rPr>
                        <m:t>𝑚</m:t>
                      </m:r>
                      <m:sSup>
                        <m:sSupPr>
                          <m:ctrlPr>
                            <a:rPr lang="en-US" altLang="zh-TW" i="1">
                              <a:latin typeface="Cambria Math" panose="02040503050406030204" pitchFamily="18" charset="0"/>
                              <a:cs typeface="Times New Roman" panose="02020603050405020304" pitchFamily="18" charset="0"/>
                            </a:rPr>
                          </m:ctrlPr>
                        </m:sSupPr>
                        <m:e>
                          <m:r>
                            <a:rPr lang="en-US" altLang="zh-TW" i="1">
                              <a:latin typeface="Cambria Math"/>
                              <a:cs typeface="Times New Roman" panose="02020603050405020304" pitchFamily="18" charset="0"/>
                            </a:rPr>
                            <m:t>𝑐</m:t>
                          </m:r>
                        </m:e>
                        <m:sup>
                          <m:r>
                            <a:rPr lang="en-US" altLang="zh-TW" i="1">
                              <a:latin typeface="Cambria Math"/>
                              <a:cs typeface="Times New Roman" panose="02020603050405020304" pitchFamily="18" charset="0"/>
                            </a:rPr>
                            <m:t>2</m:t>
                          </m:r>
                        </m:sup>
                      </m:sSup>
                      <m:d>
                        <m:dPr>
                          <m:begChr m:val="["/>
                          <m:endChr m:val="]"/>
                          <m:ctrlPr>
                            <a:rPr lang="en-US" altLang="zh-TW" b="0" i="1" smtClean="0">
                              <a:latin typeface="Cambria Math" panose="02040503050406030204" pitchFamily="18" charset="0"/>
                              <a:ea typeface="Cambria Math"/>
                              <a:cs typeface="Times New Roman" panose="02020603050405020304" pitchFamily="18" charset="0"/>
                            </a:rPr>
                          </m:ctrlPr>
                        </m:dPr>
                        <m:e>
                          <m:r>
                            <a:rPr lang="en-US" altLang="zh-TW" b="0" i="1" smtClean="0">
                              <a:latin typeface="Cambria Math"/>
                              <a:ea typeface="Cambria Math"/>
                              <a:cs typeface="Times New Roman" panose="02020603050405020304" pitchFamily="18" charset="0"/>
                            </a:rPr>
                            <m:t>1−</m:t>
                          </m:r>
                          <m:d>
                            <m:dPr>
                              <m:ctrlPr>
                                <a:rPr lang="en-US" altLang="zh-TW" b="0" i="1" smtClean="0">
                                  <a:latin typeface="Cambria Math" panose="02040503050406030204" pitchFamily="18" charset="0"/>
                                  <a:ea typeface="Cambria Math"/>
                                  <a:cs typeface="Times New Roman" panose="02020603050405020304" pitchFamily="18" charset="0"/>
                                </a:rPr>
                              </m:ctrlPr>
                            </m:dPr>
                            <m:e>
                              <m:r>
                                <a:rPr lang="en-US" altLang="zh-TW" b="0" i="1" smtClean="0">
                                  <a:latin typeface="Cambria Math"/>
                                  <a:ea typeface="Cambria Math"/>
                                  <a:cs typeface="Times New Roman" panose="02020603050405020304" pitchFamily="18" charset="0"/>
                                </a:rPr>
                                <m:t>−</m:t>
                              </m:r>
                              <m:f>
                                <m:fPr>
                                  <m:ctrlPr>
                                    <a:rPr lang="en-US" altLang="zh-TW" b="0" i="1" smtClean="0">
                                      <a:latin typeface="Cambria Math" panose="02040503050406030204" pitchFamily="18" charset="0"/>
                                      <a:ea typeface="Cambria Math"/>
                                      <a:cs typeface="Times New Roman" panose="02020603050405020304" pitchFamily="18" charset="0"/>
                                    </a:rPr>
                                  </m:ctrlPr>
                                </m:fPr>
                                <m:num>
                                  <m:r>
                                    <a:rPr lang="en-US" altLang="zh-TW" b="0" i="1" smtClean="0">
                                      <a:latin typeface="Cambria Math"/>
                                      <a:ea typeface="Cambria Math"/>
                                      <a:cs typeface="Times New Roman" panose="02020603050405020304" pitchFamily="18" charset="0"/>
                                    </a:rPr>
                                    <m:t>1</m:t>
                                  </m:r>
                                </m:num>
                                <m:den>
                                  <m:r>
                                    <a:rPr lang="en-US" altLang="zh-TW" b="0" i="1" smtClean="0">
                                      <a:latin typeface="Cambria Math"/>
                                      <a:ea typeface="Cambria Math"/>
                                      <a:cs typeface="Times New Roman" panose="02020603050405020304" pitchFamily="18" charset="0"/>
                                    </a:rPr>
                                    <m:t>2</m:t>
                                  </m:r>
                                </m:den>
                              </m:f>
                            </m:e>
                          </m:d>
                          <m:f>
                            <m:fPr>
                              <m:ctrlPr>
                                <a:rPr lang="en-US" altLang="zh-TW" i="1">
                                  <a:latin typeface="Cambria Math" panose="02040503050406030204" pitchFamily="18" charset="0"/>
                                  <a:cs typeface="Times New Roman" panose="02020603050405020304" pitchFamily="18" charset="0"/>
                                </a:rPr>
                              </m:ctrlPr>
                            </m:fPr>
                            <m:num>
                              <m:sSup>
                                <m:sSupPr>
                                  <m:ctrlPr>
                                    <a:rPr lang="en-US" altLang="zh-TW" i="1">
                                      <a:latin typeface="Cambria Math" panose="02040503050406030204" pitchFamily="18" charset="0"/>
                                      <a:cs typeface="Times New Roman" panose="02020603050405020304" pitchFamily="18" charset="0"/>
                                    </a:rPr>
                                  </m:ctrlPr>
                                </m:sSupPr>
                                <m:e>
                                  <m:r>
                                    <a:rPr lang="en-US" altLang="zh-TW" i="1">
                                      <a:latin typeface="Cambria Math"/>
                                      <a:cs typeface="Times New Roman" panose="02020603050405020304" pitchFamily="18" charset="0"/>
                                    </a:rPr>
                                    <m:t>𝑢</m:t>
                                  </m:r>
                                </m:e>
                                <m:sup>
                                  <m:r>
                                    <a:rPr lang="en-US" altLang="zh-TW" i="1">
                                      <a:latin typeface="Cambria Math"/>
                                      <a:cs typeface="Times New Roman" panose="02020603050405020304" pitchFamily="18" charset="0"/>
                                    </a:rPr>
                                    <m:t>2</m:t>
                                  </m:r>
                                </m:sup>
                              </m:sSup>
                            </m:num>
                            <m:den>
                              <m:sSup>
                                <m:sSupPr>
                                  <m:ctrlPr>
                                    <a:rPr lang="en-US" altLang="zh-TW" i="1">
                                      <a:latin typeface="Cambria Math" panose="02040503050406030204" pitchFamily="18" charset="0"/>
                                      <a:cs typeface="Times New Roman" panose="02020603050405020304" pitchFamily="18" charset="0"/>
                                    </a:rPr>
                                  </m:ctrlPr>
                                </m:sSupPr>
                                <m:e>
                                  <m:r>
                                    <a:rPr lang="en-US" altLang="zh-TW" i="1">
                                      <a:latin typeface="Cambria Math"/>
                                      <a:cs typeface="Times New Roman" panose="02020603050405020304" pitchFamily="18" charset="0"/>
                                    </a:rPr>
                                    <m:t>𝑐</m:t>
                                  </m:r>
                                </m:e>
                                <m:sup>
                                  <m:r>
                                    <a:rPr lang="en-US" altLang="zh-TW" i="1">
                                      <a:latin typeface="Cambria Math"/>
                                      <a:cs typeface="Times New Roman" panose="02020603050405020304" pitchFamily="18" charset="0"/>
                                    </a:rPr>
                                    <m:t>2</m:t>
                                  </m:r>
                                </m:sup>
                              </m:sSup>
                            </m:den>
                          </m:f>
                        </m:e>
                      </m:d>
                      <m:r>
                        <a:rPr lang="en-US" altLang="zh-TW" b="0" i="1" smtClean="0">
                          <a:latin typeface="Cambria Math"/>
                          <a:ea typeface="Cambria Math"/>
                          <a:cs typeface="Times New Roman" panose="02020603050405020304" pitchFamily="18" charset="0"/>
                        </a:rPr>
                        <m:t>=</m:t>
                      </m:r>
                      <m:r>
                        <a:rPr lang="en-US" altLang="zh-TW" i="1">
                          <a:latin typeface="Cambria Math"/>
                          <a:cs typeface="Times New Roman" panose="02020603050405020304" pitchFamily="18" charset="0"/>
                        </a:rPr>
                        <m:t>𝑚</m:t>
                      </m:r>
                      <m:sSup>
                        <m:sSupPr>
                          <m:ctrlPr>
                            <a:rPr lang="en-US" altLang="zh-TW" i="1">
                              <a:latin typeface="Cambria Math" panose="02040503050406030204" pitchFamily="18" charset="0"/>
                              <a:cs typeface="Times New Roman" panose="02020603050405020304" pitchFamily="18" charset="0"/>
                            </a:rPr>
                          </m:ctrlPr>
                        </m:sSupPr>
                        <m:e>
                          <m:r>
                            <a:rPr lang="en-US" altLang="zh-TW" i="1">
                              <a:latin typeface="Cambria Math"/>
                              <a:cs typeface="Times New Roman" panose="02020603050405020304" pitchFamily="18" charset="0"/>
                            </a:rPr>
                            <m:t>𝑐</m:t>
                          </m:r>
                        </m:e>
                        <m:sup>
                          <m:r>
                            <a:rPr lang="en-US" altLang="zh-TW" i="1">
                              <a:latin typeface="Cambria Math"/>
                              <a:cs typeface="Times New Roman" panose="02020603050405020304" pitchFamily="18" charset="0"/>
                            </a:rPr>
                            <m:t>2</m:t>
                          </m:r>
                        </m:sup>
                      </m:sSup>
                      <m:r>
                        <a:rPr lang="en-US" altLang="zh-TW" b="0" i="1" smtClean="0">
                          <a:latin typeface="Cambria Math"/>
                          <a:ea typeface="Cambria Math"/>
                          <a:cs typeface="Times New Roman" panose="02020603050405020304" pitchFamily="18" charset="0"/>
                        </a:rPr>
                        <m:t>+</m:t>
                      </m:r>
                      <m:f>
                        <m:fPr>
                          <m:ctrlPr>
                            <a:rPr lang="en-US" altLang="zh-TW" b="0" i="1" smtClean="0">
                              <a:latin typeface="Cambria Math" panose="02040503050406030204" pitchFamily="18" charset="0"/>
                              <a:ea typeface="Cambria Math"/>
                              <a:cs typeface="Times New Roman" panose="02020603050405020304" pitchFamily="18" charset="0"/>
                            </a:rPr>
                          </m:ctrlPr>
                        </m:fPr>
                        <m:num>
                          <m:r>
                            <a:rPr lang="en-US" altLang="zh-TW" b="0" i="1" smtClean="0">
                              <a:latin typeface="Cambria Math"/>
                              <a:ea typeface="Cambria Math"/>
                              <a:cs typeface="Times New Roman" panose="02020603050405020304" pitchFamily="18" charset="0"/>
                            </a:rPr>
                            <m:t>𝑚</m:t>
                          </m:r>
                        </m:num>
                        <m:den>
                          <m:r>
                            <a:rPr lang="en-US" altLang="zh-TW" b="0" i="1" smtClean="0">
                              <a:latin typeface="Cambria Math"/>
                              <a:ea typeface="Cambria Math"/>
                              <a:cs typeface="Times New Roman" panose="02020603050405020304" pitchFamily="18" charset="0"/>
                            </a:rPr>
                            <m:t>2</m:t>
                          </m:r>
                        </m:den>
                      </m:f>
                      <m:sSup>
                        <m:sSupPr>
                          <m:ctrlPr>
                            <a:rPr lang="en-US" altLang="zh-TW" i="1">
                              <a:latin typeface="Cambria Math" panose="02040503050406030204" pitchFamily="18" charset="0"/>
                              <a:cs typeface="Times New Roman" panose="02020603050405020304" pitchFamily="18" charset="0"/>
                            </a:rPr>
                          </m:ctrlPr>
                        </m:sSupPr>
                        <m:e>
                          <m:r>
                            <a:rPr lang="en-US" altLang="zh-TW" i="1">
                              <a:latin typeface="Cambria Math"/>
                              <a:cs typeface="Times New Roman" panose="02020603050405020304" pitchFamily="18" charset="0"/>
                            </a:rPr>
                            <m:t>𝑢</m:t>
                          </m:r>
                        </m:e>
                        <m:sup>
                          <m:r>
                            <a:rPr lang="en-US" altLang="zh-TW" i="1">
                              <a:latin typeface="Cambria Math"/>
                              <a:cs typeface="Times New Roman" panose="02020603050405020304" pitchFamily="18" charset="0"/>
                            </a:rPr>
                            <m:t>2</m:t>
                          </m:r>
                        </m:sup>
                      </m:sSup>
                    </m:oMath>
                  </m:oMathPara>
                </a14:m>
                <a:endParaRPr lang="zh-TW" altLang="en-US" i="1" dirty="0">
                  <a:latin typeface="Times New Roman" panose="02020603050405020304" pitchFamily="18" charset="0"/>
                  <a:cs typeface="Times New Roman" panose="02020603050405020304" pitchFamily="18" charset="0"/>
                </a:endParaRPr>
              </a:p>
            </p:txBody>
          </p:sp>
        </mc:Choice>
        <mc:Fallback xmlns="">
          <p:sp>
            <p:nvSpPr>
              <p:cNvPr id="2" name="文字方塊 21">
                <a:extLst>
                  <a:ext uri="{FF2B5EF4-FFF2-40B4-BE49-F238E27FC236}">
                    <a16:creationId xmlns:a16="http://schemas.microsoft.com/office/drawing/2014/main" id="{CF984B6E-E84D-5CBD-D27B-BEF453A8DB04}"/>
                  </a:ext>
                </a:extLst>
              </p:cNvPr>
              <p:cNvSpPr txBox="1">
                <a:spLocks noRot="1" noChangeAspect="1" noMove="1" noResize="1" noEditPoints="1" noAdjustHandles="1" noChangeArrowheads="1" noChangeShapeType="1" noTextEdit="1"/>
              </p:cNvSpPr>
              <p:nvPr/>
            </p:nvSpPr>
            <p:spPr bwMode="auto">
              <a:xfrm>
                <a:off x="1078472" y="4802794"/>
                <a:ext cx="7274417" cy="1145250"/>
              </a:xfrm>
              <a:prstGeom prst="rect">
                <a:avLst/>
              </a:prstGeom>
              <a:blipFill>
                <a:blip r:embed="rId4"/>
                <a:stretch>
                  <a:fillRect/>
                </a:stretch>
              </a:blipFill>
              <a:ln>
                <a:noFill/>
              </a:ln>
            </p:spPr>
            <p:txBody>
              <a:bodyPr/>
              <a:lstStyle/>
              <a:p>
                <a:r>
                  <a:rPr lang="en-TW">
                    <a:noFill/>
                  </a:rPr>
                  <a:t> </a:t>
                </a:r>
              </a:p>
            </p:txBody>
          </p:sp>
        </mc:Fallback>
      </mc:AlternateContent>
      <p:sp>
        <p:nvSpPr>
          <p:cNvPr id="4" name="Line 10">
            <a:extLst>
              <a:ext uri="{FF2B5EF4-FFF2-40B4-BE49-F238E27FC236}">
                <a16:creationId xmlns:a16="http://schemas.microsoft.com/office/drawing/2014/main" id="{5D72320E-6FF0-81A7-7F46-D443B60BB5C6}"/>
              </a:ext>
            </a:extLst>
          </p:cNvPr>
          <p:cNvSpPr>
            <a:spLocks noChangeShapeType="1"/>
          </p:cNvSpPr>
          <p:nvPr/>
        </p:nvSpPr>
        <p:spPr bwMode="auto">
          <a:xfrm flipH="1">
            <a:off x="7859736" y="4549900"/>
            <a:ext cx="99386" cy="48443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5" name="Text Box 11">
            <a:extLst>
              <a:ext uri="{FF2B5EF4-FFF2-40B4-BE49-F238E27FC236}">
                <a16:creationId xmlns:a16="http://schemas.microsoft.com/office/drawing/2014/main" id="{A8205D74-10B7-A750-E86B-27513814A722}"/>
              </a:ext>
            </a:extLst>
          </p:cNvPr>
          <p:cNvSpPr txBox="1">
            <a:spLocks noChangeArrowheads="1"/>
          </p:cNvSpPr>
          <p:nvPr/>
        </p:nvSpPr>
        <p:spPr bwMode="auto">
          <a:xfrm>
            <a:off x="1078473" y="2638028"/>
            <a:ext cx="4371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zh-TW" altLang="en-US" sz="1800" dirty="0">
                <a:solidFill>
                  <a:srgbClr val="FF0000"/>
                </a:solidFill>
                <a:latin typeface="Arial" pitchFamily="34" charset="0"/>
              </a:rPr>
              <a:t>相對論的能量：</a:t>
            </a:r>
          </a:p>
        </p:txBody>
      </p:sp>
      <p:sp>
        <p:nvSpPr>
          <p:cNvPr id="6" name="文字方塊 16">
            <a:extLst>
              <a:ext uri="{FF2B5EF4-FFF2-40B4-BE49-F238E27FC236}">
                <a16:creationId xmlns:a16="http://schemas.microsoft.com/office/drawing/2014/main" id="{ECD5D7E4-021E-F5A3-9D07-16B99368DE92}"/>
              </a:ext>
            </a:extLst>
          </p:cNvPr>
          <p:cNvSpPr txBox="1">
            <a:spLocks noChangeArrowheads="1"/>
          </p:cNvSpPr>
          <p:nvPr/>
        </p:nvSpPr>
        <p:spPr bwMode="auto">
          <a:xfrm>
            <a:off x="7770305" y="4180012"/>
            <a:ext cx="900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kumimoji="0" lang="zh-TW" altLang="en-US" sz="1800" dirty="0">
                <a:latin typeface="Arial" pitchFamily="34" charset="0"/>
              </a:rPr>
              <a:t>動能</a:t>
            </a:r>
          </a:p>
        </p:txBody>
      </p:sp>
      <p:sp>
        <p:nvSpPr>
          <p:cNvPr id="7" name="Line 10">
            <a:extLst>
              <a:ext uri="{FF2B5EF4-FFF2-40B4-BE49-F238E27FC236}">
                <a16:creationId xmlns:a16="http://schemas.microsoft.com/office/drawing/2014/main" id="{DBEE1993-044A-21FF-6F80-CEE942ECACA0}"/>
              </a:ext>
            </a:extLst>
          </p:cNvPr>
          <p:cNvSpPr>
            <a:spLocks noChangeShapeType="1"/>
          </p:cNvSpPr>
          <p:nvPr/>
        </p:nvSpPr>
        <p:spPr bwMode="auto">
          <a:xfrm>
            <a:off x="7107882" y="4513386"/>
            <a:ext cx="44231" cy="664789"/>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 name="文字方塊 18">
            <a:extLst>
              <a:ext uri="{FF2B5EF4-FFF2-40B4-BE49-F238E27FC236}">
                <a16:creationId xmlns:a16="http://schemas.microsoft.com/office/drawing/2014/main" id="{15FF9D2C-93A8-DF38-526C-5280A9A3AEC5}"/>
              </a:ext>
            </a:extLst>
          </p:cNvPr>
          <p:cNvSpPr txBox="1">
            <a:spLocks noChangeArrowheads="1"/>
          </p:cNvSpPr>
          <p:nvPr/>
        </p:nvSpPr>
        <p:spPr bwMode="auto">
          <a:xfrm>
            <a:off x="6452161" y="4189536"/>
            <a:ext cx="1296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kumimoji="0" lang="zh-TW" altLang="en-US" sz="1800">
                <a:latin typeface="Arial" pitchFamily="34" charset="0"/>
              </a:rPr>
              <a:t>靜止能量</a:t>
            </a:r>
          </a:p>
        </p:txBody>
      </p:sp>
      <mc:AlternateContent xmlns:mc="http://schemas.openxmlformats.org/markup-compatibility/2006" xmlns:a14="http://schemas.microsoft.com/office/drawing/2010/main">
        <mc:Choice Requires="a14">
          <p:sp>
            <p:nvSpPr>
              <p:cNvPr id="9" name="文字方塊 20">
                <a:extLst>
                  <a:ext uri="{FF2B5EF4-FFF2-40B4-BE49-F238E27FC236}">
                    <a16:creationId xmlns:a16="http://schemas.microsoft.com/office/drawing/2014/main" id="{A8EB3DAA-58F9-9694-7D4A-C0FF47936A19}"/>
                  </a:ext>
                </a:extLst>
              </p:cNvPr>
              <p:cNvSpPr txBox="1"/>
              <p:nvPr/>
            </p:nvSpPr>
            <p:spPr bwMode="auto">
              <a:xfrm>
                <a:off x="1078473" y="3064768"/>
                <a:ext cx="1746824" cy="992708"/>
              </a:xfrm>
              <a:prstGeom prst="rect">
                <a:avLst/>
              </a:prstGeom>
              <a:solidFill>
                <a:srgbClr val="FFFF00"/>
              </a:solidFill>
              <a:ln>
                <a:noFill/>
              </a:ln>
            </p:spPr>
            <p:txBody>
              <a:bodyPr wrap="non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a:cs typeface="Times New Roman" panose="02020603050405020304" pitchFamily="18" charset="0"/>
                        </a:rPr>
                        <m:t>𝐸</m:t>
                      </m:r>
                      <m:r>
                        <a:rPr lang="en-US" altLang="zh-TW" b="0" i="1" smtClean="0">
                          <a:latin typeface="Cambria Math"/>
                          <a:cs typeface="Times New Roman" panose="02020603050405020304" pitchFamily="18" charset="0"/>
                        </a:rPr>
                        <m:t>=</m:t>
                      </m:r>
                      <m:f>
                        <m:fPr>
                          <m:ctrlPr>
                            <a:rPr lang="en-US" altLang="zh-TW" b="0" i="1" smtClean="0">
                              <a:latin typeface="Cambria Math" panose="02040503050406030204" pitchFamily="18" charset="0"/>
                              <a:cs typeface="Times New Roman" panose="02020603050405020304" pitchFamily="18" charset="0"/>
                            </a:rPr>
                          </m:ctrlPr>
                        </m:fPr>
                        <m:num>
                          <m:r>
                            <a:rPr lang="en-US" altLang="zh-TW" b="0" i="1" smtClean="0">
                              <a:latin typeface="Cambria Math"/>
                              <a:cs typeface="Times New Roman" panose="02020603050405020304" pitchFamily="18" charset="0"/>
                            </a:rPr>
                            <m:t>𝑚</m:t>
                          </m:r>
                          <m:sSup>
                            <m:sSupPr>
                              <m:ctrlPr>
                                <a:rPr lang="en-US" altLang="zh-TW" b="0" i="1" smtClean="0">
                                  <a:latin typeface="Cambria Math" panose="02040503050406030204" pitchFamily="18" charset="0"/>
                                  <a:cs typeface="Times New Roman" panose="02020603050405020304" pitchFamily="18" charset="0"/>
                                </a:rPr>
                              </m:ctrlPr>
                            </m:sSupPr>
                            <m:e>
                              <m:r>
                                <a:rPr lang="en-US" altLang="zh-TW" b="0" i="1" smtClean="0">
                                  <a:latin typeface="Cambria Math"/>
                                  <a:cs typeface="Times New Roman" panose="02020603050405020304" pitchFamily="18" charset="0"/>
                                </a:rPr>
                                <m:t>𝑐</m:t>
                              </m:r>
                            </m:e>
                            <m:sup>
                              <m:r>
                                <a:rPr lang="en-US" altLang="zh-TW" b="0" i="1" smtClean="0">
                                  <a:latin typeface="Cambria Math"/>
                                  <a:cs typeface="Times New Roman" panose="02020603050405020304" pitchFamily="18" charset="0"/>
                                </a:rPr>
                                <m:t>2</m:t>
                              </m:r>
                            </m:sup>
                          </m:sSup>
                        </m:num>
                        <m:den>
                          <m:rad>
                            <m:radPr>
                              <m:degHide m:val="on"/>
                              <m:ctrlPr>
                                <a:rPr lang="en-US" altLang="zh-TW" b="0" i="1" smtClean="0">
                                  <a:latin typeface="Cambria Math" panose="02040503050406030204" pitchFamily="18" charset="0"/>
                                  <a:cs typeface="Times New Roman" panose="02020603050405020304" pitchFamily="18" charset="0"/>
                                </a:rPr>
                              </m:ctrlPr>
                            </m:radPr>
                            <m:deg/>
                            <m:e>
                              <m:r>
                                <a:rPr lang="en-US" altLang="zh-TW" b="0" i="1" smtClean="0">
                                  <a:latin typeface="Cambria Math"/>
                                  <a:cs typeface="Times New Roman" panose="02020603050405020304" pitchFamily="18" charset="0"/>
                                </a:rPr>
                                <m:t>1−</m:t>
                              </m:r>
                              <m:sSup>
                                <m:sSupPr>
                                  <m:ctrlPr>
                                    <a:rPr lang="en-US" altLang="zh-TW" b="0" i="1" smtClean="0">
                                      <a:latin typeface="Cambria Math" panose="02040503050406030204" pitchFamily="18" charset="0"/>
                                      <a:cs typeface="Times New Roman" panose="02020603050405020304" pitchFamily="18" charset="0"/>
                                    </a:rPr>
                                  </m:ctrlPr>
                                </m:sSupPr>
                                <m:e>
                                  <m:d>
                                    <m:dPr>
                                      <m:ctrlPr>
                                        <a:rPr lang="en-US" altLang="zh-TW" b="0" i="1" smtClean="0">
                                          <a:latin typeface="Cambria Math" panose="02040503050406030204" pitchFamily="18" charset="0"/>
                                          <a:cs typeface="Times New Roman" panose="02020603050405020304" pitchFamily="18" charset="0"/>
                                        </a:rPr>
                                      </m:ctrlPr>
                                    </m:dPr>
                                    <m:e>
                                      <m:f>
                                        <m:fPr>
                                          <m:ctrlPr>
                                            <a:rPr lang="en-US" altLang="zh-TW" b="0" i="1" smtClean="0">
                                              <a:latin typeface="Cambria Math" panose="02040503050406030204" pitchFamily="18" charset="0"/>
                                              <a:cs typeface="Times New Roman" panose="02020603050405020304" pitchFamily="18" charset="0"/>
                                            </a:rPr>
                                          </m:ctrlPr>
                                        </m:fPr>
                                        <m:num>
                                          <m:r>
                                            <a:rPr lang="en-US" altLang="zh-TW" b="0" i="1" smtClean="0">
                                              <a:latin typeface="Cambria Math"/>
                                              <a:cs typeface="Times New Roman" panose="02020603050405020304" pitchFamily="18" charset="0"/>
                                            </a:rPr>
                                            <m:t>𝑢</m:t>
                                          </m:r>
                                        </m:num>
                                        <m:den>
                                          <m:r>
                                            <a:rPr lang="en-US" altLang="zh-TW" b="0" i="1" smtClean="0">
                                              <a:latin typeface="Cambria Math"/>
                                              <a:cs typeface="Times New Roman" panose="02020603050405020304" pitchFamily="18" charset="0"/>
                                            </a:rPr>
                                            <m:t>𝑐</m:t>
                                          </m:r>
                                        </m:den>
                                      </m:f>
                                    </m:e>
                                  </m:d>
                                </m:e>
                                <m:sup>
                                  <m:r>
                                    <a:rPr lang="en-US" altLang="zh-TW" b="0" i="1" smtClean="0">
                                      <a:latin typeface="Cambria Math"/>
                                      <a:cs typeface="Times New Roman" panose="02020603050405020304" pitchFamily="18" charset="0"/>
                                    </a:rPr>
                                    <m:t>2</m:t>
                                  </m:r>
                                </m:sup>
                              </m:sSup>
                            </m:e>
                          </m:rad>
                        </m:den>
                      </m:f>
                    </m:oMath>
                  </m:oMathPara>
                </a14:m>
                <a:endParaRPr lang="zh-TW" altLang="en-US" i="1" dirty="0">
                  <a:latin typeface="Times New Roman" panose="02020603050405020304" pitchFamily="18" charset="0"/>
                  <a:cs typeface="Times New Roman" panose="02020603050405020304" pitchFamily="18" charset="0"/>
                </a:endParaRPr>
              </a:p>
            </p:txBody>
          </p:sp>
        </mc:Choice>
        <mc:Fallback xmlns="">
          <p:sp>
            <p:nvSpPr>
              <p:cNvPr id="9" name="文字方塊 20">
                <a:extLst>
                  <a:ext uri="{FF2B5EF4-FFF2-40B4-BE49-F238E27FC236}">
                    <a16:creationId xmlns:a16="http://schemas.microsoft.com/office/drawing/2014/main" id="{A8EB3DAA-58F9-9694-7D4A-C0FF47936A19}"/>
                  </a:ext>
                </a:extLst>
              </p:cNvPr>
              <p:cNvSpPr txBox="1">
                <a:spLocks noRot="1" noChangeAspect="1" noMove="1" noResize="1" noEditPoints="1" noAdjustHandles="1" noChangeArrowheads="1" noChangeShapeType="1" noTextEdit="1"/>
              </p:cNvSpPr>
              <p:nvPr/>
            </p:nvSpPr>
            <p:spPr bwMode="auto">
              <a:xfrm>
                <a:off x="1078473" y="3064768"/>
                <a:ext cx="1746824" cy="992708"/>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1">
                <a:extLst>
                  <a:ext uri="{FF2B5EF4-FFF2-40B4-BE49-F238E27FC236}">
                    <a16:creationId xmlns:a16="http://schemas.microsoft.com/office/drawing/2014/main" id="{AAE52DE2-5758-393A-76C4-DC43529E58A3}"/>
                  </a:ext>
                </a:extLst>
              </p:cNvPr>
              <p:cNvSpPr txBox="1"/>
              <p:nvPr/>
            </p:nvSpPr>
            <p:spPr>
              <a:xfrm>
                <a:off x="1047929" y="4420970"/>
                <a:ext cx="1073051" cy="369332"/>
              </a:xfrm>
              <a:prstGeom prst="rect">
                <a:avLst/>
              </a:prstGeom>
              <a:noFill/>
            </p:spPr>
            <p:txBody>
              <a:bodyPr wrap="none" rtlCol="0">
                <a:spAutoFit/>
              </a:bodyPr>
              <a:lstStyle/>
              <a:p>
                <a:r>
                  <a:rPr lang="zh-TW" altLang="en-US" dirty="0">
                    <a:cs typeface="Times New Roman" pitchFamily="18" charset="0"/>
                  </a:rPr>
                  <a:t>當 </a:t>
                </a:r>
                <a14:m>
                  <m:oMath xmlns:m="http://schemas.openxmlformats.org/officeDocument/2006/math">
                    <m:r>
                      <a:rPr lang="en-US" altLang="zh-TW" b="0" i="1" smtClean="0">
                        <a:latin typeface="Cambria Math"/>
                        <a:cs typeface="Times New Roman" pitchFamily="18" charset="0"/>
                      </a:rPr>
                      <m:t>𝑢</m:t>
                    </m:r>
                    <m:r>
                      <a:rPr lang="en-US" altLang="zh-TW" b="0" i="1" smtClean="0">
                        <a:latin typeface="Cambria Math"/>
                        <a:ea typeface="Cambria Math"/>
                        <a:cs typeface="Times New Roman" pitchFamily="18" charset="0"/>
                      </a:rPr>
                      <m:t>≪</m:t>
                    </m:r>
                    <m:r>
                      <a:rPr lang="en-US" altLang="zh-TW" b="0" i="1" smtClean="0">
                        <a:latin typeface="Cambria Math"/>
                        <a:ea typeface="Cambria Math"/>
                        <a:cs typeface="Times New Roman" pitchFamily="18" charset="0"/>
                      </a:rPr>
                      <m:t>𝑐</m:t>
                    </m:r>
                  </m:oMath>
                </a14:m>
                <a:endParaRPr lang="zh-TW" altLang="en-US" dirty="0">
                  <a:latin typeface="Times New Roman" pitchFamily="18" charset="0"/>
                  <a:cs typeface="Times New Roman" pitchFamily="18" charset="0"/>
                </a:endParaRPr>
              </a:p>
            </p:txBody>
          </p:sp>
        </mc:Choice>
        <mc:Fallback xmlns="">
          <p:sp>
            <p:nvSpPr>
              <p:cNvPr id="10" name="文字方塊 1">
                <a:extLst>
                  <a:ext uri="{FF2B5EF4-FFF2-40B4-BE49-F238E27FC236}">
                    <a16:creationId xmlns:a16="http://schemas.microsoft.com/office/drawing/2014/main" id="{AAE52DE2-5758-393A-76C4-DC43529E58A3}"/>
                  </a:ext>
                </a:extLst>
              </p:cNvPr>
              <p:cNvSpPr txBox="1">
                <a:spLocks noRot="1" noChangeAspect="1" noMove="1" noResize="1" noEditPoints="1" noAdjustHandles="1" noChangeArrowheads="1" noChangeShapeType="1" noTextEdit="1"/>
              </p:cNvSpPr>
              <p:nvPr/>
            </p:nvSpPr>
            <p:spPr>
              <a:xfrm>
                <a:off x="1047929" y="4420970"/>
                <a:ext cx="1073051" cy="369332"/>
              </a:xfrm>
              <a:prstGeom prst="rect">
                <a:avLst/>
              </a:prstGeom>
              <a:blipFill>
                <a:blip r:embed="rId6"/>
                <a:stretch>
                  <a:fillRect l="-4651" t="-6667" b="-20000"/>
                </a:stretch>
              </a:blipFill>
            </p:spPr>
            <p:txBody>
              <a:bodyPr/>
              <a:lstStyle/>
              <a:p>
                <a:r>
                  <a:rPr lang="en-TW">
                    <a:noFill/>
                  </a:rPr>
                  <a:t> </a:t>
                </a:r>
              </a:p>
            </p:txBody>
          </p:sp>
        </mc:Fallback>
      </mc:AlternateContent>
    </p:spTree>
    <p:extLst>
      <p:ext uri="{BB962C8B-B14F-4D97-AF65-F5344CB8AC3E}">
        <p14:creationId xmlns:p14="http://schemas.microsoft.com/office/powerpoint/2010/main" val="32017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P spid="6" grpId="0"/>
      <p:bldP spid="7" grpId="0" animBg="1"/>
      <p:bldP spid="8" grpId="0"/>
      <p:bldP spid="9" grpId="0" animBg="1"/>
      <p:bldP spid="10"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294" name="Text Box 7"/>
              <p:cNvSpPr txBox="1">
                <a:spLocks noChangeArrowheads="1"/>
              </p:cNvSpPr>
              <p:nvPr/>
            </p:nvSpPr>
            <p:spPr bwMode="auto">
              <a:xfrm>
                <a:off x="1079420" y="5115570"/>
                <a:ext cx="6911975" cy="458652"/>
              </a:xfrm>
              <a:prstGeom prst="rect">
                <a:avLst/>
              </a:prstGeom>
              <a:noFill/>
              <a:ln w="9525" algn="ctr">
                <a:noFill/>
                <a:miter lim="800000"/>
                <a:headEnd/>
                <a:tailEnd/>
              </a:ln>
            </p:spPr>
            <p:txBody>
              <a:bodyPr>
                <a:spAutoFit/>
              </a:bodyPr>
              <a:lstStyle/>
              <a:p>
                <a:pPr>
                  <a:lnSpc>
                    <a:spcPct val="150000"/>
                  </a:lnSpc>
                  <a:spcBef>
                    <a:spcPct val="50000"/>
                  </a:spcBef>
                  <a:defRPr/>
                </a:pPr>
                <a:r>
                  <a:rPr lang="zh-TW" altLang="en-US" dirty="0">
                    <a:latin typeface="+mn-lt"/>
                  </a:rPr>
                  <a:t>當速度等於光速 </a:t>
                </a:r>
                <a14:m>
                  <m:oMath xmlns:m="http://schemas.openxmlformats.org/officeDocument/2006/math">
                    <m:r>
                      <a:rPr lang="en-US" altLang="zh-TW" b="0" i="1" smtClean="0">
                        <a:latin typeface="Cambria Math"/>
                      </a:rPr>
                      <m:t>𝑣</m:t>
                    </m:r>
                    <m:r>
                      <a:rPr lang="en-US" altLang="zh-TW" b="0" i="1" smtClean="0">
                        <a:latin typeface="Cambria Math"/>
                      </a:rPr>
                      <m:t>=</m:t>
                    </m:r>
                    <m:r>
                      <a:rPr lang="en-US" altLang="zh-TW" b="0" i="1" smtClean="0">
                        <a:latin typeface="Cambria Math"/>
                      </a:rPr>
                      <m:t>𝑐</m:t>
                    </m:r>
                    <m:r>
                      <a:rPr lang="en-US" altLang="zh-TW" b="0" i="1" smtClean="0">
                        <a:latin typeface="Cambria Math"/>
                      </a:rPr>
                      <m:t> </m:t>
                    </m:r>
                  </m:oMath>
                </a14:m>
                <a:r>
                  <a:rPr lang="zh-TW" altLang="en-US" dirty="0">
                    <a:latin typeface="+mn-lt"/>
                  </a:rPr>
                  <a:t>時，物體的能量是無限大，</a:t>
                </a:r>
                <a:endParaRPr lang="en-US" altLang="zh-TW" dirty="0">
                  <a:latin typeface="+mn-lt"/>
                </a:endParaRPr>
              </a:p>
            </p:txBody>
          </p:sp>
        </mc:Choice>
        <mc:Fallback xmlns="">
          <p:sp>
            <p:nvSpPr>
              <p:cNvPr id="12294" name="Text Box 7"/>
              <p:cNvSpPr txBox="1">
                <a:spLocks noRot="1" noChangeAspect="1" noMove="1" noResize="1" noEditPoints="1" noAdjustHandles="1" noChangeArrowheads="1" noChangeShapeType="1" noTextEdit="1"/>
              </p:cNvSpPr>
              <p:nvPr/>
            </p:nvSpPr>
            <p:spPr bwMode="auto">
              <a:xfrm>
                <a:off x="1079420" y="5115570"/>
                <a:ext cx="6911975" cy="458652"/>
              </a:xfrm>
              <a:prstGeom prst="rect">
                <a:avLst/>
              </a:prstGeom>
              <a:blipFill>
                <a:blip r:embed="rId2"/>
                <a:stretch>
                  <a:fillRect l="-549" b="-18919"/>
                </a:stretch>
              </a:blipFill>
              <a:ln w="9525" algn="ctr">
                <a:noFill/>
                <a:miter lim="800000"/>
                <a:headEnd/>
                <a:tailEnd/>
              </a:ln>
            </p:spPr>
            <p:txBody>
              <a:bodyPr/>
              <a:lstStyle/>
              <a:p>
                <a:r>
                  <a:rPr lang="en-TW">
                    <a:noFill/>
                  </a:rPr>
                  <a:t> </a:t>
                </a:r>
              </a:p>
            </p:txBody>
          </p:sp>
        </mc:Fallback>
      </mc:AlternateContent>
      <p:sp>
        <p:nvSpPr>
          <p:cNvPr id="12295" name="Text Box 8"/>
          <p:cNvSpPr txBox="1">
            <a:spLocks noChangeArrowheads="1"/>
          </p:cNvSpPr>
          <p:nvPr/>
        </p:nvSpPr>
        <p:spPr bwMode="auto">
          <a:xfrm>
            <a:off x="1079420" y="4221407"/>
            <a:ext cx="6769100" cy="369332"/>
          </a:xfrm>
          <a:prstGeom prst="rect">
            <a:avLst/>
          </a:prstGeom>
          <a:noFill/>
          <a:ln w="9525" algn="ctr">
            <a:noFill/>
            <a:miter lim="800000"/>
            <a:headEnd/>
            <a:tailEnd/>
          </a:ln>
        </p:spPr>
        <p:txBody>
          <a:bodyPr>
            <a:spAutoFit/>
          </a:bodyPr>
          <a:lstStyle/>
          <a:p>
            <a:pPr>
              <a:spcBef>
                <a:spcPct val="50000"/>
              </a:spcBef>
              <a:defRPr/>
            </a:pPr>
            <a:r>
              <a:rPr lang="zh-TW" altLang="en-US" dirty="0">
                <a:latin typeface="Arial" charset="0"/>
              </a:rPr>
              <a:t>當物體靜止時，它的質量對應一個不為零的能量</a:t>
            </a:r>
            <a:r>
              <a:rPr lang="en-US" altLang="zh-TW" dirty="0">
                <a:latin typeface="Arial" charset="0"/>
              </a:rPr>
              <a:t> </a:t>
            </a:r>
          </a:p>
        </p:txBody>
      </p:sp>
      <p:pic>
        <p:nvPicPr>
          <p:cNvPr id="198663" name="Picture 11" descr="F37_14"/>
          <p:cNvPicPr>
            <a:picLocks noChangeAspect="1" noChangeArrowheads="1"/>
          </p:cNvPicPr>
          <p:nvPr/>
        </p:nvPicPr>
        <p:blipFill>
          <a:blip r:embed="rId3">
            <a:extLst>
              <a:ext uri="{28A0092B-C50C-407E-A947-70E740481C1C}">
                <a14:useLocalDpi xmlns:a14="http://schemas.microsoft.com/office/drawing/2010/main" val="0"/>
              </a:ext>
            </a:extLst>
          </a:blip>
          <a:srcRect b="10220"/>
          <a:stretch>
            <a:fillRect/>
          </a:stretch>
        </p:blipFill>
        <p:spPr bwMode="auto">
          <a:xfrm>
            <a:off x="1159794" y="1233240"/>
            <a:ext cx="2538413"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4" name="Rectangle 13"/>
          <p:cNvSpPr>
            <a:spLocks noChangeArrowheads="1"/>
          </p:cNvSpPr>
          <p:nvPr/>
        </p:nvSpPr>
        <p:spPr bwMode="auto">
          <a:xfrm>
            <a:off x="0" y="33575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pitchFamily="34" charset="0"/>
            </a:endParaRPr>
          </a:p>
        </p:txBody>
      </p:sp>
      <p:sp>
        <p:nvSpPr>
          <p:cNvPr id="11" name="文字方塊 10"/>
          <p:cNvSpPr txBox="1"/>
          <p:nvPr/>
        </p:nvSpPr>
        <p:spPr>
          <a:xfrm>
            <a:off x="3922225" y="2822344"/>
            <a:ext cx="4466199" cy="369332"/>
          </a:xfrm>
          <a:prstGeom prst="rect">
            <a:avLst/>
          </a:prstGeom>
          <a:noFill/>
        </p:spPr>
        <p:txBody>
          <a:bodyPr wrap="square" rtlCol="0">
            <a:spAutoFit/>
          </a:bodyPr>
          <a:lstStyle/>
          <a:p>
            <a:r>
              <a:rPr lang="zh-TW" altLang="en-US" dirty="0"/>
              <a:t>如此定義的動能才滿足能量守恆定律！</a:t>
            </a:r>
          </a:p>
        </p:txBody>
      </p:sp>
      <mc:AlternateContent xmlns:mc="http://schemas.openxmlformats.org/markup-compatibility/2006" xmlns:a14="http://schemas.microsoft.com/office/drawing/2010/main">
        <mc:Choice Requires="a14">
          <p:sp>
            <p:nvSpPr>
              <p:cNvPr id="13" name="Text Box 20"/>
              <p:cNvSpPr txBox="1">
                <a:spLocks noChangeArrowheads="1"/>
              </p:cNvSpPr>
              <p:nvPr/>
            </p:nvSpPr>
            <p:spPr bwMode="auto">
              <a:xfrm>
                <a:off x="1079420" y="4633281"/>
                <a:ext cx="7957076" cy="48346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None/>
                </a:pPr>
                <a:r>
                  <a:rPr kumimoji="0" lang="zh-TW" altLang="en-US" sz="1800" dirty="0">
                    <a:solidFill>
                      <a:srgbClr val="FF0000"/>
                    </a:solidFill>
                  </a:rPr>
                  <a:t>速度遠小於光速時，相對論的動能</a:t>
                </a:r>
                <a14:m>
                  <m:oMath xmlns:m="http://schemas.openxmlformats.org/officeDocument/2006/math">
                    <m:r>
                      <a:rPr lang="en-US" altLang="zh-TW" sz="1800" i="1" smtClean="0">
                        <a:solidFill>
                          <a:srgbClr val="FF0000"/>
                        </a:solidFill>
                        <a:latin typeface="Cambria Math"/>
                        <a:cs typeface="Times New Roman" panose="02020603050405020304" pitchFamily="18" charset="0"/>
                      </a:rPr>
                      <m:t>𝐸</m:t>
                    </m:r>
                    <m:r>
                      <a:rPr lang="en-US" altLang="zh-TW" sz="1800" b="0" i="1" smtClean="0">
                        <a:solidFill>
                          <a:srgbClr val="FF0000"/>
                        </a:solidFill>
                        <a:latin typeface="Cambria Math" panose="02040503050406030204" pitchFamily="18" charset="0"/>
                        <a:cs typeface="Times New Roman" panose="02020603050405020304" pitchFamily="18" charset="0"/>
                      </a:rPr>
                      <m:t>−</m:t>
                    </m:r>
                    <m:r>
                      <a:rPr lang="en-US" altLang="zh-TW" sz="1800" i="1">
                        <a:solidFill>
                          <a:srgbClr val="FF0000"/>
                        </a:solidFill>
                        <a:latin typeface="Cambria Math"/>
                        <a:cs typeface="Times New Roman" panose="02020603050405020304" pitchFamily="18" charset="0"/>
                      </a:rPr>
                      <m:t>𝑚</m:t>
                    </m:r>
                    <m:sSup>
                      <m:sSupPr>
                        <m:ctrlPr>
                          <a:rPr lang="en-US" altLang="zh-TW" sz="1800" i="1">
                            <a:solidFill>
                              <a:srgbClr val="FF0000"/>
                            </a:solidFill>
                            <a:latin typeface="Cambria Math" panose="02040503050406030204" pitchFamily="18" charset="0"/>
                            <a:cs typeface="Times New Roman" panose="02020603050405020304" pitchFamily="18" charset="0"/>
                          </a:rPr>
                        </m:ctrlPr>
                      </m:sSupPr>
                      <m:e>
                        <m:r>
                          <a:rPr lang="en-US" altLang="zh-TW" sz="1800" i="1">
                            <a:solidFill>
                              <a:srgbClr val="FF0000"/>
                            </a:solidFill>
                            <a:latin typeface="Cambria Math"/>
                            <a:cs typeface="Times New Roman" panose="02020603050405020304" pitchFamily="18" charset="0"/>
                          </a:rPr>
                          <m:t>𝑐</m:t>
                        </m:r>
                      </m:e>
                      <m:sup>
                        <m:r>
                          <a:rPr lang="en-US" altLang="zh-TW" sz="1800" i="1">
                            <a:solidFill>
                              <a:srgbClr val="FF0000"/>
                            </a:solidFill>
                            <a:latin typeface="Cambria Math"/>
                            <a:cs typeface="Times New Roman" panose="02020603050405020304" pitchFamily="18" charset="0"/>
                          </a:rPr>
                          <m:t>2</m:t>
                        </m:r>
                      </m:sup>
                    </m:sSup>
                  </m:oMath>
                </a14:m>
                <a:r>
                  <a:rPr kumimoji="0" lang="zh-TW" altLang="en-US" sz="1800" dirty="0">
                    <a:solidFill>
                      <a:srgbClr val="FF0000"/>
                    </a:solidFill>
                  </a:rPr>
                  <a:t>會趨近牛頓力學中的動能</a:t>
                </a:r>
                <a14:m>
                  <m:oMath xmlns:m="http://schemas.openxmlformats.org/officeDocument/2006/math">
                    <m:r>
                      <a:rPr lang="zh-TW" altLang="en-US" sz="1800" b="0" i="1" smtClean="0">
                        <a:solidFill>
                          <a:srgbClr val="FF0000"/>
                        </a:solidFill>
                        <a:latin typeface="Cambria Math"/>
                      </a:rPr>
                      <m:t> </m:t>
                    </m:r>
                    <m:f>
                      <m:fPr>
                        <m:ctrlPr>
                          <a:rPr lang="en-US" altLang="zh-TW" sz="1800" i="1">
                            <a:solidFill>
                              <a:srgbClr val="FF0000"/>
                            </a:solidFill>
                            <a:latin typeface="Cambria Math" panose="02040503050406030204" pitchFamily="18" charset="0"/>
                          </a:rPr>
                        </m:ctrlPr>
                      </m:fPr>
                      <m:num>
                        <m:r>
                          <a:rPr lang="en-US" altLang="zh-TW" sz="1800" i="1">
                            <a:solidFill>
                              <a:srgbClr val="FF0000"/>
                            </a:solidFill>
                            <a:latin typeface="Cambria Math"/>
                          </a:rPr>
                          <m:t>1</m:t>
                        </m:r>
                      </m:num>
                      <m:den>
                        <m:r>
                          <a:rPr lang="en-US" altLang="zh-TW" sz="1800" i="1">
                            <a:solidFill>
                              <a:srgbClr val="FF0000"/>
                            </a:solidFill>
                            <a:latin typeface="Cambria Math"/>
                          </a:rPr>
                          <m:t>2</m:t>
                        </m:r>
                      </m:den>
                    </m:f>
                    <m:r>
                      <a:rPr lang="en-US" altLang="zh-TW" sz="1800" i="1">
                        <a:solidFill>
                          <a:srgbClr val="FF0000"/>
                        </a:solidFill>
                        <a:latin typeface="Cambria Math"/>
                      </a:rPr>
                      <m:t>𝑚</m:t>
                    </m:r>
                    <m:sSup>
                      <m:sSupPr>
                        <m:ctrlPr>
                          <a:rPr lang="en-US" altLang="zh-TW" sz="1800" i="1">
                            <a:solidFill>
                              <a:srgbClr val="FF0000"/>
                            </a:solidFill>
                            <a:latin typeface="Cambria Math" panose="02040503050406030204" pitchFamily="18" charset="0"/>
                          </a:rPr>
                        </m:ctrlPr>
                      </m:sSupPr>
                      <m:e>
                        <m:r>
                          <a:rPr lang="en-US" altLang="zh-TW" sz="1800" i="1">
                            <a:solidFill>
                              <a:srgbClr val="FF0000"/>
                            </a:solidFill>
                            <a:latin typeface="Cambria Math"/>
                          </a:rPr>
                          <m:t>𝑣</m:t>
                        </m:r>
                      </m:e>
                      <m:sup>
                        <m:r>
                          <a:rPr lang="en-US" altLang="zh-TW" sz="1800" i="1">
                            <a:solidFill>
                              <a:srgbClr val="FF0000"/>
                            </a:solidFill>
                            <a:latin typeface="Cambria Math"/>
                          </a:rPr>
                          <m:t>2</m:t>
                        </m:r>
                      </m:sup>
                    </m:sSup>
                    <m:r>
                      <a:rPr lang="en-US" altLang="zh-TW" sz="1800" i="1">
                        <a:solidFill>
                          <a:srgbClr val="FF0000"/>
                        </a:solidFill>
                        <a:latin typeface="Cambria Math"/>
                      </a:rPr>
                      <m:t> </m:t>
                    </m:r>
                  </m:oMath>
                </a14:m>
                <a:r>
                  <a:rPr kumimoji="0" lang="zh-TW" altLang="en-US" sz="1800" dirty="0">
                    <a:solidFill>
                      <a:srgbClr val="FF0000"/>
                    </a:solidFill>
                  </a:rPr>
                  <a:t>。</a:t>
                </a:r>
              </a:p>
            </p:txBody>
          </p:sp>
        </mc:Choice>
        <mc:Fallback xmlns="">
          <p:sp>
            <p:nvSpPr>
              <p:cNvPr id="13" name="Text Box 20"/>
              <p:cNvSpPr txBox="1">
                <a:spLocks noRot="1" noChangeAspect="1" noMove="1" noResize="1" noEditPoints="1" noAdjustHandles="1" noChangeArrowheads="1" noChangeShapeType="1" noTextEdit="1"/>
              </p:cNvSpPr>
              <p:nvPr/>
            </p:nvSpPr>
            <p:spPr bwMode="auto">
              <a:xfrm>
                <a:off x="1079420" y="4633281"/>
                <a:ext cx="7957076" cy="483466"/>
              </a:xfrm>
              <a:prstGeom prst="rect">
                <a:avLst/>
              </a:prstGeom>
              <a:blipFill>
                <a:blip r:embed="rId4"/>
                <a:stretch>
                  <a:fillRect l="-478" b="-512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bwMode="auto">
              <a:xfrm>
                <a:off x="4032161" y="1723909"/>
                <a:ext cx="1739707" cy="992708"/>
              </a:xfrm>
              <a:prstGeom prst="rect">
                <a:avLst/>
              </a:prstGeom>
              <a:solidFill>
                <a:srgbClr val="FFFF00"/>
              </a:solidFill>
              <a:ln>
                <a:noFill/>
              </a:ln>
            </p:spPr>
            <p:txBody>
              <a:bodyPr wrap="non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a:cs typeface="Times New Roman" panose="02020603050405020304" pitchFamily="18" charset="0"/>
                        </a:rPr>
                        <m:t>𝐸</m:t>
                      </m:r>
                      <m:r>
                        <a:rPr lang="en-US" altLang="zh-TW" b="0" i="1" smtClean="0">
                          <a:latin typeface="Cambria Math"/>
                          <a:cs typeface="Times New Roman" panose="02020603050405020304" pitchFamily="18" charset="0"/>
                        </a:rPr>
                        <m:t>=</m:t>
                      </m:r>
                      <m:f>
                        <m:fPr>
                          <m:ctrlPr>
                            <a:rPr lang="en-US" altLang="zh-TW" b="0" i="1" smtClean="0">
                              <a:latin typeface="Cambria Math" panose="02040503050406030204" pitchFamily="18" charset="0"/>
                              <a:cs typeface="Times New Roman" panose="02020603050405020304" pitchFamily="18" charset="0"/>
                            </a:rPr>
                          </m:ctrlPr>
                        </m:fPr>
                        <m:num>
                          <m:r>
                            <a:rPr lang="en-US" altLang="zh-TW" b="0" i="1" smtClean="0">
                              <a:latin typeface="Cambria Math"/>
                              <a:cs typeface="Times New Roman" panose="02020603050405020304" pitchFamily="18" charset="0"/>
                            </a:rPr>
                            <m:t>𝑚</m:t>
                          </m:r>
                          <m:sSup>
                            <m:sSupPr>
                              <m:ctrlPr>
                                <a:rPr lang="en-US" altLang="zh-TW" b="0" i="1" smtClean="0">
                                  <a:latin typeface="Cambria Math" panose="02040503050406030204" pitchFamily="18" charset="0"/>
                                  <a:cs typeface="Times New Roman" panose="02020603050405020304" pitchFamily="18" charset="0"/>
                                </a:rPr>
                              </m:ctrlPr>
                            </m:sSupPr>
                            <m:e>
                              <m:r>
                                <a:rPr lang="en-US" altLang="zh-TW" b="0" i="1" smtClean="0">
                                  <a:latin typeface="Cambria Math"/>
                                  <a:cs typeface="Times New Roman" panose="02020603050405020304" pitchFamily="18" charset="0"/>
                                </a:rPr>
                                <m:t>𝑐</m:t>
                              </m:r>
                            </m:e>
                            <m:sup>
                              <m:r>
                                <a:rPr lang="en-US" altLang="zh-TW" b="0" i="1" smtClean="0">
                                  <a:latin typeface="Cambria Math"/>
                                  <a:cs typeface="Times New Roman" panose="02020603050405020304" pitchFamily="18" charset="0"/>
                                </a:rPr>
                                <m:t>2</m:t>
                              </m:r>
                            </m:sup>
                          </m:sSup>
                        </m:num>
                        <m:den>
                          <m:rad>
                            <m:radPr>
                              <m:degHide m:val="on"/>
                              <m:ctrlPr>
                                <a:rPr lang="en-US" altLang="zh-TW" b="0" i="1" smtClean="0">
                                  <a:latin typeface="Cambria Math" panose="02040503050406030204" pitchFamily="18" charset="0"/>
                                  <a:cs typeface="Times New Roman" panose="02020603050405020304" pitchFamily="18" charset="0"/>
                                </a:rPr>
                              </m:ctrlPr>
                            </m:radPr>
                            <m:deg/>
                            <m:e>
                              <m:r>
                                <a:rPr lang="en-US" altLang="zh-TW" b="0" i="1" smtClean="0">
                                  <a:latin typeface="Cambria Math"/>
                                  <a:cs typeface="Times New Roman" panose="02020603050405020304" pitchFamily="18" charset="0"/>
                                </a:rPr>
                                <m:t>1−</m:t>
                              </m:r>
                              <m:sSup>
                                <m:sSupPr>
                                  <m:ctrlPr>
                                    <a:rPr lang="en-US" altLang="zh-TW" b="0" i="1" smtClean="0">
                                      <a:latin typeface="Cambria Math" panose="02040503050406030204" pitchFamily="18" charset="0"/>
                                      <a:cs typeface="Times New Roman" panose="02020603050405020304" pitchFamily="18" charset="0"/>
                                    </a:rPr>
                                  </m:ctrlPr>
                                </m:sSupPr>
                                <m:e>
                                  <m:d>
                                    <m:dPr>
                                      <m:ctrlPr>
                                        <a:rPr lang="en-US" altLang="zh-TW" b="0" i="1" smtClean="0">
                                          <a:latin typeface="Cambria Math" panose="02040503050406030204" pitchFamily="18" charset="0"/>
                                          <a:cs typeface="Times New Roman" panose="02020603050405020304" pitchFamily="18" charset="0"/>
                                        </a:rPr>
                                      </m:ctrlPr>
                                    </m:dPr>
                                    <m:e>
                                      <m:f>
                                        <m:fPr>
                                          <m:ctrlPr>
                                            <a:rPr lang="en-US" altLang="zh-TW" b="0" i="1" smtClean="0">
                                              <a:latin typeface="Cambria Math" panose="02040503050406030204" pitchFamily="18" charset="0"/>
                                              <a:cs typeface="Times New Roman" panose="02020603050405020304" pitchFamily="18" charset="0"/>
                                            </a:rPr>
                                          </m:ctrlPr>
                                        </m:fPr>
                                        <m:num>
                                          <m:r>
                                            <a:rPr lang="en-US" altLang="zh-TW" b="0" i="1" smtClean="0">
                                              <a:latin typeface="Cambria Math"/>
                                              <a:cs typeface="Times New Roman" panose="02020603050405020304" pitchFamily="18" charset="0"/>
                                            </a:rPr>
                                            <m:t>𝑣</m:t>
                                          </m:r>
                                        </m:num>
                                        <m:den>
                                          <m:r>
                                            <a:rPr lang="en-US" altLang="zh-TW" b="0" i="1" smtClean="0">
                                              <a:latin typeface="Cambria Math"/>
                                              <a:cs typeface="Times New Roman" panose="02020603050405020304" pitchFamily="18" charset="0"/>
                                            </a:rPr>
                                            <m:t>𝑐</m:t>
                                          </m:r>
                                        </m:den>
                                      </m:f>
                                    </m:e>
                                  </m:d>
                                </m:e>
                                <m:sup>
                                  <m:r>
                                    <a:rPr lang="en-US" altLang="zh-TW" b="0" i="1" smtClean="0">
                                      <a:latin typeface="Cambria Math"/>
                                      <a:cs typeface="Times New Roman" panose="02020603050405020304" pitchFamily="18" charset="0"/>
                                    </a:rPr>
                                    <m:t>2</m:t>
                                  </m:r>
                                </m:sup>
                              </m:sSup>
                            </m:e>
                          </m:rad>
                        </m:den>
                      </m:f>
                    </m:oMath>
                  </m:oMathPara>
                </a14:m>
                <a:endParaRPr lang="zh-TW" altLang="en-US" i="1" dirty="0">
                  <a:latin typeface="Times New Roman" panose="02020603050405020304" pitchFamily="18" charset="0"/>
                  <a:cs typeface="Times New Roman" panose="02020603050405020304" pitchFamily="18" charset="0"/>
                </a:endParaRPr>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4032161" y="1723909"/>
                <a:ext cx="1739707" cy="992708"/>
              </a:xfrm>
              <a:prstGeom prst="rect">
                <a:avLst/>
              </a:prstGeom>
              <a:blipFill rotWithShape="1">
                <a:blip r:embed="rId12"/>
                <a:stretch>
                  <a:fillRect/>
                </a:stretch>
              </a:blipFill>
              <a:ln>
                <a:noFill/>
              </a:ln>
              <a:extLst/>
            </p:spPr>
            <p:txBody>
              <a:bodyPr/>
              <a:lstStyle/>
              <a:p>
                <a:r>
                  <a:rPr lang="zh-TW" altLang="en-US">
                    <a:noFill/>
                  </a:rPr>
                  <a:t> </a:t>
                </a:r>
              </a:p>
            </p:txBody>
          </p:sp>
        </mc:Fallback>
      </mc:AlternateContent>
      <p:sp>
        <p:nvSpPr>
          <p:cNvPr id="15" name="文字方塊 7"/>
          <p:cNvSpPr txBox="1">
            <a:spLocks noChangeArrowheads="1"/>
          </p:cNvSpPr>
          <p:nvPr/>
        </p:nvSpPr>
        <p:spPr bwMode="auto">
          <a:xfrm>
            <a:off x="3941976" y="1215413"/>
            <a:ext cx="4230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相對論也修改了能量的形式，</a:t>
            </a:r>
          </a:p>
        </p:txBody>
      </p:sp>
      <mc:AlternateContent xmlns:mc="http://schemas.openxmlformats.org/markup-compatibility/2006" xmlns:a14="http://schemas.microsoft.com/office/drawing/2010/main">
        <mc:Choice Requires="a14">
          <p:sp>
            <p:nvSpPr>
              <p:cNvPr id="16" name="文字方塊 15"/>
              <p:cNvSpPr txBox="1"/>
              <p:nvPr/>
            </p:nvSpPr>
            <p:spPr bwMode="auto">
              <a:xfrm>
                <a:off x="6156176" y="4199844"/>
                <a:ext cx="1119409" cy="369332"/>
              </a:xfrm>
              <a:prstGeom prst="rect">
                <a:avLst/>
              </a:prstGeom>
              <a:solidFill>
                <a:srgbClr val="FFFF00"/>
              </a:solidFill>
              <a:ln>
                <a:noFill/>
              </a:ln>
            </p:spPr>
            <p:txBody>
              <a:bodyPr wrap="non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a:cs typeface="Times New Roman" panose="02020603050405020304" pitchFamily="18" charset="0"/>
                        </a:rPr>
                        <m:t>𝐸</m:t>
                      </m:r>
                      <m:r>
                        <a:rPr lang="en-US" altLang="zh-TW" b="0" i="1" smtClean="0">
                          <a:latin typeface="Cambria Math"/>
                          <a:cs typeface="Times New Roman" panose="02020603050405020304" pitchFamily="18" charset="0"/>
                        </a:rPr>
                        <m:t>=</m:t>
                      </m:r>
                      <m:r>
                        <a:rPr lang="en-US" altLang="zh-TW" i="1">
                          <a:latin typeface="Cambria Math"/>
                          <a:cs typeface="Times New Roman" panose="02020603050405020304" pitchFamily="18" charset="0"/>
                        </a:rPr>
                        <m:t>𝑚</m:t>
                      </m:r>
                      <m:sSup>
                        <m:sSupPr>
                          <m:ctrlPr>
                            <a:rPr lang="en-US" altLang="zh-TW" i="1">
                              <a:latin typeface="Cambria Math" panose="02040503050406030204" pitchFamily="18" charset="0"/>
                              <a:cs typeface="Times New Roman" panose="02020603050405020304" pitchFamily="18" charset="0"/>
                            </a:rPr>
                          </m:ctrlPr>
                        </m:sSupPr>
                        <m:e>
                          <m:r>
                            <a:rPr lang="en-US" altLang="zh-TW" i="1">
                              <a:latin typeface="Cambria Math"/>
                              <a:cs typeface="Times New Roman" panose="02020603050405020304" pitchFamily="18" charset="0"/>
                            </a:rPr>
                            <m:t>𝑐</m:t>
                          </m:r>
                        </m:e>
                        <m:sup>
                          <m:r>
                            <a:rPr lang="en-US" altLang="zh-TW" i="1">
                              <a:latin typeface="Cambria Math"/>
                              <a:cs typeface="Times New Roman" panose="02020603050405020304" pitchFamily="18" charset="0"/>
                            </a:rPr>
                            <m:t>2</m:t>
                          </m:r>
                        </m:sup>
                      </m:sSup>
                    </m:oMath>
                  </m:oMathPara>
                </a14:m>
                <a:endParaRPr lang="zh-TW" altLang="en-US" i="1" dirty="0">
                  <a:latin typeface="Times New Roman" panose="02020603050405020304" pitchFamily="18" charset="0"/>
                  <a:cs typeface="Times New Roman" panose="02020603050405020304" pitchFamily="18" charset="0"/>
                </a:endParaRPr>
              </a:p>
            </p:txBody>
          </p:sp>
        </mc:Choice>
        <mc:Fallback xmlns="">
          <p:sp>
            <p:nvSpPr>
              <p:cNvPr id="16" name="文字方塊 15"/>
              <p:cNvSpPr txBox="1">
                <a:spLocks noRot="1" noChangeAspect="1" noMove="1" noResize="1" noEditPoints="1" noAdjustHandles="1" noChangeArrowheads="1" noChangeShapeType="1" noTextEdit="1"/>
              </p:cNvSpPr>
              <p:nvPr/>
            </p:nvSpPr>
            <p:spPr bwMode="auto">
              <a:xfrm>
                <a:off x="6156176" y="4199844"/>
                <a:ext cx="1119409" cy="369332"/>
              </a:xfrm>
              <a:prstGeom prst="rect">
                <a:avLst/>
              </a:prstGeom>
              <a:blipFill>
                <a:blip r:embed="rId13"/>
                <a:stretch>
                  <a:fillRect/>
                </a:stretch>
              </a:blipFill>
              <a:ln>
                <a:noFill/>
              </a:ln>
            </p:spPr>
            <p:txBody>
              <a:bodyPr/>
              <a:lstStyle/>
              <a:p>
                <a:r>
                  <a:rPr lang="zh-TW" altLang="en-US">
                    <a:noFill/>
                  </a:rPr>
                  <a:t> </a:t>
                </a:r>
              </a:p>
            </p:txBody>
          </p:sp>
        </mc:Fallback>
      </mc:AlternateContent>
      <p:sp>
        <p:nvSpPr>
          <p:cNvPr id="3" name="TextBox 2">
            <a:extLst>
              <a:ext uri="{FF2B5EF4-FFF2-40B4-BE49-F238E27FC236}">
                <a16:creationId xmlns:a16="http://schemas.microsoft.com/office/drawing/2014/main" id="{081E3933-981E-EFCE-F598-1DC40B87EED4}"/>
              </a:ext>
            </a:extLst>
          </p:cNvPr>
          <p:cNvSpPr txBox="1"/>
          <p:nvPr/>
        </p:nvSpPr>
        <p:spPr>
          <a:xfrm>
            <a:off x="1079420" y="5713280"/>
            <a:ext cx="4572000" cy="369332"/>
          </a:xfrm>
          <a:prstGeom prst="rect">
            <a:avLst/>
          </a:prstGeom>
          <a:noFill/>
        </p:spPr>
        <p:txBody>
          <a:bodyPr wrap="square">
            <a:spAutoFit/>
          </a:bodyPr>
          <a:lstStyle/>
          <a:p>
            <a:r>
              <a:rPr lang="zh-TW" altLang="en-US" dirty="0">
                <a:latin typeface="+mn-lt"/>
              </a:rPr>
              <a:t>因此我們無法將物體的速度加大超過光速。</a:t>
            </a:r>
            <a:r>
              <a:rPr lang="en-US" altLang="zh-TW" dirty="0">
                <a:latin typeface="+mn-lt"/>
              </a:rPr>
              <a:t> </a:t>
            </a:r>
            <a:endParaRPr lang="en-TW" dirty="0"/>
          </a:p>
        </p:txBody>
      </p:sp>
    </p:spTree>
    <p:extLst>
      <p:ext uri="{BB962C8B-B14F-4D97-AF65-F5344CB8AC3E}">
        <p14:creationId xmlns:p14="http://schemas.microsoft.com/office/powerpoint/2010/main" val="296380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5"/>
                                        </p:tgtEl>
                                        <p:attrNameLst>
                                          <p:attrName>style.visibility</p:attrName>
                                        </p:attrNameLst>
                                      </p:cBhvr>
                                      <p:to>
                                        <p:strVal val="visible"/>
                                      </p:to>
                                    </p:set>
                                    <p:anim calcmode="lin" valueType="num">
                                      <p:cBhvr additive="base">
                                        <p:cTn id="7" dur="500" fill="hold"/>
                                        <p:tgtEl>
                                          <p:spTgt spid="12295"/>
                                        </p:tgtEl>
                                        <p:attrNameLst>
                                          <p:attrName>ppt_x</p:attrName>
                                        </p:attrNameLst>
                                      </p:cBhvr>
                                      <p:tavLst>
                                        <p:tav tm="0">
                                          <p:val>
                                            <p:strVal val="#ppt_x"/>
                                          </p:val>
                                        </p:tav>
                                        <p:tav tm="100000">
                                          <p:val>
                                            <p:strVal val="#ppt_x"/>
                                          </p:val>
                                        </p:tav>
                                      </p:tavLst>
                                    </p:anim>
                                    <p:anim calcmode="lin" valueType="num">
                                      <p:cBhvr additive="base">
                                        <p:cTn id="8" dur="500" fill="hold"/>
                                        <p:tgtEl>
                                          <p:spTgt spid="1229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294"/>
                                        </p:tgtEl>
                                        <p:attrNameLst>
                                          <p:attrName>style.visibility</p:attrName>
                                        </p:attrNameLst>
                                      </p:cBhvr>
                                      <p:to>
                                        <p:strVal val="visible"/>
                                      </p:to>
                                    </p:set>
                                    <p:anim calcmode="lin" valueType="num">
                                      <p:cBhvr additive="base">
                                        <p:cTn id="21" dur="500" fill="hold"/>
                                        <p:tgtEl>
                                          <p:spTgt spid="12294"/>
                                        </p:tgtEl>
                                        <p:attrNameLst>
                                          <p:attrName>ppt_x</p:attrName>
                                        </p:attrNameLst>
                                      </p:cBhvr>
                                      <p:tavLst>
                                        <p:tav tm="0">
                                          <p:val>
                                            <p:strVal val="#ppt_x"/>
                                          </p:val>
                                        </p:tav>
                                        <p:tav tm="100000">
                                          <p:val>
                                            <p:strVal val="#ppt_x"/>
                                          </p:val>
                                        </p:tav>
                                      </p:tavLst>
                                    </p:anim>
                                    <p:anim calcmode="lin" valueType="num">
                                      <p:cBhvr additive="base">
                                        <p:cTn id="22" dur="500" fill="hold"/>
                                        <p:tgtEl>
                                          <p:spTgt spid="1229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P spid="12295" grpId="0"/>
      <p:bldP spid="13" grpId="0"/>
      <p:bldP spid="16" grpId="0" animBg="1"/>
      <p:bldP spid="3"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1619250" y="2060575"/>
            <a:ext cx="5113338" cy="366713"/>
          </a:xfrm>
          <a:prstGeom prst="rect">
            <a:avLst/>
          </a:prstGeom>
          <a:noFill/>
          <a:ln w="9525" algn="ctr">
            <a:noFill/>
            <a:miter lim="800000"/>
            <a:headEnd/>
            <a:tailEnd/>
          </a:ln>
        </p:spPr>
        <p:txBody>
          <a:bodyPr>
            <a:spAutoFit/>
          </a:bodyPr>
          <a:lstStyle/>
          <a:p>
            <a:pPr>
              <a:spcBef>
                <a:spcPct val="50000"/>
              </a:spcBef>
              <a:defRPr/>
            </a:pPr>
            <a:r>
              <a:rPr lang="zh-TW" altLang="en-US" dirty="0">
                <a:latin typeface="+mn-lt"/>
              </a:rPr>
              <a:t>靜止的物體因為其質量，能量亦不為零</a:t>
            </a:r>
            <a:endParaRPr lang="en-US" altLang="zh-TW" dirty="0">
              <a:latin typeface="+mn-lt"/>
            </a:endParaRPr>
          </a:p>
        </p:txBody>
      </p:sp>
      <p:sp>
        <p:nvSpPr>
          <p:cNvPr id="16389" name="Text Box 6"/>
          <p:cNvSpPr txBox="1">
            <a:spLocks noChangeArrowheads="1"/>
          </p:cNvSpPr>
          <p:nvPr/>
        </p:nvSpPr>
        <p:spPr bwMode="auto">
          <a:xfrm>
            <a:off x="1619250" y="2565400"/>
            <a:ext cx="5076825" cy="366713"/>
          </a:xfrm>
          <a:prstGeom prst="rect">
            <a:avLst/>
          </a:prstGeom>
          <a:noFill/>
          <a:ln w="9525" algn="ctr">
            <a:noFill/>
            <a:miter lim="800000"/>
            <a:headEnd/>
            <a:tailEnd/>
          </a:ln>
        </p:spPr>
        <p:txBody>
          <a:bodyPr>
            <a:spAutoFit/>
          </a:bodyPr>
          <a:lstStyle/>
          <a:p>
            <a:pPr>
              <a:spcBef>
                <a:spcPct val="50000"/>
              </a:spcBef>
              <a:defRPr/>
            </a:pPr>
            <a:r>
              <a:rPr lang="zh-TW" altLang="en-US" dirty="0">
                <a:latin typeface="+mn-lt"/>
              </a:rPr>
              <a:t>這個公式暗示了能量與質量可以彼此互相轉換。</a:t>
            </a:r>
            <a:endParaRPr lang="en-US" altLang="zh-TW" dirty="0">
              <a:latin typeface="+mn-lt"/>
            </a:endParaRPr>
          </a:p>
        </p:txBody>
      </p:sp>
      <p:sp>
        <p:nvSpPr>
          <p:cNvPr id="134148" name="Text Box 7"/>
          <p:cNvSpPr txBox="1">
            <a:spLocks noChangeArrowheads="1"/>
          </p:cNvSpPr>
          <p:nvPr/>
        </p:nvSpPr>
        <p:spPr bwMode="auto">
          <a:xfrm>
            <a:off x="1042988" y="5842000"/>
            <a:ext cx="79392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zh-TW" altLang="en-US" sz="1800" dirty="0">
                <a:solidFill>
                  <a:srgbClr val="FF0000"/>
                </a:solidFill>
                <a:latin typeface="Arial" pitchFamily="34" charset="0"/>
              </a:rPr>
              <a:t>質量是能量的一種形式，能量守恆蘊含質量可以轉換為其他形式的能量，</a:t>
            </a:r>
          </a:p>
        </p:txBody>
      </p:sp>
      <p:sp>
        <p:nvSpPr>
          <p:cNvPr id="134150" name="向右箭號 7"/>
          <p:cNvSpPr>
            <a:spLocks noChangeArrowheads="1"/>
          </p:cNvSpPr>
          <p:nvPr/>
        </p:nvSpPr>
        <p:spPr bwMode="auto">
          <a:xfrm>
            <a:off x="3635375" y="873125"/>
            <a:ext cx="757238" cy="395288"/>
          </a:xfrm>
          <a:prstGeom prst="rightArrow">
            <a:avLst>
              <a:gd name="adj1" fmla="val 50000"/>
              <a:gd name="adj2" fmla="val 50171"/>
            </a:avLst>
          </a:prstGeom>
          <a:solidFill>
            <a:srgbClr val="00B050"/>
          </a:solidFill>
          <a:ln w="9525">
            <a:noFill/>
            <a:round/>
            <a:headEnd/>
            <a:tailEnd/>
          </a:ln>
        </p:spPr>
        <p:txBody>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34152" name="Line 16"/>
          <p:cNvSpPr>
            <a:spLocks noChangeShapeType="1"/>
          </p:cNvSpPr>
          <p:nvPr/>
        </p:nvSpPr>
        <p:spPr bwMode="auto">
          <a:xfrm flipH="1">
            <a:off x="1133475" y="4311650"/>
            <a:ext cx="1588"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4153" name="Line 17"/>
          <p:cNvSpPr>
            <a:spLocks noChangeShapeType="1"/>
          </p:cNvSpPr>
          <p:nvPr/>
        </p:nvSpPr>
        <p:spPr bwMode="auto">
          <a:xfrm>
            <a:off x="1133475" y="4997450"/>
            <a:ext cx="3048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4154" name="Line 18"/>
          <p:cNvSpPr>
            <a:spLocks noChangeShapeType="1"/>
          </p:cNvSpPr>
          <p:nvPr/>
        </p:nvSpPr>
        <p:spPr bwMode="auto">
          <a:xfrm flipV="1">
            <a:off x="1438275" y="4311650"/>
            <a:ext cx="1588"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4155" name="Rectangle 19"/>
          <p:cNvSpPr>
            <a:spLocks noChangeArrowheads="1"/>
          </p:cNvSpPr>
          <p:nvPr/>
        </p:nvSpPr>
        <p:spPr bwMode="auto">
          <a:xfrm>
            <a:off x="1133475" y="4387850"/>
            <a:ext cx="304800" cy="609600"/>
          </a:xfrm>
          <a:prstGeom prst="rect">
            <a:avLst/>
          </a:prstGeom>
          <a:solidFill>
            <a:srgbClr val="3366FF"/>
          </a:solidFill>
          <a:ln w="9525">
            <a:solidFill>
              <a:schemeClr val="tx1"/>
            </a:solidFill>
            <a:miter lim="800000"/>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34156" name="Line 20"/>
          <p:cNvSpPr>
            <a:spLocks noChangeShapeType="1"/>
          </p:cNvSpPr>
          <p:nvPr/>
        </p:nvSpPr>
        <p:spPr bwMode="auto">
          <a:xfrm flipH="1">
            <a:off x="5095875" y="4311650"/>
            <a:ext cx="1588"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4157" name="Line 21"/>
          <p:cNvSpPr>
            <a:spLocks noChangeShapeType="1"/>
          </p:cNvSpPr>
          <p:nvPr/>
        </p:nvSpPr>
        <p:spPr bwMode="auto">
          <a:xfrm>
            <a:off x="5095875" y="4997450"/>
            <a:ext cx="3048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4158" name="Line 22"/>
          <p:cNvSpPr>
            <a:spLocks noChangeShapeType="1"/>
          </p:cNvSpPr>
          <p:nvPr/>
        </p:nvSpPr>
        <p:spPr bwMode="auto">
          <a:xfrm flipV="1">
            <a:off x="5400675" y="4311650"/>
            <a:ext cx="1588"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4159" name="Rectangle 23"/>
          <p:cNvSpPr>
            <a:spLocks noChangeArrowheads="1"/>
          </p:cNvSpPr>
          <p:nvPr/>
        </p:nvSpPr>
        <p:spPr bwMode="auto">
          <a:xfrm>
            <a:off x="5095875" y="4845050"/>
            <a:ext cx="304800" cy="152400"/>
          </a:xfrm>
          <a:prstGeom prst="rect">
            <a:avLst/>
          </a:prstGeom>
          <a:solidFill>
            <a:srgbClr val="3366FF"/>
          </a:solidFill>
          <a:ln w="9525">
            <a:solidFill>
              <a:schemeClr val="tx1"/>
            </a:solidFill>
            <a:miter lim="800000"/>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34160" name="Text Box 24"/>
          <p:cNvSpPr txBox="1">
            <a:spLocks noChangeArrowheads="1"/>
          </p:cNvSpPr>
          <p:nvPr/>
        </p:nvSpPr>
        <p:spPr bwMode="auto">
          <a:xfrm>
            <a:off x="1514475" y="4616450"/>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b="1" i="1">
                <a:latin typeface="Times New Roman" pitchFamily="18" charset="0"/>
              </a:rPr>
              <a:t>mc</a:t>
            </a:r>
            <a:r>
              <a:rPr kumimoji="0" lang="en-US" altLang="zh-TW" sz="1800" b="1" i="1" baseline="30000">
                <a:latin typeface="Times New Roman" pitchFamily="18" charset="0"/>
              </a:rPr>
              <a:t>2</a:t>
            </a:r>
            <a:endParaRPr kumimoji="0" lang="en-US" altLang="zh-TW" sz="1800" b="1" i="1">
              <a:latin typeface="Times New Roman" pitchFamily="18" charset="0"/>
            </a:endParaRPr>
          </a:p>
        </p:txBody>
      </p:sp>
      <p:sp>
        <p:nvSpPr>
          <p:cNvPr id="134161" name="Line 26"/>
          <p:cNvSpPr>
            <a:spLocks noChangeShapeType="1"/>
          </p:cNvSpPr>
          <p:nvPr/>
        </p:nvSpPr>
        <p:spPr bwMode="auto">
          <a:xfrm flipH="1">
            <a:off x="6162675" y="4311650"/>
            <a:ext cx="1588"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4162" name="Line 27"/>
          <p:cNvSpPr>
            <a:spLocks noChangeShapeType="1"/>
          </p:cNvSpPr>
          <p:nvPr/>
        </p:nvSpPr>
        <p:spPr bwMode="auto">
          <a:xfrm>
            <a:off x="6162675" y="4997450"/>
            <a:ext cx="3048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4163" name="Line 28"/>
          <p:cNvSpPr>
            <a:spLocks noChangeShapeType="1"/>
          </p:cNvSpPr>
          <p:nvPr/>
        </p:nvSpPr>
        <p:spPr bwMode="auto">
          <a:xfrm flipV="1">
            <a:off x="6467475" y="4311650"/>
            <a:ext cx="1588"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4164" name="Rectangle 29"/>
          <p:cNvSpPr>
            <a:spLocks noChangeArrowheads="1"/>
          </p:cNvSpPr>
          <p:nvPr/>
        </p:nvSpPr>
        <p:spPr bwMode="auto">
          <a:xfrm>
            <a:off x="6162675" y="4387850"/>
            <a:ext cx="304800" cy="609600"/>
          </a:xfrm>
          <a:prstGeom prst="rect">
            <a:avLst/>
          </a:prstGeom>
          <a:solidFill>
            <a:srgbClr val="FF0000"/>
          </a:solidFill>
          <a:ln w="9525">
            <a:solidFill>
              <a:schemeClr val="tx1"/>
            </a:solidFill>
            <a:miter lim="800000"/>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34165" name="Text Box 30"/>
          <p:cNvSpPr txBox="1">
            <a:spLocks noChangeArrowheads="1"/>
          </p:cNvSpPr>
          <p:nvPr/>
        </p:nvSpPr>
        <p:spPr bwMode="auto">
          <a:xfrm>
            <a:off x="6467475" y="4616450"/>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b="1" i="1">
                <a:latin typeface="Times New Roman" pitchFamily="18" charset="0"/>
              </a:rPr>
              <a:t>K</a:t>
            </a:r>
            <a:endParaRPr kumimoji="0" lang="en-US" altLang="zh-TW" sz="1800" b="1" i="1" baseline="-25000">
              <a:latin typeface="Times New Roman" pitchFamily="18" charset="0"/>
            </a:endParaRPr>
          </a:p>
        </p:txBody>
      </p:sp>
      <p:sp>
        <p:nvSpPr>
          <p:cNvPr id="134166" name="Line 31"/>
          <p:cNvSpPr>
            <a:spLocks noChangeShapeType="1"/>
          </p:cNvSpPr>
          <p:nvPr/>
        </p:nvSpPr>
        <p:spPr bwMode="auto">
          <a:xfrm flipH="1">
            <a:off x="2200275" y="4311650"/>
            <a:ext cx="1588"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4167" name="Line 32"/>
          <p:cNvSpPr>
            <a:spLocks noChangeShapeType="1"/>
          </p:cNvSpPr>
          <p:nvPr/>
        </p:nvSpPr>
        <p:spPr bwMode="auto">
          <a:xfrm>
            <a:off x="2200275" y="4997450"/>
            <a:ext cx="3048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4168" name="Line 33"/>
          <p:cNvSpPr>
            <a:spLocks noChangeShapeType="1"/>
          </p:cNvSpPr>
          <p:nvPr/>
        </p:nvSpPr>
        <p:spPr bwMode="auto">
          <a:xfrm flipV="1">
            <a:off x="2505075" y="4311650"/>
            <a:ext cx="1588"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4169" name="Rectangle 34"/>
          <p:cNvSpPr>
            <a:spLocks noChangeArrowheads="1"/>
          </p:cNvSpPr>
          <p:nvPr/>
        </p:nvSpPr>
        <p:spPr bwMode="auto">
          <a:xfrm>
            <a:off x="2200275" y="4845050"/>
            <a:ext cx="304800" cy="152400"/>
          </a:xfrm>
          <a:prstGeom prst="rect">
            <a:avLst/>
          </a:prstGeom>
          <a:solidFill>
            <a:srgbClr val="FF0000"/>
          </a:solidFill>
          <a:ln w="9525">
            <a:solidFill>
              <a:schemeClr val="tx1"/>
            </a:solidFill>
            <a:miter lim="800000"/>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34170" name="Text Box 35"/>
          <p:cNvSpPr txBox="1">
            <a:spLocks noChangeArrowheads="1"/>
          </p:cNvSpPr>
          <p:nvPr/>
        </p:nvSpPr>
        <p:spPr bwMode="auto">
          <a:xfrm>
            <a:off x="2505075" y="4616450"/>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b="1" i="1">
                <a:latin typeface="Times New Roman" pitchFamily="18" charset="0"/>
              </a:rPr>
              <a:t>K</a:t>
            </a:r>
            <a:endParaRPr kumimoji="0" lang="en-US" altLang="zh-TW" sz="1800" b="1" i="1" baseline="-25000">
              <a:latin typeface="Times New Roman" pitchFamily="18" charset="0"/>
            </a:endParaRPr>
          </a:p>
        </p:txBody>
      </p:sp>
      <p:sp>
        <p:nvSpPr>
          <p:cNvPr id="134171" name="AutoShape 36"/>
          <p:cNvSpPr>
            <a:spLocks noChangeArrowheads="1"/>
          </p:cNvSpPr>
          <p:nvPr/>
        </p:nvSpPr>
        <p:spPr bwMode="auto">
          <a:xfrm>
            <a:off x="1285875" y="3778250"/>
            <a:ext cx="1143000" cy="304800"/>
          </a:xfrm>
          <a:prstGeom prst="curvedDownArrow">
            <a:avLst>
              <a:gd name="adj1" fmla="val 75000"/>
              <a:gd name="adj2" fmla="val 150000"/>
              <a:gd name="adj3" fmla="val 33333"/>
            </a:avLst>
          </a:prstGeom>
          <a:solidFill>
            <a:srgbClr val="FFFF00"/>
          </a:solidFill>
          <a:ln w="9525">
            <a:solidFill>
              <a:schemeClr val="tx1"/>
            </a:solidFill>
            <a:miter lim="800000"/>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34172" name="Text Box 24"/>
          <p:cNvSpPr txBox="1">
            <a:spLocks noChangeArrowheads="1"/>
          </p:cNvSpPr>
          <p:nvPr/>
        </p:nvSpPr>
        <p:spPr bwMode="auto">
          <a:xfrm>
            <a:off x="5435600" y="4616450"/>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b="1" i="1">
                <a:latin typeface="Times New Roman" pitchFamily="18" charset="0"/>
              </a:rPr>
              <a:t>mc</a:t>
            </a:r>
            <a:r>
              <a:rPr kumimoji="0" lang="en-US" altLang="zh-TW" sz="1800" b="1" i="1" baseline="30000">
                <a:latin typeface="Times New Roman" pitchFamily="18" charset="0"/>
              </a:rPr>
              <a:t>2</a:t>
            </a:r>
            <a:endParaRPr kumimoji="0" lang="en-US" altLang="zh-TW" sz="1800" b="1" i="1">
              <a:latin typeface="Times New Roman" pitchFamily="18" charset="0"/>
            </a:endParaRPr>
          </a:p>
        </p:txBody>
      </p:sp>
      <p:sp>
        <p:nvSpPr>
          <p:cNvPr id="134173" name="文字方塊 31"/>
          <p:cNvSpPr txBox="1">
            <a:spLocks noChangeArrowheads="1"/>
          </p:cNvSpPr>
          <p:nvPr/>
        </p:nvSpPr>
        <p:spPr bwMode="auto">
          <a:xfrm>
            <a:off x="1079500" y="5373688"/>
            <a:ext cx="4679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kumimoji="0" lang="zh-TW" altLang="en-US" sz="1800">
                <a:latin typeface="Arial" pitchFamily="34" charset="0"/>
              </a:rPr>
              <a:t>質量的減少可能變為動能的增加！</a:t>
            </a:r>
          </a:p>
        </p:txBody>
      </p:sp>
      <p:sp>
        <p:nvSpPr>
          <p:cNvPr id="2" name="矩形 1"/>
          <p:cNvSpPr/>
          <p:nvPr/>
        </p:nvSpPr>
        <p:spPr>
          <a:xfrm>
            <a:off x="1042988" y="6334370"/>
            <a:ext cx="7939234" cy="369332"/>
          </a:xfrm>
          <a:prstGeom prst="rect">
            <a:avLst/>
          </a:prstGeom>
        </p:spPr>
        <p:txBody>
          <a:bodyPr wrap="square">
            <a:spAutoFit/>
          </a:bodyPr>
          <a:lstStyle/>
          <a:p>
            <a:r>
              <a:rPr kumimoji="0" lang="zh-TW" altLang="en-US" dirty="0">
                <a:solidFill>
                  <a:srgbClr val="FF0000"/>
                </a:solidFill>
                <a:latin typeface="Arial" pitchFamily="34" charset="0"/>
              </a:rPr>
              <a:t>其他形式的能量亦可轉換為質量，質量不再守恆。</a:t>
            </a:r>
            <a:r>
              <a:rPr kumimoji="0" lang="en-US" altLang="zh-TW" dirty="0">
                <a:solidFill>
                  <a:srgbClr val="FF0000"/>
                </a:solidFill>
                <a:latin typeface="Times New Roman" panose="02020603050405020304" pitchFamily="18" charset="0"/>
                <a:cs typeface="Times New Roman" panose="02020603050405020304" pitchFamily="18" charset="0"/>
              </a:rPr>
              <a:t>Mass is not conserved.</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2" name="文字方塊 31">
                <a:extLst>
                  <a:ext uri="{FF2B5EF4-FFF2-40B4-BE49-F238E27FC236}">
                    <a16:creationId xmlns:a16="http://schemas.microsoft.com/office/drawing/2014/main" id="{08106EC5-348F-5647-94A5-DC56B2B69F4C}"/>
                  </a:ext>
                </a:extLst>
              </p:cNvPr>
              <p:cNvSpPr txBox="1"/>
              <p:nvPr/>
            </p:nvSpPr>
            <p:spPr bwMode="auto">
              <a:xfrm>
                <a:off x="1662305" y="730524"/>
                <a:ext cx="1739707" cy="992708"/>
              </a:xfrm>
              <a:prstGeom prst="rect">
                <a:avLst/>
              </a:prstGeom>
              <a:solidFill>
                <a:srgbClr val="FFFF00"/>
              </a:solidFill>
              <a:ln>
                <a:noFill/>
              </a:ln>
            </p:spPr>
            <p:txBody>
              <a:bodyPr wrap="non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a:cs typeface="Times New Roman" panose="02020603050405020304" pitchFamily="18" charset="0"/>
                        </a:rPr>
                        <m:t>𝐸</m:t>
                      </m:r>
                      <m:r>
                        <a:rPr lang="en-US" altLang="zh-TW" b="0" i="1" smtClean="0">
                          <a:latin typeface="Cambria Math"/>
                          <a:cs typeface="Times New Roman" panose="02020603050405020304" pitchFamily="18" charset="0"/>
                        </a:rPr>
                        <m:t>=</m:t>
                      </m:r>
                      <m:f>
                        <m:fPr>
                          <m:ctrlPr>
                            <a:rPr lang="en-US" altLang="zh-TW" b="0" i="1" smtClean="0">
                              <a:latin typeface="Cambria Math" panose="02040503050406030204" pitchFamily="18" charset="0"/>
                              <a:cs typeface="Times New Roman" panose="02020603050405020304" pitchFamily="18" charset="0"/>
                            </a:rPr>
                          </m:ctrlPr>
                        </m:fPr>
                        <m:num>
                          <m:r>
                            <a:rPr lang="en-US" altLang="zh-TW" b="0" i="1" smtClean="0">
                              <a:latin typeface="Cambria Math"/>
                              <a:cs typeface="Times New Roman" panose="02020603050405020304" pitchFamily="18" charset="0"/>
                            </a:rPr>
                            <m:t>𝑚</m:t>
                          </m:r>
                          <m:sSup>
                            <m:sSupPr>
                              <m:ctrlPr>
                                <a:rPr lang="en-US" altLang="zh-TW" b="0" i="1" smtClean="0">
                                  <a:latin typeface="Cambria Math" panose="02040503050406030204" pitchFamily="18" charset="0"/>
                                  <a:cs typeface="Times New Roman" panose="02020603050405020304" pitchFamily="18" charset="0"/>
                                </a:rPr>
                              </m:ctrlPr>
                            </m:sSupPr>
                            <m:e>
                              <m:r>
                                <a:rPr lang="en-US" altLang="zh-TW" b="0" i="1" smtClean="0">
                                  <a:latin typeface="Cambria Math"/>
                                  <a:cs typeface="Times New Roman" panose="02020603050405020304" pitchFamily="18" charset="0"/>
                                </a:rPr>
                                <m:t>𝑐</m:t>
                              </m:r>
                            </m:e>
                            <m:sup>
                              <m:r>
                                <a:rPr lang="en-US" altLang="zh-TW" b="0" i="1" smtClean="0">
                                  <a:latin typeface="Cambria Math"/>
                                  <a:cs typeface="Times New Roman" panose="02020603050405020304" pitchFamily="18" charset="0"/>
                                </a:rPr>
                                <m:t>2</m:t>
                              </m:r>
                            </m:sup>
                          </m:sSup>
                        </m:num>
                        <m:den>
                          <m:rad>
                            <m:radPr>
                              <m:degHide m:val="on"/>
                              <m:ctrlPr>
                                <a:rPr lang="en-US" altLang="zh-TW" b="0" i="1" smtClean="0">
                                  <a:latin typeface="Cambria Math" panose="02040503050406030204" pitchFamily="18" charset="0"/>
                                  <a:cs typeface="Times New Roman" panose="02020603050405020304" pitchFamily="18" charset="0"/>
                                </a:rPr>
                              </m:ctrlPr>
                            </m:radPr>
                            <m:deg/>
                            <m:e>
                              <m:r>
                                <a:rPr lang="en-US" altLang="zh-TW" b="0" i="1" smtClean="0">
                                  <a:latin typeface="Cambria Math"/>
                                  <a:cs typeface="Times New Roman" panose="02020603050405020304" pitchFamily="18" charset="0"/>
                                </a:rPr>
                                <m:t>1−</m:t>
                              </m:r>
                              <m:sSup>
                                <m:sSupPr>
                                  <m:ctrlPr>
                                    <a:rPr lang="en-US" altLang="zh-TW" b="0" i="1" smtClean="0">
                                      <a:latin typeface="Cambria Math" panose="02040503050406030204" pitchFamily="18" charset="0"/>
                                      <a:cs typeface="Times New Roman" panose="02020603050405020304" pitchFamily="18" charset="0"/>
                                    </a:rPr>
                                  </m:ctrlPr>
                                </m:sSupPr>
                                <m:e>
                                  <m:d>
                                    <m:dPr>
                                      <m:ctrlPr>
                                        <a:rPr lang="en-US" altLang="zh-TW" b="0" i="1" smtClean="0">
                                          <a:latin typeface="Cambria Math" panose="02040503050406030204" pitchFamily="18" charset="0"/>
                                          <a:cs typeface="Times New Roman" panose="02020603050405020304" pitchFamily="18" charset="0"/>
                                        </a:rPr>
                                      </m:ctrlPr>
                                    </m:dPr>
                                    <m:e>
                                      <m:f>
                                        <m:fPr>
                                          <m:ctrlPr>
                                            <a:rPr lang="en-US" altLang="zh-TW" b="0" i="1" smtClean="0">
                                              <a:latin typeface="Cambria Math" panose="02040503050406030204" pitchFamily="18" charset="0"/>
                                              <a:cs typeface="Times New Roman" panose="02020603050405020304" pitchFamily="18" charset="0"/>
                                            </a:rPr>
                                          </m:ctrlPr>
                                        </m:fPr>
                                        <m:num>
                                          <m:r>
                                            <a:rPr lang="en-US" altLang="zh-TW" b="0" i="1" smtClean="0">
                                              <a:latin typeface="Cambria Math"/>
                                              <a:cs typeface="Times New Roman" panose="02020603050405020304" pitchFamily="18" charset="0"/>
                                            </a:rPr>
                                            <m:t>𝑣</m:t>
                                          </m:r>
                                        </m:num>
                                        <m:den>
                                          <m:r>
                                            <a:rPr lang="en-US" altLang="zh-TW" b="0" i="1" smtClean="0">
                                              <a:latin typeface="Cambria Math"/>
                                              <a:cs typeface="Times New Roman" panose="02020603050405020304" pitchFamily="18" charset="0"/>
                                            </a:rPr>
                                            <m:t>𝑐</m:t>
                                          </m:r>
                                        </m:den>
                                      </m:f>
                                    </m:e>
                                  </m:d>
                                </m:e>
                                <m:sup>
                                  <m:r>
                                    <a:rPr lang="en-US" altLang="zh-TW" b="0" i="1" smtClean="0">
                                      <a:latin typeface="Cambria Math"/>
                                      <a:cs typeface="Times New Roman" panose="02020603050405020304" pitchFamily="18" charset="0"/>
                                    </a:rPr>
                                    <m:t>2</m:t>
                                  </m:r>
                                </m:sup>
                              </m:sSup>
                            </m:e>
                          </m:rad>
                        </m:den>
                      </m:f>
                    </m:oMath>
                  </m:oMathPara>
                </a14:m>
                <a:endParaRPr lang="zh-TW" altLang="en-US" i="1" dirty="0">
                  <a:latin typeface="Times New Roman" panose="02020603050405020304" pitchFamily="18" charset="0"/>
                  <a:cs typeface="Times New Roman" panose="02020603050405020304" pitchFamily="18" charset="0"/>
                </a:endParaRPr>
              </a:p>
            </p:txBody>
          </p:sp>
        </mc:Choice>
        <mc:Fallback xmlns="">
          <p:sp>
            <p:nvSpPr>
              <p:cNvPr id="32" name="文字方塊 31">
                <a:extLst>
                  <a:ext uri="{FF2B5EF4-FFF2-40B4-BE49-F238E27FC236}">
                    <a16:creationId xmlns:a16="http://schemas.microsoft.com/office/drawing/2014/main" id="{08106EC5-348F-5647-94A5-DC56B2B69F4C}"/>
                  </a:ext>
                </a:extLst>
              </p:cNvPr>
              <p:cNvSpPr txBox="1">
                <a:spLocks noRot="1" noChangeAspect="1" noMove="1" noResize="1" noEditPoints="1" noAdjustHandles="1" noChangeArrowheads="1" noChangeShapeType="1" noTextEdit="1"/>
              </p:cNvSpPr>
              <p:nvPr/>
            </p:nvSpPr>
            <p:spPr bwMode="auto">
              <a:xfrm>
                <a:off x="1662305" y="730524"/>
                <a:ext cx="1739707" cy="992708"/>
              </a:xfrm>
              <a:prstGeom prst="rect">
                <a:avLst/>
              </a:prstGeom>
              <a:blipFill>
                <a:blip r:embed="rId2"/>
                <a:stretch>
                  <a:fillRect/>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3" name="文字方塊 32">
                <a:extLst>
                  <a:ext uri="{FF2B5EF4-FFF2-40B4-BE49-F238E27FC236}">
                    <a16:creationId xmlns:a16="http://schemas.microsoft.com/office/drawing/2014/main" id="{DA611071-B038-084F-952C-C5420635AB97}"/>
                  </a:ext>
                </a:extLst>
              </p:cNvPr>
              <p:cNvSpPr txBox="1"/>
              <p:nvPr/>
            </p:nvSpPr>
            <p:spPr>
              <a:xfrm>
                <a:off x="4843757" y="932269"/>
                <a:ext cx="934743"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i="1" smtClean="0">
                          <a:latin typeface="Cambria Math" panose="02040503050406030204" pitchFamily="18" charset="0"/>
                          <a:cs typeface="Times New Roman" pitchFamily="18" charset="0"/>
                        </a:rPr>
                        <m:t>𝐸</m:t>
                      </m:r>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𝑚</m:t>
                      </m:r>
                      <m:sSup>
                        <m:sSupPr>
                          <m:ctrlPr>
                            <a:rPr kumimoji="1" lang="en-US" altLang="zh-TW" b="0"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𝑐</m:t>
                          </m:r>
                        </m:e>
                        <m:sup>
                          <m:r>
                            <a:rPr kumimoji="1" lang="en-US" altLang="zh-TW" b="0" i="1" smtClean="0">
                              <a:latin typeface="Cambria Math" panose="02040503050406030204" pitchFamily="18" charset="0"/>
                              <a:cs typeface="Times New Roman" pitchFamily="18" charset="0"/>
                            </a:rPr>
                            <m:t>2</m:t>
                          </m:r>
                        </m:sup>
                      </m:sSup>
                    </m:oMath>
                  </m:oMathPara>
                </a14:m>
                <a:endParaRPr kumimoji="1" lang="zh-TW" altLang="en-US" dirty="0">
                  <a:latin typeface="Times New Roman" pitchFamily="18" charset="0"/>
                  <a:cs typeface="Times New Roman" pitchFamily="18" charset="0"/>
                </a:endParaRPr>
              </a:p>
            </p:txBody>
          </p:sp>
        </mc:Choice>
        <mc:Fallback xmlns="">
          <p:sp>
            <p:nvSpPr>
              <p:cNvPr id="33" name="文字方塊 32">
                <a:extLst>
                  <a:ext uri="{FF2B5EF4-FFF2-40B4-BE49-F238E27FC236}">
                    <a16:creationId xmlns:a16="http://schemas.microsoft.com/office/drawing/2014/main" id="{DA611071-B038-084F-952C-C5420635AB97}"/>
                  </a:ext>
                </a:extLst>
              </p:cNvPr>
              <p:cNvSpPr txBox="1">
                <a:spLocks noRot="1" noChangeAspect="1" noMove="1" noResize="1" noEditPoints="1" noAdjustHandles="1" noChangeArrowheads="1" noChangeShapeType="1" noTextEdit="1"/>
              </p:cNvSpPr>
              <p:nvPr/>
            </p:nvSpPr>
            <p:spPr>
              <a:xfrm>
                <a:off x="4843757" y="932269"/>
                <a:ext cx="934743" cy="276999"/>
              </a:xfrm>
              <a:prstGeom prst="rect">
                <a:avLst/>
              </a:prstGeom>
              <a:blipFill>
                <a:blip r:embed="rId3"/>
                <a:stretch>
                  <a:fillRect l="-4000" r="-1333" b="-43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4" name="文字方塊 33">
                <a:extLst>
                  <a:ext uri="{FF2B5EF4-FFF2-40B4-BE49-F238E27FC236}">
                    <a16:creationId xmlns:a16="http://schemas.microsoft.com/office/drawing/2014/main" id="{9D1376B2-AF22-1E4A-A730-EA054FF64BA2}"/>
                  </a:ext>
                </a:extLst>
              </p:cNvPr>
              <p:cNvSpPr txBox="1"/>
              <p:nvPr/>
            </p:nvSpPr>
            <p:spPr>
              <a:xfrm>
                <a:off x="3486243" y="3358783"/>
                <a:ext cx="1379352"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i="1" smtClean="0">
                          <a:latin typeface="Cambria Math" panose="02040503050406030204" pitchFamily="18" charset="0"/>
                          <a:cs typeface="Times New Roman" pitchFamily="18" charset="0"/>
                        </a:rPr>
                        <m:t>𝐸</m:t>
                      </m:r>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𝑚</m:t>
                      </m:r>
                      <m:sSup>
                        <m:sSupPr>
                          <m:ctrlPr>
                            <a:rPr kumimoji="1" lang="en-US" altLang="zh-TW" b="0"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𝑐</m:t>
                          </m:r>
                        </m:e>
                        <m:sup>
                          <m:r>
                            <a:rPr kumimoji="1" lang="en-US" altLang="zh-TW" b="0" i="1" smtClean="0">
                              <a:latin typeface="Cambria Math" panose="02040503050406030204" pitchFamily="18" charset="0"/>
                              <a:cs typeface="Times New Roman" pitchFamily="18" charset="0"/>
                            </a:rPr>
                            <m:t>2</m:t>
                          </m:r>
                        </m:sup>
                      </m:sSup>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𝐾</m:t>
                      </m:r>
                    </m:oMath>
                  </m:oMathPara>
                </a14:m>
                <a:endParaRPr kumimoji="1" lang="zh-TW" altLang="en-US" dirty="0">
                  <a:latin typeface="Times New Roman" pitchFamily="18" charset="0"/>
                  <a:cs typeface="Times New Roman" pitchFamily="18" charset="0"/>
                </a:endParaRPr>
              </a:p>
            </p:txBody>
          </p:sp>
        </mc:Choice>
        <mc:Fallback xmlns="">
          <p:sp>
            <p:nvSpPr>
              <p:cNvPr id="34" name="文字方塊 33">
                <a:extLst>
                  <a:ext uri="{FF2B5EF4-FFF2-40B4-BE49-F238E27FC236}">
                    <a16:creationId xmlns:a16="http://schemas.microsoft.com/office/drawing/2014/main" id="{9D1376B2-AF22-1E4A-A730-EA054FF64BA2}"/>
                  </a:ext>
                </a:extLst>
              </p:cNvPr>
              <p:cNvSpPr txBox="1">
                <a:spLocks noRot="1" noChangeAspect="1" noMove="1" noResize="1" noEditPoints="1" noAdjustHandles="1" noChangeArrowheads="1" noChangeShapeType="1" noTextEdit="1"/>
              </p:cNvSpPr>
              <p:nvPr/>
            </p:nvSpPr>
            <p:spPr>
              <a:xfrm>
                <a:off x="3486243" y="3358783"/>
                <a:ext cx="1379352" cy="276999"/>
              </a:xfrm>
              <a:prstGeom prst="rect">
                <a:avLst/>
              </a:prstGeom>
              <a:blipFill>
                <a:blip r:embed="rId4"/>
                <a:stretch>
                  <a:fillRect l="-2752" t="-4545" r="-1835" b="-4545"/>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213451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screen&#10;&#10;Description automatically generated">
            <a:extLst>
              <a:ext uri="{FF2B5EF4-FFF2-40B4-BE49-F238E27FC236}">
                <a16:creationId xmlns:a16="http://schemas.microsoft.com/office/drawing/2014/main" id="{6BF960E4-DE31-3057-4C9E-AF1B40B43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600" y="548680"/>
            <a:ext cx="7840799" cy="5415022"/>
          </a:xfrm>
          <a:prstGeom prst="rect">
            <a:avLst/>
          </a:prstGeom>
        </p:spPr>
      </p:pic>
    </p:spTree>
    <p:extLst>
      <p:ext uri="{BB962C8B-B14F-4D97-AF65-F5344CB8AC3E}">
        <p14:creationId xmlns:p14="http://schemas.microsoft.com/office/powerpoint/2010/main" val="164796694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90" name="Picture 6" descr="http://scitech.people.com.cn/mediafile/200504/20/F2005042008551700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6854" y="2445265"/>
            <a:ext cx="2569916" cy="357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8" descr="http://inside.mines.edu/~fsarazin/phgn310/ein1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87" y="3573016"/>
            <a:ext cx="2270125"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10" descr="http://pic.eslite.com/Upload/Product/200807/m/63351737285125000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b="23386"/>
          <a:stretch>
            <a:fillRect/>
          </a:stretch>
        </p:blipFill>
        <p:spPr bwMode="auto">
          <a:xfrm>
            <a:off x="754887" y="116334"/>
            <a:ext cx="3242137" cy="352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4" descr="Albert Einstein E=mc2 Physical Formula On Blackboard">
            <a:hlinkClick r:id="rId6" tooltip="Download Albert Einstein E=mc2 Physical Formula On Blackboard for $6"/>
          </p:cNvPr>
          <p:cNvPicPr>
            <a:picLocks noChangeAspect="1" noChangeArrowheads="1"/>
          </p:cNvPicPr>
          <p:nvPr/>
        </p:nvPicPr>
        <p:blipFill>
          <a:blip r:embed="rId7">
            <a:extLst>
              <a:ext uri="{28A0092B-C50C-407E-A947-70E740481C1C}">
                <a14:useLocalDpi xmlns:a14="http://schemas.microsoft.com/office/drawing/2010/main" val="0"/>
              </a:ext>
            </a:extLst>
          </a:blip>
          <a:srcRect t="18144" b="16841"/>
          <a:stretch>
            <a:fillRect/>
          </a:stretch>
        </p:blipFill>
        <p:spPr bwMode="auto">
          <a:xfrm>
            <a:off x="3203848" y="4509120"/>
            <a:ext cx="2325688"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0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39189" y="116772"/>
            <a:ext cx="4239419" cy="2257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10"/>
          <p:cNvSpPr txBox="1">
            <a:spLocks noChangeArrowheads="1"/>
          </p:cNvSpPr>
          <p:nvPr/>
        </p:nvSpPr>
        <p:spPr bwMode="auto">
          <a:xfrm>
            <a:off x="2375955" y="6067811"/>
            <a:ext cx="5112568" cy="369332"/>
          </a:xfrm>
          <a:prstGeom prst="rect">
            <a:avLst/>
          </a:prstGeom>
          <a:noFill/>
          <a:ln w="9525" algn="ctr">
            <a:noFill/>
            <a:miter lim="800000"/>
            <a:headEnd/>
            <a:tailEnd/>
          </a:ln>
        </p:spPr>
        <p:txBody>
          <a:bodyPr wrap="square">
            <a:spAutoFit/>
          </a:bodyPr>
          <a:lstStyle/>
          <a:p>
            <a:pPr>
              <a:spcBef>
                <a:spcPct val="50000"/>
              </a:spcBef>
              <a:defRPr/>
            </a:pPr>
            <a:r>
              <a:rPr lang="zh-TW" altLang="en-US" dirty="0">
                <a:latin typeface="+mn-lt"/>
              </a:rPr>
              <a:t>這個公式開啟了質量與能量互相轉換的可能！</a:t>
            </a:r>
            <a:endParaRPr lang="en-US" altLang="zh-TW" dirty="0">
              <a:latin typeface="+mn-lt"/>
            </a:endParaRPr>
          </a:p>
        </p:txBody>
      </p:sp>
      <p:sp>
        <p:nvSpPr>
          <p:cNvPr id="8" name="Text Box 10">
            <a:extLst>
              <a:ext uri="{FF2B5EF4-FFF2-40B4-BE49-F238E27FC236}">
                <a16:creationId xmlns:a16="http://schemas.microsoft.com/office/drawing/2014/main" id="{9BCC159A-C723-F94F-8E03-A3F4A9D84055}"/>
              </a:ext>
            </a:extLst>
          </p:cNvPr>
          <p:cNvSpPr txBox="1">
            <a:spLocks noChangeArrowheads="1"/>
          </p:cNvSpPr>
          <p:nvPr/>
        </p:nvSpPr>
        <p:spPr bwMode="auto">
          <a:xfrm>
            <a:off x="2391971" y="6437143"/>
            <a:ext cx="5112568" cy="369332"/>
          </a:xfrm>
          <a:prstGeom prst="rect">
            <a:avLst/>
          </a:prstGeom>
          <a:noFill/>
          <a:ln w="9525" algn="ctr">
            <a:noFill/>
            <a:miter lim="800000"/>
            <a:headEnd/>
            <a:tailEnd/>
          </a:ln>
        </p:spPr>
        <p:txBody>
          <a:bodyPr wrap="square">
            <a:spAutoFit/>
          </a:bodyPr>
          <a:lstStyle/>
          <a:p>
            <a:pPr>
              <a:spcBef>
                <a:spcPct val="50000"/>
              </a:spcBef>
              <a:defRPr/>
            </a:pPr>
            <a:r>
              <a:rPr lang="zh-TW" altLang="en-US" dirty="0">
                <a:latin typeface="+mn-lt"/>
              </a:rPr>
              <a:t>質量與能量其實是互通的同一種物理量！</a:t>
            </a:r>
            <a:endParaRPr lang="en-US" altLang="zh-TW"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4390"/>
                                        </p:tgtEl>
                                        <p:attrNameLst>
                                          <p:attrName>style.visibility</p:attrName>
                                        </p:attrNameLst>
                                      </p:cBhvr>
                                      <p:to>
                                        <p:strVal val="visible"/>
                                      </p:to>
                                    </p:set>
                                    <p:anim calcmode="lin" valueType="num">
                                      <p:cBhvr additive="base">
                                        <p:cTn id="7" dur="500" fill="hold"/>
                                        <p:tgtEl>
                                          <p:spTgt spid="144390"/>
                                        </p:tgtEl>
                                        <p:attrNameLst>
                                          <p:attrName>ppt_x</p:attrName>
                                        </p:attrNameLst>
                                      </p:cBhvr>
                                      <p:tavLst>
                                        <p:tav tm="0">
                                          <p:val>
                                            <p:strVal val="#ppt_x"/>
                                          </p:val>
                                        </p:tav>
                                        <p:tav tm="100000">
                                          <p:val>
                                            <p:strVal val="#ppt_x"/>
                                          </p:val>
                                        </p:tav>
                                      </p:tavLst>
                                    </p:anim>
                                    <p:anim calcmode="lin" valueType="num">
                                      <p:cBhvr additive="base">
                                        <p:cTn id="8" dur="500" fill="hold"/>
                                        <p:tgtEl>
                                          <p:spTgt spid="1443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403648" y="1124744"/>
            <a:ext cx="6408738" cy="434975"/>
          </a:xfrm>
        </p:spPr>
        <p:txBody>
          <a:bodyPr/>
          <a:lstStyle/>
          <a:p>
            <a:pPr algn="l" eaLnBrk="1" hangingPunct="1"/>
            <a:r>
              <a:rPr lang="zh-TW" altLang="en-US" sz="1800" dirty="0">
                <a:solidFill>
                  <a:schemeClr val="tx1"/>
                </a:solidFill>
                <a:latin typeface="新細明體" pitchFamily="18" charset="-120"/>
              </a:rPr>
              <a:t>如果可以將一個硬幣殲滅，全部化為能量</a:t>
            </a:r>
            <a:r>
              <a:rPr lang="en-US" altLang="zh-TW" sz="1800" dirty="0">
                <a:solidFill>
                  <a:schemeClr val="tx1"/>
                </a:solidFill>
                <a:latin typeface="新細明體" pitchFamily="18" charset="-120"/>
              </a:rPr>
              <a:t>……</a:t>
            </a:r>
          </a:p>
        </p:txBody>
      </p:sp>
      <p:sp>
        <p:nvSpPr>
          <p:cNvPr id="246792" name="Text Box 8"/>
          <p:cNvSpPr txBox="1">
            <a:spLocks noChangeArrowheads="1"/>
          </p:cNvSpPr>
          <p:nvPr/>
        </p:nvSpPr>
        <p:spPr bwMode="auto">
          <a:xfrm>
            <a:off x="1330325" y="5052258"/>
            <a:ext cx="6769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50000"/>
              </a:spcBef>
              <a:buFontTx/>
              <a:buNone/>
            </a:pPr>
            <a:r>
              <a:rPr lang="zh-TW" altLang="en-US" sz="1800">
                <a:solidFill>
                  <a:srgbClr val="FF0000"/>
                </a:solidFill>
              </a:rPr>
              <a:t>這比一座核能電廠一天產生的電能還多！</a:t>
            </a:r>
            <a:endParaRPr lang="en-US" altLang="zh-TW" sz="1800">
              <a:solidFill>
                <a:srgbClr val="FF0000"/>
              </a:solidFill>
            </a:endParaRPr>
          </a:p>
        </p:txBody>
      </p:sp>
      <p:pic>
        <p:nvPicPr>
          <p:cNvPr id="2055" name="Picture 5" descr="http://album.udn.com/community/img/PSN_PHOTO/anpey/f_2986149_1.JPG"/>
          <p:cNvPicPr>
            <a:picLocks noChangeAspect="1" noChangeArrowheads="1"/>
          </p:cNvPicPr>
          <p:nvPr/>
        </p:nvPicPr>
        <p:blipFill>
          <a:blip r:embed="rId2">
            <a:extLst>
              <a:ext uri="{28A0092B-C50C-407E-A947-70E740481C1C}">
                <a14:useLocalDpi xmlns:a14="http://schemas.microsoft.com/office/drawing/2010/main" val="0"/>
              </a:ext>
            </a:extLst>
          </a:blip>
          <a:srcRect l="36676" t="22050" r="29015" b="32275"/>
          <a:stretch>
            <a:fillRect/>
          </a:stretch>
        </p:blipFill>
        <p:spPr bwMode="auto">
          <a:xfrm>
            <a:off x="1763713" y="2604333"/>
            <a:ext cx="151130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7" name="Picture 7" descr="http://automomohk.com/blog/wp-content/uploads/2010/01/A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1740733"/>
            <a:ext cx="3394075"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8"/>
          <p:cNvSpPr txBox="1">
            <a:spLocks noChangeArrowheads="1"/>
          </p:cNvSpPr>
          <p:nvPr/>
        </p:nvSpPr>
        <p:spPr bwMode="auto">
          <a:xfrm>
            <a:off x="1330325" y="5517232"/>
            <a:ext cx="5473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a:t>一個硬幣換一個電廠！</a:t>
            </a:r>
          </a:p>
        </p:txBody>
      </p:sp>
      <mc:AlternateContent xmlns:mc="http://schemas.openxmlformats.org/markup-compatibility/2006" xmlns:a14="http://schemas.microsoft.com/office/drawing/2010/main">
        <mc:Choice Requires="a14">
          <p:sp>
            <p:nvSpPr>
              <p:cNvPr id="2" name="文字方塊 1"/>
              <p:cNvSpPr txBox="1"/>
              <p:nvPr/>
            </p:nvSpPr>
            <p:spPr>
              <a:xfrm>
                <a:off x="6300192" y="1124744"/>
                <a:ext cx="1222995"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𝐸</m:t>
                      </m:r>
                      <m:r>
                        <a:rPr lang="en-US" altLang="zh-TW" b="0" i="1" smtClean="0">
                          <a:latin typeface="Cambria Math"/>
                        </a:rPr>
                        <m:t>=</m:t>
                      </m:r>
                      <m:r>
                        <a:rPr lang="en-US" altLang="zh-TW" b="0" i="1" smtClean="0">
                          <a:latin typeface="Cambria Math"/>
                        </a:rPr>
                        <m:t>𝑚</m:t>
                      </m:r>
                      <m:sSup>
                        <m:sSupPr>
                          <m:ctrlPr>
                            <a:rPr lang="en-US" altLang="zh-TW" b="0" i="1" smtClean="0">
                              <a:latin typeface="Cambria Math" panose="02040503050406030204" pitchFamily="18" charset="0"/>
                            </a:rPr>
                          </m:ctrlPr>
                        </m:sSupPr>
                        <m:e>
                          <m:r>
                            <a:rPr lang="en-US" altLang="zh-TW" b="0" i="1" smtClean="0">
                              <a:latin typeface="Cambria Math"/>
                            </a:rPr>
                            <m:t>𝑐</m:t>
                          </m:r>
                        </m:e>
                        <m:sup>
                          <m:r>
                            <a:rPr lang="en-US" altLang="zh-TW" b="0" i="1" smtClean="0">
                              <a:latin typeface="Cambria Math"/>
                            </a:rPr>
                            <m:t>2</m:t>
                          </m:r>
                        </m:sup>
                      </m:sSup>
                    </m:oMath>
                  </m:oMathPara>
                </a14:m>
                <a:endParaRPr lang="zh-TW" altLang="en-US" i="1"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6300192" y="1124744"/>
                <a:ext cx="1222995" cy="369332"/>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7F3D47EC-D893-3647-A803-59DCF3959DD8}"/>
                  </a:ext>
                </a:extLst>
              </p:cNvPr>
              <p:cNvSpPr txBox="1"/>
              <p:nvPr/>
            </p:nvSpPr>
            <p:spPr>
              <a:xfrm>
                <a:off x="1403648" y="4449130"/>
                <a:ext cx="5951686"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𝑚</m:t>
                      </m:r>
                      <m:sSup>
                        <m:sSupPr>
                          <m:ctrlPr>
                            <a:rPr lang="en-US" altLang="zh-TW" b="0" i="1" smtClean="0">
                              <a:latin typeface="Cambria Math" panose="02040503050406030204" pitchFamily="18" charset="0"/>
                            </a:rPr>
                          </m:ctrlPr>
                        </m:sSupPr>
                        <m:e>
                          <m:r>
                            <a:rPr lang="en-US" altLang="zh-TW" b="0" i="1" smtClean="0">
                              <a:latin typeface="Cambria Math"/>
                            </a:rPr>
                            <m:t>𝑐</m:t>
                          </m:r>
                        </m:e>
                        <m:sup>
                          <m:r>
                            <a:rPr lang="en-US" altLang="zh-TW" b="0" i="1" smtClean="0">
                              <a:latin typeface="Cambria Math"/>
                            </a:rPr>
                            <m:t>2</m:t>
                          </m:r>
                        </m:sup>
                      </m:sSup>
                      <m:r>
                        <a:rPr lang="en-US" altLang="zh-TW" b="0" i="1" smtClean="0">
                          <a:latin typeface="Cambria Math" panose="02040503050406030204" pitchFamily="18" charset="0"/>
                        </a:rPr>
                        <m:t>=3.1</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10</m:t>
                          </m:r>
                        </m:e>
                        <m:sup>
                          <m:r>
                            <a:rPr lang="en-US" altLang="zh-TW" b="0" i="1" smtClean="0">
                              <a:latin typeface="Cambria Math" panose="02040503050406030204" pitchFamily="18" charset="0"/>
                              <a:ea typeface="Cambria Math" panose="02040503050406030204" pitchFamily="18" charset="0"/>
                            </a:rPr>
                            <m:t>−3</m:t>
                          </m:r>
                        </m:sup>
                      </m:sSup>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3×</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10</m:t>
                                  </m:r>
                                </m:e>
                                <m:sup>
                                  <m:r>
                                    <a:rPr lang="en-US" altLang="zh-TW" b="0" i="1" smtClean="0">
                                      <a:latin typeface="Cambria Math" panose="02040503050406030204" pitchFamily="18" charset="0"/>
                                      <a:ea typeface="Cambria Math" panose="02040503050406030204" pitchFamily="18" charset="0"/>
                                    </a:rPr>
                                    <m:t>8</m:t>
                                  </m:r>
                                </m:sup>
                              </m:sSup>
                            </m:e>
                          </m:d>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~2.8×</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10</m:t>
                          </m:r>
                        </m:e>
                        <m:sup>
                          <m:r>
                            <a:rPr lang="en-US" altLang="zh-TW" b="0" i="1" smtClean="0">
                              <a:latin typeface="Cambria Math" panose="02040503050406030204" pitchFamily="18" charset="0"/>
                              <a:ea typeface="Cambria Math" panose="02040503050406030204" pitchFamily="18" charset="0"/>
                            </a:rPr>
                            <m:t>14</m:t>
                          </m:r>
                        </m:sup>
                      </m:sSup>
                      <m:r>
                        <a:rPr lang="en-US" altLang="zh-TW" b="0" i="1" smtClean="0">
                          <a:latin typeface="Cambria Math" panose="02040503050406030204" pitchFamily="18" charset="0"/>
                          <a:ea typeface="Cambria Math" panose="02040503050406030204" pitchFamily="18" charset="0"/>
                        </a:rPr>
                        <m:t> </m:t>
                      </m:r>
                      <m:r>
                        <m:rPr>
                          <m:nor/>
                        </m:rPr>
                        <a:rPr lang="en-US" altLang="zh-TW" b="0" i="0" smtClean="0">
                          <a:latin typeface="Cambria Math" panose="02040503050406030204" pitchFamily="18" charset="0"/>
                          <a:ea typeface="Cambria Math" panose="02040503050406030204" pitchFamily="18" charset="0"/>
                        </a:rPr>
                        <m:t>J</m:t>
                      </m:r>
                      <m:r>
                        <a:rPr lang="en-US" altLang="zh-TW" b="0" i="1" smtClean="0">
                          <a:latin typeface="Cambria Math" panose="02040503050406030204" pitchFamily="18" charset="0"/>
                          <a:ea typeface="Cambria Math" panose="02040503050406030204" pitchFamily="18" charset="0"/>
                        </a:rPr>
                        <m:t>~78</m:t>
                      </m:r>
                      <m:r>
                        <m:rPr>
                          <m:nor/>
                        </m:rPr>
                        <a:rPr lang="en-US" altLang="zh-TW" b="0" i="0" smtClean="0">
                          <a:latin typeface="Cambria Math" panose="02040503050406030204" pitchFamily="18" charset="0"/>
                          <a:ea typeface="Cambria Math" panose="02040503050406030204" pitchFamily="18" charset="0"/>
                        </a:rPr>
                        <m:t> </m:t>
                      </m:r>
                      <m:r>
                        <m:rPr>
                          <m:nor/>
                        </m:rPr>
                        <a:rPr lang="en-US" altLang="zh-TW" b="0" i="0" smtClean="0">
                          <a:latin typeface="Cambria Math" panose="02040503050406030204" pitchFamily="18" charset="0"/>
                          <a:ea typeface="Cambria Math" panose="02040503050406030204" pitchFamily="18" charset="0"/>
                        </a:rPr>
                        <m:t>GW</m:t>
                      </m:r>
                      <m:r>
                        <a:rPr lang="en-US" altLang="zh-TW" b="0" i="1" smtClean="0">
                          <a:latin typeface="Cambria Math" panose="02040503050406030204" pitchFamily="18" charset="0"/>
                          <a:ea typeface="Cambria Math" panose="02040503050406030204" pitchFamily="18" charset="0"/>
                        </a:rPr>
                        <m:t>∙</m:t>
                      </m:r>
                      <m:r>
                        <m:rPr>
                          <m:nor/>
                        </m:rPr>
                        <a:rPr lang="en-US" altLang="zh-TW" b="0" i="0" smtClean="0">
                          <a:latin typeface="Cambria Math" panose="02040503050406030204" pitchFamily="18" charset="0"/>
                          <a:ea typeface="Cambria Math" panose="02040503050406030204" pitchFamily="18" charset="0"/>
                        </a:rPr>
                        <m:t>h</m:t>
                      </m:r>
                    </m:oMath>
                  </m:oMathPara>
                </a14:m>
                <a:endParaRPr lang="zh-TW" altLang="en-US" i="1" dirty="0"/>
              </a:p>
            </p:txBody>
          </p:sp>
        </mc:Choice>
        <mc:Fallback xmlns="">
          <p:sp>
            <p:nvSpPr>
              <p:cNvPr id="10" name="文字方塊 9">
                <a:extLst>
                  <a:ext uri="{FF2B5EF4-FFF2-40B4-BE49-F238E27FC236}">
                    <a16:creationId xmlns:a16="http://schemas.microsoft.com/office/drawing/2014/main" id="{7F3D47EC-D893-3647-A803-59DCF3959DD8}"/>
                  </a:ext>
                </a:extLst>
              </p:cNvPr>
              <p:cNvSpPr txBox="1">
                <a:spLocks noRot="1" noChangeAspect="1" noMove="1" noResize="1" noEditPoints="1" noAdjustHandles="1" noChangeArrowheads="1" noChangeShapeType="1" noTextEdit="1"/>
              </p:cNvSpPr>
              <p:nvPr/>
            </p:nvSpPr>
            <p:spPr>
              <a:xfrm>
                <a:off x="1403648" y="4449130"/>
                <a:ext cx="5951686" cy="369332"/>
              </a:xfrm>
              <a:prstGeom prst="rect">
                <a:avLst/>
              </a:prstGeom>
              <a:blipFill>
                <a:blip r:embed="rId8"/>
                <a:stretch>
                  <a:fillRect b="-16667"/>
                </a:stretch>
              </a:blipFill>
            </p:spPr>
            <p:txBody>
              <a:bodyPr/>
              <a:lstStyle/>
              <a:p>
                <a:r>
                  <a:rPr lang="zh-TW"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6792">
                                            <p:txEl>
                                              <p:pRg st="0" end="0"/>
                                            </p:txEl>
                                          </p:spTgt>
                                        </p:tgtEl>
                                        <p:attrNameLst>
                                          <p:attrName>style.visibility</p:attrName>
                                        </p:attrNameLst>
                                      </p:cBhvr>
                                      <p:to>
                                        <p:strVal val="visible"/>
                                      </p:to>
                                    </p:set>
                                    <p:anim calcmode="lin" valueType="num">
                                      <p:cBhvr additive="base">
                                        <p:cTn id="13" dur="500" fill="hold"/>
                                        <p:tgtEl>
                                          <p:spTgt spid="24679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6792">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3367"/>
                                        </p:tgtEl>
                                        <p:attrNameLst>
                                          <p:attrName>style.visibility</p:attrName>
                                        </p:attrNameLst>
                                      </p:cBhvr>
                                      <p:to>
                                        <p:strVal val="visible"/>
                                      </p:to>
                                    </p:set>
                                    <p:anim calcmode="lin" valueType="num">
                                      <p:cBhvr additive="base">
                                        <p:cTn id="17" dur="500" fill="hold"/>
                                        <p:tgtEl>
                                          <p:spTgt spid="143367"/>
                                        </p:tgtEl>
                                        <p:attrNameLst>
                                          <p:attrName>ppt_x</p:attrName>
                                        </p:attrNameLst>
                                      </p:cBhvr>
                                      <p:tavLst>
                                        <p:tav tm="0">
                                          <p:val>
                                            <p:strVal val="#ppt_x"/>
                                          </p:val>
                                        </p:tav>
                                        <p:tav tm="100000">
                                          <p:val>
                                            <p:strVal val="#ppt_x"/>
                                          </p:val>
                                        </p:tav>
                                      </p:tavLst>
                                    </p:anim>
                                    <p:anim calcmode="lin" valueType="num">
                                      <p:cBhvr additive="base">
                                        <p:cTn id="18" dur="500" fill="hold"/>
                                        <p:tgtEl>
                                          <p:spTgt spid="14336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4" descr="atom2"/>
          <p:cNvPicPr>
            <a:picLocks noChangeAspect="1" noChangeArrowheads="1"/>
          </p:cNvPicPr>
          <p:nvPr/>
        </p:nvPicPr>
        <p:blipFill>
          <a:blip r:embed="rId2">
            <a:extLst>
              <a:ext uri="{28A0092B-C50C-407E-A947-70E740481C1C}">
                <a14:useLocalDpi xmlns:a14="http://schemas.microsoft.com/office/drawing/2010/main" val="0"/>
              </a:ext>
            </a:extLst>
          </a:blip>
          <a:srcRect t="5724" b="11118"/>
          <a:stretch>
            <a:fillRect/>
          </a:stretch>
        </p:blipFill>
        <p:spPr bwMode="auto">
          <a:xfrm>
            <a:off x="1691680" y="1076325"/>
            <a:ext cx="5437188"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19139" name="Text Box 5"/>
              <p:cNvSpPr txBox="1">
                <a:spLocks noChangeArrowheads="1"/>
              </p:cNvSpPr>
              <p:nvPr/>
            </p:nvSpPr>
            <p:spPr bwMode="auto">
              <a:xfrm>
                <a:off x="720080" y="6084149"/>
                <a:ext cx="795637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solidFill>
                      <a:srgbClr val="FF0000"/>
                    </a:solidFill>
                    <a:latin typeface="Arial" charset="0"/>
                  </a:rPr>
                  <a:t>總質量減少，消失的質量以能量形式釋出，</a:t>
                </a:r>
                <a14:m>
                  <m:oMath xmlns:m="http://schemas.openxmlformats.org/officeDocument/2006/math">
                    <m:r>
                      <a:rPr kumimoji="0" lang="en-US" altLang="zh-TW" sz="1800" b="0" i="1" smtClean="0">
                        <a:solidFill>
                          <a:srgbClr val="FF0000"/>
                        </a:solidFill>
                        <a:latin typeface="Cambria Math" panose="02040503050406030204" pitchFamily="18" charset="0"/>
                      </a:rPr>
                      <m:t>𝐸</m:t>
                    </m:r>
                    <m:r>
                      <a:rPr kumimoji="0" lang="en-US" altLang="zh-TW" sz="1800" b="0" i="1" smtClean="0">
                        <a:solidFill>
                          <a:srgbClr val="FF0000"/>
                        </a:solidFill>
                        <a:latin typeface="Cambria Math" panose="02040503050406030204" pitchFamily="18" charset="0"/>
                      </a:rPr>
                      <m:t>=</m:t>
                    </m:r>
                    <m:r>
                      <a:rPr kumimoji="0" lang="en-US" altLang="zh-TW" sz="1800" b="0" i="1" smtClean="0">
                        <a:solidFill>
                          <a:srgbClr val="FF0000"/>
                        </a:solidFill>
                        <a:latin typeface="Cambria Math" panose="02040503050406030204" pitchFamily="18" charset="0"/>
                      </a:rPr>
                      <m:t>𝑚</m:t>
                    </m:r>
                    <m:sSup>
                      <m:sSupPr>
                        <m:ctrlPr>
                          <a:rPr kumimoji="0" lang="en-US" altLang="zh-TW" sz="1800" b="0" i="1" smtClean="0">
                            <a:solidFill>
                              <a:srgbClr val="FF0000"/>
                            </a:solidFill>
                            <a:latin typeface="Cambria Math" panose="02040503050406030204" pitchFamily="18" charset="0"/>
                          </a:rPr>
                        </m:ctrlPr>
                      </m:sSupPr>
                      <m:e>
                        <m:r>
                          <a:rPr kumimoji="0" lang="en-US" altLang="zh-TW" sz="1800" b="0" i="1" smtClean="0">
                            <a:solidFill>
                              <a:srgbClr val="FF0000"/>
                            </a:solidFill>
                            <a:latin typeface="Cambria Math" panose="02040503050406030204" pitchFamily="18" charset="0"/>
                          </a:rPr>
                          <m:t>𝑐</m:t>
                        </m:r>
                      </m:e>
                      <m:sup>
                        <m:r>
                          <a:rPr kumimoji="0" lang="en-US" altLang="zh-TW" sz="1800" b="0" i="1" smtClean="0">
                            <a:solidFill>
                              <a:srgbClr val="FF0000"/>
                            </a:solidFill>
                            <a:latin typeface="Cambria Math" panose="02040503050406030204" pitchFamily="18" charset="0"/>
                          </a:rPr>
                          <m:t>2</m:t>
                        </m:r>
                      </m:sup>
                    </m:sSup>
                  </m:oMath>
                </a14:m>
                <a:r>
                  <a:rPr kumimoji="0" lang="zh-TW" altLang="en-US" sz="1800" dirty="0">
                    <a:solidFill>
                      <a:srgbClr val="FF0000"/>
                    </a:solidFill>
                    <a:latin typeface="Arial" charset="0"/>
                  </a:rPr>
                  <a:t>，此能量的來源就是核力！</a:t>
                </a:r>
              </a:p>
            </p:txBody>
          </p:sp>
        </mc:Choice>
        <mc:Fallback xmlns="">
          <p:sp>
            <p:nvSpPr>
              <p:cNvPr id="219139" name="Text Box 5"/>
              <p:cNvSpPr txBox="1">
                <a:spLocks noRot="1" noChangeAspect="1" noMove="1" noResize="1" noEditPoints="1" noAdjustHandles="1" noChangeArrowheads="1" noChangeShapeType="1" noTextEdit="1"/>
              </p:cNvSpPr>
              <p:nvPr/>
            </p:nvSpPr>
            <p:spPr bwMode="auto">
              <a:xfrm>
                <a:off x="720080" y="6084149"/>
                <a:ext cx="7956376" cy="369332"/>
              </a:xfrm>
              <a:prstGeom prst="rect">
                <a:avLst/>
              </a:prstGeom>
              <a:blipFill>
                <a:blip r:embed="rId3"/>
                <a:stretch>
                  <a:fillRect l="-637" t="-6667" r="-3503"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219140" name="文字方塊 1"/>
          <p:cNvSpPr txBox="1">
            <a:spLocks noChangeArrowheads="1"/>
          </p:cNvSpPr>
          <p:nvPr/>
        </p:nvSpPr>
        <p:spPr bwMode="auto">
          <a:xfrm>
            <a:off x="830609" y="476672"/>
            <a:ext cx="78458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CN" altLang="en-US" sz="1800" dirty="0">
                <a:latin typeface="Arial" charset="0"/>
              </a:rPr>
              <a:t>當某些較大</a:t>
            </a:r>
            <a:r>
              <a:rPr kumimoji="0" lang="zh-TW" altLang="en-US" sz="1800" dirty="0">
                <a:latin typeface="Arial" charset="0"/>
              </a:rPr>
              <a:t>原子核分裂為多個較小原子核後，總質量可以減少，稱核分裂。</a:t>
            </a:r>
            <a:endParaRPr kumimoji="0" lang="en-US" altLang="zh-TW" sz="1800" dirty="0">
              <a:latin typeface="Arial" charset="0"/>
            </a:endParaRPr>
          </a:p>
        </p:txBody>
      </p:sp>
    </p:spTree>
    <p:extLst>
      <p:ext uri="{BB962C8B-B14F-4D97-AF65-F5344CB8AC3E}">
        <p14:creationId xmlns:p14="http://schemas.microsoft.com/office/powerpoint/2010/main" val="322702171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630237" y="220014"/>
            <a:ext cx="7772400" cy="515938"/>
          </a:xfrm>
        </p:spPr>
        <p:txBody>
          <a:bodyPr/>
          <a:lstStyle/>
          <a:p>
            <a:pPr eaLnBrk="1" hangingPunct="1"/>
            <a:r>
              <a:rPr lang="zh-TW" altLang="en-US" sz="1800" dirty="0">
                <a:solidFill>
                  <a:srgbClr val="FF0000"/>
                </a:solidFill>
                <a:latin typeface="Times New Roman" panose="02020603050405020304" pitchFamily="18" charset="0"/>
                <a:cs typeface="Times New Roman" panose="02020603050405020304" pitchFamily="18" charset="0"/>
              </a:rPr>
              <a:t>這核分裂過程可以在有序可控制情況下進行，</a:t>
            </a:r>
            <a:r>
              <a:rPr lang="en-US" altLang="zh-TW" sz="1800" dirty="0">
                <a:solidFill>
                  <a:srgbClr val="FF0000"/>
                </a:solidFill>
                <a:latin typeface="Times New Roman" panose="02020603050405020304" pitchFamily="18" charset="0"/>
                <a:cs typeface="Times New Roman" panose="02020603050405020304" pitchFamily="18" charset="0"/>
              </a:rPr>
              <a:t>Chain reaction</a:t>
            </a:r>
          </a:p>
        </p:txBody>
      </p:sp>
      <p:pic>
        <p:nvPicPr>
          <p:cNvPr id="220163" name="Picture 4" descr="4503"/>
          <p:cNvPicPr>
            <a:picLocks noChangeAspect="1" noChangeArrowheads="1"/>
          </p:cNvPicPr>
          <p:nvPr/>
        </p:nvPicPr>
        <p:blipFill>
          <a:blip r:embed="rId2">
            <a:extLst>
              <a:ext uri="{28A0092B-C50C-407E-A947-70E740481C1C}">
                <a14:useLocalDpi xmlns:a14="http://schemas.microsoft.com/office/drawing/2010/main" val="0"/>
              </a:ext>
            </a:extLst>
          </a:blip>
          <a:srcRect b="10135"/>
          <a:stretch>
            <a:fillRect/>
          </a:stretch>
        </p:blipFill>
        <p:spPr bwMode="auto">
          <a:xfrm>
            <a:off x="630237" y="798854"/>
            <a:ext cx="7883525"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D9D3EE74-C6AB-594B-9074-9CA344227016}"/>
              </a:ext>
            </a:extLst>
          </p:cNvPr>
          <p:cNvSpPr txBox="1"/>
          <p:nvPr/>
        </p:nvSpPr>
        <p:spPr>
          <a:xfrm>
            <a:off x="1187624" y="5354636"/>
            <a:ext cx="7049616" cy="369332"/>
          </a:xfrm>
          <a:prstGeom prst="rect">
            <a:avLst/>
          </a:prstGeom>
          <a:noFill/>
        </p:spPr>
        <p:txBody>
          <a:bodyPr wrap="square" rtlCol="0">
            <a:spAutoFit/>
          </a:bodyPr>
          <a:lstStyle/>
          <a:p>
            <a:r>
              <a:rPr kumimoji="1" lang="zh-TW" altLang="en-US" dirty="0"/>
              <a:t>鈾的核分裂需要一個額外的中子來引發，因此原來是相對穩定。</a:t>
            </a:r>
          </a:p>
        </p:txBody>
      </p:sp>
      <p:sp>
        <p:nvSpPr>
          <p:cNvPr id="5" name="文字方塊 4">
            <a:extLst>
              <a:ext uri="{FF2B5EF4-FFF2-40B4-BE49-F238E27FC236}">
                <a16:creationId xmlns:a16="http://schemas.microsoft.com/office/drawing/2014/main" id="{0CD6FAA7-E581-9A42-9C3F-A1A955ABD51A}"/>
              </a:ext>
            </a:extLst>
          </p:cNvPr>
          <p:cNvSpPr txBox="1"/>
          <p:nvPr/>
        </p:nvSpPr>
        <p:spPr>
          <a:xfrm>
            <a:off x="1187624" y="5801027"/>
            <a:ext cx="7049616" cy="369332"/>
          </a:xfrm>
          <a:prstGeom prst="rect">
            <a:avLst/>
          </a:prstGeom>
          <a:noFill/>
        </p:spPr>
        <p:txBody>
          <a:bodyPr wrap="square" rtlCol="0">
            <a:spAutoFit/>
          </a:bodyPr>
          <a:lstStyle/>
          <a:p>
            <a:r>
              <a:rPr kumimoji="1" lang="zh-TW" altLang="en-US" dirty="0"/>
              <a:t>但一旦開始，鈾的核分裂會製造額外的中子，因此形成連鎖反應。</a:t>
            </a:r>
          </a:p>
        </p:txBody>
      </p:sp>
      <p:sp>
        <p:nvSpPr>
          <p:cNvPr id="6" name="文字方塊 5">
            <a:extLst>
              <a:ext uri="{FF2B5EF4-FFF2-40B4-BE49-F238E27FC236}">
                <a16:creationId xmlns:a16="http://schemas.microsoft.com/office/drawing/2014/main" id="{325F640E-8C56-304F-ACB6-22053EAAEECA}"/>
              </a:ext>
            </a:extLst>
          </p:cNvPr>
          <p:cNvSpPr txBox="1"/>
          <p:nvPr/>
        </p:nvSpPr>
        <p:spPr>
          <a:xfrm>
            <a:off x="1187624" y="6277966"/>
            <a:ext cx="7049616" cy="369332"/>
          </a:xfrm>
          <a:prstGeom prst="rect">
            <a:avLst/>
          </a:prstGeom>
          <a:noFill/>
        </p:spPr>
        <p:txBody>
          <a:bodyPr wrap="square" rtlCol="0">
            <a:spAutoFit/>
          </a:bodyPr>
          <a:lstStyle/>
          <a:p>
            <a:r>
              <a:rPr kumimoji="1" lang="zh-TW" altLang="en-US" dirty="0"/>
              <a:t>因此可以以中子的數量來控制核分裂的速度。</a:t>
            </a:r>
          </a:p>
        </p:txBody>
      </p:sp>
    </p:spTree>
    <p:extLst>
      <p:ext uri="{BB962C8B-B14F-4D97-AF65-F5344CB8AC3E}">
        <p14:creationId xmlns:p14="http://schemas.microsoft.com/office/powerpoint/2010/main" val="171114242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4" descr="45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93" y="116632"/>
            <a:ext cx="8964613"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FCE49B2D-387A-9041-BE27-DCA5B90E8748}"/>
              </a:ext>
            </a:extLst>
          </p:cNvPr>
          <p:cNvSpPr/>
          <p:nvPr/>
        </p:nvSpPr>
        <p:spPr>
          <a:xfrm>
            <a:off x="5241511" y="5673437"/>
            <a:ext cx="1276311" cy="584775"/>
          </a:xfrm>
          <a:prstGeom prst="rect">
            <a:avLst/>
          </a:prstGeom>
        </p:spPr>
        <p:txBody>
          <a:bodyPr wrap="none">
            <a:spAutoFit/>
          </a:bodyPr>
          <a:lstStyle/>
          <a:p>
            <a:r>
              <a:rPr lang="en-US" altLang="zh-TW" sz="1600" dirty="0">
                <a:solidFill>
                  <a:srgbClr val="000000"/>
                </a:solidFill>
                <a:latin typeface="Times New Roman" panose="02020603050405020304" pitchFamily="18" charset="0"/>
                <a:cs typeface="Times New Roman" panose="02020603050405020304" pitchFamily="18" charset="0"/>
              </a:rPr>
              <a:t>Enrico Fermi</a:t>
            </a:r>
          </a:p>
          <a:p>
            <a:r>
              <a:rPr lang="en-US" altLang="zh-TW" sz="1600" dirty="0">
                <a:latin typeface="Times New Roman" panose="02020603050405020304" pitchFamily="18" charset="0"/>
                <a:cs typeface="Times New Roman" panose="02020603050405020304" pitchFamily="18" charset="0"/>
              </a:rPr>
              <a:t>1901 –1954</a:t>
            </a:r>
            <a:endParaRPr lang="zh-TW" altLang="en-US" sz="1600" dirty="0">
              <a:latin typeface="Times New Roman" panose="02020603050405020304" pitchFamily="18" charset="0"/>
              <a:cs typeface="Times New Roman" panose="02020603050405020304" pitchFamily="18" charset="0"/>
            </a:endParaRPr>
          </a:p>
        </p:txBody>
      </p:sp>
      <p:pic>
        <p:nvPicPr>
          <p:cNvPr id="3" name="圖片 2">
            <a:extLst>
              <a:ext uri="{FF2B5EF4-FFF2-40B4-BE49-F238E27FC236}">
                <a16:creationId xmlns:a16="http://schemas.microsoft.com/office/drawing/2014/main" id="{2AC6F56C-5F16-AA41-9E44-2971F7BB4A99}"/>
              </a:ext>
            </a:extLst>
          </p:cNvPr>
          <p:cNvPicPr>
            <a:picLocks noChangeAspect="1"/>
          </p:cNvPicPr>
          <p:nvPr/>
        </p:nvPicPr>
        <p:blipFill>
          <a:blip r:embed="rId3"/>
          <a:stretch>
            <a:fillRect/>
          </a:stretch>
        </p:blipFill>
        <p:spPr>
          <a:xfrm>
            <a:off x="6732240" y="4150063"/>
            <a:ext cx="2088232" cy="2591305"/>
          </a:xfrm>
          <a:prstGeom prst="rect">
            <a:avLst/>
          </a:prstGeom>
        </p:spPr>
      </p:pic>
    </p:spTree>
    <p:extLst>
      <p:ext uri="{BB962C8B-B14F-4D97-AF65-F5344CB8AC3E}">
        <p14:creationId xmlns:p14="http://schemas.microsoft.com/office/powerpoint/2010/main" val="152098215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457200" y="0"/>
            <a:ext cx="8229600" cy="1143000"/>
          </a:xfrm>
        </p:spPr>
        <p:txBody>
          <a:bodyPr/>
          <a:lstStyle/>
          <a:p>
            <a:pPr eaLnBrk="1" hangingPunct="1"/>
            <a:r>
              <a:rPr lang="en-US" altLang="zh-TW" sz="2000" dirty="0">
                <a:solidFill>
                  <a:srgbClr val="FF0000"/>
                </a:solidFill>
                <a:latin typeface="Times New Roman" panose="02020603050405020304" pitchFamily="18" charset="0"/>
                <a:cs typeface="Times New Roman" panose="02020603050405020304" pitchFamily="18" charset="0"/>
              </a:rPr>
              <a:t>Atomic bomb</a:t>
            </a:r>
          </a:p>
        </p:txBody>
      </p:sp>
      <p:pic>
        <p:nvPicPr>
          <p:cNvPr id="222211" name="Picture 4" descr="cover_clima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1151" y="1105894"/>
            <a:ext cx="4349573" cy="315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2" name="Picture 6" descr="LA-a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352" y="1099468"/>
            <a:ext cx="4105275"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a:extLst>
              <a:ext uri="{FF2B5EF4-FFF2-40B4-BE49-F238E27FC236}">
                <a16:creationId xmlns:a16="http://schemas.microsoft.com/office/drawing/2014/main" id="{3E698133-C38C-A343-B58E-4ADD684CAE44}"/>
              </a:ext>
            </a:extLst>
          </p:cNvPr>
          <p:cNvPicPr>
            <a:picLocks noChangeAspect="1"/>
          </p:cNvPicPr>
          <p:nvPr/>
        </p:nvPicPr>
        <p:blipFill>
          <a:blip r:embed="rId4"/>
          <a:stretch>
            <a:fillRect/>
          </a:stretch>
        </p:blipFill>
        <p:spPr>
          <a:xfrm>
            <a:off x="259267" y="3861048"/>
            <a:ext cx="2046247" cy="2818240"/>
          </a:xfrm>
          <a:prstGeom prst="rect">
            <a:avLst/>
          </a:prstGeom>
        </p:spPr>
      </p:pic>
      <p:sp>
        <p:nvSpPr>
          <p:cNvPr id="3" name="矩形 2">
            <a:extLst>
              <a:ext uri="{FF2B5EF4-FFF2-40B4-BE49-F238E27FC236}">
                <a16:creationId xmlns:a16="http://schemas.microsoft.com/office/drawing/2014/main" id="{663762E9-6F73-CD4C-AF67-F790C14AD0B4}"/>
              </a:ext>
            </a:extLst>
          </p:cNvPr>
          <p:cNvSpPr/>
          <p:nvPr/>
        </p:nvSpPr>
        <p:spPr>
          <a:xfrm>
            <a:off x="2404102" y="4365104"/>
            <a:ext cx="2097049" cy="830997"/>
          </a:xfrm>
          <a:prstGeom prst="rect">
            <a:avLst/>
          </a:prstGeom>
        </p:spPr>
        <p:txBody>
          <a:bodyPr wrap="none">
            <a:spAutoFit/>
          </a:bodyPr>
          <a:lstStyle/>
          <a:p>
            <a:r>
              <a:rPr lang="zh-TW" altLang="en-US" sz="1600" dirty="0">
                <a:latin typeface="Times New Roman" panose="02020603050405020304" pitchFamily="18" charset="0"/>
                <a:cs typeface="Times New Roman" panose="02020603050405020304" pitchFamily="18" charset="0"/>
              </a:rPr>
              <a:t>J. Robert Oppenheimer</a:t>
            </a:r>
            <a:endParaRPr lang="en-US" altLang="zh-TW" sz="1600" dirty="0">
              <a:latin typeface="Times New Roman" panose="02020603050405020304" pitchFamily="18" charset="0"/>
              <a:cs typeface="Times New Roman" panose="02020603050405020304" pitchFamily="18" charset="0"/>
            </a:endParaRPr>
          </a:p>
          <a:p>
            <a:r>
              <a:rPr lang="en-US" altLang="zh-TW" sz="1600" dirty="0">
                <a:latin typeface="Times New Roman" panose="02020603050405020304" pitchFamily="18" charset="0"/>
                <a:cs typeface="Times New Roman" panose="02020603050405020304" pitchFamily="18" charset="0"/>
              </a:rPr>
              <a:t>1904 –1967</a:t>
            </a:r>
          </a:p>
          <a:p>
            <a:r>
              <a:rPr lang="en-US" altLang="zh-TW" sz="1600" dirty="0">
                <a:latin typeface="Times New Roman" panose="02020603050405020304" pitchFamily="18" charset="0"/>
                <a:cs typeface="Times New Roman" panose="02020603050405020304" pitchFamily="18" charset="0"/>
              </a:rPr>
              <a:t>New York City</a:t>
            </a:r>
            <a:endParaRPr lang="zh-TW" altLang="en-US" sz="1600" dirty="0">
              <a:latin typeface="Times New Roman" panose="02020603050405020304" pitchFamily="18" charset="0"/>
              <a:cs typeface="Times New Roman" panose="02020603050405020304" pitchFamily="18" charset="0"/>
            </a:endParaRPr>
          </a:p>
        </p:txBody>
      </p:sp>
      <p:pic>
        <p:nvPicPr>
          <p:cNvPr id="4" name="圖片 3">
            <a:extLst>
              <a:ext uri="{FF2B5EF4-FFF2-40B4-BE49-F238E27FC236}">
                <a16:creationId xmlns:a16="http://schemas.microsoft.com/office/drawing/2014/main" id="{9E4DD964-6257-A54D-950A-FE33A19FDFA2}"/>
              </a:ext>
            </a:extLst>
          </p:cNvPr>
          <p:cNvPicPr>
            <a:picLocks noChangeAspect="1"/>
          </p:cNvPicPr>
          <p:nvPr/>
        </p:nvPicPr>
        <p:blipFill>
          <a:blip r:embed="rId5"/>
          <a:stretch>
            <a:fillRect/>
          </a:stretch>
        </p:blipFill>
        <p:spPr>
          <a:xfrm>
            <a:off x="6021458" y="4227755"/>
            <a:ext cx="2863275" cy="2448100"/>
          </a:xfrm>
          <a:prstGeom prst="rect">
            <a:avLst/>
          </a:prstGeom>
        </p:spPr>
      </p:pic>
    </p:spTree>
    <p:extLst>
      <p:ext uri="{BB962C8B-B14F-4D97-AF65-F5344CB8AC3E}">
        <p14:creationId xmlns:p14="http://schemas.microsoft.com/office/powerpoint/2010/main" val="3772205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2" descr="Speed_of_light_from_Earth_to_Mo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8890" y="1412776"/>
            <a:ext cx="82311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文字方塊 7"/>
          <p:cNvSpPr txBox="1">
            <a:spLocks noChangeArrowheads="1"/>
          </p:cNvSpPr>
          <p:nvPr/>
        </p:nvSpPr>
        <p:spPr bwMode="auto">
          <a:xfrm>
            <a:off x="1412508" y="929586"/>
            <a:ext cx="676875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自然界存在光，光傳播的速度非常快，但，是有限的。</a:t>
            </a:r>
          </a:p>
        </p:txBody>
      </p:sp>
      <p:sp>
        <p:nvSpPr>
          <p:cNvPr id="2" name="文字方塊 1"/>
          <p:cNvSpPr txBox="1"/>
          <p:nvPr/>
        </p:nvSpPr>
        <p:spPr>
          <a:xfrm>
            <a:off x="1412508" y="478127"/>
            <a:ext cx="5451353" cy="369332"/>
          </a:xfrm>
          <a:prstGeom prst="rect">
            <a:avLst/>
          </a:prstGeom>
          <a:noFill/>
        </p:spPr>
        <p:txBody>
          <a:bodyPr wrap="square" rtlCol="0">
            <a:spAutoFit/>
          </a:bodyPr>
          <a:lstStyle/>
          <a:p>
            <a:r>
              <a:rPr lang="zh-TW" altLang="en-US" dirty="0"/>
              <a:t>相對論的中心論述是植基於下列的事實：</a:t>
            </a:r>
            <a:endParaRPr lang="en-US" altLang="zh-TW" dirty="0"/>
          </a:p>
        </p:txBody>
      </p:sp>
      <mc:AlternateContent xmlns:mc="http://schemas.openxmlformats.org/markup-compatibility/2006" xmlns:a14="http://schemas.microsoft.com/office/drawing/2010/main">
        <mc:Choice Requires="a14">
          <p:sp>
            <p:nvSpPr>
              <p:cNvPr id="6" name="文字方塊 5"/>
              <p:cNvSpPr txBox="1"/>
              <p:nvPr/>
            </p:nvSpPr>
            <p:spPr>
              <a:xfrm>
                <a:off x="1413702" y="2348880"/>
                <a:ext cx="3734362"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𝑐</m:t>
                      </m:r>
                      <m:r>
                        <a:rPr lang="en-US" altLang="zh-TW" b="0" i="1" smtClean="0">
                          <a:latin typeface="Cambria Math"/>
                        </a:rPr>
                        <m:t>=299,792,458 </m:t>
                      </m:r>
                      <m:r>
                        <m:rPr>
                          <m:nor/>
                        </m:rPr>
                        <a:rPr lang="en-US" altLang="zh-TW" i="0">
                          <a:latin typeface="Cambria Math" panose="02040503050406030204" pitchFamily="18" charset="0"/>
                          <a:ea typeface="Cambria Math" panose="02040503050406030204" pitchFamily="18" charset="0"/>
                        </a:rPr>
                        <m:t>m</m:t>
                      </m:r>
                      <m:r>
                        <m:rPr>
                          <m:nor/>
                        </m:rPr>
                        <a:rPr lang="en-US" altLang="zh-TW" i="0">
                          <a:latin typeface="Cambria Math" panose="02040503050406030204" pitchFamily="18" charset="0"/>
                          <a:ea typeface="Cambria Math" panose="02040503050406030204" pitchFamily="18" charset="0"/>
                        </a:rPr>
                        <m:t>/</m:t>
                      </m:r>
                      <m:r>
                        <m:rPr>
                          <m:nor/>
                        </m:rPr>
                        <a:rPr lang="en-US" altLang="zh-TW" i="0">
                          <a:latin typeface="Cambria Math" panose="02040503050406030204" pitchFamily="18" charset="0"/>
                          <a:ea typeface="Cambria Math" panose="02040503050406030204" pitchFamily="18" charset="0"/>
                        </a:rPr>
                        <m:t>s</m:t>
                      </m:r>
                      <m:r>
                        <a:rPr lang="en-US" altLang="zh-TW" i="1" smtClean="0">
                          <a:latin typeface="Cambria Math"/>
                          <a:ea typeface="Cambria Math"/>
                        </a:rPr>
                        <m:t>~</m:t>
                      </m:r>
                      <m:r>
                        <a:rPr lang="en-US" altLang="zh-TW" b="0" i="1" smtClean="0">
                          <a:latin typeface="Cambria Math"/>
                          <a:ea typeface="Cambria Math"/>
                        </a:rPr>
                        <m:t>3×</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10</m:t>
                          </m:r>
                        </m:e>
                        <m:sup>
                          <m:r>
                            <a:rPr lang="en-US" altLang="zh-TW" b="0" i="1" smtClean="0">
                              <a:latin typeface="Cambria Math"/>
                              <a:ea typeface="Cambria Math"/>
                            </a:rPr>
                            <m:t>8</m:t>
                          </m:r>
                        </m:sup>
                      </m:sSup>
                      <m:r>
                        <m:rPr>
                          <m:nor/>
                        </m:rPr>
                        <a:rPr lang="en-US" altLang="zh-TW" b="0" i="0" smtClean="0">
                          <a:latin typeface="Cambria Math"/>
                          <a:ea typeface="Cambria Math"/>
                        </a:rPr>
                        <m:t> </m:t>
                      </m:r>
                      <m:r>
                        <m:rPr>
                          <m:nor/>
                        </m:rPr>
                        <a:rPr lang="en-US" altLang="zh-TW" b="0" i="0" smtClean="0">
                          <a:latin typeface="Cambria Math"/>
                          <a:ea typeface="Cambria Math"/>
                        </a:rPr>
                        <m:t>m</m:t>
                      </m:r>
                      <m:r>
                        <m:rPr>
                          <m:nor/>
                        </m:rPr>
                        <a:rPr lang="en-US" altLang="zh-TW" b="0" i="0" smtClean="0">
                          <a:latin typeface="Cambria Math"/>
                          <a:ea typeface="Cambria Math"/>
                        </a:rPr>
                        <m:t>/</m:t>
                      </m:r>
                      <m:r>
                        <m:rPr>
                          <m:nor/>
                        </m:rPr>
                        <a:rPr lang="en-US" altLang="zh-TW" b="0" i="0" smtClean="0">
                          <a:latin typeface="Cambria Math"/>
                          <a:ea typeface="Cambria Math"/>
                        </a:rPr>
                        <m:t>s</m:t>
                      </m:r>
                    </m:oMath>
                  </m:oMathPara>
                </a14:m>
                <a:endParaRPr lang="zh-TW" altLang="en-US" dirty="0">
                  <a:latin typeface="Cambria Math" panose="02040503050406030204" pitchFamily="18" charset="0"/>
                </a:endParaRPr>
              </a:p>
            </p:txBody>
          </p:sp>
        </mc:Choice>
        <mc:Fallback xmlns="">
          <p:sp>
            <p:nvSpPr>
              <p:cNvPr id="6" name="文字方塊 5"/>
              <p:cNvSpPr txBox="1">
                <a:spLocks noRot="1" noChangeAspect="1" noMove="1" noResize="1" noEditPoints="1" noAdjustHandles="1" noChangeArrowheads="1" noChangeShapeType="1" noTextEdit="1"/>
              </p:cNvSpPr>
              <p:nvPr/>
            </p:nvSpPr>
            <p:spPr>
              <a:xfrm>
                <a:off x="1413702" y="2348880"/>
                <a:ext cx="3734362" cy="369332"/>
              </a:xfrm>
              <a:prstGeom prst="rect">
                <a:avLst/>
              </a:prstGeom>
              <a:blipFill>
                <a:blip r:embed="rId3"/>
                <a:stretch>
                  <a:fillRect b="-12903"/>
                </a:stretch>
              </a:blipFill>
            </p:spPr>
            <p:txBody>
              <a:bodyPr/>
              <a:lstStyle/>
              <a:p>
                <a:r>
                  <a:rPr lang="en-US">
                    <a:noFill/>
                  </a:rPr>
                  <a:t> </a:t>
                </a:r>
              </a:p>
            </p:txBody>
          </p:sp>
        </mc:Fallback>
      </mc:AlternateContent>
      <p:pic>
        <p:nvPicPr>
          <p:cNvPr id="37785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0594" y="3007846"/>
            <a:ext cx="3888432" cy="334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785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5188" r="14751"/>
          <a:stretch/>
        </p:blipFill>
        <p:spPr bwMode="auto">
          <a:xfrm>
            <a:off x="1413702" y="3034033"/>
            <a:ext cx="2322286"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7859"/>
                                        </p:tgtEl>
                                        <p:attrNameLst>
                                          <p:attrName>style.visibility</p:attrName>
                                        </p:attrNameLst>
                                      </p:cBhvr>
                                      <p:to>
                                        <p:strVal val="visible"/>
                                      </p:to>
                                    </p:set>
                                    <p:anim calcmode="lin" valueType="num">
                                      <p:cBhvr additive="base">
                                        <p:cTn id="7" dur="500" fill="hold"/>
                                        <p:tgtEl>
                                          <p:spTgt spid="377859"/>
                                        </p:tgtEl>
                                        <p:attrNameLst>
                                          <p:attrName>ppt_x</p:attrName>
                                        </p:attrNameLst>
                                      </p:cBhvr>
                                      <p:tavLst>
                                        <p:tav tm="0">
                                          <p:val>
                                            <p:strVal val="#ppt_x"/>
                                          </p:val>
                                        </p:tav>
                                        <p:tav tm="100000">
                                          <p:val>
                                            <p:strVal val="#ppt_x"/>
                                          </p:val>
                                        </p:tav>
                                      </p:tavLst>
                                    </p:anim>
                                    <p:anim calcmode="lin" valueType="num">
                                      <p:cBhvr additive="base">
                                        <p:cTn id="8" dur="500" fill="hold"/>
                                        <p:tgtEl>
                                          <p:spTgt spid="3778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7858"/>
                                        </p:tgtEl>
                                        <p:attrNameLst>
                                          <p:attrName>style.visibility</p:attrName>
                                        </p:attrNameLst>
                                      </p:cBhvr>
                                      <p:to>
                                        <p:strVal val="visible"/>
                                      </p:to>
                                    </p:set>
                                    <p:anim calcmode="lin" valueType="num">
                                      <p:cBhvr additive="base">
                                        <p:cTn id="13" dur="500" fill="hold"/>
                                        <p:tgtEl>
                                          <p:spTgt spid="377858"/>
                                        </p:tgtEl>
                                        <p:attrNameLst>
                                          <p:attrName>ppt_x</p:attrName>
                                        </p:attrNameLst>
                                      </p:cBhvr>
                                      <p:tavLst>
                                        <p:tav tm="0">
                                          <p:val>
                                            <p:strVal val="#ppt_x"/>
                                          </p:val>
                                        </p:tav>
                                        <p:tav tm="100000">
                                          <p:val>
                                            <p:strVal val="#ppt_x"/>
                                          </p:val>
                                        </p:tav>
                                      </p:tavLst>
                                    </p:anim>
                                    <p:anim calcmode="lin" valueType="num">
                                      <p:cBhvr additive="base">
                                        <p:cTn id="14" dur="500" fill="hold"/>
                                        <p:tgtEl>
                                          <p:spTgt spid="3778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peed_of_light_from_Earth_to_Moon">
            <a:extLst>
              <a:ext uri="{FF2B5EF4-FFF2-40B4-BE49-F238E27FC236}">
                <a16:creationId xmlns:a16="http://schemas.microsoft.com/office/drawing/2014/main" id="{9A061B7E-4BBE-AD21-A1C8-51AD8E6D83C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4064" y="722601"/>
            <a:ext cx="7749334" cy="696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7">
            <a:extLst>
              <a:ext uri="{FF2B5EF4-FFF2-40B4-BE49-F238E27FC236}">
                <a16:creationId xmlns:a16="http://schemas.microsoft.com/office/drawing/2014/main" id="{DCD36C8B-D484-C6FE-66B1-F86BC87047B1}"/>
              </a:ext>
            </a:extLst>
          </p:cNvPr>
          <p:cNvSpPr txBox="1">
            <a:spLocks noChangeArrowheads="1"/>
          </p:cNvSpPr>
          <p:nvPr/>
        </p:nvSpPr>
        <p:spPr bwMode="auto">
          <a:xfrm>
            <a:off x="1904156" y="277733"/>
            <a:ext cx="575111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自然界存在光，光傳播的</a:t>
            </a:r>
            <a:r>
              <a:rPr lang="zh-TW" altLang="en-US" sz="1800" dirty="0">
                <a:solidFill>
                  <a:srgbClr val="FF0000"/>
                </a:solidFill>
              </a:rPr>
              <a:t>速度</a:t>
            </a:r>
            <a:r>
              <a:rPr lang="zh-TW" altLang="en-US" sz="1800" dirty="0"/>
              <a:t>非常快，但是有限的。</a:t>
            </a:r>
          </a:p>
        </p:txBody>
      </p:sp>
      <p:graphicFrame>
        <p:nvGraphicFramePr>
          <p:cNvPr id="5" name="Object 5">
            <a:extLst>
              <a:ext uri="{FF2B5EF4-FFF2-40B4-BE49-F238E27FC236}">
                <a16:creationId xmlns:a16="http://schemas.microsoft.com/office/drawing/2014/main" id="{424C3CD9-C2B2-7EEB-57C6-AFFB00EC0F35}"/>
              </a:ext>
            </a:extLst>
          </p:cNvPr>
          <p:cNvGraphicFramePr>
            <a:graphicFrameLocks noChangeAspect="1"/>
          </p:cNvGraphicFramePr>
          <p:nvPr>
            <p:extLst>
              <p:ext uri="{D42A27DB-BD31-4B8C-83A1-F6EECF244321}">
                <p14:modId xmlns:p14="http://schemas.microsoft.com/office/powerpoint/2010/main" val="4250188375"/>
              </p:ext>
            </p:extLst>
          </p:nvPr>
        </p:nvGraphicFramePr>
        <p:xfrm>
          <a:off x="1981712" y="1789370"/>
          <a:ext cx="5374037" cy="616362"/>
        </p:xfrm>
        <a:graphic>
          <a:graphicData uri="http://schemas.openxmlformats.org/presentationml/2006/ole">
            <mc:AlternateContent xmlns:mc="http://schemas.openxmlformats.org/markup-compatibility/2006">
              <mc:Choice xmlns:v="urn:schemas-microsoft-com:vml" Requires="v">
                <p:oleObj name="方程式" r:id="rId3" imgW="3657600" imgH="419040" progId="Equation.3">
                  <p:embed/>
                </p:oleObj>
              </mc:Choice>
              <mc:Fallback>
                <p:oleObj name="方程式" r:id="rId3" imgW="3657600" imgH="419040" progId="Equation.3">
                  <p:embed/>
                  <p:pic>
                    <p:nvPicPr>
                      <p:cNvPr id="29698" name="Object 5"/>
                      <p:cNvPicPr>
                        <a:picLocks noChangeAspect="1" noChangeArrowheads="1"/>
                      </p:cNvPicPr>
                      <p:nvPr/>
                    </p:nvPicPr>
                    <p:blipFill>
                      <a:blip r:embed="rId4"/>
                      <a:srcRect/>
                      <a:stretch>
                        <a:fillRect/>
                      </a:stretch>
                    </p:blipFill>
                    <p:spPr bwMode="auto">
                      <a:xfrm>
                        <a:off x="1981712" y="1789370"/>
                        <a:ext cx="5374037" cy="616362"/>
                      </a:xfrm>
                      <a:prstGeom prst="rect">
                        <a:avLst/>
                      </a:prstGeom>
                      <a:solidFill>
                        <a:srgbClr val="FFFFCC"/>
                      </a:solidFill>
                      <a:ln>
                        <a:noFill/>
                      </a:ln>
                      <a:effectLst/>
                    </p:spPr>
                  </p:pic>
                </p:oleObj>
              </mc:Fallback>
            </mc:AlternateContent>
          </a:graphicData>
        </a:graphic>
      </p:graphicFrame>
      <p:sp>
        <p:nvSpPr>
          <p:cNvPr id="6" name="Text Box 8">
            <a:extLst>
              <a:ext uri="{FF2B5EF4-FFF2-40B4-BE49-F238E27FC236}">
                <a16:creationId xmlns:a16="http://schemas.microsoft.com/office/drawing/2014/main" id="{F3C2CB25-42D9-5A43-9F1F-F1CA35E79929}"/>
              </a:ext>
            </a:extLst>
          </p:cNvPr>
          <p:cNvSpPr txBox="1">
            <a:spLocks noChangeArrowheads="1"/>
          </p:cNvSpPr>
          <p:nvPr/>
        </p:nvSpPr>
        <p:spPr bwMode="auto">
          <a:xfrm>
            <a:off x="1904156" y="1405783"/>
            <a:ext cx="61242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t>速度是運動快慢的度量，是位置的變化率</a:t>
            </a:r>
            <a:r>
              <a:rPr lang="en-US" altLang="zh-TW" sz="1800" dirty="0"/>
              <a:t> </a:t>
            </a:r>
            <a:r>
              <a:rPr lang="en-US" altLang="zh-TW" sz="1800" dirty="0">
                <a:latin typeface="Times New Roman" panose="02020603050405020304" pitchFamily="18" charset="0"/>
                <a:cs typeface="Times New Roman" panose="02020603050405020304" pitchFamily="18" charset="0"/>
              </a:rPr>
              <a:t>rate pf change</a:t>
            </a:r>
            <a:r>
              <a:rPr lang="zh-TW" altLang="en-US" sz="1800" dirty="0"/>
              <a: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EF1876C-2E6E-9CCD-9F82-2B3ABCCE6077}"/>
                  </a:ext>
                </a:extLst>
              </p:cNvPr>
              <p:cNvSpPr txBox="1"/>
              <p:nvPr/>
            </p:nvSpPr>
            <p:spPr>
              <a:xfrm>
                <a:off x="1887535" y="3059668"/>
                <a:ext cx="6788921" cy="369332"/>
              </a:xfrm>
              <a:prstGeom prst="rect">
                <a:avLst/>
              </a:prstGeom>
              <a:noFill/>
            </p:spPr>
            <p:txBody>
              <a:bodyPr wrap="square" rtlCol="0">
                <a:spAutoFit/>
              </a:bodyPr>
              <a:lstStyle/>
              <a:p>
                <a:r>
                  <a:rPr lang="en-TW"/>
                  <a:t>所以我們要會量</a:t>
                </a:r>
                <a:r>
                  <a:rPr lang="en-TW">
                    <a:solidFill>
                      <a:srgbClr val="FF0000"/>
                    </a:solidFill>
                  </a:rPr>
                  <a:t>位置</a:t>
                </a:r>
                <a:r>
                  <a:rPr lang="en-TW"/>
                  <a:t>座標</a:t>
                </a:r>
                <a:r>
                  <a:rPr lang="en-US" dirty="0" err="1"/>
                  <a:t>及位移</a:t>
                </a:r>
                <a14:m>
                  <m:oMath xmlns:m="http://schemas.openxmlformats.org/officeDocument/2006/math">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oMath>
                </a14:m>
                <a:r>
                  <a:rPr lang="en-TW"/>
                  <a:t>、</a:t>
                </a:r>
                <a:r>
                  <a:rPr lang="en-TW" dirty="0"/>
                  <a:t>會量</a:t>
                </a:r>
                <a:r>
                  <a:rPr lang="en-TW" dirty="0">
                    <a:solidFill>
                      <a:srgbClr val="FF3300"/>
                    </a:solidFill>
                  </a:rPr>
                  <a:t>時間</a:t>
                </a:r>
                <a:r>
                  <a:rPr lang="en-TW" dirty="0"/>
                  <a:t>及時間差</a:t>
                </a:r>
                <a14:m>
                  <m:oMath xmlns:m="http://schemas.openxmlformats.org/officeDocument/2006/math">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oMath>
                </a14:m>
                <a:r>
                  <a:rPr lang="en-TW" dirty="0"/>
                  <a:t>。</a:t>
                </a:r>
              </a:p>
            </p:txBody>
          </p:sp>
        </mc:Choice>
        <mc:Fallback xmlns="">
          <p:sp>
            <p:nvSpPr>
              <p:cNvPr id="9" name="TextBox 8">
                <a:extLst>
                  <a:ext uri="{FF2B5EF4-FFF2-40B4-BE49-F238E27FC236}">
                    <a16:creationId xmlns:a16="http://schemas.microsoft.com/office/drawing/2014/main" id="{DEF1876C-2E6E-9CCD-9F82-2B3ABCCE6077}"/>
                  </a:ext>
                </a:extLst>
              </p:cNvPr>
              <p:cNvSpPr txBox="1">
                <a:spLocks noRot="1" noChangeAspect="1" noMove="1" noResize="1" noEditPoints="1" noAdjustHandles="1" noChangeArrowheads="1" noChangeShapeType="1" noTextEdit="1"/>
              </p:cNvSpPr>
              <p:nvPr/>
            </p:nvSpPr>
            <p:spPr>
              <a:xfrm>
                <a:off x="1887535" y="3059668"/>
                <a:ext cx="6788921" cy="369332"/>
              </a:xfrm>
              <a:prstGeom prst="rect">
                <a:avLst/>
              </a:prstGeom>
              <a:blipFill>
                <a:blip r:embed="rId5"/>
                <a:stretch>
                  <a:fillRect l="-746" t="-6452" b="-19355"/>
                </a:stretch>
              </a:blipFill>
            </p:spPr>
            <p:txBody>
              <a:bodyPr/>
              <a:lstStyle/>
              <a:p>
                <a:r>
                  <a:rPr lang="en-US">
                    <a:noFill/>
                  </a:rPr>
                  <a:t> </a:t>
                </a:r>
              </a:p>
            </p:txBody>
          </p:sp>
        </mc:Fallback>
      </mc:AlternateContent>
      <p:pic>
        <p:nvPicPr>
          <p:cNvPr id="10" name="圖片 2">
            <a:extLst>
              <a:ext uri="{FF2B5EF4-FFF2-40B4-BE49-F238E27FC236}">
                <a16:creationId xmlns:a16="http://schemas.microsoft.com/office/drawing/2014/main" id="{69A61174-5DE4-39EA-61A6-7B9300C47EC1}"/>
              </a:ext>
            </a:extLst>
          </p:cNvPr>
          <p:cNvPicPr>
            <a:picLocks noChangeAspect="1"/>
          </p:cNvPicPr>
          <p:nvPr/>
        </p:nvPicPr>
        <p:blipFill rotWithShape="1">
          <a:blip r:embed="rId6">
            <a:extLst>
              <a:ext uri="{28A0092B-C50C-407E-A947-70E740481C1C}">
                <a14:useLocalDpi xmlns:a14="http://schemas.microsoft.com/office/drawing/2010/main" val="0"/>
              </a:ext>
            </a:extLst>
          </a:blip>
          <a:srcRect b="33275"/>
          <a:stretch/>
        </p:blipFill>
        <p:spPr>
          <a:xfrm>
            <a:off x="4854534" y="3942229"/>
            <a:ext cx="2880320" cy="2452080"/>
          </a:xfrm>
          <a:prstGeom prst="rect">
            <a:avLst/>
          </a:prstGeom>
        </p:spPr>
      </p:pic>
      <mc:AlternateContent xmlns:mc="http://schemas.openxmlformats.org/markup-compatibility/2006" xmlns:a14="http://schemas.microsoft.com/office/drawing/2010/main">
        <mc:Choice Requires="a14">
          <p:sp>
            <p:nvSpPr>
              <p:cNvPr id="11" name="矩形 2">
                <a:extLst>
                  <a:ext uri="{FF2B5EF4-FFF2-40B4-BE49-F238E27FC236}">
                    <a16:creationId xmlns:a16="http://schemas.microsoft.com/office/drawing/2014/main" id="{A098C6A1-84B7-E3DF-B6F6-A2DC8FDA98C1}"/>
                  </a:ext>
                </a:extLst>
              </p:cNvPr>
              <p:cNvSpPr/>
              <p:nvPr/>
            </p:nvSpPr>
            <p:spPr>
              <a:xfrm>
                <a:off x="3900795" y="2431590"/>
                <a:ext cx="1535870" cy="618246"/>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𝑣</m:t>
                      </m:r>
                      <m:r>
                        <a:rPr lang="en-US" altLang="zh-TW" b="0" i="1" smtClean="0">
                          <a:latin typeface="Cambria Math" panose="02040503050406030204" pitchFamily="18" charset="0"/>
                          <a:ea typeface="Cambria Math" panose="02040503050406030204" pitchFamily="18" charset="0"/>
                        </a:rPr>
                        <m:t>=</m:t>
                      </m:r>
                      <m:f>
                        <m:fPr>
                          <m:ctrlPr>
                            <a:rPr lang="en-US" altLang="zh-TW" b="0" i="1" smtClean="0">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num>
                        <m:den>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𝑡</m:t>
                          </m:r>
                        </m:den>
                      </m:f>
                      <m:r>
                        <a:rPr lang="en-US" altLang="zh-TW" b="0"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𝑥</m:t>
                          </m:r>
                        </m:num>
                        <m:den>
                          <m:r>
                            <a:rPr lang="en-US" altLang="zh-TW" b="0" i="1" smtClean="0">
                              <a:latin typeface="Cambria Math" panose="02040503050406030204" pitchFamily="18" charset="0"/>
                              <a:ea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𝑡</m:t>
                          </m:r>
                        </m:den>
                      </m:f>
                    </m:oMath>
                  </m:oMathPara>
                </a14:m>
                <a:endParaRPr lang="zh-TW" altLang="en-US" dirty="0"/>
              </a:p>
            </p:txBody>
          </p:sp>
        </mc:Choice>
        <mc:Fallback xmlns="">
          <p:sp>
            <p:nvSpPr>
              <p:cNvPr id="11" name="矩形 2">
                <a:extLst>
                  <a:ext uri="{FF2B5EF4-FFF2-40B4-BE49-F238E27FC236}">
                    <a16:creationId xmlns:a16="http://schemas.microsoft.com/office/drawing/2014/main" id="{A098C6A1-84B7-E3DF-B6F6-A2DC8FDA98C1}"/>
                  </a:ext>
                </a:extLst>
              </p:cNvPr>
              <p:cNvSpPr>
                <a:spLocks noRot="1" noChangeAspect="1" noMove="1" noResize="1" noEditPoints="1" noAdjustHandles="1" noChangeArrowheads="1" noChangeShapeType="1" noTextEdit="1"/>
              </p:cNvSpPr>
              <p:nvPr/>
            </p:nvSpPr>
            <p:spPr>
              <a:xfrm>
                <a:off x="3900795" y="2431590"/>
                <a:ext cx="1535870" cy="618246"/>
              </a:xfrm>
              <a:prstGeom prst="rect">
                <a:avLst/>
              </a:prstGeom>
              <a:blipFill>
                <a:blip r:embed="rId7"/>
                <a:stretch>
                  <a:fillRect b="-4000"/>
                </a:stretch>
              </a:blipFill>
            </p:spPr>
            <p:txBody>
              <a:bodyPr/>
              <a:lstStyle/>
              <a:p>
                <a:r>
                  <a:rPr lang="en-US">
                    <a:noFill/>
                  </a:rPr>
                  <a:t> </a:t>
                </a:r>
              </a:p>
            </p:txBody>
          </p:sp>
        </mc:Fallback>
      </mc:AlternateContent>
      <p:pic>
        <p:nvPicPr>
          <p:cNvPr id="1028" name="Picture 4" descr="Kinematics in Y direction or Free Fall JavaScript HTML5 Applet Simulation  Model - Open Educational Resources / Open Source Physics @ Singapore">
            <a:extLst>
              <a:ext uri="{FF2B5EF4-FFF2-40B4-BE49-F238E27FC236}">
                <a16:creationId xmlns:a16="http://schemas.microsoft.com/office/drawing/2014/main" id="{0D4998D9-4E5C-895E-D1CD-CFD26109180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970" t="14698" r="4641"/>
          <a:stretch/>
        </p:blipFill>
        <p:spPr bwMode="auto">
          <a:xfrm>
            <a:off x="800961" y="3942229"/>
            <a:ext cx="3694138" cy="245208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42DD215-D0CB-8645-49C1-891DE28499C0}"/>
                  </a:ext>
                </a:extLst>
              </p:cNvPr>
              <p:cNvSpPr txBox="1"/>
              <p:nvPr/>
            </p:nvSpPr>
            <p:spPr>
              <a:xfrm>
                <a:off x="1887535" y="3484530"/>
                <a:ext cx="6844308" cy="369332"/>
              </a:xfrm>
              <a:prstGeom prst="rect">
                <a:avLst/>
              </a:prstGeom>
              <a:noFill/>
            </p:spPr>
            <p:txBody>
              <a:bodyPr wrap="square" rtlCol="0">
                <a:spAutoFit/>
              </a:bodyPr>
              <a:lstStyle/>
              <a:p>
                <a:r>
                  <a:rPr lang="en-GB" dirty="0">
                    <a:solidFill>
                      <a:srgbClr val="FF0000"/>
                    </a:solidFill>
                  </a:rPr>
                  <a:t>空間</a:t>
                </a:r>
                <a:r>
                  <a:rPr lang="en-TW" dirty="0">
                    <a:solidFill>
                      <a:srgbClr val="FF0000"/>
                    </a:solidFill>
                  </a:rPr>
                  <a:t>位置</a:t>
                </a:r>
                <a14:m>
                  <m:oMath xmlns:m="http://schemas.openxmlformats.org/officeDocument/2006/math">
                    <m:r>
                      <a:rPr lang="en-US" altLang="zh-TW" i="1" smtClean="0">
                        <a:solidFill>
                          <a:srgbClr val="FF0000"/>
                        </a:solidFill>
                        <a:latin typeface="Cambria Math" panose="02040503050406030204" pitchFamily="18" charset="0"/>
                        <a:ea typeface="Cambria Math" panose="02040503050406030204" pitchFamily="18" charset="0"/>
                      </a:rPr>
                      <m:t>𝑥</m:t>
                    </m:r>
                  </m:oMath>
                </a14:m>
                <a:r>
                  <a:rPr lang="en-TW" dirty="0">
                    <a:solidFill>
                      <a:srgbClr val="FF0000"/>
                    </a:solidFill>
                  </a:rPr>
                  <a:t>與</a:t>
                </a:r>
                <a:r>
                  <a:rPr lang="en-TW" dirty="0">
                    <a:solidFill>
                      <a:srgbClr val="FF3300"/>
                    </a:solidFill>
                  </a:rPr>
                  <a:t>時間</a:t>
                </a:r>
                <a14:m>
                  <m:oMath xmlns:m="http://schemas.openxmlformats.org/officeDocument/2006/math">
                    <m:r>
                      <a:rPr lang="en-US" altLang="zh-TW" b="0" i="1" smtClean="0">
                        <a:solidFill>
                          <a:srgbClr val="FF0000"/>
                        </a:solidFill>
                        <a:latin typeface="Cambria Math" panose="02040503050406030204" pitchFamily="18" charset="0"/>
                        <a:ea typeface="Cambria Math" panose="02040503050406030204" pitchFamily="18" charset="0"/>
                      </a:rPr>
                      <m:t>𝑡</m:t>
                    </m:r>
                  </m:oMath>
                </a14:m>
                <a:r>
                  <a:rPr lang="en-TW" dirty="0">
                    <a:solidFill>
                      <a:srgbClr val="FF3300"/>
                    </a:solidFill>
                  </a:rPr>
                  <a:t>是物理最基本的兩個量，而且比你想像複雜</a:t>
                </a:r>
                <a:r>
                  <a:rPr lang="en-TW" dirty="0"/>
                  <a:t>。</a:t>
                </a:r>
              </a:p>
            </p:txBody>
          </p:sp>
        </mc:Choice>
        <mc:Fallback xmlns="">
          <p:sp>
            <p:nvSpPr>
              <p:cNvPr id="12" name="TextBox 11">
                <a:extLst>
                  <a:ext uri="{FF2B5EF4-FFF2-40B4-BE49-F238E27FC236}">
                    <a16:creationId xmlns:a16="http://schemas.microsoft.com/office/drawing/2014/main" id="{D42DD215-D0CB-8645-49C1-891DE28499C0}"/>
                  </a:ext>
                </a:extLst>
              </p:cNvPr>
              <p:cNvSpPr txBox="1">
                <a:spLocks noRot="1" noChangeAspect="1" noMove="1" noResize="1" noEditPoints="1" noAdjustHandles="1" noChangeArrowheads="1" noChangeShapeType="1" noTextEdit="1"/>
              </p:cNvSpPr>
              <p:nvPr/>
            </p:nvSpPr>
            <p:spPr>
              <a:xfrm>
                <a:off x="1887535" y="3484530"/>
                <a:ext cx="6844308" cy="369332"/>
              </a:xfrm>
              <a:prstGeom prst="rect">
                <a:avLst/>
              </a:prstGeom>
              <a:blipFill>
                <a:blip r:embed="rId9"/>
                <a:stretch>
                  <a:fillRect l="-741" t="-6667" b="-23333"/>
                </a:stretch>
              </a:blipFill>
            </p:spPr>
            <p:txBody>
              <a:bodyPr/>
              <a:lstStyle/>
              <a:p>
                <a:r>
                  <a:rPr lang="en-US">
                    <a:noFill/>
                  </a:rPr>
                  <a:t> </a:t>
                </a:r>
              </a:p>
            </p:txBody>
          </p:sp>
        </mc:Fallback>
      </mc:AlternateContent>
      <p:pic>
        <p:nvPicPr>
          <p:cNvPr id="1026" name="Picture 2" descr="颱風動態圖">
            <a:extLst>
              <a:ext uri="{FF2B5EF4-FFF2-40B4-BE49-F238E27FC236}">
                <a16:creationId xmlns:a16="http://schemas.microsoft.com/office/drawing/2014/main" id="{F0DE14FA-717D-5E89-C1E9-518BA5545D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2090" y="3832456"/>
            <a:ext cx="3491880" cy="25231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0" y="0"/>
            <a:ext cx="9144000" cy="1384995"/>
          </a:xfrm>
          <a:prstGeom prst="rect">
            <a:avLst/>
          </a:prstGeom>
          <a:solidFill>
            <a:schemeClr val="accent1"/>
          </a:solidFill>
        </p:spPr>
        <p:txBody>
          <a:bodyPr wrap="square" rtlCol="0">
            <a:spAutoFit/>
          </a:bodyPr>
          <a:lstStyle/>
          <a:p>
            <a:pPr algn="ctr"/>
            <a:endParaRPr lang="en-US" altLang="zh-TW" sz="2800" b="1" dirty="0">
              <a:solidFill>
                <a:schemeClr val="bg2">
                  <a:lumMod val="60000"/>
                  <a:lumOff val="40000"/>
                </a:schemeClr>
              </a:solidFill>
              <a:latin typeface="Cambria Math" panose="02040503050406030204" pitchFamily="18" charset="0"/>
              <a:ea typeface="Cambria Math" panose="02040503050406030204" pitchFamily="18" charset="0"/>
              <a:cs typeface="Times New Roman" panose="02020603050405020304" pitchFamily="18" charset="0"/>
            </a:endParaRPr>
          </a:p>
          <a:p>
            <a:pPr algn="ctr"/>
            <a:r>
              <a:rPr lang="en-US" altLang="zh-TW" sz="2800" dirty="0">
                <a:solidFill>
                  <a:srgbClr val="0000FF"/>
                </a:solidFill>
                <a:latin typeface="Times New Roman" panose="02020603050405020304" pitchFamily="18" charset="0"/>
                <a:ea typeface="Cambria Math" panose="02040503050406030204" pitchFamily="18" charset="0"/>
                <a:cs typeface="Times New Roman" panose="02020603050405020304" pitchFamily="18" charset="0"/>
              </a:rPr>
              <a:t>It is an exciting time to be a physicist</a:t>
            </a:r>
            <a:r>
              <a:rPr lang="zh-TW" altLang="en-US" sz="2800" dirty="0">
                <a:solidFill>
                  <a:srgbClr val="0000FF"/>
                </a:solidFill>
                <a:latin typeface="Times New Roman" panose="02020603050405020304" pitchFamily="18" charset="0"/>
                <a:ea typeface="Cambria Math" panose="02040503050406030204" pitchFamily="18" charset="0"/>
                <a:cs typeface="Times New Roman" panose="02020603050405020304" pitchFamily="18" charset="0"/>
              </a:rPr>
              <a:t> </a:t>
            </a:r>
            <a:r>
              <a:rPr lang="en-US" altLang="zh-TW" sz="2800" dirty="0">
                <a:solidFill>
                  <a:srgbClr val="0000FF"/>
                </a:solidFill>
                <a:latin typeface="Times New Roman" panose="02020603050405020304" pitchFamily="18" charset="0"/>
                <a:ea typeface="Cambria Math" panose="02040503050406030204" pitchFamily="18" charset="0"/>
                <a:cs typeface="Times New Roman" panose="02020603050405020304" pitchFamily="18" charset="0"/>
              </a:rPr>
              <a:t>!</a:t>
            </a:r>
          </a:p>
          <a:p>
            <a:endParaRPr lang="zh-TW" altLang="en-US" sz="2800" b="1" dirty="0">
              <a:solidFill>
                <a:srgbClr val="0000FF"/>
              </a:solidFill>
              <a:latin typeface="Cambria Math" panose="02040503050406030204" pitchFamily="18" charset="0"/>
              <a:cs typeface="Times New Roman" panose="02020603050405020304" pitchFamily="18" charset="0"/>
            </a:endParaRPr>
          </a:p>
        </p:txBody>
      </p:sp>
      <p:sp>
        <p:nvSpPr>
          <p:cNvPr id="3" name="文字方塊 2"/>
          <p:cNvSpPr txBox="1"/>
          <p:nvPr/>
        </p:nvSpPr>
        <p:spPr>
          <a:xfrm>
            <a:off x="2339752" y="899428"/>
            <a:ext cx="4608512" cy="369332"/>
          </a:xfrm>
          <a:prstGeom prst="rect">
            <a:avLst/>
          </a:prstGeom>
          <a:noFill/>
        </p:spPr>
        <p:txBody>
          <a:bodyPr wrap="square" rtlCol="0">
            <a:spAutoFit/>
          </a:bodyPr>
          <a:lstStyle/>
          <a:p>
            <a:pPr algn="ctr"/>
            <a:r>
              <a:rPr lang="zh-TW" altLang="en-US" dirty="0">
                <a:latin typeface="+mn-lt"/>
              </a:rPr>
              <a:t>做物理、科學很令人興奮 </a:t>
            </a:r>
            <a:r>
              <a:rPr lang="en-US" altLang="zh-TW" dirty="0">
                <a:latin typeface="+mn-lt"/>
              </a:rPr>
              <a:t>!</a:t>
            </a: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8099" y="1381338"/>
            <a:ext cx="6147802" cy="5102363"/>
          </a:xfrm>
          <a:prstGeom prst="rect">
            <a:avLst/>
          </a:prstGeom>
        </p:spPr>
      </p:pic>
    </p:spTree>
    <p:extLst>
      <p:ext uri="{BB962C8B-B14F-4D97-AF65-F5344CB8AC3E}">
        <p14:creationId xmlns:p14="http://schemas.microsoft.com/office/powerpoint/2010/main" val="2020587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317px-Roemer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283" y="291975"/>
            <a:ext cx="2485308" cy="4699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矩形 2"/>
          <p:cNvSpPr>
            <a:spLocks noChangeArrowheads="1"/>
          </p:cNvSpPr>
          <p:nvPr/>
        </p:nvSpPr>
        <p:spPr bwMode="auto">
          <a:xfrm>
            <a:off x="6490753" y="305317"/>
            <a:ext cx="17812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en-US" altLang="zh-TW" sz="1800" dirty="0">
                <a:cs typeface="Times New Roman" panose="02020603050405020304" pitchFamily="18" charset="0"/>
              </a:rPr>
              <a:t>1676  Ole </a:t>
            </a:r>
            <a:r>
              <a:rPr kumimoji="0" lang="en-US" altLang="zh-TW" sz="1800" dirty="0" err="1">
                <a:cs typeface="Times New Roman" panose="02020603050405020304" pitchFamily="18" charset="0"/>
              </a:rPr>
              <a:t>Rømer</a:t>
            </a:r>
            <a:endParaRPr kumimoji="0" lang="zh-TW" altLang="en-US" sz="1800" dirty="0">
              <a:cs typeface="Times New Roman" panose="02020603050405020304" pitchFamily="18" charset="0"/>
            </a:endParaRPr>
          </a:p>
        </p:txBody>
      </p:sp>
      <p:pic>
        <p:nvPicPr>
          <p:cNvPr id="62468" name="Picture 4" descr="File:Ole roemer.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7853" y="291975"/>
            <a:ext cx="2414559"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8" descr="File:Galilean moon Laplace resonance animation.gif">
            <a:hlinkClick r:id="rId5"/>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438064" y="1174749"/>
            <a:ext cx="2389187"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10" descr="File:Thomas Bresson - Jupiter(2) (by).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0282" y="3212976"/>
            <a:ext cx="3520549" cy="1778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文字方塊 7"/>
          <p:cNvSpPr txBox="1">
            <a:spLocks noChangeArrowheads="1"/>
          </p:cNvSpPr>
          <p:nvPr/>
        </p:nvSpPr>
        <p:spPr bwMode="auto">
          <a:xfrm>
            <a:off x="1051203" y="5860165"/>
            <a:ext cx="7229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實際經過測量，在地球遠離木星圖中</a:t>
            </a:r>
            <a:r>
              <a:rPr kumimoji="0" lang="en-US" altLang="zh-TW" sz="1800" dirty="0">
                <a:latin typeface="Cambria Math" panose="02040503050406030204" pitchFamily="18" charset="0"/>
                <a:ea typeface="Cambria Math" panose="02040503050406030204" pitchFamily="18" charset="0"/>
              </a:rPr>
              <a:t>LK</a:t>
            </a:r>
            <a:r>
              <a:rPr kumimoji="0" lang="zh-TW" altLang="en-US" sz="1800" dirty="0">
                <a:latin typeface="Cambria Math" panose="02040503050406030204" pitchFamily="18" charset="0"/>
                <a:ea typeface="Cambria Math" panose="02040503050406030204" pitchFamily="18" charset="0"/>
              </a:rPr>
              <a:t>段</a:t>
            </a:r>
            <a:r>
              <a:rPr kumimoji="0" lang="zh-TW" altLang="en-US" sz="1800" dirty="0">
                <a:latin typeface="Arial" charset="0"/>
              </a:rPr>
              <a:t>時，此間隔會比週期稍長，</a:t>
            </a:r>
          </a:p>
        </p:txBody>
      </p:sp>
      <p:sp>
        <p:nvSpPr>
          <p:cNvPr id="2" name="矩形 1"/>
          <p:cNvSpPr/>
          <p:nvPr/>
        </p:nvSpPr>
        <p:spPr>
          <a:xfrm>
            <a:off x="1052330" y="6290411"/>
            <a:ext cx="6408712" cy="369332"/>
          </a:xfrm>
          <a:prstGeom prst="rect">
            <a:avLst/>
          </a:prstGeom>
        </p:spPr>
        <p:txBody>
          <a:bodyPr wrap="square">
            <a:spAutoFit/>
          </a:bodyPr>
          <a:lstStyle/>
          <a:p>
            <a:r>
              <a:rPr kumimoji="0" lang="zh-TW" altLang="en-US" dirty="0">
                <a:latin typeface="Arial" charset="0"/>
              </a:rPr>
              <a:t>此差異，就是光要通過多走的距離上圖</a:t>
            </a:r>
            <a:r>
              <a:rPr kumimoji="0" lang="en-US" altLang="zh-TW" dirty="0">
                <a:latin typeface="Cambria Math" panose="02040503050406030204" pitchFamily="18" charset="0"/>
                <a:ea typeface="Cambria Math" panose="02040503050406030204" pitchFamily="18" charset="0"/>
              </a:rPr>
              <a:t>LK</a:t>
            </a:r>
            <a:r>
              <a:rPr kumimoji="0" lang="zh-TW" altLang="en-US" dirty="0">
                <a:latin typeface="Cambria Math" panose="02040503050406030204" pitchFamily="18" charset="0"/>
                <a:ea typeface="Cambria Math" panose="02040503050406030204" pitchFamily="18" charset="0"/>
              </a:rPr>
              <a:t>所需</a:t>
            </a:r>
            <a:r>
              <a:rPr kumimoji="0" lang="zh-TW" altLang="en-US" dirty="0">
                <a:latin typeface="Arial" charset="0"/>
              </a:rPr>
              <a:t>的時間。</a:t>
            </a:r>
          </a:p>
        </p:txBody>
      </p:sp>
      <mc:AlternateContent xmlns:mc="http://schemas.openxmlformats.org/markup-compatibility/2006" xmlns:a14="http://schemas.microsoft.com/office/drawing/2010/main">
        <mc:Choice Requires="a14">
          <p:sp>
            <p:nvSpPr>
              <p:cNvPr id="9" name="文字方塊 7"/>
              <p:cNvSpPr txBox="1">
                <a:spLocks noChangeArrowheads="1"/>
              </p:cNvSpPr>
              <p:nvPr/>
            </p:nvSpPr>
            <p:spPr bwMode="auto">
              <a:xfrm>
                <a:off x="1017756" y="5057194"/>
                <a:ext cx="570019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木星衛星</a:t>
                </a:r>
                <a:r>
                  <a:rPr kumimoji="0" lang="en-US" altLang="zh-TW" sz="1800" dirty="0">
                    <a:latin typeface="Cambria Math" panose="02040503050406030204" pitchFamily="18" charset="0"/>
                    <a:ea typeface="Cambria Math" panose="02040503050406030204" pitchFamily="18" charset="0"/>
                  </a:rPr>
                  <a:t>IO</a:t>
                </a:r>
                <a:r>
                  <a:rPr kumimoji="0" lang="zh-TW" altLang="en-US" sz="1800" dirty="0">
                    <a:latin typeface="Arial" charset="0"/>
                  </a:rPr>
                  <a:t>繞木星的時間，是固定的</a:t>
                </a:r>
                <a14:m>
                  <m:oMath xmlns:m="http://schemas.openxmlformats.org/officeDocument/2006/math">
                    <m:r>
                      <a:rPr kumimoji="0" lang="en-US" altLang="zh-TW" sz="1800" i="1" smtClean="0">
                        <a:latin typeface="Cambria Math"/>
                        <a:ea typeface="Cambria Math"/>
                      </a:rPr>
                      <m:t>~</m:t>
                    </m:r>
                    <m:r>
                      <a:rPr kumimoji="0" lang="en-US" altLang="zh-TW" sz="1800" b="0" i="1" smtClean="0">
                        <a:latin typeface="Cambria Math"/>
                        <a:ea typeface="Cambria Math"/>
                      </a:rPr>
                      <m:t>42</m:t>
                    </m:r>
                    <m:r>
                      <m:rPr>
                        <m:nor/>
                      </m:rPr>
                      <a:rPr kumimoji="0" lang="en-US" altLang="zh-TW" sz="1800" b="0" i="0" smtClean="0">
                        <a:latin typeface="Cambria Math"/>
                        <a:ea typeface="Cambria Math"/>
                      </a:rPr>
                      <m:t>h</m:t>
                    </m:r>
                    <m:r>
                      <a:rPr kumimoji="0" lang="zh-TW" altLang="en-US" sz="1800" b="0" i="1" smtClean="0">
                        <a:latin typeface="Cambria Math"/>
                        <a:ea typeface="Cambria Math"/>
                      </a:rPr>
                      <m:t>。</m:t>
                    </m:r>
                  </m:oMath>
                </a14:m>
                <a:endParaRPr kumimoji="0" lang="zh-TW" altLang="en-US" sz="1800" dirty="0">
                  <a:latin typeface="Arial" charset="0"/>
                </a:endParaRPr>
              </a:p>
            </p:txBody>
          </p:sp>
        </mc:Choice>
        <mc:Fallback xmlns="">
          <p:sp>
            <p:nvSpPr>
              <p:cNvPr id="9" name="文字方塊 7"/>
              <p:cNvSpPr txBox="1">
                <a:spLocks noRot="1" noChangeAspect="1" noMove="1" noResize="1" noEditPoints="1" noAdjustHandles="1" noChangeArrowheads="1" noChangeShapeType="1" noTextEdit="1"/>
              </p:cNvSpPr>
              <p:nvPr/>
            </p:nvSpPr>
            <p:spPr bwMode="auto">
              <a:xfrm>
                <a:off x="1017756" y="5057194"/>
                <a:ext cx="5700194" cy="369332"/>
              </a:xfrm>
              <a:prstGeom prst="rect">
                <a:avLst/>
              </a:prstGeom>
              <a:blipFill rotWithShape="1">
                <a:blip r:embed="rId9"/>
                <a:stretch>
                  <a:fillRect l="-963" t="-10000"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3" name="矩形 2"/>
          <p:cNvSpPr/>
          <p:nvPr/>
        </p:nvSpPr>
        <p:spPr>
          <a:xfrm>
            <a:off x="1051203" y="5454516"/>
            <a:ext cx="7776048" cy="369332"/>
          </a:xfrm>
          <a:prstGeom prst="rect">
            <a:avLst/>
          </a:prstGeom>
        </p:spPr>
        <p:txBody>
          <a:bodyPr wrap="square">
            <a:spAutoFit/>
          </a:bodyPr>
          <a:lstStyle/>
          <a:p>
            <a:r>
              <a:rPr kumimoji="0" lang="zh-TW" altLang="en-US" dirty="0">
                <a:latin typeface="Arial" charset="0"/>
              </a:rPr>
              <a:t>這也就是</a:t>
            </a:r>
            <a:r>
              <a:rPr kumimoji="0" lang="en-US" altLang="zh-TW" dirty="0">
                <a:latin typeface="Cambria Math" panose="02040503050406030204" pitchFamily="18" charset="0"/>
                <a:ea typeface="Cambria Math" panose="02040503050406030204" pitchFamily="18" charset="0"/>
              </a:rPr>
              <a:t>IO</a:t>
            </a:r>
            <a:r>
              <a:rPr kumimoji="0" lang="zh-TW" altLang="en-US" dirty="0">
                <a:latin typeface="Arial" charset="0"/>
              </a:rPr>
              <a:t>兩次離開木星影子遮蔽之間的間隔時間。但地球也在運動。</a:t>
            </a:r>
          </a:p>
        </p:txBody>
      </p:sp>
    </p:spTree>
    <p:extLst>
      <p:ext uri="{BB962C8B-B14F-4D97-AF65-F5344CB8AC3E}">
        <p14:creationId xmlns:p14="http://schemas.microsoft.com/office/powerpoint/2010/main" val="2529024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9093" y="392651"/>
            <a:ext cx="7023995" cy="516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 name="矩形 1"/>
              <p:cNvSpPr/>
              <p:nvPr/>
            </p:nvSpPr>
            <p:spPr>
              <a:xfrm>
                <a:off x="1906014" y="5733256"/>
                <a:ext cx="5250155" cy="369332"/>
              </a:xfrm>
              <a:prstGeom prst="rect">
                <a:avLst/>
              </a:prstGeom>
            </p:spPr>
            <p:txBody>
              <a:bodyPr wrap="none">
                <a:spAutoFit/>
              </a:bodyPr>
              <a:lstStyle/>
              <a:p>
                <a:r>
                  <a:rPr kumimoji="0" lang="zh-TW" altLang="en-US" dirty="0">
                    <a:latin typeface="Arial" charset="0"/>
                  </a:rPr>
                  <a:t>由數據，估計光通過地球繞日軌道直徑需要</a:t>
                </a:r>
                <a14:m>
                  <m:oMath xmlns:m="http://schemas.openxmlformats.org/officeDocument/2006/math">
                    <m:r>
                      <a:rPr kumimoji="0" lang="en-US" altLang="zh-TW" i="1" dirty="0" smtClean="0">
                        <a:latin typeface="Cambria Math"/>
                      </a:rPr>
                      <m:t>22</m:t>
                    </m:r>
                    <m:r>
                      <m:rPr>
                        <m:nor/>
                      </m:rPr>
                      <a:rPr kumimoji="0" lang="en-US" altLang="zh-TW" i="0" dirty="0" smtClean="0">
                        <a:latin typeface="Cambria Math"/>
                      </a:rPr>
                      <m:t>m</m:t>
                    </m:r>
                  </m:oMath>
                </a14:m>
                <a:r>
                  <a:rPr kumimoji="0" lang="zh-TW" altLang="en-US" dirty="0">
                    <a:latin typeface="Arial" charset="0"/>
                  </a:rPr>
                  <a:t>，</a:t>
                </a:r>
                <a:endParaRPr lang="zh-TW" altLang="en-US" dirty="0"/>
              </a:p>
            </p:txBody>
          </p:sp>
        </mc:Choice>
        <mc:Fallback xmlns="">
          <p:sp>
            <p:nvSpPr>
              <p:cNvPr id="2" name="矩形 1"/>
              <p:cNvSpPr>
                <a:spLocks noRot="1" noChangeAspect="1" noMove="1" noResize="1" noEditPoints="1" noAdjustHandles="1" noChangeArrowheads="1" noChangeShapeType="1" noTextEdit="1"/>
              </p:cNvSpPr>
              <p:nvPr/>
            </p:nvSpPr>
            <p:spPr>
              <a:xfrm>
                <a:off x="1906014" y="5733256"/>
                <a:ext cx="5250155" cy="369332"/>
              </a:xfrm>
              <a:prstGeom prst="rect">
                <a:avLst/>
              </a:prstGeom>
              <a:blipFill rotWithShape="1">
                <a:blip r:embed="rId3"/>
                <a:stretch>
                  <a:fillRect l="-1045" t="-6557" r="-348" b="-2623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1906014" y="6165304"/>
                <a:ext cx="5040560" cy="369332"/>
              </a:xfrm>
              <a:prstGeom prst="rect">
                <a:avLst/>
              </a:prstGeom>
              <a:noFill/>
            </p:spPr>
            <p:txBody>
              <a:bodyPr wrap="square" rtlCol="0">
                <a:spAutoFit/>
              </a:bodyPr>
              <a:lstStyle/>
              <a:p>
                <a:r>
                  <a:rPr lang="zh-TW" altLang="en-US" dirty="0"/>
                  <a:t>這樣得到的光速是</a:t>
                </a:r>
                <a14:m>
                  <m:oMath xmlns:m="http://schemas.openxmlformats.org/officeDocument/2006/math">
                    <m:r>
                      <a:rPr lang="en-US" altLang="zh-TW" i="1">
                        <a:latin typeface="Cambria Math"/>
                        <a:ea typeface="Cambria Math"/>
                      </a:rPr>
                      <m:t>~</m:t>
                    </m:r>
                    <m:r>
                      <a:rPr lang="en-US" altLang="zh-TW" b="0" i="1" smtClean="0">
                        <a:latin typeface="Cambria Math"/>
                        <a:ea typeface="Cambria Math"/>
                      </a:rPr>
                      <m:t>2.2</m:t>
                    </m:r>
                    <m:r>
                      <a:rPr lang="en-US" altLang="zh-TW" i="1">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10</m:t>
                        </m:r>
                      </m:e>
                      <m:sup>
                        <m:r>
                          <a:rPr lang="en-US" altLang="zh-TW" i="1">
                            <a:latin typeface="Cambria Math"/>
                            <a:ea typeface="Cambria Math"/>
                          </a:rPr>
                          <m:t>8</m:t>
                        </m:r>
                      </m:sup>
                    </m:sSup>
                    <m:r>
                      <m:rPr>
                        <m:nor/>
                      </m:rPr>
                      <a:rPr lang="en-US" altLang="zh-TW">
                        <a:latin typeface="Cambria Math"/>
                        <a:ea typeface="Cambria Math"/>
                      </a:rPr>
                      <m:t> </m:t>
                    </m:r>
                    <m:r>
                      <m:rPr>
                        <m:nor/>
                      </m:rPr>
                      <a:rPr lang="en-US" altLang="zh-TW">
                        <a:latin typeface="Cambria Math"/>
                        <a:ea typeface="Cambria Math"/>
                      </a:rPr>
                      <m:t>m</m:t>
                    </m:r>
                    <m:r>
                      <m:rPr>
                        <m:nor/>
                      </m:rPr>
                      <a:rPr lang="en-US" altLang="zh-TW">
                        <a:latin typeface="Cambria Math"/>
                        <a:ea typeface="Cambria Math"/>
                      </a:rPr>
                      <m:t>/</m:t>
                    </m:r>
                    <m:r>
                      <m:rPr>
                        <m:nor/>
                      </m:rPr>
                      <a:rPr lang="en-US" altLang="zh-TW">
                        <a:latin typeface="Cambria Math"/>
                        <a:ea typeface="Cambria Math"/>
                      </a:rPr>
                      <m:t>s</m:t>
                    </m:r>
                  </m:oMath>
                </a14:m>
                <a:r>
                  <a:rPr lang="zh-TW" altLang="en-US" dirty="0">
                    <a:latin typeface="Cambria Math" panose="02040503050406030204" pitchFamily="18" charset="0"/>
                  </a:rPr>
                  <a:t>，約 小</a:t>
                </a:r>
                <a:r>
                  <a:rPr lang="en-US" altLang="zh-TW" dirty="0">
                    <a:latin typeface="Cambria Math" panose="02040503050406030204" pitchFamily="18" charset="0"/>
                  </a:rPr>
                  <a:t>26%</a:t>
                </a:r>
                <a:r>
                  <a:rPr lang="zh-TW" altLang="en-US" dirty="0">
                    <a:latin typeface="Cambria Math" panose="02040503050406030204" pitchFamily="18" charset="0"/>
                  </a:rPr>
                  <a:t>。</a:t>
                </a:r>
              </a:p>
            </p:txBody>
          </p:sp>
        </mc:Choice>
        <mc:Fallback xmlns="">
          <p:sp>
            <p:nvSpPr>
              <p:cNvPr id="3" name="文字方塊 2"/>
              <p:cNvSpPr txBox="1">
                <a:spLocks noRot="1" noChangeAspect="1" noMove="1" noResize="1" noEditPoints="1" noAdjustHandles="1" noChangeArrowheads="1" noChangeShapeType="1" noTextEdit="1"/>
              </p:cNvSpPr>
              <p:nvPr/>
            </p:nvSpPr>
            <p:spPr>
              <a:xfrm>
                <a:off x="1906014" y="6165304"/>
                <a:ext cx="5040560" cy="369332"/>
              </a:xfrm>
              <a:prstGeom prst="rect">
                <a:avLst/>
              </a:prstGeom>
              <a:blipFill rotWithShape="1">
                <a:blip r:embed="rId4"/>
                <a:stretch>
                  <a:fillRect l="-1088" t="-9836" b="-2623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864883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341" y="3140968"/>
            <a:ext cx="6888263" cy="277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3" name="文字方塊 5"/>
          <p:cNvSpPr txBox="1">
            <a:spLocks noChangeArrowheads="1"/>
          </p:cNvSpPr>
          <p:nvPr/>
        </p:nvSpPr>
        <p:spPr bwMode="auto">
          <a:xfrm>
            <a:off x="3325005" y="219764"/>
            <a:ext cx="2227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地面上的實驗</a:t>
            </a:r>
          </a:p>
        </p:txBody>
      </p:sp>
      <p:sp>
        <p:nvSpPr>
          <p:cNvPr id="3" name="矩形 2"/>
          <p:cNvSpPr/>
          <p:nvPr/>
        </p:nvSpPr>
        <p:spPr>
          <a:xfrm>
            <a:off x="4103089" y="597518"/>
            <a:ext cx="2898358" cy="369332"/>
          </a:xfrm>
          <a:prstGeom prst="rect">
            <a:avLst/>
          </a:prstGeom>
        </p:spPr>
        <p:txBody>
          <a:bodyPr wrap="none">
            <a:spAutoFit/>
          </a:bodyPr>
          <a:lstStyle/>
          <a:p>
            <a:r>
              <a:rPr lang="en-US" altLang="zh-TW" dirty="0"/>
              <a:t> </a:t>
            </a:r>
            <a:r>
              <a:rPr lang="en-US" altLang="zh-TW" dirty="0" err="1">
                <a:latin typeface="Cambria Math" panose="02040503050406030204" pitchFamily="18" charset="0"/>
                <a:ea typeface="Cambria Math" panose="02040503050406030204" pitchFamily="18" charset="0"/>
              </a:rPr>
              <a:t>Fizeau</a:t>
            </a:r>
            <a:r>
              <a:rPr lang="en-US" altLang="zh-TW" dirty="0">
                <a:latin typeface="Cambria Math" panose="02040503050406030204" pitchFamily="18" charset="0"/>
                <a:ea typeface="Cambria Math" panose="02040503050406030204" pitchFamily="18" charset="0"/>
              </a:rPr>
              <a:t>–Foucault apparatus</a:t>
            </a:r>
            <a:endParaRPr lang="zh-TW" altLang="en-US" dirty="0">
              <a:latin typeface="Cambria Math" panose="02040503050406030204" pitchFamily="18" charset="0"/>
            </a:endParaRPr>
          </a:p>
        </p:txBody>
      </p:sp>
      <p:pic>
        <p:nvPicPr>
          <p:cNvPr id="3819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341" y="715031"/>
            <a:ext cx="3248025"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198438" y="966850"/>
            <a:ext cx="4680520" cy="1569660"/>
          </a:xfrm>
          <a:prstGeom prst="rect">
            <a:avLst/>
          </a:prstGeom>
        </p:spPr>
        <p:txBody>
          <a:bodyPr wrap="square">
            <a:spAutoFit/>
          </a:bodyPr>
          <a:lstStyle/>
          <a:p>
            <a:r>
              <a:rPr lang="en-US" altLang="zh-TW" sz="1600" dirty="0">
                <a:latin typeface="Times New Roman" panose="02020603050405020304" pitchFamily="18" charset="0"/>
                <a:cs typeface="Times New Roman" panose="02020603050405020304" pitchFamily="18" charset="0"/>
              </a:rPr>
              <a:t>In 1848–49, </a:t>
            </a:r>
            <a:r>
              <a:rPr lang="en-US" altLang="zh-TW" sz="1600" dirty="0" err="1">
                <a:latin typeface="Times New Roman" panose="02020603050405020304" pitchFamily="18" charset="0"/>
                <a:cs typeface="Times New Roman" panose="02020603050405020304" pitchFamily="18" charset="0"/>
              </a:rPr>
              <a:t>Hippolyte</a:t>
            </a:r>
            <a:r>
              <a:rPr lang="en-US" altLang="zh-TW" sz="1600" dirty="0">
                <a:latin typeface="Times New Roman" panose="02020603050405020304" pitchFamily="18" charset="0"/>
                <a:cs typeface="Times New Roman" panose="02020603050405020304" pitchFamily="18" charset="0"/>
              </a:rPr>
              <a:t> </a:t>
            </a:r>
            <a:r>
              <a:rPr lang="en-US" altLang="zh-TW" sz="1600" dirty="0" err="1">
                <a:latin typeface="Times New Roman" panose="02020603050405020304" pitchFamily="18" charset="0"/>
                <a:cs typeface="Times New Roman" panose="02020603050405020304" pitchFamily="18" charset="0"/>
              </a:rPr>
              <a:t>Fizeau</a:t>
            </a:r>
            <a:r>
              <a:rPr lang="en-US" altLang="zh-TW" sz="1600" dirty="0">
                <a:latin typeface="Times New Roman" panose="02020603050405020304" pitchFamily="18" charset="0"/>
                <a:cs typeface="Times New Roman" panose="02020603050405020304" pitchFamily="18" charset="0"/>
              </a:rPr>
              <a:t> determined the speed of light between an intense light source and a mirror about 8 km distant. The light source was interrupted by a rotating cogwheel with 720 notches that could be rotated at a variable speed of up to hundreds of times a second.</a:t>
            </a:r>
            <a:endParaRPr lang="zh-TW" altLang="en-US" sz="1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矩形 3"/>
              <p:cNvSpPr/>
              <p:nvPr/>
            </p:nvSpPr>
            <p:spPr>
              <a:xfrm>
                <a:off x="4230724" y="2536510"/>
                <a:ext cx="4720242" cy="614848"/>
              </a:xfrm>
              <a:prstGeom prst="rect">
                <a:avLst/>
              </a:prstGeom>
            </p:spPr>
            <p:txBody>
              <a:bodyPr wrap="square">
                <a:spAutoFit/>
              </a:bodyPr>
              <a:lstStyle/>
              <a:p>
                <a:r>
                  <a:rPr lang="en-US" altLang="zh-TW" sz="1600" dirty="0" err="1">
                    <a:latin typeface="Times New Roman" panose="02020603050405020304" pitchFamily="18" charset="0"/>
                    <a:cs typeface="Times New Roman" panose="02020603050405020304" pitchFamily="18" charset="0"/>
                  </a:rPr>
                  <a:t>Fizeau</a:t>
                </a:r>
                <a:r>
                  <a:rPr lang="en-US" altLang="zh-TW" sz="1600" dirty="0">
                    <a:latin typeface="Times New Roman" panose="02020603050405020304" pitchFamily="18" charset="0"/>
                    <a:cs typeface="Times New Roman" panose="02020603050405020304" pitchFamily="18" charset="0"/>
                  </a:rPr>
                  <a:t> was able to calculate a value of </a:t>
                </a:r>
                <a14:m>
                  <m:oMath xmlns:m="http://schemas.openxmlformats.org/officeDocument/2006/math">
                    <m:r>
                      <a:rPr lang="en-US" altLang="zh-TW" sz="1600" i="1" dirty="0" smtClean="0">
                        <a:latin typeface="Cambria Math"/>
                        <a:cs typeface="Times New Roman" panose="02020603050405020304" pitchFamily="18" charset="0"/>
                      </a:rPr>
                      <m:t>315000 </m:t>
                    </m:r>
                    <m:r>
                      <m:rPr>
                        <m:nor/>
                      </m:rPr>
                      <a:rPr lang="en-US" altLang="zh-TW" sz="1600" i="0" dirty="0" smtClean="0">
                        <a:latin typeface="Cambria Math"/>
                        <a:cs typeface="Times New Roman" panose="02020603050405020304" pitchFamily="18" charset="0"/>
                      </a:rPr>
                      <m:t>km</m:t>
                    </m:r>
                    <m:r>
                      <m:rPr>
                        <m:nor/>
                      </m:rPr>
                      <a:rPr lang="en-US" altLang="zh-TW" sz="1600" i="0" dirty="0" smtClean="0">
                        <a:latin typeface="Cambria Math"/>
                        <a:cs typeface="Times New Roman" panose="02020603050405020304" pitchFamily="18" charset="0"/>
                      </a:rPr>
                      <m:t>/</m:t>
                    </m:r>
                    <m:r>
                      <m:rPr>
                        <m:nor/>
                      </m:rPr>
                      <a:rPr lang="en-US" altLang="zh-TW" sz="1600" i="0" dirty="0" smtClean="0">
                        <a:latin typeface="Cambria Math"/>
                        <a:cs typeface="Times New Roman" panose="02020603050405020304" pitchFamily="18" charset="0"/>
                      </a:rPr>
                      <m:t>s</m:t>
                    </m:r>
                    <m:r>
                      <a:rPr lang="en-US" altLang="zh-TW" sz="1600" i="1" dirty="0" smtClean="0">
                        <a:latin typeface="Cambria Math"/>
                        <a:cs typeface="Times New Roman" panose="02020603050405020304" pitchFamily="18" charset="0"/>
                      </a:rPr>
                      <m:t> </m:t>
                    </m:r>
                  </m:oMath>
                </a14:m>
                <a:r>
                  <a:rPr lang="en-US" altLang="zh-TW" sz="1600" dirty="0">
                    <a:latin typeface="Times New Roman" panose="02020603050405020304" pitchFamily="18" charset="0"/>
                    <a:cs typeface="Times New Roman" panose="02020603050405020304" pitchFamily="18" charset="0"/>
                  </a:rPr>
                  <a:t>for the speed of light, about 5% too high.</a:t>
                </a:r>
                <a:endParaRPr lang="zh-TW" altLang="en-US" sz="1600" dirty="0">
                  <a:latin typeface="Times New Roman" panose="02020603050405020304" pitchFamily="18"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4230724" y="2536510"/>
                <a:ext cx="4720242" cy="614848"/>
              </a:xfrm>
              <a:prstGeom prst="rect">
                <a:avLst/>
              </a:prstGeom>
              <a:blipFill rotWithShape="1">
                <a:blip r:embed="rId4"/>
                <a:stretch>
                  <a:fillRect l="-646" t="-2970" r="-1938" b="-11881"/>
                </a:stretch>
              </a:blipFill>
            </p:spPr>
            <p:txBody>
              <a:bodyPr/>
              <a:lstStyle/>
              <a:p>
                <a:r>
                  <a:rPr lang="zh-TW" altLang="en-US">
                    <a:noFill/>
                  </a:rPr>
                  <a:t> </a:t>
                </a:r>
              </a:p>
            </p:txBody>
          </p:sp>
        </mc:Fallback>
      </mc:AlternateContent>
      <p:sp>
        <p:nvSpPr>
          <p:cNvPr id="5" name="矩形 4"/>
          <p:cNvSpPr/>
          <p:nvPr/>
        </p:nvSpPr>
        <p:spPr>
          <a:xfrm>
            <a:off x="670046" y="5912022"/>
            <a:ext cx="7632848" cy="830997"/>
          </a:xfrm>
          <a:prstGeom prst="rect">
            <a:avLst/>
          </a:prstGeom>
        </p:spPr>
        <p:txBody>
          <a:bodyPr wrap="square">
            <a:spAutoFit/>
          </a:bodyPr>
          <a:lstStyle/>
          <a:p>
            <a:r>
              <a:rPr lang="en-US" altLang="zh-TW" sz="1600" dirty="0">
                <a:latin typeface="Times New Roman" panose="02020603050405020304" pitchFamily="18" charset="0"/>
                <a:cs typeface="Times New Roman" panose="02020603050405020304" pitchFamily="18" charset="0"/>
              </a:rPr>
              <a:t>One of the last and most accurate time of flight measurements, Michelson, Pease and Pearson's 1930–35 experiment used a rotating mirror and a one-mile (1.6 km) long vacuum chamber which the light beam traversed 10 times. It achieved accuracy of ±11 km/s</a:t>
            </a:r>
            <a:endParaRPr lang="zh-TW"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3256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2" descr="Speed_of_light_from_Earth_to_Mo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6737" y="1124744"/>
            <a:ext cx="82311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文字方塊 7"/>
          <p:cNvSpPr txBox="1">
            <a:spLocks noChangeArrowheads="1"/>
          </p:cNvSpPr>
          <p:nvPr/>
        </p:nvSpPr>
        <p:spPr bwMode="auto">
          <a:xfrm>
            <a:off x="1476019" y="649152"/>
            <a:ext cx="676875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自然界存在光，光的速度是有限的。</a:t>
            </a:r>
          </a:p>
        </p:txBody>
      </p:sp>
      <p:pic>
        <p:nvPicPr>
          <p:cNvPr id="14" name="Picture 8" descr="http://www.acclaimimages.com/_gallery/_images_n300/0515-0904-0722-5835_cartoon_rocket_ship_in_space_above_the_earth_and_m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336" y="3697803"/>
            <a:ext cx="2216938" cy="221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http://www.elcivics.com/transportation_space_rock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499" y="3707630"/>
            <a:ext cx="2987675"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http://www.debbiebellaby.com/USERIMAGES/Space_Rocket.jpg"/>
          <p:cNvPicPr>
            <a:picLocks noChangeAspect="1" noChangeArrowheads="1"/>
          </p:cNvPicPr>
          <p:nvPr/>
        </p:nvPicPr>
        <p:blipFill>
          <a:blip r:embed="rId5">
            <a:extLst>
              <a:ext uri="{28A0092B-C50C-407E-A947-70E740481C1C}">
                <a14:useLocalDpi xmlns:a14="http://schemas.microsoft.com/office/drawing/2010/main" val="0"/>
              </a:ext>
            </a:extLst>
          </a:blip>
          <a:srcRect l="16100" t="13800" r="11066" b="6465"/>
          <a:stretch>
            <a:fillRect/>
          </a:stretch>
        </p:blipFill>
        <p:spPr bwMode="auto">
          <a:xfrm>
            <a:off x="3988048" y="3707629"/>
            <a:ext cx="2040753"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1404976" y="2667984"/>
            <a:ext cx="6261959" cy="369332"/>
          </a:xfrm>
          <a:prstGeom prst="rect">
            <a:avLst/>
          </a:prstGeom>
        </p:spPr>
        <p:txBody>
          <a:bodyPr wrap="square">
            <a:spAutoFit/>
          </a:bodyPr>
          <a:lstStyle/>
          <a:p>
            <a:r>
              <a:rPr lang="zh-TW" altLang="en-US" dirty="0"/>
              <a:t>光的移動的速度，是否與觀察者的運動狀態有關？</a:t>
            </a:r>
          </a:p>
        </p:txBody>
      </p:sp>
      <p:sp>
        <p:nvSpPr>
          <p:cNvPr id="5" name="文字方塊 4"/>
          <p:cNvSpPr txBox="1"/>
          <p:nvPr/>
        </p:nvSpPr>
        <p:spPr>
          <a:xfrm>
            <a:off x="1415623" y="3072013"/>
            <a:ext cx="5472608" cy="369332"/>
          </a:xfrm>
          <a:prstGeom prst="rect">
            <a:avLst/>
          </a:prstGeom>
          <a:noFill/>
        </p:spPr>
        <p:txBody>
          <a:bodyPr wrap="square" rtlCol="0">
            <a:spAutoFit/>
          </a:bodyPr>
          <a:lstStyle/>
          <a:p>
            <a:r>
              <a:rPr lang="zh-TW" altLang="en-US" dirty="0"/>
              <a:t>地球上量到的太陽光的光速，與火箭上量到的一樣嗎？</a:t>
            </a:r>
          </a:p>
        </p:txBody>
      </p:sp>
      <p:sp>
        <p:nvSpPr>
          <p:cNvPr id="2" name="矩形 1"/>
          <p:cNvSpPr/>
          <p:nvPr/>
        </p:nvSpPr>
        <p:spPr>
          <a:xfrm>
            <a:off x="1476019" y="2060848"/>
            <a:ext cx="4570482" cy="369332"/>
          </a:xfrm>
          <a:prstGeom prst="rect">
            <a:avLst/>
          </a:prstGeom>
        </p:spPr>
        <p:txBody>
          <a:bodyPr wrap="none">
            <a:spAutoFit/>
          </a:bodyPr>
          <a:lstStyle/>
          <a:p>
            <a:r>
              <a:rPr lang="zh-TW" altLang="en-US" dirty="0"/>
              <a:t>接下來就可以問這個相對論最核心的問題：</a:t>
            </a:r>
          </a:p>
        </p:txBody>
      </p:sp>
    </p:spTree>
    <p:extLst>
      <p:ext uri="{BB962C8B-B14F-4D97-AF65-F5344CB8AC3E}">
        <p14:creationId xmlns:p14="http://schemas.microsoft.com/office/powerpoint/2010/main" val="125576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4" descr="相對論07"/>
          <p:cNvPicPr>
            <a:picLocks noChangeAspect="1" noChangeArrowheads="1"/>
          </p:cNvPicPr>
          <p:nvPr/>
        </p:nvPicPr>
        <p:blipFill>
          <a:blip r:embed="rId2">
            <a:extLst>
              <a:ext uri="{28A0092B-C50C-407E-A947-70E740481C1C}">
                <a14:useLocalDpi xmlns:a14="http://schemas.microsoft.com/office/drawing/2010/main" val="0"/>
              </a:ext>
            </a:extLst>
          </a:blip>
          <a:srcRect t="4089" r="6038" b="4510"/>
          <a:stretch>
            <a:fillRect/>
          </a:stretch>
        </p:blipFill>
        <p:spPr bwMode="auto">
          <a:xfrm>
            <a:off x="179388" y="1844674"/>
            <a:ext cx="4241316" cy="3024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5" descr="相對論08"/>
          <p:cNvPicPr>
            <a:picLocks noChangeAspect="1" noChangeArrowheads="1"/>
          </p:cNvPicPr>
          <p:nvPr/>
        </p:nvPicPr>
        <p:blipFill>
          <a:blip r:embed="rId3">
            <a:extLst>
              <a:ext uri="{28A0092B-C50C-407E-A947-70E740481C1C}">
                <a14:useLocalDpi xmlns:a14="http://schemas.microsoft.com/office/drawing/2010/main" val="0"/>
              </a:ext>
            </a:extLst>
          </a:blip>
          <a:srcRect r="5040" b="5443"/>
          <a:stretch>
            <a:fillRect/>
          </a:stretch>
        </p:blipFill>
        <p:spPr bwMode="auto">
          <a:xfrm>
            <a:off x="4425640" y="1844674"/>
            <a:ext cx="2303462"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6" descr="相對論09"/>
          <p:cNvPicPr>
            <a:picLocks noChangeAspect="1" noChangeArrowheads="1"/>
          </p:cNvPicPr>
          <p:nvPr/>
        </p:nvPicPr>
        <p:blipFill>
          <a:blip r:embed="rId4">
            <a:extLst>
              <a:ext uri="{28A0092B-C50C-407E-A947-70E740481C1C}">
                <a14:useLocalDpi xmlns:a14="http://schemas.microsoft.com/office/drawing/2010/main" val="0"/>
              </a:ext>
            </a:extLst>
          </a:blip>
          <a:srcRect l="3012" t="4831" r="5890"/>
          <a:stretch>
            <a:fillRect/>
          </a:stretch>
        </p:blipFill>
        <p:spPr bwMode="auto">
          <a:xfrm>
            <a:off x="6732240" y="1844675"/>
            <a:ext cx="2101796"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文字方塊 6"/>
          <p:cNvSpPr txBox="1">
            <a:spLocks noChangeArrowheads="1"/>
          </p:cNvSpPr>
          <p:nvPr/>
        </p:nvSpPr>
        <p:spPr bwMode="auto">
          <a:xfrm>
            <a:off x="827584" y="1258841"/>
            <a:ext cx="78848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在</a:t>
            </a:r>
            <a:r>
              <a:rPr kumimoji="0" lang="en-US" altLang="zh-TW" sz="1800" dirty="0"/>
              <a:t>Einstein</a:t>
            </a:r>
            <a:r>
              <a:rPr kumimoji="0" lang="zh-TW" altLang="en-US" sz="1800" dirty="0">
                <a:latin typeface="Arial" charset="0"/>
              </a:rPr>
              <a:t>的年代，二十世紀初，歐洲都市開始在市內建造一系列的鐘塔。</a:t>
            </a:r>
          </a:p>
        </p:txBody>
      </p:sp>
      <p:sp>
        <p:nvSpPr>
          <p:cNvPr id="106502" name="文字方塊 5"/>
          <p:cNvSpPr txBox="1">
            <a:spLocks noChangeArrowheads="1"/>
          </p:cNvSpPr>
          <p:nvPr/>
        </p:nvSpPr>
        <p:spPr bwMode="auto">
          <a:xfrm>
            <a:off x="323528" y="5085660"/>
            <a:ext cx="64996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他在專利局的工作可能使他注意到同步這些鐘塔的問題。</a:t>
            </a:r>
          </a:p>
        </p:txBody>
      </p:sp>
      <p:sp>
        <p:nvSpPr>
          <p:cNvPr id="2" name="矩形 1"/>
          <p:cNvSpPr/>
          <p:nvPr/>
        </p:nvSpPr>
        <p:spPr>
          <a:xfrm>
            <a:off x="827584" y="754785"/>
            <a:ext cx="6499621" cy="369332"/>
          </a:xfrm>
          <a:prstGeom prst="rect">
            <a:avLst/>
          </a:prstGeom>
        </p:spPr>
        <p:txBody>
          <a:bodyPr wrap="square">
            <a:spAutoFit/>
          </a:bodyPr>
          <a:lstStyle/>
          <a:p>
            <a:r>
              <a:rPr lang="zh-TW" altLang="zh-TW" dirty="0"/>
              <a:t>這個問題除了學術上的興趣之外，</a:t>
            </a:r>
            <a:r>
              <a:rPr lang="zh-TW" altLang="en-US" dirty="0"/>
              <a:t>是</a:t>
            </a:r>
            <a:r>
              <a:rPr lang="zh-TW" altLang="zh-TW" dirty="0"/>
              <a:t>有實際上的巨大影響</a:t>
            </a:r>
            <a:endParaRPr lang="zh-TW" altLang="en-US" dirty="0"/>
          </a:p>
        </p:txBody>
      </p:sp>
      <p:pic>
        <p:nvPicPr>
          <p:cNvPr id="5" name="Picture 4" descr="An old photo of a person&#10;&#10;Description automatically generated">
            <a:extLst>
              <a:ext uri="{FF2B5EF4-FFF2-40B4-BE49-F238E27FC236}">
                <a16:creationId xmlns:a16="http://schemas.microsoft.com/office/drawing/2014/main" id="{C9FAC939-3082-FC47-9A4B-64CBAEF8A4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3751" y="3460170"/>
            <a:ext cx="2470861" cy="3274938"/>
          </a:xfrm>
          <a:prstGeom prst="rect">
            <a:avLst/>
          </a:prstGeom>
        </p:spPr>
      </p:pic>
    </p:spTree>
    <p:extLst>
      <p:ext uri="{BB962C8B-B14F-4D97-AF65-F5344CB8AC3E}">
        <p14:creationId xmlns:p14="http://schemas.microsoft.com/office/powerpoint/2010/main" val="144552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6502"/>
                                        </p:tgtEl>
                                        <p:attrNameLst>
                                          <p:attrName>style.visibility</p:attrName>
                                        </p:attrNameLst>
                                      </p:cBhvr>
                                      <p:to>
                                        <p:strVal val="visible"/>
                                      </p:to>
                                    </p:set>
                                    <p:anim calcmode="lin" valueType="num">
                                      <p:cBhvr additive="base">
                                        <p:cTn id="7" dur="500" fill="hold"/>
                                        <p:tgtEl>
                                          <p:spTgt spid="106502"/>
                                        </p:tgtEl>
                                        <p:attrNameLst>
                                          <p:attrName>ppt_x</p:attrName>
                                        </p:attrNameLst>
                                      </p:cBhvr>
                                      <p:tavLst>
                                        <p:tav tm="0">
                                          <p:val>
                                            <p:strVal val="#ppt_x"/>
                                          </p:val>
                                        </p:tav>
                                        <p:tav tm="100000">
                                          <p:val>
                                            <p:strVal val="#ppt_x"/>
                                          </p:val>
                                        </p:tav>
                                      </p:tavLst>
                                    </p:anim>
                                    <p:anim calcmode="lin" valueType="num">
                                      <p:cBhvr additive="base">
                                        <p:cTn id="8" dur="500" fill="hold"/>
                                        <p:tgtEl>
                                          <p:spTgt spid="10650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a:extLst>
              <a:ext uri="{FF2B5EF4-FFF2-40B4-BE49-F238E27FC236}">
                <a16:creationId xmlns:a16="http://schemas.microsoft.com/office/drawing/2014/main" id="{CCF7D1AC-AEC8-0944-BD77-5F54D740F7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637" y="188640"/>
            <a:ext cx="6528726" cy="4896544"/>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a:extLst>
              <a:ext uri="{FF2B5EF4-FFF2-40B4-BE49-F238E27FC236}">
                <a16:creationId xmlns:a16="http://schemas.microsoft.com/office/drawing/2014/main" id="{478DBDEF-D504-A74D-865D-E444DA47FA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1584176"/>
            <a:ext cx="3813888" cy="5085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79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ppt_x"/>
                                          </p:val>
                                        </p:tav>
                                        <p:tav tm="100000">
                                          <p:val>
                                            <p:strVal val="#ppt_x"/>
                                          </p:val>
                                        </p:tav>
                                      </p:tavLst>
                                    </p:anim>
                                    <p:anim calcmode="lin" valueType="num">
                                      <p:cBhvr additive="base">
                                        <p:cTn id="8" dur="500" fill="hold"/>
                                        <p:tgtEl>
                                          <p:spTgt spid="50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9BD11FBC-4342-0047-9658-48CC8B948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9989" y="188640"/>
            <a:ext cx="4764022" cy="3573016"/>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a:extLst>
              <a:ext uri="{FF2B5EF4-FFF2-40B4-BE49-F238E27FC236}">
                <a16:creationId xmlns:a16="http://schemas.microsoft.com/office/drawing/2014/main" id="{852261FD-623B-7944-A7EE-EFF38087A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668" y="3834426"/>
            <a:ext cx="3779912" cy="2834934"/>
          </a:xfrm>
          <a:prstGeom prst="rect">
            <a:avLst/>
          </a:prstGeom>
          <a:noFill/>
          <a:extLst>
            <a:ext uri="{909E8E84-426E-40DD-AFC4-6F175D3DCCD1}">
              <a14:hiddenFill xmlns:a14="http://schemas.microsoft.com/office/drawing/2010/main">
                <a:solidFill>
                  <a:srgbClr val="FFFFFF"/>
                </a:solidFill>
              </a14:hiddenFill>
            </a:ext>
          </a:extLst>
        </p:spPr>
      </p:pic>
      <p:pic>
        <p:nvPicPr>
          <p:cNvPr id="51206" name="Picture 6">
            <a:extLst>
              <a:ext uri="{FF2B5EF4-FFF2-40B4-BE49-F238E27FC236}">
                <a16:creationId xmlns:a16="http://schemas.microsoft.com/office/drawing/2014/main" id="{76FA482A-11E5-C246-89E4-DDAB194216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528" y="3829946"/>
            <a:ext cx="3851920" cy="2888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531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descr="相對論07"/>
          <p:cNvPicPr>
            <a:picLocks noChangeAspect="1" noChangeArrowheads="1"/>
          </p:cNvPicPr>
          <p:nvPr/>
        </p:nvPicPr>
        <p:blipFill>
          <a:blip r:embed="rId2">
            <a:extLst>
              <a:ext uri="{28A0092B-C50C-407E-A947-70E740481C1C}">
                <a14:useLocalDpi xmlns:a14="http://schemas.microsoft.com/office/drawing/2010/main" val="0"/>
              </a:ext>
            </a:extLst>
          </a:blip>
          <a:srcRect t="4089" r="6038" b="4510"/>
          <a:stretch>
            <a:fillRect/>
          </a:stretch>
        </p:blipFill>
        <p:spPr bwMode="auto">
          <a:xfrm>
            <a:off x="1727200" y="1484313"/>
            <a:ext cx="5364163"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AutoShape 5"/>
          <p:cNvSpPr>
            <a:spLocks noChangeArrowheads="1"/>
          </p:cNvSpPr>
          <p:nvPr/>
        </p:nvSpPr>
        <p:spPr bwMode="auto">
          <a:xfrm rot="-1373918">
            <a:off x="3059113" y="3716338"/>
            <a:ext cx="3492500" cy="179387"/>
          </a:xfrm>
          <a:prstGeom prst="notchedRightArrow">
            <a:avLst>
              <a:gd name="adj1" fmla="val 50000"/>
              <a:gd name="adj2" fmla="val 486727"/>
            </a:avLst>
          </a:prstGeom>
          <a:solidFill>
            <a:srgbClr val="FFFF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07524" name="Text Box 6"/>
          <p:cNvSpPr txBox="1">
            <a:spLocks noChangeArrowheads="1"/>
          </p:cNvSpPr>
          <p:nvPr/>
        </p:nvSpPr>
        <p:spPr bwMode="auto">
          <a:xfrm>
            <a:off x="1700148" y="926560"/>
            <a:ext cx="40814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t>用光信號來將不同位置的計時器同步！</a:t>
            </a:r>
            <a:endParaRPr kumimoji="0" lang="en-US" altLang="zh-TW" sz="1800" dirty="0"/>
          </a:p>
        </p:txBody>
      </p:sp>
      <p:sp>
        <p:nvSpPr>
          <p:cNvPr id="107525" name="Text Box 9"/>
          <p:cNvSpPr txBox="1">
            <a:spLocks noChangeArrowheads="1"/>
          </p:cNvSpPr>
          <p:nvPr/>
        </p:nvSpPr>
        <p:spPr bwMode="auto">
          <a:xfrm>
            <a:off x="1295400" y="6165850"/>
            <a:ext cx="66976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endParaRPr kumimoji="0" lang="zh-TW" altLang="en-US" sz="1800">
              <a:latin typeface="Arial" charset="0"/>
            </a:endParaRPr>
          </a:p>
        </p:txBody>
      </p:sp>
      <p:sp>
        <p:nvSpPr>
          <p:cNvPr id="107526" name="Text Box 10"/>
          <p:cNvSpPr txBox="1">
            <a:spLocks noChangeArrowheads="1"/>
          </p:cNvSpPr>
          <p:nvPr/>
        </p:nvSpPr>
        <p:spPr bwMode="auto">
          <a:xfrm>
            <a:off x="1295400" y="6129338"/>
            <a:ext cx="65897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endParaRPr kumimoji="0" lang="zh-TW" altLang="en-US" sz="1800">
              <a:latin typeface="Arial" charset="0"/>
            </a:endParaRPr>
          </a:p>
        </p:txBody>
      </p:sp>
    </p:spTree>
    <p:extLst>
      <p:ext uri="{BB962C8B-B14F-4D97-AF65-F5344CB8AC3E}">
        <p14:creationId xmlns:p14="http://schemas.microsoft.com/office/powerpoint/2010/main" val="2920779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7" name="Picture 4" descr="simultaneous.gif - 5004 Bytes"/>
          <p:cNvPicPr>
            <a:picLocks noChangeAspect="1" noChangeArrowheads="1"/>
          </p:cNvPicPr>
          <p:nvPr/>
        </p:nvPicPr>
        <p:blipFill>
          <a:blip r:embed="rId2">
            <a:extLst>
              <a:ext uri="{28A0092B-C50C-407E-A947-70E740481C1C}">
                <a14:useLocalDpi xmlns:a14="http://schemas.microsoft.com/office/drawing/2010/main" val="0"/>
              </a:ext>
            </a:extLst>
          </a:blip>
          <a:srcRect b="33113"/>
          <a:stretch>
            <a:fillRect/>
          </a:stretch>
        </p:blipFill>
        <p:spPr bwMode="auto">
          <a:xfrm>
            <a:off x="1126877" y="1282313"/>
            <a:ext cx="363220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6" descr="http://www.nyrt.net/wordpress/wp-content/ClocksI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268760"/>
            <a:ext cx="3013075"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126877" y="793854"/>
            <a:ext cx="6217816" cy="369332"/>
          </a:xfrm>
          <a:prstGeom prst="rect">
            <a:avLst/>
          </a:prstGeom>
        </p:spPr>
        <p:txBody>
          <a:bodyPr wrap="square">
            <a:spAutoFit/>
          </a:bodyPr>
          <a:lstStyle/>
          <a:p>
            <a:r>
              <a:rPr lang="zh-TW" altLang="en-US" dirty="0"/>
              <a:t>既然光速是有限的，光旅行的時間</a:t>
            </a:r>
            <a:r>
              <a:rPr lang="zh-TW" altLang="zh-TW" dirty="0"/>
              <a:t>就必須被考慮進來。</a:t>
            </a:r>
            <a:endParaRPr lang="zh-TW" altLang="en-US"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4E8C4E5-85FE-93FC-D0A3-273869C379A6}"/>
                  </a:ext>
                </a:extLst>
              </p:cNvPr>
              <p:cNvSpPr txBox="1"/>
              <p:nvPr/>
            </p:nvSpPr>
            <p:spPr>
              <a:xfrm>
                <a:off x="3867063" y="3635352"/>
                <a:ext cx="1409873" cy="518604"/>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𝐵</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𝐴</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𝐴𝐵</m:t>
                          </m:r>
                        </m:num>
                        <m:den>
                          <m:r>
                            <a:rPr lang="en-US" b="0" i="1" smtClean="0">
                              <a:latin typeface="Cambria Math" panose="02040503050406030204" pitchFamily="18" charset="0"/>
                            </a:rPr>
                            <m:t>𝑐</m:t>
                          </m:r>
                        </m:den>
                      </m:f>
                    </m:oMath>
                  </m:oMathPara>
                </a14:m>
                <a:endParaRPr lang="en-US" dirty="0"/>
              </a:p>
            </p:txBody>
          </p:sp>
        </mc:Choice>
        <mc:Fallback xmlns="">
          <p:sp>
            <p:nvSpPr>
              <p:cNvPr id="3" name="TextBox 2">
                <a:extLst>
                  <a:ext uri="{FF2B5EF4-FFF2-40B4-BE49-F238E27FC236}">
                    <a16:creationId xmlns:a16="http://schemas.microsoft.com/office/drawing/2014/main" id="{24E8C4E5-85FE-93FC-D0A3-273869C379A6}"/>
                  </a:ext>
                </a:extLst>
              </p:cNvPr>
              <p:cNvSpPr txBox="1">
                <a:spLocks noRot="1" noChangeAspect="1" noMove="1" noResize="1" noEditPoints="1" noAdjustHandles="1" noChangeArrowheads="1" noChangeShapeType="1" noTextEdit="1"/>
              </p:cNvSpPr>
              <p:nvPr/>
            </p:nvSpPr>
            <p:spPr>
              <a:xfrm>
                <a:off x="3867063" y="3635352"/>
                <a:ext cx="1409873" cy="518604"/>
              </a:xfrm>
              <a:prstGeom prst="rect">
                <a:avLst/>
              </a:prstGeom>
              <a:blipFill>
                <a:blip r:embed="rId4"/>
                <a:stretch>
                  <a:fillRect l="-2679" t="-4878" r="-2679" b="-1219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A766766B-3EAB-541A-0140-DF1DB26DC604}"/>
              </a:ext>
            </a:extLst>
          </p:cNvPr>
          <p:cNvSpPr txBox="1"/>
          <p:nvPr/>
        </p:nvSpPr>
        <p:spPr>
          <a:xfrm>
            <a:off x="1126876" y="4305984"/>
            <a:ext cx="6469459" cy="369332"/>
          </a:xfrm>
          <a:prstGeom prst="rect">
            <a:avLst/>
          </a:prstGeom>
          <a:noFill/>
        </p:spPr>
        <p:txBody>
          <a:bodyPr wrap="square">
            <a:spAutoFit/>
          </a:bodyPr>
          <a:lstStyle/>
          <a:p>
            <a:r>
              <a:rPr lang="zh-TW" altLang="en-US" dirty="0"/>
              <a:t>但</a:t>
            </a:r>
            <a:r>
              <a:rPr lang="zh-TW" altLang="zh-TW" dirty="0"/>
              <a:t>如果</a:t>
            </a:r>
            <a:r>
              <a:rPr lang="zh-TW" altLang="en-US" dirty="0"/>
              <a:t>不同方向的</a:t>
            </a:r>
            <a:r>
              <a:rPr lang="zh-TW" altLang="zh-TW" dirty="0"/>
              <a:t>光速</a:t>
            </a:r>
            <a:r>
              <a:rPr lang="zh-TW" altLang="en-US" dirty="0"/>
              <a:t>相等</a:t>
            </a:r>
            <a:r>
              <a:rPr lang="zh-TW" altLang="zh-TW" dirty="0"/>
              <a:t>，</a:t>
            </a:r>
            <a:r>
              <a:rPr lang="zh-TW" altLang="en-US" dirty="0"/>
              <a:t>這個方法就非常不方便！</a:t>
            </a:r>
            <a:endParaRPr lang="en-US" dirty="0"/>
          </a:p>
        </p:txBody>
      </p:sp>
    </p:spTree>
    <p:extLst>
      <p:ext uri="{BB962C8B-B14F-4D97-AF65-F5344CB8AC3E}">
        <p14:creationId xmlns:p14="http://schemas.microsoft.com/office/powerpoint/2010/main" val="2225103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endParaRPr lang="zh-TW" altLang="en-US"/>
          </a:p>
        </p:txBody>
      </p:sp>
      <p:sp>
        <p:nvSpPr>
          <p:cNvPr id="13315" name="Rectangle 3"/>
          <p:cNvSpPr>
            <a:spLocks noGrp="1" noChangeArrowheads="1"/>
          </p:cNvSpPr>
          <p:nvPr>
            <p:ph type="body" idx="1"/>
          </p:nvPr>
        </p:nvSpPr>
        <p:spPr/>
        <p:txBody>
          <a:bodyPr/>
          <a:lstStyle/>
          <a:p>
            <a:pPr eaLnBrk="1" hangingPunct="1"/>
            <a:endParaRPr lang="zh-TW" altLang="en-US"/>
          </a:p>
        </p:txBody>
      </p:sp>
      <p:pic>
        <p:nvPicPr>
          <p:cNvPr id="13316" name="Picture 4" descr="File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082" y="-457200"/>
            <a:ext cx="10698163"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文字方塊 1"/>
          <p:cNvSpPr txBox="1">
            <a:spLocks noChangeArrowheads="1"/>
          </p:cNvSpPr>
          <p:nvPr/>
        </p:nvSpPr>
        <p:spPr bwMode="auto">
          <a:xfrm>
            <a:off x="683568" y="2204864"/>
            <a:ext cx="86409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lang="zh-TW" altLang="en-US" sz="1800" dirty="0">
                <a:latin typeface="Arial" charset="0"/>
              </a:rPr>
              <a:t>一般來說，物體速度大小與觀察者的運動有關！</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9FACA42-70F1-6FF2-7DDA-0C2CCDD42B73}"/>
                  </a:ext>
                </a:extLst>
              </p:cNvPr>
              <p:cNvSpPr txBox="1"/>
              <p:nvPr/>
            </p:nvSpPr>
            <p:spPr>
              <a:xfrm>
                <a:off x="5724128" y="2204864"/>
                <a:ext cx="1440160"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𝑣</m:t>
                      </m:r>
                    </m:oMath>
                  </m:oMathPara>
                </a14:m>
                <a:endParaRPr lang="en-TW" dirty="0"/>
              </a:p>
            </p:txBody>
          </p:sp>
        </mc:Choice>
        <mc:Fallback xmlns="">
          <p:sp>
            <p:nvSpPr>
              <p:cNvPr id="2" name="TextBox 1">
                <a:extLst>
                  <a:ext uri="{FF2B5EF4-FFF2-40B4-BE49-F238E27FC236}">
                    <a16:creationId xmlns:a16="http://schemas.microsoft.com/office/drawing/2014/main" id="{59FACA42-70F1-6FF2-7DDA-0C2CCDD42B73}"/>
                  </a:ext>
                </a:extLst>
              </p:cNvPr>
              <p:cNvSpPr txBox="1">
                <a:spLocks noRot="1" noChangeAspect="1" noMove="1" noResize="1" noEditPoints="1" noAdjustHandles="1" noChangeArrowheads="1" noChangeShapeType="1" noTextEdit="1"/>
              </p:cNvSpPr>
              <p:nvPr/>
            </p:nvSpPr>
            <p:spPr>
              <a:xfrm>
                <a:off x="5724128" y="2204864"/>
                <a:ext cx="1440160"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968CE21-0BE2-6BD6-597E-15F11503C4B5}"/>
                  </a:ext>
                </a:extLst>
              </p:cNvPr>
              <p:cNvSpPr txBox="1"/>
              <p:nvPr/>
            </p:nvSpPr>
            <p:spPr>
              <a:xfrm>
                <a:off x="7483151" y="2204864"/>
                <a:ext cx="1440160"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𝑣</m:t>
                      </m:r>
                    </m:oMath>
                  </m:oMathPara>
                </a14:m>
                <a:endParaRPr lang="en-TW" dirty="0"/>
              </a:p>
            </p:txBody>
          </p:sp>
        </mc:Choice>
        <mc:Fallback xmlns="">
          <p:sp>
            <p:nvSpPr>
              <p:cNvPr id="3" name="TextBox 2">
                <a:extLst>
                  <a:ext uri="{FF2B5EF4-FFF2-40B4-BE49-F238E27FC236}">
                    <a16:creationId xmlns:a16="http://schemas.microsoft.com/office/drawing/2014/main" id="{D968CE21-0BE2-6BD6-597E-15F11503C4B5}"/>
                  </a:ext>
                </a:extLst>
              </p:cNvPr>
              <p:cNvSpPr txBox="1">
                <a:spLocks noRot="1" noChangeAspect="1" noMove="1" noResize="1" noEditPoints="1" noAdjustHandles="1" noChangeArrowheads="1" noChangeShapeType="1" noTextEdit="1"/>
              </p:cNvSpPr>
              <p:nvPr/>
            </p:nvSpPr>
            <p:spPr>
              <a:xfrm>
                <a:off x="7483151" y="2204864"/>
                <a:ext cx="144016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1553C4E-C6D3-1E81-3499-DCEE602AF5AD}"/>
                  </a:ext>
                </a:extLst>
              </p:cNvPr>
              <p:cNvSpPr txBox="1"/>
              <p:nvPr/>
            </p:nvSpPr>
            <p:spPr>
              <a:xfrm>
                <a:off x="1331640" y="2992090"/>
                <a:ext cx="8064896" cy="369332"/>
              </a:xfrm>
              <a:prstGeom prst="rect">
                <a:avLst/>
              </a:prstGeom>
              <a:noFill/>
            </p:spPr>
            <p:txBody>
              <a:bodyPr wrap="square">
                <a:spAutoFit/>
              </a:bodyPr>
              <a:lstStyle/>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m:t>
                        </m:r>
                      </m:sup>
                    </m:sSup>
                  </m:oMath>
                </a14:m>
                <a:r>
                  <a:rPr lang="en-US" dirty="0"/>
                  <a:t>是以速度</a:t>
                </a:r>
                <a14:m>
                  <m:oMath xmlns:m="http://schemas.openxmlformats.org/officeDocument/2006/math">
                    <m:r>
                      <a:rPr lang="en-US" i="1">
                        <a:latin typeface="Cambria Math" panose="02040503050406030204" pitchFamily="18" charset="0"/>
                      </a:rPr>
                      <m:t>𝑣</m:t>
                    </m:r>
                  </m:oMath>
                </a14:m>
                <a:r>
                  <a:rPr lang="en-US" dirty="0"/>
                  <a:t>移動的人</a:t>
                </a:r>
                <a:r>
                  <a:rPr lang="en-US" dirty="0" err="1"/>
                  <a:t>，觀察靜止人以為速度是</a:t>
                </a:r>
                <a14:m>
                  <m:oMath xmlns:m="http://schemas.openxmlformats.org/officeDocument/2006/math">
                    <m:r>
                      <a:rPr lang="en-US" i="1">
                        <a:latin typeface="Cambria Math" panose="02040503050406030204" pitchFamily="18" charset="0"/>
                      </a:rPr>
                      <m:t>𝑢</m:t>
                    </m:r>
                  </m:oMath>
                </a14:m>
                <a:r>
                  <a:rPr lang="en-US" dirty="0" err="1"/>
                  <a:t>的飛行物，得到的速度值</a:t>
                </a:r>
                <a:r>
                  <a:rPr lang="en-US" dirty="0"/>
                  <a:t>！</a:t>
                </a:r>
              </a:p>
            </p:txBody>
          </p:sp>
        </mc:Choice>
        <mc:Fallback xmlns="">
          <p:sp>
            <p:nvSpPr>
              <p:cNvPr id="5" name="TextBox 4">
                <a:extLst>
                  <a:ext uri="{FF2B5EF4-FFF2-40B4-BE49-F238E27FC236}">
                    <a16:creationId xmlns:a16="http://schemas.microsoft.com/office/drawing/2014/main" id="{91553C4E-C6D3-1E81-3499-DCEE602AF5AD}"/>
                  </a:ext>
                </a:extLst>
              </p:cNvPr>
              <p:cNvSpPr txBox="1">
                <a:spLocks noRot="1" noChangeAspect="1" noMove="1" noResize="1" noEditPoints="1" noAdjustHandles="1" noChangeArrowheads="1" noChangeShapeType="1" noTextEdit="1"/>
              </p:cNvSpPr>
              <p:nvPr/>
            </p:nvSpPr>
            <p:spPr>
              <a:xfrm>
                <a:off x="1331640" y="2992090"/>
                <a:ext cx="8064896" cy="369332"/>
              </a:xfrm>
              <a:prstGeom prst="rect">
                <a:avLst/>
              </a:prstGeom>
              <a:blipFill>
                <a:blip r:embed="rId5"/>
                <a:stretch>
                  <a:fillRect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50156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blackboard&#10;&#10;Description automatically generated">
            <a:extLst>
              <a:ext uri="{FF2B5EF4-FFF2-40B4-BE49-F238E27FC236}">
                <a16:creationId xmlns:a16="http://schemas.microsoft.com/office/drawing/2014/main" id="{A83F2457-44FE-7C43-95D2-AA9968773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768" y="836712"/>
            <a:ext cx="8748464" cy="5828664"/>
          </a:xfrm>
          <a:prstGeom prst="rect">
            <a:avLst/>
          </a:prstGeom>
        </p:spPr>
      </p:pic>
      <p:sp>
        <p:nvSpPr>
          <p:cNvPr id="4" name="Rectangle 2">
            <a:extLst>
              <a:ext uri="{FF2B5EF4-FFF2-40B4-BE49-F238E27FC236}">
                <a16:creationId xmlns:a16="http://schemas.microsoft.com/office/drawing/2014/main" id="{EBF729B1-E9F2-874C-BD7B-2F516266CD33}"/>
              </a:ext>
            </a:extLst>
          </p:cNvPr>
          <p:cNvSpPr txBox="1">
            <a:spLocks noChangeArrowheads="1"/>
          </p:cNvSpPr>
          <p:nvPr/>
        </p:nvSpPr>
        <p:spPr>
          <a:xfrm>
            <a:off x="0" y="101699"/>
            <a:ext cx="9144000" cy="1470025"/>
          </a:xfrm>
          <a:prstGeom prst="rect">
            <a:avLst/>
          </a:prstGeom>
          <a:noFill/>
        </p:spPr>
        <p:txBody>
          <a:bodyPr/>
          <a:lst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a:lstStyle>
          <a:p>
            <a:pPr eaLnBrk="1" hangingPunct="1">
              <a:defRPr/>
            </a:pPr>
            <a:r>
              <a:rPr lang="zh-TW" altLang="en-US" sz="3600" b="1" kern="0">
                <a:solidFill>
                  <a:srgbClr val="FF3300"/>
                </a:solidFill>
                <a:latin typeface="+mj-ea"/>
                <a:cs typeface="+mj-cs"/>
              </a:rPr>
              <a:t>物理是什麼？</a:t>
            </a:r>
            <a:endParaRPr lang="zh-TW" altLang="en-US" sz="3600" b="1" kern="0" dirty="0">
              <a:solidFill>
                <a:srgbClr val="FF3300"/>
              </a:solidFill>
              <a:latin typeface="+mj-ea"/>
              <a:cs typeface="+mj-cs"/>
            </a:endParaRPr>
          </a:p>
        </p:txBody>
      </p:sp>
    </p:spTree>
    <p:extLst>
      <p:ext uri="{BB962C8B-B14F-4D97-AF65-F5344CB8AC3E}">
        <p14:creationId xmlns:p14="http://schemas.microsoft.com/office/powerpoint/2010/main" val="131092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Image:AetherWind.svg">
            <a:extLst>
              <a:ext uri="{FF2B5EF4-FFF2-40B4-BE49-F238E27FC236}">
                <a16:creationId xmlns:a16="http://schemas.microsoft.com/office/drawing/2014/main" id="{E0E701EC-9ECB-E4EF-B5AC-B9C1151CA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196752"/>
            <a:ext cx="4589093" cy="3442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307435C-0920-6CB8-1526-7F2B4CA031AE}"/>
              </a:ext>
            </a:extLst>
          </p:cNvPr>
          <p:cNvSpPr txBox="1"/>
          <p:nvPr/>
        </p:nvSpPr>
        <p:spPr>
          <a:xfrm>
            <a:off x="1259632" y="4941168"/>
            <a:ext cx="7020272" cy="369332"/>
          </a:xfrm>
          <a:prstGeom prst="rect">
            <a:avLst/>
          </a:prstGeom>
          <a:noFill/>
        </p:spPr>
        <p:txBody>
          <a:bodyPr wrap="square" rtlCol="0">
            <a:spAutoFit/>
          </a:bodyPr>
          <a:lstStyle/>
          <a:p>
            <a:r>
              <a:rPr lang="en-US" dirty="0" err="1"/>
              <a:t>既然地球是在運動之中，那地面上觀察到的光速是不是一直在變</a:t>
            </a:r>
            <a:r>
              <a:rPr lang="en-US" dirty="0"/>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98117C9-8117-873E-CA30-AE8247187E34}"/>
                  </a:ext>
                </a:extLst>
              </p:cNvPr>
              <p:cNvSpPr txBox="1"/>
              <p:nvPr/>
            </p:nvSpPr>
            <p:spPr>
              <a:xfrm>
                <a:off x="3491880" y="5476582"/>
                <a:ext cx="1440160"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𝑣</m:t>
                      </m:r>
                    </m:oMath>
                  </m:oMathPara>
                </a14:m>
                <a:endParaRPr lang="en-TW" dirty="0"/>
              </a:p>
            </p:txBody>
          </p:sp>
        </mc:Choice>
        <mc:Fallback xmlns="">
          <p:sp>
            <p:nvSpPr>
              <p:cNvPr id="6" name="TextBox 5">
                <a:extLst>
                  <a:ext uri="{FF2B5EF4-FFF2-40B4-BE49-F238E27FC236}">
                    <a16:creationId xmlns:a16="http://schemas.microsoft.com/office/drawing/2014/main" id="{298117C9-8117-873E-CA30-AE8247187E34}"/>
                  </a:ext>
                </a:extLst>
              </p:cNvPr>
              <p:cNvSpPr txBox="1">
                <a:spLocks noRot="1" noChangeAspect="1" noMove="1" noResize="1" noEditPoints="1" noAdjustHandles="1" noChangeArrowheads="1" noChangeShapeType="1" noTextEdit="1"/>
              </p:cNvSpPr>
              <p:nvPr/>
            </p:nvSpPr>
            <p:spPr>
              <a:xfrm>
                <a:off x="3491880" y="5476582"/>
                <a:ext cx="1440160"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43F81AC-0C60-CB66-FB4C-022AC016F50E}"/>
                  </a:ext>
                </a:extLst>
              </p:cNvPr>
              <p:cNvSpPr txBox="1"/>
              <p:nvPr/>
            </p:nvSpPr>
            <p:spPr>
              <a:xfrm>
                <a:off x="1277081" y="5918397"/>
                <a:ext cx="7687407" cy="369332"/>
              </a:xfrm>
              <a:prstGeom prst="rect">
                <a:avLst/>
              </a:prstGeom>
              <a:noFill/>
            </p:spPr>
            <p:txBody>
              <a:bodyPr wrap="square">
                <a:spAutoFit/>
              </a:bodyPr>
              <a:lstStyle/>
              <a:p>
                <a14:m>
                  <m:oMath xmlns:m="http://schemas.openxmlformats.org/officeDocument/2006/math">
                    <m:r>
                      <a:rPr lang="en-US" b="0" i="1" smtClean="0">
                        <a:latin typeface="Cambria Math" panose="02040503050406030204" pitchFamily="18" charset="0"/>
                      </a:rPr>
                      <m:t>𝑐</m:t>
                    </m:r>
                  </m:oMath>
                </a14:m>
                <a:r>
                  <a:rPr lang="en-US" dirty="0" err="1"/>
                  <a:t>是</a:t>
                </a:r>
                <a:r>
                  <a:rPr lang="en-US" dirty="0"/>
                  <a:t>空無一物的</a:t>
                </a:r>
                <a:r>
                  <a:rPr lang="en-US" dirty="0" err="1"/>
                  <a:t>宇宙中的光速，</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m:t>
                        </m:r>
                      </m:sup>
                    </m:sSup>
                  </m:oMath>
                </a14:m>
                <a:r>
                  <a:rPr lang="en-US" dirty="0"/>
                  <a:t>是以速度</a:t>
                </a:r>
                <a14:m>
                  <m:oMath xmlns:m="http://schemas.openxmlformats.org/officeDocument/2006/math">
                    <m:r>
                      <a:rPr lang="en-US" i="1">
                        <a:latin typeface="Cambria Math" panose="02040503050406030204" pitchFamily="18" charset="0"/>
                      </a:rPr>
                      <m:t>𝑣</m:t>
                    </m:r>
                  </m:oMath>
                </a14:m>
                <a:r>
                  <a:rPr lang="en-US" dirty="0" err="1"/>
                  <a:t>移動的人，觀察得到的光速</a:t>
                </a:r>
                <a:r>
                  <a:rPr lang="en-US" dirty="0"/>
                  <a:t>！</a:t>
                </a:r>
              </a:p>
            </p:txBody>
          </p:sp>
        </mc:Choice>
        <mc:Fallback xmlns="">
          <p:sp>
            <p:nvSpPr>
              <p:cNvPr id="7" name="TextBox 6">
                <a:extLst>
                  <a:ext uri="{FF2B5EF4-FFF2-40B4-BE49-F238E27FC236}">
                    <a16:creationId xmlns:a16="http://schemas.microsoft.com/office/drawing/2014/main" id="{843F81AC-0C60-CB66-FB4C-022AC016F50E}"/>
                  </a:ext>
                </a:extLst>
              </p:cNvPr>
              <p:cNvSpPr txBox="1">
                <a:spLocks noRot="1" noChangeAspect="1" noMove="1" noResize="1" noEditPoints="1" noAdjustHandles="1" noChangeArrowheads="1" noChangeShapeType="1" noTextEdit="1"/>
              </p:cNvSpPr>
              <p:nvPr/>
            </p:nvSpPr>
            <p:spPr>
              <a:xfrm>
                <a:off x="1277081" y="5918397"/>
                <a:ext cx="7687407" cy="369332"/>
              </a:xfrm>
              <a:prstGeom prst="rect">
                <a:avLst/>
              </a:prstGeom>
              <a:blipFill>
                <a:blip r:embed="rId4"/>
                <a:stretch>
                  <a:fillRect t="-10345" b="-27586"/>
                </a:stretch>
              </a:blipFill>
            </p:spPr>
            <p:txBody>
              <a:bodyPr/>
              <a:lstStyle/>
              <a:p>
                <a:r>
                  <a:rPr lang="en-US">
                    <a:noFill/>
                  </a:rPr>
                  <a:t> </a:t>
                </a:r>
              </a:p>
            </p:txBody>
          </p:sp>
        </mc:Fallback>
      </mc:AlternateContent>
    </p:spTree>
    <p:extLst>
      <p:ext uri="{BB962C8B-B14F-4D97-AF65-F5344CB8AC3E}">
        <p14:creationId xmlns:p14="http://schemas.microsoft.com/office/powerpoint/2010/main" val="40213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7"/>
          <p:cNvSpPr txBox="1">
            <a:spLocks noChangeArrowheads="1"/>
          </p:cNvSpPr>
          <p:nvPr/>
        </p:nvSpPr>
        <p:spPr bwMode="auto">
          <a:xfrm>
            <a:off x="1763688" y="996582"/>
            <a:ext cx="6840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latin typeface="Arial" charset="0"/>
              </a:rPr>
              <a:t>水波對不同速度船上的人看起來速度是不一樣！</a:t>
            </a:r>
          </a:p>
        </p:txBody>
      </p:sp>
      <p:pic>
        <p:nvPicPr>
          <p:cNvPr id="68612" name="Picture 7" descr="http://www.elite-view.com/art/Vintage_Photography/Sports_Vintage_Photography/WA3363545-FB~Rowing-Oxford-V-Cambridge-Boat-Race-1928-Post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387442"/>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big5.wallcoo.com/human/2009_Travel_Geographic_Desktop_01/images/Yuri%20Farrant%20Surfs%20Huge%20Wave%20at%20Jaws%20Maui%20Hawaii.jpg">
            <a:extLst>
              <a:ext uri="{FF2B5EF4-FFF2-40B4-BE49-F238E27FC236}">
                <a16:creationId xmlns:a16="http://schemas.microsoft.com/office/drawing/2014/main" id="{B170A765-C8A7-9A4D-A663-2EF491056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844" y="3397381"/>
            <a:ext cx="3809381"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8C01BC2-0B74-7145-A3F7-A8CBFEA1F3E0}"/>
              </a:ext>
            </a:extLst>
          </p:cNvPr>
          <p:cNvSpPr txBox="1"/>
          <p:nvPr/>
        </p:nvSpPr>
        <p:spPr>
          <a:xfrm>
            <a:off x="1763688" y="604539"/>
            <a:ext cx="6408712" cy="369332"/>
          </a:xfrm>
          <a:prstGeom prst="rect">
            <a:avLst/>
          </a:prstGeom>
          <a:noFill/>
        </p:spPr>
        <p:txBody>
          <a:bodyPr wrap="square" rtlCol="0">
            <a:spAutoFit/>
          </a:bodyPr>
          <a:lstStyle/>
          <a:p>
            <a:r>
              <a:rPr lang="en-GB" dirty="0" err="1"/>
              <a:t>而</a:t>
            </a:r>
            <a:r>
              <a:rPr lang="en-TW"/>
              <a:t>光是一種波</a:t>
            </a:r>
            <a:r>
              <a:rPr lang="en-TW" dirty="0"/>
              <a:t>。波一般相對於其介質有固定的波速！</a:t>
            </a:r>
          </a:p>
        </p:txBody>
      </p:sp>
      <p:pic>
        <p:nvPicPr>
          <p:cNvPr id="4" name="Picture 3" descr="C:\Users\Chia-Hung Chang\Downloads\Data\Knight\Media\Chapter20\Images\20_01Figure-F.jpg">
            <a:extLst>
              <a:ext uri="{FF2B5EF4-FFF2-40B4-BE49-F238E27FC236}">
                <a16:creationId xmlns:a16="http://schemas.microsoft.com/office/drawing/2014/main" id="{CC6C4626-A9F8-F67F-3AED-AE6F6E608B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2768" b="2330"/>
          <a:stretch/>
        </p:blipFill>
        <p:spPr bwMode="auto">
          <a:xfrm>
            <a:off x="2411760" y="1484784"/>
            <a:ext cx="4054475"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8526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1995" y="1287463"/>
            <a:ext cx="4572000" cy="369332"/>
          </a:xfrm>
          <a:prstGeom prst="rect">
            <a:avLst/>
          </a:prstGeom>
        </p:spPr>
        <p:txBody>
          <a:bodyPr>
            <a:spAutoFit/>
          </a:bodyPr>
          <a:lstStyle/>
          <a:p>
            <a:r>
              <a:rPr lang="zh-TW" altLang="en-US" sz="1800" dirty="0"/>
              <a:t>電磁波：電與磁的自動化！</a:t>
            </a:r>
          </a:p>
        </p:txBody>
      </p:sp>
      <p:pic>
        <p:nvPicPr>
          <p:cNvPr id="153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276" y="2160144"/>
            <a:ext cx="3048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1181165" y="6095250"/>
            <a:ext cx="4562830" cy="369332"/>
          </a:xfrm>
          <a:prstGeom prst="rect">
            <a:avLst/>
          </a:prstGeom>
        </p:spPr>
        <p:txBody>
          <a:bodyPr wrap="square">
            <a:spAutoFit/>
          </a:bodyPr>
          <a:lstStyle/>
          <a:p>
            <a:r>
              <a:rPr lang="en-US" altLang="zh-TW" sz="1800" dirty="0">
                <a:latin typeface="Times New Roman" panose="02020603050405020304" pitchFamily="18" charset="0"/>
                <a:cs typeface="Times New Roman" panose="02020603050405020304" pitchFamily="18" charset="0"/>
              </a:rPr>
              <a:t>James Clerk Maxwell (1831–1879)</a:t>
            </a:r>
            <a:endParaRPr lang="zh-TW" altLang="en-US" sz="1800" dirty="0">
              <a:latin typeface="Times New Roman" panose="02020603050405020304" pitchFamily="18" charset="0"/>
              <a:cs typeface="Times New Roman" panose="02020603050405020304" pitchFamily="18" charset="0"/>
            </a:endParaRPr>
          </a:p>
        </p:txBody>
      </p:sp>
      <p:pic>
        <p:nvPicPr>
          <p:cNvPr id="153603" name="Picture 3" descr="\\Mac\Home\Downloads\Electromagneticwave3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62405" y="2123855"/>
            <a:ext cx="3026730" cy="3006619"/>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1"/>
          <p:cNvSpPr txBox="1">
            <a:spLocks noChangeArrowheads="1"/>
          </p:cNvSpPr>
          <p:nvPr/>
        </p:nvSpPr>
        <p:spPr bwMode="auto">
          <a:xfrm>
            <a:off x="1160678" y="869267"/>
            <a:ext cx="70632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但電磁波卻是非常少數在</a:t>
            </a:r>
            <a:r>
              <a:rPr lang="zh-TW" altLang="en-US" sz="1800" dirty="0">
                <a:solidFill>
                  <a:srgbClr val="FF0000"/>
                </a:solidFill>
              </a:rPr>
              <a:t>真空中傳播的一種波！它不需要介質。</a:t>
            </a:r>
          </a:p>
        </p:txBody>
      </p:sp>
    </p:spTree>
    <p:extLst>
      <p:ext uri="{BB962C8B-B14F-4D97-AF65-F5344CB8AC3E}">
        <p14:creationId xmlns:p14="http://schemas.microsoft.com/office/powerpoint/2010/main" val="1318476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F32_05"/>
          <p:cNvPicPr>
            <a:picLocks noChangeAspect="1" noChangeArrowheads="1"/>
          </p:cNvPicPr>
          <p:nvPr/>
        </p:nvPicPr>
        <p:blipFill>
          <a:blip r:embed="rId2">
            <a:extLst>
              <a:ext uri="{28A0092B-C50C-407E-A947-70E740481C1C}">
                <a14:useLocalDpi xmlns:a14="http://schemas.microsoft.com/office/drawing/2010/main" val="0"/>
              </a:ext>
            </a:extLst>
          </a:blip>
          <a:srcRect t="52057" b="10109"/>
          <a:stretch>
            <a:fillRect/>
          </a:stretch>
        </p:blipFill>
        <p:spPr bwMode="auto">
          <a:xfrm>
            <a:off x="1230286" y="1282242"/>
            <a:ext cx="2205245" cy="236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6" descr="F32_06"/>
          <p:cNvPicPr>
            <a:picLocks noChangeAspect="1" noChangeArrowheads="1"/>
          </p:cNvPicPr>
          <p:nvPr/>
        </p:nvPicPr>
        <p:blipFill>
          <a:blip r:embed="rId3">
            <a:extLst>
              <a:ext uri="{28A0092B-C50C-407E-A947-70E740481C1C}">
                <a14:useLocalDpi xmlns:a14="http://schemas.microsoft.com/office/drawing/2010/main" val="0"/>
              </a:ext>
            </a:extLst>
          </a:blip>
          <a:srcRect b="18323"/>
          <a:stretch>
            <a:fillRect/>
          </a:stretch>
        </p:blipFill>
        <p:spPr bwMode="auto">
          <a:xfrm>
            <a:off x="5460756" y="1371569"/>
            <a:ext cx="2250250" cy="230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文字方塊 7"/>
          <p:cNvSpPr txBox="1">
            <a:spLocks noChangeArrowheads="1"/>
          </p:cNvSpPr>
          <p:nvPr/>
        </p:nvSpPr>
        <p:spPr bwMode="auto">
          <a:xfrm>
            <a:off x="1124856" y="3790726"/>
            <a:ext cx="38858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電場變化時會感應產生垂直的磁場！</a:t>
            </a:r>
          </a:p>
        </p:txBody>
      </p:sp>
      <p:sp>
        <p:nvSpPr>
          <p:cNvPr id="21509" name="文字方塊 5"/>
          <p:cNvSpPr txBox="1">
            <a:spLocks noChangeArrowheads="1"/>
          </p:cNvSpPr>
          <p:nvPr/>
        </p:nvSpPr>
        <p:spPr bwMode="auto">
          <a:xfrm>
            <a:off x="5196553" y="3790726"/>
            <a:ext cx="38195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磁場變化時會感應產生垂直的電場！</a:t>
            </a:r>
          </a:p>
        </p:txBody>
      </p:sp>
      <p:sp>
        <p:nvSpPr>
          <p:cNvPr id="21514" name="文字方塊 1"/>
          <p:cNvSpPr txBox="1">
            <a:spLocks noChangeArrowheads="1"/>
          </p:cNvSpPr>
          <p:nvPr/>
        </p:nvSpPr>
        <p:spPr bwMode="auto">
          <a:xfrm>
            <a:off x="3928986" y="707972"/>
            <a:ext cx="1260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電磁感應</a:t>
            </a:r>
          </a:p>
        </p:txBody>
      </p:sp>
      <p:sp>
        <p:nvSpPr>
          <p:cNvPr id="7" name="文字方塊 3"/>
          <p:cNvSpPr txBox="1">
            <a:spLocks noChangeArrowheads="1"/>
          </p:cNvSpPr>
          <p:nvPr/>
        </p:nvSpPr>
        <p:spPr bwMode="auto">
          <a:xfrm>
            <a:off x="1124857" y="4383341"/>
            <a:ext cx="70812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即使沒有電流與電荷，變化的電磁場也可以成為電磁場的來源！</a:t>
            </a:r>
            <a:endParaRPr lang="en-US" altLang="zh-TW" sz="1800" dirty="0"/>
          </a:p>
        </p:txBody>
      </p:sp>
      <mc:AlternateContent xmlns:mc="http://schemas.openxmlformats.org/markup-compatibility/2006" xmlns:a14="http://schemas.microsoft.com/office/drawing/2010/main">
        <mc:Choice Requires="a14">
          <p:sp>
            <p:nvSpPr>
              <p:cNvPr id="8" name="文字方塊 7"/>
              <p:cNvSpPr txBox="1"/>
              <p:nvPr/>
            </p:nvSpPr>
            <p:spPr>
              <a:xfrm>
                <a:off x="1361707" y="4994883"/>
                <a:ext cx="223356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smtClean="0">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𝐸</m:t>
                              </m:r>
                            </m:sub>
                          </m:sSub>
                        </m:num>
                        <m:den>
                          <m:r>
                            <a:rPr lang="en-US" altLang="zh-TW" sz="1800" b="0" i="1" smtClean="0">
                              <a:latin typeface="Cambria Math"/>
                            </a:rPr>
                            <m:t>𝑑𝑡</m:t>
                          </m:r>
                        </m:den>
                      </m:f>
                    </m:oMath>
                  </m:oMathPara>
                </a14:m>
                <a:endParaRPr lang="zh-TW" altLang="en-US" sz="18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1361707" y="4994883"/>
                <a:ext cx="2233560" cy="818879"/>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5477446" y="4994882"/>
                <a:ext cx="199997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ea typeface="Cambria Math"/>
                                </a:rPr>
                                <m:t>𝐵</m:t>
                              </m:r>
                            </m:sub>
                          </m:sSub>
                        </m:num>
                        <m:den>
                          <m:r>
                            <a:rPr lang="en-US" altLang="zh-TW" sz="1800" b="0" i="1" smtClean="0">
                              <a:latin typeface="Cambria Math"/>
                            </a:rPr>
                            <m:t>𝑑𝑡</m:t>
                          </m:r>
                        </m:den>
                      </m:f>
                    </m:oMath>
                  </m:oMathPara>
                </a14:m>
                <a:endParaRPr lang="zh-TW"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5477446" y="4994882"/>
                <a:ext cx="1999970" cy="818879"/>
              </a:xfrm>
              <a:prstGeom prst="rect">
                <a:avLst/>
              </a:prstGeom>
              <a:blipFill rotWithShape="1">
                <a:blip r:embed="rId5"/>
                <a:stretch>
                  <a:fillRect/>
                </a:stretch>
              </a:blipFill>
            </p:spPr>
            <p:txBody>
              <a:bodyPr/>
              <a:lstStyle/>
              <a:p>
                <a:r>
                  <a:rPr lang="zh-TW" altLang="en-US">
                    <a:noFill/>
                  </a:rPr>
                  <a:t> </a:t>
                </a:r>
              </a:p>
            </p:txBody>
          </p:sp>
        </mc:Fallback>
      </mc:AlternateContent>
      <p:sp>
        <p:nvSpPr>
          <p:cNvPr id="10" name="矩形 3">
            <a:extLst>
              <a:ext uri="{FF2B5EF4-FFF2-40B4-BE49-F238E27FC236}">
                <a16:creationId xmlns:a16="http://schemas.microsoft.com/office/drawing/2014/main" id="{D71F0293-DE54-4245-BC44-66694CD18F43}"/>
              </a:ext>
            </a:extLst>
          </p:cNvPr>
          <p:cNvSpPr/>
          <p:nvPr/>
        </p:nvSpPr>
        <p:spPr>
          <a:xfrm>
            <a:off x="1106937" y="708249"/>
            <a:ext cx="4572000" cy="369332"/>
          </a:xfrm>
          <a:prstGeom prst="rect">
            <a:avLst/>
          </a:prstGeom>
        </p:spPr>
        <p:txBody>
          <a:bodyPr>
            <a:spAutoFit/>
          </a:bodyPr>
          <a:lstStyle/>
          <a:p>
            <a:r>
              <a:rPr lang="zh-TW" altLang="en-US" sz="1800" dirty="0"/>
              <a:t>電磁波：電與磁的自動化！</a:t>
            </a:r>
          </a:p>
        </p:txBody>
      </p:sp>
    </p:spTree>
    <p:extLst>
      <p:ext uri="{BB962C8B-B14F-4D97-AF65-F5344CB8AC3E}">
        <p14:creationId xmlns:p14="http://schemas.microsoft.com/office/powerpoint/2010/main" val="124015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文字方塊 4"/>
          <p:cNvSpPr txBox="1">
            <a:spLocks noChangeArrowheads="1"/>
          </p:cNvSpPr>
          <p:nvPr/>
        </p:nvSpPr>
        <p:spPr bwMode="auto">
          <a:xfrm>
            <a:off x="606248" y="727419"/>
            <a:ext cx="5855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在近處應該會突然出現一</a:t>
            </a:r>
            <a:r>
              <a:rPr lang="zh-CN" altLang="en-US" sz="1800" dirty="0"/>
              <a:t>電場，</a:t>
            </a:r>
            <a:r>
              <a:rPr lang="zh-TW" altLang="en-US" sz="1800" dirty="0"/>
              <a:t>類似電偶極的靜電場：</a:t>
            </a:r>
          </a:p>
        </p:txBody>
      </p:sp>
      <p:sp>
        <p:nvSpPr>
          <p:cNvPr id="22533" name="文字方塊 5"/>
          <p:cNvSpPr txBox="1">
            <a:spLocks noChangeArrowheads="1"/>
          </p:cNvSpPr>
          <p:nvPr/>
        </p:nvSpPr>
        <p:spPr bwMode="auto">
          <a:xfrm>
            <a:off x="606249" y="1169575"/>
            <a:ext cx="45455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此突然的電場變化會產生</a:t>
            </a:r>
            <a:r>
              <a:rPr lang="zh-Hant" altLang="en-US" sz="1800" dirty="0"/>
              <a:t>垂直的</a:t>
            </a:r>
            <a:r>
              <a:rPr lang="zh-TW" altLang="en-US" sz="1800" dirty="0"/>
              <a:t>感應磁場。</a:t>
            </a:r>
          </a:p>
        </p:txBody>
      </p:sp>
      <p:sp>
        <p:nvSpPr>
          <p:cNvPr id="22534" name="文字方塊 6"/>
          <p:cNvSpPr txBox="1">
            <a:spLocks noChangeArrowheads="1"/>
          </p:cNvSpPr>
          <p:nvPr/>
        </p:nvSpPr>
        <p:spPr bwMode="auto">
          <a:xfrm>
            <a:off x="607837" y="1611731"/>
            <a:ext cx="44231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突然</a:t>
            </a:r>
            <a:r>
              <a:rPr lang="zh-Hant" altLang="en-US" sz="1800" dirty="0"/>
              <a:t>的</a:t>
            </a:r>
            <a:r>
              <a:rPr lang="zh-TW" altLang="en-US" sz="1800" dirty="0"/>
              <a:t>磁場變化又在更遠處產生感應電場。</a:t>
            </a:r>
          </a:p>
        </p:txBody>
      </p:sp>
      <p:sp>
        <p:nvSpPr>
          <p:cNvPr id="22535" name="文字方塊 1"/>
          <p:cNvSpPr txBox="1">
            <a:spLocks noChangeArrowheads="1"/>
          </p:cNvSpPr>
          <p:nvPr/>
        </p:nvSpPr>
        <p:spPr bwMode="auto">
          <a:xfrm>
            <a:off x="606841" y="285263"/>
            <a:ext cx="44104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設想如果在原點突然出現一個電偶極，</a:t>
            </a:r>
          </a:p>
        </p:txBody>
      </p:sp>
      <p:sp>
        <p:nvSpPr>
          <p:cNvPr id="14" name="文字方塊 6"/>
          <p:cNvSpPr txBox="1">
            <a:spLocks noChangeArrowheads="1"/>
          </p:cNvSpPr>
          <p:nvPr/>
        </p:nvSpPr>
        <p:spPr bwMode="auto">
          <a:xfrm>
            <a:off x="606249" y="2046694"/>
            <a:ext cx="459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突然</a:t>
            </a:r>
            <a:r>
              <a:rPr lang="zh-Hant" altLang="en-US" sz="1800" dirty="0"/>
              <a:t>的</a:t>
            </a:r>
            <a:r>
              <a:rPr lang="zh-TW" altLang="en-US" sz="1800" dirty="0"/>
              <a:t>電場變化又在更遠處產生感應磁場。</a:t>
            </a:r>
          </a:p>
        </p:txBody>
      </p:sp>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564" t="2504" r="13594" b="58041"/>
          <a:stretch/>
        </p:blipFill>
        <p:spPr bwMode="auto">
          <a:xfrm>
            <a:off x="6462209" y="365014"/>
            <a:ext cx="1953319" cy="1609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387" r="69338" b="67140"/>
          <a:stretch/>
        </p:blipFill>
        <p:spPr bwMode="auto">
          <a:xfrm>
            <a:off x="560070" y="2578726"/>
            <a:ext cx="2345922" cy="1885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387" r="42187" b="67140"/>
          <a:stretch/>
        </p:blipFill>
        <p:spPr bwMode="auto">
          <a:xfrm>
            <a:off x="560070" y="2578726"/>
            <a:ext cx="4423190" cy="1885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328B80FE-143D-2A4B-9F75-69C252FCD5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024" t="2387" b="67140"/>
          <a:stretch/>
        </p:blipFill>
        <p:spPr bwMode="auto">
          <a:xfrm>
            <a:off x="4978976" y="2594573"/>
            <a:ext cx="3211528" cy="1885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 descr="30_17_Figure.jpg">
            <a:extLst>
              <a:ext uri="{FF2B5EF4-FFF2-40B4-BE49-F238E27FC236}">
                <a16:creationId xmlns:a16="http://schemas.microsoft.com/office/drawing/2014/main" id="{6F09B355-793D-FB44-B3EE-B8BCDCE317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8" t="264" r="-399" b="1911"/>
          <a:stretch/>
        </p:blipFill>
        <p:spPr>
          <a:xfrm>
            <a:off x="2612197" y="4612809"/>
            <a:ext cx="3635975" cy="1995499"/>
          </a:xfrm>
          <a:prstGeom prst="rect">
            <a:avLst/>
          </a:prstGeom>
        </p:spPr>
      </p:pic>
      <p:cxnSp>
        <p:nvCxnSpPr>
          <p:cNvPr id="3" name="直線箭頭接點 2">
            <a:extLst>
              <a:ext uri="{FF2B5EF4-FFF2-40B4-BE49-F238E27FC236}">
                <a16:creationId xmlns:a16="http://schemas.microsoft.com/office/drawing/2014/main" id="{B1AADC25-78AD-F74F-BCF5-78757B4BA73B}"/>
              </a:ext>
            </a:extLst>
          </p:cNvPr>
          <p:cNvCxnSpPr>
            <a:cxnSpLocks/>
          </p:cNvCxnSpPr>
          <p:nvPr/>
        </p:nvCxnSpPr>
        <p:spPr>
          <a:xfrm flipH="1">
            <a:off x="1261856" y="1478566"/>
            <a:ext cx="2860095" cy="20675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箭頭接點 14">
            <a:extLst>
              <a:ext uri="{FF2B5EF4-FFF2-40B4-BE49-F238E27FC236}">
                <a16:creationId xmlns:a16="http://schemas.microsoft.com/office/drawing/2014/main" id="{A5F8BB15-1BB4-8942-A63B-3E3F17BB07E7}"/>
              </a:ext>
            </a:extLst>
          </p:cNvPr>
          <p:cNvCxnSpPr>
            <a:cxnSpLocks/>
          </p:cNvCxnSpPr>
          <p:nvPr/>
        </p:nvCxnSpPr>
        <p:spPr>
          <a:xfrm flipH="1">
            <a:off x="3138323" y="1974135"/>
            <a:ext cx="1152268" cy="14889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箭頭接點 17">
            <a:extLst>
              <a:ext uri="{FF2B5EF4-FFF2-40B4-BE49-F238E27FC236}">
                <a16:creationId xmlns:a16="http://schemas.microsoft.com/office/drawing/2014/main" id="{53B5B4DF-0733-BE46-B9ED-A08ECC8E5E8E}"/>
              </a:ext>
            </a:extLst>
          </p:cNvPr>
          <p:cNvCxnSpPr>
            <a:cxnSpLocks/>
          </p:cNvCxnSpPr>
          <p:nvPr/>
        </p:nvCxnSpPr>
        <p:spPr>
          <a:xfrm>
            <a:off x="4723343" y="2416026"/>
            <a:ext cx="428411" cy="11801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箭頭接點 15">
            <a:extLst>
              <a:ext uri="{FF2B5EF4-FFF2-40B4-BE49-F238E27FC236}">
                <a16:creationId xmlns:a16="http://schemas.microsoft.com/office/drawing/2014/main" id="{64EEBEA1-F31A-FB43-8652-6D9767D4CDB2}"/>
              </a:ext>
            </a:extLst>
          </p:cNvPr>
          <p:cNvCxnSpPr>
            <a:cxnSpLocks/>
          </p:cNvCxnSpPr>
          <p:nvPr/>
        </p:nvCxnSpPr>
        <p:spPr>
          <a:xfrm flipH="1">
            <a:off x="1466655" y="1020021"/>
            <a:ext cx="4203993" cy="26750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p:cNvSpPr txBox="1"/>
          <p:nvPr/>
        </p:nvSpPr>
        <p:spPr>
          <a:xfrm>
            <a:off x="1035817" y="413665"/>
            <a:ext cx="7046573" cy="369332"/>
          </a:xfrm>
          <a:prstGeom prst="rect">
            <a:avLst/>
          </a:prstGeom>
          <a:noFill/>
        </p:spPr>
        <p:txBody>
          <a:bodyPr wrap="square" rtlCol="0">
            <a:spAutoFit/>
          </a:bodyPr>
          <a:lstStyle/>
          <a:p>
            <a:r>
              <a:rPr lang="zh-TW" altLang="en-US" sz="1800" dirty="0"/>
              <a:t>我們可以合理猜測電磁場的變化，會由源頭如波一般傳播到遠方！</a:t>
            </a:r>
          </a:p>
        </p:txBody>
      </p:sp>
      <p:sp>
        <p:nvSpPr>
          <p:cNvPr id="4" name="文字方塊 3">
            <a:extLst>
              <a:ext uri="{FF2B5EF4-FFF2-40B4-BE49-F238E27FC236}">
                <a16:creationId xmlns:a16="http://schemas.microsoft.com/office/drawing/2014/main" id="{F664D8F5-EB20-B746-9CD4-E364FBCA9D09}"/>
              </a:ext>
            </a:extLst>
          </p:cNvPr>
          <p:cNvSpPr txBox="1">
            <a:spLocks noChangeArrowheads="1"/>
          </p:cNvSpPr>
          <p:nvPr/>
        </p:nvSpPr>
        <p:spPr bwMode="auto">
          <a:xfrm>
            <a:off x="1035817" y="4753358"/>
            <a:ext cx="196100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如同骨牌效應！</a:t>
            </a:r>
          </a:p>
        </p:txBody>
      </p:sp>
      <p:pic>
        <p:nvPicPr>
          <p:cNvPr id="5" name="Picture 2">
            <a:extLst>
              <a:ext uri="{FF2B5EF4-FFF2-40B4-BE49-F238E27FC236}">
                <a16:creationId xmlns:a16="http://schemas.microsoft.com/office/drawing/2014/main" id="{421410D8-2DCB-824B-BF0F-5D6F4B066F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0648" y="4723010"/>
            <a:ext cx="1364804" cy="1036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9" t="46955" r="-156" b="135"/>
          <a:stretch/>
        </p:blipFill>
        <p:spPr bwMode="auto">
          <a:xfrm>
            <a:off x="2199511" y="873645"/>
            <a:ext cx="4848456" cy="3690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1035817" y="5835321"/>
            <a:ext cx="7110790" cy="369332"/>
          </a:xfrm>
          <a:prstGeom prst="rect">
            <a:avLst/>
          </a:prstGeom>
          <a:noFill/>
        </p:spPr>
        <p:txBody>
          <a:bodyPr wrap="square" rtlCol="0">
            <a:spAutoFit/>
          </a:bodyPr>
          <a:lstStyle/>
          <a:p>
            <a:r>
              <a:rPr lang="zh-TW" altLang="en-US" sz="1800" dirty="0"/>
              <a:t>注意傳播中的電場是迴旋狀場線，有別於電偶極附近輻射狀的場線！</a:t>
            </a:r>
          </a:p>
        </p:txBody>
      </p:sp>
      <p:sp>
        <p:nvSpPr>
          <p:cNvPr id="8" name="矩形 7"/>
          <p:cNvSpPr/>
          <p:nvPr/>
        </p:nvSpPr>
        <p:spPr>
          <a:xfrm>
            <a:off x="1043606" y="6266361"/>
            <a:ext cx="2723823" cy="369332"/>
          </a:xfrm>
          <a:prstGeom prst="rect">
            <a:avLst/>
          </a:prstGeom>
        </p:spPr>
        <p:txBody>
          <a:bodyPr wrap="none">
            <a:spAutoFit/>
          </a:bodyPr>
          <a:lstStyle/>
          <a:p>
            <a:r>
              <a:rPr lang="zh-TW" altLang="en-US" sz="1800" dirty="0">
                <a:solidFill>
                  <a:srgbClr val="000000"/>
                </a:solidFill>
              </a:rPr>
              <a:t>因這是電磁感應產生的。</a:t>
            </a:r>
            <a:endParaRPr lang="zh-TW" altLang="en-US" dirty="0"/>
          </a:p>
        </p:txBody>
      </p:sp>
      <p:cxnSp>
        <p:nvCxnSpPr>
          <p:cNvPr id="9" name="直線箭頭接點 8">
            <a:extLst>
              <a:ext uri="{FF2B5EF4-FFF2-40B4-BE49-F238E27FC236}">
                <a16:creationId xmlns:a16="http://schemas.microsoft.com/office/drawing/2014/main" id="{F063F03A-36E3-424C-9CD4-13517BA8F618}"/>
              </a:ext>
            </a:extLst>
          </p:cNvPr>
          <p:cNvCxnSpPr>
            <a:cxnSpLocks/>
          </p:cNvCxnSpPr>
          <p:nvPr/>
        </p:nvCxnSpPr>
        <p:spPr>
          <a:xfrm flipH="1" flipV="1">
            <a:off x="3148005" y="4464115"/>
            <a:ext cx="478890" cy="13857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箭頭接點 10">
            <a:extLst>
              <a:ext uri="{FF2B5EF4-FFF2-40B4-BE49-F238E27FC236}">
                <a16:creationId xmlns:a16="http://schemas.microsoft.com/office/drawing/2014/main" id="{89EE9AD5-F2EB-324B-A920-E6A7F78DA75D}"/>
              </a:ext>
            </a:extLst>
          </p:cNvPr>
          <p:cNvCxnSpPr>
            <a:cxnSpLocks/>
          </p:cNvCxnSpPr>
          <p:nvPr/>
        </p:nvCxnSpPr>
        <p:spPr>
          <a:xfrm flipH="1" flipV="1">
            <a:off x="4752020" y="3699030"/>
            <a:ext cx="2065617" cy="21593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F155264-5A9D-D84C-867D-0D3C83637735}"/>
              </a:ext>
            </a:extLst>
          </p:cNvPr>
          <p:cNvSpPr txBox="1"/>
          <p:nvPr/>
        </p:nvSpPr>
        <p:spPr>
          <a:xfrm>
            <a:off x="4116419" y="4787673"/>
            <a:ext cx="5027581" cy="369332"/>
          </a:xfrm>
          <a:prstGeom prst="rect">
            <a:avLst/>
          </a:prstGeom>
          <a:noFill/>
        </p:spPr>
        <p:txBody>
          <a:bodyPr wrap="square" rtlCol="0">
            <a:spAutoFit/>
          </a:bodyPr>
          <a:lstStyle/>
          <a:p>
            <a:r>
              <a:rPr lang="en-TW" sz="1800" dirty="0"/>
              <a:t>等一下會推導此骨牌效應的傳播速度是有限的。</a:t>
            </a:r>
          </a:p>
        </p:txBody>
      </p:sp>
    </p:spTree>
    <p:extLst>
      <p:ext uri="{BB962C8B-B14F-4D97-AF65-F5344CB8AC3E}">
        <p14:creationId xmlns:p14="http://schemas.microsoft.com/office/powerpoint/2010/main" val="103506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矩形 5"/>
          <p:cNvSpPr/>
          <p:nvPr/>
        </p:nvSpPr>
        <p:spPr>
          <a:xfrm>
            <a:off x="1070380" y="3519010"/>
            <a:ext cx="6561959" cy="1764487"/>
          </a:xfrm>
          <a:prstGeom prst="rect">
            <a:avLst/>
          </a:prstGeom>
          <a:solidFill>
            <a:schemeClr val="bg1"/>
          </a:solidFill>
        </p:spPr>
        <p:txBody>
          <a:bodyPr wrap="square" rtlCol="0" anchor="ctr">
            <a:spAutoFit/>
          </a:bodyPr>
          <a:lstStyle/>
          <a:p>
            <a:pPr algn="ctr"/>
            <a:endParaRPr lang="zh-TW" altLang="en-US" sz="1800" dirty="0"/>
          </a:p>
        </p:txBody>
      </p:sp>
      <p:sp>
        <p:nvSpPr>
          <p:cNvPr id="21" name="Oval 10"/>
          <p:cNvSpPr>
            <a:spLocks noChangeArrowheads="1"/>
          </p:cNvSpPr>
          <p:nvPr/>
        </p:nvSpPr>
        <p:spPr bwMode="auto">
          <a:xfrm>
            <a:off x="2119856" y="4484421"/>
            <a:ext cx="142875" cy="131279"/>
          </a:xfrm>
          <a:prstGeom prst="ellipse">
            <a:avLst/>
          </a:prstGeom>
          <a:solidFill>
            <a:schemeClr val="accent1"/>
          </a:solidFill>
          <a:ln w="9525">
            <a:solidFill>
              <a:schemeClr val="tx1"/>
            </a:solidFill>
            <a:round/>
            <a:headEnd/>
            <a:tailEnd/>
          </a:ln>
        </p:spPr>
        <p:txBody>
          <a:bodyPr wrap="none" lIns="0" anchor="ct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000" dirty="0"/>
              <a:t> </a:t>
            </a:r>
            <a:r>
              <a:rPr lang="en-US" altLang="zh-TW" sz="1200" dirty="0"/>
              <a:t>-</a:t>
            </a:r>
            <a:endParaRPr lang="zh-TW" altLang="en-US" sz="1200" dirty="0"/>
          </a:p>
        </p:txBody>
      </p:sp>
      <p:sp>
        <p:nvSpPr>
          <p:cNvPr id="23556" name="文字方塊 4"/>
          <p:cNvSpPr txBox="1">
            <a:spLocks noChangeArrowheads="1"/>
          </p:cNvSpPr>
          <p:nvPr/>
        </p:nvSpPr>
        <p:spPr bwMode="auto">
          <a:xfrm>
            <a:off x="1064116" y="3113965"/>
            <a:ext cx="77987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但在遠方，</a:t>
            </a:r>
            <a:r>
              <a:rPr lang="zh-Hant" altLang="en-US" sz="1800" dirty="0"/>
              <a:t>不知情的</a:t>
            </a:r>
            <a:r>
              <a:rPr lang="zh-TW" altLang="en-US" sz="1800" dirty="0"/>
              <a:t>電場與磁場依舊會用同樣的自動化機制繼續向前傳播。</a:t>
            </a:r>
            <a:endParaRPr lang="en-US" altLang="zh-TW" sz="1800" dirty="0"/>
          </a:p>
        </p:txBody>
      </p:sp>
      <p:sp>
        <p:nvSpPr>
          <p:cNvPr id="23558" name="文字方塊 6"/>
          <p:cNvSpPr txBox="1">
            <a:spLocks noChangeArrowheads="1"/>
          </p:cNvSpPr>
          <p:nvPr/>
        </p:nvSpPr>
        <p:spPr bwMode="auto">
          <a:xfrm>
            <a:off x="1048718" y="2213865"/>
            <a:ext cx="72238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假設源頭的電偶極後來消失了，電荷與電流都已不存在，</a:t>
            </a:r>
          </a:p>
        </p:txBody>
      </p:sp>
      <p:sp>
        <p:nvSpPr>
          <p:cNvPr id="23561" name="文字方塊 1"/>
          <p:cNvSpPr txBox="1">
            <a:spLocks noChangeArrowheads="1"/>
          </p:cNvSpPr>
          <p:nvPr/>
        </p:nvSpPr>
        <p:spPr bwMode="auto">
          <a:xfrm>
            <a:off x="1091482" y="5949280"/>
            <a:ext cx="56407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傳播的感應電磁場可以獨立於當初產生它的電偶極。</a:t>
            </a:r>
          </a:p>
        </p:txBody>
      </p:sp>
      <p:sp>
        <p:nvSpPr>
          <p:cNvPr id="23562" name="文字方塊 9"/>
          <p:cNvSpPr txBox="1">
            <a:spLocks noChangeArrowheads="1"/>
          </p:cNvSpPr>
          <p:nvPr/>
        </p:nvSpPr>
        <p:spPr bwMode="auto">
          <a:xfrm>
            <a:off x="1118358" y="5468163"/>
            <a:ext cx="77874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遠處電場變化在更遠處產生磁場，更遠處磁場變化在更更遠處產生電場</a:t>
            </a:r>
            <a:r>
              <a:rPr lang="en-US" altLang="zh-TW" sz="1800" dirty="0"/>
              <a:t>…</a:t>
            </a:r>
            <a:endParaRPr lang="zh-TW" altLang="en-US" sz="1800" dirty="0"/>
          </a:p>
        </p:txBody>
      </p:sp>
      <p:sp>
        <p:nvSpPr>
          <p:cNvPr id="20" name="Oval 10"/>
          <p:cNvSpPr>
            <a:spLocks noChangeArrowheads="1"/>
          </p:cNvSpPr>
          <p:nvPr/>
        </p:nvSpPr>
        <p:spPr bwMode="auto">
          <a:xfrm>
            <a:off x="2119856" y="4365839"/>
            <a:ext cx="142875" cy="131279"/>
          </a:xfrm>
          <a:prstGeom prst="ellipse">
            <a:avLst/>
          </a:prstGeom>
          <a:solidFill>
            <a:schemeClr val="accent1"/>
          </a:solidFill>
          <a:ln w="9525">
            <a:solidFill>
              <a:schemeClr val="tx1"/>
            </a:solidFill>
            <a:round/>
            <a:headEnd/>
            <a:tailEnd/>
          </a:ln>
        </p:spPr>
        <p:txBody>
          <a:bodyPr wrap="none" lIns="0" anchor="ct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000" dirty="0"/>
              <a:t>+</a:t>
            </a:r>
            <a:endParaRPr lang="zh-TW" altLang="en-US" sz="1000" dirty="0"/>
          </a:p>
        </p:txBody>
      </p:sp>
      <p:sp>
        <p:nvSpPr>
          <p:cNvPr id="5" name="矩形 4"/>
          <p:cNvSpPr/>
          <p:nvPr/>
        </p:nvSpPr>
        <p:spPr>
          <a:xfrm>
            <a:off x="1070381" y="3677107"/>
            <a:ext cx="5443508" cy="1729059"/>
          </a:xfrm>
          <a:prstGeom prst="rect">
            <a:avLst/>
          </a:prstGeom>
        </p:spPr>
        <p:txBody>
          <a:bodyPr wrap="none" rtlCol="0" anchor="ctr">
            <a:spAutoFit/>
          </a:bodyPr>
          <a:lstStyle/>
          <a:p>
            <a:pPr algn="ctr"/>
            <a:endParaRPr lang="zh-TW" altLang="en-US" sz="1800" dirty="0"/>
          </a:p>
        </p:txBody>
      </p:sp>
      <p:pic>
        <p:nvPicPr>
          <p:cNvPr id="13" name="Picture 1" descr="30_17_Figure.jpg"/>
          <p:cNvPicPr>
            <a:picLocks noChangeAspect="1"/>
          </p:cNvPicPr>
          <p:nvPr/>
        </p:nvPicPr>
        <p:blipFill rotWithShape="1">
          <a:blip r:embed="rId2" cstate="print">
            <a:extLst>
              <a:ext uri="{28A0092B-C50C-407E-A947-70E740481C1C}">
                <a14:useLocalDpi xmlns:a14="http://schemas.microsoft.com/office/drawing/2010/main" val="0"/>
              </a:ext>
            </a:extLst>
          </a:blip>
          <a:srcRect l="348" t="264" r="1131" b="1911"/>
          <a:stretch/>
        </p:blipFill>
        <p:spPr>
          <a:xfrm>
            <a:off x="1118358" y="413665"/>
            <a:ext cx="3001984" cy="1673134"/>
          </a:xfrm>
          <a:prstGeom prst="rect">
            <a:avLst/>
          </a:prstGeom>
        </p:spPr>
      </p:pic>
      <p:sp>
        <p:nvSpPr>
          <p:cNvPr id="14" name="文字方塊 4"/>
          <p:cNvSpPr txBox="1">
            <a:spLocks noChangeArrowheads="1"/>
          </p:cNvSpPr>
          <p:nvPr/>
        </p:nvSpPr>
        <p:spPr bwMode="auto">
          <a:xfrm>
            <a:off x="1064116" y="2583197"/>
            <a:ext cx="39147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近處就不會再有電場與磁場，</a:t>
            </a:r>
          </a:p>
        </p:txBody>
      </p:sp>
      <p:pic>
        <p:nvPicPr>
          <p:cNvPr id="15" name="Picture 1" descr="30_17_Figure.jpg"/>
          <p:cNvPicPr>
            <a:picLocks noChangeAspect="1"/>
          </p:cNvPicPr>
          <p:nvPr/>
        </p:nvPicPr>
        <p:blipFill rotWithShape="1">
          <a:blip r:embed="rId3" cstate="print">
            <a:extLst>
              <a:ext uri="{28A0092B-C50C-407E-A947-70E740481C1C}">
                <a14:useLocalDpi xmlns:a14="http://schemas.microsoft.com/office/drawing/2010/main" val="0"/>
              </a:ext>
            </a:extLst>
          </a:blip>
          <a:srcRect l="52424" t="1" r="2076" b="3788"/>
          <a:stretch/>
        </p:blipFill>
        <p:spPr>
          <a:xfrm>
            <a:off x="6513889" y="3519010"/>
            <a:ext cx="1486595" cy="1764486"/>
          </a:xfrm>
          <a:prstGeom prst="rect">
            <a:avLst/>
          </a:prstGeom>
        </p:spPr>
      </p:pic>
      <p:sp>
        <p:nvSpPr>
          <p:cNvPr id="2" name="向右箭號 1"/>
          <p:cNvSpPr/>
          <p:nvPr/>
        </p:nvSpPr>
        <p:spPr>
          <a:xfrm>
            <a:off x="8161148" y="4267744"/>
            <a:ext cx="495055" cy="368306"/>
          </a:xfrm>
          <a:prstGeom prst="rightArrow">
            <a:avLst/>
          </a:prstGeom>
          <a:solidFill>
            <a:srgbClr val="00B050"/>
          </a:solidFill>
          <a:ln>
            <a:solidFill>
              <a:schemeClr val="accent2"/>
            </a:solidFill>
          </a:ln>
        </p:spPr>
        <p:txBody>
          <a:bodyPr wrap="square" rtlCol="0" anchor="ctr">
            <a:spAutoFit/>
          </a:bodyPr>
          <a:lstStyle/>
          <a:p>
            <a:pPr algn="ctr"/>
            <a:endParaRPr lang="zh-TW" altLang="en-US" sz="1800" dirty="0"/>
          </a:p>
        </p:txBody>
      </p:sp>
      <p:sp>
        <p:nvSpPr>
          <p:cNvPr id="3" name="文字方塊 2"/>
          <p:cNvSpPr txBox="1"/>
          <p:nvPr/>
        </p:nvSpPr>
        <p:spPr>
          <a:xfrm>
            <a:off x="4436984" y="1088740"/>
            <a:ext cx="4365485" cy="369332"/>
          </a:xfrm>
          <a:prstGeom prst="rect">
            <a:avLst/>
          </a:prstGeom>
          <a:noFill/>
        </p:spPr>
        <p:txBody>
          <a:bodyPr wrap="square" rtlCol="0">
            <a:spAutoFit/>
          </a:bodyPr>
          <a:lstStyle/>
          <a:p>
            <a:r>
              <a:rPr lang="zh-TW" altLang="en-US" sz="1800" dirty="0"/>
              <a:t>震盪的電偶極產生了傳播的電磁場！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561"/>
                                        </p:tgtEl>
                                        <p:attrNameLst>
                                          <p:attrName>style.visibility</p:attrName>
                                        </p:attrNameLst>
                                      </p:cBhvr>
                                      <p:to>
                                        <p:strVal val="visible"/>
                                      </p:to>
                                    </p:set>
                                    <p:animEffect transition="in" filter="fade">
                                      <p:cBhvr>
                                        <p:cTn id="7" dur="1000"/>
                                        <p:tgtEl>
                                          <p:spTgt spid="23561"/>
                                        </p:tgtEl>
                                      </p:cBhvr>
                                    </p:animEffect>
                                    <p:anim calcmode="lin" valueType="num">
                                      <p:cBhvr>
                                        <p:cTn id="8" dur="1000" fill="hold"/>
                                        <p:tgtEl>
                                          <p:spTgt spid="23561"/>
                                        </p:tgtEl>
                                        <p:attrNameLst>
                                          <p:attrName>ppt_x</p:attrName>
                                        </p:attrNameLst>
                                      </p:cBhvr>
                                      <p:tavLst>
                                        <p:tav tm="0">
                                          <p:val>
                                            <p:strVal val="#ppt_x"/>
                                          </p:val>
                                        </p:tav>
                                        <p:tav tm="100000">
                                          <p:val>
                                            <p:strVal val="#ppt_x"/>
                                          </p:val>
                                        </p:tav>
                                      </p:tavLst>
                                    </p:anim>
                                    <p:anim calcmode="lin" valueType="num">
                                      <p:cBhvr>
                                        <p:cTn id="9" dur="1000" fill="hold"/>
                                        <p:tgtEl>
                                          <p:spTgt spid="2356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562"/>
                                        </p:tgtEl>
                                        <p:attrNameLst>
                                          <p:attrName>style.visibility</p:attrName>
                                        </p:attrNameLst>
                                      </p:cBhvr>
                                      <p:to>
                                        <p:strVal val="visible"/>
                                      </p:to>
                                    </p:set>
                                    <p:animEffect transition="in" filter="fade">
                                      <p:cBhvr>
                                        <p:cTn id="12" dur="1000"/>
                                        <p:tgtEl>
                                          <p:spTgt spid="23562"/>
                                        </p:tgtEl>
                                      </p:cBhvr>
                                    </p:animEffect>
                                    <p:anim calcmode="lin" valueType="num">
                                      <p:cBhvr>
                                        <p:cTn id="13" dur="1000" fill="hold"/>
                                        <p:tgtEl>
                                          <p:spTgt spid="23562"/>
                                        </p:tgtEl>
                                        <p:attrNameLst>
                                          <p:attrName>ppt_x</p:attrName>
                                        </p:attrNameLst>
                                      </p:cBhvr>
                                      <p:tavLst>
                                        <p:tav tm="0">
                                          <p:val>
                                            <p:strVal val="#ppt_x"/>
                                          </p:val>
                                        </p:tav>
                                        <p:tav tm="100000">
                                          <p:val>
                                            <p:strVal val="#ppt_x"/>
                                          </p:val>
                                        </p:tav>
                                      </p:tavLst>
                                    </p:anim>
                                    <p:anim calcmode="lin" valueType="num">
                                      <p:cBhvr>
                                        <p:cTn id="14" dur="1000" fill="hold"/>
                                        <p:tgtEl>
                                          <p:spTgt spid="235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p:bldP spid="23562"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8" name="Picture 2" descr="http://www.spacetelescope.org/images/screen/heic0805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684213"/>
            <a:ext cx="6419850" cy="503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文字方塊 6"/>
          <p:cNvSpPr txBox="1">
            <a:spLocks noChangeArrowheads="1"/>
          </p:cNvSpPr>
          <p:nvPr/>
        </p:nvSpPr>
        <p:spPr bwMode="auto">
          <a:xfrm>
            <a:off x="323528" y="5943502"/>
            <a:ext cx="84346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en-US" altLang="zh-TW" sz="1800" dirty="0">
                <a:solidFill>
                  <a:srgbClr val="000000"/>
                </a:solidFill>
                <a:latin typeface="Times New Roman" panose="02020603050405020304" pitchFamily="18" charset="0"/>
                <a:cs typeface="Times New Roman" panose="02020603050405020304" pitchFamily="18" charset="0"/>
              </a:rPr>
              <a:t>A1689-zD1</a:t>
            </a:r>
            <a:r>
              <a:rPr lang="zh-TW" altLang="en-US" sz="1800" dirty="0">
                <a:solidFill>
                  <a:srgbClr val="000000"/>
                </a:solidFill>
                <a:latin typeface="Times New Roman" panose="02020603050405020304" pitchFamily="18" charset="0"/>
                <a:cs typeface="Times New Roman" panose="02020603050405020304" pitchFamily="18" charset="0"/>
              </a:rPr>
              <a:t>銀河距離地球</a:t>
            </a:r>
            <a:r>
              <a:rPr lang="en-US" altLang="zh-TW" sz="1800" dirty="0">
                <a:solidFill>
                  <a:srgbClr val="000000"/>
                </a:solidFill>
                <a:latin typeface="Times New Roman" panose="02020603050405020304" pitchFamily="18" charset="0"/>
                <a:cs typeface="Times New Roman" panose="02020603050405020304" pitchFamily="18" charset="0"/>
              </a:rPr>
              <a:t>130</a:t>
            </a:r>
            <a:r>
              <a:rPr lang="zh-TW" altLang="en-US" sz="1800" dirty="0">
                <a:solidFill>
                  <a:srgbClr val="000000"/>
                </a:solidFill>
                <a:latin typeface="Times New Roman" panose="02020603050405020304" pitchFamily="18" charset="0"/>
                <a:cs typeface="Times New Roman" panose="02020603050405020304" pitchFamily="18" charset="0"/>
              </a:rPr>
              <a:t>億光年，所發出的電磁波已獨立在真空中走了</a:t>
            </a:r>
            <a:r>
              <a:rPr lang="en-US" altLang="zh-TW" sz="1800" dirty="0">
                <a:solidFill>
                  <a:srgbClr val="000000"/>
                </a:solidFill>
                <a:latin typeface="Times New Roman" panose="02020603050405020304" pitchFamily="18" charset="0"/>
                <a:cs typeface="Times New Roman" panose="02020603050405020304" pitchFamily="18" charset="0"/>
              </a:rPr>
              <a:t>130</a:t>
            </a:r>
            <a:r>
              <a:rPr lang="zh-TW" altLang="en-US" sz="1800" dirty="0">
                <a:solidFill>
                  <a:srgbClr val="000000"/>
                </a:solidFill>
                <a:latin typeface="Times New Roman" panose="02020603050405020304" pitchFamily="18" charset="0"/>
                <a:cs typeface="Times New Roman" panose="02020603050405020304" pitchFamily="18" charset="0"/>
              </a:rPr>
              <a:t>億年！</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740509" y="1019008"/>
            <a:ext cx="8106772" cy="369332"/>
          </a:xfrm>
          <a:prstGeom prst="rect">
            <a:avLst/>
          </a:prstGeom>
          <a:noFill/>
        </p:spPr>
        <p:txBody>
          <a:bodyPr wrap="square" rtlCol="0">
            <a:spAutoFit/>
          </a:bodyPr>
          <a:lstStyle/>
          <a:p>
            <a:r>
              <a:rPr lang="zh-TW" altLang="en-US" dirty="0"/>
              <a:t>愛因斯坦很小時就在思考，當一個人以光速移動，他看到的光會變成怎樣？</a:t>
            </a:r>
          </a:p>
        </p:txBody>
      </p:sp>
      <p:pic>
        <p:nvPicPr>
          <p:cNvPr id="5" name="Picture 4" descr="http://mysree.files.wordpress.com/2007/10/earliest-known-photo-einstei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628800"/>
            <a:ext cx="2254859" cy="327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33_05"/>
          <p:cNvPicPr>
            <a:picLocks noChangeAspect="1" noChangeArrowheads="1"/>
          </p:cNvPicPr>
          <p:nvPr/>
        </p:nvPicPr>
        <p:blipFill rotWithShape="1">
          <a:blip r:embed="rId3">
            <a:extLst>
              <a:ext uri="{28A0092B-C50C-407E-A947-70E740481C1C}">
                <a14:useLocalDpi xmlns:a14="http://schemas.microsoft.com/office/drawing/2010/main" val="0"/>
              </a:ext>
            </a:extLst>
          </a:blip>
          <a:srcRect t="28941" r="32439" b="20155"/>
          <a:stretch/>
        </p:blipFill>
        <p:spPr bwMode="auto">
          <a:xfrm>
            <a:off x="755576" y="3180880"/>
            <a:ext cx="3318520" cy="1718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55609" y="1626496"/>
            <a:ext cx="1753374" cy="1254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725443" y="5098466"/>
            <a:ext cx="7898882" cy="369332"/>
          </a:xfrm>
          <a:prstGeom prst="rect">
            <a:avLst/>
          </a:prstGeom>
        </p:spPr>
        <p:txBody>
          <a:bodyPr wrap="square">
            <a:spAutoFit/>
          </a:bodyPr>
          <a:lstStyle/>
          <a:p>
            <a:r>
              <a:rPr lang="zh-TW" altLang="en-US" dirty="0">
                <a:solidFill>
                  <a:srgbClr val="FF0000"/>
                </a:solidFill>
              </a:rPr>
              <a:t>如果光的移動不需要介質，在真空中，如何區別靜止的人及快速移動的人呢？</a:t>
            </a:r>
          </a:p>
        </p:txBody>
      </p:sp>
      <p:pic>
        <p:nvPicPr>
          <p:cNvPr id="3829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1301" y="1614677"/>
            <a:ext cx="2333024" cy="328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8F709CC9-7807-97FF-237F-5A53A269724C}"/>
              </a:ext>
            </a:extLst>
          </p:cNvPr>
          <p:cNvSpPr txBox="1"/>
          <p:nvPr/>
        </p:nvSpPr>
        <p:spPr>
          <a:xfrm>
            <a:off x="712314" y="5517232"/>
            <a:ext cx="3318520" cy="369332"/>
          </a:xfrm>
          <a:prstGeom prst="rect">
            <a:avLst/>
          </a:prstGeom>
          <a:noFill/>
        </p:spPr>
        <p:txBody>
          <a:bodyPr wrap="square" rtlCol="0">
            <a:spAutoFit/>
          </a:bodyPr>
          <a:lstStyle/>
          <a:p>
            <a:r>
              <a:rPr lang="en-US" dirty="0" err="1">
                <a:solidFill>
                  <a:srgbClr val="FF0000"/>
                </a:solidFill>
              </a:rPr>
              <a:t>答案似乎是沒有辦法</a:t>
            </a:r>
            <a:r>
              <a:rPr lang="en-US" dirty="0">
                <a:solidFill>
                  <a:srgbClr val="FF0000"/>
                </a:solidFill>
              </a:rPr>
              <a:t>！</a:t>
            </a:r>
          </a:p>
        </p:txBody>
      </p:sp>
    </p:spTree>
    <p:extLst>
      <p:ext uri="{BB962C8B-B14F-4D97-AF65-F5344CB8AC3E}">
        <p14:creationId xmlns:p14="http://schemas.microsoft.com/office/powerpoint/2010/main" val="172682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2978"/>
                                        </p:tgtEl>
                                        <p:attrNameLst>
                                          <p:attrName>style.visibility</p:attrName>
                                        </p:attrNameLst>
                                      </p:cBhvr>
                                      <p:to>
                                        <p:strVal val="visible"/>
                                      </p:to>
                                    </p:set>
                                    <p:anim calcmode="lin" valueType="num">
                                      <p:cBhvr additive="base">
                                        <p:cTn id="7" dur="500" fill="hold"/>
                                        <p:tgtEl>
                                          <p:spTgt spid="382978"/>
                                        </p:tgtEl>
                                        <p:attrNameLst>
                                          <p:attrName>ppt_x</p:attrName>
                                        </p:attrNameLst>
                                      </p:cBhvr>
                                      <p:tavLst>
                                        <p:tav tm="0">
                                          <p:val>
                                            <p:strVal val="#ppt_x"/>
                                          </p:val>
                                        </p:tav>
                                        <p:tav tm="100000">
                                          <p:val>
                                            <p:strVal val="#ppt_x"/>
                                          </p:val>
                                        </p:tav>
                                      </p:tavLst>
                                    </p:anim>
                                    <p:anim calcmode="lin" valueType="num">
                                      <p:cBhvr additive="base">
                                        <p:cTn id="8" dur="500" fill="hold"/>
                                        <p:tgtEl>
                                          <p:spTgt spid="3829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C7BE8C-ED8F-9E57-D1AA-95B28B915A87}"/>
              </a:ext>
            </a:extLst>
          </p:cNvPr>
          <p:cNvSpPr/>
          <p:nvPr/>
        </p:nvSpPr>
        <p:spPr>
          <a:xfrm>
            <a:off x="4112322" y="2665613"/>
            <a:ext cx="2664296" cy="2016224"/>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3" name="Rectangle 2">
            <a:extLst>
              <a:ext uri="{FF2B5EF4-FFF2-40B4-BE49-F238E27FC236}">
                <a16:creationId xmlns:a16="http://schemas.microsoft.com/office/drawing/2014/main" id="{37D8BC71-CAC4-D4A8-7D57-727895820EB9}"/>
              </a:ext>
            </a:extLst>
          </p:cNvPr>
          <p:cNvSpPr/>
          <p:nvPr/>
        </p:nvSpPr>
        <p:spPr>
          <a:xfrm>
            <a:off x="1087986" y="2653019"/>
            <a:ext cx="2664296" cy="2016224"/>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pic>
        <p:nvPicPr>
          <p:cNvPr id="25604" name="Picture 5" descr="http://www.aei.mpg.de/einsteinOnline/en/images/elementary/relbewegung1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0658" y="2867455"/>
            <a:ext cx="220027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7" descr="http://www.aei.mpg.de/einsteinOnline/en/images/elementary/relbewegung2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8346" y="2869043"/>
            <a:ext cx="2070100"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6">
            <a:extLst>
              <a:ext uri="{FF2B5EF4-FFF2-40B4-BE49-F238E27FC236}">
                <a16:creationId xmlns:a16="http://schemas.microsoft.com/office/drawing/2014/main" id="{27913AE7-ECCF-C94B-BCF1-77283BB5804D}"/>
              </a:ext>
            </a:extLst>
          </p:cNvPr>
          <p:cNvSpPr/>
          <p:nvPr/>
        </p:nvSpPr>
        <p:spPr>
          <a:xfrm>
            <a:off x="1043608" y="2108958"/>
            <a:ext cx="7263527" cy="369332"/>
          </a:xfrm>
          <a:prstGeom prst="rect">
            <a:avLst/>
          </a:prstGeom>
        </p:spPr>
        <p:txBody>
          <a:bodyPr wrap="none">
            <a:spAutoFit/>
          </a:bodyPr>
          <a:lstStyle/>
          <a:p>
            <a:r>
              <a:rPr lang="zh-TW" altLang="en-US" dirty="0"/>
              <a:t>從運動的觀察者</a:t>
            </a:r>
            <a:r>
              <a:rPr lang="en-US" altLang="zh-TW" dirty="0">
                <a:solidFill>
                  <a:srgbClr val="FF0000"/>
                </a:solidFill>
                <a:latin typeface="Times New Roman" panose="02020603050405020304" pitchFamily="18" charset="0"/>
                <a:cs typeface="Times New Roman" panose="02020603050405020304" pitchFamily="18" charset="0"/>
              </a:rPr>
              <a:t>B</a:t>
            </a:r>
            <a:r>
              <a:rPr lang="zh-TW" altLang="en-US" dirty="0"/>
              <a:t>的觀點，會以為自己是靜止的，而靜止者是在移動。</a:t>
            </a:r>
          </a:p>
        </p:txBody>
      </p:sp>
      <p:sp>
        <p:nvSpPr>
          <p:cNvPr id="2" name="TextBox 1">
            <a:extLst>
              <a:ext uri="{FF2B5EF4-FFF2-40B4-BE49-F238E27FC236}">
                <a16:creationId xmlns:a16="http://schemas.microsoft.com/office/drawing/2014/main" id="{6A6708FA-4CE9-9BA7-2DD8-C8F77F58D591}"/>
              </a:ext>
            </a:extLst>
          </p:cNvPr>
          <p:cNvSpPr txBox="1"/>
          <p:nvPr/>
        </p:nvSpPr>
        <p:spPr>
          <a:xfrm>
            <a:off x="1043608" y="4869160"/>
            <a:ext cx="7461202" cy="369332"/>
          </a:xfrm>
          <a:prstGeom prst="rect">
            <a:avLst/>
          </a:prstGeom>
          <a:noFill/>
        </p:spPr>
        <p:txBody>
          <a:bodyPr wrap="square" rtlCol="0">
            <a:spAutoFit/>
          </a:bodyPr>
          <a:lstStyle/>
          <a:p>
            <a:r>
              <a:rPr lang="en-TW" dirty="0"/>
              <a:t>這個觀點並沒有錯，愛因斯坦認為運動是相對的，而不是絕對的。</a:t>
            </a:r>
          </a:p>
        </p:txBody>
      </p:sp>
      <p:sp>
        <p:nvSpPr>
          <p:cNvPr id="5" name="矩形 11">
            <a:extLst>
              <a:ext uri="{FF2B5EF4-FFF2-40B4-BE49-F238E27FC236}">
                <a16:creationId xmlns:a16="http://schemas.microsoft.com/office/drawing/2014/main" id="{5566BB2F-E8C4-D06E-3018-BC929508BF93}"/>
              </a:ext>
            </a:extLst>
          </p:cNvPr>
          <p:cNvSpPr>
            <a:spLocks noChangeArrowheads="1"/>
          </p:cNvSpPr>
          <p:nvPr/>
        </p:nvSpPr>
        <p:spPr bwMode="auto">
          <a:xfrm>
            <a:off x="1068041" y="1576846"/>
            <a:ext cx="72635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None/>
            </a:pPr>
            <a:r>
              <a:rPr lang="zh-TW" altLang="en-US" sz="1800" dirty="0"/>
              <a:t>想像一個靜止的觀察者</a:t>
            </a:r>
            <a:r>
              <a:rPr lang="en-US" altLang="zh-TW" sz="1800" dirty="0">
                <a:solidFill>
                  <a:srgbClr val="FF0000"/>
                </a:solidFill>
                <a:cs typeface="Times New Roman" panose="02020603050405020304" pitchFamily="18" charset="0"/>
              </a:rPr>
              <a:t>A</a:t>
            </a:r>
            <a:r>
              <a:rPr lang="zh-TW" altLang="en-US" sz="1800" dirty="0">
                <a:cs typeface="Times New Roman" panose="02020603050405020304" pitchFamily="18" charset="0"/>
              </a:rPr>
              <a:t>，一個移</a:t>
            </a:r>
            <a:r>
              <a:rPr lang="zh-TW" altLang="en-US" sz="1800" dirty="0"/>
              <a:t>動的觀察者</a:t>
            </a:r>
            <a:r>
              <a:rPr lang="en-US" altLang="zh-TW" sz="1800" dirty="0">
                <a:solidFill>
                  <a:srgbClr val="FF0000"/>
                </a:solidFill>
                <a:latin typeface="Times New Roman" panose="02020603050405020304" pitchFamily="18" charset="0"/>
                <a:cs typeface="Times New Roman" panose="02020603050405020304" pitchFamily="18" charset="0"/>
              </a:rPr>
              <a:t>B</a:t>
            </a:r>
            <a:r>
              <a:rPr lang="en-US" altLang="zh-TW" sz="1100" dirty="0">
                <a:solidFill>
                  <a:srgbClr val="FF0000"/>
                </a:solidFill>
                <a:latin typeface="Times New Roman" panose="02020603050405020304" pitchFamily="18" charset="0"/>
                <a:cs typeface="Times New Roman" panose="02020603050405020304" pitchFamily="18" charset="0"/>
              </a:rPr>
              <a:t> </a:t>
            </a:r>
            <a:r>
              <a:rPr lang="zh-TW" altLang="en-US" sz="1800" dirty="0"/>
              <a:t>，</a:t>
            </a:r>
          </a:p>
        </p:txBody>
      </p:sp>
      <p:sp>
        <p:nvSpPr>
          <p:cNvPr id="6" name="矩形 11">
            <a:extLst>
              <a:ext uri="{FF2B5EF4-FFF2-40B4-BE49-F238E27FC236}">
                <a16:creationId xmlns:a16="http://schemas.microsoft.com/office/drawing/2014/main" id="{A6253B5C-BF0D-AB5A-71E0-8FF36CCFAC82}"/>
              </a:ext>
            </a:extLst>
          </p:cNvPr>
          <p:cNvSpPr>
            <a:spLocks noChangeArrowheads="1"/>
          </p:cNvSpPr>
          <p:nvPr/>
        </p:nvSpPr>
        <p:spPr bwMode="auto">
          <a:xfrm>
            <a:off x="1068041" y="1044734"/>
            <a:ext cx="80759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None/>
            </a:pPr>
            <a:r>
              <a:rPr lang="zh-TW" altLang="en-US" sz="1800" dirty="0"/>
              <a:t>在真空中，靜止的觀察者與快速移動的觀察者，似乎應該完全沒有分別。</a:t>
            </a:r>
          </a:p>
        </p:txBody>
      </p:sp>
      <p:sp>
        <p:nvSpPr>
          <p:cNvPr id="7" name="TextBox 6">
            <a:extLst>
              <a:ext uri="{FF2B5EF4-FFF2-40B4-BE49-F238E27FC236}">
                <a16:creationId xmlns:a16="http://schemas.microsoft.com/office/drawing/2014/main" id="{7581E6CE-16DF-FE63-3B3D-5A2B1C485E8D}"/>
              </a:ext>
            </a:extLst>
          </p:cNvPr>
          <p:cNvSpPr txBox="1"/>
          <p:nvPr/>
        </p:nvSpPr>
        <p:spPr>
          <a:xfrm>
            <a:off x="1043608" y="5386934"/>
            <a:ext cx="6240263" cy="369332"/>
          </a:xfrm>
          <a:prstGeom prst="rect">
            <a:avLst/>
          </a:prstGeom>
          <a:noFill/>
        </p:spPr>
        <p:txBody>
          <a:bodyPr wrap="square" rtlCol="0">
            <a:spAutoFit/>
          </a:bodyPr>
          <a:lstStyle/>
          <a:p>
            <a:r>
              <a:rPr lang="en-US" dirty="0" err="1"/>
              <a:t>我們無法絕對區分靜止與移動，這稱為</a:t>
            </a:r>
            <a:r>
              <a:rPr lang="en-US" dirty="0" err="1">
                <a:solidFill>
                  <a:srgbClr val="FF0000"/>
                </a:solidFill>
              </a:rPr>
              <a:t>相對性原則</a:t>
            </a:r>
            <a:r>
              <a:rPr lang="en-US" dirty="0"/>
              <a:t>。</a:t>
            </a:r>
          </a:p>
        </p:txBody>
      </p:sp>
    </p:spTree>
    <p:extLst>
      <p:ext uri="{BB962C8B-B14F-4D97-AF65-F5344CB8AC3E}">
        <p14:creationId xmlns:p14="http://schemas.microsoft.com/office/powerpoint/2010/main" val="39815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605"/>
                                        </p:tgtEl>
                                        <p:attrNameLst>
                                          <p:attrName>style.visibility</p:attrName>
                                        </p:attrNameLst>
                                      </p:cBhvr>
                                      <p:to>
                                        <p:strVal val="visible"/>
                                      </p:to>
                                    </p:set>
                                    <p:anim calcmode="lin" valueType="num">
                                      <p:cBhvr additive="base">
                                        <p:cTn id="15" dur="500" fill="hold"/>
                                        <p:tgtEl>
                                          <p:spTgt spid="25605"/>
                                        </p:tgtEl>
                                        <p:attrNameLst>
                                          <p:attrName>ppt_x</p:attrName>
                                        </p:attrNameLst>
                                      </p:cBhvr>
                                      <p:tavLst>
                                        <p:tav tm="0">
                                          <p:val>
                                            <p:strVal val="#ppt_x"/>
                                          </p:val>
                                        </p:tav>
                                        <p:tav tm="100000">
                                          <p:val>
                                            <p:strVal val="#ppt_x"/>
                                          </p:val>
                                        </p:tav>
                                      </p:tavLst>
                                    </p:anim>
                                    <p:anim calcmode="lin" valueType="num">
                                      <p:cBhvr additive="base">
                                        <p:cTn id="16" dur="500" fill="hold"/>
                                        <p:tgtEl>
                                          <p:spTgt spid="2560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2"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EFC0F316-5FF3-C540-9998-F0DD2D7F85B7}"/>
              </a:ext>
            </a:extLst>
          </p:cNvPr>
          <p:cNvPicPr>
            <a:picLocks noChangeAspect="1"/>
          </p:cNvPicPr>
          <p:nvPr/>
        </p:nvPicPr>
        <p:blipFill rotWithShape="1">
          <a:blip r:embed="rId2">
            <a:extLst>
              <a:ext uri="{28A0092B-C50C-407E-A947-70E740481C1C}">
                <a14:useLocalDpi xmlns:a14="http://schemas.microsoft.com/office/drawing/2010/main" val="0"/>
              </a:ext>
            </a:extLst>
          </a:blip>
          <a:srcRect t="3800" r="1000"/>
          <a:stretch/>
        </p:blipFill>
        <p:spPr>
          <a:xfrm>
            <a:off x="2437535" y="414710"/>
            <a:ext cx="4049433" cy="5246538"/>
          </a:xfrm>
          <a:prstGeom prst="rect">
            <a:avLst/>
          </a:prstGeom>
        </p:spPr>
      </p:pic>
      <p:sp>
        <p:nvSpPr>
          <p:cNvPr id="4" name="TextBox 3">
            <a:extLst>
              <a:ext uri="{FF2B5EF4-FFF2-40B4-BE49-F238E27FC236}">
                <a16:creationId xmlns:a16="http://schemas.microsoft.com/office/drawing/2014/main" id="{3BF44617-AEC7-9844-B778-A0A50030092F}"/>
              </a:ext>
            </a:extLst>
          </p:cNvPr>
          <p:cNvSpPr txBox="1"/>
          <p:nvPr/>
        </p:nvSpPr>
        <p:spPr>
          <a:xfrm>
            <a:off x="3238115" y="5688564"/>
            <a:ext cx="2448272" cy="369332"/>
          </a:xfrm>
          <a:prstGeom prst="rect">
            <a:avLst/>
          </a:prstGeom>
          <a:noFill/>
        </p:spPr>
        <p:txBody>
          <a:bodyPr wrap="square" rtlCol="0">
            <a:spAutoFit/>
          </a:bodyPr>
          <a:lstStyle/>
          <a:p>
            <a:r>
              <a:rPr lang="en-TW" dirty="0"/>
              <a:t>日本軟體銀行孫正義</a:t>
            </a:r>
          </a:p>
        </p:txBody>
      </p:sp>
      <p:sp>
        <p:nvSpPr>
          <p:cNvPr id="5" name="TextBox 4">
            <a:extLst>
              <a:ext uri="{FF2B5EF4-FFF2-40B4-BE49-F238E27FC236}">
                <a16:creationId xmlns:a16="http://schemas.microsoft.com/office/drawing/2014/main" id="{C687221C-EB60-5146-8403-C2CBB8EE995D}"/>
              </a:ext>
            </a:extLst>
          </p:cNvPr>
          <p:cNvSpPr txBox="1"/>
          <p:nvPr/>
        </p:nvSpPr>
        <p:spPr>
          <a:xfrm>
            <a:off x="1475656" y="6085212"/>
            <a:ext cx="7056784" cy="369332"/>
          </a:xfrm>
          <a:prstGeom prst="rect">
            <a:avLst/>
          </a:prstGeom>
          <a:noFill/>
        </p:spPr>
        <p:txBody>
          <a:bodyPr wrap="square" rtlCol="0">
            <a:spAutoFit/>
          </a:bodyPr>
          <a:lstStyle/>
          <a:p>
            <a:r>
              <a:rPr lang="en-TW" dirty="0"/>
              <a:t>孫想讓人覺得軟銀很聰明，很尖端，用的就是一大堆的物理公式！</a:t>
            </a:r>
          </a:p>
        </p:txBody>
      </p:sp>
    </p:spTree>
    <p:extLst>
      <p:ext uri="{BB962C8B-B14F-4D97-AF65-F5344CB8AC3E}">
        <p14:creationId xmlns:p14="http://schemas.microsoft.com/office/powerpoint/2010/main" val="25367071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字方塊 3"/>
          <p:cNvSpPr txBox="1"/>
          <p:nvPr/>
        </p:nvSpPr>
        <p:spPr>
          <a:xfrm>
            <a:off x="605217" y="876013"/>
            <a:ext cx="6321206" cy="369332"/>
          </a:xfrm>
          <a:prstGeom prst="rect">
            <a:avLst/>
          </a:prstGeom>
          <a:noFill/>
        </p:spPr>
        <p:txBody>
          <a:bodyPr wrap="square" rtlCol="0">
            <a:spAutoFit/>
          </a:bodyPr>
          <a:lstStyle/>
          <a:p>
            <a:r>
              <a:rPr lang="zh-TW" altLang="en-US" dirty="0"/>
              <a:t>愛因斯坦很小時就在思考，那麼當一個人以光速移動，</a:t>
            </a:r>
          </a:p>
        </p:txBody>
      </p:sp>
      <p:pic>
        <p:nvPicPr>
          <p:cNvPr id="5" name="Picture 4" descr="http://mysree.files.wordpress.com/2007/10/earliest-known-photo-einstei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628800"/>
            <a:ext cx="2254859" cy="327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33_05"/>
          <p:cNvPicPr>
            <a:picLocks noChangeAspect="1" noChangeArrowheads="1"/>
          </p:cNvPicPr>
          <p:nvPr/>
        </p:nvPicPr>
        <p:blipFill rotWithShape="1">
          <a:blip r:embed="rId3">
            <a:extLst>
              <a:ext uri="{28A0092B-C50C-407E-A947-70E740481C1C}">
                <a14:useLocalDpi xmlns:a14="http://schemas.microsoft.com/office/drawing/2010/main" val="0"/>
              </a:ext>
            </a:extLst>
          </a:blip>
          <a:srcRect t="28941" r="32439" b="20155"/>
          <a:stretch/>
        </p:blipFill>
        <p:spPr bwMode="auto">
          <a:xfrm>
            <a:off x="755576" y="3180880"/>
            <a:ext cx="3318520" cy="1718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11"/>
          <p:cNvSpPr>
            <a:spLocks noChangeArrowheads="1"/>
          </p:cNvSpPr>
          <p:nvPr/>
        </p:nvSpPr>
        <p:spPr bwMode="auto">
          <a:xfrm>
            <a:off x="733735" y="5362609"/>
            <a:ext cx="81369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None/>
            </a:pPr>
            <a:r>
              <a:rPr kumimoji="0" lang="zh-TW" altLang="en-US" sz="1800" dirty="0">
                <a:latin typeface="Arial" charset="0"/>
              </a:rPr>
              <a:t>他將看到電磁波靜止不動也不傳播。</a:t>
            </a:r>
            <a:r>
              <a:rPr lang="zh-TW" altLang="en-US" sz="1800" dirty="0"/>
              <a:t>也就是不變的，凍結的靜電場與靜磁場。</a:t>
            </a:r>
          </a:p>
        </p:txBody>
      </p:sp>
      <p:sp>
        <p:nvSpPr>
          <p:cNvPr id="2" name="矩形 1"/>
          <p:cNvSpPr/>
          <p:nvPr/>
        </p:nvSpPr>
        <p:spPr>
          <a:xfrm>
            <a:off x="582793" y="486791"/>
            <a:ext cx="1864613" cy="369332"/>
          </a:xfrm>
          <a:prstGeom prst="rect">
            <a:avLst/>
          </a:prstGeom>
        </p:spPr>
        <p:txBody>
          <a:bodyPr wrap="none">
            <a:spAutoFit/>
          </a:bodyPr>
          <a:lstStyle/>
          <a:p>
            <a:r>
              <a:rPr lang="zh-TW" altLang="en-US" dirty="0"/>
              <a:t>若真是如此</a:t>
            </a:r>
            <a:r>
              <a:rPr lang="en-US" altLang="zh-TW" dirty="0"/>
              <a:t>…….</a:t>
            </a:r>
            <a:endParaRPr lang="zh-TW" altLang="en-US" dirty="0"/>
          </a:p>
        </p:txBody>
      </p:sp>
      <p:pic>
        <p:nvPicPr>
          <p:cNvPr id="3696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55576" y="1759543"/>
            <a:ext cx="1753374" cy="1254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741062" y="4970160"/>
            <a:ext cx="7898882" cy="369332"/>
          </a:xfrm>
          <a:prstGeom prst="rect">
            <a:avLst/>
          </a:prstGeom>
        </p:spPr>
        <p:txBody>
          <a:bodyPr wrap="square">
            <a:spAutoFit/>
          </a:bodyPr>
          <a:lstStyle/>
          <a:p>
            <a:r>
              <a:rPr lang="zh-TW" altLang="en-US" dirty="0"/>
              <a:t>如果馬克斯威爾的以太存在，當觀察者以光速移動，對他來說光的速度是零。</a:t>
            </a:r>
          </a:p>
        </p:txBody>
      </p:sp>
      <p:sp>
        <p:nvSpPr>
          <p:cNvPr id="8" name="矩形 7"/>
          <p:cNvSpPr/>
          <p:nvPr/>
        </p:nvSpPr>
        <p:spPr>
          <a:xfrm>
            <a:off x="605217" y="1245345"/>
            <a:ext cx="2723823" cy="369332"/>
          </a:xfrm>
          <a:prstGeom prst="rect">
            <a:avLst/>
          </a:prstGeom>
        </p:spPr>
        <p:txBody>
          <a:bodyPr wrap="none">
            <a:spAutoFit/>
          </a:bodyPr>
          <a:lstStyle/>
          <a:p>
            <a:r>
              <a:rPr lang="zh-TW" altLang="en-US" dirty="0"/>
              <a:t>他看到的光會變成怎樣？</a:t>
            </a:r>
          </a:p>
        </p:txBody>
      </p:sp>
      <p:pic>
        <p:nvPicPr>
          <p:cNvPr id="3829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1301" y="1614677"/>
            <a:ext cx="2333024" cy="328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6">
            <a:extLst>
              <a:ext uri="{FF2B5EF4-FFF2-40B4-BE49-F238E27FC236}">
                <a16:creationId xmlns:a16="http://schemas.microsoft.com/office/drawing/2014/main" id="{F5FAF780-5CBB-0F46-9831-421FC8645E9E}"/>
              </a:ext>
            </a:extLst>
          </p:cNvPr>
          <p:cNvSpPr/>
          <p:nvPr/>
        </p:nvSpPr>
        <p:spPr>
          <a:xfrm>
            <a:off x="743024" y="5765690"/>
            <a:ext cx="7340471" cy="369332"/>
          </a:xfrm>
          <a:prstGeom prst="rect">
            <a:avLst/>
          </a:prstGeom>
        </p:spPr>
        <p:txBody>
          <a:bodyPr wrap="none">
            <a:spAutoFit/>
          </a:bodyPr>
          <a:lstStyle/>
          <a:p>
            <a:r>
              <a:rPr lang="zh-TW" altLang="en-US" dirty="0"/>
              <a:t>根據馬克斯威爾自己的方程式靜電場由電荷產生，靜磁場由電流產生！</a:t>
            </a:r>
          </a:p>
        </p:txBody>
      </p:sp>
    </p:spTree>
    <p:extLst>
      <p:ext uri="{BB962C8B-B14F-4D97-AF65-F5344CB8AC3E}">
        <p14:creationId xmlns:p14="http://schemas.microsoft.com/office/powerpoint/2010/main" val="171192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2978"/>
                                        </p:tgtEl>
                                        <p:attrNameLst>
                                          <p:attrName>style.visibility</p:attrName>
                                        </p:attrNameLst>
                                      </p:cBhvr>
                                      <p:to>
                                        <p:strVal val="visible"/>
                                      </p:to>
                                    </p:set>
                                    <p:anim calcmode="lin" valueType="num">
                                      <p:cBhvr additive="base">
                                        <p:cTn id="7" dur="500" fill="hold"/>
                                        <p:tgtEl>
                                          <p:spTgt spid="382978"/>
                                        </p:tgtEl>
                                        <p:attrNameLst>
                                          <p:attrName>ppt_x</p:attrName>
                                        </p:attrNameLst>
                                      </p:cBhvr>
                                      <p:tavLst>
                                        <p:tav tm="0">
                                          <p:val>
                                            <p:strVal val="#ppt_x"/>
                                          </p:val>
                                        </p:tav>
                                        <p:tav tm="100000">
                                          <p:val>
                                            <p:strVal val="#ppt_x"/>
                                          </p:val>
                                        </p:tav>
                                      </p:tavLst>
                                    </p:anim>
                                    <p:anim calcmode="lin" valueType="num">
                                      <p:cBhvr additive="base">
                                        <p:cTn id="8" dur="500" fill="hold"/>
                                        <p:tgtEl>
                                          <p:spTgt spid="3829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內容版面配置區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575556" y="467962"/>
            <a:ext cx="4185465" cy="4167497"/>
          </a:xfrm>
        </p:spPr>
      </p:pic>
      <p:sp>
        <p:nvSpPr>
          <p:cNvPr id="5" name="矩形 4"/>
          <p:cNvSpPr/>
          <p:nvPr/>
        </p:nvSpPr>
        <p:spPr>
          <a:xfrm>
            <a:off x="4788024" y="2886911"/>
            <a:ext cx="3542466" cy="1754326"/>
          </a:xfrm>
          <a:prstGeom prst="rect">
            <a:avLst/>
          </a:prstGeom>
        </p:spPr>
        <p:txBody>
          <a:bodyPr wrap="square">
            <a:spAutoFit/>
          </a:bodyPr>
          <a:lstStyle/>
          <a:p>
            <a:r>
              <a:rPr lang="en-US" altLang="zh-TW" dirty="0">
                <a:latin typeface="Cambria Math" panose="02040503050406030204" pitchFamily="18" charset="0"/>
                <a:ea typeface="Cambria Math" panose="02040503050406030204" pitchFamily="18" charset="0"/>
                <a:cs typeface="Times New Roman" panose="02020603050405020304" pitchFamily="18" charset="0"/>
              </a:rPr>
              <a:t>The Antennae Galaxies (also known as NGC 4038 and 4039) are a pair of distorted colliding spiral galaxies about 70 million light-years away, in the constellation of </a:t>
            </a:r>
            <a:r>
              <a:rPr lang="en-US" altLang="zh-TW" dirty="0" err="1">
                <a:latin typeface="Cambria Math" panose="02040503050406030204" pitchFamily="18" charset="0"/>
                <a:ea typeface="Cambria Math" panose="02040503050406030204" pitchFamily="18" charset="0"/>
                <a:cs typeface="Times New Roman" panose="02020603050405020304" pitchFamily="18" charset="0"/>
              </a:rPr>
              <a:t>Corvus</a:t>
            </a:r>
            <a:r>
              <a:rPr lang="en-US" altLang="zh-TW" dirty="0">
                <a:latin typeface="Cambria Math" panose="02040503050406030204" pitchFamily="18" charset="0"/>
                <a:ea typeface="Cambria Math" panose="02040503050406030204" pitchFamily="18" charset="0"/>
                <a:cs typeface="Times New Roman" panose="02020603050405020304" pitchFamily="18" charset="0"/>
              </a:rPr>
              <a:t> (The Crow)</a:t>
            </a:r>
            <a:endParaRPr lang="zh-TW" altLang="en-US" dirty="0">
              <a:latin typeface="Cambria Math" panose="02040503050406030204" pitchFamily="18" charset="0"/>
              <a:cs typeface="Times New Roman" panose="02020603050405020304" pitchFamily="18" charset="0"/>
            </a:endParaRPr>
          </a:p>
        </p:txBody>
      </p:sp>
      <p:sp>
        <p:nvSpPr>
          <p:cNvPr id="3" name="文字方塊 2"/>
          <p:cNvSpPr txBox="1"/>
          <p:nvPr/>
        </p:nvSpPr>
        <p:spPr>
          <a:xfrm>
            <a:off x="467544" y="4833447"/>
            <a:ext cx="6525725" cy="369332"/>
          </a:xfrm>
          <a:prstGeom prst="rect">
            <a:avLst/>
          </a:prstGeom>
          <a:noFill/>
        </p:spPr>
        <p:txBody>
          <a:bodyPr wrap="square" rtlCol="0">
            <a:spAutoFit/>
          </a:bodyPr>
          <a:lstStyle/>
          <a:p>
            <a:r>
              <a:rPr lang="zh-TW" altLang="en-US" sz="1800" dirty="0"/>
              <a:t>電磁波孤獨旅行了七千萬光年的空間</a:t>
            </a:r>
            <a:r>
              <a:rPr lang="zh-TW" altLang="en-US" dirty="0"/>
              <a:t>。</a:t>
            </a:r>
            <a:endParaRPr lang="zh-TW" altLang="en-US" sz="1800" dirty="0"/>
          </a:p>
        </p:txBody>
      </p:sp>
      <p:sp>
        <p:nvSpPr>
          <p:cNvPr id="6" name="文字方塊 2">
            <a:extLst>
              <a:ext uri="{FF2B5EF4-FFF2-40B4-BE49-F238E27FC236}">
                <a16:creationId xmlns:a16="http://schemas.microsoft.com/office/drawing/2014/main" id="{243C394B-AA21-CF4A-A1A2-08F641C2FDF1}"/>
              </a:ext>
            </a:extLst>
          </p:cNvPr>
          <p:cNvSpPr txBox="1">
            <a:spLocks noChangeArrowheads="1"/>
          </p:cNvSpPr>
          <p:nvPr/>
        </p:nvSpPr>
        <p:spPr bwMode="auto">
          <a:xfrm>
            <a:off x="467544" y="5259860"/>
            <a:ext cx="7884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當光離開光源已非常遙遠，既沒有電荷也沒有電流，何來靜電場靜磁場？</a:t>
            </a:r>
          </a:p>
        </p:txBody>
      </p:sp>
      <p:sp>
        <p:nvSpPr>
          <p:cNvPr id="7" name="矩形 6">
            <a:extLst>
              <a:ext uri="{FF2B5EF4-FFF2-40B4-BE49-F238E27FC236}">
                <a16:creationId xmlns:a16="http://schemas.microsoft.com/office/drawing/2014/main" id="{B1F3DACE-4D69-DA4C-9CBC-C88C2B38DD66}"/>
              </a:ext>
            </a:extLst>
          </p:cNvPr>
          <p:cNvSpPr/>
          <p:nvPr/>
        </p:nvSpPr>
        <p:spPr>
          <a:xfrm>
            <a:off x="467544" y="5661248"/>
            <a:ext cx="8489258" cy="369332"/>
          </a:xfrm>
          <a:prstGeom prst="rect">
            <a:avLst/>
          </a:prstGeom>
        </p:spPr>
        <p:txBody>
          <a:bodyPr wrap="square">
            <a:spAutoFit/>
          </a:bodyPr>
          <a:lstStyle/>
          <a:p>
            <a:r>
              <a:rPr lang="zh-TW" altLang="en-US" dirty="0"/>
              <a:t>因此，我們認為是對的的馬克斯威爾方程式，對這個以光速移動的觀察者是錯誤的！</a:t>
            </a:r>
          </a:p>
        </p:txBody>
      </p:sp>
      <p:sp>
        <p:nvSpPr>
          <p:cNvPr id="2" name="TextBox 1">
            <a:extLst>
              <a:ext uri="{FF2B5EF4-FFF2-40B4-BE49-F238E27FC236}">
                <a16:creationId xmlns:a16="http://schemas.microsoft.com/office/drawing/2014/main" id="{5E71DBCC-F27A-CD4D-B671-73E0A47B5AD2}"/>
              </a:ext>
            </a:extLst>
          </p:cNvPr>
          <p:cNvSpPr txBox="1"/>
          <p:nvPr/>
        </p:nvSpPr>
        <p:spPr>
          <a:xfrm>
            <a:off x="467544" y="6123956"/>
            <a:ext cx="7614592" cy="369332"/>
          </a:xfrm>
          <a:prstGeom prst="rect">
            <a:avLst/>
          </a:prstGeom>
          <a:noFill/>
        </p:spPr>
        <p:txBody>
          <a:bodyPr wrap="square" rtlCol="0">
            <a:spAutoFit/>
          </a:bodyPr>
          <a:lstStyle/>
          <a:p>
            <a:r>
              <a:rPr lang="en-TW" dirty="0"/>
              <a:t>因此做電磁學實驗就可以判斷觀察者是靜止還是在移動之中？</a:t>
            </a:r>
          </a:p>
        </p:txBody>
      </p:sp>
    </p:spTree>
    <p:extLst>
      <p:ext uri="{BB962C8B-B14F-4D97-AF65-F5344CB8AC3E}">
        <p14:creationId xmlns:p14="http://schemas.microsoft.com/office/powerpoint/2010/main" val="12291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picture-book.com/files/userimages/402u/train-diningc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781" y="4035669"/>
            <a:ext cx="4945943" cy="253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8" descr="http://www.inkas.com/tours/jpg_files/jpg_hotels/hiram_bingham_din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781" y="1268760"/>
            <a:ext cx="4055442" cy="2700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14" descr="http://www.destination360.com/north-america/canada/images/s/canada-train-tri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237" y="1233787"/>
            <a:ext cx="3419871" cy="273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7"/>
          <p:cNvSpPr txBox="1">
            <a:spLocks noChangeArrowheads="1"/>
          </p:cNvSpPr>
          <p:nvPr/>
        </p:nvSpPr>
        <p:spPr bwMode="auto">
          <a:xfrm>
            <a:off x="1033781" y="314820"/>
            <a:ext cx="6696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在平穩移動的火車上，你會以為自己是靜止的，移動的是山。</a:t>
            </a:r>
          </a:p>
        </p:txBody>
      </p:sp>
      <p:sp>
        <p:nvSpPr>
          <p:cNvPr id="2" name="TextBox 1">
            <a:extLst>
              <a:ext uri="{FF2B5EF4-FFF2-40B4-BE49-F238E27FC236}">
                <a16:creationId xmlns:a16="http://schemas.microsoft.com/office/drawing/2014/main" id="{01DF0B5D-C96C-3925-60BF-7105095020BA}"/>
              </a:ext>
            </a:extLst>
          </p:cNvPr>
          <p:cNvSpPr txBox="1"/>
          <p:nvPr/>
        </p:nvSpPr>
        <p:spPr>
          <a:xfrm>
            <a:off x="1033781" y="764704"/>
            <a:ext cx="3682235" cy="369332"/>
          </a:xfrm>
          <a:prstGeom prst="rect">
            <a:avLst/>
          </a:prstGeom>
          <a:noFill/>
        </p:spPr>
        <p:txBody>
          <a:bodyPr wrap="square" rtlCol="0">
            <a:spAutoFit/>
          </a:bodyPr>
          <a:lstStyle/>
          <a:p>
            <a:r>
              <a:rPr lang="en-US" dirty="0" err="1"/>
              <a:t>這樣的想法並沒有錯</a:t>
            </a:r>
            <a:r>
              <a:rPr lang="en-US" dirty="0"/>
              <a:t>。</a:t>
            </a:r>
          </a:p>
        </p:txBody>
      </p:sp>
    </p:spTree>
    <p:extLst>
      <p:ext uri="{BB962C8B-B14F-4D97-AF65-F5344CB8AC3E}">
        <p14:creationId xmlns:p14="http://schemas.microsoft.com/office/powerpoint/2010/main" val="30837368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8" descr="http://www.iglucruise.com/images/queen-mary-2_i2679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213" y="4013200"/>
            <a:ext cx="3776662"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10" descr="[cunard_queen_mary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114942"/>
            <a:ext cx="4242073" cy="272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12" descr="The magnificient two-tiered Britannia Restaurant on Decks 2 and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7588" y="3976688"/>
            <a:ext cx="3870325"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文字方塊 7"/>
          <p:cNvSpPr txBox="1">
            <a:spLocks noChangeArrowheads="1"/>
          </p:cNvSpPr>
          <p:nvPr/>
        </p:nvSpPr>
        <p:spPr bwMode="auto">
          <a:xfrm>
            <a:off x="755576" y="296907"/>
            <a:ext cx="67690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在遊輪中，你幾乎會以為自己是靜止的。</a:t>
            </a:r>
          </a:p>
        </p:txBody>
      </p:sp>
      <p:sp>
        <p:nvSpPr>
          <p:cNvPr id="23558" name="文字方塊 8"/>
          <p:cNvSpPr txBox="1">
            <a:spLocks noChangeArrowheads="1"/>
          </p:cNvSpPr>
          <p:nvPr/>
        </p:nvSpPr>
        <p:spPr bwMode="auto">
          <a:xfrm>
            <a:off x="740187" y="692696"/>
            <a:ext cx="7663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在遊輪上，你看到的世界與靜止時無異。你無法確認遊輪在運動。</a:t>
            </a:r>
          </a:p>
        </p:txBody>
      </p:sp>
      <p:pic>
        <p:nvPicPr>
          <p:cNvPr id="7" name="內容版面配置區 3"/>
          <p:cNvPicPr>
            <a:picLocks noChangeAspect="1"/>
          </p:cNvPicPr>
          <p:nvPr/>
        </p:nvPicPr>
        <p:blipFill rotWithShape="1">
          <a:blip r:embed="rId5" cstate="print">
            <a:extLst>
              <a:ext uri="{28A0092B-C50C-407E-A947-70E740481C1C}">
                <a14:useLocalDpi xmlns:a14="http://schemas.microsoft.com/office/drawing/2010/main" val="0"/>
              </a:ext>
            </a:extLst>
          </a:blip>
          <a:srcRect l="16656" t="22517" r="30329" b="24954"/>
          <a:stretch/>
        </p:blipFill>
        <p:spPr>
          <a:xfrm>
            <a:off x="5076056" y="1375859"/>
            <a:ext cx="3672355" cy="2462494"/>
          </a:xfrm>
          <a:prstGeom prst="rect">
            <a:avLst/>
          </a:prstGeom>
        </p:spPr>
      </p:pic>
    </p:spTree>
    <p:extLst>
      <p:ext uri="{BB962C8B-B14F-4D97-AF65-F5344CB8AC3E}">
        <p14:creationId xmlns:p14="http://schemas.microsoft.com/office/powerpoint/2010/main" val="390199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558"/>
                                        </p:tgtEl>
                                        <p:attrNameLst>
                                          <p:attrName>style.visibility</p:attrName>
                                        </p:attrNameLst>
                                      </p:cBhvr>
                                      <p:to>
                                        <p:strVal val="visible"/>
                                      </p:to>
                                    </p:set>
                                    <p:animEffect transition="in" filter="fade">
                                      <p:cBhvr>
                                        <p:cTn id="12" dur="1000"/>
                                        <p:tgtEl>
                                          <p:spTgt spid="23558"/>
                                        </p:tgtEl>
                                      </p:cBhvr>
                                    </p:animEffect>
                                    <p:anim calcmode="lin" valueType="num">
                                      <p:cBhvr>
                                        <p:cTn id="13" dur="1000" fill="hold"/>
                                        <p:tgtEl>
                                          <p:spTgt spid="23558"/>
                                        </p:tgtEl>
                                        <p:attrNameLst>
                                          <p:attrName>ppt_x</p:attrName>
                                        </p:attrNameLst>
                                      </p:cBhvr>
                                      <p:tavLst>
                                        <p:tav tm="0">
                                          <p:val>
                                            <p:strVal val="#ppt_x"/>
                                          </p:val>
                                        </p:tav>
                                        <p:tav tm="100000">
                                          <p:val>
                                            <p:strVal val="#ppt_x"/>
                                          </p:val>
                                        </p:tav>
                                      </p:tavLst>
                                    </p:anim>
                                    <p:anim calcmode="lin" valueType="num">
                                      <p:cBhvr>
                                        <p:cTn id="14" dur="1000" fill="hold"/>
                                        <p:tgtEl>
                                          <p:spTgt spid="235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4BFE35-77A6-F83B-E7BC-1BD93ADFBD3C}"/>
              </a:ext>
            </a:extLst>
          </p:cNvPr>
          <p:cNvSpPr/>
          <p:nvPr/>
        </p:nvSpPr>
        <p:spPr>
          <a:xfrm>
            <a:off x="4614521" y="2393081"/>
            <a:ext cx="3509470" cy="2116289"/>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5" name="Rectangle 4">
            <a:extLst>
              <a:ext uri="{FF2B5EF4-FFF2-40B4-BE49-F238E27FC236}">
                <a16:creationId xmlns:a16="http://schemas.microsoft.com/office/drawing/2014/main" id="{263A95B4-6D13-6E8C-BD06-05A59DED34A9}"/>
              </a:ext>
            </a:extLst>
          </p:cNvPr>
          <p:cNvSpPr/>
          <p:nvPr/>
        </p:nvSpPr>
        <p:spPr>
          <a:xfrm>
            <a:off x="745011" y="2370856"/>
            <a:ext cx="3509470" cy="2116289"/>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pic>
        <p:nvPicPr>
          <p:cNvPr id="50179" name="Picture 5" descr="http://www.aei.mpg.de/einsteinOnline/en/images/elementary/relbewegung1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120" y="2600028"/>
            <a:ext cx="2442121" cy="176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7" descr="http://www.aei.mpg.de/einsteinOnline/en/images/elementary/relbewegung2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2792" y="2545766"/>
            <a:ext cx="2387119" cy="176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ABD6A2D-66C4-9962-B9A8-C991092A63B7}"/>
              </a:ext>
            </a:extLst>
          </p:cNvPr>
          <p:cNvSpPr txBox="1"/>
          <p:nvPr/>
        </p:nvSpPr>
        <p:spPr>
          <a:xfrm>
            <a:off x="812030" y="4784874"/>
            <a:ext cx="7136070" cy="369332"/>
          </a:xfrm>
          <a:prstGeom prst="rect">
            <a:avLst/>
          </a:prstGeom>
          <a:noFill/>
        </p:spPr>
        <p:txBody>
          <a:bodyPr wrap="square" rtlCol="0">
            <a:spAutoFit/>
          </a:bodyPr>
          <a:lstStyle/>
          <a:p>
            <a:r>
              <a:rPr lang="en-GB" dirty="0" err="1">
                <a:latin typeface="Times New Roman" pitchFamily="18" charset="0"/>
                <a:cs typeface="Times New Roman" pitchFamily="18" charset="0"/>
              </a:rPr>
              <a:t>以上兩張圖中的物理現象看起來不同，但都是合理的</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sp>
        <p:nvSpPr>
          <p:cNvPr id="10" name="文字方塊 3">
            <a:extLst>
              <a:ext uri="{FF2B5EF4-FFF2-40B4-BE49-F238E27FC236}">
                <a16:creationId xmlns:a16="http://schemas.microsoft.com/office/drawing/2014/main" id="{B162452C-234C-43AF-3AB7-E2DA3460ED3C}"/>
              </a:ext>
            </a:extLst>
          </p:cNvPr>
          <p:cNvSpPr txBox="1">
            <a:spLocks noChangeArrowheads="1"/>
          </p:cNvSpPr>
          <p:nvPr/>
        </p:nvSpPr>
        <p:spPr bwMode="auto">
          <a:xfrm>
            <a:off x="831026" y="904250"/>
            <a:ext cx="72650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solidFill>
                  <a:srgbClr val="FF0000"/>
                </a:solidFill>
                <a:latin typeface="Arial" charset="0"/>
              </a:rPr>
              <a:t>這樣的觀點被稱為相對性原則 </a:t>
            </a:r>
            <a:r>
              <a:rPr kumimoji="0" lang="en-US" altLang="zh-TW" sz="1800" dirty="0">
                <a:solidFill>
                  <a:srgbClr val="FF0000"/>
                </a:solidFill>
                <a:latin typeface="Cambria Math" panose="02040503050406030204" pitchFamily="18" charset="0"/>
                <a:ea typeface="Cambria Math" panose="02040503050406030204" pitchFamily="18" charset="0"/>
              </a:rPr>
              <a:t>The Principle of Relativity</a:t>
            </a:r>
            <a:r>
              <a:rPr kumimoji="0" lang="zh-TW" altLang="en-US" sz="1800" dirty="0">
                <a:solidFill>
                  <a:srgbClr val="FF0000"/>
                </a:solidFill>
                <a:latin typeface="Cambria Math" panose="02040503050406030204" pitchFamily="18" charset="0"/>
                <a:ea typeface="Cambria Math" panose="02040503050406030204" pitchFamily="18" charset="0"/>
              </a:rPr>
              <a:t>。</a:t>
            </a:r>
            <a:endParaRPr kumimoji="0" lang="zh-TW" altLang="en-US" sz="1800" dirty="0">
              <a:solidFill>
                <a:srgbClr val="FF0000"/>
              </a:solidFill>
              <a:latin typeface="Cambria Math" panose="02040503050406030204" pitchFamily="18" charset="0"/>
            </a:endParaRPr>
          </a:p>
        </p:txBody>
      </p:sp>
      <p:sp>
        <p:nvSpPr>
          <p:cNvPr id="11" name="文字方塊 4">
            <a:extLst>
              <a:ext uri="{FF2B5EF4-FFF2-40B4-BE49-F238E27FC236}">
                <a16:creationId xmlns:a16="http://schemas.microsoft.com/office/drawing/2014/main" id="{1CF50E86-9A47-D9AA-657B-68DF58AD5076}"/>
              </a:ext>
            </a:extLst>
          </p:cNvPr>
          <p:cNvSpPr txBox="1">
            <a:spLocks noChangeArrowheads="1"/>
          </p:cNvSpPr>
          <p:nvPr/>
        </p:nvSpPr>
        <p:spPr bwMode="auto">
          <a:xfrm>
            <a:off x="831026" y="1378913"/>
            <a:ext cx="74133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沒有任何力學實驗與觀測可以讓你決定觀察者的絕對運動速度！</a:t>
            </a:r>
          </a:p>
        </p:txBody>
      </p:sp>
      <p:sp>
        <p:nvSpPr>
          <p:cNvPr id="14" name="文字方塊 4">
            <a:extLst>
              <a:ext uri="{FF2B5EF4-FFF2-40B4-BE49-F238E27FC236}">
                <a16:creationId xmlns:a16="http://schemas.microsoft.com/office/drawing/2014/main" id="{0E334A3B-92FB-FCE4-EF53-3138D56D152E}"/>
              </a:ext>
            </a:extLst>
          </p:cNvPr>
          <p:cNvSpPr txBox="1">
            <a:spLocks noChangeArrowheads="1"/>
          </p:cNvSpPr>
          <p:nvPr/>
        </p:nvSpPr>
        <p:spPr bwMode="auto">
          <a:xfrm>
            <a:off x="831025" y="1830296"/>
            <a:ext cx="77566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換言之，絕對運動速度是沒有意義的概念！速度永遠是相對的。</a:t>
            </a:r>
          </a:p>
        </p:txBody>
      </p:sp>
      <p:pic>
        <p:nvPicPr>
          <p:cNvPr id="15" name="Picture 3" descr="A-03">
            <a:extLst>
              <a:ext uri="{FF2B5EF4-FFF2-40B4-BE49-F238E27FC236}">
                <a16:creationId xmlns:a16="http://schemas.microsoft.com/office/drawing/2014/main" id="{23E1B98D-F0DD-FFFB-1384-5B87B755DE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2198" y="4784874"/>
            <a:ext cx="149542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39500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掃瞄"/>
          <p:cNvPicPr>
            <a:picLocks noChangeAspect="1" noChangeArrowheads="1"/>
          </p:cNvPicPr>
          <p:nvPr/>
        </p:nvPicPr>
        <p:blipFill>
          <a:blip r:embed="rId2">
            <a:extLst>
              <a:ext uri="{28A0092B-C50C-407E-A947-70E740481C1C}">
                <a14:useLocalDpi xmlns:a14="http://schemas.microsoft.com/office/drawing/2010/main" val="0"/>
              </a:ext>
            </a:extLst>
          </a:blip>
          <a:srcRect t="14374" b="7481"/>
          <a:stretch>
            <a:fillRect/>
          </a:stretch>
        </p:blipFill>
        <p:spPr bwMode="auto">
          <a:xfrm>
            <a:off x="1763713" y="188913"/>
            <a:ext cx="5948362"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A-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213100"/>
            <a:ext cx="1595438"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484" name="直線接點 4"/>
          <p:cNvCxnSpPr>
            <a:cxnSpLocks noChangeShapeType="1"/>
          </p:cNvCxnSpPr>
          <p:nvPr/>
        </p:nvCxnSpPr>
        <p:spPr bwMode="auto">
          <a:xfrm rot="5400000">
            <a:off x="5120482" y="5364956"/>
            <a:ext cx="2044700" cy="158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20485" name="直線接點 6"/>
          <p:cNvCxnSpPr>
            <a:cxnSpLocks noChangeShapeType="1"/>
          </p:cNvCxnSpPr>
          <p:nvPr/>
        </p:nvCxnSpPr>
        <p:spPr bwMode="auto">
          <a:xfrm rot="5400000">
            <a:off x="3640931" y="1621632"/>
            <a:ext cx="2519363"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20486" name="直線接點 4"/>
          <p:cNvCxnSpPr>
            <a:cxnSpLocks noChangeShapeType="1"/>
          </p:cNvCxnSpPr>
          <p:nvPr/>
        </p:nvCxnSpPr>
        <p:spPr bwMode="auto">
          <a:xfrm flipH="1">
            <a:off x="3816350" y="1449388"/>
            <a:ext cx="1588" cy="489585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20487" name="直線接點 4"/>
          <p:cNvCxnSpPr>
            <a:cxnSpLocks noChangeShapeType="1"/>
          </p:cNvCxnSpPr>
          <p:nvPr/>
        </p:nvCxnSpPr>
        <p:spPr bwMode="auto">
          <a:xfrm flipH="1">
            <a:off x="3527425" y="333375"/>
            <a:ext cx="1588" cy="525621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012422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4133850" y="2844800"/>
            <a:ext cx="13319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solidFill>
                  <a:srgbClr val="FF0000"/>
                </a:solidFill>
                <a:latin typeface="Arial" charset="0"/>
              </a:rPr>
              <a:t>相對性原則</a:t>
            </a:r>
          </a:p>
        </p:txBody>
      </p:sp>
      <p:pic>
        <p:nvPicPr>
          <p:cNvPr id="21507" name="Picture 3" descr="A-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125" y="1952625"/>
            <a:ext cx="4602163"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文字方塊 5"/>
          <p:cNvSpPr txBox="1">
            <a:spLocks noChangeArrowheads="1"/>
          </p:cNvSpPr>
          <p:nvPr/>
        </p:nvSpPr>
        <p:spPr bwMode="auto">
          <a:xfrm>
            <a:off x="1800225" y="1520825"/>
            <a:ext cx="5732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如果地球在動，我們在地球上為何沒有感覺？</a:t>
            </a:r>
          </a:p>
        </p:txBody>
      </p:sp>
      <p:sp>
        <p:nvSpPr>
          <p:cNvPr id="21509" name="文字方塊 6"/>
          <p:cNvSpPr txBox="1">
            <a:spLocks noChangeArrowheads="1"/>
          </p:cNvSpPr>
          <p:nvPr/>
        </p:nvSpPr>
        <p:spPr bwMode="auto">
          <a:xfrm>
            <a:off x="1835150" y="1016000"/>
            <a:ext cx="5184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這樣的論證是回答那些反對地動說的質疑：</a:t>
            </a:r>
          </a:p>
        </p:txBody>
      </p:sp>
      <p:sp>
        <p:nvSpPr>
          <p:cNvPr id="8" name="文字方塊 7"/>
          <p:cNvSpPr txBox="1">
            <a:spLocks noChangeArrowheads="1"/>
          </p:cNvSpPr>
          <p:nvPr/>
        </p:nvSpPr>
        <p:spPr bwMode="auto">
          <a:xfrm>
            <a:off x="1943100" y="5337175"/>
            <a:ext cx="3997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本來就應該沒有感覺！</a:t>
            </a:r>
          </a:p>
        </p:txBody>
      </p:sp>
    </p:spTree>
    <p:extLst>
      <p:ext uri="{BB962C8B-B14F-4D97-AF65-F5344CB8AC3E}">
        <p14:creationId xmlns:p14="http://schemas.microsoft.com/office/powerpoint/2010/main" val="2960022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文字方塊 9"/>
          <p:cNvSpPr txBox="1">
            <a:spLocks noChangeArrowheads="1"/>
          </p:cNvSpPr>
          <p:nvPr/>
        </p:nvSpPr>
        <p:spPr bwMode="auto">
          <a:xfrm>
            <a:off x="1223963" y="3500438"/>
            <a:ext cx="5513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觀察者無法藉由實驗決定自己的</a:t>
            </a:r>
            <a:r>
              <a:rPr kumimoji="0" lang="zh-TW" altLang="en-US" sz="1800" dirty="0">
                <a:solidFill>
                  <a:srgbClr val="FF0000"/>
                </a:solidFill>
                <a:latin typeface="Arial" charset="0"/>
              </a:rPr>
              <a:t>絕對</a:t>
            </a:r>
            <a:r>
              <a:rPr kumimoji="0" lang="zh-TW" altLang="en-US" sz="1800" dirty="0">
                <a:latin typeface="Arial" charset="0"/>
              </a:rPr>
              <a:t>運動狀態！</a:t>
            </a:r>
          </a:p>
        </p:txBody>
      </p:sp>
      <p:sp>
        <p:nvSpPr>
          <p:cNvPr id="65544" name="文字方塊 10"/>
          <p:cNvSpPr txBox="1">
            <a:spLocks noChangeArrowheads="1"/>
          </p:cNvSpPr>
          <p:nvPr/>
        </p:nvSpPr>
        <p:spPr bwMode="auto">
          <a:xfrm>
            <a:off x="1223963" y="4005263"/>
            <a:ext cx="5586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運動只是相對的概念！</a:t>
            </a:r>
          </a:p>
        </p:txBody>
      </p:sp>
      <p:pic>
        <p:nvPicPr>
          <p:cNvPr id="25604" name="Picture 5" descr="http://www.aei.mpg.de/einsteinOnline/en/images/elementary/relbewegung1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875" y="1482725"/>
            <a:ext cx="220027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7" descr="http://www.aei.mpg.de/einsteinOnline/en/images/elementary/relbewegung2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484313"/>
            <a:ext cx="2070100"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1">
            <a:extLst>
              <a:ext uri="{FF2B5EF4-FFF2-40B4-BE49-F238E27FC236}">
                <a16:creationId xmlns:a16="http://schemas.microsoft.com/office/drawing/2014/main" id="{C29FFFDA-EAA7-CE44-871B-2996379AE05B}"/>
              </a:ext>
            </a:extLst>
          </p:cNvPr>
          <p:cNvSpPr/>
          <p:nvPr/>
        </p:nvSpPr>
        <p:spPr>
          <a:xfrm>
            <a:off x="1218275" y="4648655"/>
            <a:ext cx="7893646" cy="369332"/>
          </a:xfrm>
          <a:prstGeom prst="rect">
            <a:avLst/>
          </a:prstGeom>
        </p:spPr>
        <p:txBody>
          <a:bodyPr wrap="square">
            <a:spAutoFit/>
          </a:bodyPr>
          <a:lstStyle/>
          <a:p>
            <a:r>
              <a:rPr lang="zh-TW" altLang="zh-CN" dirty="0"/>
              <a:t>愛因斯坦大膽地將原本在力學適用的相對性原則，推廣到電磁現象以及光。</a:t>
            </a:r>
            <a:endParaRPr lang="zh-CN" altLang="en-US" dirty="0"/>
          </a:p>
        </p:txBody>
      </p:sp>
      <p:sp>
        <p:nvSpPr>
          <p:cNvPr id="7" name="文字方塊 4">
            <a:extLst>
              <a:ext uri="{FF2B5EF4-FFF2-40B4-BE49-F238E27FC236}">
                <a16:creationId xmlns:a16="http://schemas.microsoft.com/office/drawing/2014/main" id="{68B3EA59-1300-0349-82F4-2B3AC468CF68}"/>
              </a:ext>
            </a:extLst>
          </p:cNvPr>
          <p:cNvSpPr txBox="1">
            <a:spLocks noChangeArrowheads="1"/>
          </p:cNvSpPr>
          <p:nvPr/>
        </p:nvSpPr>
        <p:spPr bwMode="auto">
          <a:xfrm>
            <a:off x="1223963" y="5189021"/>
            <a:ext cx="72054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沒有任何電磁學實驗與觀測可以讓你測量觀察者的絕對運動速度！</a:t>
            </a:r>
          </a:p>
        </p:txBody>
      </p:sp>
    </p:spTree>
    <p:extLst>
      <p:ext uri="{BB962C8B-B14F-4D97-AF65-F5344CB8AC3E}">
        <p14:creationId xmlns:p14="http://schemas.microsoft.com/office/powerpoint/2010/main" val="42764702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656" t="22517" r="30329" b="24954"/>
          <a:stretch/>
        </p:blipFill>
        <p:spPr>
          <a:xfrm>
            <a:off x="1777958" y="1084594"/>
            <a:ext cx="5584105" cy="3744416"/>
          </a:xfrm>
        </p:spPr>
      </p:pic>
      <p:sp>
        <p:nvSpPr>
          <p:cNvPr id="6" name="文字方塊 7"/>
          <p:cNvSpPr txBox="1">
            <a:spLocks noChangeArrowheads="1"/>
          </p:cNvSpPr>
          <p:nvPr/>
        </p:nvSpPr>
        <p:spPr bwMode="auto">
          <a:xfrm>
            <a:off x="1697622" y="5301208"/>
            <a:ext cx="6534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那在平穩移動的火車上，你將觀察不到與靜止時有任何差異。</a:t>
            </a:r>
          </a:p>
        </p:txBody>
      </p:sp>
      <p:pic>
        <p:nvPicPr>
          <p:cNvPr id="7" name="Picture 2" descr="Speed_of_light_from_Earth_to_Mo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423066"/>
            <a:ext cx="4839271" cy="434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itebulb"/>
          <p:cNvSpPr>
            <a:spLocks noEditPoints="1" noChangeArrowheads="1"/>
          </p:cNvSpPr>
          <p:nvPr/>
        </p:nvSpPr>
        <p:spPr bwMode="auto">
          <a:xfrm>
            <a:off x="1673484" y="423066"/>
            <a:ext cx="530176" cy="653629"/>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 name="文字方塊 8"/>
          <p:cNvSpPr txBox="1"/>
          <p:nvPr/>
        </p:nvSpPr>
        <p:spPr>
          <a:xfrm>
            <a:off x="1711892" y="6159389"/>
            <a:ext cx="5760640" cy="369332"/>
          </a:xfrm>
          <a:prstGeom prst="rect">
            <a:avLst/>
          </a:prstGeom>
          <a:noFill/>
        </p:spPr>
        <p:txBody>
          <a:bodyPr wrap="square" rtlCol="0">
            <a:spAutoFit/>
          </a:bodyPr>
          <a:lstStyle/>
          <a:p>
            <a:r>
              <a:rPr lang="zh-TW" altLang="en-US" dirty="0"/>
              <a:t>因此火車上的你測量到的光速必定與靜止時的你無異！</a:t>
            </a:r>
          </a:p>
        </p:txBody>
      </p:sp>
      <p:sp>
        <p:nvSpPr>
          <p:cNvPr id="2" name="矩形 11">
            <a:extLst>
              <a:ext uri="{FF2B5EF4-FFF2-40B4-BE49-F238E27FC236}">
                <a16:creationId xmlns:a16="http://schemas.microsoft.com/office/drawing/2014/main" id="{2914D8A9-82D9-C064-BF08-8F78994652D3}"/>
              </a:ext>
            </a:extLst>
          </p:cNvPr>
          <p:cNvSpPr>
            <a:spLocks noChangeArrowheads="1"/>
          </p:cNvSpPr>
          <p:nvPr/>
        </p:nvSpPr>
        <p:spPr bwMode="auto">
          <a:xfrm>
            <a:off x="1711893" y="5730298"/>
            <a:ext cx="5296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None/>
            </a:pPr>
            <a:r>
              <a:rPr lang="zh-TW" altLang="en-US" sz="1800" dirty="0"/>
              <a:t>如此，看到的光也應該沒有分別才對。</a:t>
            </a:r>
          </a:p>
        </p:txBody>
      </p:sp>
      <p:sp>
        <p:nvSpPr>
          <p:cNvPr id="8" name="TextBox 7">
            <a:extLst>
              <a:ext uri="{FF2B5EF4-FFF2-40B4-BE49-F238E27FC236}">
                <a16:creationId xmlns:a16="http://schemas.microsoft.com/office/drawing/2014/main" id="{B49021D2-435A-5B8F-985E-F4DDE492A321}"/>
              </a:ext>
            </a:extLst>
          </p:cNvPr>
          <p:cNvSpPr txBox="1"/>
          <p:nvPr/>
        </p:nvSpPr>
        <p:spPr>
          <a:xfrm>
            <a:off x="1716282" y="4867606"/>
            <a:ext cx="6168085" cy="369332"/>
          </a:xfrm>
          <a:prstGeom prst="rect">
            <a:avLst/>
          </a:prstGeom>
          <a:noFill/>
        </p:spPr>
        <p:txBody>
          <a:bodyPr wrap="square">
            <a:spAutoFit/>
          </a:bodyPr>
          <a:lstStyle/>
          <a:p>
            <a:r>
              <a:rPr kumimoji="0" lang="zh-TW" altLang="en-US" dirty="0">
                <a:solidFill>
                  <a:srgbClr val="FF0000"/>
                </a:solidFill>
                <a:latin typeface="Arial" charset="0"/>
              </a:rPr>
              <a:t>愛因斯坦假設：如果</a:t>
            </a:r>
            <a:r>
              <a:rPr kumimoji="0" lang="zh-TW" altLang="en-US" sz="1800" dirty="0">
                <a:solidFill>
                  <a:srgbClr val="FF0000"/>
                </a:solidFill>
                <a:latin typeface="Arial" charset="0"/>
              </a:rPr>
              <a:t>相對性原則普遍都是對的，</a:t>
            </a:r>
            <a:endParaRPr lang="en-US" dirty="0">
              <a:solidFill>
                <a:srgbClr val="FF0000"/>
              </a:solidFill>
            </a:endParaRPr>
          </a:p>
        </p:txBody>
      </p:sp>
    </p:spTree>
    <p:extLst>
      <p:ext uri="{BB962C8B-B14F-4D97-AF65-F5344CB8AC3E}">
        <p14:creationId xmlns:p14="http://schemas.microsoft.com/office/powerpoint/2010/main" val="234180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Michael Faraday conducting an electrochemical experiment, steel engraving, 1845.&#10;[Credits : The Granger Collection, New Y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3494" y="1390685"/>
            <a:ext cx="1457325"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8" descr="http://www.acclaimimages.com/_gallery/_images_n300/0515-0904-0722-5835_cartoon_rocket_ship_in_space_above_the_earth_and_m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7844" y="1390685"/>
            <a:ext cx="2592387"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1749" name="文字方塊 7"/>
              <p:cNvSpPr txBox="1">
                <a:spLocks noChangeArrowheads="1"/>
              </p:cNvSpPr>
              <p:nvPr/>
            </p:nvSpPr>
            <p:spPr bwMode="auto">
              <a:xfrm>
                <a:off x="747564" y="5147481"/>
                <a:ext cx="7400081" cy="369332"/>
              </a:xfrm>
              <a:prstGeom prst="rect">
                <a:avLst/>
              </a:prstGeom>
              <a:noFill/>
              <a:ln w="9525">
                <a:noFill/>
                <a:miter lim="800000"/>
                <a:headEnd/>
                <a:tailEnd/>
              </a:ln>
            </p:spPr>
            <p:txBody>
              <a:bodyPr wrap="square">
                <a:spAutoFit/>
              </a:bodyPr>
              <a:lstStyle/>
              <a:p>
                <a:pPr>
                  <a:defRPr/>
                </a:pPr>
                <a:r>
                  <a:rPr lang="zh-TW" altLang="en-US" dirty="0"/>
                  <a:t>那麼</a:t>
                </a:r>
                <a:r>
                  <a:rPr lang="zh-TW" altLang="en-US" dirty="0">
                    <a:latin typeface="+mn-lt"/>
                  </a:rPr>
                  <a:t>光速與測量者的運動狀態必須無關，永遠是</a:t>
                </a:r>
                <a14:m>
                  <m:oMath xmlns:m="http://schemas.openxmlformats.org/officeDocument/2006/math">
                    <m:r>
                      <a:rPr lang="en-US" altLang="zh-TW" i="1" dirty="0" smtClean="0">
                        <a:latin typeface="Cambria Math"/>
                        <a:cs typeface="Times New Roman" panose="02020603050405020304" pitchFamily="18" charset="0"/>
                      </a:rPr>
                      <m:t>𝑐</m:t>
                    </m:r>
                  </m:oMath>
                </a14:m>
                <a:r>
                  <a:rPr lang="zh-TW" altLang="en-US" dirty="0">
                    <a:latin typeface="Times New Roman" panose="02020603050405020304" pitchFamily="18" charset="0"/>
                    <a:cs typeface="Times New Roman" panose="02020603050405020304" pitchFamily="18" charset="0"/>
                  </a:rPr>
                  <a:t>。</a:t>
                </a:r>
              </a:p>
            </p:txBody>
          </p:sp>
        </mc:Choice>
        <mc:Fallback xmlns="">
          <p:sp>
            <p:nvSpPr>
              <p:cNvPr id="31749" name="文字方塊 7"/>
              <p:cNvSpPr txBox="1">
                <a:spLocks noRot="1" noChangeAspect="1" noMove="1" noResize="1" noEditPoints="1" noAdjustHandles="1" noChangeArrowheads="1" noChangeShapeType="1" noTextEdit="1"/>
              </p:cNvSpPr>
              <p:nvPr/>
            </p:nvSpPr>
            <p:spPr bwMode="auto">
              <a:xfrm>
                <a:off x="747564" y="5147481"/>
                <a:ext cx="7400081" cy="369332"/>
              </a:xfrm>
              <a:prstGeom prst="rect">
                <a:avLst/>
              </a:prstGeom>
              <a:blipFill>
                <a:blip r:embed="rId4"/>
                <a:stretch>
                  <a:fillRect l="-859" t="-6897" b="-24138"/>
                </a:stretch>
              </a:blipFill>
              <a:ln w="9525">
                <a:noFill/>
                <a:miter lim="800000"/>
                <a:headEnd/>
                <a:tailEnd/>
              </a:ln>
            </p:spPr>
            <p:txBody>
              <a:bodyPr/>
              <a:lstStyle/>
              <a:p>
                <a:r>
                  <a:rPr lang="en-TW">
                    <a:noFill/>
                  </a:rPr>
                  <a:t> </a:t>
                </a:r>
              </a:p>
            </p:txBody>
          </p:sp>
        </mc:Fallback>
      </mc:AlternateContent>
      <p:pic>
        <p:nvPicPr>
          <p:cNvPr id="83973" name="圖片 5" descr="eina15.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8544" y="1462122"/>
            <a:ext cx="17526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Speed_of_light_from_Earth_to_Moo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47564" y="274201"/>
            <a:ext cx="82311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tebulb"/>
          <p:cNvSpPr>
            <a:spLocks noEditPoints="1" noChangeArrowheads="1"/>
          </p:cNvSpPr>
          <p:nvPr/>
        </p:nvSpPr>
        <p:spPr bwMode="auto">
          <a:xfrm>
            <a:off x="747564" y="387994"/>
            <a:ext cx="386160" cy="512188"/>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mc:AlternateContent xmlns:mc="http://schemas.openxmlformats.org/markup-compatibility/2006" xmlns:a14="http://schemas.microsoft.com/office/drawing/2010/main">
        <mc:Choice Requires="a14">
          <p:sp>
            <p:nvSpPr>
              <p:cNvPr id="3" name="矩形 2"/>
              <p:cNvSpPr/>
              <p:nvPr/>
            </p:nvSpPr>
            <p:spPr>
              <a:xfrm>
                <a:off x="747564" y="4221088"/>
                <a:ext cx="7893647" cy="529569"/>
              </a:xfrm>
              <a:prstGeom prst="rect">
                <a:avLst/>
              </a:prstGeom>
            </p:spPr>
            <p:txBody>
              <a:bodyPr wrap="square">
                <a:spAutoFit/>
              </a:bodyPr>
              <a:lstStyle/>
              <a:p>
                <a:r>
                  <a:rPr lang="zh-TW" altLang="en-US" dirty="0"/>
                  <a:t>電磁方程式</a:t>
                </a:r>
                <a:r>
                  <a:rPr lang="zh-TW" altLang="zh-CN" dirty="0"/>
                  <a:t>預測電磁波是以一定速</a:t>
                </a:r>
                <a14:m>
                  <m:oMath xmlns:m="http://schemas.openxmlformats.org/officeDocument/2006/math">
                    <m:r>
                      <a:rPr lang="en-US" altLang="zh-CN" i="1">
                        <a:latin typeface="Cambria Math"/>
                      </a:rPr>
                      <m:t>𝑐</m:t>
                    </m:r>
                    <m:r>
                      <a:rPr lang="en-US" altLang="zh-CN">
                        <a:latin typeface="Cambria Math"/>
                      </a:rPr>
                      <m:t>=</m:t>
                    </m:r>
                    <m:f>
                      <m:fPr>
                        <m:ctrlPr>
                          <a:rPr lang="zh-CN" altLang="zh-CN" i="1">
                            <a:latin typeface="Cambria Math" panose="02040503050406030204" pitchFamily="18" charset="0"/>
                          </a:rPr>
                        </m:ctrlPr>
                      </m:fPr>
                      <m:num>
                        <m:r>
                          <a:rPr lang="en-US" altLang="zh-CN" i="1">
                            <a:latin typeface="Cambria Math"/>
                          </a:rPr>
                          <m:t>1</m:t>
                        </m:r>
                      </m:num>
                      <m:den>
                        <m:rad>
                          <m:radPr>
                            <m:degHide m:val="on"/>
                            <m:ctrlPr>
                              <a:rPr lang="zh-CN" altLang="zh-CN" i="1">
                                <a:latin typeface="Cambria Math" panose="02040503050406030204" pitchFamily="18" charset="0"/>
                              </a:rPr>
                            </m:ctrlPr>
                          </m:radPr>
                          <m:deg/>
                          <m:e>
                            <m:sSub>
                              <m:sSubPr>
                                <m:ctrlPr>
                                  <a:rPr lang="zh-CN" altLang="zh-CN" i="1">
                                    <a:latin typeface="Cambria Math" panose="02040503050406030204" pitchFamily="18" charset="0"/>
                                  </a:rPr>
                                </m:ctrlPr>
                              </m:sSubPr>
                              <m:e>
                                <m:r>
                                  <a:rPr lang="en-US" altLang="zh-CN" i="1">
                                    <a:latin typeface="Cambria Math"/>
                                  </a:rPr>
                                  <m:t>𝜇</m:t>
                                </m:r>
                              </m:e>
                              <m:sub>
                                <m:r>
                                  <a:rPr lang="en-US" altLang="zh-CN" i="1">
                                    <a:latin typeface="Cambria Math"/>
                                  </a:rPr>
                                  <m:t>0</m:t>
                                </m:r>
                              </m:sub>
                            </m:sSub>
                            <m:sSub>
                              <m:sSubPr>
                                <m:ctrlPr>
                                  <a:rPr lang="zh-CN" altLang="zh-CN" i="1">
                                    <a:latin typeface="Cambria Math" panose="02040503050406030204" pitchFamily="18" charset="0"/>
                                  </a:rPr>
                                </m:ctrlPr>
                              </m:sSubPr>
                              <m:e>
                                <m:r>
                                  <a:rPr lang="en-US" altLang="zh-CN" i="1">
                                    <a:latin typeface="Cambria Math"/>
                                  </a:rPr>
                                  <m:t>𝜖</m:t>
                                </m:r>
                              </m:e>
                              <m:sub>
                                <m:r>
                                  <a:rPr lang="en-US" altLang="zh-CN" i="1">
                                    <a:latin typeface="Cambria Math"/>
                                  </a:rPr>
                                  <m:t>0</m:t>
                                </m:r>
                              </m:sub>
                            </m:sSub>
                          </m:e>
                        </m:rad>
                      </m:den>
                    </m:f>
                  </m:oMath>
                </a14:m>
                <a:r>
                  <a:rPr lang="zh-TW" altLang="zh-CN" dirty="0"/>
                  <a:t>傳播</a:t>
                </a:r>
                <a:r>
                  <a:rPr lang="zh-TW" altLang="en-US" dirty="0"/>
                  <a:t>。</a:t>
                </a:r>
                <a:endParaRPr lang="zh-CN" altLang="en-US" dirty="0"/>
              </a:p>
            </p:txBody>
          </p:sp>
        </mc:Choice>
        <mc:Fallback xmlns="">
          <p:sp>
            <p:nvSpPr>
              <p:cNvPr id="3" name="矩形 2"/>
              <p:cNvSpPr>
                <a:spLocks noRot="1" noChangeAspect="1" noMove="1" noResize="1" noEditPoints="1" noAdjustHandles="1" noChangeArrowheads="1" noChangeShapeType="1" noTextEdit="1"/>
              </p:cNvSpPr>
              <p:nvPr/>
            </p:nvSpPr>
            <p:spPr>
              <a:xfrm>
                <a:off x="747564" y="4221088"/>
                <a:ext cx="7893647" cy="529569"/>
              </a:xfrm>
              <a:prstGeom prst="rect">
                <a:avLst/>
              </a:prstGeom>
              <a:blipFill>
                <a:blip r:embed="rId7"/>
                <a:stretch>
                  <a:fillRect l="-805"/>
                </a:stretch>
              </a:blipFill>
            </p:spPr>
            <p:txBody>
              <a:bodyPr/>
              <a:lstStyle/>
              <a:p>
                <a:r>
                  <a:rPr lang="en-TW">
                    <a:noFill/>
                  </a:rPr>
                  <a:t> </a:t>
                </a:r>
              </a:p>
            </p:txBody>
          </p:sp>
        </mc:Fallback>
      </mc:AlternateContent>
      <p:sp>
        <p:nvSpPr>
          <p:cNvPr id="4" name="文字方塊 3"/>
          <p:cNvSpPr txBox="1"/>
          <p:nvPr/>
        </p:nvSpPr>
        <p:spPr>
          <a:xfrm>
            <a:off x="723247" y="4713050"/>
            <a:ext cx="7571303" cy="369332"/>
          </a:xfrm>
          <a:prstGeom prst="rect">
            <a:avLst/>
          </a:prstGeom>
          <a:noFill/>
        </p:spPr>
        <p:txBody>
          <a:bodyPr wrap="none" rtlCol="0">
            <a:spAutoFit/>
          </a:bodyPr>
          <a:lstStyle/>
          <a:p>
            <a:r>
              <a:rPr lang="zh-TW" altLang="en-US" dirty="0"/>
              <a:t>根據相對性原則，我們</a:t>
            </a:r>
            <a:r>
              <a:rPr lang="zh-TW" altLang="zh-CN" dirty="0"/>
              <a:t>無法透過光學實驗，來判斷觀察者</a:t>
            </a:r>
            <a:r>
              <a:rPr lang="zh-TW" altLang="en-US" dirty="0"/>
              <a:t>的運動狀態。</a:t>
            </a:r>
            <a:endParaRPr lang="zh-CN" alt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EE6596A-F6BA-A44A-97CB-DFDA14CFF65F}"/>
                  </a:ext>
                </a:extLst>
              </p:cNvPr>
              <p:cNvSpPr txBox="1"/>
              <p:nvPr/>
            </p:nvSpPr>
            <p:spPr>
              <a:xfrm>
                <a:off x="3902200" y="5691949"/>
                <a:ext cx="792187"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oMath>
                  </m:oMathPara>
                </a14:m>
                <a:endParaRPr lang="en-TW" dirty="0"/>
              </a:p>
            </p:txBody>
          </p:sp>
        </mc:Choice>
        <mc:Fallback xmlns="">
          <p:sp>
            <p:nvSpPr>
              <p:cNvPr id="12" name="TextBox 11">
                <a:extLst>
                  <a:ext uri="{FF2B5EF4-FFF2-40B4-BE49-F238E27FC236}">
                    <a16:creationId xmlns:a16="http://schemas.microsoft.com/office/drawing/2014/main" id="{3EE6596A-F6BA-A44A-97CB-DFDA14CFF65F}"/>
                  </a:ext>
                </a:extLst>
              </p:cNvPr>
              <p:cNvSpPr txBox="1">
                <a:spLocks noRot="1" noChangeAspect="1" noMove="1" noResize="1" noEditPoints="1" noAdjustHandles="1" noChangeArrowheads="1" noChangeShapeType="1" noTextEdit="1"/>
              </p:cNvSpPr>
              <p:nvPr/>
            </p:nvSpPr>
            <p:spPr>
              <a:xfrm>
                <a:off x="3902200" y="5691949"/>
                <a:ext cx="792187" cy="369332"/>
              </a:xfrm>
              <a:prstGeom prst="rect">
                <a:avLst/>
              </a:prstGeom>
              <a:blipFill>
                <a:blip r:embed="rId8"/>
                <a:stretch>
                  <a:fillRect/>
                </a:stretch>
              </a:blipFill>
            </p:spPr>
            <p:txBody>
              <a:bodyPr/>
              <a:lstStyle/>
              <a:p>
                <a:r>
                  <a:rPr lang="en-TW">
                    <a:noFill/>
                  </a:rPr>
                  <a:t> </a:t>
                </a:r>
              </a:p>
            </p:txBody>
          </p:sp>
        </mc:Fallback>
      </mc:AlternateContent>
      <p:sp>
        <p:nvSpPr>
          <p:cNvPr id="2" name="TextBox 1">
            <a:extLst>
              <a:ext uri="{FF2B5EF4-FFF2-40B4-BE49-F238E27FC236}">
                <a16:creationId xmlns:a16="http://schemas.microsoft.com/office/drawing/2014/main" id="{E680578E-2570-C65F-9FA1-04F557FCD0F4}"/>
              </a:ext>
            </a:extLst>
          </p:cNvPr>
          <p:cNvSpPr txBox="1"/>
          <p:nvPr/>
        </p:nvSpPr>
        <p:spPr>
          <a:xfrm>
            <a:off x="747563" y="6236417"/>
            <a:ext cx="8396437" cy="369332"/>
          </a:xfrm>
          <a:prstGeom prst="rect">
            <a:avLst/>
          </a:prstGeom>
          <a:noFill/>
        </p:spPr>
        <p:txBody>
          <a:bodyPr wrap="square" rtlCol="0">
            <a:spAutoFit/>
          </a:bodyPr>
          <a:lstStyle/>
          <a:p>
            <a:r>
              <a:rPr lang="en-US" dirty="0" err="1"/>
              <a:t>這是愛因斯坦根據假設的相對性原則所作的</a:t>
            </a:r>
            <a:r>
              <a:rPr lang="en-US" dirty="0" err="1">
                <a:solidFill>
                  <a:srgbClr val="FF0000"/>
                </a:solidFill>
              </a:rPr>
              <a:t>猜想</a:t>
            </a:r>
            <a:r>
              <a:rPr lang="en-US" dirty="0" err="1"/>
              <a:t>，但他堅定的相信這是對的</a:t>
            </a:r>
            <a:r>
              <a:rPr lang="en-US" dirty="0"/>
              <a:t>！</a:t>
            </a:r>
          </a:p>
        </p:txBody>
      </p:sp>
    </p:spTree>
    <p:extLst>
      <p:ext uri="{BB962C8B-B14F-4D97-AF65-F5344CB8AC3E}">
        <p14:creationId xmlns:p14="http://schemas.microsoft.com/office/powerpoint/2010/main" val="285278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blackboard&#10;&#10;Description automatically generated">
            <a:extLst>
              <a:ext uri="{FF2B5EF4-FFF2-40B4-BE49-F238E27FC236}">
                <a16:creationId xmlns:a16="http://schemas.microsoft.com/office/drawing/2014/main" id="{A83F2457-44FE-7C43-95D2-AA9968773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980728"/>
            <a:ext cx="6193193" cy="4126215"/>
          </a:xfrm>
          <a:prstGeom prst="rect">
            <a:avLst/>
          </a:prstGeom>
        </p:spPr>
      </p:pic>
      <p:sp>
        <p:nvSpPr>
          <p:cNvPr id="4" name="TextBox 3">
            <a:extLst>
              <a:ext uri="{FF2B5EF4-FFF2-40B4-BE49-F238E27FC236}">
                <a16:creationId xmlns:a16="http://schemas.microsoft.com/office/drawing/2014/main" id="{39B9442F-FDE5-FB43-90A2-05D226FDA7BB}"/>
              </a:ext>
            </a:extLst>
          </p:cNvPr>
          <p:cNvSpPr txBox="1"/>
          <p:nvPr/>
        </p:nvSpPr>
        <p:spPr>
          <a:xfrm>
            <a:off x="3635896" y="5301208"/>
            <a:ext cx="2736304" cy="369332"/>
          </a:xfrm>
          <a:prstGeom prst="rect">
            <a:avLst/>
          </a:prstGeom>
          <a:noFill/>
        </p:spPr>
        <p:txBody>
          <a:bodyPr wrap="square" rtlCol="0">
            <a:spAutoFit/>
          </a:bodyPr>
          <a:lstStyle/>
          <a:p>
            <a:r>
              <a:rPr lang="en-TW" dirty="0"/>
              <a:t>因此：物理</a:t>
            </a:r>
            <a:r>
              <a:rPr lang="zh-TW" altLang="en-US" dirty="0"/>
              <a:t> ＝ </a:t>
            </a:r>
            <a:r>
              <a:rPr lang="en-TW" dirty="0"/>
              <a:t>聰明！</a:t>
            </a:r>
          </a:p>
        </p:txBody>
      </p:sp>
      <p:sp>
        <p:nvSpPr>
          <p:cNvPr id="5" name="TextBox 4">
            <a:extLst>
              <a:ext uri="{FF2B5EF4-FFF2-40B4-BE49-F238E27FC236}">
                <a16:creationId xmlns:a16="http://schemas.microsoft.com/office/drawing/2014/main" id="{33B1D482-A3F8-DA40-9CED-DD6942053A60}"/>
              </a:ext>
            </a:extLst>
          </p:cNvPr>
          <p:cNvSpPr txBox="1"/>
          <p:nvPr/>
        </p:nvSpPr>
        <p:spPr>
          <a:xfrm>
            <a:off x="3635896" y="5692606"/>
            <a:ext cx="2736304" cy="369332"/>
          </a:xfrm>
          <a:prstGeom prst="rect">
            <a:avLst/>
          </a:prstGeom>
          <a:noFill/>
        </p:spPr>
        <p:txBody>
          <a:bodyPr wrap="square" rtlCol="0">
            <a:spAutoFit/>
          </a:bodyPr>
          <a:lstStyle/>
          <a:p>
            <a:r>
              <a:rPr lang="en-TW" dirty="0"/>
              <a:t>物理</a:t>
            </a:r>
            <a:r>
              <a:rPr lang="zh-TW" altLang="en-US" dirty="0"/>
              <a:t> ＝ 有錢</a:t>
            </a:r>
            <a:r>
              <a:rPr lang="en-TW" dirty="0"/>
              <a:t>！</a:t>
            </a:r>
          </a:p>
        </p:txBody>
      </p:sp>
    </p:spTree>
    <p:extLst>
      <p:ext uri="{BB962C8B-B14F-4D97-AF65-F5344CB8AC3E}">
        <p14:creationId xmlns:p14="http://schemas.microsoft.com/office/powerpoint/2010/main" val="123455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7394" name="Picture 6" descr="A-02">
            <a:extLst>
              <a:ext uri="{FF2B5EF4-FFF2-40B4-BE49-F238E27FC236}">
                <a16:creationId xmlns:a16="http://schemas.microsoft.com/office/drawing/2014/main" id="{2D4AE27A-A35C-85E6-B7EE-43CB0EE3D994}"/>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755650" y="908050"/>
            <a:ext cx="5830888" cy="4043363"/>
          </a:xfrm>
          <a:noFill/>
        </p:spPr>
      </p:pic>
      <p:sp>
        <p:nvSpPr>
          <p:cNvPr id="187395" name="Text Box 7">
            <a:extLst>
              <a:ext uri="{FF2B5EF4-FFF2-40B4-BE49-F238E27FC236}">
                <a16:creationId xmlns:a16="http://schemas.microsoft.com/office/drawing/2014/main" id="{606421E8-2FAE-0B17-CCFC-D7D1B83C8F82}"/>
              </a:ext>
            </a:extLst>
          </p:cNvPr>
          <p:cNvSpPr txBox="1">
            <a:spLocks noChangeArrowheads="1"/>
          </p:cNvSpPr>
          <p:nvPr/>
        </p:nvSpPr>
        <p:spPr bwMode="auto">
          <a:xfrm>
            <a:off x="755650" y="404813"/>
            <a:ext cx="4032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lang="en-US" altLang="zh-TW" dirty="0">
                <a:latin typeface="Times New Roman" panose="02020603050405020304" pitchFamily="18" charset="0"/>
                <a:cs typeface="Times New Roman" panose="02020603050405020304" pitchFamily="18" charset="0"/>
              </a:rPr>
              <a:t>Copernicus </a:t>
            </a:r>
            <a:r>
              <a:rPr lang="zh-TW" altLang="en-US" dirty="0">
                <a:latin typeface="Times New Roman" panose="02020603050405020304" pitchFamily="18" charset="0"/>
                <a:cs typeface="Times New Roman" panose="02020603050405020304" pitchFamily="18" charset="0"/>
              </a:rPr>
              <a:t>哥白尼 </a:t>
            </a:r>
            <a:r>
              <a:rPr lang="en-US" altLang="zh-TW" dirty="0">
                <a:latin typeface="Times New Roman" panose="02020603050405020304" pitchFamily="18" charset="0"/>
                <a:cs typeface="Times New Roman" panose="02020603050405020304" pitchFamily="18" charset="0"/>
              </a:rPr>
              <a:t>(1473-1543)</a:t>
            </a:r>
          </a:p>
        </p:txBody>
      </p:sp>
      <p:sp>
        <p:nvSpPr>
          <p:cNvPr id="151556" name="Text Box 8">
            <a:extLst>
              <a:ext uri="{FF2B5EF4-FFF2-40B4-BE49-F238E27FC236}">
                <a16:creationId xmlns:a16="http://schemas.microsoft.com/office/drawing/2014/main" id="{6AD4988F-9220-A68E-5373-D7332719DDC5}"/>
              </a:ext>
            </a:extLst>
          </p:cNvPr>
          <p:cNvSpPr txBox="1">
            <a:spLocks noChangeArrowheads="1"/>
          </p:cNvSpPr>
          <p:nvPr/>
        </p:nvSpPr>
        <p:spPr bwMode="auto">
          <a:xfrm>
            <a:off x="755650" y="4941888"/>
            <a:ext cx="5832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lang="zh-TW" altLang="en-US"/>
              <a:t>哥白尼批評托勒密的系統</a:t>
            </a:r>
            <a:r>
              <a:rPr lang="en-US" altLang="zh-TW"/>
              <a:t>“….”</a:t>
            </a:r>
          </a:p>
        </p:txBody>
      </p:sp>
      <p:pic>
        <p:nvPicPr>
          <p:cNvPr id="6" name="Picture 2" descr="http://www.phys.ncku.edu.tw/~astrolab/e_book/astron_western/images/geocentric_Ptolemy.jpg">
            <a:hlinkClick r:id="rId3"/>
            <a:extLst>
              <a:ext uri="{FF2B5EF4-FFF2-40B4-BE49-F238E27FC236}">
                <a16:creationId xmlns:a16="http://schemas.microsoft.com/office/drawing/2014/main" id="{1D63D999-1D8A-C957-B795-0FD6EEB1CB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0" y="981075"/>
            <a:ext cx="3797300" cy="38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a:extLst>
              <a:ext uri="{FF2B5EF4-FFF2-40B4-BE49-F238E27FC236}">
                <a16:creationId xmlns:a16="http://schemas.microsoft.com/office/drawing/2014/main" id="{259A1355-98F9-5D23-14F1-60DC28B47DFA}"/>
              </a:ext>
            </a:extLst>
          </p:cNvPr>
          <p:cNvSpPr txBox="1">
            <a:spLocks noChangeArrowheads="1"/>
          </p:cNvSpPr>
          <p:nvPr/>
        </p:nvSpPr>
        <p:spPr bwMode="auto">
          <a:xfrm>
            <a:off x="755650" y="5732463"/>
            <a:ext cx="6840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dirty="0"/>
              <a:t>原來科學不只是忠於現象，科學還必須賞心悅目！</a:t>
            </a:r>
          </a:p>
        </p:txBody>
      </p:sp>
      <p:sp>
        <p:nvSpPr>
          <p:cNvPr id="9" name="矩形 8">
            <a:extLst>
              <a:ext uri="{FF2B5EF4-FFF2-40B4-BE49-F238E27FC236}">
                <a16:creationId xmlns:a16="http://schemas.microsoft.com/office/drawing/2014/main" id="{3EF756F6-BF79-C7CE-FA11-9FE91C05EF73}"/>
              </a:ext>
            </a:extLst>
          </p:cNvPr>
          <p:cNvSpPr>
            <a:spLocks noChangeArrowheads="1"/>
          </p:cNvSpPr>
          <p:nvPr/>
        </p:nvSpPr>
        <p:spPr bwMode="auto">
          <a:xfrm>
            <a:off x="755650" y="6092825"/>
            <a:ext cx="52629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dirty="0"/>
              <a:t>科學必須簡化現象為單純的定律！簡單使人快樂！</a:t>
            </a:r>
          </a:p>
        </p:txBody>
      </p:sp>
      <p:pic>
        <p:nvPicPr>
          <p:cNvPr id="151560" name="Picture 8" descr="安心亞的圖片">
            <a:hlinkClick r:id="rId5" tooltip="安心亞的圖片"/>
            <a:extLst>
              <a:ext uri="{FF2B5EF4-FFF2-40B4-BE49-F238E27FC236}">
                <a16:creationId xmlns:a16="http://schemas.microsoft.com/office/drawing/2014/main" id="{6F04E47B-C6A5-55EF-28E6-770C8C45BA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188913"/>
            <a:ext cx="2117725"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4" name="Picture 12" descr="http://shesay20.ek21.com/expert/uploads/mai5.jpg">
            <a:extLst>
              <a:ext uri="{FF2B5EF4-FFF2-40B4-BE49-F238E27FC236}">
                <a16:creationId xmlns:a16="http://schemas.microsoft.com/office/drawing/2014/main" id="{FCCB2D45-A59B-71AE-2C4E-93F745B774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9563" y="2997200"/>
            <a:ext cx="22066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2">
            <a:extLst>
              <a:ext uri="{FF2B5EF4-FFF2-40B4-BE49-F238E27FC236}">
                <a16:creationId xmlns:a16="http://schemas.microsoft.com/office/drawing/2014/main" id="{CCEE2C9F-4B70-AB4B-FC37-49DAB9E30A80}"/>
              </a:ext>
            </a:extLst>
          </p:cNvPr>
          <p:cNvSpPr txBox="1">
            <a:spLocks noChangeArrowheads="1"/>
          </p:cNvSpPr>
          <p:nvPr/>
        </p:nvSpPr>
        <p:spPr bwMode="auto">
          <a:xfrm>
            <a:off x="755650" y="5300663"/>
            <a:ext cx="698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a:t>他寧願忍受當時還無法解釋的地球移動，卻堅持心靈的快樂！</a:t>
            </a:r>
          </a:p>
        </p:txBody>
      </p:sp>
      <p:sp>
        <p:nvSpPr>
          <p:cNvPr id="11" name="矩形 10">
            <a:extLst>
              <a:ext uri="{FF2B5EF4-FFF2-40B4-BE49-F238E27FC236}">
                <a16:creationId xmlns:a16="http://schemas.microsoft.com/office/drawing/2014/main" id="{76006D5F-D530-4027-7966-EB3AAB0B0FDE}"/>
              </a:ext>
            </a:extLst>
          </p:cNvPr>
          <p:cNvSpPr>
            <a:spLocks noChangeArrowheads="1"/>
          </p:cNvSpPr>
          <p:nvPr/>
        </p:nvSpPr>
        <p:spPr bwMode="auto">
          <a:xfrm>
            <a:off x="3924300" y="4941888"/>
            <a:ext cx="24160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dirty="0">
                <a:solidFill>
                  <a:srgbClr val="FF3300"/>
                </a:solidFill>
                <a:latin typeface="Times New Roman" panose="02020603050405020304" pitchFamily="18" charset="0"/>
                <a:cs typeface="Times New Roman" panose="02020603050405020304" pitchFamily="18" charset="0"/>
              </a:rPr>
              <a:t>not pleasing to the mind</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8451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556"/>
                                        </p:tgtEl>
                                        <p:attrNameLst>
                                          <p:attrName>style.visibility</p:attrName>
                                        </p:attrNameLst>
                                      </p:cBhvr>
                                      <p:to>
                                        <p:strVal val="visible"/>
                                      </p:to>
                                    </p:set>
                                    <p:anim calcmode="lin" valueType="num">
                                      <p:cBhvr additive="base">
                                        <p:cTn id="7" dur="500" fill="hold"/>
                                        <p:tgtEl>
                                          <p:spTgt spid="151556"/>
                                        </p:tgtEl>
                                        <p:attrNameLst>
                                          <p:attrName>ppt_x</p:attrName>
                                        </p:attrNameLst>
                                      </p:cBhvr>
                                      <p:tavLst>
                                        <p:tav tm="0">
                                          <p:val>
                                            <p:strVal val="#ppt_x"/>
                                          </p:val>
                                        </p:tav>
                                        <p:tav tm="100000">
                                          <p:val>
                                            <p:strVal val="#ppt_x"/>
                                          </p:val>
                                        </p:tav>
                                      </p:tavLst>
                                    </p:anim>
                                    <p:anim calcmode="lin" valueType="num">
                                      <p:cBhvr additive="base">
                                        <p:cTn id="8" dur="500" fill="hold"/>
                                        <p:tgtEl>
                                          <p:spTgt spid="15155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fill="hold"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1560"/>
                                        </p:tgtEl>
                                        <p:attrNameLst>
                                          <p:attrName>style.visibility</p:attrName>
                                        </p:attrNameLst>
                                      </p:cBhvr>
                                      <p:to>
                                        <p:strVal val="visible"/>
                                      </p:to>
                                    </p:set>
                                    <p:anim calcmode="lin" valueType="num">
                                      <p:cBhvr additive="base">
                                        <p:cTn id="35" dur="500" fill="hold"/>
                                        <p:tgtEl>
                                          <p:spTgt spid="151560"/>
                                        </p:tgtEl>
                                        <p:attrNameLst>
                                          <p:attrName>ppt_x</p:attrName>
                                        </p:attrNameLst>
                                      </p:cBhvr>
                                      <p:tavLst>
                                        <p:tav tm="0">
                                          <p:val>
                                            <p:strVal val="#ppt_x"/>
                                          </p:val>
                                        </p:tav>
                                        <p:tav tm="100000">
                                          <p:val>
                                            <p:strVal val="#ppt_x"/>
                                          </p:val>
                                        </p:tav>
                                      </p:tavLst>
                                    </p:anim>
                                    <p:anim calcmode="lin" valueType="num">
                                      <p:cBhvr additive="base">
                                        <p:cTn id="36" dur="500" fill="hold"/>
                                        <p:tgtEl>
                                          <p:spTgt spid="15156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51564"/>
                                        </p:tgtEl>
                                        <p:attrNameLst>
                                          <p:attrName>style.visibility</p:attrName>
                                        </p:attrNameLst>
                                      </p:cBhvr>
                                      <p:to>
                                        <p:strVal val="visible"/>
                                      </p:to>
                                    </p:set>
                                    <p:anim calcmode="lin" valueType="num">
                                      <p:cBhvr additive="base">
                                        <p:cTn id="39" dur="500" fill="hold"/>
                                        <p:tgtEl>
                                          <p:spTgt spid="151564"/>
                                        </p:tgtEl>
                                        <p:attrNameLst>
                                          <p:attrName>ppt_x</p:attrName>
                                        </p:attrNameLst>
                                      </p:cBhvr>
                                      <p:tavLst>
                                        <p:tav tm="0">
                                          <p:val>
                                            <p:strVal val="#ppt_x"/>
                                          </p:val>
                                        </p:tav>
                                        <p:tav tm="100000">
                                          <p:val>
                                            <p:strVal val="#ppt_x"/>
                                          </p:val>
                                        </p:tav>
                                      </p:tavLst>
                                    </p:anim>
                                    <p:anim calcmode="lin" valueType="num">
                                      <p:cBhvr additive="base">
                                        <p:cTn id="40" dur="500" fill="hold"/>
                                        <p:tgtEl>
                                          <p:spTgt spid="151564"/>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6" grpId="0"/>
      <p:bldP spid="8" grpId="0"/>
      <p:bldP spid="9" grpId="0"/>
      <p:bldP spid="13"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466" name="Picture 3" descr="A-02">
            <a:extLst>
              <a:ext uri="{FF2B5EF4-FFF2-40B4-BE49-F238E27FC236}">
                <a16:creationId xmlns:a16="http://schemas.microsoft.com/office/drawing/2014/main" id="{15A97AC6-E23F-0021-FC21-A6497769FFE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43063" y="1285875"/>
            <a:ext cx="6192837" cy="4292600"/>
          </a:xfrm>
          <a:noFill/>
        </p:spPr>
      </p:pic>
      <p:sp>
        <p:nvSpPr>
          <p:cNvPr id="66565" name="Text Box 5">
            <a:extLst>
              <a:ext uri="{FF2B5EF4-FFF2-40B4-BE49-F238E27FC236}">
                <a16:creationId xmlns:a16="http://schemas.microsoft.com/office/drawing/2014/main" id="{5C5A3BDA-4C10-CE22-66BA-374BDA7D8173}"/>
              </a:ext>
            </a:extLst>
          </p:cNvPr>
          <p:cNvSpPr txBox="1">
            <a:spLocks noChangeArrowheads="1"/>
          </p:cNvSpPr>
          <p:nvPr/>
        </p:nvSpPr>
        <p:spPr bwMode="auto">
          <a:xfrm>
            <a:off x="1763713" y="5732463"/>
            <a:ext cx="5545137"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lang="zh-TW" altLang="en-US">
                <a:solidFill>
                  <a:srgbClr val="FF0000"/>
                </a:solidFill>
              </a:rPr>
              <a:t>物理定律必須是簡單而自然的（</a:t>
            </a:r>
            <a:r>
              <a:rPr lang="en-US" altLang="zh-TW">
                <a:solidFill>
                  <a:srgbClr val="FF0000"/>
                </a:solidFill>
                <a:latin typeface="Times New Roman" panose="02020603050405020304" pitchFamily="18" charset="0"/>
                <a:cs typeface="Times New Roman" panose="02020603050405020304" pitchFamily="18" charset="0"/>
              </a:rPr>
              <a:t>Simple and Natural</a:t>
            </a:r>
            <a:r>
              <a:rPr lang="zh-TW" altLang="en-US" b="1">
                <a:solidFill>
                  <a:srgbClr val="FF0000"/>
                </a:solidFill>
                <a:latin typeface="Times New Roman" panose="02020603050405020304" pitchFamily="18" charset="0"/>
                <a:cs typeface="Times New Roman" panose="02020603050405020304" pitchFamily="18" charset="0"/>
              </a:rPr>
              <a:t>）</a:t>
            </a:r>
          </a:p>
        </p:txBody>
      </p:sp>
      <p:sp>
        <p:nvSpPr>
          <p:cNvPr id="190468" name="文字方塊 3">
            <a:extLst>
              <a:ext uri="{FF2B5EF4-FFF2-40B4-BE49-F238E27FC236}">
                <a16:creationId xmlns:a16="http://schemas.microsoft.com/office/drawing/2014/main" id="{149C5CA5-23E4-E70F-CF8D-B28029848447}"/>
              </a:ext>
            </a:extLst>
          </p:cNvPr>
          <p:cNvSpPr txBox="1">
            <a:spLocks noChangeArrowheads="1"/>
          </p:cNvSpPr>
          <p:nvPr/>
        </p:nvSpPr>
        <p:spPr bwMode="auto">
          <a:xfrm>
            <a:off x="1643063" y="428625"/>
            <a:ext cx="6000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a:t>日動說及地動說其實都能解釋觀察到的現象！</a:t>
            </a:r>
          </a:p>
        </p:txBody>
      </p:sp>
      <p:sp>
        <p:nvSpPr>
          <p:cNvPr id="190469" name="文字方塊 4">
            <a:extLst>
              <a:ext uri="{FF2B5EF4-FFF2-40B4-BE49-F238E27FC236}">
                <a16:creationId xmlns:a16="http://schemas.microsoft.com/office/drawing/2014/main" id="{D52AD27C-0C9E-B5AA-B3B4-F63B567D2D83}"/>
              </a:ext>
            </a:extLst>
          </p:cNvPr>
          <p:cNvSpPr txBox="1">
            <a:spLocks noChangeArrowheads="1"/>
          </p:cNvSpPr>
          <p:nvPr/>
        </p:nvSpPr>
        <p:spPr bwMode="auto">
          <a:xfrm>
            <a:off x="1714500" y="857250"/>
            <a:ext cx="6500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a:t>哥白尼以</a:t>
            </a:r>
            <a:r>
              <a:rPr lang="en-US" altLang="zh-TW">
                <a:solidFill>
                  <a:srgbClr val="FF0000"/>
                </a:solidFill>
                <a:latin typeface="Times New Roman" panose="02020603050405020304" pitchFamily="18" charset="0"/>
                <a:cs typeface="Times New Roman" panose="02020603050405020304" pitchFamily="18" charset="0"/>
              </a:rPr>
              <a:t>Pleasure of Mind</a:t>
            </a:r>
            <a:r>
              <a:rPr lang="zh-TW" altLang="en-US"/>
              <a:t>作為標準，提倡地動說。</a:t>
            </a:r>
            <a:endParaRPr lang="en-US" altLang="zh-TW"/>
          </a:p>
        </p:txBody>
      </p:sp>
    </p:spTree>
    <p:extLst>
      <p:ext uri="{BB962C8B-B14F-4D97-AF65-F5344CB8AC3E}">
        <p14:creationId xmlns:p14="http://schemas.microsoft.com/office/powerpoint/2010/main" val="1616552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66565"/>
                                        </p:tgtEl>
                                        <p:attrNameLst>
                                          <p:attrName>style.visibility</p:attrName>
                                        </p:attrNameLst>
                                      </p:cBhvr>
                                      <p:to>
                                        <p:strVal val="visible"/>
                                      </p:to>
                                    </p:set>
                                    <p:anim calcmode="lin" valueType="num">
                                      <p:cBhvr additive="base">
                                        <p:cTn id="7" dur="500" fill="hold"/>
                                        <p:tgtEl>
                                          <p:spTgt spid="66565"/>
                                        </p:tgtEl>
                                        <p:attrNameLst>
                                          <p:attrName>ppt_x</p:attrName>
                                        </p:attrNameLst>
                                      </p:cBhvr>
                                      <p:tavLst>
                                        <p:tav tm="0">
                                          <p:val>
                                            <p:strVal val="1+#ppt_w/2"/>
                                          </p:val>
                                        </p:tav>
                                        <p:tav tm="100000">
                                          <p:val>
                                            <p:strVal val="#ppt_x"/>
                                          </p:val>
                                        </p:tav>
                                      </p:tavLst>
                                    </p:anim>
                                    <p:anim calcmode="lin" valueType="num">
                                      <p:cBhvr additive="base">
                                        <p:cTn id="8" dur="500" fill="hold"/>
                                        <p:tgtEl>
                                          <p:spTgt spid="665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endParaRPr lang="zh-TW" altLang="en-US"/>
          </a:p>
        </p:txBody>
      </p:sp>
      <p:sp>
        <p:nvSpPr>
          <p:cNvPr id="13315" name="Rectangle 3"/>
          <p:cNvSpPr>
            <a:spLocks noGrp="1" noChangeArrowheads="1"/>
          </p:cNvSpPr>
          <p:nvPr>
            <p:ph type="body" idx="1"/>
          </p:nvPr>
        </p:nvSpPr>
        <p:spPr/>
        <p:txBody>
          <a:bodyPr/>
          <a:lstStyle/>
          <a:p>
            <a:pPr eaLnBrk="1" hangingPunct="1"/>
            <a:endParaRPr lang="zh-TW" altLang="en-US"/>
          </a:p>
        </p:txBody>
      </p:sp>
      <p:pic>
        <p:nvPicPr>
          <p:cNvPr id="13316" name="Picture 4" descr="File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6288" y="-419100"/>
            <a:ext cx="10698163"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文字方塊 1"/>
          <p:cNvSpPr txBox="1">
            <a:spLocks noChangeArrowheads="1"/>
          </p:cNvSpPr>
          <p:nvPr/>
        </p:nvSpPr>
        <p:spPr bwMode="auto">
          <a:xfrm>
            <a:off x="35496" y="2204864"/>
            <a:ext cx="9289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lang="zh-TW" altLang="en-US" sz="1800" dirty="0">
                <a:latin typeface="Arial" charset="0"/>
              </a:rPr>
              <a:t>但這樣的想法是與一般的生活經驗違背的，是愛因斯坦對，還是日常經驗對呢？</a:t>
            </a:r>
          </a:p>
        </p:txBody>
      </p:sp>
    </p:spTree>
    <p:extLst>
      <p:ext uri="{BB962C8B-B14F-4D97-AF65-F5344CB8AC3E}">
        <p14:creationId xmlns:p14="http://schemas.microsoft.com/office/powerpoint/2010/main" val="14866014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文字方塊 4"/>
          <p:cNvSpPr txBox="1">
            <a:spLocks noChangeArrowheads="1"/>
          </p:cNvSpPr>
          <p:nvPr/>
        </p:nvSpPr>
        <p:spPr bwMode="auto">
          <a:xfrm>
            <a:off x="1256457" y="4930873"/>
            <a:ext cx="5549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事實上在馬克斯威爾心目中，</a:t>
            </a:r>
            <a:endParaRPr kumimoji="0" lang="en-US" altLang="zh-TW" sz="1800">
              <a:latin typeface="Arial" charset="0"/>
            </a:endParaRPr>
          </a:p>
        </p:txBody>
      </p:sp>
      <p:sp>
        <p:nvSpPr>
          <p:cNvPr id="69635" name="文字方塊 5"/>
          <p:cNvSpPr txBox="1">
            <a:spLocks noChangeArrowheads="1"/>
          </p:cNvSpPr>
          <p:nvPr/>
        </p:nvSpPr>
        <p:spPr bwMode="auto">
          <a:xfrm>
            <a:off x="1256457" y="4456211"/>
            <a:ext cx="438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水波的波速只對傳播的介質</a:t>
            </a:r>
            <a:r>
              <a:rPr kumimoji="0" lang="en-US" altLang="zh-TW" sz="1800" dirty="0">
                <a:latin typeface="Arial" charset="0"/>
              </a:rPr>
              <a:t>(</a:t>
            </a:r>
            <a:r>
              <a:rPr kumimoji="0" lang="zh-TW" altLang="en-US" sz="1800" dirty="0">
                <a:latin typeface="Arial" charset="0"/>
              </a:rPr>
              <a:t>水面</a:t>
            </a:r>
            <a:r>
              <a:rPr kumimoji="0" lang="en-US" altLang="zh-TW" sz="1800" dirty="0">
                <a:latin typeface="Arial" charset="0"/>
              </a:rPr>
              <a:t>)</a:t>
            </a:r>
            <a:r>
              <a:rPr kumimoji="0" lang="zh-TW" altLang="en-US" sz="1800" dirty="0">
                <a:latin typeface="Arial" charset="0"/>
              </a:rPr>
              <a:t>是定值！</a:t>
            </a:r>
          </a:p>
        </p:txBody>
      </p:sp>
      <p:pic>
        <p:nvPicPr>
          <p:cNvPr id="69637" name="Picture 6" descr="http://www.hickerphoto.com/data/media/171/wave_power_t1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2557" y="1193104"/>
            <a:ext cx="44577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矩形 5"/>
          <p:cNvSpPr>
            <a:spLocks noChangeArrowheads="1"/>
          </p:cNvSpPr>
          <p:nvPr/>
        </p:nvSpPr>
        <p:spPr bwMode="auto">
          <a:xfrm>
            <a:off x="1259632" y="5445223"/>
            <a:ext cx="74888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None/>
            </a:pPr>
            <a:r>
              <a:rPr kumimoji="0" lang="zh-TW" altLang="en-US" sz="1800" dirty="0">
                <a:latin typeface="Arial" charset="0"/>
              </a:rPr>
              <a:t>電磁波像水波一樣是在一個介質中傳播的！他稱之為</a:t>
            </a:r>
            <a:r>
              <a:rPr kumimoji="0" lang="zh-TW" altLang="en-US" sz="1800" dirty="0">
                <a:solidFill>
                  <a:srgbClr val="FF0000"/>
                </a:solidFill>
                <a:latin typeface="Arial" charset="0"/>
              </a:rPr>
              <a:t>以太</a:t>
            </a:r>
            <a:r>
              <a:rPr kumimoji="0" lang="en-GB" altLang="zh-TW" sz="1800" dirty="0">
                <a:solidFill>
                  <a:srgbClr val="FF0000"/>
                </a:solidFill>
                <a:cs typeface="Times New Roman" panose="02020603050405020304" pitchFamily="18" charset="0"/>
              </a:rPr>
              <a:t>Et</a:t>
            </a:r>
            <a:r>
              <a:rPr lang="en-GB" sz="1800" dirty="0">
                <a:solidFill>
                  <a:srgbClr val="FF0000"/>
                </a:solidFill>
                <a:cs typeface="Times New Roman" panose="02020603050405020304" pitchFamily="18" charset="0"/>
              </a:rPr>
              <a:t>her</a:t>
            </a:r>
            <a:r>
              <a:rPr kumimoji="0" lang="zh-TW" altLang="en-US" sz="1800" dirty="0">
                <a:latin typeface="Arial" charset="0"/>
              </a:rPr>
              <a:t>！</a:t>
            </a:r>
          </a:p>
        </p:txBody>
      </p:sp>
      <p:pic>
        <p:nvPicPr>
          <p:cNvPr id="7" name="Picture 4" descr="Image:James Clerk Maxwell.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0182" y="3379886"/>
            <a:ext cx="1657019" cy="199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82146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274" name="Picture 2" descr="PDF) ARISTOTELIAN AETHER AND VOID IN THE UNIVERSE">
            <a:extLst>
              <a:ext uri="{FF2B5EF4-FFF2-40B4-BE49-F238E27FC236}">
                <a16:creationId xmlns:a16="http://schemas.microsoft.com/office/drawing/2014/main" id="{3A414A2F-B1B7-464F-86A9-4D240C5DF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2992" y="188640"/>
            <a:ext cx="2794000" cy="2794000"/>
          </a:xfrm>
          <a:prstGeom prst="rect">
            <a:avLst/>
          </a:prstGeom>
          <a:noFill/>
          <a:extLst>
            <a:ext uri="{909E8E84-426E-40DD-AFC4-6F175D3DCCD1}">
              <a14:hiddenFill xmlns:a14="http://schemas.microsoft.com/office/drawing/2010/main">
                <a:solidFill>
                  <a:srgbClr val="FFFFFF"/>
                </a:solidFill>
              </a14:hiddenFill>
            </a:ext>
          </a:extLst>
        </p:spPr>
      </p:pic>
      <p:pic>
        <p:nvPicPr>
          <p:cNvPr id="54276" name="Picture 4">
            <a:extLst>
              <a:ext uri="{FF2B5EF4-FFF2-40B4-BE49-F238E27FC236}">
                <a16:creationId xmlns:a16="http://schemas.microsoft.com/office/drawing/2014/main" id="{8E272542-B383-6045-9DA6-47A13521E4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6319" y="3212976"/>
            <a:ext cx="3407346" cy="3503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5436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252" name="Picture 4" descr="觀點｜為什麼ETH 不可替代？從以太幣「超過246 億美元」的經濟帶寬探討| 動區動趨-最具影響力的區塊鏈媒體(比特幣, 虛擬貨幣)">
            <a:extLst>
              <a:ext uri="{FF2B5EF4-FFF2-40B4-BE49-F238E27FC236}">
                <a16:creationId xmlns:a16="http://schemas.microsoft.com/office/drawing/2014/main" id="{7966BABA-3817-7B44-8190-5F558FA88E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888" y="764704"/>
            <a:ext cx="6588224" cy="47021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F29F4D-5481-BA4C-B4B4-C50377111A66}"/>
              </a:ext>
            </a:extLst>
          </p:cNvPr>
          <p:cNvSpPr txBox="1"/>
          <p:nvPr/>
        </p:nvSpPr>
        <p:spPr>
          <a:xfrm>
            <a:off x="4067944" y="5589240"/>
            <a:ext cx="1008112" cy="369332"/>
          </a:xfrm>
          <a:prstGeom prst="rect">
            <a:avLst/>
          </a:prstGeom>
          <a:noFill/>
        </p:spPr>
        <p:txBody>
          <a:bodyPr wrap="square" rtlCol="0">
            <a:spAutoFit/>
          </a:bodyPr>
          <a:lstStyle/>
          <a:p>
            <a:r>
              <a:rPr lang="en-TW" dirty="0"/>
              <a:t>以太幣</a:t>
            </a:r>
          </a:p>
        </p:txBody>
      </p:sp>
      <p:sp>
        <p:nvSpPr>
          <p:cNvPr id="4" name="TextBox 3">
            <a:extLst>
              <a:ext uri="{FF2B5EF4-FFF2-40B4-BE49-F238E27FC236}">
                <a16:creationId xmlns:a16="http://schemas.microsoft.com/office/drawing/2014/main" id="{2A06D786-815C-4F49-B207-D7FAD25BE198}"/>
              </a:ext>
            </a:extLst>
          </p:cNvPr>
          <p:cNvSpPr txBox="1"/>
          <p:nvPr/>
        </p:nvSpPr>
        <p:spPr>
          <a:xfrm>
            <a:off x="5292080" y="5589578"/>
            <a:ext cx="2736304" cy="369332"/>
          </a:xfrm>
          <a:prstGeom prst="rect">
            <a:avLst/>
          </a:prstGeom>
          <a:noFill/>
        </p:spPr>
        <p:txBody>
          <a:bodyPr wrap="square" rtlCol="0">
            <a:spAutoFit/>
          </a:bodyPr>
          <a:lstStyle/>
          <a:p>
            <a:r>
              <a:rPr lang="en-TW" dirty="0"/>
              <a:t>物理</a:t>
            </a:r>
            <a:r>
              <a:rPr lang="zh-TW" altLang="en-US" dirty="0"/>
              <a:t> ＝ </a:t>
            </a:r>
            <a:r>
              <a:rPr lang="en-TW" dirty="0"/>
              <a:t>聰明！</a:t>
            </a:r>
          </a:p>
        </p:txBody>
      </p:sp>
      <p:sp>
        <p:nvSpPr>
          <p:cNvPr id="5" name="TextBox 4">
            <a:extLst>
              <a:ext uri="{FF2B5EF4-FFF2-40B4-BE49-F238E27FC236}">
                <a16:creationId xmlns:a16="http://schemas.microsoft.com/office/drawing/2014/main" id="{B65D2F4F-0B7E-274F-941B-02FED2763CFF}"/>
              </a:ext>
            </a:extLst>
          </p:cNvPr>
          <p:cNvSpPr txBox="1"/>
          <p:nvPr/>
        </p:nvSpPr>
        <p:spPr>
          <a:xfrm>
            <a:off x="5292080" y="5980976"/>
            <a:ext cx="2736304" cy="369332"/>
          </a:xfrm>
          <a:prstGeom prst="rect">
            <a:avLst/>
          </a:prstGeom>
          <a:noFill/>
        </p:spPr>
        <p:txBody>
          <a:bodyPr wrap="square" rtlCol="0">
            <a:spAutoFit/>
          </a:bodyPr>
          <a:lstStyle/>
          <a:p>
            <a:r>
              <a:rPr lang="en-TW" dirty="0"/>
              <a:t>物理</a:t>
            </a:r>
            <a:r>
              <a:rPr lang="zh-TW" altLang="en-US" dirty="0"/>
              <a:t> ＝ 有錢</a:t>
            </a:r>
            <a:r>
              <a:rPr lang="en-TW" dirty="0"/>
              <a:t>！</a:t>
            </a:r>
          </a:p>
        </p:txBody>
      </p:sp>
    </p:spTree>
    <p:extLst>
      <p:ext uri="{BB962C8B-B14F-4D97-AF65-F5344CB8AC3E}">
        <p14:creationId xmlns:p14="http://schemas.microsoft.com/office/powerpoint/2010/main" val="83391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658" name="Picture 5" descr="2902"/>
          <p:cNvPicPr>
            <a:picLocks noChangeAspect="1" noChangeArrowheads="1"/>
          </p:cNvPicPr>
          <p:nvPr/>
        </p:nvPicPr>
        <p:blipFill>
          <a:blip r:embed="rId2">
            <a:extLst>
              <a:ext uri="{28A0092B-C50C-407E-A947-70E740481C1C}">
                <a14:useLocalDpi xmlns:a14="http://schemas.microsoft.com/office/drawing/2010/main" val="0"/>
              </a:ext>
            </a:extLst>
          </a:blip>
          <a:srcRect r="68761" b="15698"/>
          <a:stretch>
            <a:fillRect/>
          </a:stretch>
        </p:blipFill>
        <p:spPr bwMode="auto">
          <a:xfrm>
            <a:off x="3311525" y="1808163"/>
            <a:ext cx="254793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文字方塊 2"/>
          <p:cNvSpPr txBox="1">
            <a:spLocks noChangeArrowheads="1"/>
          </p:cNvSpPr>
          <p:nvPr/>
        </p:nvSpPr>
        <p:spPr bwMode="auto">
          <a:xfrm>
            <a:off x="2987675" y="1160463"/>
            <a:ext cx="4068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電磁場是以太上的一種物理量</a:t>
            </a:r>
          </a:p>
        </p:txBody>
      </p:sp>
    </p:spTree>
    <p:extLst>
      <p:ext uri="{BB962C8B-B14F-4D97-AF65-F5344CB8AC3E}">
        <p14:creationId xmlns:p14="http://schemas.microsoft.com/office/powerpoint/2010/main" val="22028879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文字方塊 3"/>
          <p:cNvSpPr txBox="1">
            <a:spLocks noChangeArrowheads="1"/>
          </p:cNvSpPr>
          <p:nvPr/>
        </p:nvSpPr>
        <p:spPr bwMode="auto">
          <a:xfrm>
            <a:off x="2879725" y="512763"/>
            <a:ext cx="4052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以太瀰漫整個宇宙</a:t>
            </a:r>
          </a:p>
        </p:txBody>
      </p:sp>
      <p:pic>
        <p:nvPicPr>
          <p:cNvPr id="71683" name="Picture 2" descr="A galaxy ag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1449388"/>
            <a:ext cx="3859212" cy="425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文字方塊 7"/>
          <p:cNvSpPr txBox="1">
            <a:spLocks noChangeArrowheads="1"/>
          </p:cNvSpPr>
          <p:nvPr/>
        </p:nvSpPr>
        <p:spPr bwMode="auto">
          <a:xfrm>
            <a:off x="2590800" y="5830888"/>
            <a:ext cx="4143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en-US" altLang="zh-TW" sz="1800"/>
              <a:t>NGC 7049, </a:t>
            </a:r>
            <a:r>
              <a:rPr kumimoji="0" lang="zh-TW" altLang="en-US" sz="1800"/>
              <a:t> </a:t>
            </a:r>
            <a:r>
              <a:rPr kumimoji="0" lang="en-US" altLang="zh-TW" sz="1800"/>
              <a:t>145 million light year away</a:t>
            </a:r>
            <a:endParaRPr kumimoji="0" lang="zh-TW" altLang="en-US" sz="1800"/>
          </a:p>
        </p:txBody>
      </p:sp>
      <p:sp>
        <p:nvSpPr>
          <p:cNvPr id="71685" name="文字方塊 3"/>
          <p:cNvSpPr txBox="1">
            <a:spLocks noChangeArrowheads="1"/>
          </p:cNvSpPr>
          <p:nvPr/>
        </p:nvSpPr>
        <p:spPr bwMode="auto">
          <a:xfrm>
            <a:off x="2879725" y="944563"/>
            <a:ext cx="3565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否則沒有介質電磁波怎麼傳播！</a:t>
            </a:r>
          </a:p>
        </p:txBody>
      </p:sp>
    </p:spTree>
    <p:extLst>
      <p:ext uri="{BB962C8B-B14F-4D97-AF65-F5344CB8AC3E}">
        <p14:creationId xmlns:p14="http://schemas.microsoft.com/office/powerpoint/2010/main" val="6993227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文字方塊 2"/>
          <p:cNvSpPr txBox="1">
            <a:spLocks noChangeArrowheads="1"/>
          </p:cNvSpPr>
          <p:nvPr/>
        </p:nvSpPr>
        <p:spPr bwMode="auto">
          <a:xfrm>
            <a:off x="2008188" y="614363"/>
            <a:ext cx="5038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以太會穿透任何東西，不會帶起你一絲衣襟！</a:t>
            </a:r>
          </a:p>
        </p:txBody>
      </p:sp>
      <p:pic>
        <p:nvPicPr>
          <p:cNvPr id="72707" name="Picture 4" descr="http://img2.timeinc.net/ew/dynamic/imgs/060929/17813__titanic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1052513"/>
            <a:ext cx="3578225"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74976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3730" name="Text Box 8"/>
              <p:cNvSpPr txBox="1">
                <a:spLocks noChangeArrowheads="1"/>
              </p:cNvSpPr>
              <p:nvPr/>
            </p:nvSpPr>
            <p:spPr bwMode="auto">
              <a:xfrm>
                <a:off x="1398142" y="559666"/>
                <a:ext cx="59880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latin typeface="Arial" charset="0"/>
                  </a:rPr>
                  <a:t>光速相對於以太是定值</a:t>
                </a:r>
                <a14:m>
                  <m:oMath xmlns:m="http://schemas.openxmlformats.org/officeDocument/2006/math">
                    <m:r>
                      <a:rPr kumimoji="0" lang="en-US" altLang="zh-TW" sz="1800" i="1" dirty="0" smtClean="0">
                        <a:latin typeface="Cambria Math"/>
                      </a:rPr>
                      <m:t>𝑐</m:t>
                    </m:r>
                  </m:oMath>
                </a14:m>
                <a:r>
                  <a:rPr kumimoji="0" lang="zh-TW" altLang="en-US" sz="1800" dirty="0">
                    <a:latin typeface="Arial" charset="0"/>
                  </a:rPr>
                  <a:t>，</a:t>
                </a:r>
              </a:p>
            </p:txBody>
          </p:sp>
        </mc:Choice>
        <mc:Fallback xmlns="">
          <p:sp>
            <p:nvSpPr>
              <p:cNvPr id="73730" name="Text Box 8"/>
              <p:cNvSpPr txBox="1">
                <a:spLocks noRot="1" noChangeAspect="1" noMove="1" noResize="1" noEditPoints="1" noAdjustHandles="1" noChangeArrowheads="1" noChangeShapeType="1" noTextEdit="1"/>
              </p:cNvSpPr>
              <p:nvPr/>
            </p:nvSpPr>
            <p:spPr bwMode="auto">
              <a:xfrm>
                <a:off x="1398142" y="559666"/>
                <a:ext cx="5988050" cy="369332"/>
              </a:xfrm>
              <a:prstGeom prst="rect">
                <a:avLst/>
              </a:prstGeom>
              <a:blipFill>
                <a:blip r:embed="rId2"/>
                <a:stretch>
                  <a:fillRect l="-636" t="-10714" b="-25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73732" name="Picture 13" descr="Image:AetherWind.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2780928"/>
            <a:ext cx="4086225" cy="30654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3733" name="文字方塊 6"/>
          <p:cNvSpPr txBox="1">
            <a:spLocks noChangeArrowheads="1"/>
          </p:cNvSpPr>
          <p:nvPr/>
        </p:nvSpPr>
        <p:spPr bwMode="auto">
          <a:xfrm>
            <a:off x="1475656" y="6057292"/>
            <a:ext cx="4248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早上與晚上的光速會不一樣！</a:t>
            </a:r>
          </a:p>
        </p:txBody>
      </p:sp>
      <p:sp>
        <p:nvSpPr>
          <p:cNvPr id="2" name="矩形 1"/>
          <p:cNvSpPr/>
          <p:nvPr/>
        </p:nvSpPr>
        <p:spPr>
          <a:xfrm>
            <a:off x="1394694" y="994707"/>
            <a:ext cx="7137806" cy="369332"/>
          </a:xfrm>
          <a:prstGeom prst="rect">
            <a:avLst/>
          </a:prstGeom>
        </p:spPr>
        <p:txBody>
          <a:bodyPr wrap="square">
            <a:spAutoFit/>
          </a:bodyPr>
          <a:lstStyle/>
          <a:p>
            <a:pPr>
              <a:spcBef>
                <a:spcPct val="50000"/>
              </a:spcBef>
              <a:buFontTx/>
              <a:buNone/>
            </a:pPr>
            <a:r>
              <a:rPr lang="zh-TW" altLang="en-US" dirty="0"/>
              <a:t>相對於其他觀察者所測得的光速必須減掉觀察者相對於以太的速度。</a:t>
            </a:r>
          </a:p>
        </p:txBody>
      </p:sp>
      <p:sp>
        <p:nvSpPr>
          <p:cNvPr id="7" name="矩形 6"/>
          <p:cNvSpPr/>
          <p:nvPr/>
        </p:nvSpPr>
        <p:spPr>
          <a:xfrm>
            <a:off x="1415338" y="2204864"/>
            <a:ext cx="7009149" cy="369332"/>
          </a:xfrm>
          <a:prstGeom prst="rect">
            <a:avLst/>
          </a:prstGeom>
        </p:spPr>
        <p:txBody>
          <a:bodyPr wrap="square">
            <a:spAutoFit/>
          </a:bodyPr>
          <a:lstStyle/>
          <a:p>
            <a:r>
              <a:rPr lang="zh-TW" altLang="en-US" dirty="0"/>
              <a:t>只要觀察者相對於以太是在運動狀態之中，所測到的光速就不一樣。</a:t>
            </a:r>
          </a:p>
        </p:txBody>
      </p:sp>
      <p:pic>
        <p:nvPicPr>
          <p:cNvPr id="8" name="Picture 4" descr="Image:James Clerk Maxwell.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200" y="3549278"/>
            <a:ext cx="1909763"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D62CC76-7C3C-6A45-B73F-9F78F8E2C79F}"/>
                  </a:ext>
                </a:extLst>
              </p:cNvPr>
              <p:cNvSpPr txBox="1"/>
              <p:nvPr/>
            </p:nvSpPr>
            <p:spPr>
              <a:xfrm>
                <a:off x="1503918" y="1545416"/>
                <a:ext cx="1512168"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acc>
                            <m:accPr>
                              <m:chr m:val="⃗"/>
                              <m:ctrlPr>
                                <a:rPr lang="en-TW" i="1" smtClean="0">
                                  <a:latin typeface="Cambria Math" panose="02040503050406030204" pitchFamily="18" charset="0"/>
                                </a:rPr>
                              </m:ctrlPr>
                            </m:accPr>
                            <m:e>
                              <m:r>
                                <a:rPr lang="en-US" b="0" i="1" smtClean="0">
                                  <a:latin typeface="Cambria Math" panose="02040503050406030204" pitchFamily="18" charset="0"/>
                                </a:rPr>
                                <m:t>𝑐</m:t>
                              </m:r>
                            </m:e>
                          </m:acc>
                        </m:e>
                        <m:sup>
                          <m:r>
                            <a:rPr lang="en-US" b="0" i="1" smtClean="0">
                              <a:latin typeface="Cambria Math" panose="02040503050406030204" pitchFamily="18" charset="0"/>
                            </a:rPr>
                            <m:t>′</m:t>
                          </m:r>
                        </m:sup>
                      </m:sSup>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𝑐</m:t>
                          </m:r>
                        </m:e>
                      </m:acc>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𝑣</m:t>
                          </m:r>
                        </m:e>
                      </m:acc>
                    </m:oMath>
                  </m:oMathPara>
                </a14:m>
                <a:endParaRPr lang="en-TW" dirty="0"/>
              </a:p>
            </p:txBody>
          </p:sp>
        </mc:Choice>
        <mc:Fallback xmlns="">
          <p:sp>
            <p:nvSpPr>
              <p:cNvPr id="3" name="TextBox 2">
                <a:extLst>
                  <a:ext uri="{FF2B5EF4-FFF2-40B4-BE49-F238E27FC236}">
                    <a16:creationId xmlns:a16="http://schemas.microsoft.com/office/drawing/2014/main" id="{BD62CC76-7C3C-6A45-B73F-9F78F8E2C79F}"/>
                  </a:ext>
                </a:extLst>
              </p:cNvPr>
              <p:cNvSpPr txBox="1">
                <a:spLocks noRot="1" noChangeAspect="1" noMove="1" noResize="1" noEditPoints="1" noAdjustHandles="1" noChangeArrowheads="1" noChangeShapeType="1" noTextEdit="1"/>
              </p:cNvSpPr>
              <p:nvPr/>
            </p:nvSpPr>
            <p:spPr>
              <a:xfrm>
                <a:off x="1503918" y="1545416"/>
                <a:ext cx="1512168" cy="369332"/>
              </a:xfrm>
              <a:prstGeom prst="rect">
                <a:avLst/>
              </a:prstGeom>
              <a:blipFill>
                <a:blip r:embed="rId6"/>
                <a:stretch>
                  <a:fillRect t="-6897"/>
                </a:stretch>
              </a:blipFill>
            </p:spPr>
            <p:txBody>
              <a:bodyPr/>
              <a:lstStyle/>
              <a:p>
                <a:r>
                  <a:rPr lang="en-TW">
                    <a:noFill/>
                  </a:rPr>
                  <a:t> </a:t>
                </a:r>
              </a:p>
            </p:txBody>
          </p:sp>
        </mc:Fallback>
      </mc:AlternateContent>
    </p:spTree>
    <p:extLst>
      <p:ext uri="{BB962C8B-B14F-4D97-AF65-F5344CB8AC3E}">
        <p14:creationId xmlns:p14="http://schemas.microsoft.com/office/powerpoint/2010/main" val="1695017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0" y="2882"/>
            <a:ext cx="9144000" cy="1470025"/>
          </a:xfrm>
          <a:solidFill>
            <a:schemeClr val="accent1"/>
          </a:solidFill>
        </p:spPr>
        <p:txBody>
          <a:bodyPr/>
          <a:lstStyle/>
          <a:p>
            <a:pPr eaLnBrk="1" hangingPunct="1">
              <a:defRPr/>
            </a:pPr>
            <a:r>
              <a:rPr lang="zh-TW" altLang="en-US" sz="3600" b="1" dirty="0">
                <a:solidFill>
                  <a:srgbClr val="FF3300"/>
                </a:solidFill>
                <a:latin typeface="+mj-ea"/>
                <a:cs typeface="+mj-cs"/>
              </a:rPr>
              <a:t>物理是什麼？</a:t>
            </a:r>
          </a:p>
        </p:txBody>
      </p:sp>
      <p:pic>
        <p:nvPicPr>
          <p:cNvPr id="6147" name="Picture 4" descr="http://msnbcmedia3.msn.com/j/msnbc/Components/Photos/z_Projects_in_progress/050418_Einstein/050405_einstein_tongue.wide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1700808"/>
            <a:ext cx="2608262"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3291160" y="5157192"/>
            <a:ext cx="2520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史上最佳代言人</a:t>
            </a:r>
          </a:p>
        </p:txBody>
      </p:sp>
      <p:pic>
        <p:nvPicPr>
          <p:cNvPr id="381954" name="Picture 2" descr="\\Mac\Home\Desktop\未命名.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476672"/>
            <a:ext cx="2590800" cy="617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8120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ppt_x"/>
                                          </p:val>
                                        </p:tav>
                                        <p:tav tm="100000">
                                          <p:val>
                                            <p:strVal val="#ppt_x"/>
                                          </p:val>
                                        </p:tav>
                                      </p:tavLst>
                                    </p:anim>
                                    <p:anim calcmode="lin" valueType="num">
                                      <p:cBhvr additive="base">
                                        <p:cTn id="8" dur="500" fill="hold"/>
                                        <p:tgtEl>
                                          <p:spTgt spid="614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81954"/>
                                        </p:tgtEl>
                                        <p:attrNameLst>
                                          <p:attrName>style.visibility</p:attrName>
                                        </p:attrNameLst>
                                      </p:cBhvr>
                                      <p:to>
                                        <p:strVal val="visible"/>
                                      </p:to>
                                    </p:set>
                                    <p:anim calcmode="lin" valueType="num">
                                      <p:cBhvr additive="base">
                                        <p:cTn id="17" dur="500" fill="hold"/>
                                        <p:tgtEl>
                                          <p:spTgt spid="381954"/>
                                        </p:tgtEl>
                                        <p:attrNameLst>
                                          <p:attrName>ppt_x</p:attrName>
                                        </p:attrNameLst>
                                      </p:cBhvr>
                                      <p:tavLst>
                                        <p:tav tm="0">
                                          <p:val>
                                            <p:strVal val="#ppt_x"/>
                                          </p:val>
                                        </p:tav>
                                        <p:tav tm="100000">
                                          <p:val>
                                            <p:strVal val="#ppt_x"/>
                                          </p:val>
                                        </p:tav>
                                      </p:tavLst>
                                    </p:anim>
                                    <p:anim calcmode="lin" valueType="num">
                                      <p:cBhvr additive="base">
                                        <p:cTn id="18" dur="500" fill="hold"/>
                                        <p:tgtEl>
                                          <p:spTgt spid="3819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Image:James Clerk Maxwell.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00" y="1311275"/>
            <a:ext cx="1909763"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圖片 9" descr="eina15.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1311275"/>
            <a:ext cx="1649412"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文字方塊 10"/>
          <p:cNvSpPr txBox="1">
            <a:spLocks noChangeArrowheads="1"/>
          </p:cNvSpPr>
          <p:nvPr/>
        </p:nvSpPr>
        <p:spPr bwMode="auto">
          <a:xfrm>
            <a:off x="4248150" y="5732463"/>
            <a:ext cx="1022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solidFill>
                  <a:srgbClr val="FF0000"/>
                </a:solidFill>
                <a:latin typeface="Arial" charset="0"/>
              </a:rPr>
              <a:t>誰對？</a:t>
            </a:r>
          </a:p>
        </p:txBody>
      </p:sp>
      <p:sp>
        <p:nvSpPr>
          <p:cNvPr id="84997" name="文字方塊 11"/>
          <p:cNvSpPr txBox="1">
            <a:spLocks noChangeArrowheads="1"/>
          </p:cNvSpPr>
          <p:nvPr/>
        </p:nvSpPr>
        <p:spPr bwMode="auto">
          <a:xfrm>
            <a:off x="4175125" y="4868863"/>
            <a:ext cx="496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相對於以太移動的觀察者，會測到不同的光速。</a:t>
            </a:r>
          </a:p>
        </p:txBody>
      </p:sp>
      <p:sp>
        <p:nvSpPr>
          <p:cNvPr id="84998" name="文字方塊 12"/>
          <p:cNvSpPr txBox="1">
            <a:spLocks noChangeArrowheads="1"/>
          </p:cNvSpPr>
          <p:nvPr/>
        </p:nvSpPr>
        <p:spPr bwMode="auto">
          <a:xfrm>
            <a:off x="1763713" y="4868863"/>
            <a:ext cx="2373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光速與觀察者無關！</a:t>
            </a:r>
          </a:p>
        </p:txBody>
      </p:sp>
      <p:sp>
        <p:nvSpPr>
          <p:cNvPr id="84999" name="文字方塊 13"/>
          <p:cNvSpPr txBox="1">
            <a:spLocks noChangeArrowheads="1"/>
          </p:cNvSpPr>
          <p:nvPr/>
        </p:nvSpPr>
        <p:spPr bwMode="auto">
          <a:xfrm>
            <a:off x="755650" y="3824288"/>
            <a:ext cx="3979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馬克斯威爾方程式遵守相對性原則！</a:t>
            </a:r>
          </a:p>
        </p:txBody>
      </p:sp>
      <p:sp>
        <p:nvSpPr>
          <p:cNvPr id="85000" name="文字方塊 14"/>
          <p:cNvSpPr txBox="1">
            <a:spLocks noChangeArrowheads="1"/>
          </p:cNvSpPr>
          <p:nvPr/>
        </p:nvSpPr>
        <p:spPr bwMode="auto">
          <a:xfrm>
            <a:off x="4716463" y="3789363"/>
            <a:ext cx="4170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馬克斯威爾方程式不遵守相對性原則！</a:t>
            </a:r>
          </a:p>
        </p:txBody>
      </p:sp>
      <p:sp>
        <p:nvSpPr>
          <p:cNvPr id="85001" name="文字方塊 15"/>
          <p:cNvSpPr txBox="1">
            <a:spLocks noChangeArrowheads="1"/>
          </p:cNvSpPr>
          <p:nvPr/>
        </p:nvSpPr>
        <p:spPr bwMode="auto">
          <a:xfrm>
            <a:off x="1814512" y="4346575"/>
            <a:ext cx="1862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電磁波無介質！</a:t>
            </a:r>
          </a:p>
        </p:txBody>
      </p:sp>
      <p:sp>
        <p:nvSpPr>
          <p:cNvPr id="85002" name="文字方塊 16"/>
          <p:cNvSpPr txBox="1">
            <a:spLocks noChangeArrowheads="1"/>
          </p:cNvSpPr>
          <p:nvPr/>
        </p:nvSpPr>
        <p:spPr bwMode="auto">
          <a:xfrm>
            <a:off x="4735513" y="4329113"/>
            <a:ext cx="3025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存在無質量的介質以太。</a:t>
            </a:r>
          </a:p>
        </p:txBody>
      </p:sp>
      <p:sp>
        <p:nvSpPr>
          <p:cNvPr id="85003" name="文字方塊 11"/>
          <p:cNvSpPr txBox="1">
            <a:spLocks noChangeArrowheads="1"/>
          </p:cNvSpPr>
          <p:nvPr/>
        </p:nvSpPr>
        <p:spPr bwMode="auto">
          <a:xfrm>
            <a:off x="3878263" y="617538"/>
            <a:ext cx="2519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大對決！</a:t>
            </a:r>
          </a:p>
        </p:txBody>
      </p:sp>
    </p:spTree>
    <p:extLst>
      <p:ext uri="{BB962C8B-B14F-4D97-AF65-F5344CB8AC3E}">
        <p14:creationId xmlns:p14="http://schemas.microsoft.com/office/powerpoint/2010/main" val="27329167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news.xinhuanet.com/world/2007-10/04/xinsrc_51210040411009379925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736725"/>
            <a:ext cx="47625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文字方塊 4"/>
          <p:cNvSpPr txBox="1">
            <a:spLocks noChangeArrowheads="1"/>
          </p:cNvSpPr>
          <p:nvPr/>
        </p:nvSpPr>
        <p:spPr bwMode="auto">
          <a:xfrm>
            <a:off x="2916238" y="5084763"/>
            <a:ext cx="3419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物理的對決不是由份量來決定</a:t>
            </a:r>
          </a:p>
        </p:txBody>
      </p:sp>
      <p:sp>
        <p:nvSpPr>
          <p:cNvPr id="86020" name="文字方塊 5"/>
          <p:cNvSpPr txBox="1">
            <a:spLocks noChangeArrowheads="1"/>
          </p:cNvSpPr>
          <p:nvPr/>
        </p:nvSpPr>
        <p:spPr bwMode="auto">
          <a:xfrm>
            <a:off x="2951163" y="5589588"/>
            <a:ext cx="3744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只有</a:t>
            </a:r>
            <a:r>
              <a:rPr kumimoji="0" lang="zh-TW" altLang="en-US" sz="1800" dirty="0">
                <a:solidFill>
                  <a:srgbClr val="FF0000"/>
                </a:solidFill>
                <a:latin typeface="Arial" charset="0"/>
              </a:rPr>
              <a:t>實驗</a:t>
            </a:r>
            <a:r>
              <a:rPr kumimoji="0" lang="zh-TW" altLang="en-US" sz="1800" dirty="0">
                <a:latin typeface="Arial" charset="0"/>
              </a:rPr>
              <a:t>可以判定誰對誰錯！</a:t>
            </a:r>
          </a:p>
        </p:txBody>
      </p:sp>
    </p:spTree>
    <p:extLst>
      <p:ext uri="{BB962C8B-B14F-4D97-AF65-F5344CB8AC3E}">
        <p14:creationId xmlns:p14="http://schemas.microsoft.com/office/powerpoint/2010/main" val="33952332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4"/>
          <p:cNvSpPr>
            <a:spLocks noGrp="1" noChangeArrowheads="1"/>
          </p:cNvSpPr>
          <p:nvPr>
            <p:ph type="title" idx="4294967295"/>
          </p:nvPr>
        </p:nvSpPr>
        <p:spPr>
          <a:xfrm>
            <a:off x="2411760" y="1844824"/>
            <a:ext cx="5832648" cy="360362"/>
          </a:xfrm>
        </p:spPr>
        <p:txBody>
          <a:bodyPr/>
          <a:lstStyle/>
          <a:p>
            <a:pPr algn="l" eaLnBrk="1" hangingPunct="1"/>
            <a:r>
              <a:rPr lang="zh-TW" altLang="en-US" sz="1800" dirty="0">
                <a:solidFill>
                  <a:srgbClr val="FF3300"/>
                </a:solidFill>
              </a:rPr>
              <a:t>以實驗觀察現象是科學最基本的方</a:t>
            </a:r>
            <a:r>
              <a:rPr lang="zh-TW" altLang="en-US" sz="2000" dirty="0">
                <a:solidFill>
                  <a:srgbClr val="FF3300"/>
                </a:solidFill>
              </a:rPr>
              <a:t>法！</a:t>
            </a:r>
          </a:p>
        </p:txBody>
      </p:sp>
      <p:pic>
        <p:nvPicPr>
          <p:cNvPr id="227331" name="Picture 8" descr="A-03"/>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l="6583" t="6168" r="9467" b="5351"/>
          <a:stretch>
            <a:fillRect/>
          </a:stretch>
        </p:blipFill>
        <p:spPr>
          <a:xfrm>
            <a:off x="1836737" y="2585666"/>
            <a:ext cx="2376488" cy="3003550"/>
          </a:xfrm>
          <a:noFill/>
        </p:spPr>
      </p:pic>
      <p:sp>
        <p:nvSpPr>
          <p:cNvPr id="227334" name="Text Box 22"/>
          <p:cNvSpPr txBox="1">
            <a:spLocks noChangeArrowheads="1"/>
          </p:cNvSpPr>
          <p:nvPr/>
        </p:nvSpPr>
        <p:spPr bwMode="auto">
          <a:xfrm>
            <a:off x="2411760" y="979636"/>
            <a:ext cx="338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50000"/>
              </a:spcBef>
              <a:buFontTx/>
              <a:buNone/>
            </a:pPr>
            <a:r>
              <a:rPr lang="en-US" altLang="zh-TW" sz="1800">
                <a:latin typeface="Times New Roman" pitchFamily="18" charset="0"/>
                <a:cs typeface="Times New Roman" pitchFamily="18" charset="0"/>
              </a:rPr>
              <a:t>Galileo Galilei (1564-1642)</a:t>
            </a:r>
          </a:p>
        </p:txBody>
      </p:sp>
      <p:pic>
        <p:nvPicPr>
          <p:cNvPr id="227335" name="Picture 25" descr="A-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585666"/>
            <a:ext cx="2942859"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6" name="文字方塊 13"/>
          <p:cNvSpPr txBox="1">
            <a:spLocks noChangeArrowheads="1"/>
          </p:cNvSpPr>
          <p:nvPr/>
        </p:nvSpPr>
        <p:spPr bwMode="auto">
          <a:xfrm>
            <a:off x="2411760" y="1411436"/>
            <a:ext cx="2808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a:t>科學是描述自然現象的！</a:t>
            </a:r>
          </a:p>
        </p:txBody>
      </p:sp>
      <p:pic>
        <p:nvPicPr>
          <p:cNvPr id="227337" name="Picture 10" descr="File:Galileo Galilei Signature 2.sv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410" y="1124099"/>
            <a:ext cx="1333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4033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
          <p:cNvSpPr txBox="1">
            <a:spLocks noChangeArrowheads="1"/>
          </p:cNvSpPr>
          <p:nvPr/>
        </p:nvSpPr>
        <p:spPr bwMode="auto">
          <a:xfrm>
            <a:off x="5074719" y="4162538"/>
            <a:ext cx="3262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kumimoji="0" lang="en-US" altLang="zh-TW" sz="1800" dirty="0">
                <a:latin typeface="Cambria Math" panose="02040503050406030204" pitchFamily="18" charset="0"/>
                <a:ea typeface="Cambria Math" panose="02040503050406030204" pitchFamily="18" charset="0"/>
                <a:cs typeface="Times New Roman" panose="02020603050405020304" pitchFamily="18" charset="0"/>
              </a:rPr>
              <a:t>Michelson and Morley (1887) </a:t>
            </a:r>
          </a:p>
        </p:txBody>
      </p:sp>
      <p:pic>
        <p:nvPicPr>
          <p:cNvPr id="13" name="Picture 13" descr="Image:AetherWind.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1715" y="1628800"/>
            <a:ext cx="3839350" cy="28790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Picture 2" descr="michelson-portra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5157" y="2102998"/>
            <a:ext cx="1685300" cy="167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http://www.geoter.us/jason/michelsonmorley.jpg"/>
          <p:cNvPicPr>
            <a:picLocks noChangeAspect="1" noChangeArrowheads="1"/>
          </p:cNvPicPr>
          <p:nvPr/>
        </p:nvPicPr>
        <p:blipFill>
          <a:blip r:embed="rId4">
            <a:extLst>
              <a:ext uri="{28A0092B-C50C-407E-A947-70E740481C1C}">
                <a14:useLocalDpi xmlns:a14="http://schemas.microsoft.com/office/drawing/2010/main" val="0"/>
              </a:ext>
            </a:extLst>
          </a:blip>
          <a:srcRect l="47725"/>
          <a:stretch>
            <a:fillRect/>
          </a:stretch>
        </p:blipFill>
        <p:spPr bwMode="auto">
          <a:xfrm>
            <a:off x="6870456" y="2102998"/>
            <a:ext cx="1288769" cy="205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Image:Albert Abraham Michelson signature.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5157" y="3857468"/>
            <a:ext cx="1378809" cy="30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a:xfrm>
            <a:off x="969369" y="4869469"/>
            <a:ext cx="7488832" cy="369332"/>
          </a:xfrm>
          <a:prstGeom prst="rect">
            <a:avLst/>
          </a:prstGeom>
          <a:noFill/>
        </p:spPr>
        <p:txBody>
          <a:bodyPr wrap="square" rtlCol="0">
            <a:spAutoFit/>
          </a:bodyPr>
          <a:lstStyle/>
          <a:p>
            <a:r>
              <a:rPr lang="zh-TW" altLang="en-US" dirty="0"/>
              <a:t>若光速與觀察者的運動有關，那地球表面上不同方向測得的光速不相同。</a:t>
            </a:r>
          </a:p>
        </p:txBody>
      </p:sp>
      <p:sp>
        <p:nvSpPr>
          <p:cNvPr id="3" name="文字方塊 2"/>
          <p:cNvSpPr txBox="1"/>
          <p:nvPr/>
        </p:nvSpPr>
        <p:spPr>
          <a:xfrm>
            <a:off x="971600" y="987253"/>
            <a:ext cx="5400600" cy="369332"/>
          </a:xfrm>
          <a:prstGeom prst="rect">
            <a:avLst/>
          </a:prstGeom>
          <a:noFill/>
        </p:spPr>
        <p:txBody>
          <a:bodyPr wrap="square" rtlCol="0">
            <a:spAutoFit/>
          </a:bodyPr>
          <a:lstStyle/>
          <a:p>
            <a:r>
              <a:rPr lang="zh-TW" altLang="en-US" dirty="0"/>
              <a:t>只有實驗能決定！</a:t>
            </a:r>
            <a:r>
              <a:rPr kumimoji="0" lang="en-US" altLang="zh-TW" dirty="0">
                <a:latin typeface="Cambria Math" panose="02040503050406030204" pitchFamily="18" charset="0"/>
                <a:ea typeface="Cambria Math" panose="02040503050406030204" pitchFamily="18" charset="0"/>
                <a:cs typeface="Times New Roman" panose="02020603050405020304" pitchFamily="18" charset="0"/>
              </a:rPr>
              <a:t> Michelson and Morley</a:t>
            </a:r>
            <a:r>
              <a:rPr kumimoji="0" lang="zh-TW" altLang="en-US" dirty="0">
                <a:latin typeface="Cambria Math" panose="02040503050406030204" pitchFamily="18" charset="0"/>
                <a:ea typeface="Cambria Math" panose="02040503050406030204" pitchFamily="18" charset="0"/>
                <a:cs typeface="Times New Roman" panose="02020603050405020304" pitchFamily="18" charset="0"/>
              </a:rPr>
              <a:t> </a:t>
            </a:r>
            <a:r>
              <a:rPr kumimoji="0" lang="zh-TW" altLang="en-US" dirty="0">
                <a:latin typeface="+mj-ea"/>
                <a:ea typeface="+mj-ea"/>
                <a:cs typeface="Times New Roman" panose="02020603050405020304" pitchFamily="18" charset="0"/>
              </a:rPr>
              <a:t>干涉儀</a:t>
            </a:r>
            <a:endParaRPr lang="zh-TW" altLang="en-US" dirty="0">
              <a:latin typeface="+mj-ea"/>
              <a:ea typeface="+mj-ea"/>
            </a:endParaRPr>
          </a:p>
        </p:txBody>
      </p:sp>
    </p:spTree>
    <p:extLst>
      <p:ext uri="{BB962C8B-B14F-4D97-AF65-F5344CB8AC3E}">
        <p14:creationId xmlns:p14="http://schemas.microsoft.com/office/powerpoint/2010/main" val="25329066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39-04"/>
          <p:cNvSpPr>
            <a:spLocks noGrp="1" noChangeAspect="1" noChangeArrowheads="1"/>
          </p:cNvSpPr>
          <p:nvPr isPhoto="1"/>
        </p:nvSpPr>
        <p:spPr bwMode="auto">
          <a:xfrm>
            <a:off x="3059832" y="404664"/>
            <a:ext cx="3281264" cy="5328592"/>
          </a:xfrm>
          <a:prstGeom prst="rect">
            <a:avLst/>
          </a:prstGeom>
          <a:blipFill dpi="0" rotWithShape="1">
            <a:blip r:embed="rId2"/>
            <a:srcRect/>
            <a:stretch>
              <a:fillRect b="-2376"/>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endParaRPr kumimoji="0" lang="zh-TW" altLang="en-US" sz="1800"/>
          </a:p>
        </p:txBody>
      </p:sp>
      <p:sp>
        <p:nvSpPr>
          <p:cNvPr id="6" name="文字方塊 7">
            <a:extLst>
              <a:ext uri="{FF2B5EF4-FFF2-40B4-BE49-F238E27FC236}">
                <a16:creationId xmlns:a16="http://schemas.microsoft.com/office/drawing/2014/main" id="{0B161368-31A6-D842-8708-D648E243FA22}"/>
              </a:ext>
            </a:extLst>
          </p:cNvPr>
          <p:cNvSpPr txBox="1"/>
          <p:nvPr/>
        </p:nvSpPr>
        <p:spPr>
          <a:xfrm>
            <a:off x="1043608" y="5805264"/>
            <a:ext cx="7488832" cy="369332"/>
          </a:xfrm>
          <a:prstGeom prst="rect">
            <a:avLst/>
          </a:prstGeom>
          <a:noFill/>
        </p:spPr>
        <p:txBody>
          <a:bodyPr wrap="square" rtlCol="0">
            <a:spAutoFit/>
          </a:bodyPr>
          <a:lstStyle/>
          <a:p>
            <a:r>
              <a:rPr lang="zh-TW" altLang="en-US" dirty="0"/>
              <a:t>若光速與觀察者的運動有關，那地球表面上不同方向測得的光速不相同。</a:t>
            </a:r>
          </a:p>
        </p:txBody>
      </p:sp>
      <p:sp>
        <p:nvSpPr>
          <p:cNvPr id="7" name="文字方塊 7">
            <a:extLst>
              <a:ext uri="{FF2B5EF4-FFF2-40B4-BE49-F238E27FC236}">
                <a16:creationId xmlns:a16="http://schemas.microsoft.com/office/drawing/2014/main" id="{6CF47DC9-ADEC-1A49-B332-DE7BFB30E4A7}"/>
              </a:ext>
            </a:extLst>
          </p:cNvPr>
          <p:cNvSpPr txBox="1"/>
          <p:nvPr/>
        </p:nvSpPr>
        <p:spPr>
          <a:xfrm>
            <a:off x="1043608" y="6176297"/>
            <a:ext cx="6624736" cy="369332"/>
          </a:xfrm>
          <a:prstGeom prst="rect">
            <a:avLst/>
          </a:prstGeom>
          <a:noFill/>
        </p:spPr>
        <p:txBody>
          <a:bodyPr wrap="square" rtlCol="0">
            <a:spAutoFit/>
          </a:bodyPr>
          <a:lstStyle/>
          <a:p>
            <a:r>
              <a:rPr lang="zh-TW" altLang="en-US" dirty="0"/>
              <a:t>圖上不同段落的光速就不相同。</a:t>
            </a:r>
          </a:p>
        </p:txBody>
      </p:sp>
    </p:spTree>
    <p:extLst>
      <p:ext uri="{BB962C8B-B14F-4D97-AF65-F5344CB8AC3E}">
        <p14:creationId xmlns:p14="http://schemas.microsoft.com/office/powerpoint/2010/main" val="6157295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58" y="233660"/>
            <a:ext cx="3456024" cy="4293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33660"/>
            <a:ext cx="3621211" cy="2374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3" descr="39-04"/>
          <p:cNvSpPr>
            <a:spLocks noGrp="1" noChangeAspect="1" noChangeArrowheads="1"/>
          </p:cNvSpPr>
          <p:nvPr isPhoto="1"/>
        </p:nvSpPr>
        <p:spPr bwMode="auto">
          <a:xfrm>
            <a:off x="4393018" y="2754011"/>
            <a:ext cx="1096122" cy="1780042"/>
          </a:xfrm>
          <a:prstGeom prst="rect">
            <a:avLst/>
          </a:prstGeom>
          <a:blipFill dpi="0" rotWithShape="1">
            <a:blip r:embed="rId4"/>
            <a:srcRect/>
            <a:stretch>
              <a:fillRect b="-2376"/>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endParaRPr kumimoji="0" lang="zh-TW" altLang="en-US" sz="1800"/>
          </a:p>
        </p:txBody>
      </p:sp>
      <p:sp>
        <p:nvSpPr>
          <p:cNvPr id="2" name="文字方塊 1"/>
          <p:cNvSpPr txBox="1"/>
          <p:nvPr/>
        </p:nvSpPr>
        <p:spPr>
          <a:xfrm>
            <a:off x="936994" y="4513709"/>
            <a:ext cx="2808312" cy="369332"/>
          </a:xfrm>
          <a:prstGeom prst="rect">
            <a:avLst/>
          </a:prstGeom>
          <a:noFill/>
        </p:spPr>
        <p:txBody>
          <a:bodyPr wrap="square" rtlCol="0">
            <a:spAutoFit/>
          </a:bodyPr>
          <a:lstStyle/>
          <a:p>
            <a:r>
              <a:rPr lang="zh-TW" altLang="en-US" dirty="0"/>
              <a:t>將兩條路徑長調整為相同。</a:t>
            </a:r>
          </a:p>
        </p:txBody>
      </p:sp>
      <p:sp>
        <p:nvSpPr>
          <p:cNvPr id="3" name="文字方塊 2"/>
          <p:cNvSpPr txBox="1"/>
          <p:nvPr/>
        </p:nvSpPr>
        <p:spPr>
          <a:xfrm>
            <a:off x="927066" y="4883041"/>
            <a:ext cx="6120681" cy="369332"/>
          </a:xfrm>
          <a:prstGeom prst="rect">
            <a:avLst/>
          </a:prstGeom>
          <a:noFill/>
        </p:spPr>
        <p:txBody>
          <a:bodyPr wrap="square" rtlCol="0">
            <a:spAutoFit/>
          </a:bodyPr>
          <a:lstStyle/>
          <a:p>
            <a:r>
              <a:rPr lang="zh-TW" altLang="en-US" dirty="0"/>
              <a:t>若不同方向的光速不同，則兩道光走完全程時間不同。</a:t>
            </a:r>
          </a:p>
        </p:txBody>
      </p:sp>
      <p:sp>
        <p:nvSpPr>
          <p:cNvPr id="6" name="文字方塊 5"/>
          <p:cNvSpPr txBox="1"/>
          <p:nvPr/>
        </p:nvSpPr>
        <p:spPr>
          <a:xfrm>
            <a:off x="927066" y="5479448"/>
            <a:ext cx="5976664" cy="369332"/>
          </a:xfrm>
          <a:prstGeom prst="rect">
            <a:avLst/>
          </a:prstGeom>
          <a:noFill/>
        </p:spPr>
        <p:txBody>
          <a:bodyPr wrap="square" rtlCol="0">
            <a:spAutoFit/>
          </a:bodyPr>
          <a:lstStyle/>
          <a:p>
            <a:r>
              <a:rPr lang="zh-TW" altLang="en-US" dirty="0"/>
              <a:t>但差距只有</a:t>
            </a:r>
            <a:endParaRPr lang="en-US" altLang="zh-TW" dirty="0"/>
          </a:p>
        </p:txBody>
      </p:sp>
      <p:sp>
        <p:nvSpPr>
          <p:cNvPr id="7" name="文字方塊 6"/>
          <p:cNvSpPr txBox="1"/>
          <p:nvPr/>
        </p:nvSpPr>
        <p:spPr>
          <a:xfrm>
            <a:off x="949153" y="6354340"/>
            <a:ext cx="3267834" cy="369332"/>
          </a:xfrm>
          <a:prstGeom prst="rect">
            <a:avLst/>
          </a:prstGeom>
          <a:noFill/>
        </p:spPr>
        <p:txBody>
          <a:bodyPr wrap="square" rtlCol="0">
            <a:spAutoFit/>
          </a:bodyPr>
          <a:lstStyle/>
          <a:p>
            <a:r>
              <a:rPr lang="zh-TW" altLang="en-US" dirty="0"/>
              <a:t>時間如何能測得如此精準？</a:t>
            </a:r>
          </a:p>
        </p:txBody>
      </p:sp>
      <mc:AlternateContent xmlns:mc="http://schemas.openxmlformats.org/markup-compatibility/2006" xmlns:a14="http://schemas.microsoft.com/office/drawing/2010/main">
        <mc:Choice Requires="a14">
          <p:sp>
            <p:nvSpPr>
              <p:cNvPr id="8" name="矩形 7"/>
              <p:cNvSpPr/>
              <p:nvPr/>
            </p:nvSpPr>
            <p:spPr>
              <a:xfrm>
                <a:off x="2341150" y="5317288"/>
                <a:ext cx="4968552" cy="693651"/>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ea typeface="Cambria Math"/>
                        </a:rPr>
                        <m:t>~∆</m:t>
                      </m:r>
                      <m:r>
                        <a:rPr lang="en-US" altLang="zh-TW" i="1">
                          <a:latin typeface="Cambria Math"/>
                          <a:ea typeface="Cambria Math"/>
                        </a:rPr>
                        <m:t>𝑡</m:t>
                      </m:r>
                      <m:r>
                        <a:rPr lang="en-US" altLang="zh-TW" i="1">
                          <a:latin typeface="Cambria Math"/>
                          <a:ea typeface="Cambria Math"/>
                        </a:rPr>
                        <m:t>∙</m:t>
                      </m:r>
                      <m:f>
                        <m:fPr>
                          <m:ctrlPr>
                            <a:rPr lang="en-US" altLang="zh-TW" i="1">
                              <a:latin typeface="Cambria Math" panose="02040503050406030204" pitchFamily="18" charset="0"/>
                              <a:ea typeface="Cambria Math"/>
                            </a:rPr>
                          </m:ctrlPr>
                        </m:fPr>
                        <m:num>
                          <m:sSub>
                            <m:sSubPr>
                              <m:ctrlPr>
                                <a:rPr lang="en-US" altLang="zh-TW" i="1">
                                  <a:latin typeface="Cambria Math" panose="02040503050406030204" pitchFamily="18" charset="0"/>
                                  <a:ea typeface="Cambria Math"/>
                                </a:rPr>
                              </m:ctrlPr>
                            </m:sSubPr>
                            <m:e>
                              <m:r>
                                <a:rPr lang="en-US" altLang="zh-TW" i="1">
                                  <a:latin typeface="Cambria Math"/>
                                  <a:ea typeface="Cambria Math"/>
                                </a:rPr>
                                <m:t>𝑣</m:t>
                              </m:r>
                            </m:e>
                            <m:sub>
                              <m:r>
                                <a:rPr lang="zh-TW" altLang="en-US" i="1">
                                  <a:latin typeface="Cambria Math"/>
                                  <a:ea typeface="Cambria Math"/>
                                </a:rPr>
                                <m:t>地球</m:t>
                              </m:r>
                            </m:sub>
                          </m:sSub>
                        </m:num>
                        <m:den>
                          <m:r>
                            <a:rPr lang="en-US" altLang="zh-TW" i="1">
                              <a:latin typeface="Cambria Math"/>
                              <a:ea typeface="Cambria Math"/>
                            </a:rPr>
                            <m:t>𝑐</m:t>
                          </m:r>
                        </m:den>
                      </m:f>
                      <m:r>
                        <a:rPr lang="en-US" altLang="zh-TW" i="1">
                          <a:latin typeface="Cambria Math"/>
                          <a:ea typeface="Cambria Math"/>
                        </a:rPr>
                        <m:t>~</m:t>
                      </m:r>
                      <m:f>
                        <m:fPr>
                          <m:ctrlPr>
                            <a:rPr lang="en-US" altLang="zh-TW" i="1">
                              <a:latin typeface="Cambria Math" panose="02040503050406030204" pitchFamily="18" charset="0"/>
                              <a:ea typeface="Cambria Math"/>
                            </a:rPr>
                          </m:ctrlPr>
                        </m:fPr>
                        <m:num>
                          <m:r>
                            <a:rPr lang="en-US" altLang="zh-TW" i="1">
                              <a:latin typeface="Cambria Math"/>
                              <a:ea typeface="Cambria Math"/>
                            </a:rPr>
                            <m:t>10</m:t>
                          </m:r>
                          <m:r>
                            <m:rPr>
                              <m:nor/>
                            </m:rPr>
                            <a:rPr lang="en-US" altLang="zh-TW">
                              <a:latin typeface="Cambria Math"/>
                              <a:ea typeface="Cambria Math"/>
                            </a:rPr>
                            <m:t>m</m:t>
                          </m:r>
                        </m:num>
                        <m:den>
                          <m:r>
                            <a:rPr lang="en-US" altLang="zh-TW" i="1">
                              <a:latin typeface="Cambria Math"/>
                              <a:ea typeface="Cambria Math"/>
                            </a:rPr>
                            <m:t>3×</m:t>
                          </m:r>
                          <m:sSup>
                            <m:sSupPr>
                              <m:ctrlPr>
                                <a:rPr lang="en-US" altLang="zh-TW" i="1">
                                  <a:latin typeface="Cambria Math" panose="02040503050406030204" pitchFamily="18" charset="0"/>
                                  <a:ea typeface="Cambria Math"/>
                                </a:rPr>
                              </m:ctrlPr>
                            </m:sSupPr>
                            <m:e>
                              <m:r>
                                <a:rPr lang="en-US" altLang="zh-TW" i="1">
                                  <a:latin typeface="Cambria Math"/>
                                  <a:ea typeface="Cambria Math"/>
                                </a:rPr>
                                <m:t>10</m:t>
                              </m:r>
                            </m:e>
                            <m:sup>
                              <m:r>
                                <a:rPr lang="en-US" altLang="zh-TW" i="1">
                                  <a:latin typeface="Cambria Math"/>
                                  <a:ea typeface="Cambria Math"/>
                                </a:rPr>
                                <m:t>8</m:t>
                              </m:r>
                            </m:sup>
                          </m:sSup>
                          <m:r>
                            <m:rPr>
                              <m:nor/>
                            </m:rPr>
                            <a:rPr lang="en-US" altLang="zh-TW">
                              <a:latin typeface="Cambria Math"/>
                              <a:ea typeface="Cambria Math"/>
                            </a:rPr>
                            <m:t>m</m:t>
                          </m:r>
                          <m:r>
                            <m:rPr>
                              <m:nor/>
                            </m:rPr>
                            <a:rPr lang="en-US" altLang="zh-TW">
                              <a:latin typeface="Cambria Math"/>
                              <a:ea typeface="Cambria Math"/>
                            </a:rPr>
                            <m:t>/</m:t>
                          </m:r>
                          <m:r>
                            <m:rPr>
                              <m:nor/>
                            </m:rPr>
                            <a:rPr lang="en-US" altLang="zh-TW">
                              <a:latin typeface="Cambria Math"/>
                              <a:ea typeface="Cambria Math"/>
                            </a:rPr>
                            <m:t>s</m:t>
                          </m:r>
                        </m:den>
                      </m:f>
                      <m:r>
                        <a:rPr lang="en-US" altLang="zh-TW" i="1">
                          <a:latin typeface="Cambria Math"/>
                          <a:ea typeface="Cambria Math"/>
                        </a:rPr>
                        <m:t>∙</m:t>
                      </m:r>
                      <m:f>
                        <m:fPr>
                          <m:ctrlPr>
                            <a:rPr lang="en-US" altLang="zh-TW" i="1">
                              <a:latin typeface="Cambria Math" panose="02040503050406030204" pitchFamily="18" charset="0"/>
                              <a:ea typeface="Cambria Math"/>
                            </a:rPr>
                          </m:ctrlPr>
                        </m:fPr>
                        <m:num>
                          <m:r>
                            <a:rPr lang="en-US" altLang="zh-TW" i="1">
                              <a:latin typeface="Cambria Math"/>
                              <a:ea typeface="Cambria Math"/>
                            </a:rPr>
                            <m:t>3×</m:t>
                          </m:r>
                          <m:sSup>
                            <m:sSupPr>
                              <m:ctrlPr>
                                <a:rPr lang="en-US" altLang="zh-TW" i="1">
                                  <a:latin typeface="Cambria Math" panose="02040503050406030204" pitchFamily="18" charset="0"/>
                                  <a:ea typeface="Cambria Math"/>
                                </a:rPr>
                              </m:ctrlPr>
                            </m:sSupPr>
                            <m:e>
                              <m:r>
                                <a:rPr lang="en-US" altLang="zh-TW" i="1">
                                  <a:latin typeface="Cambria Math"/>
                                  <a:ea typeface="Cambria Math"/>
                                </a:rPr>
                                <m:t>10</m:t>
                              </m:r>
                            </m:e>
                            <m:sup>
                              <m:r>
                                <a:rPr lang="en-US" altLang="zh-TW" i="1">
                                  <a:latin typeface="Cambria Math"/>
                                  <a:ea typeface="Cambria Math"/>
                                </a:rPr>
                                <m:t>4</m:t>
                              </m:r>
                            </m:sup>
                          </m:sSup>
                          <m:r>
                            <m:rPr>
                              <m:nor/>
                            </m:rPr>
                            <a:rPr lang="en-US" altLang="zh-TW">
                              <a:latin typeface="Cambria Math"/>
                              <a:ea typeface="Cambria Math"/>
                            </a:rPr>
                            <m:t>m</m:t>
                          </m:r>
                          <m:r>
                            <m:rPr>
                              <m:nor/>
                            </m:rPr>
                            <a:rPr lang="en-US" altLang="zh-TW">
                              <a:latin typeface="Cambria Math"/>
                              <a:ea typeface="Cambria Math"/>
                            </a:rPr>
                            <m:t>/</m:t>
                          </m:r>
                          <m:r>
                            <m:rPr>
                              <m:nor/>
                            </m:rPr>
                            <a:rPr lang="en-US" altLang="zh-TW">
                              <a:latin typeface="Cambria Math"/>
                              <a:ea typeface="Cambria Math"/>
                            </a:rPr>
                            <m:t>s</m:t>
                          </m:r>
                        </m:num>
                        <m:den>
                          <m:r>
                            <a:rPr lang="en-US" altLang="zh-TW" i="1">
                              <a:latin typeface="Cambria Math"/>
                              <a:ea typeface="Cambria Math"/>
                            </a:rPr>
                            <m:t>3×</m:t>
                          </m:r>
                          <m:sSup>
                            <m:sSupPr>
                              <m:ctrlPr>
                                <a:rPr lang="en-US" altLang="zh-TW" i="1">
                                  <a:latin typeface="Cambria Math" panose="02040503050406030204" pitchFamily="18" charset="0"/>
                                  <a:ea typeface="Cambria Math"/>
                                </a:rPr>
                              </m:ctrlPr>
                            </m:sSupPr>
                            <m:e>
                              <m:r>
                                <a:rPr lang="en-US" altLang="zh-TW" i="1">
                                  <a:latin typeface="Cambria Math"/>
                                  <a:ea typeface="Cambria Math"/>
                                </a:rPr>
                                <m:t>10</m:t>
                              </m:r>
                            </m:e>
                            <m:sup>
                              <m:r>
                                <a:rPr lang="en-US" altLang="zh-TW" i="1">
                                  <a:latin typeface="Cambria Math"/>
                                  <a:ea typeface="Cambria Math"/>
                                </a:rPr>
                                <m:t>8</m:t>
                              </m:r>
                            </m:sup>
                          </m:sSup>
                          <m:r>
                            <m:rPr>
                              <m:nor/>
                            </m:rPr>
                            <a:rPr lang="en-US" altLang="zh-TW">
                              <a:latin typeface="Cambria Math"/>
                              <a:ea typeface="Cambria Math"/>
                            </a:rPr>
                            <m:t>m</m:t>
                          </m:r>
                          <m:r>
                            <m:rPr>
                              <m:nor/>
                            </m:rPr>
                            <a:rPr lang="en-US" altLang="zh-TW">
                              <a:latin typeface="Cambria Math"/>
                              <a:ea typeface="Cambria Math"/>
                            </a:rPr>
                            <m:t>/</m:t>
                          </m:r>
                          <m:r>
                            <m:rPr>
                              <m:nor/>
                            </m:rPr>
                            <a:rPr lang="en-US" altLang="zh-TW">
                              <a:latin typeface="Cambria Math"/>
                              <a:ea typeface="Cambria Math"/>
                            </a:rPr>
                            <m:t>s</m:t>
                          </m:r>
                        </m:den>
                      </m:f>
                      <m:r>
                        <a:rPr lang="en-US" altLang="zh-TW" i="1">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10</m:t>
                          </m:r>
                        </m:e>
                        <m:sup>
                          <m:r>
                            <a:rPr lang="en-US" altLang="zh-TW" i="1">
                              <a:latin typeface="Cambria Math"/>
                              <a:ea typeface="Cambria Math"/>
                            </a:rPr>
                            <m:t>−12</m:t>
                          </m:r>
                        </m:sup>
                      </m:sSup>
                      <m:r>
                        <m:rPr>
                          <m:nor/>
                        </m:rPr>
                        <a:rPr lang="en-US" altLang="zh-TW">
                          <a:latin typeface="Cambria Math"/>
                          <a:ea typeface="Cambria Math"/>
                        </a:rPr>
                        <m:t>s</m:t>
                      </m:r>
                    </m:oMath>
                  </m:oMathPara>
                </a14:m>
                <a:endParaRPr lang="zh-TW" altLang="en-US" dirty="0"/>
              </a:p>
            </p:txBody>
          </p:sp>
        </mc:Choice>
        <mc:Fallback xmlns="">
          <p:sp>
            <p:nvSpPr>
              <p:cNvPr id="8" name="矩形 7"/>
              <p:cNvSpPr>
                <a:spLocks noRot="1" noChangeAspect="1" noMove="1" noResize="1" noEditPoints="1" noAdjustHandles="1" noChangeArrowheads="1" noChangeShapeType="1" noTextEdit="1"/>
              </p:cNvSpPr>
              <p:nvPr/>
            </p:nvSpPr>
            <p:spPr>
              <a:xfrm>
                <a:off x="2341150" y="5317288"/>
                <a:ext cx="4968552" cy="693651"/>
              </a:xfrm>
              <a:prstGeom prst="rect">
                <a:avLst/>
              </a:prstGeom>
              <a:blipFill>
                <a:blip r:embed="rId5"/>
                <a:stretch>
                  <a:fillRect b="-9091"/>
                </a:stretch>
              </a:blipFill>
            </p:spPr>
            <p:txBody>
              <a:bodyPr/>
              <a:lstStyle/>
              <a:p>
                <a:r>
                  <a:rPr lang="en-TW">
                    <a:noFill/>
                  </a:rPr>
                  <a:t> </a:t>
                </a:r>
              </a:p>
            </p:txBody>
          </p:sp>
        </mc:Fallback>
      </mc:AlternateContent>
      <p:pic>
        <p:nvPicPr>
          <p:cNvPr id="10" name="Picture 8" descr="http://quantumrelativity.calsci.com/Relativity/images/Michelson_Morley.jpg">
            <a:extLst>
              <a:ext uri="{FF2B5EF4-FFF2-40B4-BE49-F238E27FC236}">
                <a16:creationId xmlns:a16="http://schemas.microsoft.com/office/drawing/2014/main" id="{5C986F3B-6149-274D-A2F2-258AA4FE95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1076" y="2754011"/>
            <a:ext cx="3353899" cy="195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10386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p:cNvSpPr txBox="1"/>
          <p:nvPr/>
        </p:nvSpPr>
        <p:spPr>
          <a:xfrm>
            <a:off x="2117576" y="260648"/>
            <a:ext cx="4470648" cy="369332"/>
          </a:xfrm>
          <a:prstGeom prst="rect">
            <a:avLst/>
          </a:prstGeom>
          <a:noFill/>
        </p:spPr>
        <p:txBody>
          <a:bodyPr wrap="square" rtlCol="0">
            <a:spAutoFit/>
          </a:bodyPr>
          <a:lstStyle/>
          <a:p>
            <a:r>
              <a:rPr lang="zh-TW" altLang="en-US" dirty="0"/>
              <a:t>光線並不全然是光</a:t>
            </a:r>
            <a:r>
              <a:rPr lang="en-US" altLang="zh-TW" dirty="0"/>
              <a:t>”</a:t>
            </a:r>
            <a:r>
              <a:rPr lang="zh-TW" altLang="en-US" dirty="0"/>
              <a:t>線</a:t>
            </a:r>
            <a:r>
              <a:rPr lang="en-US" altLang="zh-TW" dirty="0"/>
              <a:t>”</a:t>
            </a:r>
            <a:r>
              <a:rPr lang="zh-TW" altLang="en-US" dirty="0"/>
              <a:t>，光也是電磁波！</a:t>
            </a:r>
          </a:p>
        </p:txBody>
      </p:sp>
      <p:pic>
        <p:nvPicPr>
          <p:cNvPr id="3" name="Picture 5" descr="F33_05"/>
          <p:cNvPicPr>
            <a:picLocks noChangeAspect="1" noChangeArrowheads="1"/>
          </p:cNvPicPr>
          <p:nvPr/>
        </p:nvPicPr>
        <p:blipFill rotWithShape="1">
          <a:blip r:embed="rId2">
            <a:extLst>
              <a:ext uri="{28A0092B-C50C-407E-A947-70E740481C1C}">
                <a14:useLocalDpi xmlns:a14="http://schemas.microsoft.com/office/drawing/2010/main" val="0"/>
              </a:ext>
            </a:extLst>
          </a:blip>
          <a:srcRect t="28941" r="32439" b="20155"/>
          <a:stretch/>
        </p:blipFill>
        <p:spPr bwMode="auto">
          <a:xfrm>
            <a:off x="2117576" y="629980"/>
            <a:ext cx="4038600" cy="209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向右箭號 3"/>
          <p:cNvSpPr/>
          <p:nvPr/>
        </p:nvSpPr>
        <p:spPr>
          <a:xfrm>
            <a:off x="6372200" y="1700808"/>
            <a:ext cx="648072" cy="360040"/>
          </a:xfrm>
          <a:prstGeom prst="rightArrow">
            <a:avLst/>
          </a:prstGeom>
          <a:solidFill>
            <a:srgbClr val="92D050"/>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pic>
        <p:nvPicPr>
          <p:cNvPr id="5" name="Picture 4" descr="3412"/>
          <p:cNvPicPr>
            <a:picLocks noChangeAspect="1" noChangeArrowheads="1"/>
          </p:cNvPicPr>
          <p:nvPr/>
        </p:nvPicPr>
        <p:blipFill>
          <a:blip r:embed="rId3">
            <a:extLst>
              <a:ext uri="{28A0092B-C50C-407E-A947-70E740481C1C}">
                <a14:useLocalDpi xmlns:a14="http://schemas.microsoft.com/office/drawing/2010/main" val="0"/>
              </a:ext>
            </a:extLst>
          </a:blip>
          <a:srcRect b="3036"/>
          <a:stretch>
            <a:fillRect/>
          </a:stretch>
        </p:blipFill>
        <p:spPr bwMode="auto">
          <a:xfrm>
            <a:off x="2117576" y="2780928"/>
            <a:ext cx="3396754" cy="3849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文字方塊 5"/>
              <p:cNvSpPr txBox="1"/>
              <p:nvPr/>
            </p:nvSpPr>
            <p:spPr>
              <a:xfrm>
                <a:off x="5652120" y="3717032"/>
                <a:ext cx="2736304" cy="372410"/>
              </a:xfrm>
              <a:prstGeom prst="rect">
                <a:avLst/>
              </a:prstGeom>
              <a:noFill/>
            </p:spPr>
            <p:txBody>
              <a:bodyPr wrap="square" rtlCol="0">
                <a:spAutoFit/>
              </a:bodyPr>
              <a:lstStyle/>
              <a:p>
                <a:r>
                  <a:rPr lang="zh-TW" altLang="en-US" dirty="0"/>
                  <a:t>光波每秒要振動</a:t>
                </a:r>
                <a14:m>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a:rPr>
                          <m:t>10</m:t>
                        </m:r>
                      </m:e>
                      <m:sup>
                        <m:r>
                          <a:rPr lang="en-US" altLang="zh-TW" b="0" i="1" smtClean="0">
                            <a:latin typeface="Cambria Math"/>
                          </a:rPr>
                          <m:t>15</m:t>
                        </m:r>
                      </m:sup>
                    </m:sSup>
                    <m:r>
                      <a:rPr lang="zh-TW" altLang="en-US" b="0" i="1" smtClean="0">
                        <a:latin typeface="Cambria Math"/>
                      </a:rPr>
                      <m:t>次</m:t>
                    </m:r>
                  </m:oMath>
                </a14:m>
                <a:r>
                  <a:rPr lang="zh-TW" altLang="en-US" dirty="0"/>
                  <a:t>。</a:t>
                </a:r>
              </a:p>
            </p:txBody>
          </p:sp>
        </mc:Choice>
        <mc:Fallback xmlns="">
          <p:sp>
            <p:nvSpPr>
              <p:cNvPr id="6" name="文字方塊 5"/>
              <p:cNvSpPr txBox="1">
                <a:spLocks noRot="1" noChangeAspect="1" noMove="1" noResize="1" noEditPoints="1" noAdjustHandles="1" noChangeArrowheads="1" noChangeShapeType="1" noTextEdit="1"/>
              </p:cNvSpPr>
              <p:nvPr/>
            </p:nvSpPr>
            <p:spPr>
              <a:xfrm>
                <a:off x="5652120" y="3717032"/>
                <a:ext cx="2736304" cy="372410"/>
              </a:xfrm>
              <a:prstGeom prst="rect">
                <a:avLst/>
              </a:prstGeom>
              <a:blipFill rotWithShape="1">
                <a:blip r:embed="rId4"/>
                <a:stretch>
                  <a:fillRect l="-1782" t="-4918" r="-1114" b="-27869"/>
                </a:stretch>
              </a:blipFill>
            </p:spPr>
            <p:txBody>
              <a:bodyPr/>
              <a:lstStyle/>
              <a:p>
                <a:r>
                  <a:rPr lang="zh-TW" altLang="en-US">
                    <a:noFill/>
                  </a:rPr>
                  <a:t> </a:t>
                </a:r>
              </a:p>
            </p:txBody>
          </p:sp>
        </mc:Fallback>
      </mc:AlternateContent>
      <p:sp>
        <p:nvSpPr>
          <p:cNvPr id="7" name="文字方塊 6"/>
          <p:cNvSpPr txBox="1"/>
          <p:nvPr/>
        </p:nvSpPr>
        <p:spPr>
          <a:xfrm>
            <a:off x="5704341" y="4225776"/>
            <a:ext cx="2808312" cy="369332"/>
          </a:xfrm>
          <a:prstGeom prst="rect">
            <a:avLst/>
          </a:prstGeom>
          <a:noFill/>
        </p:spPr>
        <p:txBody>
          <a:bodyPr wrap="square" rtlCol="0">
            <a:spAutoFit/>
          </a:bodyPr>
          <a:lstStyle/>
          <a:p>
            <a:r>
              <a:rPr lang="zh-TW" altLang="en-US" dirty="0"/>
              <a:t>他自己就是很好的時鐘。</a:t>
            </a:r>
          </a:p>
        </p:txBody>
      </p:sp>
    </p:spTree>
    <p:extLst>
      <p:ext uri="{BB962C8B-B14F-4D97-AF65-F5344CB8AC3E}">
        <p14:creationId xmlns:p14="http://schemas.microsoft.com/office/powerpoint/2010/main" val="32524017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Text Box 4"/>
          <p:cNvSpPr txBox="1">
            <a:spLocks noChangeArrowheads="1"/>
          </p:cNvSpPr>
          <p:nvPr/>
        </p:nvSpPr>
        <p:spPr bwMode="auto">
          <a:xfrm>
            <a:off x="2863552" y="809824"/>
            <a:ext cx="41407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dirty="0"/>
              <a:t>利用 </a:t>
            </a:r>
            <a:r>
              <a:rPr lang="en-US" altLang="zh-TW" sz="1800" dirty="0"/>
              <a:t>Interference</a:t>
            </a:r>
            <a:r>
              <a:rPr lang="zh-TW" altLang="en-US" sz="1800" dirty="0"/>
              <a:t> 干涉現象</a:t>
            </a:r>
          </a:p>
        </p:txBody>
      </p:sp>
      <p:pic>
        <p:nvPicPr>
          <p:cNvPr id="43011" name="Picture 5" descr="f36_06"/>
          <p:cNvPicPr>
            <a:picLocks noChangeAspect="1" noChangeArrowheads="1"/>
          </p:cNvPicPr>
          <p:nvPr/>
        </p:nvPicPr>
        <p:blipFill rotWithShape="1">
          <a:blip r:embed="rId2">
            <a:extLst>
              <a:ext uri="{28A0092B-C50C-407E-A947-70E740481C1C}">
                <a14:useLocalDpi xmlns:a14="http://schemas.microsoft.com/office/drawing/2010/main" val="0"/>
              </a:ext>
            </a:extLst>
          </a:blip>
          <a:srcRect l="46144"/>
          <a:stretch/>
        </p:blipFill>
        <p:spPr bwMode="auto">
          <a:xfrm>
            <a:off x="2411927" y="1639437"/>
            <a:ext cx="2448606"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6" descr="f36_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378984"/>
            <a:ext cx="814388"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98794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Text Box 5"/>
          <p:cNvSpPr txBox="1">
            <a:spLocks noChangeArrowheads="1"/>
          </p:cNvSpPr>
          <p:nvPr/>
        </p:nvSpPr>
        <p:spPr bwMode="auto">
          <a:xfrm>
            <a:off x="3857625" y="652463"/>
            <a:ext cx="1150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solidFill>
                  <a:srgbClr val="FF0000"/>
                </a:solidFill>
              </a:rPr>
              <a:t>疊加定理</a:t>
            </a:r>
          </a:p>
        </p:txBody>
      </p:sp>
      <p:pic>
        <p:nvPicPr>
          <p:cNvPr id="57352" name="圖片 9" descr="afg0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11500" y="1628800"/>
            <a:ext cx="2643187"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3" name="文字方塊 10"/>
          <p:cNvSpPr txBox="1">
            <a:spLocks noChangeArrowheads="1"/>
          </p:cNvSpPr>
          <p:nvPr/>
        </p:nvSpPr>
        <p:spPr bwMode="auto">
          <a:xfrm>
            <a:off x="2195736" y="1019176"/>
            <a:ext cx="525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dirty="0"/>
              <a:t>兩個分立的波重疊時，只要將兩個波相加即可。</a:t>
            </a:r>
            <a:endParaRPr lang="en-US" altLang="zh-TW" sz="1800" dirty="0"/>
          </a:p>
        </p:txBody>
      </p:sp>
    </p:spTree>
    <p:extLst>
      <p:ext uri="{BB962C8B-B14F-4D97-AF65-F5344CB8AC3E}">
        <p14:creationId xmlns:p14="http://schemas.microsoft.com/office/powerpoint/2010/main" val="321909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17_19_FigureA.jpg"/>
          <p:cNvPicPr>
            <a:picLocks noChangeAspect="1"/>
          </p:cNvPicPr>
          <p:nvPr/>
        </p:nvPicPr>
        <p:blipFill rotWithShape="1">
          <a:blip r:embed="rId2">
            <a:extLst>
              <a:ext uri="{28A0092B-C50C-407E-A947-70E740481C1C}">
                <a14:useLocalDpi xmlns:a14="http://schemas.microsoft.com/office/drawing/2010/main" val="0"/>
              </a:ext>
            </a:extLst>
          </a:blip>
          <a:srcRect b="6885"/>
          <a:stretch/>
        </p:blipFill>
        <p:spPr>
          <a:xfrm>
            <a:off x="266700" y="2070100"/>
            <a:ext cx="8601456" cy="2514600"/>
          </a:xfrm>
          <a:prstGeom prst="rect">
            <a:avLst/>
          </a:prstGeom>
        </p:spPr>
      </p:pic>
      <p:sp>
        <p:nvSpPr>
          <p:cNvPr id="4" name="文字方塊 3"/>
          <p:cNvSpPr txBox="1"/>
          <p:nvPr/>
        </p:nvSpPr>
        <p:spPr>
          <a:xfrm>
            <a:off x="3275856" y="4861520"/>
            <a:ext cx="4320480" cy="369332"/>
          </a:xfrm>
          <a:prstGeom prst="rect">
            <a:avLst/>
          </a:prstGeom>
          <a:noFill/>
        </p:spPr>
        <p:txBody>
          <a:bodyPr wrap="square" rtlCol="0">
            <a:spAutoFit/>
          </a:bodyPr>
          <a:lstStyle/>
          <a:p>
            <a:r>
              <a:rPr lang="zh-TW" altLang="en-US" dirty="0"/>
              <a:t>建設性干涉與破壞性干涉</a:t>
            </a:r>
          </a:p>
        </p:txBody>
      </p:sp>
    </p:spTree>
    <p:extLst>
      <p:ext uri="{BB962C8B-B14F-4D97-AF65-F5344CB8AC3E}">
        <p14:creationId xmlns:p14="http://schemas.microsoft.com/office/powerpoint/2010/main" val="2208953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76200"/>
            <a:ext cx="5080000"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4"/>
          <p:cNvSpPr txBox="1">
            <a:spLocks noChangeArrowheads="1"/>
          </p:cNvSpPr>
          <p:nvPr/>
        </p:nvSpPr>
        <p:spPr bwMode="auto">
          <a:xfrm>
            <a:off x="3716338" y="773113"/>
            <a:ext cx="1350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2000"/>
              <a:t>薄膜干涉</a:t>
            </a:r>
          </a:p>
        </p:txBody>
      </p:sp>
      <p:pic>
        <p:nvPicPr>
          <p:cNvPr id="46083" name="Picture 5" descr="3721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1900" y="1201451"/>
            <a:ext cx="3944938"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46387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1" name="Picture 5" descr="f36_06"/>
          <p:cNvPicPr>
            <a:picLocks noChangeAspect="1" noChangeArrowheads="1"/>
          </p:cNvPicPr>
          <p:nvPr/>
        </p:nvPicPr>
        <p:blipFill rotWithShape="1">
          <a:blip r:embed="rId2">
            <a:extLst>
              <a:ext uri="{28A0092B-C50C-407E-A947-70E740481C1C}">
                <a14:useLocalDpi xmlns:a14="http://schemas.microsoft.com/office/drawing/2010/main" val="0"/>
              </a:ext>
            </a:extLst>
          </a:blip>
          <a:srcRect l="46144"/>
          <a:stretch/>
        </p:blipFill>
        <p:spPr bwMode="auto">
          <a:xfrm>
            <a:off x="1331640" y="1124744"/>
            <a:ext cx="2448606"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6" descr="f36_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3578" y="912349"/>
            <a:ext cx="814388"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36_08"/>
          <p:cNvPicPr>
            <a:picLocks noChangeAspect="1" noChangeArrowheads="1"/>
          </p:cNvPicPr>
          <p:nvPr/>
        </p:nvPicPr>
        <p:blipFill rotWithShape="1">
          <a:blip r:embed="rId4">
            <a:extLst>
              <a:ext uri="{28A0092B-C50C-407E-A947-70E740481C1C}">
                <a14:useLocalDpi xmlns:a14="http://schemas.microsoft.com/office/drawing/2010/main" val="0"/>
              </a:ext>
            </a:extLst>
          </a:blip>
          <a:srcRect b="41650"/>
          <a:stretch/>
        </p:blipFill>
        <p:spPr bwMode="auto">
          <a:xfrm>
            <a:off x="5508104" y="1052736"/>
            <a:ext cx="2819400" cy="314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5"/>
          <p:cNvSpPr txBox="1"/>
          <p:nvPr/>
        </p:nvSpPr>
        <p:spPr>
          <a:xfrm>
            <a:off x="251520" y="5397918"/>
            <a:ext cx="5256584" cy="369332"/>
          </a:xfrm>
          <a:prstGeom prst="rect">
            <a:avLst/>
          </a:prstGeom>
          <a:noFill/>
        </p:spPr>
        <p:txBody>
          <a:bodyPr wrap="square" rtlCol="0">
            <a:spAutoFit/>
          </a:bodyPr>
          <a:lstStyle/>
          <a:p>
            <a:r>
              <a:rPr lang="zh-TW" altLang="en-US" dirty="0"/>
              <a:t>路程差若為波長整數倍就形成建設性干涉（亮紋）</a:t>
            </a:r>
          </a:p>
        </p:txBody>
      </p:sp>
      <p:pic>
        <p:nvPicPr>
          <p:cNvPr id="7" name="Picture 2" descr="17_19_FigureA.jpg"/>
          <p:cNvPicPr>
            <a:picLocks noChangeAspect="1"/>
          </p:cNvPicPr>
          <p:nvPr/>
        </p:nvPicPr>
        <p:blipFill rotWithShape="1">
          <a:blip r:embed="rId5">
            <a:extLst>
              <a:ext uri="{28A0092B-C50C-407E-A947-70E740481C1C}">
                <a14:useLocalDpi xmlns:a14="http://schemas.microsoft.com/office/drawing/2010/main" val="0"/>
              </a:ext>
            </a:extLst>
          </a:blip>
          <a:srcRect l="65915" b="6885"/>
          <a:stretch/>
        </p:blipFill>
        <p:spPr>
          <a:xfrm>
            <a:off x="5580112" y="4198480"/>
            <a:ext cx="2931813" cy="2514600"/>
          </a:xfrm>
          <a:prstGeom prst="rect">
            <a:avLst/>
          </a:prstGeom>
        </p:spPr>
      </p:pic>
      <p:sp>
        <p:nvSpPr>
          <p:cNvPr id="2" name="矩形 1"/>
          <p:cNvSpPr/>
          <p:nvPr/>
        </p:nvSpPr>
        <p:spPr>
          <a:xfrm>
            <a:off x="251520" y="5854487"/>
            <a:ext cx="5328592" cy="369332"/>
          </a:xfrm>
          <a:prstGeom prst="rect">
            <a:avLst/>
          </a:prstGeom>
        </p:spPr>
        <p:txBody>
          <a:bodyPr wrap="square">
            <a:spAutoFit/>
          </a:bodyPr>
          <a:lstStyle/>
          <a:p>
            <a:r>
              <a:rPr lang="zh-TW" altLang="en-US" dirty="0"/>
              <a:t>路程差若為波長半整數倍就形成破壞性干涉（暗紋）</a:t>
            </a:r>
          </a:p>
        </p:txBody>
      </p:sp>
    </p:spTree>
    <p:extLst>
      <p:ext uri="{BB962C8B-B14F-4D97-AF65-F5344CB8AC3E}">
        <p14:creationId xmlns:p14="http://schemas.microsoft.com/office/powerpoint/2010/main" val="28014298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018" y="2227344"/>
            <a:ext cx="2318747"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3" descr="39-04"/>
          <p:cNvSpPr>
            <a:spLocks noGrp="1" noChangeAspect="1" noChangeArrowheads="1"/>
          </p:cNvSpPr>
          <p:nvPr isPhoto="1"/>
        </p:nvSpPr>
        <p:spPr bwMode="auto">
          <a:xfrm>
            <a:off x="3021816" y="2204864"/>
            <a:ext cx="1773656" cy="2880320"/>
          </a:xfrm>
          <a:prstGeom prst="rect">
            <a:avLst/>
          </a:prstGeom>
          <a:blipFill dpi="0" rotWithShape="1">
            <a:blip r:embed="rId3"/>
            <a:srcRect/>
            <a:stretch>
              <a:fillRect b="-2376"/>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endParaRPr kumimoji="0" lang="zh-TW" altLang="en-US" sz="1800"/>
          </a:p>
        </p:txBody>
      </p:sp>
      <p:sp>
        <p:nvSpPr>
          <p:cNvPr id="3" name="文字方塊 2"/>
          <p:cNvSpPr txBox="1"/>
          <p:nvPr/>
        </p:nvSpPr>
        <p:spPr>
          <a:xfrm>
            <a:off x="421486" y="5856684"/>
            <a:ext cx="8180379" cy="369332"/>
          </a:xfrm>
          <a:prstGeom prst="rect">
            <a:avLst/>
          </a:prstGeom>
          <a:noFill/>
        </p:spPr>
        <p:txBody>
          <a:bodyPr wrap="square" rtlCol="0">
            <a:spAutoFit/>
          </a:bodyPr>
          <a:lstStyle/>
          <a:p>
            <a:r>
              <a:rPr lang="zh-TW" altLang="en-US" dirty="0"/>
              <a:t>若不同方向光速不同，則兩道光走完全程時間不同。因此兩者會有干涉的現象。</a:t>
            </a:r>
          </a:p>
        </p:txBody>
      </p:sp>
      <p:pic>
        <p:nvPicPr>
          <p:cNvPr id="7" name="Picture 2" descr="17_19_FigureA.jpg"/>
          <p:cNvPicPr>
            <a:picLocks noChangeAspect="1"/>
          </p:cNvPicPr>
          <p:nvPr/>
        </p:nvPicPr>
        <p:blipFill rotWithShape="1">
          <a:blip r:embed="rId4">
            <a:extLst>
              <a:ext uri="{28A0092B-C50C-407E-A947-70E740481C1C}">
                <a14:useLocalDpi xmlns:a14="http://schemas.microsoft.com/office/drawing/2010/main" val="0"/>
              </a:ext>
            </a:extLst>
          </a:blip>
          <a:srcRect l="4017" r="36083" b="6885"/>
          <a:stretch/>
        </p:blipFill>
        <p:spPr>
          <a:xfrm>
            <a:off x="659018" y="631984"/>
            <a:ext cx="2507144" cy="1223600"/>
          </a:xfrm>
          <a:prstGeom prst="rect">
            <a:avLst/>
          </a:prstGeom>
        </p:spPr>
      </p:pic>
      <p:sp>
        <p:nvSpPr>
          <p:cNvPr id="2" name="文字方塊 1"/>
          <p:cNvSpPr txBox="1"/>
          <p:nvPr/>
        </p:nvSpPr>
        <p:spPr>
          <a:xfrm>
            <a:off x="407219" y="5434464"/>
            <a:ext cx="8208912" cy="369332"/>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Michelson</a:t>
            </a:r>
            <a:r>
              <a:rPr lang="zh-TW" altLang="en-US" dirty="0"/>
              <a:t>實驗以不同路徑到達觀察者的兩道光，就如干涉現象的兩個波源的波。</a:t>
            </a:r>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2204864"/>
            <a:ext cx="3840427"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70033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130807" y="179348"/>
            <a:ext cx="7056784" cy="369332"/>
          </a:xfrm>
          <a:prstGeom prst="rect">
            <a:avLst/>
          </a:prstGeom>
          <a:noFill/>
        </p:spPr>
        <p:txBody>
          <a:bodyPr wrap="square" rtlCol="0">
            <a:spAutoFit/>
          </a:bodyPr>
          <a:lstStyle/>
          <a:p>
            <a:r>
              <a:rPr lang="zh-TW" altLang="en-US" dirty="0"/>
              <a:t>因為光源及透鏡都有大小，觀察者在鏡頭中看到的會是一個干涉條紋：</a:t>
            </a:r>
          </a:p>
        </p:txBody>
      </p:sp>
      <p:pic>
        <p:nvPicPr>
          <p:cNvPr id="368642" name="Picture 2" descr="\\psf\Home\Dropbox\Camera Uploads\2015-11-09 13.40.5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43" r="1508" b="35450"/>
          <a:stretch/>
        </p:blipFill>
        <p:spPr bwMode="auto">
          <a:xfrm>
            <a:off x="1191727" y="637224"/>
            <a:ext cx="6450337" cy="32958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3140968"/>
            <a:ext cx="2437579" cy="1828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43" name="Picture 3" descr="\\psf\Home\Dropbox\Camera Uploads\2015-11-09 13.43.1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132" r="23492"/>
          <a:stretch/>
        </p:blipFill>
        <p:spPr bwMode="auto">
          <a:xfrm>
            <a:off x="1195738" y="3933056"/>
            <a:ext cx="3083000" cy="2564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1727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2608173"/>
            <a:ext cx="3456384"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左-右雙向箭號 1"/>
          <p:cNvSpPr/>
          <p:nvPr/>
        </p:nvSpPr>
        <p:spPr>
          <a:xfrm>
            <a:off x="6253763" y="2788193"/>
            <a:ext cx="936104" cy="360040"/>
          </a:xfrm>
          <a:prstGeom prst="leftRightArrow">
            <a:avLst/>
          </a:prstGeom>
          <a:solidFill>
            <a:srgbClr val="FFFF00"/>
          </a:solidFill>
          <a:ln w="444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2895" y="2549881"/>
            <a:ext cx="2180727" cy="2708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圓形箭號 2"/>
          <p:cNvSpPr/>
          <p:nvPr/>
        </p:nvSpPr>
        <p:spPr>
          <a:xfrm>
            <a:off x="1790928" y="2045825"/>
            <a:ext cx="1368152" cy="1152128"/>
          </a:xfrm>
          <a:prstGeom prst="circularArrow">
            <a:avLst/>
          </a:prstGeom>
          <a:solidFill>
            <a:srgbClr val="FFFF00"/>
          </a:solidFill>
          <a:ln w="444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tx1"/>
              </a:solidFill>
            </a:endParaRPr>
          </a:p>
        </p:txBody>
      </p:sp>
      <p:sp>
        <p:nvSpPr>
          <p:cNvPr id="5" name="文字方塊 4"/>
          <p:cNvSpPr txBox="1"/>
          <p:nvPr/>
        </p:nvSpPr>
        <p:spPr>
          <a:xfrm>
            <a:off x="1115616" y="1403484"/>
            <a:ext cx="4731862" cy="369332"/>
          </a:xfrm>
          <a:prstGeom prst="rect">
            <a:avLst/>
          </a:prstGeom>
          <a:noFill/>
        </p:spPr>
        <p:txBody>
          <a:bodyPr wrap="square" rtlCol="0">
            <a:spAutoFit/>
          </a:bodyPr>
          <a:lstStyle/>
          <a:p>
            <a:r>
              <a:rPr lang="zh-TW" altLang="en-US" dirty="0"/>
              <a:t>當干涉儀被轉動時，干涉條紋應該會移動。</a:t>
            </a:r>
          </a:p>
        </p:txBody>
      </p:sp>
      <p:sp>
        <p:nvSpPr>
          <p:cNvPr id="7" name="文字方塊 6"/>
          <p:cNvSpPr txBox="1"/>
          <p:nvPr/>
        </p:nvSpPr>
        <p:spPr>
          <a:xfrm>
            <a:off x="1115616" y="971436"/>
            <a:ext cx="7488832" cy="369332"/>
          </a:xfrm>
          <a:prstGeom prst="rect">
            <a:avLst/>
          </a:prstGeom>
          <a:noFill/>
        </p:spPr>
        <p:txBody>
          <a:bodyPr wrap="square" rtlCol="0">
            <a:spAutoFit/>
          </a:bodyPr>
          <a:lstStyle/>
          <a:p>
            <a:r>
              <a:rPr lang="zh-TW" altLang="en-US" dirty="0"/>
              <a:t>旋轉整個儀器，兩道光的時間差就會跟著變化。干涉亮度跟著改變。</a:t>
            </a:r>
          </a:p>
        </p:txBody>
      </p:sp>
    </p:spTree>
    <p:extLst>
      <p:ext uri="{BB962C8B-B14F-4D97-AF65-F5344CB8AC3E}">
        <p14:creationId xmlns:p14="http://schemas.microsoft.com/office/powerpoint/2010/main" val="20638196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375" y="692696"/>
            <a:ext cx="7334250"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1777395" y="4653136"/>
            <a:ext cx="6624736" cy="369332"/>
          </a:xfrm>
          <a:prstGeom prst="rect">
            <a:avLst/>
          </a:prstGeom>
          <a:noFill/>
        </p:spPr>
        <p:txBody>
          <a:bodyPr wrap="square" rtlCol="0">
            <a:spAutoFit/>
          </a:bodyPr>
          <a:lstStyle/>
          <a:p>
            <a:r>
              <a:rPr lang="zh-TW" altLang="en-US" dirty="0"/>
              <a:t>兩道光走的時間一直相同，光速與觀察者的運動無關。</a:t>
            </a:r>
          </a:p>
        </p:txBody>
      </p:sp>
      <p:pic>
        <p:nvPicPr>
          <p:cNvPr id="4" name="Picture 12" descr="Image:Michelson - Experimental Determination of the Speed of Light, conclusion.jpg">
            <a:hlinkClick r:id="rId3"/>
            <a:extLst>
              <a:ext uri="{FF2B5EF4-FFF2-40B4-BE49-F238E27FC236}">
                <a16:creationId xmlns:a16="http://schemas.microsoft.com/office/drawing/2014/main" id="{67051AE3-9ADB-8542-A026-128DA15EF8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6679" y="5131389"/>
            <a:ext cx="3019641" cy="140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94916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5" name="Picture 9"/>
          <p:cNvPicPr>
            <a:picLocks noChangeAspect="1" noChangeArrowheads="1"/>
          </p:cNvPicPr>
          <p:nvPr/>
        </p:nvPicPr>
        <p:blipFill>
          <a:blip r:embed="rId2">
            <a:extLst>
              <a:ext uri="{28A0092B-C50C-407E-A947-70E740481C1C}">
                <a14:useLocalDpi xmlns:a14="http://schemas.microsoft.com/office/drawing/2010/main" val="0"/>
              </a:ext>
            </a:extLst>
          </a:blip>
          <a:srcRect l="5190" r="5525"/>
          <a:stretch>
            <a:fillRect/>
          </a:stretch>
        </p:blipFill>
        <p:spPr bwMode="auto">
          <a:xfrm>
            <a:off x="35496" y="332656"/>
            <a:ext cx="3573831" cy="573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2"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t="11569" r="6399"/>
          <a:stretch/>
        </p:blipFill>
        <p:spPr bwMode="auto">
          <a:xfrm>
            <a:off x="3596633" y="0"/>
            <a:ext cx="5414018" cy="606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矩形 4"/>
          <p:cNvSpPr>
            <a:spLocks noChangeArrowheads="1"/>
          </p:cNvSpPr>
          <p:nvPr/>
        </p:nvSpPr>
        <p:spPr bwMode="auto">
          <a:xfrm>
            <a:off x="3858935" y="3330280"/>
            <a:ext cx="5184576" cy="648072"/>
          </a:xfrm>
          <a:prstGeom prst="rect">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2" name="TextBox 1">
            <a:extLst>
              <a:ext uri="{FF2B5EF4-FFF2-40B4-BE49-F238E27FC236}">
                <a16:creationId xmlns:a16="http://schemas.microsoft.com/office/drawing/2014/main" id="{0E470366-E8C1-5C4B-9091-E4D0D02D9D81}"/>
              </a:ext>
            </a:extLst>
          </p:cNvPr>
          <p:cNvSpPr txBox="1"/>
          <p:nvPr/>
        </p:nvSpPr>
        <p:spPr>
          <a:xfrm>
            <a:off x="1655676" y="6021289"/>
            <a:ext cx="7020780" cy="369332"/>
          </a:xfrm>
          <a:prstGeom prst="rect">
            <a:avLst/>
          </a:prstGeom>
          <a:noFill/>
        </p:spPr>
        <p:txBody>
          <a:bodyPr wrap="square" rtlCol="0">
            <a:spAutoFit/>
          </a:bodyPr>
          <a:lstStyle/>
          <a:p>
            <a:r>
              <a:rPr lang="en-TW" dirty="0"/>
              <a:t>這個實驗本來是要測量地球相對於以太的速度。但怎麼都測不到。</a:t>
            </a:r>
          </a:p>
        </p:txBody>
      </p:sp>
      <p:sp>
        <p:nvSpPr>
          <p:cNvPr id="3" name="TextBox 2">
            <a:extLst>
              <a:ext uri="{FF2B5EF4-FFF2-40B4-BE49-F238E27FC236}">
                <a16:creationId xmlns:a16="http://schemas.microsoft.com/office/drawing/2014/main" id="{F7F4D107-A122-1947-839F-00992C2DD301}"/>
              </a:ext>
            </a:extLst>
          </p:cNvPr>
          <p:cNvSpPr txBox="1"/>
          <p:nvPr/>
        </p:nvSpPr>
        <p:spPr>
          <a:xfrm>
            <a:off x="1649736" y="6390621"/>
            <a:ext cx="6378648" cy="369332"/>
          </a:xfrm>
          <a:prstGeom prst="rect">
            <a:avLst/>
          </a:prstGeom>
          <a:noFill/>
        </p:spPr>
        <p:txBody>
          <a:bodyPr wrap="square" rtlCol="0">
            <a:spAutoFit/>
          </a:bodyPr>
          <a:lstStyle/>
          <a:p>
            <a:r>
              <a:rPr lang="en-TW" dirty="0"/>
              <a:t>唯一可能的結論是以太並不存在。電磁波並沒有介質！</a:t>
            </a:r>
          </a:p>
        </p:txBody>
      </p:sp>
    </p:spTree>
    <p:extLst>
      <p:ext uri="{BB962C8B-B14F-4D97-AF65-F5344CB8AC3E}">
        <p14:creationId xmlns:p14="http://schemas.microsoft.com/office/powerpoint/2010/main" val="11699359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8" descr="http://www.acclaimimages.com/_gallery/_images_n300/0515-0904-0722-5835_cartoon_rocket_ship_in_space_above_the_earth_and_mo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3284" y="2348880"/>
            <a:ext cx="2592387"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圖片 5" descr="eina15.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9968" y="2420317"/>
            <a:ext cx="17526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Speed_of_light_from_Earth_to_Mo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08988" y="1232396"/>
            <a:ext cx="82311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tebulb"/>
          <p:cNvSpPr>
            <a:spLocks noEditPoints="1" noChangeArrowheads="1"/>
          </p:cNvSpPr>
          <p:nvPr/>
        </p:nvSpPr>
        <p:spPr bwMode="auto">
          <a:xfrm>
            <a:off x="908988" y="1346189"/>
            <a:ext cx="386160" cy="512188"/>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 name="文字方塊 7"/>
          <p:cNvSpPr txBox="1">
            <a:spLocks noChangeArrowheads="1"/>
          </p:cNvSpPr>
          <p:nvPr/>
        </p:nvSpPr>
        <p:spPr bwMode="auto">
          <a:xfrm>
            <a:off x="1475656" y="5445224"/>
            <a:ext cx="6984776" cy="369332"/>
          </a:xfrm>
          <a:prstGeom prst="rect">
            <a:avLst/>
          </a:prstGeom>
          <a:noFill/>
          <a:ln w="9525">
            <a:noFill/>
            <a:miter lim="800000"/>
            <a:headEnd/>
            <a:tailEnd/>
          </a:ln>
        </p:spPr>
        <p:txBody>
          <a:bodyPr wrap="square">
            <a:spAutoFit/>
          </a:bodyPr>
          <a:lstStyle/>
          <a:p>
            <a:pPr>
              <a:defRPr/>
            </a:pPr>
            <a:r>
              <a:rPr lang="zh-TW" altLang="en-US" dirty="0"/>
              <a:t>根據實驗的結果，</a:t>
            </a:r>
            <a:r>
              <a:rPr lang="zh-TW" altLang="en-US" dirty="0">
                <a:latin typeface="+mn-lt"/>
              </a:rPr>
              <a:t>光速與測量者</a:t>
            </a:r>
            <a:r>
              <a:rPr lang="zh-TW" altLang="en-US" dirty="0"/>
              <a:t>及光源</a:t>
            </a:r>
            <a:r>
              <a:rPr lang="zh-TW" altLang="en-US" dirty="0">
                <a:latin typeface="+mn-lt"/>
              </a:rPr>
              <a:t>的運動狀態無關，永遠是</a:t>
            </a:r>
            <a:r>
              <a:rPr lang="en-US" altLang="zh-TW" i="1" dirty="0">
                <a:latin typeface="Times New Roman" panose="02020603050405020304" pitchFamily="18" charset="0"/>
                <a:cs typeface="Times New Roman" panose="02020603050405020304" pitchFamily="18" charset="0"/>
              </a:rPr>
              <a:t>c</a:t>
            </a:r>
            <a:r>
              <a:rPr lang="zh-TW" altLang="en-US" dirty="0">
                <a:latin typeface="Times New Roman" panose="02020603050405020304" pitchFamily="18" charset="0"/>
                <a:cs typeface="Times New Roman" panose="02020603050405020304" pitchFamily="18" charset="0"/>
              </a:rPr>
              <a:t>。</a:t>
            </a:r>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924" y="2361253"/>
            <a:ext cx="3089681" cy="2025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B4F2286-DDE9-7448-A711-3F229E3DB0D6}"/>
                  </a:ext>
                </a:extLst>
              </p:cNvPr>
              <p:cNvSpPr txBox="1"/>
              <p:nvPr/>
            </p:nvSpPr>
            <p:spPr>
              <a:xfrm>
                <a:off x="3863133" y="6011996"/>
                <a:ext cx="792187"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oMath>
                  </m:oMathPara>
                </a14:m>
                <a:endParaRPr lang="en-TW" dirty="0"/>
              </a:p>
            </p:txBody>
          </p:sp>
        </mc:Choice>
        <mc:Fallback xmlns="">
          <p:sp>
            <p:nvSpPr>
              <p:cNvPr id="2" name="TextBox 1">
                <a:extLst>
                  <a:ext uri="{FF2B5EF4-FFF2-40B4-BE49-F238E27FC236}">
                    <a16:creationId xmlns:a16="http://schemas.microsoft.com/office/drawing/2014/main" id="{BB4F2286-DDE9-7448-A711-3F229E3DB0D6}"/>
                  </a:ext>
                </a:extLst>
              </p:cNvPr>
              <p:cNvSpPr txBox="1">
                <a:spLocks noRot="1" noChangeAspect="1" noMove="1" noResize="1" noEditPoints="1" noAdjustHandles="1" noChangeArrowheads="1" noChangeShapeType="1" noTextEdit="1"/>
              </p:cNvSpPr>
              <p:nvPr/>
            </p:nvSpPr>
            <p:spPr>
              <a:xfrm>
                <a:off x="3863133" y="6011996"/>
                <a:ext cx="792187" cy="369332"/>
              </a:xfrm>
              <a:prstGeom prst="rect">
                <a:avLst/>
              </a:prstGeom>
              <a:blipFill>
                <a:blip r:embed="rId6"/>
                <a:stretch>
                  <a:fillRect/>
                </a:stretch>
              </a:blipFill>
            </p:spPr>
            <p:txBody>
              <a:bodyPr/>
              <a:lstStyle/>
              <a:p>
                <a:r>
                  <a:rPr lang="en-TW">
                    <a:noFill/>
                  </a:rPr>
                  <a:t> </a:t>
                </a:r>
              </a:p>
            </p:txBody>
          </p:sp>
        </mc:Fallback>
      </mc:AlternateContent>
      <p:sp>
        <p:nvSpPr>
          <p:cNvPr id="3" name="TextBox 2">
            <a:extLst>
              <a:ext uri="{FF2B5EF4-FFF2-40B4-BE49-F238E27FC236}">
                <a16:creationId xmlns:a16="http://schemas.microsoft.com/office/drawing/2014/main" id="{4F305901-6744-1F46-B923-799BA842BB53}"/>
              </a:ext>
            </a:extLst>
          </p:cNvPr>
          <p:cNvSpPr txBox="1"/>
          <p:nvPr/>
        </p:nvSpPr>
        <p:spPr>
          <a:xfrm>
            <a:off x="7020272" y="4941267"/>
            <a:ext cx="720080" cy="369332"/>
          </a:xfrm>
          <a:prstGeom prst="rect">
            <a:avLst/>
          </a:prstGeom>
          <a:noFill/>
        </p:spPr>
        <p:txBody>
          <a:bodyPr wrap="square" rtlCol="0">
            <a:spAutoFit/>
          </a:bodyPr>
          <a:lstStyle/>
          <a:p>
            <a:r>
              <a:rPr lang="en-TW" dirty="0"/>
              <a:t>勝！</a:t>
            </a:r>
          </a:p>
        </p:txBody>
      </p:sp>
      <p:pic>
        <p:nvPicPr>
          <p:cNvPr id="55298" name="Picture 2" descr="Party Popper Emoji (U+1F389)">
            <a:extLst>
              <a:ext uri="{FF2B5EF4-FFF2-40B4-BE49-F238E27FC236}">
                <a16:creationId xmlns:a16="http://schemas.microsoft.com/office/drawing/2014/main" id="{739F3E1E-D532-CD4E-8B99-97C537F421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8728" y="4080049"/>
            <a:ext cx="1167679" cy="11676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C0E40E7-B49F-74A7-FF91-0461DD6B391F}"/>
              </a:ext>
            </a:extLst>
          </p:cNvPr>
          <p:cNvSpPr txBox="1"/>
          <p:nvPr/>
        </p:nvSpPr>
        <p:spPr>
          <a:xfrm>
            <a:off x="4860032" y="5961962"/>
            <a:ext cx="3600400" cy="369332"/>
          </a:xfrm>
          <a:prstGeom prst="rect">
            <a:avLst/>
          </a:prstGeom>
          <a:noFill/>
        </p:spPr>
        <p:txBody>
          <a:bodyPr wrap="square" rtlCol="0">
            <a:spAutoFit/>
          </a:bodyPr>
          <a:lstStyle/>
          <a:p>
            <a:r>
              <a:rPr lang="en-TW" dirty="0"/>
              <a:t>這對大家都是一個驚奇。</a:t>
            </a:r>
          </a:p>
        </p:txBody>
      </p:sp>
    </p:spTree>
    <p:extLst>
      <p:ext uri="{BB962C8B-B14F-4D97-AF65-F5344CB8AC3E}">
        <p14:creationId xmlns:p14="http://schemas.microsoft.com/office/powerpoint/2010/main" val="339999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5298"/>
                                        </p:tgtEl>
                                        <p:attrNameLst>
                                          <p:attrName>style.visibility</p:attrName>
                                        </p:attrNameLst>
                                      </p:cBhvr>
                                      <p:to>
                                        <p:strVal val="visible"/>
                                      </p:to>
                                    </p:set>
                                    <p:anim calcmode="lin" valueType="num">
                                      <p:cBhvr additive="base">
                                        <p:cTn id="11" dur="500" fill="hold"/>
                                        <p:tgtEl>
                                          <p:spTgt spid="55298"/>
                                        </p:tgtEl>
                                        <p:attrNameLst>
                                          <p:attrName>ppt_x</p:attrName>
                                        </p:attrNameLst>
                                      </p:cBhvr>
                                      <p:tavLst>
                                        <p:tav tm="0">
                                          <p:val>
                                            <p:strVal val="#ppt_x"/>
                                          </p:val>
                                        </p:tav>
                                        <p:tav tm="100000">
                                          <p:val>
                                            <p:strVal val="#ppt_x"/>
                                          </p:val>
                                        </p:tav>
                                      </p:tavLst>
                                    </p:anim>
                                    <p:anim calcmode="lin" valueType="num">
                                      <p:cBhvr additive="base">
                                        <p:cTn id="12" dur="500" fill="hold"/>
                                        <p:tgtEl>
                                          <p:spTgt spid="5529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endParaRPr lang="zh-TW" altLang="en-US"/>
          </a:p>
        </p:txBody>
      </p:sp>
      <p:sp>
        <p:nvSpPr>
          <p:cNvPr id="13315" name="Rectangle 3"/>
          <p:cNvSpPr>
            <a:spLocks noGrp="1" noChangeArrowheads="1"/>
          </p:cNvSpPr>
          <p:nvPr>
            <p:ph type="body" idx="1"/>
          </p:nvPr>
        </p:nvSpPr>
        <p:spPr/>
        <p:txBody>
          <a:bodyPr/>
          <a:lstStyle/>
          <a:p>
            <a:pPr eaLnBrk="1" hangingPunct="1"/>
            <a:endParaRPr lang="zh-TW" altLang="en-US"/>
          </a:p>
        </p:txBody>
      </p:sp>
      <p:pic>
        <p:nvPicPr>
          <p:cNvPr id="13316" name="Picture 4" descr="File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6288" y="-419100"/>
            <a:ext cx="10698163"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文字方塊 1"/>
          <p:cNvSpPr txBox="1">
            <a:spLocks noChangeArrowheads="1"/>
          </p:cNvSpPr>
          <p:nvPr/>
        </p:nvSpPr>
        <p:spPr bwMode="auto">
          <a:xfrm>
            <a:off x="35496" y="2204864"/>
            <a:ext cx="9289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lang="zh-TW" altLang="en-US" sz="1800" dirty="0">
                <a:latin typeface="Arial" charset="0"/>
              </a:rPr>
              <a:t>地面上量到的光速，與移動的觀察者量到的光速，完全一樣，光是很特別的東西！</a:t>
            </a:r>
          </a:p>
        </p:txBody>
      </p:sp>
      <p:sp>
        <p:nvSpPr>
          <p:cNvPr id="2" name="Lightning Bolt 1">
            <a:extLst>
              <a:ext uri="{FF2B5EF4-FFF2-40B4-BE49-F238E27FC236}">
                <a16:creationId xmlns:a16="http://schemas.microsoft.com/office/drawing/2014/main" id="{162FBC1B-73A7-C842-F095-80295DDB015E}"/>
              </a:ext>
            </a:extLst>
          </p:cNvPr>
          <p:cNvSpPr/>
          <p:nvPr/>
        </p:nvSpPr>
        <p:spPr>
          <a:xfrm rot="19984860">
            <a:off x="4169618" y="2939637"/>
            <a:ext cx="2160240" cy="648072"/>
          </a:xfrm>
          <a:prstGeom prst="lightningBolt">
            <a:avLst/>
          </a:prstGeom>
          <a:solidFill>
            <a:srgbClr val="FFFF00"/>
          </a:solidFill>
          <a:ln w="444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3" name="Right Arrow 2">
            <a:extLst>
              <a:ext uri="{FF2B5EF4-FFF2-40B4-BE49-F238E27FC236}">
                <a16:creationId xmlns:a16="http://schemas.microsoft.com/office/drawing/2014/main" id="{D584AFEF-9A09-3793-3687-A5160483958D}"/>
              </a:ext>
            </a:extLst>
          </p:cNvPr>
          <p:cNvSpPr/>
          <p:nvPr/>
        </p:nvSpPr>
        <p:spPr>
          <a:xfrm>
            <a:off x="6804248" y="3029260"/>
            <a:ext cx="864096" cy="399740"/>
          </a:xfrm>
          <a:prstGeom prst="rightArrow">
            <a:avLst/>
          </a:prstGeom>
          <a:solidFill>
            <a:srgbClr val="00B050"/>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Tree>
    <p:extLst>
      <p:ext uri="{BB962C8B-B14F-4D97-AF65-F5344CB8AC3E}">
        <p14:creationId xmlns:p14="http://schemas.microsoft.com/office/powerpoint/2010/main" val="25204266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BF8C7-08CD-0873-68F9-29E61F856C0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FEDD2BC-7B23-C6A9-1B8A-2CE95481F443}"/>
              </a:ext>
            </a:extLst>
          </p:cNvPr>
          <p:cNvSpPr/>
          <p:nvPr/>
        </p:nvSpPr>
        <p:spPr>
          <a:xfrm>
            <a:off x="4545445" y="1441178"/>
            <a:ext cx="3509470" cy="2116289"/>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5" name="Rectangle 4">
            <a:extLst>
              <a:ext uri="{FF2B5EF4-FFF2-40B4-BE49-F238E27FC236}">
                <a16:creationId xmlns:a16="http://schemas.microsoft.com/office/drawing/2014/main" id="{857335CF-6FDC-3565-53E8-C12CFB8309B0}"/>
              </a:ext>
            </a:extLst>
          </p:cNvPr>
          <p:cNvSpPr/>
          <p:nvPr/>
        </p:nvSpPr>
        <p:spPr>
          <a:xfrm>
            <a:off x="675935" y="1418953"/>
            <a:ext cx="3509470" cy="2116289"/>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pic>
        <p:nvPicPr>
          <p:cNvPr id="50179" name="Picture 5" descr="http://www.aei.mpg.de/einsteinOnline/en/images/elementary/relbewegung1s.png">
            <a:extLst>
              <a:ext uri="{FF2B5EF4-FFF2-40B4-BE49-F238E27FC236}">
                <a16:creationId xmlns:a16="http://schemas.microsoft.com/office/drawing/2014/main" id="{DD62ACFA-B7B6-F337-685A-8E2DF9EA4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044" y="1648125"/>
            <a:ext cx="2442121" cy="176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7" descr="http://www.aei.mpg.de/einsteinOnline/en/images/elementary/relbewegung2s.png">
            <a:extLst>
              <a:ext uri="{FF2B5EF4-FFF2-40B4-BE49-F238E27FC236}">
                <a16:creationId xmlns:a16="http://schemas.microsoft.com/office/drawing/2014/main" id="{14AB075B-7AD3-95D2-56C6-7DB78042A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3716" y="1593863"/>
            <a:ext cx="2387119" cy="176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3">
            <a:extLst>
              <a:ext uri="{FF2B5EF4-FFF2-40B4-BE49-F238E27FC236}">
                <a16:creationId xmlns:a16="http://schemas.microsoft.com/office/drawing/2014/main" id="{469AAB54-2F0B-FF38-FDB9-6277304E3715}"/>
              </a:ext>
            </a:extLst>
          </p:cNvPr>
          <p:cNvSpPr txBox="1">
            <a:spLocks noChangeArrowheads="1"/>
          </p:cNvSpPr>
          <p:nvPr/>
        </p:nvSpPr>
        <p:spPr bwMode="auto">
          <a:xfrm>
            <a:off x="764850" y="447517"/>
            <a:ext cx="72650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solidFill>
                  <a:srgbClr val="FF0000"/>
                </a:solidFill>
                <a:latin typeface="Arial" charset="0"/>
              </a:rPr>
              <a:t>相對性原則 </a:t>
            </a:r>
            <a:r>
              <a:rPr kumimoji="0" lang="en-US" altLang="zh-TW" sz="1800" dirty="0">
                <a:solidFill>
                  <a:srgbClr val="FF0000"/>
                </a:solidFill>
                <a:latin typeface="Cambria Math" panose="02040503050406030204" pitchFamily="18" charset="0"/>
                <a:ea typeface="Cambria Math" panose="02040503050406030204" pitchFamily="18" charset="0"/>
              </a:rPr>
              <a:t>The Principle of Relativity</a:t>
            </a:r>
            <a:r>
              <a:rPr kumimoji="0" lang="zh-TW" altLang="en-US" sz="1800" dirty="0">
                <a:solidFill>
                  <a:srgbClr val="FF0000"/>
                </a:solidFill>
                <a:latin typeface="Cambria Math" panose="02040503050406030204" pitchFamily="18" charset="0"/>
                <a:ea typeface="Cambria Math" panose="02040503050406030204" pitchFamily="18" charset="0"/>
              </a:rPr>
              <a:t>。</a:t>
            </a:r>
            <a:endParaRPr kumimoji="0" lang="zh-TW" altLang="en-US" sz="1800" dirty="0">
              <a:solidFill>
                <a:srgbClr val="FF0000"/>
              </a:solidFill>
              <a:latin typeface="Cambria Math" panose="02040503050406030204" pitchFamily="18" charset="0"/>
            </a:endParaRPr>
          </a:p>
        </p:txBody>
      </p:sp>
      <p:sp>
        <p:nvSpPr>
          <p:cNvPr id="11" name="文字方塊 4">
            <a:extLst>
              <a:ext uri="{FF2B5EF4-FFF2-40B4-BE49-F238E27FC236}">
                <a16:creationId xmlns:a16="http://schemas.microsoft.com/office/drawing/2014/main" id="{A89019BC-42A1-5729-C333-43A282E43D57}"/>
              </a:ext>
            </a:extLst>
          </p:cNvPr>
          <p:cNvSpPr txBox="1">
            <a:spLocks noChangeArrowheads="1"/>
          </p:cNvSpPr>
          <p:nvPr/>
        </p:nvSpPr>
        <p:spPr bwMode="auto">
          <a:xfrm>
            <a:off x="764850" y="922180"/>
            <a:ext cx="74133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沒有任何力學實驗與觀測可以讓你決定觀察者的絕對運動速度！</a:t>
            </a:r>
          </a:p>
        </p:txBody>
      </p:sp>
      <p:sp>
        <p:nvSpPr>
          <p:cNvPr id="3" name="TextBox 2">
            <a:extLst>
              <a:ext uri="{FF2B5EF4-FFF2-40B4-BE49-F238E27FC236}">
                <a16:creationId xmlns:a16="http://schemas.microsoft.com/office/drawing/2014/main" id="{E689CA6B-69F7-1652-9B44-A9C8C714EFCE}"/>
              </a:ext>
            </a:extLst>
          </p:cNvPr>
          <p:cNvSpPr txBox="1"/>
          <p:nvPr/>
        </p:nvSpPr>
        <p:spPr>
          <a:xfrm>
            <a:off x="764849" y="4293096"/>
            <a:ext cx="6595985" cy="369332"/>
          </a:xfrm>
          <a:prstGeom prst="rect">
            <a:avLst/>
          </a:prstGeom>
          <a:noFill/>
        </p:spPr>
        <p:txBody>
          <a:bodyPr wrap="square">
            <a:spAutoFit/>
          </a:bodyPr>
          <a:lstStyle/>
          <a:p>
            <a:r>
              <a:rPr lang="zh-TW" altLang="en-US" dirty="0">
                <a:latin typeface="+mn-lt"/>
              </a:rPr>
              <a:t>光速與測量者</a:t>
            </a:r>
            <a:r>
              <a:rPr lang="zh-TW" altLang="en-US" dirty="0"/>
              <a:t>及光源</a:t>
            </a:r>
            <a:r>
              <a:rPr lang="zh-TW" altLang="en-US" dirty="0">
                <a:latin typeface="+mn-lt"/>
              </a:rPr>
              <a:t>的運動狀態無關，永遠是</a:t>
            </a:r>
            <a:r>
              <a:rPr lang="en-US" altLang="zh-TW" i="1" dirty="0">
                <a:latin typeface="Times New Roman" panose="02020603050405020304" pitchFamily="18" charset="0"/>
                <a:cs typeface="Times New Roman" panose="02020603050405020304" pitchFamily="18" charset="0"/>
              </a:rPr>
              <a:t>c</a:t>
            </a:r>
            <a:r>
              <a:rPr lang="zh-TW" altLang="en-US" dirty="0">
                <a:latin typeface="Times New Roman" panose="02020603050405020304" pitchFamily="18" charset="0"/>
                <a:cs typeface="Times New Roman" panose="02020603050405020304" pitchFamily="18" charset="0"/>
              </a:rPr>
              <a:t>。</a:t>
            </a:r>
            <a:endParaRPr lang="en-US" dirty="0"/>
          </a:p>
        </p:txBody>
      </p:sp>
      <p:pic>
        <p:nvPicPr>
          <p:cNvPr id="4" name="Picture 6" descr="http://www.bhm.ch/downloads/04_Einstein_in_Bern.jpg">
            <a:extLst>
              <a:ext uri="{FF2B5EF4-FFF2-40B4-BE49-F238E27FC236}">
                <a16:creationId xmlns:a16="http://schemas.microsoft.com/office/drawing/2014/main" id="{8DFF89E6-942A-C4A6-4D3A-F5F341F99F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0279"/>
          <a:stretch>
            <a:fillRect/>
          </a:stretch>
        </p:blipFill>
        <p:spPr bwMode="auto">
          <a:xfrm>
            <a:off x="6324317" y="3739790"/>
            <a:ext cx="2357787" cy="278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3">
            <a:extLst>
              <a:ext uri="{FF2B5EF4-FFF2-40B4-BE49-F238E27FC236}">
                <a16:creationId xmlns:a16="http://schemas.microsoft.com/office/drawing/2014/main" id="{C3F24FF2-D68D-955C-BD79-E9C7866F8A92}"/>
              </a:ext>
            </a:extLst>
          </p:cNvPr>
          <p:cNvSpPr txBox="1">
            <a:spLocks noChangeArrowheads="1"/>
          </p:cNvSpPr>
          <p:nvPr/>
        </p:nvSpPr>
        <p:spPr bwMode="auto">
          <a:xfrm>
            <a:off x="764849" y="3868296"/>
            <a:ext cx="72650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solidFill>
                  <a:srgbClr val="FF0000"/>
                </a:solidFill>
                <a:latin typeface="Arial" charset="0"/>
              </a:rPr>
              <a:t>光速恆定原則 </a:t>
            </a:r>
            <a:r>
              <a:rPr kumimoji="0" lang="en-US" altLang="zh-TW" sz="1800" dirty="0">
                <a:solidFill>
                  <a:srgbClr val="FF0000"/>
                </a:solidFill>
                <a:latin typeface="Cambria Math" panose="02040503050406030204" pitchFamily="18" charset="0"/>
                <a:ea typeface="Cambria Math" panose="02040503050406030204" pitchFamily="18" charset="0"/>
              </a:rPr>
              <a:t>The Constancy of the speed of light</a:t>
            </a:r>
            <a:r>
              <a:rPr kumimoji="0" lang="zh-TW" altLang="en-US" sz="1800" dirty="0">
                <a:solidFill>
                  <a:srgbClr val="FF0000"/>
                </a:solidFill>
                <a:latin typeface="Cambria Math" panose="02040503050406030204" pitchFamily="18" charset="0"/>
                <a:ea typeface="Cambria Math" panose="02040503050406030204" pitchFamily="18" charset="0"/>
              </a:rPr>
              <a:t>。</a:t>
            </a:r>
            <a:endParaRPr kumimoji="0" lang="en-US" altLang="zh-TW" sz="1800" dirty="0">
              <a:solidFill>
                <a:srgbClr val="FF0000"/>
              </a:solidFill>
              <a:latin typeface="Cambria Math" panose="02040503050406030204" pitchFamily="18" charset="0"/>
              <a:ea typeface="Cambria Math" panose="02040503050406030204" pitchFamily="18" charset="0"/>
            </a:endParaRPr>
          </a:p>
        </p:txBody>
      </p:sp>
      <p:sp>
        <p:nvSpPr>
          <p:cNvPr id="9" name="TextBox 8">
            <a:extLst>
              <a:ext uri="{FF2B5EF4-FFF2-40B4-BE49-F238E27FC236}">
                <a16:creationId xmlns:a16="http://schemas.microsoft.com/office/drawing/2014/main" id="{546D19EA-BEE4-0381-C919-D2555DC5DDF9}"/>
              </a:ext>
            </a:extLst>
          </p:cNvPr>
          <p:cNvSpPr txBox="1"/>
          <p:nvPr/>
        </p:nvSpPr>
        <p:spPr>
          <a:xfrm>
            <a:off x="764849" y="5410640"/>
            <a:ext cx="5184576" cy="369332"/>
          </a:xfrm>
          <a:prstGeom prst="rect">
            <a:avLst/>
          </a:prstGeom>
          <a:noFill/>
        </p:spPr>
        <p:txBody>
          <a:bodyPr wrap="square" rtlCol="0">
            <a:spAutoFit/>
          </a:bodyPr>
          <a:lstStyle/>
          <a:p>
            <a:r>
              <a:rPr lang="en-US" dirty="0" err="1"/>
              <a:t>這是愛因斯坦特殊相對論兩個假設</a:t>
            </a:r>
            <a:r>
              <a:rPr lang="en-US" dirty="0"/>
              <a:t>。</a:t>
            </a:r>
          </a:p>
        </p:txBody>
      </p:sp>
      <p:sp>
        <p:nvSpPr>
          <p:cNvPr id="12" name="TextBox 11">
            <a:extLst>
              <a:ext uri="{FF2B5EF4-FFF2-40B4-BE49-F238E27FC236}">
                <a16:creationId xmlns:a16="http://schemas.microsoft.com/office/drawing/2014/main" id="{92FAEC14-3BD2-40A2-9EE4-3A1D89800809}"/>
              </a:ext>
            </a:extLst>
          </p:cNvPr>
          <p:cNvSpPr txBox="1"/>
          <p:nvPr/>
        </p:nvSpPr>
        <p:spPr>
          <a:xfrm>
            <a:off x="764849" y="5897871"/>
            <a:ext cx="4887271" cy="369332"/>
          </a:xfrm>
          <a:prstGeom prst="rect">
            <a:avLst/>
          </a:prstGeom>
          <a:noFill/>
        </p:spPr>
        <p:txBody>
          <a:bodyPr wrap="square" rtlCol="0">
            <a:spAutoFit/>
          </a:bodyPr>
          <a:lstStyle/>
          <a:p>
            <a:r>
              <a:rPr lang="en-US" dirty="0" err="1"/>
              <a:t>光速恆定多少可以自相對性原則得出</a:t>
            </a:r>
            <a:r>
              <a:rPr lang="en-US" dirty="0"/>
              <a:t>。</a:t>
            </a:r>
          </a:p>
        </p:txBody>
      </p:sp>
    </p:spTree>
    <p:extLst>
      <p:ext uri="{BB962C8B-B14F-4D97-AF65-F5344CB8AC3E}">
        <p14:creationId xmlns:p14="http://schemas.microsoft.com/office/powerpoint/2010/main" val="3357214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lh5.google.com/fisherwy/R9q-u6LXVMI/AAAAAAAAN74/J8MRcS54KG0/Albert%20Einstein%20s%20Birthday%20is%20on%20Pi%20Day%20March%2014%5B3%5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213" y="946150"/>
            <a:ext cx="38481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descr="http://www.intentblog.com/archives/tagore-einstei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7588" y="2755900"/>
            <a:ext cx="3651250"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 calcmode="lin" valueType="num">
                                      <p:cBhvr additive="base">
                                        <p:cTn id="7" dur="500" fill="hold"/>
                                        <p:tgtEl>
                                          <p:spTgt spid="20483"/>
                                        </p:tgtEl>
                                        <p:attrNameLst>
                                          <p:attrName>ppt_x</p:attrName>
                                        </p:attrNameLst>
                                      </p:cBhvr>
                                      <p:tavLst>
                                        <p:tav tm="0">
                                          <p:val>
                                            <p:strVal val="#ppt_x"/>
                                          </p:val>
                                        </p:tav>
                                        <p:tav tm="100000">
                                          <p:val>
                                            <p:strVal val="#ppt_x"/>
                                          </p:val>
                                        </p:tav>
                                      </p:tavLst>
                                    </p:anim>
                                    <p:anim calcmode="lin" valueType="num">
                                      <p:cBhvr additive="base">
                                        <p:cTn id="8" dur="500" fill="hold"/>
                                        <p:tgtEl>
                                          <p:spTgt spid="204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圖片 3" descr="450px-Einsteinhaus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9250" y="727075"/>
            <a:ext cx="3971925"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矩形 4"/>
          <p:cNvSpPr>
            <a:spLocks noChangeArrowheads="1"/>
          </p:cNvSpPr>
          <p:nvPr/>
        </p:nvSpPr>
        <p:spPr bwMode="auto">
          <a:xfrm>
            <a:off x="920750" y="5108575"/>
            <a:ext cx="2409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en-US" altLang="zh-TW" sz="1800" dirty="0">
                <a:cs typeface="Times New Roman" panose="02020603050405020304" pitchFamily="18" charset="0"/>
              </a:rPr>
              <a:t>Albert Einstein, 1905</a:t>
            </a:r>
            <a:endParaRPr kumimoji="0" lang="zh-TW" altLang="en-US" sz="1800" dirty="0">
              <a:cs typeface="Times New Roman" panose="02020603050405020304" pitchFamily="18" charset="0"/>
            </a:endParaRPr>
          </a:p>
        </p:txBody>
      </p:sp>
      <p:sp>
        <p:nvSpPr>
          <p:cNvPr id="98308" name="文字方塊 4"/>
          <p:cNvSpPr txBox="1">
            <a:spLocks noChangeArrowheads="1"/>
          </p:cNvSpPr>
          <p:nvPr/>
        </p:nvSpPr>
        <p:spPr bwMode="auto">
          <a:xfrm>
            <a:off x="628650" y="5656263"/>
            <a:ext cx="3140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en-US" altLang="zh-TW" sz="1800"/>
              <a:t>Annus Mirabilis</a:t>
            </a:r>
            <a:r>
              <a:rPr kumimoji="0" lang="zh-TW" altLang="en-US" sz="1800"/>
              <a:t> </a:t>
            </a:r>
            <a:r>
              <a:rPr kumimoji="0" lang="en-US" altLang="zh-TW" sz="1800"/>
              <a:t>(Miracle Year)</a:t>
            </a:r>
            <a:endParaRPr kumimoji="0" lang="zh-TW" altLang="en-US" sz="1800"/>
          </a:p>
        </p:txBody>
      </p:sp>
      <p:pic>
        <p:nvPicPr>
          <p:cNvPr id="98309" name="Picture 6" descr="http://www.bhm.ch/downloads/04_Einstein_in_Bern.jpg"/>
          <p:cNvPicPr>
            <a:picLocks noChangeAspect="1" noChangeArrowheads="1"/>
          </p:cNvPicPr>
          <p:nvPr/>
        </p:nvPicPr>
        <p:blipFill>
          <a:blip r:embed="rId3" cstate="print">
            <a:extLst>
              <a:ext uri="{28A0092B-C50C-407E-A947-70E740481C1C}">
                <a14:useLocalDpi xmlns:a14="http://schemas.microsoft.com/office/drawing/2010/main" val="0"/>
              </a:ext>
            </a:extLst>
          </a:blip>
          <a:srcRect t="20279"/>
          <a:stretch>
            <a:fillRect/>
          </a:stretch>
        </p:blipFill>
        <p:spPr bwMode="auto">
          <a:xfrm>
            <a:off x="373063" y="727075"/>
            <a:ext cx="3546475"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67F1237-9C36-BF43-821A-F07082B51660}"/>
              </a:ext>
            </a:extLst>
          </p:cNvPr>
          <p:cNvSpPr txBox="1"/>
          <p:nvPr/>
        </p:nvSpPr>
        <p:spPr>
          <a:xfrm>
            <a:off x="373063" y="6184790"/>
            <a:ext cx="8447409" cy="369332"/>
          </a:xfrm>
          <a:prstGeom prst="rect">
            <a:avLst/>
          </a:prstGeom>
          <a:noFill/>
        </p:spPr>
        <p:txBody>
          <a:bodyPr wrap="square" rtlCol="0">
            <a:spAutoFit/>
          </a:bodyPr>
          <a:lstStyle/>
          <a:p>
            <a:r>
              <a:rPr lang="en-TW" dirty="0"/>
              <a:t>愛因斯坦的天才使他進一步看出別人未察覺的光速恆定所隱含的爆炸性結論！</a:t>
            </a:r>
          </a:p>
        </p:txBody>
      </p:sp>
    </p:spTree>
    <p:extLst>
      <p:ext uri="{BB962C8B-B14F-4D97-AF65-F5344CB8AC3E}">
        <p14:creationId xmlns:p14="http://schemas.microsoft.com/office/powerpoint/2010/main" val="8148654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www.teslasociety.com/einsteinbuil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925" y="1347788"/>
            <a:ext cx="5715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3"/>
          <p:cNvSpPr txBox="1">
            <a:spLocks noChangeArrowheads="1"/>
          </p:cNvSpPr>
          <p:nvPr/>
        </p:nvSpPr>
        <p:spPr bwMode="auto">
          <a:xfrm>
            <a:off x="1403648" y="5589240"/>
            <a:ext cx="5832648" cy="369332"/>
          </a:xfrm>
          <a:prstGeom prst="rect">
            <a:avLst/>
          </a:prstGeom>
          <a:noFill/>
          <a:ln w="9525">
            <a:noFill/>
            <a:miter lim="800000"/>
            <a:headEnd/>
            <a:tailEnd/>
          </a:ln>
        </p:spPr>
        <p:txBody>
          <a:bodyPr wrap="square">
            <a:spAutoFit/>
          </a:bodyPr>
          <a:lstStyle/>
          <a:p>
            <a:pPr>
              <a:defRPr/>
            </a:pPr>
            <a:r>
              <a:rPr lang="zh-TW" altLang="en-US" dirty="0"/>
              <a:t>這一年</a:t>
            </a:r>
            <a:r>
              <a:rPr lang="en-US" altLang="zh-TW" dirty="0">
                <a:latin typeface="Times New Roman" panose="02020603050405020304" pitchFamily="18" charset="0"/>
                <a:cs typeface="Times New Roman" panose="02020603050405020304" pitchFamily="18" charset="0"/>
              </a:rPr>
              <a:t>Einstein</a:t>
            </a:r>
            <a:r>
              <a:rPr lang="zh-TW" altLang="en-US" dirty="0"/>
              <a:t>發表了四篇撼動物理學基礎的論文！</a:t>
            </a:r>
          </a:p>
        </p:txBody>
      </p:sp>
    </p:spTree>
    <p:extLst>
      <p:ext uri="{BB962C8B-B14F-4D97-AF65-F5344CB8AC3E}">
        <p14:creationId xmlns:p14="http://schemas.microsoft.com/office/powerpoint/2010/main" val="8568746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3563" y="2773363"/>
            <a:ext cx="6462712" cy="408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150" y="252413"/>
            <a:ext cx="4887913"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文字方塊 3"/>
          <p:cNvSpPr txBox="1">
            <a:spLocks noChangeArrowheads="1"/>
          </p:cNvSpPr>
          <p:nvPr/>
        </p:nvSpPr>
        <p:spPr bwMode="auto">
          <a:xfrm>
            <a:off x="1870075" y="3319463"/>
            <a:ext cx="2446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solidFill>
                  <a:srgbClr val="FF0000"/>
                </a:solidFill>
                <a:latin typeface="Arial" charset="0"/>
              </a:rPr>
              <a:t>運動物體的電動力學</a:t>
            </a:r>
          </a:p>
        </p:txBody>
      </p:sp>
    </p:spTree>
    <p:extLst>
      <p:ext uri="{BB962C8B-B14F-4D97-AF65-F5344CB8AC3E}">
        <p14:creationId xmlns:p14="http://schemas.microsoft.com/office/powerpoint/2010/main" val="5857402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9570" name="Picture 2" descr="http://media-2.web.britannica.com/eb-media/62/91962-004-5B9D47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212420"/>
            <a:ext cx="4762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2" descr="http://media-2.web.britannica.com/eb-media/62/91962-004-5B9D4732.jpg"/>
          <p:cNvPicPr>
            <a:picLocks noChangeAspect="1" noChangeArrowheads="1"/>
          </p:cNvPicPr>
          <p:nvPr/>
        </p:nvPicPr>
        <p:blipFill>
          <a:blip r:embed="rId2">
            <a:extLst>
              <a:ext uri="{28A0092B-C50C-407E-A947-70E740481C1C}">
                <a14:useLocalDpi xmlns:a14="http://schemas.microsoft.com/office/drawing/2010/main" val="0"/>
              </a:ext>
            </a:extLst>
          </a:blip>
          <a:srcRect l="29001" r="24232" b="78500"/>
          <a:stretch>
            <a:fillRect/>
          </a:stretch>
        </p:blipFill>
        <p:spPr bwMode="auto">
          <a:xfrm>
            <a:off x="3007147" y="2687083"/>
            <a:ext cx="2227263"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文字方塊 4"/>
          <p:cNvSpPr txBox="1">
            <a:spLocks noChangeArrowheads="1"/>
          </p:cNvSpPr>
          <p:nvPr/>
        </p:nvSpPr>
        <p:spPr bwMode="auto">
          <a:xfrm>
            <a:off x="1765722" y="5644595"/>
            <a:ext cx="7054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如果與觀察者等距的兩件事發出的光同時到達觀察者，</a:t>
            </a:r>
          </a:p>
        </p:txBody>
      </p:sp>
      <p:sp>
        <p:nvSpPr>
          <p:cNvPr id="109574" name="文字方塊 1"/>
          <p:cNvSpPr txBox="1">
            <a:spLocks noChangeArrowheads="1"/>
          </p:cNvSpPr>
          <p:nvPr/>
        </p:nvSpPr>
        <p:spPr bwMode="auto">
          <a:xfrm>
            <a:off x="1765722" y="5229200"/>
            <a:ext cx="5294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甚麼是同時？</a:t>
            </a:r>
            <a:r>
              <a:rPr kumimoji="0" lang="en-US" altLang="zh-TW" sz="1800" dirty="0">
                <a:solidFill>
                  <a:srgbClr val="FF0000"/>
                </a:solidFill>
              </a:rPr>
              <a:t>Simultaneity</a:t>
            </a:r>
            <a:endParaRPr kumimoji="0" lang="zh-TW" altLang="en-US" sz="1800" dirty="0"/>
          </a:p>
        </p:txBody>
      </p:sp>
      <p:sp>
        <p:nvSpPr>
          <p:cNvPr id="2" name="矩形 1"/>
          <p:cNvSpPr/>
          <p:nvPr/>
        </p:nvSpPr>
        <p:spPr>
          <a:xfrm>
            <a:off x="1551248" y="627180"/>
            <a:ext cx="5612358" cy="369332"/>
          </a:xfrm>
          <a:prstGeom prst="rect">
            <a:avLst/>
          </a:prstGeom>
        </p:spPr>
        <p:txBody>
          <a:bodyPr wrap="square">
            <a:spAutoFit/>
          </a:bodyPr>
          <a:lstStyle/>
          <a:p>
            <a:r>
              <a:rPr lang="en-US" altLang="zh-TW" dirty="0">
                <a:latin typeface="Times New Roman" panose="02020603050405020304" pitchFamily="18" charset="0"/>
                <a:cs typeface="Times New Roman" panose="02020603050405020304" pitchFamily="18" charset="0"/>
              </a:rPr>
              <a:t>Einstein</a:t>
            </a:r>
            <a:r>
              <a:rPr lang="zh-TW" altLang="en-US" dirty="0"/>
              <a:t>證明光速恆定原則顯示同時性是相對的。</a:t>
            </a:r>
          </a:p>
        </p:txBody>
      </p:sp>
      <p:sp>
        <p:nvSpPr>
          <p:cNvPr id="3" name="矩形 2"/>
          <p:cNvSpPr/>
          <p:nvPr/>
        </p:nvSpPr>
        <p:spPr>
          <a:xfrm>
            <a:off x="1551248" y="1184954"/>
            <a:ext cx="6625753" cy="369332"/>
          </a:xfrm>
          <a:prstGeom prst="rect">
            <a:avLst/>
          </a:prstGeom>
        </p:spPr>
        <p:txBody>
          <a:bodyPr wrap="square">
            <a:spAutoFit/>
          </a:bodyPr>
          <a:lstStyle/>
          <a:p>
            <a:r>
              <a:rPr lang="zh-TW" altLang="zh-TW" dirty="0"/>
              <a:t>相隔一定距離的兩個事件，如果一個觀察者測量為同時發生，</a:t>
            </a:r>
            <a:endParaRPr lang="zh-TW" altLang="en-US" dirty="0"/>
          </a:p>
        </p:txBody>
      </p:sp>
      <p:sp>
        <p:nvSpPr>
          <p:cNvPr id="4" name="矩形 3"/>
          <p:cNvSpPr/>
          <p:nvPr/>
        </p:nvSpPr>
        <p:spPr>
          <a:xfrm>
            <a:off x="1551248" y="1612161"/>
            <a:ext cx="6492180" cy="369332"/>
          </a:xfrm>
          <a:prstGeom prst="rect">
            <a:avLst/>
          </a:prstGeom>
        </p:spPr>
        <p:txBody>
          <a:bodyPr wrap="square">
            <a:spAutoFit/>
          </a:bodyPr>
          <a:lstStyle/>
          <a:p>
            <a:r>
              <a:rPr lang="zh-TW" altLang="zh-TW" dirty="0"/>
              <a:t>由另一個相對移動的的觀察者測量，就一定不同時發生</a:t>
            </a:r>
            <a:r>
              <a:rPr lang="zh-TW" altLang="en-US" dirty="0"/>
              <a:t>。</a:t>
            </a:r>
          </a:p>
        </p:txBody>
      </p:sp>
      <p:sp>
        <p:nvSpPr>
          <p:cNvPr id="5" name="矩形 4"/>
          <p:cNvSpPr/>
          <p:nvPr/>
        </p:nvSpPr>
        <p:spPr>
          <a:xfrm>
            <a:off x="1765722" y="6093296"/>
            <a:ext cx="2492990" cy="369332"/>
          </a:xfrm>
          <a:prstGeom prst="rect">
            <a:avLst/>
          </a:prstGeom>
        </p:spPr>
        <p:txBody>
          <a:bodyPr wrap="none">
            <a:spAutoFit/>
          </a:bodyPr>
          <a:lstStyle/>
          <a:p>
            <a:r>
              <a:rPr lang="zh-TW" altLang="en-US" dirty="0"/>
              <a:t>這兩件事就是同時的。</a:t>
            </a:r>
          </a:p>
        </p:txBody>
      </p:sp>
    </p:spTree>
    <p:extLst>
      <p:ext uri="{BB962C8B-B14F-4D97-AF65-F5344CB8AC3E}">
        <p14:creationId xmlns:p14="http://schemas.microsoft.com/office/powerpoint/2010/main" val="39828306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f38_04"/>
          <p:cNvPicPr>
            <a:picLocks noChangeAspect="1" noChangeArrowheads="1"/>
          </p:cNvPicPr>
          <p:nvPr/>
        </p:nvPicPr>
        <p:blipFill>
          <a:blip r:embed="rId2">
            <a:extLst>
              <a:ext uri="{28A0092B-C50C-407E-A947-70E740481C1C}">
                <a14:useLocalDpi xmlns:a14="http://schemas.microsoft.com/office/drawing/2010/main" val="0"/>
              </a:ext>
            </a:extLst>
          </a:blip>
          <a:srcRect t="25275" b="55067"/>
          <a:stretch>
            <a:fillRect/>
          </a:stretch>
        </p:blipFill>
        <p:spPr bwMode="auto">
          <a:xfrm>
            <a:off x="2951163" y="1736725"/>
            <a:ext cx="283845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f38_04"/>
          <p:cNvPicPr>
            <a:picLocks noChangeAspect="1" noChangeArrowheads="1"/>
          </p:cNvPicPr>
          <p:nvPr/>
        </p:nvPicPr>
        <p:blipFill>
          <a:blip r:embed="rId2">
            <a:extLst>
              <a:ext uri="{28A0092B-C50C-407E-A947-70E740481C1C}">
                <a14:useLocalDpi xmlns:a14="http://schemas.microsoft.com/office/drawing/2010/main" val="0"/>
              </a:ext>
            </a:extLst>
          </a:blip>
          <a:srcRect t="76381" b="2838"/>
          <a:stretch>
            <a:fillRect/>
          </a:stretch>
        </p:blipFill>
        <p:spPr bwMode="auto">
          <a:xfrm>
            <a:off x="2951163" y="4868863"/>
            <a:ext cx="2838450"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8" descr="f38_04"/>
          <p:cNvPicPr>
            <a:picLocks noChangeAspect="1" noChangeArrowheads="1"/>
          </p:cNvPicPr>
          <p:nvPr/>
        </p:nvPicPr>
        <p:blipFill>
          <a:blip r:embed="rId2">
            <a:extLst>
              <a:ext uri="{28A0092B-C50C-407E-A947-70E740481C1C}">
                <a14:useLocalDpi xmlns:a14="http://schemas.microsoft.com/office/drawing/2010/main" val="0"/>
              </a:ext>
            </a:extLst>
          </a:blip>
          <a:srcRect b="81313"/>
          <a:stretch>
            <a:fillRect/>
          </a:stretch>
        </p:blipFill>
        <p:spPr bwMode="auto">
          <a:xfrm>
            <a:off x="2928938" y="142875"/>
            <a:ext cx="2838450"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Picture 9" descr="f38_04"/>
          <p:cNvPicPr>
            <a:picLocks noChangeAspect="1" noChangeArrowheads="1"/>
          </p:cNvPicPr>
          <p:nvPr/>
        </p:nvPicPr>
        <p:blipFill>
          <a:blip r:embed="rId2">
            <a:extLst>
              <a:ext uri="{28A0092B-C50C-407E-A947-70E740481C1C}">
                <a14:useLocalDpi xmlns:a14="http://schemas.microsoft.com/office/drawing/2010/main" val="0"/>
              </a:ext>
            </a:extLst>
          </a:blip>
          <a:srcRect t="50545" b="28625"/>
          <a:stretch>
            <a:fillRect/>
          </a:stretch>
        </p:blipFill>
        <p:spPr bwMode="auto">
          <a:xfrm>
            <a:off x="2916238" y="3321050"/>
            <a:ext cx="28384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橢圓形圖說文字 9"/>
          <p:cNvSpPr>
            <a:spLocks noChangeArrowheads="1"/>
          </p:cNvSpPr>
          <p:nvPr/>
        </p:nvSpPr>
        <p:spPr bwMode="auto">
          <a:xfrm>
            <a:off x="5832475" y="361950"/>
            <a:ext cx="2555875" cy="401638"/>
          </a:xfrm>
          <a:prstGeom prst="wedgeEllipseCallout">
            <a:avLst>
              <a:gd name="adj1" fmla="val -60190"/>
              <a:gd name="adj2" fmla="val 84634"/>
            </a:avLst>
          </a:prstGeom>
          <a:solidFill>
            <a:schemeClr val="bg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   幼青嫁給我</a:t>
            </a:r>
          </a:p>
        </p:txBody>
      </p:sp>
      <p:sp>
        <p:nvSpPr>
          <p:cNvPr id="11" name="橢圓形圖說文字 10"/>
          <p:cNvSpPr>
            <a:spLocks noChangeArrowheads="1"/>
          </p:cNvSpPr>
          <p:nvPr/>
        </p:nvSpPr>
        <p:spPr bwMode="auto">
          <a:xfrm>
            <a:off x="179388" y="434975"/>
            <a:ext cx="2232025" cy="401638"/>
          </a:xfrm>
          <a:prstGeom prst="wedgeEllipseCallout">
            <a:avLst>
              <a:gd name="adj1" fmla="val 78023"/>
              <a:gd name="adj2" fmla="val 71986"/>
            </a:avLst>
          </a:prstGeom>
          <a:solidFill>
            <a:schemeClr val="bg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李大仁愛你</a:t>
            </a:r>
          </a:p>
        </p:txBody>
      </p:sp>
      <p:sp>
        <p:nvSpPr>
          <p:cNvPr id="12" name="橢圓形圖說文字 11"/>
          <p:cNvSpPr>
            <a:spLocks noChangeArrowheads="1"/>
          </p:cNvSpPr>
          <p:nvPr/>
        </p:nvSpPr>
        <p:spPr bwMode="auto">
          <a:xfrm>
            <a:off x="2376488" y="4797425"/>
            <a:ext cx="2382837" cy="401638"/>
          </a:xfrm>
          <a:prstGeom prst="wedgeEllipseCallout">
            <a:avLst>
              <a:gd name="adj1" fmla="val 78023"/>
              <a:gd name="adj2" fmla="val 71986"/>
            </a:avLst>
          </a:prstGeom>
          <a:solidFill>
            <a:schemeClr val="bg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李大仁愛你</a:t>
            </a:r>
          </a:p>
        </p:txBody>
      </p:sp>
      <p:sp>
        <p:nvSpPr>
          <p:cNvPr id="13" name="橢圓形圖說文字 12"/>
          <p:cNvSpPr>
            <a:spLocks noChangeArrowheads="1"/>
          </p:cNvSpPr>
          <p:nvPr/>
        </p:nvSpPr>
        <p:spPr bwMode="auto">
          <a:xfrm>
            <a:off x="4937125" y="1566863"/>
            <a:ext cx="2479675" cy="401637"/>
          </a:xfrm>
          <a:prstGeom prst="wedgeEllipseCallout">
            <a:avLst>
              <a:gd name="adj1" fmla="val -60190"/>
              <a:gd name="adj2" fmla="val 103606"/>
            </a:avLst>
          </a:prstGeom>
          <a:solidFill>
            <a:schemeClr val="bg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幼青嫁給我</a:t>
            </a:r>
          </a:p>
        </p:txBody>
      </p:sp>
      <p:sp>
        <p:nvSpPr>
          <p:cNvPr id="110602" name="文字方塊 13"/>
          <p:cNvSpPr txBox="1">
            <a:spLocks noChangeArrowheads="1"/>
          </p:cNvSpPr>
          <p:nvPr/>
        </p:nvSpPr>
        <p:spPr bwMode="auto">
          <a:xfrm>
            <a:off x="5976938" y="3141663"/>
            <a:ext cx="29162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相對論最關鍵的推理實驗</a:t>
            </a:r>
          </a:p>
        </p:txBody>
      </p:sp>
      <p:pic>
        <p:nvPicPr>
          <p:cNvPr id="108556" name="Picture 12" descr="http://img4.ppsj.com.cn/499/4993/37767127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350" y="908050"/>
            <a:ext cx="9810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8" name="Picture 14" descr="http://shrs.shu.edu.tw/pics/volume/20111201234942_i176149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6350" y="36513"/>
            <a:ext cx="9350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橢圓形圖說文字 13"/>
          <p:cNvSpPr>
            <a:spLocks noChangeArrowheads="1"/>
          </p:cNvSpPr>
          <p:nvPr/>
        </p:nvSpPr>
        <p:spPr bwMode="auto">
          <a:xfrm>
            <a:off x="1079500" y="3105150"/>
            <a:ext cx="2382838" cy="401638"/>
          </a:xfrm>
          <a:prstGeom prst="wedgeEllipseCallout">
            <a:avLst>
              <a:gd name="adj1" fmla="val 78023"/>
              <a:gd name="adj2" fmla="val 71986"/>
            </a:avLst>
          </a:prstGeom>
          <a:solidFill>
            <a:schemeClr val="bg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李大仁愛你</a:t>
            </a:r>
          </a:p>
        </p:txBody>
      </p:sp>
      <p:sp>
        <p:nvSpPr>
          <p:cNvPr id="15" name="橢圓形圖說文字 14"/>
          <p:cNvSpPr>
            <a:spLocks noChangeArrowheads="1"/>
          </p:cNvSpPr>
          <p:nvPr/>
        </p:nvSpPr>
        <p:spPr bwMode="auto">
          <a:xfrm>
            <a:off x="4572000" y="2997200"/>
            <a:ext cx="2479675" cy="401638"/>
          </a:xfrm>
          <a:prstGeom prst="wedgeEllipseCallout">
            <a:avLst>
              <a:gd name="adj1" fmla="val -60190"/>
              <a:gd name="adj2" fmla="val 103606"/>
            </a:avLst>
          </a:prstGeom>
          <a:solidFill>
            <a:schemeClr val="bg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幼青嫁給我</a:t>
            </a:r>
          </a:p>
        </p:txBody>
      </p:sp>
    </p:spTree>
    <p:extLst>
      <p:ext uri="{BB962C8B-B14F-4D97-AF65-F5344CB8AC3E}">
        <p14:creationId xmlns:p14="http://schemas.microsoft.com/office/powerpoint/2010/main" val="700431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8548"/>
                                        </p:tgtEl>
                                        <p:attrNameLst>
                                          <p:attrName>style.visibility</p:attrName>
                                        </p:attrNameLst>
                                      </p:cBhvr>
                                      <p:to>
                                        <p:strVal val="visible"/>
                                      </p:to>
                                    </p:set>
                                    <p:anim calcmode="lin" valueType="num">
                                      <p:cBhvr additive="base">
                                        <p:cTn id="7" dur="500" fill="hold"/>
                                        <p:tgtEl>
                                          <p:spTgt spid="108548"/>
                                        </p:tgtEl>
                                        <p:attrNameLst>
                                          <p:attrName>ppt_x</p:attrName>
                                        </p:attrNameLst>
                                      </p:cBhvr>
                                      <p:tavLst>
                                        <p:tav tm="0">
                                          <p:val>
                                            <p:strVal val="#ppt_x"/>
                                          </p:val>
                                        </p:tav>
                                        <p:tav tm="100000">
                                          <p:val>
                                            <p:strVal val="#ppt_x"/>
                                          </p:val>
                                        </p:tav>
                                      </p:tavLst>
                                    </p:anim>
                                    <p:anim calcmode="lin" valueType="num">
                                      <p:cBhvr additive="base">
                                        <p:cTn id="8" dur="500" fill="hold"/>
                                        <p:tgtEl>
                                          <p:spTgt spid="1085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8556"/>
                                        </p:tgtEl>
                                        <p:attrNameLst>
                                          <p:attrName>style.visibility</p:attrName>
                                        </p:attrNameLst>
                                      </p:cBhvr>
                                      <p:to>
                                        <p:strVal val="visible"/>
                                      </p:to>
                                    </p:set>
                                    <p:anim calcmode="lin" valueType="num">
                                      <p:cBhvr additive="base">
                                        <p:cTn id="11" dur="500" fill="hold"/>
                                        <p:tgtEl>
                                          <p:spTgt spid="108556"/>
                                        </p:tgtEl>
                                        <p:attrNameLst>
                                          <p:attrName>ppt_x</p:attrName>
                                        </p:attrNameLst>
                                      </p:cBhvr>
                                      <p:tavLst>
                                        <p:tav tm="0">
                                          <p:val>
                                            <p:strVal val="#ppt_x"/>
                                          </p:val>
                                        </p:tav>
                                        <p:tav tm="100000">
                                          <p:val>
                                            <p:strVal val="#ppt_x"/>
                                          </p:val>
                                        </p:tav>
                                      </p:tavLst>
                                    </p:anim>
                                    <p:anim calcmode="lin" valueType="num">
                                      <p:cBhvr additive="base">
                                        <p:cTn id="12" dur="500" fill="hold"/>
                                        <p:tgtEl>
                                          <p:spTgt spid="10855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8558"/>
                                        </p:tgtEl>
                                        <p:attrNameLst>
                                          <p:attrName>style.visibility</p:attrName>
                                        </p:attrNameLst>
                                      </p:cBhvr>
                                      <p:to>
                                        <p:strVal val="visible"/>
                                      </p:to>
                                    </p:set>
                                    <p:anim calcmode="lin" valueType="num">
                                      <p:cBhvr additive="base">
                                        <p:cTn id="15" dur="500" fill="hold"/>
                                        <p:tgtEl>
                                          <p:spTgt spid="108558"/>
                                        </p:tgtEl>
                                        <p:attrNameLst>
                                          <p:attrName>ppt_x</p:attrName>
                                        </p:attrNameLst>
                                      </p:cBhvr>
                                      <p:tavLst>
                                        <p:tav tm="0">
                                          <p:val>
                                            <p:strVal val="#ppt_x"/>
                                          </p:val>
                                        </p:tav>
                                        <p:tav tm="100000">
                                          <p:val>
                                            <p:strVal val="#ppt_x"/>
                                          </p:val>
                                        </p:tav>
                                      </p:tavLst>
                                    </p:anim>
                                    <p:anim calcmode="lin" valueType="num">
                                      <p:cBhvr additive="base">
                                        <p:cTn id="16" dur="500" fill="hold"/>
                                        <p:tgtEl>
                                          <p:spTgt spid="108558"/>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1"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1"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63" presetClass="path" presetSubtype="0" accel="50000" decel="50000" fill="hold" grpId="0" nodeType="clickEffect">
                                  <p:stCondLst>
                                    <p:cond delay="0"/>
                                  </p:stCondLst>
                                  <p:childTnLst>
                                    <p:animMotion origin="layout" path="M 3.33333E-6 -2.59259E-6 L 0.21267 0.00324 " pathEditMode="relative" rAng="0" ptsTypes="AA">
                                      <p:cBhvr>
                                        <p:cTn id="30" dur="2000" fill="hold"/>
                                        <p:tgtEl>
                                          <p:spTgt spid="11"/>
                                        </p:tgtEl>
                                        <p:attrNameLst>
                                          <p:attrName>ppt_x</p:attrName>
                                          <p:attrName>ppt_y</p:attrName>
                                        </p:attrNameLst>
                                      </p:cBhvr>
                                      <p:rCtr x="10625" y="162"/>
                                    </p:animMotion>
                                  </p:childTnLst>
                                </p:cTn>
                              </p:par>
                              <p:par>
                                <p:cTn id="31" presetID="35" presetClass="path" presetSubtype="0" accel="50000" decel="50000" fill="hold" grpId="0" nodeType="withEffect">
                                  <p:stCondLst>
                                    <p:cond delay="0"/>
                                  </p:stCondLst>
                                  <p:childTnLst>
                                    <p:animMotion origin="layout" path="M 1.66667E-6 -4.44444E-6 L -0.17327 0.00325 " pathEditMode="relative" rAng="0" ptsTypes="AA">
                                      <p:cBhvr>
                                        <p:cTn id="32" dur="2000" fill="hold"/>
                                        <p:tgtEl>
                                          <p:spTgt spid="10"/>
                                        </p:tgtEl>
                                        <p:attrNameLst>
                                          <p:attrName>ppt_x</p:attrName>
                                          <p:attrName>ppt_y</p:attrName>
                                        </p:attrNameLst>
                                      </p:cBhvr>
                                      <p:rCtr x="-8663" y="162"/>
                                    </p:animMotion>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500"/>
                            </p:stCondLst>
                            <p:childTnLst>
                              <p:par>
                                <p:cTn id="40" presetID="2" presetClass="entr" presetSubtype="4"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ppt_x"/>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123907"/>
                                        </p:tgtEl>
                                        <p:attrNameLst>
                                          <p:attrName>style.visibility</p:attrName>
                                        </p:attrNameLst>
                                      </p:cBhvr>
                                      <p:to>
                                        <p:strVal val="visible"/>
                                      </p:to>
                                    </p:set>
                                    <p:anim calcmode="lin" valueType="num">
                                      <p:cBhvr additive="base">
                                        <p:cTn id="56" dur="500" fill="hold"/>
                                        <p:tgtEl>
                                          <p:spTgt spid="123907"/>
                                        </p:tgtEl>
                                        <p:attrNameLst>
                                          <p:attrName>ppt_x</p:attrName>
                                        </p:attrNameLst>
                                      </p:cBhvr>
                                      <p:tavLst>
                                        <p:tav tm="0">
                                          <p:val>
                                            <p:strVal val="#ppt_x"/>
                                          </p:val>
                                        </p:tav>
                                        <p:tav tm="100000">
                                          <p:val>
                                            <p:strVal val="#ppt_x"/>
                                          </p:val>
                                        </p:tav>
                                      </p:tavLst>
                                    </p:anim>
                                    <p:anim calcmode="lin" valueType="num">
                                      <p:cBhvr additive="base">
                                        <p:cTn id="57" dur="500" fill="hold"/>
                                        <p:tgtEl>
                                          <p:spTgt spid="123907"/>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4"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additive="base">
                                        <p:cTn id="62" dur="500" fill="hold"/>
                                        <p:tgtEl>
                                          <p:spTgt spid="8"/>
                                        </p:tgtEl>
                                        <p:attrNameLst>
                                          <p:attrName>ppt_x</p:attrName>
                                        </p:attrNameLst>
                                      </p:cBhvr>
                                      <p:tavLst>
                                        <p:tav tm="0">
                                          <p:val>
                                            <p:strVal val="#ppt_x"/>
                                          </p:val>
                                        </p:tav>
                                        <p:tav tm="100000">
                                          <p:val>
                                            <p:strVal val="#ppt_x"/>
                                          </p:val>
                                        </p:tav>
                                      </p:tavLst>
                                    </p:anim>
                                    <p:anim calcmode="lin" valueType="num">
                                      <p:cBhvr additive="base">
                                        <p:cTn id="63" dur="500" fill="hold"/>
                                        <p:tgtEl>
                                          <p:spTgt spid="8"/>
                                        </p:tgtEl>
                                        <p:attrNameLst>
                                          <p:attrName>ppt_y</p:attrName>
                                        </p:attrNameLst>
                                      </p:cBhvr>
                                      <p:tavLst>
                                        <p:tav tm="0">
                                          <p:val>
                                            <p:strVal val="1+#ppt_h/2"/>
                                          </p:val>
                                        </p:tav>
                                        <p:tav tm="100000">
                                          <p:val>
                                            <p:strVal val="#ppt_y"/>
                                          </p:val>
                                        </p:tav>
                                      </p:tavLst>
                                    </p:anim>
                                  </p:childTnLst>
                                </p:cTn>
                              </p:par>
                            </p:childTnLst>
                          </p:cTn>
                        </p:par>
                        <p:par>
                          <p:cTn id="64" fill="hold" nodeType="afterGroup">
                            <p:stCondLst>
                              <p:cond delay="500"/>
                            </p:stCondLst>
                            <p:childTnLst>
                              <p:par>
                                <p:cTn id="65" presetID="2" presetClass="entr" presetSubtype="4" fill="hold" grpId="0" nodeType="after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autoUpdateAnimBg="0"/>
      <p:bldP spid="13" grpId="0" animBg="1" autoUpdateAnimBg="0"/>
      <p:bldP spid="14" grpId="0" animBg="1"/>
      <p:bldP spid="15"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1618" name="Picture 2" descr="simultaneity 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5625" y="1895475"/>
            <a:ext cx="782955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文字方塊 3"/>
          <p:cNvSpPr txBox="1">
            <a:spLocks noChangeArrowheads="1"/>
          </p:cNvSpPr>
          <p:nvPr/>
        </p:nvSpPr>
        <p:spPr bwMode="auto">
          <a:xfrm>
            <a:off x="2771800" y="4555144"/>
            <a:ext cx="394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對</a:t>
            </a:r>
            <a:r>
              <a:rPr kumimoji="0" lang="en-US" altLang="zh-TW" sz="1800" dirty="0">
                <a:cs typeface="Times New Roman" panose="02020603050405020304" pitchFamily="18" charset="0"/>
              </a:rPr>
              <a:t>Sam</a:t>
            </a:r>
            <a:r>
              <a:rPr kumimoji="0" lang="zh-TW" altLang="en-US" sz="1800" dirty="0">
                <a:latin typeface="Arial" charset="0"/>
              </a:rPr>
              <a:t>來說同時發射的兩道光</a:t>
            </a:r>
            <a:r>
              <a:rPr kumimoji="0" lang="en-US" altLang="zh-TW" sz="1800" dirty="0">
                <a:latin typeface="Arial" charset="0"/>
              </a:rPr>
              <a:t>……</a:t>
            </a:r>
            <a:endParaRPr kumimoji="0" lang="zh-TW" altLang="en-US" sz="1800" dirty="0">
              <a:latin typeface="Arial" charset="0"/>
            </a:endParaRPr>
          </a:p>
        </p:txBody>
      </p:sp>
      <p:sp>
        <p:nvSpPr>
          <p:cNvPr id="111620" name="文字方塊 4"/>
          <p:cNvSpPr txBox="1">
            <a:spLocks noChangeArrowheads="1"/>
          </p:cNvSpPr>
          <p:nvPr/>
        </p:nvSpPr>
        <p:spPr bwMode="auto">
          <a:xfrm>
            <a:off x="4352925" y="2224088"/>
            <a:ext cx="1423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en-US" altLang="zh-TW" sz="1800">
                <a:latin typeface="Arial" charset="0"/>
              </a:rPr>
              <a:t>Sam</a:t>
            </a:r>
            <a:endParaRPr kumimoji="0" lang="zh-TW" altLang="en-US" sz="1800">
              <a:latin typeface="Arial" charset="0"/>
            </a:endParaRPr>
          </a:p>
        </p:txBody>
      </p:sp>
      <p:pic>
        <p:nvPicPr>
          <p:cNvPr id="111621" name="Picture 12" descr="http://img4.ppsj.com.cn/499/4993/37767127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584200"/>
            <a:ext cx="1655763"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771800" y="5085184"/>
            <a:ext cx="3744416" cy="369332"/>
          </a:xfrm>
          <a:prstGeom prst="rect">
            <a:avLst/>
          </a:prstGeom>
          <a:noFill/>
        </p:spPr>
        <p:txBody>
          <a:bodyPr wrap="square" rtlCol="0">
            <a:spAutoFit/>
          </a:bodyPr>
          <a:lstStyle/>
          <a:p>
            <a:r>
              <a:rPr lang="zh-TW" altLang="en-US" dirty="0"/>
              <a:t>他也同時接收到！</a:t>
            </a:r>
          </a:p>
        </p:txBody>
      </p:sp>
    </p:spTree>
    <p:extLst>
      <p:ext uri="{BB962C8B-B14F-4D97-AF65-F5344CB8AC3E}">
        <p14:creationId xmlns:p14="http://schemas.microsoft.com/office/powerpoint/2010/main" val="34963299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4691" name="Picture 8" descr="f38_04"/>
          <p:cNvPicPr>
            <a:picLocks noChangeAspect="1" noChangeArrowheads="1"/>
          </p:cNvPicPr>
          <p:nvPr/>
        </p:nvPicPr>
        <p:blipFill>
          <a:blip r:embed="rId2">
            <a:extLst>
              <a:ext uri="{28A0092B-C50C-407E-A947-70E740481C1C}">
                <a14:useLocalDpi xmlns:a14="http://schemas.microsoft.com/office/drawing/2010/main" val="0"/>
              </a:ext>
            </a:extLst>
          </a:blip>
          <a:srcRect b="50000"/>
          <a:stretch>
            <a:fillRect/>
          </a:stretch>
        </p:blipFill>
        <p:spPr bwMode="auto">
          <a:xfrm>
            <a:off x="4932363" y="188913"/>
            <a:ext cx="2838450"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9" descr="f38_04"/>
          <p:cNvPicPr>
            <a:picLocks noChangeAspect="1" noChangeArrowheads="1"/>
          </p:cNvPicPr>
          <p:nvPr/>
        </p:nvPicPr>
        <p:blipFill>
          <a:blip r:embed="rId2">
            <a:extLst>
              <a:ext uri="{28A0092B-C50C-407E-A947-70E740481C1C}">
                <a14:useLocalDpi xmlns:a14="http://schemas.microsoft.com/office/drawing/2010/main" val="0"/>
              </a:ext>
            </a:extLst>
          </a:blip>
          <a:srcRect t="50545"/>
          <a:stretch>
            <a:fillRect/>
          </a:stretch>
        </p:blipFill>
        <p:spPr bwMode="auto">
          <a:xfrm>
            <a:off x="4932363" y="3429000"/>
            <a:ext cx="283845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Text Box 10"/>
          <p:cNvSpPr txBox="1">
            <a:spLocks noChangeArrowheads="1"/>
          </p:cNvSpPr>
          <p:nvPr/>
        </p:nvSpPr>
        <p:spPr bwMode="auto">
          <a:xfrm>
            <a:off x="611559" y="3064057"/>
            <a:ext cx="3997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solidFill>
                  <a:srgbClr val="FF0000"/>
                </a:solidFill>
                <a:latin typeface="Arial" charset="0"/>
              </a:rPr>
              <a:t>對於</a:t>
            </a:r>
            <a:r>
              <a:rPr kumimoji="0" lang="en-US" altLang="zh-TW" sz="1800" dirty="0">
                <a:solidFill>
                  <a:srgbClr val="FF0000"/>
                </a:solidFill>
              </a:rPr>
              <a:t>Sally</a:t>
            </a:r>
            <a:r>
              <a:rPr kumimoji="0" lang="zh-TW" altLang="en-US" sz="1800" dirty="0">
                <a:solidFill>
                  <a:srgbClr val="FF0000"/>
                </a:solidFill>
              </a:rPr>
              <a:t>兩道訊號</a:t>
            </a:r>
            <a:r>
              <a:rPr kumimoji="0" lang="zh-TW" altLang="en-US" sz="1800" dirty="0">
                <a:solidFill>
                  <a:srgbClr val="FF0000"/>
                </a:solidFill>
                <a:latin typeface="Arial" charset="0"/>
              </a:rPr>
              <a:t>不是同時發射！</a:t>
            </a:r>
            <a:endParaRPr kumimoji="0" lang="en-US" altLang="zh-TW" sz="1800" dirty="0">
              <a:solidFill>
                <a:srgbClr val="FF0000"/>
              </a:solidFill>
              <a:latin typeface="Arial" charset="0"/>
            </a:endParaRPr>
          </a:p>
        </p:txBody>
      </p:sp>
      <p:sp>
        <p:nvSpPr>
          <p:cNvPr id="3" name="文字方塊 2"/>
          <p:cNvSpPr txBox="1"/>
          <p:nvPr/>
        </p:nvSpPr>
        <p:spPr>
          <a:xfrm>
            <a:off x="611560" y="1268760"/>
            <a:ext cx="3384376" cy="369332"/>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Sally</a:t>
            </a:r>
            <a:r>
              <a:rPr lang="zh-TW" altLang="en-US" dirty="0">
                <a:latin typeface="Times New Roman" panose="02020603050405020304" pitchFamily="18" charset="0"/>
                <a:cs typeface="Times New Roman" panose="02020603050405020304" pitchFamily="18" charset="0"/>
              </a:rPr>
              <a:t>先收到右邊來的光，</a:t>
            </a:r>
            <a:endParaRPr lang="en-US" altLang="zh-TW" dirty="0">
              <a:latin typeface="Times New Roman" panose="02020603050405020304" pitchFamily="18" charset="0"/>
              <a:cs typeface="Times New Roman" panose="02020603050405020304" pitchFamily="18" charset="0"/>
            </a:endParaRPr>
          </a:p>
        </p:txBody>
      </p:sp>
      <p:sp>
        <p:nvSpPr>
          <p:cNvPr id="4" name="文字方塊 3"/>
          <p:cNvSpPr txBox="1"/>
          <p:nvPr/>
        </p:nvSpPr>
        <p:spPr>
          <a:xfrm>
            <a:off x="611560" y="1791494"/>
            <a:ext cx="2808312" cy="369332"/>
          </a:xfrm>
          <a:prstGeom prst="rect">
            <a:avLst/>
          </a:prstGeom>
          <a:noFill/>
        </p:spPr>
        <p:txBody>
          <a:bodyPr wrap="square" rtlCol="0">
            <a:spAutoFit/>
          </a:bodyPr>
          <a:lstStyle/>
          <a:p>
            <a:r>
              <a:rPr lang="zh-TW" altLang="en-US" dirty="0"/>
              <a:t>在接收到左邊來的光</a:t>
            </a:r>
            <a:r>
              <a:rPr lang="en-US" altLang="zh-TW" dirty="0"/>
              <a:t>!</a:t>
            </a:r>
          </a:p>
        </p:txBody>
      </p:sp>
      <p:sp>
        <p:nvSpPr>
          <p:cNvPr id="5" name="文字方塊 4"/>
          <p:cNvSpPr txBox="1"/>
          <p:nvPr/>
        </p:nvSpPr>
        <p:spPr>
          <a:xfrm>
            <a:off x="611560" y="2348880"/>
            <a:ext cx="3312368" cy="369332"/>
          </a:xfrm>
          <a:prstGeom prst="rect">
            <a:avLst/>
          </a:prstGeom>
          <a:noFill/>
        </p:spPr>
        <p:txBody>
          <a:bodyPr wrap="square" rtlCol="0">
            <a:spAutoFit/>
          </a:bodyPr>
          <a:lstStyle/>
          <a:p>
            <a:r>
              <a:rPr lang="zh-TW" altLang="en-US" dirty="0"/>
              <a:t>光速與光源運動無關！</a:t>
            </a:r>
          </a:p>
        </p:txBody>
      </p:sp>
    </p:spTree>
    <p:extLst>
      <p:ext uri="{BB962C8B-B14F-4D97-AF65-F5344CB8AC3E}">
        <p14:creationId xmlns:p14="http://schemas.microsoft.com/office/powerpoint/2010/main" val="33101825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6" name="流程圖: 延遲 3"/>
          <p:cNvSpPr>
            <a:spLocks noChangeArrowheads="1"/>
          </p:cNvSpPr>
          <p:nvPr/>
        </p:nvSpPr>
        <p:spPr bwMode="auto">
          <a:xfrm>
            <a:off x="3034685" y="541829"/>
            <a:ext cx="2336800" cy="219075"/>
          </a:xfrm>
          <a:prstGeom prst="flowChartDelay">
            <a:avLst/>
          </a:prstGeom>
          <a:solidFill>
            <a:srgbClr val="FFFF99"/>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67" name="流程圖: 延遲 4"/>
          <p:cNvSpPr>
            <a:spLocks noChangeArrowheads="1"/>
          </p:cNvSpPr>
          <p:nvPr/>
        </p:nvSpPr>
        <p:spPr bwMode="auto">
          <a:xfrm>
            <a:off x="3016429" y="3451505"/>
            <a:ext cx="2336800" cy="219075"/>
          </a:xfrm>
          <a:prstGeom prst="flowChartDelay">
            <a:avLst/>
          </a:prstGeom>
          <a:solidFill>
            <a:srgbClr val="FFFF99"/>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68" name="流程圖: 延遲 5"/>
          <p:cNvSpPr>
            <a:spLocks noChangeArrowheads="1"/>
          </p:cNvSpPr>
          <p:nvPr/>
        </p:nvSpPr>
        <p:spPr bwMode="auto">
          <a:xfrm>
            <a:off x="3030621" y="2075354"/>
            <a:ext cx="2336800" cy="219075"/>
          </a:xfrm>
          <a:prstGeom prst="flowChartDelay">
            <a:avLst/>
          </a:prstGeom>
          <a:solidFill>
            <a:srgbClr val="FFFF99"/>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69" name="流程圖: 延遲 6"/>
          <p:cNvSpPr>
            <a:spLocks noChangeArrowheads="1"/>
          </p:cNvSpPr>
          <p:nvPr/>
        </p:nvSpPr>
        <p:spPr bwMode="auto">
          <a:xfrm>
            <a:off x="3158809" y="5065036"/>
            <a:ext cx="2336800" cy="219075"/>
          </a:xfrm>
          <a:prstGeom prst="flowChartDelay">
            <a:avLst/>
          </a:prstGeom>
          <a:solidFill>
            <a:srgbClr val="FFFF99"/>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70" name="流程圖: 延遲 7"/>
          <p:cNvSpPr>
            <a:spLocks noChangeArrowheads="1"/>
          </p:cNvSpPr>
          <p:nvPr/>
        </p:nvSpPr>
        <p:spPr bwMode="auto">
          <a:xfrm rot="10800000">
            <a:off x="2998173" y="1053004"/>
            <a:ext cx="2336800" cy="219075"/>
          </a:xfrm>
          <a:prstGeom prst="flowChartDelay">
            <a:avLst/>
          </a:prstGeom>
          <a:solidFill>
            <a:srgbClr val="FFFF99"/>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71" name="流程圖: 延遲 8"/>
          <p:cNvSpPr>
            <a:spLocks noChangeArrowheads="1"/>
          </p:cNvSpPr>
          <p:nvPr/>
        </p:nvSpPr>
        <p:spPr bwMode="auto">
          <a:xfrm rot="10800000">
            <a:off x="2596535" y="4060888"/>
            <a:ext cx="2336800" cy="219075"/>
          </a:xfrm>
          <a:prstGeom prst="flowChartDelay">
            <a:avLst/>
          </a:prstGeom>
          <a:solidFill>
            <a:srgbClr val="FFFF99"/>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72" name="流程圖: 延遲 9"/>
          <p:cNvSpPr>
            <a:spLocks noChangeArrowheads="1"/>
          </p:cNvSpPr>
          <p:nvPr/>
        </p:nvSpPr>
        <p:spPr bwMode="auto">
          <a:xfrm rot="10800000">
            <a:off x="2875440" y="2541594"/>
            <a:ext cx="2336800" cy="219075"/>
          </a:xfrm>
          <a:prstGeom prst="flowChartDelay">
            <a:avLst/>
          </a:prstGeom>
          <a:solidFill>
            <a:srgbClr val="FFFF99"/>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73" name="流程圖: 延遲 10"/>
          <p:cNvSpPr>
            <a:spLocks noChangeArrowheads="1"/>
          </p:cNvSpPr>
          <p:nvPr/>
        </p:nvSpPr>
        <p:spPr bwMode="auto">
          <a:xfrm rot="10800000">
            <a:off x="2154904" y="5487481"/>
            <a:ext cx="2336800" cy="219075"/>
          </a:xfrm>
          <a:prstGeom prst="flowChartDelay">
            <a:avLst/>
          </a:prstGeom>
          <a:solidFill>
            <a:srgbClr val="FFFF99"/>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5" name="弧形 14"/>
          <p:cNvSpPr/>
          <p:nvPr/>
        </p:nvSpPr>
        <p:spPr bwMode="auto">
          <a:xfrm rot="3002112">
            <a:off x="2284109" y="2002332"/>
            <a:ext cx="1277938" cy="1168400"/>
          </a:xfrm>
          <a:prstGeom prst="arc">
            <a:avLst/>
          </a:prstGeom>
          <a:noFill/>
          <a:ln w="25400" cap="flat" cmpd="sng" algn="ctr">
            <a:solidFill>
              <a:srgbClr val="0000CC"/>
            </a:solidFill>
            <a:prstDash val="solid"/>
            <a:round/>
            <a:headEnd type="none" w="med" len="med"/>
            <a:tailEnd type="none" w="med" len="med"/>
          </a:ln>
          <a:effectLst/>
        </p:spPr>
        <p:txBody>
          <a:bodyPr/>
          <a:lstStyle/>
          <a:p>
            <a:pPr>
              <a:defRPr/>
            </a:pPr>
            <a:endParaRPr lang="zh-TW" altLang="en-US"/>
          </a:p>
        </p:txBody>
      </p:sp>
      <p:sp>
        <p:nvSpPr>
          <p:cNvPr id="17" name="弧形 16"/>
          <p:cNvSpPr/>
          <p:nvPr/>
        </p:nvSpPr>
        <p:spPr bwMode="auto">
          <a:xfrm rot="3002112">
            <a:off x="2546963" y="3502748"/>
            <a:ext cx="1277937" cy="1168400"/>
          </a:xfrm>
          <a:prstGeom prst="arc">
            <a:avLst/>
          </a:prstGeom>
          <a:noFill/>
          <a:ln w="25400" cap="flat" cmpd="sng" algn="ctr">
            <a:solidFill>
              <a:srgbClr val="0000CC"/>
            </a:solidFill>
            <a:prstDash val="solid"/>
            <a:round/>
            <a:headEnd type="none" w="med" len="med"/>
            <a:tailEnd type="none" w="med" len="med"/>
          </a:ln>
          <a:effectLst/>
        </p:spPr>
        <p:txBody>
          <a:bodyPr/>
          <a:lstStyle/>
          <a:p>
            <a:pPr>
              <a:defRPr/>
            </a:pPr>
            <a:endParaRPr lang="zh-TW" altLang="en-US"/>
          </a:p>
        </p:txBody>
      </p:sp>
      <p:sp>
        <p:nvSpPr>
          <p:cNvPr id="20" name="弧形 19"/>
          <p:cNvSpPr/>
          <p:nvPr/>
        </p:nvSpPr>
        <p:spPr bwMode="auto">
          <a:xfrm rot="13632753">
            <a:off x="3029959" y="5012820"/>
            <a:ext cx="1277937" cy="1168400"/>
          </a:xfrm>
          <a:prstGeom prst="arc">
            <a:avLst/>
          </a:prstGeom>
          <a:noFill/>
          <a:ln w="25400" cap="flat" cmpd="sng" algn="ctr">
            <a:solidFill>
              <a:srgbClr val="FF0000"/>
            </a:solidFill>
            <a:prstDash val="solid"/>
            <a:round/>
            <a:headEnd type="none" w="med" len="med"/>
            <a:tailEnd type="none" w="med" len="med"/>
          </a:ln>
          <a:effectLst/>
        </p:spPr>
        <p:txBody>
          <a:bodyPr/>
          <a:lstStyle/>
          <a:p>
            <a:pPr>
              <a:defRPr/>
            </a:pPr>
            <a:endParaRPr lang="zh-TW" altLang="en-US"/>
          </a:p>
        </p:txBody>
      </p:sp>
      <p:sp>
        <p:nvSpPr>
          <p:cNvPr id="21" name="弧形 20"/>
          <p:cNvSpPr/>
          <p:nvPr/>
        </p:nvSpPr>
        <p:spPr bwMode="auto">
          <a:xfrm rot="13632753">
            <a:off x="4973816" y="385460"/>
            <a:ext cx="1277938" cy="1168400"/>
          </a:xfrm>
          <a:prstGeom prst="arc">
            <a:avLst/>
          </a:prstGeom>
          <a:noFill/>
          <a:ln w="25400" cap="flat" cmpd="sng" algn="ctr">
            <a:solidFill>
              <a:srgbClr val="FF0000"/>
            </a:solidFill>
            <a:prstDash val="solid"/>
            <a:round/>
            <a:headEnd type="none" w="med" len="med"/>
            <a:tailEnd type="none" w="med" len="med"/>
          </a:ln>
          <a:effectLst/>
        </p:spPr>
        <p:txBody>
          <a:bodyPr/>
          <a:lstStyle/>
          <a:p>
            <a:pPr>
              <a:defRPr/>
            </a:pPr>
            <a:endParaRPr lang="zh-TW" altLang="en-US"/>
          </a:p>
        </p:txBody>
      </p:sp>
      <p:sp>
        <p:nvSpPr>
          <p:cNvPr id="113679" name="矩形 21"/>
          <p:cNvSpPr>
            <a:spLocks noChangeArrowheads="1"/>
          </p:cNvSpPr>
          <p:nvPr/>
        </p:nvSpPr>
        <p:spPr bwMode="auto">
          <a:xfrm>
            <a:off x="3910985" y="541829"/>
            <a:ext cx="328613" cy="219075"/>
          </a:xfrm>
          <a:prstGeom prst="rect">
            <a:avLst/>
          </a:prstGeom>
          <a:solidFill>
            <a:schemeClr val="accent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80" name="矩形 23"/>
          <p:cNvSpPr>
            <a:spLocks noChangeArrowheads="1"/>
          </p:cNvSpPr>
          <p:nvPr/>
        </p:nvSpPr>
        <p:spPr bwMode="auto">
          <a:xfrm>
            <a:off x="3965754" y="3451505"/>
            <a:ext cx="328612" cy="219075"/>
          </a:xfrm>
          <a:prstGeom prst="rect">
            <a:avLst/>
          </a:prstGeom>
          <a:solidFill>
            <a:schemeClr val="accent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81" name="矩形 24"/>
          <p:cNvSpPr>
            <a:spLocks noChangeArrowheads="1"/>
          </p:cNvSpPr>
          <p:nvPr/>
        </p:nvSpPr>
        <p:spPr bwMode="auto">
          <a:xfrm>
            <a:off x="3979946" y="2075354"/>
            <a:ext cx="328612" cy="219075"/>
          </a:xfrm>
          <a:prstGeom prst="rect">
            <a:avLst/>
          </a:prstGeom>
          <a:solidFill>
            <a:schemeClr val="accent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82" name="矩形 25"/>
          <p:cNvSpPr>
            <a:spLocks noChangeArrowheads="1"/>
          </p:cNvSpPr>
          <p:nvPr/>
        </p:nvSpPr>
        <p:spPr bwMode="auto">
          <a:xfrm>
            <a:off x="4071622" y="5065036"/>
            <a:ext cx="328612" cy="219075"/>
          </a:xfrm>
          <a:prstGeom prst="rect">
            <a:avLst/>
          </a:prstGeom>
          <a:solidFill>
            <a:schemeClr val="accent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83" name="矩形 26"/>
          <p:cNvSpPr>
            <a:spLocks noChangeArrowheads="1"/>
          </p:cNvSpPr>
          <p:nvPr/>
        </p:nvSpPr>
        <p:spPr bwMode="auto">
          <a:xfrm>
            <a:off x="3947498" y="1053004"/>
            <a:ext cx="328612" cy="219075"/>
          </a:xfrm>
          <a:prstGeom prst="rect">
            <a:avLst/>
          </a:prstGeom>
          <a:solidFill>
            <a:srgbClr val="0000CC"/>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84" name="矩形 27"/>
          <p:cNvSpPr>
            <a:spLocks noChangeArrowheads="1"/>
          </p:cNvSpPr>
          <p:nvPr/>
        </p:nvSpPr>
        <p:spPr bwMode="auto">
          <a:xfrm>
            <a:off x="3715227" y="2550016"/>
            <a:ext cx="328613" cy="219075"/>
          </a:xfrm>
          <a:prstGeom prst="rect">
            <a:avLst/>
          </a:prstGeom>
          <a:solidFill>
            <a:srgbClr val="0000CC"/>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85" name="矩形 28"/>
          <p:cNvSpPr>
            <a:spLocks noChangeArrowheads="1"/>
          </p:cNvSpPr>
          <p:nvPr/>
        </p:nvSpPr>
        <p:spPr bwMode="auto">
          <a:xfrm>
            <a:off x="3618885" y="4060888"/>
            <a:ext cx="328613" cy="219075"/>
          </a:xfrm>
          <a:prstGeom prst="rect">
            <a:avLst/>
          </a:prstGeom>
          <a:solidFill>
            <a:srgbClr val="0000CC"/>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86" name="矩形 29"/>
          <p:cNvSpPr>
            <a:spLocks noChangeArrowheads="1"/>
          </p:cNvSpPr>
          <p:nvPr/>
        </p:nvSpPr>
        <p:spPr bwMode="auto">
          <a:xfrm>
            <a:off x="3250279" y="5487481"/>
            <a:ext cx="328613" cy="219075"/>
          </a:xfrm>
          <a:prstGeom prst="rect">
            <a:avLst/>
          </a:prstGeom>
          <a:solidFill>
            <a:srgbClr val="0000CC"/>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6" name="弧形 15"/>
          <p:cNvSpPr/>
          <p:nvPr/>
        </p:nvSpPr>
        <p:spPr bwMode="auto">
          <a:xfrm rot="3002112">
            <a:off x="3034556" y="4747241"/>
            <a:ext cx="1277937" cy="1168400"/>
          </a:xfrm>
          <a:prstGeom prst="arc">
            <a:avLst/>
          </a:prstGeom>
          <a:noFill/>
          <a:ln w="25400" cap="flat" cmpd="sng" algn="ctr">
            <a:solidFill>
              <a:srgbClr val="0000CC"/>
            </a:solidFill>
            <a:prstDash val="solid"/>
            <a:round/>
            <a:headEnd type="none" w="med" len="med"/>
            <a:tailEnd type="none" w="med" len="med"/>
          </a:ln>
          <a:effectLst/>
        </p:spPr>
        <p:txBody>
          <a:bodyPr/>
          <a:lstStyle/>
          <a:p>
            <a:pPr>
              <a:defRPr/>
            </a:pPr>
            <a:endParaRPr lang="zh-TW" altLang="en-US"/>
          </a:p>
        </p:txBody>
      </p:sp>
      <p:sp>
        <p:nvSpPr>
          <p:cNvPr id="19" name="弧形 18"/>
          <p:cNvSpPr/>
          <p:nvPr/>
        </p:nvSpPr>
        <p:spPr bwMode="auto">
          <a:xfrm rot="13632753">
            <a:off x="3819704" y="3613741"/>
            <a:ext cx="1277938" cy="1169988"/>
          </a:xfrm>
          <a:prstGeom prst="arc">
            <a:avLst/>
          </a:prstGeom>
          <a:noFill/>
          <a:ln w="25400" cap="flat" cmpd="sng" algn="ctr">
            <a:solidFill>
              <a:srgbClr val="FF0000"/>
            </a:solidFill>
            <a:prstDash val="solid"/>
            <a:round/>
            <a:headEnd type="none" w="med" len="med"/>
            <a:tailEnd type="none" w="med" len="med"/>
          </a:ln>
          <a:effectLst/>
        </p:spPr>
        <p:txBody>
          <a:bodyPr/>
          <a:lstStyle/>
          <a:p>
            <a:pPr>
              <a:defRPr/>
            </a:pPr>
            <a:endParaRPr lang="zh-TW" altLang="en-US"/>
          </a:p>
        </p:txBody>
      </p:sp>
      <p:sp>
        <p:nvSpPr>
          <p:cNvPr id="113689" name="向左箭號 30"/>
          <p:cNvSpPr>
            <a:spLocks noChangeArrowheads="1"/>
          </p:cNvSpPr>
          <p:nvPr/>
        </p:nvSpPr>
        <p:spPr bwMode="auto">
          <a:xfrm>
            <a:off x="2012335" y="1126029"/>
            <a:ext cx="511175" cy="146050"/>
          </a:xfrm>
          <a:prstGeom prst="leftArrow">
            <a:avLst>
              <a:gd name="adj1" fmla="val 50000"/>
              <a:gd name="adj2" fmla="val 50005"/>
            </a:avLst>
          </a:prstGeom>
          <a:solidFill>
            <a:schemeClr val="accent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90" name="向左箭號 31"/>
          <p:cNvSpPr>
            <a:spLocks noChangeArrowheads="1"/>
          </p:cNvSpPr>
          <p:nvPr/>
        </p:nvSpPr>
        <p:spPr bwMode="auto">
          <a:xfrm>
            <a:off x="1809318" y="4125711"/>
            <a:ext cx="511175" cy="146050"/>
          </a:xfrm>
          <a:prstGeom prst="leftArrow">
            <a:avLst>
              <a:gd name="adj1" fmla="val 50000"/>
              <a:gd name="adj2" fmla="val 50005"/>
            </a:avLst>
          </a:prstGeom>
          <a:solidFill>
            <a:schemeClr val="accent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91" name="向左箭號 32"/>
          <p:cNvSpPr>
            <a:spLocks noChangeArrowheads="1"/>
          </p:cNvSpPr>
          <p:nvPr/>
        </p:nvSpPr>
        <p:spPr bwMode="auto">
          <a:xfrm>
            <a:off x="1898733" y="2586529"/>
            <a:ext cx="511175" cy="146050"/>
          </a:xfrm>
          <a:prstGeom prst="leftArrow">
            <a:avLst>
              <a:gd name="adj1" fmla="val 50000"/>
              <a:gd name="adj2" fmla="val 50005"/>
            </a:avLst>
          </a:prstGeom>
          <a:solidFill>
            <a:schemeClr val="accent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92" name="向左箭號 33"/>
          <p:cNvSpPr>
            <a:spLocks noChangeArrowheads="1"/>
          </p:cNvSpPr>
          <p:nvPr/>
        </p:nvSpPr>
        <p:spPr bwMode="auto">
          <a:xfrm>
            <a:off x="1409773" y="5523995"/>
            <a:ext cx="511175" cy="146050"/>
          </a:xfrm>
          <a:prstGeom prst="leftArrow">
            <a:avLst>
              <a:gd name="adj1" fmla="val 50000"/>
              <a:gd name="adj2" fmla="val 50005"/>
            </a:avLst>
          </a:prstGeom>
          <a:solidFill>
            <a:schemeClr val="accent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93" name="文字方塊 34"/>
          <p:cNvSpPr txBox="1">
            <a:spLocks noChangeArrowheads="1"/>
          </p:cNvSpPr>
          <p:nvPr/>
        </p:nvSpPr>
        <p:spPr bwMode="auto">
          <a:xfrm>
            <a:off x="3764935" y="103679"/>
            <a:ext cx="693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en-US" altLang="zh-TW" sz="1600" dirty="0">
                <a:cs typeface="Times New Roman" panose="02020603050405020304" pitchFamily="18" charset="0"/>
              </a:rPr>
              <a:t>Sally</a:t>
            </a:r>
            <a:endParaRPr kumimoji="0" lang="zh-TW" altLang="en-US" sz="1600" dirty="0">
              <a:cs typeface="Times New Roman" panose="02020603050405020304" pitchFamily="18" charset="0"/>
            </a:endParaRPr>
          </a:p>
        </p:txBody>
      </p:sp>
      <p:sp>
        <p:nvSpPr>
          <p:cNvPr id="113694" name="文字方塊 35"/>
          <p:cNvSpPr txBox="1">
            <a:spLocks noChangeArrowheads="1"/>
          </p:cNvSpPr>
          <p:nvPr/>
        </p:nvSpPr>
        <p:spPr bwMode="auto">
          <a:xfrm>
            <a:off x="3837960" y="1345104"/>
            <a:ext cx="693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en-US" altLang="zh-TW" sz="1600" dirty="0">
                <a:cs typeface="Times New Roman" panose="02020603050405020304" pitchFamily="18" charset="0"/>
              </a:rPr>
              <a:t>Sam</a:t>
            </a:r>
            <a:endParaRPr kumimoji="0" lang="zh-TW" altLang="en-US" sz="1600" dirty="0">
              <a:cs typeface="Times New Roman" panose="02020603050405020304" pitchFamily="18" charset="0"/>
            </a:endParaRPr>
          </a:p>
        </p:txBody>
      </p:sp>
      <p:sp>
        <p:nvSpPr>
          <p:cNvPr id="113696" name="文字方塊 38"/>
          <p:cNvSpPr txBox="1">
            <a:spLocks noChangeArrowheads="1"/>
          </p:cNvSpPr>
          <p:nvPr/>
        </p:nvSpPr>
        <p:spPr bwMode="auto">
          <a:xfrm>
            <a:off x="5954831" y="317776"/>
            <a:ext cx="2154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從</a:t>
            </a:r>
            <a:r>
              <a:rPr kumimoji="0" lang="en-US" altLang="zh-TW" sz="1800" dirty="0">
                <a:cs typeface="Times New Roman" panose="02020603050405020304" pitchFamily="18" charset="0"/>
              </a:rPr>
              <a:t>Sally</a:t>
            </a:r>
            <a:r>
              <a:rPr kumimoji="0" lang="zh-TW" altLang="en-US" sz="1800" dirty="0">
                <a:latin typeface="Arial" charset="0"/>
              </a:rPr>
              <a:t>的觀點來看</a:t>
            </a:r>
          </a:p>
        </p:txBody>
      </p:sp>
      <p:pic>
        <p:nvPicPr>
          <p:cNvPr id="113697" name="Picture 14" descr="http://shrs.shu.edu.tw/pics/volume/20111201234942_i17614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260350"/>
            <a:ext cx="123507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98" name="Text Box 10"/>
          <p:cNvSpPr txBox="1">
            <a:spLocks noChangeArrowheads="1"/>
          </p:cNvSpPr>
          <p:nvPr/>
        </p:nvSpPr>
        <p:spPr bwMode="auto">
          <a:xfrm>
            <a:off x="1259632" y="6277837"/>
            <a:ext cx="6589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solidFill>
                  <a:srgbClr val="FF0000"/>
                </a:solidFill>
                <a:latin typeface="Arial" charset="0"/>
              </a:rPr>
              <a:t>兩個信號對</a:t>
            </a:r>
            <a:r>
              <a:rPr kumimoji="0" lang="en-US" altLang="zh-TW" sz="1800" dirty="0">
                <a:solidFill>
                  <a:srgbClr val="FF0000"/>
                </a:solidFill>
              </a:rPr>
              <a:t>Sam</a:t>
            </a:r>
            <a:r>
              <a:rPr kumimoji="0" lang="zh-TW" altLang="en-US" sz="1800" dirty="0">
                <a:solidFill>
                  <a:srgbClr val="FF0000"/>
                </a:solidFill>
                <a:latin typeface="Arial" charset="0"/>
              </a:rPr>
              <a:t>來說是同時發射，但對於</a:t>
            </a:r>
            <a:r>
              <a:rPr kumimoji="0" lang="en-US" altLang="zh-TW" sz="1800" dirty="0">
                <a:solidFill>
                  <a:srgbClr val="FF0000"/>
                </a:solidFill>
              </a:rPr>
              <a:t>Sally</a:t>
            </a:r>
            <a:r>
              <a:rPr kumimoji="0" lang="zh-TW" altLang="en-US" sz="1800" dirty="0">
                <a:solidFill>
                  <a:srgbClr val="FF0000"/>
                </a:solidFill>
                <a:latin typeface="Arial" charset="0"/>
              </a:rPr>
              <a:t>卻不是同時發射！</a:t>
            </a:r>
            <a:endParaRPr kumimoji="0" lang="en-US" altLang="zh-TW" sz="1800" dirty="0">
              <a:solidFill>
                <a:srgbClr val="FF0000"/>
              </a:solidFill>
              <a:latin typeface="Arial" charset="0"/>
            </a:endParaRPr>
          </a:p>
        </p:txBody>
      </p:sp>
      <p:sp>
        <p:nvSpPr>
          <p:cNvPr id="18" name="弧形 17"/>
          <p:cNvSpPr/>
          <p:nvPr/>
        </p:nvSpPr>
        <p:spPr bwMode="auto">
          <a:xfrm rot="13632753">
            <a:off x="4148987" y="1882473"/>
            <a:ext cx="1277937" cy="1168400"/>
          </a:xfrm>
          <a:prstGeom prst="arc">
            <a:avLst/>
          </a:prstGeom>
          <a:noFill/>
          <a:ln w="25400" cap="flat" cmpd="sng" algn="ctr">
            <a:solidFill>
              <a:srgbClr val="FF0000"/>
            </a:solidFill>
            <a:prstDash val="solid"/>
            <a:round/>
            <a:headEnd type="none" w="med" len="med"/>
            <a:tailEnd type="none" w="med" len="med"/>
          </a:ln>
          <a:effectLst/>
        </p:spPr>
        <p:txBody>
          <a:bodyPr/>
          <a:lstStyle/>
          <a:p>
            <a:pPr>
              <a:defRPr/>
            </a:pPr>
            <a:endParaRPr lang="zh-TW" altLang="en-US"/>
          </a:p>
        </p:txBody>
      </p:sp>
      <p:sp>
        <p:nvSpPr>
          <p:cNvPr id="2" name="文字方塊 1"/>
          <p:cNvSpPr txBox="1"/>
          <p:nvPr/>
        </p:nvSpPr>
        <p:spPr>
          <a:xfrm>
            <a:off x="5394722" y="2090727"/>
            <a:ext cx="3723082" cy="369332"/>
          </a:xfrm>
          <a:prstGeom prst="rect">
            <a:avLst/>
          </a:prstGeom>
          <a:noFill/>
        </p:spPr>
        <p:txBody>
          <a:bodyPr wrap="square" rtlCol="0">
            <a:spAutoFit/>
          </a:bodyPr>
          <a:lstStyle/>
          <a:p>
            <a:r>
              <a:rPr lang="zh-TW" altLang="en-US" dirty="0"/>
              <a:t>右邊的光是先發射，所以先被看到</a:t>
            </a:r>
          </a:p>
        </p:txBody>
      </p:sp>
      <p:sp>
        <p:nvSpPr>
          <p:cNvPr id="36" name="文字方塊 35"/>
          <p:cNvSpPr txBox="1"/>
          <p:nvPr/>
        </p:nvSpPr>
        <p:spPr>
          <a:xfrm>
            <a:off x="4933335" y="5339329"/>
            <a:ext cx="4035996" cy="369332"/>
          </a:xfrm>
          <a:prstGeom prst="rect">
            <a:avLst/>
          </a:prstGeom>
          <a:noFill/>
        </p:spPr>
        <p:txBody>
          <a:bodyPr wrap="square" rtlCol="0">
            <a:spAutoFit/>
          </a:bodyPr>
          <a:lstStyle/>
          <a:p>
            <a:r>
              <a:rPr lang="zh-TW" altLang="en-US" dirty="0"/>
              <a:t>左邊的光後發射，所以後被</a:t>
            </a:r>
            <a:r>
              <a:rPr lang="en-US" altLang="zh-TW" dirty="0">
                <a:latin typeface="Times New Roman" panose="02020603050405020304" pitchFamily="18" charset="0"/>
                <a:cs typeface="Times New Roman" panose="02020603050405020304" pitchFamily="18" charset="0"/>
              </a:rPr>
              <a:t>Sally</a:t>
            </a:r>
            <a:r>
              <a:rPr lang="zh-TW" altLang="en-US" dirty="0"/>
              <a:t>看到。</a:t>
            </a:r>
            <a:endParaRPr lang="en-US" altLang="zh-TW" dirty="0"/>
          </a:p>
        </p:txBody>
      </p:sp>
      <p:sp>
        <p:nvSpPr>
          <p:cNvPr id="3" name="矩形 2"/>
          <p:cNvSpPr/>
          <p:nvPr/>
        </p:nvSpPr>
        <p:spPr>
          <a:xfrm>
            <a:off x="5094568" y="3578082"/>
            <a:ext cx="3874764" cy="369332"/>
          </a:xfrm>
          <a:prstGeom prst="rect">
            <a:avLst/>
          </a:prstGeom>
        </p:spPr>
        <p:txBody>
          <a:bodyPr wrap="square">
            <a:spAutoFit/>
          </a:bodyPr>
          <a:lstStyle/>
          <a:p>
            <a:r>
              <a:rPr lang="zh-TW" altLang="en-US" dirty="0"/>
              <a:t>左邊的光後發射，但</a:t>
            </a:r>
            <a:r>
              <a:rPr lang="en-US" altLang="zh-TW" dirty="0">
                <a:latin typeface="Times New Roman" panose="02020603050405020304" pitchFamily="18" charset="0"/>
                <a:cs typeface="Times New Roman" panose="02020603050405020304" pitchFamily="18" charset="0"/>
              </a:rPr>
              <a:t>Sam</a:t>
            </a:r>
            <a:r>
              <a:rPr lang="zh-TW" altLang="en-US" dirty="0">
                <a:latin typeface="Times New Roman" panose="02020603050405020304" pitchFamily="18" charset="0"/>
                <a:cs typeface="Times New Roman" panose="02020603050405020304" pitchFamily="18" charset="0"/>
              </a:rPr>
              <a:t>向左</a:t>
            </a:r>
            <a:r>
              <a:rPr lang="zh-TW" altLang="en-US" dirty="0"/>
              <a:t>移動中</a:t>
            </a:r>
          </a:p>
        </p:txBody>
      </p:sp>
      <p:sp>
        <p:nvSpPr>
          <p:cNvPr id="4" name="文字方塊 3"/>
          <p:cNvSpPr txBox="1"/>
          <p:nvPr/>
        </p:nvSpPr>
        <p:spPr>
          <a:xfrm>
            <a:off x="5112807" y="4059606"/>
            <a:ext cx="3050679" cy="369332"/>
          </a:xfrm>
          <a:prstGeom prst="rect">
            <a:avLst/>
          </a:prstGeom>
          <a:noFill/>
        </p:spPr>
        <p:txBody>
          <a:bodyPr wrap="square" rtlCol="0">
            <a:spAutoFit/>
          </a:bodyPr>
          <a:lstStyle/>
          <a:p>
            <a:r>
              <a:rPr lang="zh-TW" altLang="en-US" dirty="0"/>
              <a:t>所以他同時看到左右兩道光。</a:t>
            </a:r>
          </a:p>
        </p:txBody>
      </p:sp>
    </p:spTree>
    <p:extLst>
      <p:ext uri="{BB962C8B-B14F-4D97-AF65-F5344CB8AC3E}">
        <p14:creationId xmlns:p14="http://schemas.microsoft.com/office/powerpoint/2010/main" val="33559268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42" name="Picture 4" descr="animated simultaneity 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5625" y="1858963"/>
            <a:ext cx="8255000"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文字方塊 3"/>
          <p:cNvSpPr txBox="1">
            <a:spLocks noChangeArrowheads="1"/>
          </p:cNvSpPr>
          <p:nvPr/>
        </p:nvSpPr>
        <p:spPr bwMode="auto">
          <a:xfrm>
            <a:off x="2545556" y="5157192"/>
            <a:ext cx="4600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對</a:t>
            </a:r>
            <a:r>
              <a:rPr kumimoji="0" lang="en-US" altLang="zh-TW" sz="1800" dirty="0">
                <a:cs typeface="Times New Roman" panose="02020603050405020304" pitchFamily="18" charset="0"/>
              </a:rPr>
              <a:t>Sally</a:t>
            </a:r>
            <a:r>
              <a:rPr kumimoji="0" lang="zh-TW" altLang="en-US" sz="1800" dirty="0">
                <a:latin typeface="Arial" charset="0"/>
              </a:rPr>
              <a:t>來說，兩道光一定不是同時發射！</a:t>
            </a:r>
          </a:p>
        </p:txBody>
      </p:sp>
      <p:sp>
        <p:nvSpPr>
          <p:cNvPr id="112644" name="文字方塊 5"/>
          <p:cNvSpPr txBox="1">
            <a:spLocks noChangeArrowheads="1"/>
          </p:cNvSpPr>
          <p:nvPr/>
        </p:nvSpPr>
        <p:spPr bwMode="auto">
          <a:xfrm>
            <a:off x="2016125" y="4159250"/>
            <a:ext cx="1058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en-US" altLang="zh-TW" sz="1800" dirty="0">
                <a:cs typeface="Times New Roman" panose="02020603050405020304" pitchFamily="18" charset="0"/>
              </a:rPr>
              <a:t>Sally</a:t>
            </a:r>
            <a:endParaRPr kumimoji="0" lang="zh-TW" altLang="en-US" sz="1800" dirty="0">
              <a:cs typeface="Times New Roman" panose="02020603050405020304" pitchFamily="18" charset="0"/>
            </a:endParaRPr>
          </a:p>
        </p:txBody>
      </p:sp>
      <p:pic>
        <p:nvPicPr>
          <p:cNvPr id="112645" name="Picture 14" descr="http://shrs.shu.edu.tw/pics/volume/20111201234942_i17614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1525" y="296863"/>
            <a:ext cx="2052638"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16056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690" name="Rectangle 4"/>
          <p:cNvSpPr>
            <a:spLocks noGrp="1" noChangeArrowheads="1"/>
          </p:cNvSpPr>
          <p:nvPr>
            <p:ph type="title"/>
          </p:nvPr>
        </p:nvSpPr>
        <p:spPr>
          <a:xfrm>
            <a:off x="167365" y="3138955"/>
            <a:ext cx="4404635" cy="442912"/>
          </a:xfrm>
        </p:spPr>
        <p:txBody>
          <a:bodyPr/>
          <a:lstStyle/>
          <a:p>
            <a:pPr eaLnBrk="1" hangingPunct="1"/>
            <a:r>
              <a:rPr lang="en-US" altLang="zh-TW" sz="1800" dirty="0">
                <a:solidFill>
                  <a:srgbClr val="FF0000"/>
                </a:solidFill>
                <a:latin typeface="Times New Roman" panose="02020603050405020304" pitchFamily="18" charset="0"/>
                <a:cs typeface="Times New Roman" panose="02020603050405020304" pitchFamily="18" charset="0"/>
              </a:rPr>
              <a:t>Relativity of Simultaneity</a:t>
            </a:r>
            <a:r>
              <a:rPr lang="zh-TW" altLang="en-US" sz="1800" dirty="0">
                <a:solidFill>
                  <a:srgbClr val="FF0000"/>
                </a:solidFill>
                <a:latin typeface="Times New Roman" panose="02020603050405020304" pitchFamily="18" charset="0"/>
                <a:cs typeface="Times New Roman" panose="02020603050405020304" pitchFamily="18" charset="0"/>
              </a:rPr>
              <a:t> </a:t>
            </a:r>
            <a:r>
              <a:rPr lang="zh-TW" altLang="en-US" sz="1800" dirty="0">
                <a:solidFill>
                  <a:srgbClr val="FF0000"/>
                </a:solidFill>
              </a:rPr>
              <a:t>同時性是相對的</a:t>
            </a:r>
            <a:endParaRPr lang="en-US" altLang="zh-TW" sz="1800" dirty="0">
              <a:solidFill>
                <a:srgbClr val="FF0000"/>
              </a:solidFill>
            </a:endParaRPr>
          </a:p>
        </p:txBody>
      </p:sp>
      <p:pic>
        <p:nvPicPr>
          <p:cNvPr id="114691" name="Picture 8" descr="f38_04"/>
          <p:cNvPicPr>
            <a:picLocks noChangeAspect="1" noChangeArrowheads="1"/>
          </p:cNvPicPr>
          <p:nvPr/>
        </p:nvPicPr>
        <p:blipFill>
          <a:blip r:embed="rId2">
            <a:extLst>
              <a:ext uri="{28A0092B-C50C-407E-A947-70E740481C1C}">
                <a14:useLocalDpi xmlns:a14="http://schemas.microsoft.com/office/drawing/2010/main" val="0"/>
              </a:ext>
            </a:extLst>
          </a:blip>
          <a:srcRect b="50000"/>
          <a:stretch>
            <a:fillRect/>
          </a:stretch>
        </p:blipFill>
        <p:spPr bwMode="auto">
          <a:xfrm>
            <a:off x="4932363" y="188913"/>
            <a:ext cx="2838450"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9" descr="f38_04"/>
          <p:cNvPicPr>
            <a:picLocks noChangeAspect="1" noChangeArrowheads="1"/>
          </p:cNvPicPr>
          <p:nvPr/>
        </p:nvPicPr>
        <p:blipFill>
          <a:blip r:embed="rId2">
            <a:extLst>
              <a:ext uri="{28A0092B-C50C-407E-A947-70E740481C1C}">
                <a14:useLocalDpi xmlns:a14="http://schemas.microsoft.com/office/drawing/2010/main" val="0"/>
              </a:ext>
            </a:extLst>
          </a:blip>
          <a:srcRect t="50545"/>
          <a:stretch>
            <a:fillRect/>
          </a:stretch>
        </p:blipFill>
        <p:spPr bwMode="auto">
          <a:xfrm>
            <a:off x="4932363" y="3429000"/>
            <a:ext cx="283845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Text Box 10"/>
          <p:cNvSpPr txBox="1">
            <a:spLocks noChangeArrowheads="1"/>
          </p:cNvSpPr>
          <p:nvPr/>
        </p:nvSpPr>
        <p:spPr bwMode="auto">
          <a:xfrm>
            <a:off x="238803" y="1265705"/>
            <a:ext cx="375713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solidFill>
                  <a:srgbClr val="FF0000"/>
                </a:solidFill>
                <a:latin typeface="Arial" charset="0"/>
              </a:rPr>
              <a:t>兩個信號對</a:t>
            </a:r>
            <a:r>
              <a:rPr kumimoji="0" lang="en-US" altLang="zh-TW" sz="1800" dirty="0">
                <a:solidFill>
                  <a:srgbClr val="FF0000"/>
                </a:solidFill>
              </a:rPr>
              <a:t>Sam</a:t>
            </a:r>
            <a:r>
              <a:rPr kumimoji="0" lang="zh-TW" altLang="en-US" sz="1800" dirty="0">
                <a:solidFill>
                  <a:srgbClr val="FF0000"/>
                </a:solidFill>
                <a:latin typeface="Arial" charset="0"/>
              </a:rPr>
              <a:t>來說是同時發射，但對於</a:t>
            </a:r>
            <a:r>
              <a:rPr kumimoji="0" lang="en-US" altLang="zh-TW" sz="1800" dirty="0">
                <a:solidFill>
                  <a:srgbClr val="FF0000"/>
                </a:solidFill>
              </a:rPr>
              <a:t>Sally</a:t>
            </a:r>
            <a:r>
              <a:rPr kumimoji="0" lang="zh-TW" altLang="en-US" sz="1800" dirty="0">
                <a:solidFill>
                  <a:srgbClr val="FF0000"/>
                </a:solidFill>
                <a:latin typeface="Arial" charset="0"/>
              </a:rPr>
              <a:t>卻不是同時發射！</a:t>
            </a:r>
            <a:endParaRPr kumimoji="0" lang="en-US" altLang="zh-TW" sz="1800" dirty="0">
              <a:solidFill>
                <a:srgbClr val="FF0000"/>
              </a:solidFill>
              <a:latin typeface="Arial" charset="0"/>
            </a:endParaRPr>
          </a:p>
        </p:txBody>
      </p:sp>
      <p:sp>
        <p:nvSpPr>
          <p:cNvPr id="237579" name="Text Box 11"/>
          <p:cNvSpPr txBox="1">
            <a:spLocks noChangeArrowheads="1"/>
          </p:cNvSpPr>
          <p:nvPr/>
        </p:nvSpPr>
        <p:spPr bwMode="auto">
          <a:xfrm>
            <a:off x="203878" y="3786655"/>
            <a:ext cx="4752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t>同時性若是相對的，時間自然也不是絕對的！</a:t>
            </a:r>
            <a:endParaRPr kumimoji="0" lang="en-US" altLang="zh-TW" sz="1800"/>
          </a:p>
        </p:txBody>
      </p:sp>
      <p:pic>
        <p:nvPicPr>
          <p:cNvPr id="157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5327650"/>
            <a:ext cx="77343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6" name="Rectangle 4"/>
          <p:cNvSpPr txBox="1">
            <a:spLocks noChangeArrowheads="1"/>
          </p:cNvSpPr>
          <p:nvPr/>
        </p:nvSpPr>
        <p:spPr bwMode="auto">
          <a:xfrm>
            <a:off x="238803" y="2273767"/>
            <a:ext cx="3973157"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如果光速與觀察者的運動狀態無關，同時與否就與觀察者的運動狀態有關</a:t>
            </a:r>
            <a:r>
              <a:rPr lang="zh-TW" altLang="en-US" sz="1600" dirty="0">
                <a:solidFill>
                  <a:srgbClr val="FF0000"/>
                </a:solidFill>
              </a:rPr>
              <a:t>！</a:t>
            </a:r>
            <a:endParaRPr lang="en-US" altLang="zh-TW" sz="1600" dirty="0">
              <a:solidFill>
                <a:srgbClr val="FF0000"/>
              </a:solidFill>
            </a:endParaRPr>
          </a:p>
        </p:txBody>
      </p:sp>
    </p:spTree>
    <p:extLst>
      <p:ext uri="{BB962C8B-B14F-4D97-AF65-F5344CB8AC3E}">
        <p14:creationId xmlns:p14="http://schemas.microsoft.com/office/powerpoint/2010/main" val="416503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7579"/>
                                        </p:tgtEl>
                                        <p:attrNameLst>
                                          <p:attrName>style.visibility</p:attrName>
                                        </p:attrNameLst>
                                      </p:cBhvr>
                                      <p:to>
                                        <p:strVal val="visible"/>
                                      </p:to>
                                    </p:set>
                                    <p:anim calcmode="lin" valueType="num">
                                      <p:cBhvr additive="base">
                                        <p:cTn id="7" dur="500" fill="hold"/>
                                        <p:tgtEl>
                                          <p:spTgt spid="237579"/>
                                        </p:tgtEl>
                                        <p:attrNameLst>
                                          <p:attrName>ppt_x</p:attrName>
                                        </p:attrNameLst>
                                      </p:cBhvr>
                                      <p:tavLst>
                                        <p:tav tm="0">
                                          <p:val>
                                            <p:strVal val="#ppt_x"/>
                                          </p:val>
                                        </p:tav>
                                        <p:tav tm="100000">
                                          <p:val>
                                            <p:strVal val="#ppt_x"/>
                                          </p:val>
                                        </p:tav>
                                      </p:tavLst>
                                    </p:anim>
                                    <p:anim calcmode="lin" valueType="num">
                                      <p:cBhvr additive="base">
                                        <p:cTn id="8" dur="500" fill="hold"/>
                                        <p:tgtEl>
                                          <p:spTgt spid="23757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7698"/>
                                        </p:tgtEl>
                                        <p:attrNameLst>
                                          <p:attrName>style.visibility</p:attrName>
                                        </p:attrNameLst>
                                      </p:cBhvr>
                                      <p:to>
                                        <p:strVal val="visible"/>
                                      </p:to>
                                    </p:set>
                                    <p:anim calcmode="lin" valueType="num">
                                      <p:cBhvr additive="base">
                                        <p:cTn id="13" dur="500" fill="hold"/>
                                        <p:tgtEl>
                                          <p:spTgt spid="157698"/>
                                        </p:tgtEl>
                                        <p:attrNameLst>
                                          <p:attrName>ppt_x</p:attrName>
                                        </p:attrNameLst>
                                      </p:cBhvr>
                                      <p:tavLst>
                                        <p:tav tm="0">
                                          <p:val>
                                            <p:strVal val="#ppt_x"/>
                                          </p:val>
                                        </p:tav>
                                        <p:tav tm="100000">
                                          <p:val>
                                            <p:strVal val="#ppt_x"/>
                                          </p:val>
                                        </p:tav>
                                      </p:tavLst>
                                    </p:anim>
                                    <p:anim calcmode="lin" valueType="num">
                                      <p:cBhvr additive="base">
                                        <p:cTn id="14" dur="500" fill="hold"/>
                                        <p:tgtEl>
                                          <p:spTgt spid="1576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marktwainssecretary.files.wordpress.com/2009/06/einstein-bicycl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363" y="1493838"/>
            <a:ext cx="333375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 descr="http://www.learn-math.info/history/photos/Einstein_17.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1538" y="3319463"/>
            <a:ext cx="3530600"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4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2789" y="1124744"/>
            <a:ext cx="3000574" cy="2105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ig39">
            <a:extLst>
              <a:ext uri="{FF2B5EF4-FFF2-40B4-BE49-F238E27FC236}">
                <a16:creationId xmlns:a16="http://schemas.microsoft.com/office/drawing/2014/main" id="{10B6A54B-3C8E-BE68-504F-B56DBD3B1C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 r="74399" b="39111"/>
          <a:stretch>
            <a:fillRect/>
          </a:stretch>
        </p:blipFill>
        <p:spPr bwMode="auto">
          <a:xfrm>
            <a:off x="352818" y="3712226"/>
            <a:ext cx="140878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ig39"/>
          <p:cNvPicPr>
            <a:picLocks noChangeAspect="1" noChangeArrowheads="1"/>
          </p:cNvPicPr>
          <p:nvPr/>
        </p:nvPicPr>
        <p:blipFill>
          <a:blip r:embed="rId2">
            <a:extLst>
              <a:ext uri="{28A0092B-C50C-407E-A947-70E740481C1C}">
                <a14:useLocalDpi xmlns:a14="http://schemas.microsoft.com/office/drawing/2010/main" val="0"/>
              </a:ext>
            </a:extLst>
          </a:blip>
          <a:srcRect l="51024" t="2" b="39111"/>
          <a:stretch>
            <a:fillRect/>
          </a:stretch>
        </p:blipFill>
        <p:spPr bwMode="auto">
          <a:xfrm>
            <a:off x="6427199" y="3734087"/>
            <a:ext cx="26955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文字方塊 7"/>
          <p:cNvSpPr txBox="1">
            <a:spLocks noChangeArrowheads="1"/>
          </p:cNvSpPr>
          <p:nvPr/>
        </p:nvSpPr>
        <p:spPr bwMode="auto">
          <a:xfrm>
            <a:off x="2616830" y="437409"/>
            <a:ext cx="5400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光的移動速度，與觀察者的運動狀態無關。</a:t>
            </a:r>
          </a:p>
        </p:txBody>
      </p:sp>
      <p:pic>
        <p:nvPicPr>
          <p:cNvPr id="16390" name="Picture 2" descr="Speed_of_light_from_Earth_to_Mo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67743" y="956521"/>
            <a:ext cx="6503194"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文字方塊 9"/>
          <p:cNvSpPr txBox="1">
            <a:spLocks noChangeArrowheads="1"/>
          </p:cNvSpPr>
          <p:nvPr/>
        </p:nvSpPr>
        <p:spPr bwMode="auto">
          <a:xfrm>
            <a:off x="662704" y="2338699"/>
            <a:ext cx="8400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當測量</a:t>
            </a:r>
            <a:r>
              <a:rPr lang="zh-TW" altLang="en-US" sz="1800" dirty="0">
                <a:solidFill>
                  <a:srgbClr val="FF0000"/>
                </a:solidFill>
              </a:rPr>
              <a:t>同一段時間差</a:t>
            </a:r>
            <a:r>
              <a:rPr lang="zh-TW" altLang="en-US" sz="1800" dirty="0"/>
              <a:t>時，移動的時鐘，與靜止的時鐘，得到的結果一定不同！</a:t>
            </a:r>
          </a:p>
        </p:txBody>
      </p:sp>
      <p:sp>
        <p:nvSpPr>
          <p:cNvPr id="10" name="向下箭號 9"/>
          <p:cNvSpPr/>
          <p:nvPr/>
        </p:nvSpPr>
        <p:spPr>
          <a:xfrm>
            <a:off x="4040655" y="1714999"/>
            <a:ext cx="865187" cy="580231"/>
          </a:xfrm>
          <a:prstGeom prst="downArrow">
            <a:avLst/>
          </a:prstGeom>
          <a:solidFill>
            <a:srgbClr val="FFFF00"/>
          </a:solidFill>
          <a:ln w="4445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29705" name="文字方塊 1"/>
          <p:cNvSpPr txBox="1">
            <a:spLocks noChangeArrowheads="1"/>
          </p:cNvSpPr>
          <p:nvPr/>
        </p:nvSpPr>
        <p:spPr bwMode="auto">
          <a:xfrm>
            <a:off x="2267325" y="3778492"/>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1</a:t>
            </a:r>
            <a:endParaRPr lang="zh-TW" altLang="en-US" sz="1800" dirty="0">
              <a:latin typeface="Cambria Math" panose="02040503050406030204" pitchFamily="18" charset="0"/>
            </a:endParaRPr>
          </a:p>
        </p:txBody>
      </p:sp>
      <p:sp>
        <p:nvSpPr>
          <p:cNvPr id="29706" name="文字方塊 11"/>
          <p:cNvSpPr txBox="1">
            <a:spLocks noChangeArrowheads="1"/>
          </p:cNvSpPr>
          <p:nvPr/>
        </p:nvSpPr>
        <p:spPr bwMode="auto">
          <a:xfrm>
            <a:off x="6726987" y="3777460"/>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2</a:t>
            </a:r>
            <a:endParaRPr lang="zh-TW" altLang="en-US" sz="1800" dirty="0">
              <a:latin typeface="Cambria Math" panose="02040503050406030204" pitchFamily="18" charset="0"/>
            </a:endParaRPr>
          </a:p>
        </p:txBody>
      </p:sp>
      <p:sp>
        <p:nvSpPr>
          <p:cNvPr id="12" name="矩形 8"/>
          <p:cNvSpPr>
            <a:spLocks noChangeArrowheads="1"/>
          </p:cNvSpPr>
          <p:nvPr/>
        </p:nvSpPr>
        <p:spPr bwMode="auto">
          <a:xfrm>
            <a:off x="5029575" y="1820814"/>
            <a:ext cx="1338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隱含</a:t>
            </a:r>
            <a:r>
              <a:rPr lang="en-US" altLang="zh-TW" sz="1800" dirty="0">
                <a:latin typeface="Times New Roman" panose="02020603050405020304" pitchFamily="18" charset="0"/>
                <a:cs typeface="Times New Roman" panose="02020603050405020304" pitchFamily="18" charset="0"/>
              </a:rPr>
              <a:t>(imply)</a:t>
            </a:r>
            <a:endParaRPr lang="zh-TW" altLang="en-US" sz="1800" dirty="0">
              <a:latin typeface="Times New Roman" panose="02020603050405020304" pitchFamily="18" charset="0"/>
              <a:cs typeface="Times New Roman" panose="02020603050405020304" pitchFamily="18" charset="0"/>
            </a:endParaRPr>
          </a:p>
        </p:txBody>
      </p:sp>
      <p:pic>
        <p:nvPicPr>
          <p:cNvPr id="13" name="Picture 6" descr="http://www.bhm.ch/downloads/04_Einstein_in_Bern.jpg"/>
          <p:cNvPicPr>
            <a:picLocks noChangeAspect="1" noChangeArrowheads="1"/>
          </p:cNvPicPr>
          <p:nvPr/>
        </p:nvPicPr>
        <p:blipFill>
          <a:blip r:embed="rId4" cstate="print">
            <a:extLst>
              <a:ext uri="{28A0092B-C50C-407E-A947-70E740481C1C}">
                <a14:useLocalDpi xmlns:a14="http://schemas.microsoft.com/office/drawing/2010/main" val="0"/>
              </a:ext>
            </a:extLst>
          </a:blip>
          <a:srcRect t="20279"/>
          <a:stretch>
            <a:fillRect/>
          </a:stretch>
        </p:blipFill>
        <p:spPr bwMode="auto">
          <a:xfrm>
            <a:off x="251520" y="93197"/>
            <a:ext cx="1890291" cy="223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tebulb"/>
          <p:cNvSpPr>
            <a:spLocks noEditPoints="1" noChangeArrowheads="1"/>
          </p:cNvSpPr>
          <p:nvPr/>
        </p:nvSpPr>
        <p:spPr bwMode="auto">
          <a:xfrm>
            <a:off x="2202848" y="1159040"/>
            <a:ext cx="386160" cy="512188"/>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 name="文字方塊 9">
            <a:extLst>
              <a:ext uri="{FF2B5EF4-FFF2-40B4-BE49-F238E27FC236}">
                <a16:creationId xmlns:a16="http://schemas.microsoft.com/office/drawing/2014/main" id="{73FA2E38-8B72-0746-87DD-1F1FC35725C3}"/>
              </a:ext>
            </a:extLst>
          </p:cNvPr>
          <p:cNvSpPr txBox="1">
            <a:spLocks noChangeArrowheads="1"/>
          </p:cNvSpPr>
          <p:nvPr/>
        </p:nvSpPr>
        <p:spPr bwMode="auto">
          <a:xfrm>
            <a:off x="662704" y="2785304"/>
            <a:ext cx="77225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一個移動的時鐘，與一個靜止的時鐘，兩者一交會就分開，無從再次比較。</a:t>
            </a:r>
          </a:p>
        </p:txBody>
      </p:sp>
      <p:sp>
        <p:nvSpPr>
          <p:cNvPr id="30" name="矩形 17">
            <a:extLst>
              <a:ext uri="{FF2B5EF4-FFF2-40B4-BE49-F238E27FC236}">
                <a16:creationId xmlns:a16="http://schemas.microsoft.com/office/drawing/2014/main" id="{42C718B4-7E40-2F4B-8860-378478BDD07F}"/>
              </a:ext>
            </a:extLst>
          </p:cNvPr>
          <p:cNvSpPr/>
          <p:nvPr/>
        </p:nvSpPr>
        <p:spPr>
          <a:xfrm>
            <a:off x="656434" y="3161800"/>
            <a:ext cx="8498816" cy="369332"/>
          </a:xfrm>
          <a:prstGeom prst="rect">
            <a:avLst/>
          </a:prstGeom>
        </p:spPr>
        <p:txBody>
          <a:bodyPr wrap="square">
            <a:spAutoFit/>
          </a:bodyPr>
          <a:lstStyle/>
          <a:p>
            <a:r>
              <a:rPr lang="zh-TW" altLang="en-US" dirty="0"/>
              <a:t>要在各個位置都架設靜止的、校準過的一系列時鐘。隨時隨處都可以作比較。</a:t>
            </a:r>
          </a:p>
        </p:txBody>
      </p:sp>
      <p:pic>
        <p:nvPicPr>
          <p:cNvPr id="3" name="圖片 2">
            <a:extLst>
              <a:ext uri="{FF2B5EF4-FFF2-40B4-BE49-F238E27FC236}">
                <a16:creationId xmlns:a16="http://schemas.microsoft.com/office/drawing/2014/main" id="{725358B2-9943-D644-9B2F-5072C352BDC1}"/>
              </a:ext>
            </a:extLst>
          </p:cNvPr>
          <p:cNvPicPr>
            <a:picLocks noChangeAspect="1"/>
          </p:cNvPicPr>
          <p:nvPr/>
        </p:nvPicPr>
        <p:blipFill rotWithShape="1">
          <a:blip r:embed="rId5">
            <a:extLst>
              <a:ext uri="{28A0092B-C50C-407E-A947-70E740481C1C}">
                <a14:useLocalDpi xmlns:a14="http://schemas.microsoft.com/office/drawing/2010/main" val="0"/>
              </a:ext>
            </a:extLst>
          </a:blip>
          <a:srcRect b="33275"/>
          <a:stretch/>
        </p:blipFill>
        <p:spPr>
          <a:xfrm>
            <a:off x="3114598" y="3748767"/>
            <a:ext cx="3179921" cy="2707137"/>
          </a:xfrm>
          <a:prstGeom prst="rect">
            <a:avLst/>
          </a:prstGeom>
        </p:spPr>
      </p:pic>
      <p:sp>
        <p:nvSpPr>
          <p:cNvPr id="7" name="Rectangle 6">
            <a:extLst>
              <a:ext uri="{FF2B5EF4-FFF2-40B4-BE49-F238E27FC236}">
                <a16:creationId xmlns:a16="http://schemas.microsoft.com/office/drawing/2014/main" id="{58170419-48BF-B876-39AF-2ED3049A6D56}"/>
              </a:ext>
            </a:extLst>
          </p:cNvPr>
          <p:cNvSpPr/>
          <p:nvPr/>
        </p:nvSpPr>
        <p:spPr>
          <a:xfrm>
            <a:off x="1761598" y="3703365"/>
            <a:ext cx="1255044" cy="1555750"/>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AD2ED072-6C39-7E46-C332-A217E8DAA403}"/>
              </a:ext>
            </a:extLst>
          </p:cNvPr>
          <p:cNvSpPr/>
          <p:nvPr/>
        </p:nvSpPr>
        <p:spPr>
          <a:xfrm>
            <a:off x="7735049" y="4581128"/>
            <a:ext cx="1353001" cy="686848"/>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2530" name="Picture 4" descr="fig39"/>
          <p:cNvPicPr>
            <a:picLocks noChangeAspect="1" noChangeArrowheads="1"/>
          </p:cNvPicPr>
          <p:nvPr/>
        </p:nvPicPr>
        <p:blipFill>
          <a:blip r:embed="rId2">
            <a:extLst>
              <a:ext uri="{28A0092B-C50C-407E-A947-70E740481C1C}">
                <a14:useLocalDpi xmlns:a14="http://schemas.microsoft.com/office/drawing/2010/main" val="0"/>
              </a:ext>
            </a:extLst>
          </a:blip>
          <a:srcRect t="2" r="51591" b="39111"/>
          <a:stretch>
            <a:fillRect/>
          </a:stretch>
        </p:blipFill>
        <p:spPr bwMode="auto">
          <a:xfrm>
            <a:off x="352817" y="3685492"/>
            <a:ext cx="26638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ig39">
            <a:extLst>
              <a:ext uri="{FF2B5EF4-FFF2-40B4-BE49-F238E27FC236}">
                <a16:creationId xmlns:a16="http://schemas.microsoft.com/office/drawing/2014/main" id="{8BF70B1A-7E0B-20AC-39BC-A16EDC04F7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287" t="2" b="39111"/>
          <a:stretch>
            <a:fillRect/>
          </a:stretch>
        </p:blipFill>
        <p:spPr bwMode="auto">
          <a:xfrm>
            <a:off x="6427199" y="3780017"/>
            <a:ext cx="2636214" cy="149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0834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702"/>
                                        </p:tgtEl>
                                        <p:attrNameLst>
                                          <p:attrName>style.visibility</p:attrName>
                                        </p:attrNameLst>
                                      </p:cBhvr>
                                      <p:to>
                                        <p:strVal val="visible"/>
                                      </p:to>
                                    </p:set>
                                    <p:anim calcmode="lin" valueType="num">
                                      <p:cBhvr additive="base">
                                        <p:cTn id="15" dur="500" fill="hold"/>
                                        <p:tgtEl>
                                          <p:spTgt spid="29702"/>
                                        </p:tgtEl>
                                        <p:attrNameLst>
                                          <p:attrName>ppt_x</p:attrName>
                                        </p:attrNameLst>
                                      </p:cBhvr>
                                      <p:tavLst>
                                        <p:tav tm="0">
                                          <p:val>
                                            <p:strVal val="#ppt_x"/>
                                          </p:val>
                                        </p:tav>
                                        <p:tav tm="100000">
                                          <p:val>
                                            <p:strVal val="#ppt_x"/>
                                          </p:val>
                                        </p:tav>
                                      </p:tavLst>
                                    </p:anim>
                                    <p:anim calcmode="lin" valueType="num">
                                      <p:cBhvr additive="base">
                                        <p:cTn id="16" dur="500" fill="hold"/>
                                        <p:tgtEl>
                                          <p:spTgt spid="2970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nodeType="clickEffect">
                                  <p:stCondLst>
                                    <p:cond delay="0"/>
                                  </p:stCondLst>
                                  <p:childTnLst>
                                    <p:anim calcmode="lin" valueType="num">
                                      <p:cBhvr additive="base">
                                        <p:cTn id="52" dur="500"/>
                                        <p:tgtEl>
                                          <p:spTgt spid="3"/>
                                        </p:tgtEl>
                                        <p:attrNameLst>
                                          <p:attrName>ppt_x</p:attrName>
                                        </p:attrNameLst>
                                      </p:cBhvr>
                                      <p:tavLst>
                                        <p:tav tm="0">
                                          <p:val>
                                            <p:strVal val="ppt_x"/>
                                          </p:val>
                                        </p:tav>
                                        <p:tav tm="100000">
                                          <p:val>
                                            <p:strVal val="ppt_x"/>
                                          </p:val>
                                        </p:tav>
                                      </p:tavLst>
                                    </p:anim>
                                    <p:anim calcmode="lin" valueType="num">
                                      <p:cBhvr additive="base">
                                        <p:cTn id="53" dur="500"/>
                                        <p:tgtEl>
                                          <p:spTgt spid="3"/>
                                        </p:tgtEl>
                                        <p:attrNameLst>
                                          <p:attrName>ppt_y</p:attrName>
                                        </p:attrNameLst>
                                      </p:cBhvr>
                                      <p:tavLst>
                                        <p:tav tm="0">
                                          <p:val>
                                            <p:strVal val="ppt_y"/>
                                          </p:val>
                                        </p:tav>
                                        <p:tav tm="100000">
                                          <p:val>
                                            <p:strVal val="1+ppt_h/2"/>
                                          </p:val>
                                        </p:tav>
                                      </p:tavLst>
                                    </p:anim>
                                    <p:set>
                                      <p:cBhvr>
                                        <p:cTn id="54" dur="1" fill="hold">
                                          <p:stCondLst>
                                            <p:cond delay="499"/>
                                          </p:stCondLst>
                                        </p:cTn>
                                        <p:tgtEl>
                                          <p:spTgt spid="3"/>
                                        </p:tgtEl>
                                        <p:attrNameLst>
                                          <p:attrName>style.visibility</p:attrName>
                                        </p:attrNameLst>
                                      </p:cBhvr>
                                      <p:to>
                                        <p:strVal val="hidden"/>
                                      </p:to>
                                    </p:set>
                                  </p:childTnLst>
                                </p:cTn>
                              </p:par>
                              <p:par>
                                <p:cTn id="55" presetID="2" presetClass="entr" presetSubtype="4" fill="hold" nodeType="withEffect">
                                  <p:stCondLst>
                                    <p:cond delay="0"/>
                                  </p:stCondLst>
                                  <p:childTnLst>
                                    <p:set>
                                      <p:cBhvr>
                                        <p:cTn id="56" dur="1" fill="hold">
                                          <p:stCondLst>
                                            <p:cond delay="0"/>
                                          </p:stCondLst>
                                        </p:cTn>
                                        <p:tgtEl>
                                          <p:spTgt spid="22530"/>
                                        </p:tgtEl>
                                        <p:attrNameLst>
                                          <p:attrName>style.visibility</p:attrName>
                                        </p:attrNameLst>
                                      </p:cBhvr>
                                      <p:to>
                                        <p:strVal val="visible"/>
                                      </p:to>
                                    </p:set>
                                    <p:anim calcmode="lin" valueType="num">
                                      <p:cBhvr additive="base">
                                        <p:cTn id="57" dur="500" fill="hold"/>
                                        <p:tgtEl>
                                          <p:spTgt spid="22530"/>
                                        </p:tgtEl>
                                        <p:attrNameLst>
                                          <p:attrName>ppt_x</p:attrName>
                                        </p:attrNameLst>
                                      </p:cBhvr>
                                      <p:tavLst>
                                        <p:tav tm="0">
                                          <p:val>
                                            <p:strVal val="#ppt_x"/>
                                          </p:val>
                                        </p:tav>
                                        <p:tav tm="100000">
                                          <p:val>
                                            <p:strVal val="#ppt_x"/>
                                          </p:val>
                                        </p:tav>
                                      </p:tavLst>
                                    </p:anim>
                                    <p:anim calcmode="lin" valueType="num">
                                      <p:cBhvr additive="base">
                                        <p:cTn id="58" dur="500" fill="hold"/>
                                        <p:tgtEl>
                                          <p:spTgt spid="2253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9705"/>
                                        </p:tgtEl>
                                        <p:attrNameLst>
                                          <p:attrName>style.visibility</p:attrName>
                                        </p:attrNameLst>
                                      </p:cBhvr>
                                      <p:to>
                                        <p:strVal val="visible"/>
                                      </p:to>
                                    </p:set>
                                    <p:anim calcmode="lin" valueType="num">
                                      <p:cBhvr additive="base">
                                        <p:cTn id="61" dur="500" fill="hold"/>
                                        <p:tgtEl>
                                          <p:spTgt spid="29705"/>
                                        </p:tgtEl>
                                        <p:attrNameLst>
                                          <p:attrName>ppt_x</p:attrName>
                                        </p:attrNameLst>
                                      </p:cBhvr>
                                      <p:tavLst>
                                        <p:tav tm="0">
                                          <p:val>
                                            <p:strVal val="#ppt_x"/>
                                          </p:val>
                                        </p:tav>
                                        <p:tav tm="100000">
                                          <p:val>
                                            <p:strVal val="#ppt_x"/>
                                          </p:val>
                                        </p:tav>
                                      </p:tavLst>
                                    </p:anim>
                                    <p:anim calcmode="lin" valueType="num">
                                      <p:cBhvr additive="base">
                                        <p:cTn id="62" dur="500" fill="hold"/>
                                        <p:tgtEl>
                                          <p:spTgt spid="29705"/>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fill="hold"/>
                                        <p:tgtEl>
                                          <p:spTgt spid="5"/>
                                        </p:tgtEl>
                                        <p:attrNameLst>
                                          <p:attrName>ppt_x</p:attrName>
                                        </p:attrNameLst>
                                      </p:cBhvr>
                                      <p:tavLst>
                                        <p:tav tm="0">
                                          <p:val>
                                            <p:strVal val="#ppt_x"/>
                                          </p:val>
                                        </p:tav>
                                        <p:tav tm="100000">
                                          <p:val>
                                            <p:strVal val="#ppt_x"/>
                                          </p:val>
                                        </p:tav>
                                      </p:tavLst>
                                    </p:anim>
                                    <p:anim calcmode="lin" valueType="num">
                                      <p:cBhvr additive="base">
                                        <p:cTn id="66" dur="500" fill="hold"/>
                                        <p:tgtEl>
                                          <p:spTgt spid="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9706"/>
                                        </p:tgtEl>
                                        <p:attrNameLst>
                                          <p:attrName>style.visibility</p:attrName>
                                        </p:attrNameLst>
                                      </p:cBhvr>
                                      <p:to>
                                        <p:strVal val="visible"/>
                                      </p:to>
                                    </p:set>
                                    <p:anim calcmode="lin" valueType="num">
                                      <p:cBhvr additive="base">
                                        <p:cTn id="69" dur="500" fill="hold"/>
                                        <p:tgtEl>
                                          <p:spTgt spid="29706"/>
                                        </p:tgtEl>
                                        <p:attrNameLst>
                                          <p:attrName>ppt_x</p:attrName>
                                        </p:attrNameLst>
                                      </p:cBhvr>
                                      <p:tavLst>
                                        <p:tav tm="0">
                                          <p:val>
                                            <p:strVal val="#ppt_x"/>
                                          </p:val>
                                        </p:tav>
                                        <p:tav tm="100000">
                                          <p:val>
                                            <p:strVal val="#ppt_x"/>
                                          </p:val>
                                        </p:tav>
                                      </p:tavLst>
                                    </p:anim>
                                    <p:anim calcmode="lin" valueType="num">
                                      <p:cBhvr additive="base">
                                        <p:cTn id="70" dur="500" fill="hold"/>
                                        <p:tgtEl>
                                          <p:spTgt spid="297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p:bldP spid="10" grpId="0" animBg="1"/>
      <p:bldP spid="29705" grpId="0"/>
      <p:bldP spid="29706" grpId="0"/>
      <p:bldP spid="12" grpId="0"/>
      <p:bldP spid="19" grpId="0"/>
      <p:bldP spid="30" grpId="0"/>
      <p:bldP spid="7" grpId="0" animBg="1"/>
      <p:bldP spid="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fig39"/>
          <p:cNvPicPr>
            <a:picLocks noChangeAspect="1" noChangeArrowheads="1"/>
          </p:cNvPicPr>
          <p:nvPr/>
        </p:nvPicPr>
        <p:blipFill>
          <a:blip r:embed="rId2">
            <a:extLst>
              <a:ext uri="{28A0092B-C50C-407E-A947-70E740481C1C}">
                <a14:useLocalDpi xmlns:a14="http://schemas.microsoft.com/office/drawing/2010/main" val="0"/>
              </a:ext>
            </a:extLst>
          </a:blip>
          <a:srcRect t="2" r="51591" b="39111"/>
          <a:stretch>
            <a:fillRect/>
          </a:stretch>
        </p:blipFill>
        <p:spPr bwMode="auto">
          <a:xfrm>
            <a:off x="818501" y="627688"/>
            <a:ext cx="26638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ig39"/>
          <p:cNvPicPr>
            <a:picLocks noChangeAspect="1" noChangeArrowheads="1"/>
          </p:cNvPicPr>
          <p:nvPr/>
        </p:nvPicPr>
        <p:blipFill>
          <a:blip r:embed="rId2">
            <a:extLst>
              <a:ext uri="{28A0092B-C50C-407E-A947-70E740481C1C}">
                <a14:useLocalDpi xmlns:a14="http://schemas.microsoft.com/office/drawing/2010/main" val="0"/>
              </a:ext>
            </a:extLst>
          </a:blip>
          <a:srcRect l="51024" t="2" b="39111"/>
          <a:stretch>
            <a:fillRect/>
          </a:stretch>
        </p:blipFill>
        <p:spPr bwMode="auto">
          <a:xfrm>
            <a:off x="5049981" y="627688"/>
            <a:ext cx="26955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5"/>
          <p:cNvSpPr txBox="1">
            <a:spLocks noChangeArrowheads="1"/>
          </p:cNvSpPr>
          <p:nvPr/>
        </p:nvSpPr>
        <p:spPr bwMode="auto">
          <a:xfrm>
            <a:off x="5187590" y="5858055"/>
            <a:ext cx="33658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攏統地說：移動的時鐘走得慢！</a:t>
            </a:r>
          </a:p>
        </p:txBody>
      </p:sp>
      <p:sp>
        <p:nvSpPr>
          <p:cNvPr id="29705" name="文字方塊 1"/>
          <p:cNvSpPr txBox="1">
            <a:spLocks noChangeArrowheads="1"/>
          </p:cNvSpPr>
          <p:nvPr/>
        </p:nvSpPr>
        <p:spPr bwMode="auto">
          <a:xfrm>
            <a:off x="2333559" y="628720"/>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1</a:t>
            </a:r>
            <a:endParaRPr lang="zh-TW" altLang="en-US" sz="1800" dirty="0">
              <a:latin typeface="Cambria Math" panose="02040503050406030204" pitchFamily="18" charset="0"/>
            </a:endParaRPr>
          </a:p>
        </p:txBody>
      </p:sp>
      <p:sp>
        <p:nvSpPr>
          <p:cNvPr id="29706" name="文字方塊 11"/>
          <p:cNvSpPr txBox="1">
            <a:spLocks noChangeArrowheads="1"/>
          </p:cNvSpPr>
          <p:nvPr/>
        </p:nvSpPr>
        <p:spPr bwMode="auto">
          <a:xfrm>
            <a:off x="5686817" y="628720"/>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2</a:t>
            </a:r>
            <a:endParaRPr lang="zh-TW" altLang="en-US" sz="1800" dirty="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3" name="文字方塊 2"/>
              <p:cNvSpPr txBox="1"/>
              <p:nvPr/>
            </p:nvSpPr>
            <p:spPr>
              <a:xfrm>
                <a:off x="766017" y="2234372"/>
                <a:ext cx="6442212" cy="369332"/>
              </a:xfrm>
              <a:prstGeom prst="rect">
                <a:avLst/>
              </a:prstGeom>
              <a:noFill/>
            </p:spPr>
            <p:txBody>
              <a:bodyPr wrap="square" rtlCol="0">
                <a:spAutoFit/>
              </a:bodyPr>
              <a:lstStyle/>
              <a:p>
                <a:r>
                  <a:rPr lang="zh-TW" altLang="en-US" dirty="0"/>
                  <a:t>考慮移動的時鐘走了</a:t>
                </a:r>
                <a14:m>
                  <m:oMath xmlns:m="http://schemas.openxmlformats.org/officeDocument/2006/math">
                    <m:r>
                      <a:rPr lang="zh-TW" altLang="en-US" i="1" smtClean="0">
                        <a:latin typeface="Cambria Math"/>
                      </a:rPr>
                      <m:t>∆</m:t>
                    </m:r>
                    <m:r>
                      <a:rPr lang="en-US" altLang="zh-TW" b="0" i="1" smtClean="0">
                        <a:latin typeface="Cambria Math"/>
                      </a:rPr>
                      <m:t>𝑡</m:t>
                    </m:r>
                    <m:r>
                      <a:rPr lang="en-US" altLang="zh-TW" b="0" i="1" smtClean="0">
                        <a:latin typeface="Cambria Math"/>
                      </a:rPr>
                      <m:t>′</m:t>
                    </m:r>
                  </m:oMath>
                </a14:m>
                <a:r>
                  <a:rPr lang="zh-TW" altLang="en-US" dirty="0"/>
                  <a:t>的這一段時間，它的位置移動了！</a:t>
                </a:r>
              </a:p>
            </p:txBody>
          </p:sp>
        </mc:Choice>
        <mc:Fallback xmlns="">
          <p:sp>
            <p:nvSpPr>
              <p:cNvPr id="3" name="文字方塊 2"/>
              <p:cNvSpPr txBox="1">
                <a:spLocks noRot="1" noChangeAspect="1" noMove="1" noResize="1" noEditPoints="1" noAdjustHandles="1" noChangeArrowheads="1" noChangeShapeType="1" noTextEdit="1"/>
              </p:cNvSpPr>
              <p:nvPr/>
            </p:nvSpPr>
            <p:spPr>
              <a:xfrm>
                <a:off x="766017" y="2234372"/>
                <a:ext cx="6442212" cy="369332"/>
              </a:xfrm>
              <a:prstGeom prst="rect">
                <a:avLst/>
              </a:prstGeom>
              <a:blipFill>
                <a:blip r:embed="rId3"/>
                <a:stretch>
                  <a:fillRect l="-787" t="-10345" b="-241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7208229" y="627688"/>
                <a:ext cx="53732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r>
                        <a:rPr lang="en-US" altLang="zh-TW" i="1">
                          <a:latin typeface="Cambria Math"/>
                        </a:rPr>
                        <m:t>′</m:t>
                      </m:r>
                    </m:oMath>
                  </m:oMathPara>
                </a14:m>
                <a:endParaRPr lang="zh-TW" altLang="en-US" dirty="0"/>
              </a:p>
            </p:txBody>
          </p:sp>
        </mc:Choice>
        <mc:Fallback xmlns="">
          <p:sp>
            <p:nvSpPr>
              <p:cNvPr id="4" name="矩形 3"/>
              <p:cNvSpPr>
                <a:spLocks noRot="1" noChangeAspect="1" noMove="1" noResize="1" noEditPoints="1" noAdjustHandles="1" noChangeArrowheads="1" noChangeShapeType="1" noTextEdit="1"/>
              </p:cNvSpPr>
              <p:nvPr/>
            </p:nvSpPr>
            <p:spPr>
              <a:xfrm>
                <a:off x="7208229" y="627688"/>
                <a:ext cx="537327" cy="369332"/>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7224253" y="1814106"/>
                <a:ext cx="4836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oMath>
                  </m:oMathPara>
                </a14:m>
                <a:endParaRPr lang="zh-TW" altLang="en-US" dirty="0"/>
              </a:p>
            </p:txBody>
          </p:sp>
        </mc:Choice>
        <mc:Fallback xmlns="">
          <p:sp>
            <p:nvSpPr>
              <p:cNvPr id="17" name="矩形 16"/>
              <p:cNvSpPr>
                <a:spLocks noRot="1" noChangeAspect="1" noMove="1" noResize="1" noEditPoints="1" noAdjustHandles="1" noChangeArrowheads="1" noChangeShapeType="1" noTextEdit="1"/>
              </p:cNvSpPr>
              <p:nvPr/>
            </p:nvSpPr>
            <p:spPr>
              <a:xfrm>
                <a:off x="7224253" y="1814106"/>
                <a:ext cx="483659" cy="369332"/>
              </a:xfrm>
              <a:prstGeom prst="rect">
                <a:avLst/>
              </a:prstGeom>
              <a:blipFill>
                <a:blip r:embed="rId8"/>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782920" y="2639402"/>
                <a:ext cx="8541607" cy="369332"/>
              </a:xfrm>
              <a:prstGeom prst="rect">
                <a:avLst/>
              </a:prstGeom>
            </p:spPr>
            <p:txBody>
              <a:bodyPr wrap="square">
                <a:spAutoFit/>
              </a:bodyPr>
              <a:lstStyle/>
              <a:p>
                <a:r>
                  <a:rPr lang="zh-TW" altLang="en-US" dirty="0"/>
                  <a:t>在前後兩個位置，地面靜止的校準過的系列時鐘，測得的兩個時間的差記為</a:t>
                </a:r>
                <a14:m>
                  <m:oMath xmlns:m="http://schemas.openxmlformats.org/officeDocument/2006/math">
                    <m:r>
                      <a:rPr lang="zh-TW" altLang="en-US" b="0" i="1" smtClean="0">
                        <a:latin typeface="Cambria Math"/>
                      </a:rPr>
                      <m:t>：</m:t>
                    </m:r>
                    <m:r>
                      <a:rPr lang="zh-TW" altLang="en-US" i="1">
                        <a:latin typeface="Cambria Math"/>
                      </a:rPr>
                      <m:t>∆</m:t>
                    </m:r>
                    <m:r>
                      <a:rPr lang="en-US" altLang="zh-TW" i="1">
                        <a:latin typeface="Cambria Math"/>
                      </a:rPr>
                      <m:t>𝑡</m:t>
                    </m:r>
                  </m:oMath>
                </a14:m>
                <a:r>
                  <a:rPr lang="zh-TW" altLang="en-US" dirty="0"/>
                  <a:t>。</a:t>
                </a:r>
              </a:p>
            </p:txBody>
          </p:sp>
        </mc:Choice>
        <mc:Fallback xmlns="">
          <p:sp>
            <p:nvSpPr>
              <p:cNvPr id="18" name="矩形 17"/>
              <p:cNvSpPr>
                <a:spLocks noRot="1" noChangeAspect="1" noMove="1" noResize="1" noEditPoints="1" noAdjustHandles="1" noChangeArrowheads="1" noChangeShapeType="1" noTextEdit="1"/>
              </p:cNvSpPr>
              <p:nvPr/>
            </p:nvSpPr>
            <p:spPr>
              <a:xfrm>
                <a:off x="782920" y="2639402"/>
                <a:ext cx="8541607" cy="369332"/>
              </a:xfrm>
              <a:prstGeom prst="rect">
                <a:avLst/>
              </a:prstGeom>
              <a:blipFill>
                <a:blip r:embed="rId9"/>
                <a:stretch>
                  <a:fillRect l="-593" t="-6452" b="-19355"/>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BA7B1D5B-7833-9949-92B0-988429B72AD0}"/>
              </a:ext>
            </a:extLst>
          </p:cNvPr>
          <p:cNvSpPr txBox="1"/>
          <p:nvPr/>
        </p:nvSpPr>
        <p:spPr>
          <a:xfrm>
            <a:off x="766017" y="3059668"/>
            <a:ext cx="7341796" cy="369332"/>
          </a:xfrm>
          <a:prstGeom prst="rect">
            <a:avLst/>
          </a:prstGeom>
          <a:noFill/>
        </p:spPr>
        <p:txBody>
          <a:bodyPr wrap="square" rtlCol="0">
            <a:spAutoFit/>
          </a:bodyPr>
          <a:lstStyle/>
          <a:p>
            <a:r>
              <a:rPr lang="en-TW" dirty="0"/>
              <a:t>常識與牛頓力學告訴我們時鐘走的速度固定，時間差與觀察者無關：</a:t>
            </a:r>
          </a:p>
        </p:txBody>
      </p:sp>
      <p:sp>
        <p:nvSpPr>
          <p:cNvPr id="23" name="文字方塊 7">
            <a:extLst>
              <a:ext uri="{FF2B5EF4-FFF2-40B4-BE49-F238E27FC236}">
                <a16:creationId xmlns:a16="http://schemas.microsoft.com/office/drawing/2014/main" id="{A248F22E-C54D-8743-B177-385E5E0A81B0}"/>
              </a:ext>
            </a:extLst>
          </p:cNvPr>
          <p:cNvSpPr txBox="1">
            <a:spLocks noChangeArrowheads="1"/>
          </p:cNvSpPr>
          <p:nvPr/>
        </p:nvSpPr>
        <p:spPr bwMode="auto">
          <a:xfrm>
            <a:off x="2017717" y="3941556"/>
            <a:ext cx="5400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光的移動速度，與觀察者的運動狀態無關。</a:t>
            </a:r>
          </a:p>
        </p:txBody>
      </p:sp>
      <p:pic>
        <p:nvPicPr>
          <p:cNvPr id="24" name="Picture 2" descr="Speed_of_light_from_Earth_to_Moon">
            <a:extLst>
              <a:ext uri="{FF2B5EF4-FFF2-40B4-BE49-F238E27FC236}">
                <a16:creationId xmlns:a16="http://schemas.microsoft.com/office/drawing/2014/main" id="{F52521F7-289A-4C4F-99A6-04A4616C59A9}"/>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4619" y="4419919"/>
            <a:ext cx="6503194"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向下箭號 9">
            <a:extLst>
              <a:ext uri="{FF2B5EF4-FFF2-40B4-BE49-F238E27FC236}">
                <a16:creationId xmlns:a16="http://schemas.microsoft.com/office/drawing/2014/main" id="{E6957D30-127F-D946-AEBC-B2958396A85A}"/>
              </a:ext>
            </a:extLst>
          </p:cNvPr>
          <p:cNvSpPr/>
          <p:nvPr/>
        </p:nvSpPr>
        <p:spPr>
          <a:xfrm>
            <a:off x="3525842" y="5218759"/>
            <a:ext cx="865187" cy="580231"/>
          </a:xfrm>
          <a:prstGeom prst="downArrow">
            <a:avLst/>
          </a:prstGeom>
          <a:solidFill>
            <a:srgbClr val="FFFF00"/>
          </a:solidFill>
          <a:ln w="4445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26" name="矩形 8">
            <a:extLst>
              <a:ext uri="{FF2B5EF4-FFF2-40B4-BE49-F238E27FC236}">
                <a16:creationId xmlns:a16="http://schemas.microsoft.com/office/drawing/2014/main" id="{2523A332-D7BB-7944-9ADD-C5BC69D7F0E7}"/>
              </a:ext>
            </a:extLst>
          </p:cNvPr>
          <p:cNvSpPr>
            <a:spLocks noChangeArrowheads="1"/>
          </p:cNvSpPr>
          <p:nvPr/>
        </p:nvSpPr>
        <p:spPr bwMode="auto">
          <a:xfrm>
            <a:off x="4879714" y="5296060"/>
            <a:ext cx="1338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隱含</a:t>
            </a:r>
            <a:r>
              <a:rPr lang="en-US" altLang="zh-TW" sz="1800" dirty="0">
                <a:latin typeface="Times New Roman" panose="02020603050405020304" pitchFamily="18" charset="0"/>
                <a:cs typeface="Times New Roman" panose="02020603050405020304" pitchFamily="18" charset="0"/>
              </a:rPr>
              <a:t>(imply)</a:t>
            </a:r>
            <a:endParaRPr lang="zh-TW" altLang="en-US" sz="1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9C6340B6-8553-4444-982F-C8E0C2FF51AE}"/>
                  </a:ext>
                </a:extLst>
              </p:cNvPr>
              <p:cNvSpPr/>
              <p:nvPr/>
            </p:nvSpPr>
            <p:spPr>
              <a:xfrm>
                <a:off x="7707912" y="3062870"/>
                <a:ext cx="1168205"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sSup>
                        <m:sSupPr>
                          <m:ctrlPr>
                            <a:rPr lang="en-US" altLang="zh-TW" i="1">
                              <a:latin typeface="Cambria Math" panose="02040503050406030204" pitchFamily="18" charset="0"/>
                            </a:rPr>
                          </m:ctrlPr>
                        </m:sSupPr>
                        <m:e>
                          <m:r>
                            <a:rPr lang="en-US" altLang="zh-TW" i="1">
                              <a:latin typeface="Cambria Math"/>
                            </a:rPr>
                            <m:t>𝑡</m:t>
                          </m:r>
                        </m:e>
                        <m:sup>
                          <m:r>
                            <a:rPr lang="en-US" altLang="zh-TW" i="1">
                              <a:latin typeface="Cambria Math"/>
                            </a:rPr>
                            <m:t>′</m:t>
                          </m:r>
                        </m:sup>
                      </m:sSup>
                      <m:r>
                        <a:rPr lang="en-US" altLang="zh-TW" b="0" i="0" smtClean="0">
                          <a:latin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𝑡</m:t>
                      </m:r>
                    </m:oMath>
                  </m:oMathPara>
                </a14:m>
                <a:endParaRPr lang="en-TW" dirty="0"/>
              </a:p>
            </p:txBody>
          </p:sp>
        </mc:Choice>
        <mc:Fallback xmlns="">
          <p:sp>
            <p:nvSpPr>
              <p:cNvPr id="8" name="Rectangle 7">
                <a:extLst>
                  <a:ext uri="{FF2B5EF4-FFF2-40B4-BE49-F238E27FC236}">
                    <a16:creationId xmlns:a16="http://schemas.microsoft.com/office/drawing/2014/main" id="{9C6340B6-8553-4444-982F-C8E0C2FF51AE}"/>
                  </a:ext>
                </a:extLst>
              </p:cNvPr>
              <p:cNvSpPr>
                <a:spLocks noRot="1" noChangeAspect="1" noMove="1" noResize="1" noEditPoints="1" noAdjustHandles="1" noChangeArrowheads="1" noChangeShapeType="1" noTextEdit="1"/>
              </p:cNvSpPr>
              <p:nvPr/>
            </p:nvSpPr>
            <p:spPr>
              <a:xfrm>
                <a:off x="7707912" y="3062870"/>
                <a:ext cx="1168205"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FB8C58B5-86DB-1CCF-F504-B1796499472D}"/>
                  </a:ext>
                </a:extLst>
              </p:cNvPr>
              <p:cNvSpPr/>
              <p:nvPr/>
            </p:nvSpPr>
            <p:spPr>
              <a:xfrm>
                <a:off x="535068" y="5853378"/>
                <a:ext cx="4605043" cy="369332"/>
              </a:xfrm>
              <a:prstGeom prst="rect">
                <a:avLst/>
              </a:prstGeom>
              <a:solidFill>
                <a:srgbClr val="FFFF99"/>
              </a:solidFill>
            </p:spPr>
            <p:txBody>
              <a:bodyPr wrap="none">
                <a:spAutoFit/>
              </a:bodyPr>
              <a:lstStyle/>
              <a:p>
                <a:r>
                  <a:rPr lang="zh-TW" altLang="en-US" dirty="0">
                    <a:latin typeface="+mn-ea"/>
                    <a:ea typeface="+mn-ea"/>
                  </a:rPr>
                  <a:t>地面量到的時間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𝑡</m:t>
                    </m:r>
                    <m:r>
                      <a:rPr lang="en-US" altLang="zh-TW" b="0" i="1" smtClean="0">
                        <a:latin typeface="Cambria Math" panose="02040503050406030204" pitchFamily="18" charset="0"/>
                        <a:ea typeface="Cambria Math" panose="02040503050406030204" pitchFamily="18" charset="0"/>
                      </a:rPr>
                      <m:t>&gt;</m:t>
                    </m:r>
                    <m:r>
                      <a:rPr lang="zh-TW" altLang="en-US" i="1">
                        <a:latin typeface="Cambria Math" panose="02040503050406030204" pitchFamily="18" charset="0"/>
                        <a:ea typeface="+mn-ea"/>
                      </a:rPr>
                      <m:t>太空船</m:t>
                    </m:r>
                    <m:r>
                      <m:rPr>
                        <m:nor/>
                      </m:rPr>
                      <a:rPr lang="zh-TW" altLang="en-US" dirty="0">
                        <a:latin typeface="+mn-ea"/>
                      </a:rPr>
                      <m:t>量到的時間</m:t>
                    </m:r>
                    <m:r>
                      <a:rPr lang="zh-TW" altLang="en-US" b="0" i="1" dirty="0" smtClean="0">
                        <a:latin typeface="Cambria Math" panose="02040503050406030204" pitchFamily="18" charset="0"/>
                      </a:rPr>
                      <m:t> </m:t>
                    </m:r>
                    <m:r>
                      <a:rPr lang="zh-TW" altLang="en-US" i="1">
                        <a:latin typeface="Cambria Math"/>
                      </a:rPr>
                      <m:t>∆</m:t>
                    </m:r>
                    <m:sSup>
                      <m:sSupPr>
                        <m:ctrlPr>
                          <a:rPr lang="en-US" altLang="zh-TW" i="1">
                            <a:latin typeface="Cambria Math" panose="02040503050406030204" pitchFamily="18" charset="0"/>
                          </a:rPr>
                        </m:ctrlPr>
                      </m:sSupPr>
                      <m:e>
                        <m:r>
                          <a:rPr lang="en-US" altLang="zh-TW" i="1">
                            <a:latin typeface="Cambria Math"/>
                          </a:rPr>
                          <m:t>𝑡</m:t>
                        </m:r>
                      </m:e>
                      <m:sup>
                        <m:r>
                          <a:rPr lang="en-US" altLang="zh-TW" i="1">
                            <a:latin typeface="Cambria Math"/>
                          </a:rPr>
                          <m:t>′</m:t>
                        </m:r>
                      </m:sup>
                    </m:sSup>
                  </m:oMath>
                </a14:m>
                <a:endParaRPr lang="en-TW" dirty="0"/>
              </a:p>
            </p:txBody>
          </p:sp>
        </mc:Choice>
        <mc:Fallback xmlns="">
          <p:sp>
            <p:nvSpPr>
              <p:cNvPr id="9" name="Rectangle 8">
                <a:extLst>
                  <a:ext uri="{FF2B5EF4-FFF2-40B4-BE49-F238E27FC236}">
                    <a16:creationId xmlns:a16="http://schemas.microsoft.com/office/drawing/2014/main" id="{FB8C58B5-86DB-1CCF-F504-B1796499472D}"/>
                  </a:ext>
                </a:extLst>
              </p:cNvPr>
              <p:cNvSpPr>
                <a:spLocks noRot="1" noChangeAspect="1" noMove="1" noResize="1" noEditPoints="1" noAdjustHandles="1" noChangeArrowheads="1" noChangeShapeType="1" noTextEdit="1"/>
              </p:cNvSpPr>
              <p:nvPr/>
            </p:nvSpPr>
            <p:spPr>
              <a:xfrm>
                <a:off x="535068" y="5853378"/>
                <a:ext cx="4605043" cy="369332"/>
              </a:xfrm>
              <a:prstGeom prst="rect">
                <a:avLst/>
              </a:prstGeom>
              <a:blipFill>
                <a:blip r:embed="rId12"/>
                <a:stretch>
                  <a:fillRect l="-1377" t="-6452" b="-19355"/>
                </a:stretch>
              </a:blipFill>
            </p:spPr>
            <p:txBody>
              <a:bodyPr/>
              <a:lstStyle/>
              <a:p>
                <a:r>
                  <a:rPr lang="en-TW">
                    <a:noFill/>
                  </a:rPr>
                  <a:t> </a:t>
                </a:r>
              </a:p>
            </p:txBody>
          </p:sp>
        </mc:Fallback>
      </mc:AlternateContent>
    </p:spTree>
    <p:extLst>
      <p:ext uri="{BB962C8B-B14F-4D97-AF65-F5344CB8AC3E}">
        <p14:creationId xmlns:p14="http://schemas.microsoft.com/office/powerpoint/2010/main" val="414503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ppt_x"/>
                                          </p:val>
                                        </p:tav>
                                        <p:tav tm="100000">
                                          <p:val>
                                            <p:strVal val="#ppt_x"/>
                                          </p:val>
                                        </p:tav>
                                      </p:tavLst>
                                    </p:anim>
                                    <p:anim calcmode="lin" valueType="num">
                                      <p:cBhvr additive="base">
                                        <p:cTn id="52" dur="500" fill="hold"/>
                                        <p:tgtEl>
                                          <p:spTgt spid="2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4" grpId="0"/>
      <p:bldP spid="17" grpId="0"/>
      <p:bldP spid="18" grpId="0"/>
      <p:bldP spid="7" grpId="0"/>
      <p:bldP spid="23" grpId="0"/>
      <p:bldP spid="25" grpId="0" animBg="1"/>
      <p:bldP spid="26" grpId="0"/>
      <p:bldP spid="8" grpId="0" animBg="1"/>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292142" y="2939998"/>
            <a:ext cx="5728132" cy="369332"/>
          </a:xfrm>
          <a:prstGeom prst="rect">
            <a:avLst/>
          </a:prstGeom>
          <a:noFill/>
        </p:spPr>
        <p:txBody>
          <a:bodyPr wrap="square" rtlCol="0">
            <a:spAutoFit/>
          </a:bodyPr>
          <a:lstStyle/>
          <a:p>
            <a:r>
              <a:rPr lang="zh-TW" altLang="en-US" dirty="0"/>
              <a:t>火箭上的太空人，會以為自己是靜止的，</a:t>
            </a:r>
          </a:p>
        </p:txBody>
      </p:sp>
      <p:sp>
        <p:nvSpPr>
          <p:cNvPr id="5" name="TextBox 4">
            <a:extLst>
              <a:ext uri="{FF2B5EF4-FFF2-40B4-BE49-F238E27FC236}">
                <a16:creationId xmlns:a16="http://schemas.microsoft.com/office/drawing/2014/main" id="{DDE05E3C-C962-3741-BC20-EAF2F90A9E6C}"/>
              </a:ext>
            </a:extLst>
          </p:cNvPr>
          <p:cNvSpPr txBox="1"/>
          <p:nvPr/>
        </p:nvSpPr>
        <p:spPr>
          <a:xfrm>
            <a:off x="1292141" y="204329"/>
            <a:ext cx="6650532" cy="369332"/>
          </a:xfrm>
          <a:prstGeom prst="rect">
            <a:avLst/>
          </a:prstGeom>
          <a:noFill/>
        </p:spPr>
        <p:txBody>
          <a:bodyPr wrap="square" rtlCol="0">
            <a:spAutoFit/>
          </a:bodyPr>
          <a:lstStyle/>
          <a:p>
            <a:r>
              <a:rPr lang="en-TW" dirty="0"/>
              <a:t>愛因斯坦用一個想像實驗（邏輯推理，不需要真的作）來證明：</a:t>
            </a:r>
          </a:p>
        </p:txBody>
      </p:sp>
      <p:pic>
        <p:nvPicPr>
          <p:cNvPr id="8" name="Picture 4" descr="relativity">
            <a:extLst>
              <a:ext uri="{FF2B5EF4-FFF2-40B4-BE49-F238E27FC236}">
                <a16:creationId xmlns:a16="http://schemas.microsoft.com/office/drawing/2014/main" id="{637B08E4-E72F-5C45-BD9B-53896A3705F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69" t="4441" r="73420" b="65411"/>
          <a:stretch/>
        </p:blipFill>
        <p:spPr bwMode="auto">
          <a:xfrm>
            <a:off x="2084108" y="3745482"/>
            <a:ext cx="1891637" cy="2139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relativity">
            <a:extLst>
              <a:ext uri="{FF2B5EF4-FFF2-40B4-BE49-F238E27FC236}">
                <a16:creationId xmlns:a16="http://schemas.microsoft.com/office/drawing/2014/main" id="{F797BC8C-EBFA-6943-ADDD-AA7A8014629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22" t="37319" r="74638" b="33838"/>
          <a:stretch/>
        </p:blipFill>
        <p:spPr bwMode="auto">
          <a:xfrm>
            <a:off x="4202802" y="3750314"/>
            <a:ext cx="1849348" cy="213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relativity">
            <a:extLst>
              <a:ext uri="{FF2B5EF4-FFF2-40B4-BE49-F238E27FC236}">
                <a16:creationId xmlns:a16="http://schemas.microsoft.com/office/drawing/2014/main" id="{1C354649-48E8-6140-ACBB-79A68516EEC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69" t="67235" r="73420" b="3250"/>
          <a:stretch/>
        </p:blipFill>
        <p:spPr bwMode="auto">
          <a:xfrm>
            <a:off x="6284455" y="3745482"/>
            <a:ext cx="1927869" cy="213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fig39">
            <a:extLst>
              <a:ext uri="{FF2B5EF4-FFF2-40B4-BE49-F238E27FC236}">
                <a16:creationId xmlns:a16="http://schemas.microsoft.com/office/drawing/2014/main" id="{50B3D4A1-C44C-FF48-9BD5-DD34ACC2CF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77" t="6363" r="75795" b="67547"/>
          <a:stretch/>
        </p:blipFill>
        <p:spPr bwMode="auto">
          <a:xfrm>
            <a:off x="2032423" y="6057986"/>
            <a:ext cx="997503" cy="66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fig39">
            <a:extLst>
              <a:ext uri="{FF2B5EF4-FFF2-40B4-BE49-F238E27FC236}">
                <a16:creationId xmlns:a16="http://schemas.microsoft.com/office/drawing/2014/main" id="{322228EE-AF15-C14D-A792-CEB8174195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260" t="4838" b="67687"/>
          <a:stretch/>
        </p:blipFill>
        <p:spPr bwMode="auto">
          <a:xfrm>
            <a:off x="6309337" y="6016707"/>
            <a:ext cx="976407" cy="70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8" name="Picture 2">
            <a:extLst>
              <a:ext uri="{FF2B5EF4-FFF2-40B4-BE49-F238E27FC236}">
                <a16:creationId xmlns:a16="http://schemas.microsoft.com/office/drawing/2014/main" id="{3973C3A3-4A86-C143-9AFC-66A9C1211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2058" y="671811"/>
            <a:ext cx="3216046" cy="18481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D3F0F301-7D3A-8842-98CE-17DE8C2DFC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307" r="75495" b="42967"/>
          <a:stretch/>
        </p:blipFill>
        <p:spPr bwMode="auto">
          <a:xfrm>
            <a:off x="68654" y="3861048"/>
            <a:ext cx="1851803" cy="1884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descr="relativity">
            <a:extLst>
              <a:ext uri="{FF2B5EF4-FFF2-40B4-BE49-F238E27FC236}">
                <a16:creationId xmlns:a16="http://schemas.microsoft.com/office/drawing/2014/main" id="{2A49B451-FAE4-1414-5A3D-6C533B679A5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497" t="52324" r="74638" b="33838"/>
          <a:stretch/>
        </p:blipFill>
        <p:spPr bwMode="auto">
          <a:xfrm>
            <a:off x="7285744" y="5301208"/>
            <a:ext cx="926580" cy="44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1">
            <a:extLst>
              <a:ext uri="{FF2B5EF4-FFF2-40B4-BE49-F238E27FC236}">
                <a16:creationId xmlns:a16="http://schemas.microsoft.com/office/drawing/2014/main" id="{A85F2809-0F68-FD5D-ED6B-1D11F8E68C55}"/>
              </a:ext>
            </a:extLst>
          </p:cNvPr>
          <p:cNvSpPr txBox="1"/>
          <p:nvPr/>
        </p:nvSpPr>
        <p:spPr>
          <a:xfrm>
            <a:off x="1292141" y="2561197"/>
            <a:ext cx="7240299" cy="369332"/>
          </a:xfrm>
          <a:prstGeom prst="rect">
            <a:avLst/>
          </a:prstGeom>
          <a:noFill/>
        </p:spPr>
        <p:txBody>
          <a:bodyPr wrap="square" rtlCol="0">
            <a:spAutoFit/>
          </a:bodyPr>
          <a:lstStyle/>
          <a:p>
            <a:r>
              <a:rPr lang="zh-TW" altLang="en-US" dirty="0"/>
              <a:t>在移動的火箭上架起一道雷射光在兩片鏡子間來回反射的裝置！</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3D16377-3B18-8EAA-1387-3DEB83942022}"/>
                  </a:ext>
                </a:extLst>
              </p:cNvPr>
              <p:cNvSpPr txBox="1"/>
              <p:nvPr/>
            </p:nvSpPr>
            <p:spPr>
              <a:xfrm>
                <a:off x="1292141" y="3288743"/>
                <a:ext cx="4698124" cy="369332"/>
              </a:xfrm>
              <a:prstGeom prst="rect">
                <a:avLst/>
              </a:prstGeom>
              <a:noFill/>
            </p:spPr>
            <p:txBody>
              <a:bodyPr wrap="square">
                <a:spAutoFit/>
              </a:bodyPr>
              <a:lstStyle/>
              <a:p>
                <a:r>
                  <a:rPr lang="zh-TW" altLang="en-US" dirty="0"/>
                  <a:t>將雷射光來回反射一次的時間訂為</a:t>
                </a:r>
                <a14:m>
                  <m:oMath xmlns:m="http://schemas.openxmlformats.org/officeDocument/2006/math">
                    <m:r>
                      <a:rPr lang="zh-TW" altLang="en-US" i="1">
                        <a:latin typeface="Cambria Math"/>
                      </a:rPr>
                      <m:t>∆</m:t>
                    </m:r>
                    <m:r>
                      <a:rPr lang="en-US" altLang="zh-TW" i="1">
                        <a:latin typeface="Cambria Math"/>
                      </a:rPr>
                      <m:t>𝑡</m:t>
                    </m:r>
                    <m:r>
                      <a:rPr lang="en-US" altLang="zh-TW" i="1">
                        <a:latin typeface="Cambria Math"/>
                      </a:rPr>
                      <m:t>′</m:t>
                    </m:r>
                  </m:oMath>
                </a14:m>
                <a:r>
                  <a:rPr lang="zh-TW" altLang="en-US" dirty="0"/>
                  <a:t>！</a:t>
                </a:r>
                <a:endParaRPr lang="en-US" dirty="0"/>
              </a:p>
            </p:txBody>
          </p:sp>
        </mc:Choice>
        <mc:Fallback xmlns="">
          <p:sp>
            <p:nvSpPr>
              <p:cNvPr id="7" name="TextBox 6">
                <a:extLst>
                  <a:ext uri="{FF2B5EF4-FFF2-40B4-BE49-F238E27FC236}">
                    <a16:creationId xmlns:a16="http://schemas.microsoft.com/office/drawing/2014/main" id="{E3D16377-3B18-8EAA-1387-3DEB83942022}"/>
                  </a:ext>
                </a:extLst>
              </p:cNvPr>
              <p:cNvSpPr txBox="1">
                <a:spLocks noRot="1" noChangeAspect="1" noMove="1" noResize="1" noEditPoints="1" noAdjustHandles="1" noChangeArrowheads="1" noChangeShapeType="1" noTextEdit="1"/>
              </p:cNvSpPr>
              <p:nvPr/>
            </p:nvSpPr>
            <p:spPr>
              <a:xfrm>
                <a:off x="1292141" y="3288743"/>
                <a:ext cx="4698124" cy="369332"/>
              </a:xfrm>
              <a:prstGeom prst="rect">
                <a:avLst/>
              </a:prstGeom>
              <a:blipFill>
                <a:blip r:embed="rId6"/>
                <a:stretch>
                  <a:fillRect l="-1078"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4654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additive="base">
                                        <p:cTn id="7" dur="500" fill="hold"/>
                                        <p:tgtEl>
                                          <p:spTgt spid="60418"/>
                                        </p:tgtEl>
                                        <p:attrNameLst>
                                          <p:attrName>ppt_x</p:attrName>
                                        </p:attrNameLst>
                                      </p:cBhvr>
                                      <p:tavLst>
                                        <p:tav tm="0">
                                          <p:val>
                                            <p:strVal val="#ppt_x"/>
                                          </p:val>
                                        </p:tav>
                                        <p:tav tm="100000">
                                          <p:val>
                                            <p:strVal val="#ppt_x"/>
                                          </p:val>
                                        </p:tav>
                                      </p:tavLst>
                                    </p:anim>
                                    <p:anim calcmode="lin" valueType="num">
                                      <p:cBhvr additive="base">
                                        <p:cTn id="8" dur="500" fill="hold"/>
                                        <p:tgtEl>
                                          <p:spTgt spid="604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307" r="75495" b="42967"/>
          <a:stretch/>
        </p:blipFill>
        <p:spPr bwMode="auto">
          <a:xfrm>
            <a:off x="1425544" y="538230"/>
            <a:ext cx="1597496" cy="1625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296" b="12612"/>
          <a:stretch/>
        </p:blipFill>
        <p:spPr bwMode="auto">
          <a:xfrm>
            <a:off x="3150976" y="3613268"/>
            <a:ext cx="4869916" cy="2800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fig39"/>
          <p:cNvPicPr>
            <a:picLocks noChangeAspect="1" noChangeArrowheads="1"/>
          </p:cNvPicPr>
          <p:nvPr/>
        </p:nvPicPr>
        <p:blipFill rotWithShape="1">
          <a:blip r:embed="rId3">
            <a:extLst>
              <a:ext uri="{28A0092B-C50C-407E-A947-70E740481C1C}">
                <a14:useLocalDpi xmlns:a14="http://schemas.microsoft.com/office/drawing/2010/main" val="0"/>
              </a:ext>
            </a:extLst>
          </a:blip>
          <a:srcRect l="2160" t="32660" r="82200" b="41026"/>
          <a:stretch/>
        </p:blipFill>
        <p:spPr bwMode="auto">
          <a:xfrm>
            <a:off x="3421869" y="5353916"/>
            <a:ext cx="860612" cy="67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fig39"/>
          <p:cNvPicPr>
            <a:picLocks noChangeAspect="1" noChangeArrowheads="1"/>
          </p:cNvPicPr>
          <p:nvPr/>
        </p:nvPicPr>
        <p:blipFill rotWithShape="1">
          <a:blip r:embed="rId3">
            <a:extLst>
              <a:ext uri="{28A0092B-C50C-407E-A947-70E740481C1C}">
                <a14:useLocalDpi xmlns:a14="http://schemas.microsoft.com/office/drawing/2010/main" val="0"/>
              </a:ext>
            </a:extLst>
          </a:blip>
          <a:srcRect l="81211" t="32555" r="5963" b="39111"/>
          <a:stretch/>
        </p:blipFill>
        <p:spPr bwMode="auto">
          <a:xfrm>
            <a:off x="6999694" y="5277796"/>
            <a:ext cx="705971" cy="72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a:xfrm>
            <a:off x="3069192" y="2673481"/>
            <a:ext cx="5512042" cy="369332"/>
          </a:xfrm>
          <a:prstGeom prst="rect">
            <a:avLst/>
          </a:prstGeom>
          <a:noFill/>
        </p:spPr>
        <p:txBody>
          <a:bodyPr wrap="square" rtlCol="0">
            <a:spAutoFit/>
          </a:bodyPr>
          <a:lstStyle/>
          <a:p>
            <a:r>
              <a:rPr lang="zh-TW" altLang="en-US" dirty="0"/>
              <a:t>從地面上觀察，鏡子的位置在這段時間內移動了！</a:t>
            </a:r>
          </a:p>
        </p:txBody>
      </p:sp>
      <p:pic>
        <p:nvPicPr>
          <p:cNvPr id="10" name="Picture 4" descr="relativit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69" t="4441" r="73420" b="65411"/>
          <a:stretch/>
        </p:blipFill>
        <p:spPr bwMode="auto">
          <a:xfrm>
            <a:off x="3220855" y="539596"/>
            <a:ext cx="1437524" cy="1625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
            <a:extLst>
              <a:ext uri="{FF2B5EF4-FFF2-40B4-BE49-F238E27FC236}">
                <a16:creationId xmlns:a16="http://schemas.microsoft.com/office/drawing/2014/main" id="{35E6F0C6-77C8-5E4B-9C9C-E149A0D989FC}"/>
              </a:ext>
            </a:extLst>
          </p:cNvPr>
          <p:cNvSpPr txBox="1"/>
          <p:nvPr/>
        </p:nvSpPr>
        <p:spPr>
          <a:xfrm>
            <a:off x="3069192" y="3065702"/>
            <a:ext cx="5112568" cy="369332"/>
          </a:xfrm>
          <a:prstGeom prst="rect">
            <a:avLst/>
          </a:prstGeom>
          <a:noFill/>
        </p:spPr>
        <p:txBody>
          <a:bodyPr wrap="square" rtlCol="0">
            <a:spAutoFit/>
          </a:bodyPr>
          <a:lstStyle/>
          <a:p>
            <a:r>
              <a:rPr lang="zh-TW" altLang="en-US" dirty="0"/>
              <a:t>這道雷射光看來應該是斜射的！</a:t>
            </a:r>
          </a:p>
        </p:txBody>
      </p:sp>
      <p:pic>
        <p:nvPicPr>
          <p:cNvPr id="12" name="Picture 4" descr="relativity">
            <a:extLst>
              <a:ext uri="{FF2B5EF4-FFF2-40B4-BE49-F238E27FC236}">
                <a16:creationId xmlns:a16="http://schemas.microsoft.com/office/drawing/2014/main" id="{DFF7AAEB-586E-BD48-B0D1-47DF084C301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22" t="37319" r="74638" b="33838"/>
          <a:stretch/>
        </p:blipFill>
        <p:spPr bwMode="auto">
          <a:xfrm>
            <a:off x="4788024" y="565220"/>
            <a:ext cx="1379444" cy="159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relativity">
            <a:extLst>
              <a:ext uri="{FF2B5EF4-FFF2-40B4-BE49-F238E27FC236}">
                <a16:creationId xmlns:a16="http://schemas.microsoft.com/office/drawing/2014/main" id="{14968B6A-AD24-B14E-A349-CA952719A3E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69" t="67235" r="73420" b="3250"/>
          <a:stretch/>
        </p:blipFill>
        <p:spPr bwMode="auto">
          <a:xfrm>
            <a:off x="6280932" y="539596"/>
            <a:ext cx="1437524" cy="159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fig39">
            <a:extLst>
              <a:ext uri="{FF2B5EF4-FFF2-40B4-BE49-F238E27FC236}">
                <a16:creationId xmlns:a16="http://schemas.microsoft.com/office/drawing/2014/main" id="{540B9B33-99B2-5843-A503-5266AE8B98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77" t="6363" r="75795" b="67547"/>
          <a:stretch/>
        </p:blipFill>
        <p:spPr bwMode="auto">
          <a:xfrm>
            <a:off x="3200469" y="1976645"/>
            <a:ext cx="997503" cy="66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fig39"/>
          <p:cNvPicPr>
            <a:picLocks noChangeAspect="1" noChangeArrowheads="1"/>
          </p:cNvPicPr>
          <p:nvPr/>
        </p:nvPicPr>
        <p:blipFill rotWithShape="1">
          <a:blip r:embed="rId3">
            <a:extLst>
              <a:ext uri="{28A0092B-C50C-407E-A947-70E740481C1C}">
                <a14:useLocalDpi xmlns:a14="http://schemas.microsoft.com/office/drawing/2010/main" val="0"/>
              </a:ext>
            </a:extLst>
          </a:blip>
          <a:srcRect l="82260" t="4838" b="67687"/>
          <a:stretch/>
        </p:blipFill>
        <p:spPr bwMode="auto">
          <a:xfrm>
            <a:off x="6989769" y="1967797"/>
            <a:ext cx="976407" cy="70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relativity">
            <a:extLst>
              <a:ext uri="{FF2B5EF4-FFF2-40B4-BE49-F238E27FC236}">
                <a16:creationId xmlns:a16="http://schemas.microsoft.com/office/drawing/2014/main" id="{EA870F75-1F8F-BD5F-2898-D162C3793A7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497" t="52324" r="74638" b="33838"/>
          <a:stretch/>
        </p:blipFill>
        <p:spPr bwMode="auto">
          <a:xfrm>
            <a:off x="7066377" y="1697755"/>
            <a:ext cx="529959" cy="25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43441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154" name="Picture 2" descr="3901"/>
          <p:cNvPicPr>
            <a:picLocks noChangeAspect="1" noChangeArrowheads="1"/>
          </p:cNvPicPr>
          <p:nvPr/>
        </p:nvPicPr>
        <p:blipFill>
          <a:blip r:embed="rId2">
            <a:extLst>
              <a:ext uri="{28A0092B-C50C-407E-A947-70E740481C1C}">
                <a14:useLocalDpi xmlns:a14="http://schemas.microsoft.com/office/drawing/2010/main" val="0"/>
              </a:ext>
            </a:extLst>
          </a:blip>
          <a:srcRect l="34380" b="15640"/>
          <a:stretch>
            <a:fillRect/>
          </a:stretch>
        </p:blipFill>
        <p:spPr bwMode="auto">
          <a:xfrm>
            <a:off x="1410494" y="1502818"/>
            <a:ext cx="5715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向右箭號 9"/>
          <p:cNvSpPr>
            <a:spLocks noChangeArrowheads="1"/>
          </p:cNvSpPr>
          <p:nvPr/>
        </p:nvSpPr>
        <p:spPr bwMode="auto">
          <a:xfrm>
            <a:off x="4368007" y="3657056"/>
            <a:ext cx="730250" cy="219075"/>
          </a:xfrm>
          <a:prstGeom prst="rightArrow">
            <a:avLst>
              <a:gd name="adj1" fmla="val 50000"/>
              <a:gd name="adj2" fmla="val 50000"/>
            </a:avLst>
          </a:prstGeom>
          <a:solidFill>
            <a:schemeClr val="accent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pic>
        <p:nvPicPr>
          <p:cNvPr id="17414" name="Picture 2" descr="3901"/>
          <p:cNvPicPr>
            <a:picLocks noChangeAspect="1" noChangeArrowheads="1"/>
          </p:cNvPicPr>
          <p:nvPr/>
        </p:nvPicPr>
        <p:blipFill>
          <a:blip r:embed="rId2">
            <a:extLst>
              <a:ext uri="{28A0092B-C50C-407E-A947-70E740481C1C}">
                <a14:useLocalDpi xmlns:a14="http://schemas.microsoft.com/office/drawing/2010/main" val="0"/>
              </a:ext>
            </a:extLst>
          </a:blip>
          <a:srcRect r="65913" b="16881"/>
          <a:stretch>
            <a:fillRect/>
          </a:stretch>
        </p:blipFill>
        <p:spPr bwMode="auto">
          <a:xfrm>
            <a:off x="1410494" y="4180607"/>
            <a:ext cx="2843213"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文字方塊 3"/>
          <p:cNvSpPr txBox="1">
            <a:spLocks noChangeArrowheads="1"/>
          </p:cNvSpPr>
          <p:nvPr/>
        </p:nvSpPr>
        <p:spPr bwMode="auto">
          <a:xfrm>
            <a:off x="1423748" y="930603"/>
            <a:ext cx="5367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觀察同一個對象，兩者顯然得到不同的結果。</a:t>
            </a:r>
          </a:p>
        </p:txBody>
      </p:sp>
      <p:sp>
        <p:nvSpPr>
          <p:cNvPr id="10" name="文字方塊 9"/>
          <p:cNvSpPr txBox="1"/>
          <p:nvPr/>
        </p:nvSpPr>
        <p:spPr>
          <a:xfrm>
            <a:off x="1423748" y="468151"/>
            <a:ext cx="7056784" cy="369332"/>
          </a:xfrm>
          <a:prstGeom prst="rect">
            <a:avLst/>
          </a:prstGeom>
          <a:noFill/>
        </p:spPr>
        <p:txBody>
          <a:bodyPr wrap="square" rtlCol="0">
            <a:spAutoFit/>
          </a:bodyPr>
          <a:lstStyle/>
          <a:p>
            <a:r>
              <a:rPr lang="zh-TW" altLang="en-US" dirty="0"/>
              <a:t>等速運動的觀察者，及靜止的觀察者，</a:t>
            </a:r>
          </a:p>
        </p:txBody>
      </p:sp>
    </p:spTree>
    <p:extLst>
      <p:ext uri="{BB962C8B-B14F-4D97-AF65-F5344CB8AC3E}">
        <p14:creationId xmlns:p14="http://schemas.microsoft.com/office/powerpoint/2010/main" val="23177787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0" name="Picture 4" descr="relativity"/>
          <p:cNvPicPr>
            <a:picLocks noChangeAspect="1" noChangeArrowheads="1"/>
          </p:cNvPicPr>
          <p:nvPr/>
        </p:nvPicPr>
        <p:blipFill>
          <a:blip r:embed="rId2" cstate="print">
            <a:extLst>
              <a:ext uri="{28A0092B-C50C-407E-A947-70E740481C1C}">
                <a14:useLocalDpi xmlns:a14="http://schemas.microsoft.com/office/drawing/2010/main" val="0"/>
              </a:ext>
            </a:extLst>
          </a:blip>
          <a:srcRect l="1469" t="4440" r="3685" b="3250"/>
          <a:stretch>
            <a:fillRect/>
          </a:stretch>
        </p:blipFill>
        <p:spPr bwMode="auto">
          <a:xfrm>
            <a:off x="1619250" y="692150"/>
            <a:ext cx="6048375"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547664" y="332656"/>
            <a:ext cx="1512168" cy="369332"/>
          </a:xfrm>
          <a:prstGeom prst="rect">
            <a:avLst/>
          </a:prstGeom>
          <a:noFill/>
        </p:spPr>
        <p:txBody>
          <a:bodyPr wrap="square" rtlCol="0">
            <a:spAutoFit/>
          </a:bodyPr>
          <a:lstStyle/>
          <a:p>
            <a:r>
              <a:rPr lang="zh-TW" altLang="en-US" dirty="0"/>
              <a:t>火箭上觀察</a:t>
            </a:r>
          </a:p>
        </p:txBody>
      </p:sp>
      <p:sp>
        <p:nvSpPr>
          <p:cNvPr id="3" name="文字方塊 2"/>
          <p:cNvSpPr txBox="1"/>
          <p:nvPr/>
        </p:nvSpPr>
        <p:spPr>
          <a:xfrm>
            <a:off x="3491880" y="332656"/>
            <a:ext cx="2304256" cy="369332"/>
          </a:xfrm>
          <a:prstGeom prst="rect">
            <a:avLst/>
          </a:prstGeom>
          <a:noFill/>
        </p:spPr>
        <p:txBody>
          <a:bodyPr wrap="square" rtlCol="0">
            <a:spAutoFit/>
          </a:bodyPr>
          <a:lstStyle/>
          <a:p>
            <a:r>
              <a:rPr lang="zh-TW" altLang="en-US" dirty="0"/>
              <a:t>地面上觀察</a:t>
            </a:r>
          </a:p>
        </p:txBody>
      </p:sp>
      <p:pic>
        <p:nvPicPr>
          <p:cNvPr id="5" name="Picture 4" descr="fig39">
            <a:extLst>
              <a:ext uri="{FF2B5EF4-FFF2-40B4-BE49-F238E27FC236}">
                <a16:creationId xmlns:a16="http://schemas.microsoft.com/office/drawing/2014/main" id="{1D03B1DB-6AB5-DE4C-8B36-98C1386ACD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77" t="6363" r="75795" b="67547"/>
          <a:stretch/>
        </p:blipFill>
        <p:spPr bwMode="auto">
          <a:xfrm>
            <a:off x="478872" y="1772816"/>
            <a:ext cx="997503" cy="66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fig39">
            <a:extLst>
              <a:ext uri="{FF2B5EF4-FFF2-40B4-BE49-F238E27FC236}">
                <a16:creationId xmlns:a16="http://schemas.microsoft.com/office/drawing/2014/main" id="{AF394363-E9FC-BE4A-BE2F-9BCFD4B1D4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260" t="4838" b="67687"/>
          <a:stretch/>
        </p:blipFill>
        <p:spPr bwMode="auto">
          <a:xfrm>
            <a:off x="478872" y="5535264"/>
            <a:ext cx="976407" cy="70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fig39">
            <a:extLst>
              <a:ext uri="{FF2B5EF4-FFF2-40B4-BE49-F238E27FC236}">
                <a16:creationId xmlns:a16="http://schemas.microsoft.com/office/drawing/2014/main" id="{F036B2C7-3CFF-4A40-95B4-E07790B459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0" t="32660" r="82200" b="41026"/>
          <a:stretch/>
        </p:blipFill>
        <p:spPr bwMode="auto">
          <a:xfrm>
            <a:off x="7831596" y="1767090"/>
            <a:ext cx="860612" cy="67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fig39">
            <a:extLst>
              <a:ext uri="{FF2B5EF4-FFF2-40B4-BE49-F238E27FC236}">
                <a16:creationId xmlns:a16="http://schemas.microsoft.com/office/drawing/2014/main" id="{0D0E3354-C8B4-BA48-863E-61DC076CF7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211" t="32555" r="5963" b="39111"/>
          <a:stretch/>
        </p:blipFill>
        <p:spPr bwMode="auto">
          <a:xfrm>
            <a:off x="7810500" y="5513305"/>
            <a:ext cx="705971" cy="72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relativity">
            <a:extLst>
              <a:ext uri="{FF2B5EF4-FFF2-40B4-BE49-F238E27FC236}">
                <a16:creationId xmlns:a16="http://schemas.microsoft.com/office/drawing/2014/main" id="{6AAB00E3-694D-872A-2448-F9EF660B85A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497" t="52324" r="74638" b="33838"/>
          <a:stretch/>
        </p:blipFill>
        <p:spPr bwMode="auto">
          <a:xfrm>
            <a:off x="2483768" y="5787449"/>
            <a:ext cx="792088" cy="44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5" descr="timev"/>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1953648"/>
            <a:ext cx="3468688" cy="34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timev"/>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95636" y="1953650"/>
            <a:ext cx="3468688" cy="34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bwMode="auto">
          <a:xfrm>
            <a:off x="1907704" y="1844826"/>
            <a:ext cx="2520280" cy="3816422"/>
          </a:xfrm>
          <a:prstGeom prst="rect">
            <a:avLst/>
          </a:prstGeom>
          <a:solidFill>
            <a:schemeClr val="accent5">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Arial" charset="0"/>
              <a:ea typeface="新細明體" pitchFamily="18" charset="-120"/>
            </a:endParaRPr>
          </a:p>
        </p:txBody>
      </p:sp>
      <p:sp>
        <p:nvSpPr>
          <p:cNvPr id="5" name="矩形 4"/>
          <p:cNvSpPr/>
          <p:nvPr/>
        </p:nvSpPr>
        <p:spPr bwMode="auto">
          <a:xfrm>
            <a:off x="1083804" y="1844824"/>
            <a:ext cx="391852" cy="3816421"/>
          </a:xfrm>
          <a:prstGeom prst="rect">
            <a:avLst/>
          </a:prstGeom>
          <a:solidFill>
            <a:schemeClr val="accent5">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Arial" charset="0"/>
              <a:ea typeface="新細明體" pitchFamily="18" charset="-120"/>
            </a:endParaRPr>
          </a:p>
        </p:txBody>
      </p:sp>
    </p:spTree>
    <p:extLst>
      <p:ext uri="{BB962C8B-B14F-4D97-AF65-F5344CB8AC3E}">
        <p14:creationId xmlns:p14="http://schemas.microsoft.com/office/powerpoint/2010/main" val="16048084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F37_05"/>
          <p:cNvPicPr>
            <a:picLocks noChangeAspect="1" noChangeArrowheads="1"/>
          </p:cNvPicPr>
          <p:nvPr/>
        </p:nvPicPr>
        <p:blipFill rotWithShape="1">
          <a:blip r:embed="rId2">
            <a:extLst>
              <a:ext uri="{28A0092B-C50C-407E-A947-70E740481C1C}">
                <a14:useLocalDpi xmlns:a14="http://schemas.microsoft.com/office/drawing/2010/main" val="0"/>
              </a:ext>
            </a:extLst>
          </a:blip>
          <a:srcRect t="-1" b="18263"/>
          <a:stretch/>
        </p:blipFill>
        <p:spPr bwMode="auto">
          <a:xfrm>
            <a:off x="1318418" y="260648"/>
            <a:ext cx="6507163" cy="433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endParaRPr lang="zh-TW" altLang="en-US" sz="1800"/>
          </a:p>
        </p:txBody>
      </p:sp>
      <p:sp>
        <p:nvSpPr>
          <p:cNvPr id="18437" name="文字方塊 6"/>
          <p:cNvSpPr txBox="1">
            <a:spLocks noChangeArrowheads="1"/>
          </p:cNvSpPr>
          <p:nvPr/>
        </p:nvSpPr>
        <p:spPr bwMode="auto">
          <a:xfrm>
            <a:off x="1071148" y="4892369"/>
            <a:ext cx="22934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太空船上的時鐘測得</a:t>
            </a:r>
          </a:p>
        </p:txBody>
      </p:sp>
      <p:sp>
        <p:nvSpPr>
          <p:cNvPr id="18438" name="文字方塊 7"/>
          <p:cNvSpPr txBox="1">
            <a:spLocks noChangeArrowheads="1"/>
          </p:cNvSpPr>
          <p:nvPr/>
        </p:nvSpPr>
        <p:spPr bwMode="auto">
          <a:xfrm>
            <a:off x="4573504" y="4851522"/>
            <a:ext cx="2434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None/>
            </a:pPr>
            <a:r>
              <a:rPr lang="zh-TW" altLang="en-US" sz="1800" dirty="0"/>
              <a:t>地面上的時鐘測得</a:t>
            </a:r>
          </a:p>
        </p:txBody>
      </p:sp>
      <p:graphicFrame>
        <p:nvGraphicFramePr>
          <p:cNvPr id="18439" name="Object 8"/>
          <p:cNvGraphicFramePr>
            <a:graphicFrameLocks noChangeAspect="1"/>
          </p:cNvGraphicFramePr>
          <p:nvPr>
            <p:extLst>
              <p:ext uri="{D42A27DB-BD31-4B8C-83A1-F6EECF244321}">
                <p14:modId xmlns:p14="http://schemas.microsoft.com/office/powerpoint/2010/main" val="2955679543"/>
              </p:ext>
            </p:extLst>
          </p:nvPr>
        </p:nvGraphicFramePr>
        <p:xfrm>
          <a:off x="2253803" y="3456160"/>
          <a:ext cx="287337" cy="223837"/>
        </p:xfrm>
        <a:graphic>
          <a:graphicData uri="http://schemas.openxmlformats.org/presentationml/2006/ole">
            <mc:AlternateContent xmlns:mc="http://schemas.openxmlformats.org/markup-compatibility/2006">
              <mc:Choice xmlns:v="urn:schemas-microsoft-com:vml" Requires="v">
                <p:oleObj name="Equation" r:id="rId3" imgW="228402" imgH="177646" progId="Equation.DSMT4">
                  <p:embed/>
                </p:oleObj>
              </mc:Choice>
              <mc:Fallback>
                <p:oleObj name="Equation" r:id="rId3" imgW="228402" imgH="177646" progId="Equation.DSMT4">
                  <p:embed/>
                  <p:pic>
                    <p:nvPicPr>
                      <p:cNvPr id="18439"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3803" y="3456160"/>
                        <a:ext cx="287337" cy="223837"/>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8440" name="Object 9"/>
          <p:cNvGraphicFramePr>
            <a:graphicFrameLocks noChangeAspect="1"/>
          </p:cNvGraphicFramePr>
          <p:nvPr>
            <p:extLst>
              <p:ext uri="{D42A27DB-BD31-4B8C-83A1-F6EECF244321}">
                <p14:modId xmlns:p14="http://schemas.microsoft.com/office/powerpoint/2010/main" val="3558114480"/>
              </p:ext>
            </p:extLst>
          </p:nvPr>
        </p:nvGraphicFramePr>
        <p:xfrm>
          <a:off x="5566171" y="3208021"/>
          <a:ext cx="350838" cy="255587"/>
        </p:xfrm>
        <a:graphic>
          <a:graphicData uri="http://schemas.openxmlformats.org/presentationml/2006/ole">
            <mc:AlternateContent xmlns:mc="http://schemas.openxmlformats.org/markup-compatibility/2006">
              <mc:Choice xmlns:v="urn:schemas-microsoft-com:vml" Requires="v">
                <p:oleObj name="Equation" r:id="rId5" imgW="279279" imgH="203112" progId="Equation.DSMT4">
                  <p:embed/>
                </p:oleObj>
              </mc:Choice>
              <mc:Fallback>
                <p:oleObj name="Equation" r:id="rId5" imgW="279279" imgH="203112" progId="Equation.DSMT4">
                  <p:embed/>
                  <p:pic>
                    <p:nvPicPr>
                      <p:cNvPr id="1844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6171" y="3208021"/>
                        <a:ext cx="350838" cy="255587"/>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8443" name="文字方塊 10"/>
              <p:cNvSpPr txBox="1">
                <a:spLocks noChangeArrowheads="1"/>
              </p:cNvSpPr>
              <p:nvPr/>
            </p:nvSpPr>
            <p:spPr bwMode="auto">
              <a:xfrm>
                <a:off x="1071148" y="5751608"/>
                <a:ext cx="763828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發生在太空船上的同一位置的這一段時間</a:t>
                </a:r>
                <a14:m>
                  <m:oMath xmlns:m="http://schemas.openxmlformats.org/officeDocument/2006/math">
                    <m:r>
                      <a:rPr lang="en-US" altLang="zh-TW" sz="1800">
                        <a:latin typeface="Cambria Math"/>
                      </a:rPr>
                      <m:t>∆</m:t>
                    </m:r>
                    <m:r>
                      <a:rPr lang="en-US" altLang="zh-TW" sz="1800" i="1">
                        <a:latin typeface="Cambria Math"/>
                      </a:rPr>
                      <m:t>𝑡</m:t>
                    </m:r>
                    <m:r>
                      <a:rPr lang="en-US" altLang="zh-TW" sz="1800" i="1">
                        <a:latin typeface="Cambria Math"/>
                      </a:rPr>
                      <m:t>′</m:t>
                    </m:r>
                  </m:oMath>
                </a14:m>
                <a:r>
                  <a:rPr lang="zh-TW" altLang="en-US" sz="1800" dirty="0"/>
                  <a:t>，從地面上量起來為</a:t>
                </a:r>
                <a14:m>
                  <m:oMath xmlns:m="http://schemas.openxmlformats.org/officeDocument/2006/math">
                    <m:r>
                      <m:rPr>
                        <m:nor/>
                      </m:rPr>
                      <a:rPr lang="zh-TW" altLang="en-US" sz="1800" dirty="0"/>
                      <m:t>較長</m:t>
                    </m:r>
                    <m:r>
                      <a:rPr lang="zh-TW" altLang="en-US" sz="1800" i="1" dirty="0" smtClean="0">
                        <a:latin typeface="Cambria Math" panose="02040503050406030204" pitchFamily="18" charset="0"/>
                      </a:rPr>
                      <m:t>的</m:t>
                    </m:r>
                    <m:r>
                      <a:rPr lang="en-US" altLang="zh-TW" sz="1800">
                        <a:latin typeface="Cambria Math"/>
                      </a:rPr>
                      <m:t>∆</m:t>
                    </m:r>
                    <m:r>
                      <a:rPr lang="en-US" altLang="zh-TW" sz="1800" i="1">
                        <a:latin typeface="Cambria Math"/>
                      </a:rPr>
                      <m:t>𝑡</m:t>
                    </m:r>
                  </m:oMath>
                </a14:m>
                <a:r>
                  <a:rPr lang="zh-TW" altLang="en-US" sz="1800" dirty="0"/>
                  <a:t>。</a:t>
                </a:r>
              </a:p>
            </p:txBody>
          </p:sp>
        </mc:Choice>
        <mc:Fallback xmlns="">
          <p:sp>
            <p:nvSpPr>
              <p:cNvPr id="18443" name="文字方塊 10"/>
              <p:cNvSpPr txBox="1">
                <a:spLocks noRot="1" noChangeAspect="1" noMove="1" noResize="1" noEditPoints="1" noAdjustHandles="1" noChangeArrowheads="1" noChangeShapeType="1" noTextEdit="1"/>
              </p:cNvSpPr>
              <p:nvPr/>
            </p:nvSpPr>
            <p:spPr bwMode="auto">
              <a:xfrm>
                <a:off x="1071148" y="5751608"/>
                <a:ext cx="7638285" cy="369332"/>
              </a:xfrm>
              <a:prstGeom prst="rect">
                <a:avLst/>
              </a:prstGeom>
              <a:blipFill>
                <a:blip r:embed="rId8"/>
                <a:stretch>
                  <a:fillRect l="-666" t="-10714" r="-3827" b="-25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3347864" y="4691378"/>
                <a:ext cx="1107660" cy="612796"/>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a:latin typeface="Cambria Math"/>
                        </a:rPr>
                        <m:t>∆</m:t>
                      </m:r>
                      <m:r>
                        <a:rPr lang="en-US" altLang="zh-TW" i="1">
                          <a:latin typeface="Cambria Math"/>
                        </a:rPr>
                        <m:t>𝑡</m:t>
                      </m:r>
                      <m:r>
                        <a:rPr lang="en-US" altLang="zh-TW" i="1">
                          <a:latin typeface="Cambria Math"/>
                        </a:rPr>
                        <m:t>′</m:t>
                      </m:r>
                      <m:r>
                        <a:rPr lang="en-US" altLang="zh-TW">
                          <a:latin typeface="Cambria Math"/>
                        </a:rPr>
                        <m:t>=</m:t>
                      </m:r>
                      <m:f>
                        <m:fPr>
                          <m:ctrlPr>
                            <a:rPr lang="zh-TW" altLang="zh-TW" i="1">
                              <a:latin typeface="Cambria Math" panose="02040503050406030204" pitchFamily="18" charset="0"/>
                            </a:rPr>
                          </m:ctrlPr>
                        </m:fPr>
                        <m:num>
                          <m:r>
                            <a:rPr lang="en-US" altLang="zh-TW" i="1">
                              <a:latin typeface="Cambria Math"/>
                            </a:rPr>
                            <m:t>2</m:t>
                          </m:r>
                          <m:r>
                            <a:rPr lang="en-US" altLang="zh-TW" i="1">
                              <a:latin typeface="Cambria Math"/>
                            </a:rPr>
                            <m:t>𝐷</m:t>
                          </m:r>
                        </m:num>
                        <m:den>
                          <m:r>
                            <a:rPr lang="en-US" altLang="zh-TW" i="1">
                              <a:latin typeface="Cambria Math"/>
                            </a:rPr>
                            <m:t>𝑐</m:t>
                          </m:r>
                        </m:den>
                      </m:f>
                    </m:oMath>
                  </m:oMathPara>
                </a14:m>
                <a:endParaRPr lang="zh-TW" altLang="en-US" dirty="0"/>
              </a:p>
            </p:txBody>
          </p:sp>
        </mc:Choice>
        <mc:Fallback xmlns="">
          <p:sp>
            <p:nvSpPr>
              <p:cNvPr id="2" name="矩形 1"/>
              <p:cNvSpPr>
                <a:spLocks noRot="1" noChangeAspect="1" noMove="1" noResize="1" noEditPoints="1" noAdjustHandles="1" noChangeArrowheads="1" noChangeShapeType="1" noTextEdit="1"/>
              </p:cNvSpPr>
              <p:nvPr/>
            </p:nvSpPr>
            <p:spPr>
              <a:xfrm>
                <a:off x="3347864" y="4691378"/>
                <a:ext cx="1107660" cy="612796"/>
              </a:xfrm>
              <a:prstGeom prst="rect">
                <a:avLst/>
              </a:prstGeom>
              <a:blipFill>
                <a:blip r:embed="rId10"/>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6614260" y="4691378"/>
                <a:ext cx="1080120" cy="612796"/>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mtClean="0">
                          <a:latin typeface="Cambria Math"/>
                        </a:rPr>
                        <m:t>∆</m:t>
                      </m:r>
                      <m:r>
                        <a:rPr lang="en-US" altLang="zh-TW" i="1">
                          <a:latin typeface="Cambria Math"/>
                        </a:rPr>
                        <m:t>𝑡</m:t>
                      </m:r>
                      <m:r>
                        <a:rPr lang="en-US" altLang="zh-TW">
                          <a:latin typeface="Cambria Math"/>
                        </a:rPr>
                        <m:t>=</m:t>
                      </m:r>
                      <m:f>
                        <m:fPr>
                          <m:ctrlPr>
                            <a:rPr lang="zh-TW" altLang="zh-TW" i="1">
                              <a:latin typeface="Cambria Math" panose="02040503050406030204" pitchFamily="18" charset="0"/>
                            </a:rPr>
                          </m:ctrlPr>
                        </m:fPr>
                        <m:num>
                          <m:r>
                            <a:rPr lang="en-US" altLang="zh-TW" i="1">
                              <a:latin typeface="Cambria Math"/>
                            </a:rPr>
                            <m:t>2</m:t>
                          </m:r>
                          <m:r>
                            <a:rPr lang="en-US" altLang="zh-TW" b="0" i="1" smtClean="0">
                              <a:latin typeface="Cambria Math"/>
                            </a:rPr>
                            <m:t>𝐿</m:t>
                          </m:r>
                        </m:num>
                        <m:den>
                          <m:r>
                            <a:rPr lang="en-US" altLang="zh-TW" i="1">
                              <a:latin typeface="Cambria Math"/>
                            </a:rPr>
                            <m:t>𝑐</m:t>
                          </m:r>
                        </m:den>
                      </m:f>
                    </m:oMath>
                  </m:oMathPara>
                </a14:m>
                <a:endParaRPr lang="zh-TW" altLang="en-US" dirty="0"/>
              </a:p>
            </p:txBody>
          </p:sp>
        </mc:Choice>
        <mc:Fallback xmlns="">
          <p:sp>
            <p:nvSpPr>
              <p:cNvPr id="15" name="矩形 14"/>
              <p:cNvSpPr>
                <a:spLocks noRot="1" noChangeAspect="1" noMove="1" noResize="1" noEditPoints="1" noAdjustHandles="1" noChangeArrowheads="1" noChangeShapeType="1" noTextEdit="1"/>
              </p:cNvSpPr>
              <p:nvPr/>
            </p:nvSpPr>
            <p:spPr>
              <a:xfrm>
                <a:off x="6614260" y="4691378"/>
                <a:ext cx="1080120" cy="612796"/>
              </a:xfrm>
              <a:prstGeom prst="rect">
                <a:avLst/>
              </a:prstGeom>
              <a:blipFill>
                <a:blip r:embed="rId11"/>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10"/>
              <p:cNvSpPr txBox="1">
                <a:spLocks noChangeArrowheads="1"/>
              </p:cNvSpPr>
              <p:nvPr/>
            </p:nvSpPr>
            <p:spPr bwMode="auto">
              <a:xfrm>
                <a:off x="2716679" y="5371536"/>
                <a:ext cx="4501148" cy="369332"/>
              </a:xfrm>
              <a:prstGeom prst="rect">
                <a:avLst/>
              </a:prstGeom>
              <a:solidFill>
                <a:srgbClr val="FFFF00"/>
              </a:solidFill>
              <a:ln>
                <a:noFill/>
              </a:ln>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None/>
                </a:pPr>
                <a14:m>
                  <m:oMathPara xmlns:m="http://schemas.openxmlformats.org/officeDocument/2006/math">
                    <m:oMathParaPr>
                      <m:jc m:val="centerGroup"/>
                    </m:oMathParaPr>
                    <m:oMath xmlns:m="http://schemas.openxmlformats.org/officeDocument/2006/math">
                      <m:r>
                        <m:rPr>
                          <m:nor/>
                        </m:rPr>
                        <a:rPr lang="zh-TW" altLang="en-US" sz="1800" dirty="0" smtClean="0"/>
                        <m:t>太空船上量的時間</m:t>
                      </m:r>
                      <m:r>
                        <a:rPr lang="en-US" altLang="zh-TW" sz="1800">
                          <a:latin typeface="Cambria Math"/>
                        </a:rPr>
                        <m:t>∆</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m:t>
                          </m:r>
                        </m:sup>
                      </m:sSup>
                      <m:r>
                        <a:rPr lang="en-US" altLang="zh-TW" sz="1800" b="0" i="1" smtClean="0">
                          <a:latin typeface="Cambria Math"/>
                        </a:rPr>
                        <m:t>&lt;</m:t>
                      </m:r>
                      <m:r>
                        <m:rPr>
                          <m:nor/>
                        </m:rPr>
                        <a:rPr lang="zh-TW" altLang="en-US" sz="1800" dirty="0" smtClean="0"/>
                        <m:t>地面上量</m:t>
                      </m:r>
                      <m:r>
                        <a:rPr lang="zh-TW" altLang="en-US" sz="1800" b="0" i="1" dirty="0" smtClean="0">
                          <a:latin typeface="Cambria Math"/>
                        </a:rPr>
                        <m:t>的</m:t>
                      </m:r>
                      <m:r>
                        <a:rPr lang="zh-TW" altLang="en-US" sz="1800" i="1" dirty="0">
                          <a:latin typeface="Cambria Math"/>
                        </a:rPr>
                        <m:t>時間</m:t>
                      </m:r>
                      <m:r>
                        <a:rPr lang="en-US" altLang="zh-TW" sz="1800">
                          <a:latin typeface="Cambria Math"/>
                        </a:rPr>
                        <m:t>∆</m:t>
                      </m:r>
                      <m:r>
                        <a:rPr lang="en-US" altLang="zh-TW" sz="1800" i="1">
                          <a:latin typeface="Cambria Math"/>
                        </a:rPr>
                        <m:t>𝑡</m:t>
                      </m:r>
                    </m:oMath>
                  </m:oMathPara>
                </a14:m>
                <a:endParaRPr lang="zh-TW" altLang="en-US" sz="1800" dirty="0"/>
              </a:p>
            </p:txBody>
          </p:sp>
        </mc:Choice>
        <mc:Fallback xmlns="">
          <p:sp>
            <p:nvSpPr>
              <p:cNvPr id="17" name="文字方塊 10"/>
              <p:cNvSpPr txBox="1">
                <a:spLocks noRot="1" noChangeAspect="1" noMove="1" noResize="1" noEditPoints="1" noAdjustHandles="1" noChangeArrowheads="1" noChangeShapeType="1" noTextEdit="1"/>
              </p:cNvSpPr>
              <p:nvPr/>
            </p:nvSpPr>
            <p:spPr bwMode="auto">
              <a:xfrm>
                <a:off x="2716679" y="5371536"/>
                <a:ext cx="4501148" cy="369332"/>
              </a:xfrm>
              <a:prstGeom prst="rect">
                <a:avLst/>
              </a:prstGeom>
              <a:blipFill>
                <a:blip r:embed="rId12"/>
                <a:stretch>
                  <a:fillRect b="-13333"/>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7">
                <a:extLst>
                  <a:ext uri="{FF2B5EF4-FFF2-40B4-BE49-F238E27FC236}">
                    <a16:creationId xmlns:a16="http://schemas.microsoft.com/office/drawing/2014/main" id="{29C650EA-DC85-C34D-81FB-7FEFC0D3FC1A}"/>
                  </a:ext>
                </a:extLst>
              </p:cNvPr>
              <p:cNvSpPr txBox="1">
                <a:spLocks noChangeArrowheads="1"/>
              </p:cNvSpPr>
              <p:nvPr/>
            </p:nvSpPr>
            <p:spPr bwMode="auto">
              <a:xfrm>
                <a:off x="2546076" y="707505"/>
                <a:ext cx="54006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如果光的移動速度，對地面及太空船都是定值</a:t>
                </a:r>
                <a14:m>
                  <m:oMath xmlns:m="http://schemas.openxmlformats.org/officeDocument/2006/math">
                    <m:r>
                      <a:rPr lang="en-US" altLang="zh-TW" sz="1800" i="1">
                        <a:latin typeface="Cambria Math"/>
                      </a:rPr>
                      <m:t>𝑐</m:t>
                    </m:r>
                  </m:oMath>
                </a14:m>
                <a:r>
                  <a:rPr lang="en-US" altLang="zh-TW" sz="1800" dirty="0"/>
                  <a:t>…..</a:t>
                </a:r>
                <a:endParaRPr lang="zh-TW" altLang="en-US" sz="1800" dirty="0"/>
              </a:p>
            </p:txBody>
          </p:sp>
        </mc:Choice>
        <mc:Fallback xmlns="">
          <p:sp>
            <p:nvSpPr>
              <p:cNvPr id="14" name="文字方塊 7">
                <a:extLst>
                  <a:ext uri="{FF2B5EF4-FFF2-40B4-BE49-F238E27FC236}">
                    <a16:creationId xmlns:a16="http://schemas.microsoft.com/office/drawing/2014/main" id="{29C650EA-DC85-C34D-81FB-7FEFC0D3FC1A}"/>
                  </a:ext>
                </a:extLst>
              </p:cNvPr>
              <p:cNvSpPr txBox="1">
                <a:spLocks noRot="1" noChangeAspect="1" noMove="1" noResize="1" noEditPoints="1" noAdjustHandles="1" noChangeArrowheads="1" noChangeShapeType="1" noTextEdit="1"/>
              </p:cNvSpPr>
              <p:nvPr/>
            </p:nvSpPr>
            <p:spPr bwMode="auto">
              <a:xfrm>
                <a:off x="2546076" y="707505"/>
                <a:ext cx="5400650" cy="369332"/>
              </a:xfrm>
              <a:prstGeom prst="rect">
                <a:avLst/>
              </a:prstGeom>
              <a:blipFill>
                <a:blip r:embed="rId13"/>
                <a:stretch>
                  <a:fillRect l="-939"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8414" name="Picture 222" descr="惊讶emoji表情图片搞收片的笑图包红表情-表情包之园">
            <a:extLst>
              <a:ext uri="{FF2B5EF4-FFF2-40B4-BE49-F238E27FC236}">
                <a16:creationId xmlns:a16="http://schemas.microsoft.com/office/drawing/2014/main" id="{5F3C9042-1BF8-4041-84D2-044CA252DE8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74591" y="1029667"/>
            <a:ext cx="1147421" cy="94265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6" name="文字方塊 10">
                <a:extLst>
                  <a:ext uri="{FF2B5EF4-FFF2-40B4-BE49-F238E27FC236}">
                    <a16:creationId xmlns:a16="http://schemas.microsoft.com/office/drawing/2014/main" id="{C876ECD2-13C6-B141-BB92-A97958C41826}"/>
                  </a:ext>
                </a:extLst>
              </p:cNvPr>
              <p:cNvSpPr txBox="1">
                <a:spLocks noChangeArrowheads="1"/>
              </p:cNvSpPr>
              <p:nvPr/>
            </p:nvSpPr>
            <p:spPr bwMode="auto">
              <a:xfrm>
                <a:off x="1071148" y="6289788"/>
                <a:ext cx="731079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發生在太空船上的同一位置的任一段時間，從地面上量起來都</a:t>
                </a:r>
                <a14:m>
                  <m:oMath xmlns:m="http://schemas.openxmlformats.org/officeDocument/2006/math">
                    <m:r>
                      <m:rPr>
                        <m:nor/>
                      </m:rPr>
                      <a:rPr lang="zh-TW" altLang="en-US" sz="1800" dirty="0"/>
                      <m:t>較長</m:t>
                    </m:r>
                    <m:r>
                      <a:rPr lang="zh-TW" altLang="en-US" sz="1800" i="1" dirty="0" smtClean="0">
                        <a:latin typeface="Cambria Math" panose="02040503050406030204" pitchFamily="18" charset="0"/>
                      </a:rPr>
                      <m:t>的</m:t>
                    </m:r>
                  </m:oMath>
                </a14:m>
                <a:r>
                  <a:rPr lang="zh-TW" altLang="en-US" sz="1800" dirty="0"/>
                  <a:t>。</a:t>
                </a:r>
              </a:p>
            </p:txBody>
          </p:sp>
        </mc:Choice>
        <mc:Fallback xmlns="">
          <p:sp>
            <p:nvSpPr>
              <p:cNvPr id="16" name="文字方塊 10">
                <a:extLst>
                  <a:ext uri="{FF2B5EF4-FFF2-40B4-BE49-F238E27FC236}">
                    <a16:creationId xmlns:a16="http://schemas.microsoft.com/office/drawing/2014/main" id="{C876ECD2-13C6-B141-BB92-A97958C41826}"/>
                  </a:ext>
                </a:extLst>
              </p:cNvPr>
              <p:cNvSpPr txBox="1">
                <a:spLocks noRot="1" noChangeAspect="1" noMove="1" noResize="1" noEditPoints="1" noAdjustHandles="1" noChangeArrowheads="1" noChangeShapeType="1" noTextEdit="1"/>
              </p:cNvSpPr>
              <p:nvPr/>
            </p:nvSpPr>
            <p:spPr bwMode="auto">
              <a:xfrm>
                <a:off x="1071148" y="6289788"/>
                <a:ext cx="7310790" cy="369332"/>
              </a:xfrm>
              <a:prstGeom prst="rect">
                <a:avLst/>
              </a:prstGeom>
              <a:blipFill>
                <a:blip r:embed="rId15"/>
                <a:stretch>
                  <a:fillRect l="-694" t="-10345" b="-206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3" name="TextBox 2">
            <a:extLst>
              <a:ext uri="{FF2B5EF4-FFF2-40B4-BE49-F238E27FC236}">
                <a16:creationId xmlns:a16="http://schemas.microsoft.com/office/drawing/2014/main" id="{A31FE8EF-4AF4-DFCA-9240-15427304A3E7}"/>
              </a:ext>
            </a:extLst>
          </p:cNvPr>
          <p:cNvSpPr txBox="1"/>
          <p:nvPr/>
        </p:nvSpPr>
        <p:spPr>
          <a:xfrm>
            <a:off x="1275084" y="2081832"/>
            <a:ext cx="1957438" cy="369332"/>
          </a:xfrm>
          <a:prstGeom prst="rect">
            <a:avLst/>
          </a:prstGeom>
          <a:noFill/>
        </p:spPr>
        <p:txBody>
          <a:bodyPr wrap="square" rtlCol="0">
            <a:spAutoFit/>
          </a:bodyPr>
          <a:lstStyle/>
          <a:p>
            <a:r>
              <a:rPr lang="en-TW" dirty="0"/>
              <a:t>太空船上</a:t>
            </a:r>
          </a:p>
        </p:txBody>
      </p:sp>
      <p:sp>
        <p:nvSpPr>
          <p:cNvPr id="4" name="TextBox 3">
            <a:extLst>
              <a:ext uri="{FF2B5EF4-FFF2-40B4-BE49-F238E27FC236}">
                <a16:creationId xmlns:a16="http://schemas.microsoft.com/office/drawing/2014/main" id="{464E2498-276B-77AD-AA66-0DC7D645F004}"/>
              </a:ext>
            </a:extLst>
          </p:cNvPr>
          <p:cNvSpPr txBox="1"/>
          <p:nvPr/>
        </p:nvSpPr>
        <p:spPr>
          <a:xfrm>
            <a:off x="3767936" y="2091010"/>
            <a:ext cx="958607" cy="369332"/>
          </a:xfrm>
          <a:prstGeom prst="rect">
            <a:avLst/>
          </a:prstGeom>
          <a:noFill/>
        </p:spPr>
        <p:txBody>
          <a:bodyPr wrap="square" rtlCol="0">
            <a:spAutoFit/>
          </a:bodyPr>
          <a:lstStyle/>
          <a:p>
            <a:r>
              <a:rPr lang="en-TW" dirty="0"/>
              <a:t>地面上</a:t>
            </a:r>
          </a:p>
        </p:txBody>
      </p:sp>
      <p:sp>
        <p:nvSpPr>
          <p:cNvPr id="5" name="TextBox 4">
            <a:extLst>
              <a:ext uri="{FF2B5EF4-FFF2-40B4-BE49-F238E27FC236}">
                <a16:creationId xmlns:a16="http://schemas.microsoft.com/office/drawing/2014/main" id="{7E4DC179-6DEA-4750-4482-2CE32B3207BC}"/>
              </a:ext>
            </a:extLst>
          </p:cNvPr>
          <p:cNvSpPr txBox="1"/>
          <p:nvPr/>
        </p:nvSpPr>
        <p:spPr>
          <a:xfrm>
            <a:off x="6257517" y="1588431"/>
            <a:ext cx="1637521" cy="369332"/>
          </a:xfrm>
          <a:prstGeom prst="rect">
            <a:avLst/>
          </a:prstGeom>
          <a:noFill/>
        </p:spPr>
        <p:txBody>
          <a:bodyPr wrap="square" rtlCol="0">
            <a:spAutoFit/>
          </a:bodyPr>
          <a:lstStyle/>
          <a:p>
            <a:r>
              <a:rPr lang="en-TW" dirty="0"/>
              <a:t>太空船在移動</a:t>
            </a:r>
          </a:p>
        </p:txBody>
      </p:sp>
      <p:sp>
        <p:nvSpPr>
          <p:cNvPr id="6" name="TextBox 5">
            <a:extLst>
              <a:ext uri="{FF2B5EF4-FFF2-40B4-BE49-F238E27FC236}">
                <a16:creationId xmlns:a16="http://schemas.microsoft.com/office/drawing/2014/main" id="{4D1FB824-7B97-8DF9-446B-74F63B1F6AD7}"/>
              </a:ext>
            </a:extLst>
          </p:cNvPr>
          <p:cNvSpPr txBox="1"/>
          <p:nvPr/>
        </p:nvSpPr>
        <p:spPr>
          <a:xfrm>
            <a:off x="3026935" y="315408"/>
            <a:ext cx="5145465"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Event 1</a:t>
            </a:r>
            <a:r>
              <a:rPr lang="en-US" dirty="0"/>
              <a:t>是光發射，</a:t>
            </a:r>
            <a:r>
              <a:rPr lang="en-US" dirty="0">
                <a:latin typeface="Times New Roman" panose="02020603050405020304" pitchFamily="18" charset="0"/>
                <a:cs typeface="Times New Roman" panose="02020603050405020304" pitchFamily="18" charset="0"/>
              </a:rPr>
              <a:t>Event 2</a:t>
            </a:r>
            <a:r>
              <a:rPr lang="en-US" dirty="0"/>
              <a:t>是光接收。</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37"/>
                                        </p:tgtEl>
                                        <p:attrNameLst>
                                          <p:attrName>style.visibility</p:attrName>
                                        </p:attrNameLst>
                                      </p:cBhvr>
                                      <p:to>
                                        <p:strVal val="visible"/>
                                      </p:to>
                                    </p:set>
                                    <p:anim calcmode="lin" valueType="num">
                                      <p:cBhvr additive="base">
                                        <p:cTn id="13" dur="500" fill="hold"/>
                                        <p:tgtEl>
                                          <p:spTgt spid="18437"/>
                                        </p:tgtEl>
                                        <p:attrNameLst>
                                          <p:attrName>ppt_x</p:attrName>
                                        </p:attrNameLst>
                                      </p:cBhvr>
                                      <p:tavLst>
                                        <p:tav tm="0">
                                          <p:val>
                                            <p:strVal val="#ppt_x"/>
                                          </p:val>
                                        </p:tav>
                                        <p:tav tm="100000">
                                          <p:val>
                                            <p:strVal val="#ppt_x"/>
                                          </p:val>
                                        </p:tav>
                                      </p:tavLst>
                                    </p:anim>
                                    <p:anim calcmode="lin" valueType="num">
                                      <p:cBhvr additive="base">
                                        <p:cTn id="14" dur="500" fill="hold"/>
                                        <p:tgtEl>
                                          <p:spTgt spid="1843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8438"/>
                                        </p:tgtEl>
                                        <p:attrNameLst>
                                          <p:attrName>style.visibility</p:attrName>
                                        </p:attrNameLst>
                                      </p:cBhvr>
                                      <p:to>
                                        <p:strVal val="visible"/>
                                      </p:to>
                                    </p:set>
                                    <p:anim calcmode="lin" valueType="num">
                                      <p:cBhvr additive="base">
                                        <p:cTn id="17" dur="500" fill="hold"/>
                                        <p:tgtEl>
                                          <p:spTgt spid="18438"/>
                                        </p:tgtEl>
                                        <p:attrNameLst>
                                          <p:attrName>ppt_x</p:attrName>
                                        </p:attrNameLst>
                                      </p:cBhvr>
                                      <p:tavLst>
                                        <p:tav tm="0">
                                          <p:val>
                                            <p:strVal val="#ppt_x"/>
                                          </p:val>
                                        </p:tav>
                                        <p:tav tm="100000">
                                          <p:val>
                                            <p:strVal val="#ppt_x"/>
                                          </p:val>
                                        </p:tav>
                                      </p:tavLst>
                                    </p:anim>
                                    <p:anim calcmode="lin" valueType="num">
                                      <p:cBhvr additive="base">
                                        <p:cTn id="18" dur="500" fill="hold"/>
                                        <p:tgtEl>
                                          <p:spTgt spid="1843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414"/>
                                        </p:tgtEl>
                                        <p:attrNameLst>
                                          <p:attrName>style.visibility</p:attrName>
                                        </p:attrNameLst>
                                      </p:cBhvr>
                                      <p:to>
                                        <p:strVal val="visible"/>
                                      </p:to>
                                    </p:set>
                                    <p:anim calcmode="lin" valueType="num">
                                      <p:cBhvr additive="base">
                                        <p:cTn id="35" dur="500" fill="hold"/>
                                        <p:tgtEl>
                                          <p:spTgt spid="8414"/>
                                        </p:tgtEl>
                                        <p:attrNameLst>
                                          <p:attrName>ppt_x</p:attrName>
                                        </p:attrNameLst>
                                      </p:cBhvr>
                                      <p:tavLst>
                                        <p:tav tm="0">
                                          <p:val>
                                            <p:strVal val="#ppt_x"/>
                                          </p:val>
                                        </p:tav>
                                        <p:tav tm="100000">
                                          <p:val>
                                            <p:strVal val="#ppt_x"/>
                                          </p:val>
                                        </p:tav>
                                      </p:tavLst>
                                    </p:anim>
                                    <p:anim calcmode="lin" valueType="num">
                                      <p:cBhvr additive="base">
                                        <p:cTn id="36" dur="500" fill="hold"/>
                                        <p:tgtEl>
                                          <p:spTgt spid="84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443"/>
                                        </p:tgtEl>
                                        <p:attrNameLst>
                                          <p:attrName>style.visibility</p:attrName>
                                        </p:attrNameLst>
                                      </p:cBhvr>
                                      <p:to>
                                        <p:strVal val="visible"/>
                                      </p:to>
                                    </p:set>
                                    <p:anim calcmode="lin" valueType="num">
                                      <p:cBhvr additive="base">
                                        <p:cTn id="39" dur="500" fill="hold"/>
                                        <p:tgtEl>
                                          <p:spTgt spid="18443"/>
                                        </p:tgtEl>
                                        <p:attrNameLst>
                                          <p:attrName>ppt_x</p:attrName>
                                        </p:attrNameLst>
                                      </p:cBhvr>
                                      <p:tavLst>
                                        <p:tav tm="0">
                                          <p:val>
                                            <p:strVal val="#ppt_x"/>
                                          </p:val>
                                        </p:tav>
                                        <p:tav tm="100000">
                                          <p:val>
                                            <p:strVal val="#ppt_x"/>
                                          </p:val>
                                        </p:tav>
                                      </p:tavLst>
                                    </p:anim>
                                    <p:anim calcmode="lin" valueType="num">
                                      <p:cBhvr additive="base">
                                        <p:cTn id="40" dur="500" fill="hold"/>
                                        <p:tgtEl>
                                          <p:spTgt spid="1844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P spid="18438" grpId="0"/>
      <p:bldP spid="18443" grpId="0"/>
      <p:bldP spid="2" grpId="0" animBg="1"/>
      <p:bldP spid="15" grpId="0" animBg="1"/>
      <p:bldP spid="17" grpId="0" animBg="1"/>
      <p:bldP spid="14" grpId="0"/>
      <p:bldP spid="1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4" descr="F37_05"/>
          <p:cNvPicPr>
            <a:picLocks noChangeAspect="1" noChangeArrowheads="1"/>
          </p:cNvPicPr>
          <p:nvPr/>
        </p:nvPicPr>
        <p:blipFill rotWithShape="1">
          <a:blip r:embed="rId3">
            <a:extLst>
              <a:ext uri="{28A0092B-C50C-407E-A947-70E740481C1C}">
                <a14:useLocalDpi xmlns:a14="http://schemas.microsoft.com/office/drawing/2010/main" val="0"/>
              </a:ext>
            </a:extLst>
          </a:blip>
          <a:srcRect b="39948"/>
          <a:stretch/>
        </p:blipFill>
        <p:spPr bwMode="auto">
          <a:xfrm>
            <a:off x="1703387" y="598740"/>
            <a:ext cx="5737225" cy="280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graphicFrame>
        <p:nvGraphicFramePr>
          <p:cNvPr id="122886" name="Object 4"/>
          <p:cNvGraphicFramePr>
            <a:graphicFrameLocks noChangeAspect="1"/>
          </p:cNvGraphicFramePr>
          <p:nvPr>
            <p:extLst>
              <p:ext uri="{D42A27DB-BD31-4B8C-83A1-F6EECF244321}">
                <p14:modId xmlns:p14="http://schemas.microsoft.com/office/powerpoint/2010/main" val="4126177809"/>
              </p:ext>
            </p:extLst>
          </p:nvPr>
        </p:nvGraphicFramePr>
        <p:xfrm>
          <a:off x="2855242" y="3182630"/>
          <a:ext cx="287337" cy="223837"/>
        </p:xfrm>
        <a:graphic>
          <a:graphicData uri="http://schemas.openxmlformats.org/presentationml/2006/ole">
            <mc:AlternateContent xmlns:mc="http://schemas.openxmlformats.org/markup-compatibility/2006">
              <mc:Choice xmlns:v="urn:schemas-microsoft-com:vml" Requires="v">
                <p:oleObj name="Equation" r:id="rId4" imgW="228402" imgH="177646" progId="Equation.DSMT4">
                  <p:embed/>
                </p:oleObj>
              </mc:Choice>
              <mc:Fallback>
                <p:oleObj name="Equation" r:id="rId4" imgW="228402" imgH="177646" progId="Equation.DSMT4">
                  <p:embed/>
                  <p:pic>
                    <p:nvPicPr>
                      <p:cNvPr id="12288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5242" y="3182630"/>
                        <a:ext cx="287337" cy="223837"/>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22887"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22889"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graphicFrame>
        <p:nvGraphicFramePr>
          <p:cNvPr id="122891" name="Object 9"/>
          <p:cNvGraphicFramePr>
            <a:graphicFrameLocks noChangeAspect="1"/>
          </p:cNvGraphicFramePr>
          <p:nvPr>
            <p:extLst>
              <p:ext uri="{D42A27DB-BD31-4B8C-83A1-F6EECF244321}">
                <p14:modId xmlns:p14="http://schemas.microsoft.com/office/powerpoint/2010/main" val="2630099573"/>
              </p:ext>
            </p:extLst>
          </p:nvPr>
        </p:nvGraphicFramePr>
        <p:xfrm>
          <a:off x="5447530" y="3159346"/>
          <a:ext cx="350838" cy="255587"/>
        </p:xfrm>
        <a:graphic>
          <a:graphicData uri="http://schemas.openxmlformats.org/presentationml/2006/ole">
            <mc:AlternateContent xmlns:mc="http://schemas.openxmlformats.org/markup-compatibility/2006">
              <mc:Choice xmlns:v="urn:schemas-microsoft-com:vml" Requires="v">
                <p:oleObj name="Equation" r:id="rId6" imgW="279279" imgH="203112" progId="Equation.DSMT4">
                  <p:embed/>
                </p:oleObj>
              </mc:Choice>
              <mc:Fallback>
                <p:oleObj name="Equation" r:id="rId6" imgW="279279" imgH="203112" progId="Equation.DSMT4">
                  <p:embed/>
                  <p:pic>
                    <p:nvPicPr>
                      <p:cNvPr id="122891"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7530" y="3159346"/>
                        <a:ext cx="350838" cy="255587"/>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22892" name="文字方塊 11"/>
          <p:cNvSpPr txBox="1">
            <a:spLocks noChangeArrowheads="1"/>
          </p:cNvSpPr>
          <p:nvPr/>
        </p:nvSpPr>
        <p:spPr bwMode="auto">
          <a:xfrm>
            <a:off x="1703387" y="194144"/>
            <a:ext cx="3382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兩者的關係很容易計算出來：</a:t>
            </a:r>
          </a:p>
        </p:txBody>
      </p:sp>
      <mc:AlternateContent xmlns:mc="http://schemas.openxmlformats.org/markup-compatibility/2006" xmlns:a14="http://schemas.microsoft.com/office/drawing/2010/main">
        <mc:Choice Requires="a14">
          <p:sp>
            <p:nvSpPr>
              <p:cNvPr id="2" name="矩形 1"/>
              <p:cNvSpPr/>
              <p:nvPr/>
            </p:nvSpPr>
            <p:spPr>
              <a:xfrm>
                <a:off x="4283968" y="3993941"/>
                <a:ext cx="4752528" cy="1169679"/>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a:latin typeface="Cambria Math"/>
                        </a:rPr>
                        <m:t>∆</m:t>
                      </m:r>
                      <m:r>
                        <a:rPr lang="en-US" altLang="zh-TW" i="1">
                          <a:latin typeface="Cambria Math"/>
                        </a:rPr>
                        <m:t>𝑡</m:t>
                      </m:r>
                      <m:r>
                        <a:rPr lang="en-US" altLang="zh-TW">
                          <a:latin typeface="Cambria Math"/>
                        </a:rPr>
                        <m:t>=</m:t>
                      </m:r>
                      <m:f>
                        <m:fPr>
                          <m:ctrlPr>
                            <a:rPr lang="zh-TW" altLang="zh-TW" i="1">
                              <a:latin typeface="Cambria Math" panose="02040503050406030204" pitchFamily="18" charset="0"/>
                            </a:rPr>
                          </m:ctrlPr>
                        </m:fPr>
                        <m:num>
                          <m:r>
                            <a:rPr lang="en-US" altLang="zh-TW" i="1">
                              <a:latin typeface="Cambria Math"/>
                            </a:rPr>
                            <m:t>2</m:t>
                          </m:r>
                          <m:r>
                            <a:rPr lang="en-US" altLang="zh-TW" i="1">
                              <a:latin typeface="Cambria Math"/>
                            </a:rPr>
                            <m:t>𝐿</m:t>
                          </m:r>
                        </m:num>
                        <m:den>
                          <m:r>
                            <a:rPr lang="en-US" altLang="zh-TW" i="1">
                              <a:latin typeface="Cambria Math"/>
                            </a:rPr>
                            <m:t>𝑐</m:t>
                          </m:r>
                        </m:den>
                      </m:f>
                      <m:r>
                        <a:rPr lang="en-US" altLang="zh-TW" i="1">
                          <a:latin typeface="Cambria Math"/>
                        </a:rPr>
                        <m:t>=</m:t>
                      </m:r>
                      <m:f>
                        <m:fPr>
                          <m:ctrlPr>
                            <a:rPr lang="zh-TW" altLang="zh-TW" i="1">
                              <a:latin typeface="Cambria Math" panose="02040503050406030204" pitchFamily="18" charset="0"/>
                            </a:rPr>
                          </m:ctrlPr>
                        </m:fPr>
                        <m:num>
                          <m:r>
                            <a:rPr lang="en-US" altLang="zh-TW" i="1">
                              <a:latin typeface="Cambria Math"/>
                            </a:rPr>
                            <m:t>2</m:t>
                          </m:r>
                          <m:rad>
                            <m:radPr>
                              <m:degHide m:val="on"/>
                              <m:ctrlPr>
                                <a:rPr lang="zh-TW" altLang="zh-TW" i="1">
                                  <a:latin typeface="Cambria Math" panose="02040503050406030204" pitchFamily="18" charset="0"/>
                                </a:rPr>
                              </m:ctrlPr>
                            </m:radPr>
                            <m:deg/>
                            <m:e>
                              <m:sSup>
                                <m:sSupPr>
                                  <m:ctrlPr>
                                    <a:rPr lang="zh-TW" altLang="zh-TW" i="1">
                                      <a:latin typeface="Cambria Math" panose="02040503050406030204" pitchFamily="18" charset="0"/>
                                    </a:rPr>
                                  </m:ctrlPr>
                                </m:sSupPr>
                                <m:e>
                                  <m:r>
                                    <a:rPr lang="en-US" altLang="zh-TW" i="1">
                                      <a:latin typeface="Cambria Math"/>
                                    </a:rPr>
                                    <m:t>𝐷</m:t>
                                  </m:r>
                                </m:e>
                                <m:sup>
                                  <m:r>
                                    <a:rPr lang="en-US" altLang="zh-TW" i="1">
                                      <a:latin typeface="Cambria Math"/>
                                    </a:rPr>
                                    <m:t>2</m:t>
                                  </m:r>
                                </m:sup>
                              </m:sSup>
                              <m:r>
                                <a:rPr lang="en-US" altLang="zh-TW" i="1">
                                  <a:latin typeface="Cambria Math"/>
                                </a:rPr>
                                <m:t>+</m:t>
                              </m:r>
                              <m:sSup>
                                <m:sSupPr>
                                  <m:ctrlPr>
                                    <a:rPr lang="zh-TW" altLang="zh-TW" i="1">
                                      <a:latin typeface="Cambria Math" panose="02040503050406030204" pitchFamily="18" charset="0"/>
                                    </a:rPr>
                                  </m:ctrlPr>
                                </m:sSupPr>
                                <m:e>
                                  <m:d>
                                    <m:dPr>
                                      <m:ctrlPr>
                                        <a:rPr lang="zh-TW" altLang="zh-TW" i="1">
                                          <a:latin typeface="Cambria Math" panose="02040503050406030204" pitchFamily="18" charset="0"/>
                                        </a:rPr>
                                      </m:ctrlPr>
                                    </m:dPr>
                                    <m:e>
                                      <m:f>
                                        <m:fPr>
                                          <m:ctrlPr>
                                            <a:rPr lang="zh-TW" altLang="zh-TW" i="1">
                                              <a:latin typeface="Cambria Math" panose="02040503050406030204" pitchFamily="18" charset="0"/>
                                            </a:rPr>
                                          </m:ctrlPr>
                                        </m:fPr>
                                        <m:num>
                                          <m:r>
                                            <a:rPr lang="en-US" altLang="zh-TW" i="1">
                                              <a:latin typeface="Cambria Math"/>
                                            </a:rPr>
                                            <m:t>𝑣</m:t>
                                          </m:r>
                                          <m:r>
                                            <a:rPr lang="en-US" altLang="zh-TW" i="1">
                                              <a:latin typeface="Cambria Math"/>
                                            </a:rPr>
                                            <m:t>∆</m:t>
                                          </m:r>
                                          <m:r>
                                            <a:rPr lang="en-US" altLang="zh-TW" i="1">
                                              <a:latin typeface="Cambria Math"/>
                                            </a:rPr>
                                            <m:t>𝑡</m:t>
                                          </m:r>
                                        </m:num>
                                        <m:den>
                                          <m:r>
                                            <a:rPr lang="en-US" altLang="zh-TW" i="1">
                                              <a:latin typeface="Cambria Math"/>
                                            </a:rPr>
                                            <m:t>2</m:t>
                                          </m:r>
                                        </m:den>
                                      </m:f>
                                    </m:e>
                                  </m:d>
                                </m:e>
                                <m:sup>
                                  <m:r>
                                    <a:rPr lang="en-US" altLang="zh-TW" i="1">
                                      <a:latin typeface="Cambria Math"/>
                                    </a:rPr>
                                    <m:t>2</m:t>
                                  </m:r>
                                </m:sup>
                              </m:sSup>
                            </m:e>
                          </m:rad>
                        </m:num>
                        <m:den>
                          <m:r>
                            <a:rPr lang="en-US" altLang="zh-TW" i="1">
                              <a:latin typeface="Cambria Math"/>
                            </a:rPr>
                            <m:t>𝑐</m:t>
                          </m:r>
                        </m:den>
                      </m:f>
                      <m:r>
                        <a:rPr lang="en-US" altLang="zh-TW">
                          <a:latin typeface="Cambria Math"/>
                        </a:rPr>
                        <m:t>=</m:t>
                      </m:r>
                      <m:f>
                        <m:fPr>
                          <m:ctrlPr>
                            <a:rPr lang="zh-TW" altLang="zh-TW" i="1">
                              <a:latin typeface="Cambria Math" panose="02040503050406030204" pitchFamily="18" charset="0"/>
                            </a:rPr>
                          </m:ctrlPr>
                        </m:fPr>
                        <m:num>
                          <m:rad>
                            <m:radPr>
                              <m:degHide m:val="on"/>
                              <m:ctrlPr>
                                <a:rPr lang="zh-TW" altLang="zh-TW" i="1">
                                  <a:latin typeface="Cambria Math" panose="02040503050406030204" pitchFamily="18" charset="0"/>
                                </a:rPr>
                              </m:ctrlPr>
                            </m:radPr>
                            <m:deg/>
                            <m:e>
                              <m:r>
                                <a:rPr lang="en-US" altLang="zh-TW" i="1">
                                  <a:latin typeface="Cambria Math"/>
                                </a:rPr>
                                <m:t>4</m:t>
                              </m:r>
                              <m:sSup>
                                <m:sSupPr>
                                  <m:ctrlPr>
                                    <a:rPr lang="zh-TW" altLang="zh-TW" i="1">
                                      <a:latin typeface="Cambria Math" panose="02040503050406030204" pitchFamily="18" charset="0"/>
                                    </a:rPr>
                                  </m:ctrlPr>
                                </m:sSupPr>
                                <m:e>
                                  <m:r>
                                    <a:rPr lang="en-US" altLang="zh-TW" i="1">
                                      <a:latin typeface="Cambria Math"/>
                                    </a:rPr>
                                    <m:t>𝐷</m:t>
                                  </m:r>
                                </m:e>
                                <m:sup>
                                  <m:r>
                                    <a:rPr lang="en-US" altLang="zh-TW" i="1">
                                      <a:latin typeface="Cambria Math"/>
                                    </a:rPr>
                                    <m:t>2</m:t>
                                  </m:r>
                                </m:sup>
                              </m:sSup>
                              <m:r>
                                <a:rPr lang="en-US" altLang="zh-TW" i="1">
                                  <a:latin typeface="Cambria Math"/>
                                </a:rPr>
                                <m:t>+</m:t>
                              </m:r>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sSup>
                                <m:sSupPr>
                                  <m:ctrlPr>
                                    <a:rPr lang="zh-TW" altLang="zh-TW" i="1">
                                      <a:latin typeface="Cambria Math" panose="02040503050406030204" pitchFamily="18" charset="0"/>
                                    </a:rPr>
                                  </m:ctrlPr>
                                </m:sSupPr>
                                <m:e>
                                  <m:d>
                                    <m:dPr>
                                      <m:ctrlPr>
                                        <a:rPr lang="zh-TW" altLang="zh-TW" i="1">
                                          <a:latin typeface="Cambria Math" panose="02040503050406030204" pitchFamily="18" charset="0"/>
                                        </a:rPr>
                                      </m:ctrlPr>
                                    </m:dPr>
                                    <m:e>
                                      <m:r>
                                        <a:rPr lang="en-US" altLang="zh-TW" i="1">
                                          <a:latin typeface="Cambria Math"/>
                                        </a:rPr>
                                        <m:t>∆</m:t>
                                      </m:r>
                                      <m:r>
                                        <a:rPr lang="en-US" altLang="zh-TW" i="1">
                                          <a:latin typeface="Cambria Math"/>
                                        </a:rPr>
                                        <m:t>𝑡</m:t>
                                      </m:r>
                                    </m:e>
                                  </m:d>
                                </m:e>
                                <m:sup>
                                  <m:r>
                                    <a:rPr lang="en-US" altLang="zh-TW" i="1">
                                      <a:latin typeface="Cambria Math"/>
                                    </a:rPr>
                                    <m:t>2</m:t>
                                  </m:r>
                                </m:sup>
                              </m:sSup>
                            </m:e>
                          </m:rad>
                        </m:num>
                        <m:den>
                          <m:r>
                            <a:rPr lang="en-US" altLang="zh-TW" i="1">
                              <a:latin typeface="Cambria Math"/>
                            </a:rPr>
                            <m:t>𝑐</m:t>
                          </m:r>
                        </m:den>
                      </m:f>
                    </m:oMath>
                  </m:oMathPara>
                </a14:m>
                <a:endParaRPr lang="zh-TW" altLang="en-US" dirty="0"/>
              </a:p>
            </p:txBody>
          </p:sp>
        </mc:Choice>
        <mc:Fallback xmlns="">
          <p:sp>
            <p:nvSpPr>
              <p:cNvPr id="2" name="矩形 1"/>
              <p:cNvSpPr>
                <a:spLocks noRot="1" noChangeAspect="1" noMove="1" noResize="1" noEditPoints="1" noAdjustHandles="1" noChangeArrowheads="1" noChangeShapeType="1" noTextEdit="1"/>
              </p:cNvSpPr>
              <p:nvPr/>
            </p:nvSpPr>
            <p:spPr>
              <a:xfrm>
                <a:off x="4283968" y="3993941"/>
                <a:ext cx="4752528" cy="1169679"/>
              </a:xfrm>
              <a:prstGeom prst="rect">
                <a:avLst/>
              </a:prstGeom>
              <a:blipFill>
                <a:blip r:embed="rId8"/>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4307272" y="5854642"/>
                <a:ext cx="4299702" cy="95731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a:latin typeface="Cambria Math"/>
                        </a:rPr>
                        <m:t>∆</m:t>
                      </m:r>
                      <m:r>
                        <a:rPr lang="en-US" altLang="zh-TW" i="1">
                          <a:latin typeface="Cambria Math"/>
                        </a:rPr>
                        <m:t>𝑡</m:t>
                      </m:r>
                      <m:r>
                        <a:rPr lang="en-US" altLang="zh-TW" i="1">
                          <a:latin typeface="Cambria Math"/>
                        </a:rPr>
                        <m:t>=</m:t>
                      </m:r>
                      <m:f>
                        <m:fPr>
                          <m:ctrlPr>
                            <a:rPr lang="zh-TW" altLang="zh-TW" i="1">
                              <a:latin typeface="Cambria Math" panose="02040503050406030204" pitchFamily="18" charset="0"/>
                            </a:rPr>
                          </m:ctrlPr>
                        </m:fPr>
                        <m:num>
                          <m:r>
                            <a:rPr lang="en-US" altLang="zh-TW" i="1">
                              <a:latin typeface="Cambria Math"/>
                            </a:rPr>
                            <m:t>1</m:t>
                          </m:r>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r>
                        <a:rPr lang="en-US" altLang="zh-TW" i="1">
                          <a:latin typeface="Cambria Math"/>
                        </a:rPr>
                        <m:t>∙</m:t>
                      </m:r>
                      <m:f>
                        <m:fPr>
                          <m:ctrlPr>
                            <a:rPr lang="zh-TW" altLang="zh-TW" i="1">
                              <a:latin typeface="Cambria Math" panose="02040503050406030204" pitchFamily="18" charset="0"/>
                            </a:rPr>
                          </m:ctrlPr>
                        </m:fPr>
                        <m:num>
                          <m:r>
                            <a:rPr lang="en-US" altLang="zh-TW" i="1">
                              <a:latin typeface="Cambria Math"/>
                            </a:rPr>
                            <m:t>2</m:t>
                          </m:r>
                          <m:r>
                            <a:rPr lang="en-US" altLang="zh-TW" i="1">
                              <a:latin typeface="Cambria Math"/>
                            </a:rPr>
                            <m:t>𝐷</m:t>
                          </m:r>
                        </m:num>
                        <m:den>
                          <m:r>
                            <a:rPr lang="en-US" altLang="zh-TW" i="1">
                              <a:latin typeface="Cambria Math"/>
                            </a:rPr>
                            <m:t>𝑐</m:t>
                          </m:r>
                        </m:den>
                      </m:f>
                      <m:r>
                        <a:rPr lang="en-US" altLang="zh-TW">
                          <a:latin typeface="Cambria Math"/>
                        </a:rPr>
                        <m:t>=</m:t>
                      </m:r>
                      <m:f>
                        <m:fPr>
                          <m:ctrlPr>
                            <a:rPr lang="zh-TW" altLang="zh-TW" i="1">
                              <a:latin typeface="Cambria Math" panose="02040503050406030204" pitchFamily="18" charset="0"/>
                            </a:rPr>
                          </m:ctrlPr>
                        </m:fPr>
                        <m:num>
                          <m:r>
                            <a:rPr lang="en-US" altLang="zh-TW" i="1">
                              <a:latin typeface="Cambria Math"/>
                            </a:rPr>
                            <m:t>1</m:t>
                          </m:r>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r>
                        <a:rPr lang="en-US" altLang="zh-TW" i="1">
                          <a:latin typeface="Cambria Math"/>
                        </a:rPr>
                        <m:t>∙</m:t>
                      </m:r>
                      <m:r>
                        <a:rPr lang="en-US" altLang="zh-TW">
                          <a:latin typeface="Cambria Math"/>
                        </a:rPr>
                        <m:t>∆</m:t>
                      </m:r>
                      <m:r>
                        <a:rPr lang="en-US" altLang="zh-TW" i="1">
                          <a:latin typeface="Cambria Math"/>
                        </a:rPr>
                        <m:t>𝑡</m:t>
                      </m:r>
                      <m:r>
                        <a:rPr lang="en-US" altLang="zh-TW" i="1">
                          <a:latin typeface="Cambria Math"/>
                        </a:rPr>
                        <m:t>′</m:t>
                      </m:r>
                      <m:r>
                        <a:rPr lang="en-US" altLang="zh-TW">
                          <a:latin typeface="Cambria Math"/>
                        </a:rPr>
                        <m:t>≡</m:t>
                      </m:r>
                      <m:r>
                        <a:rPr lang="en-US" altLang="zh-TW" i="1">
                          <a:latin typeface="Cambria Math"/>
                        </a:rPr>
                        <m:t>𝛾</m:t>
                      </m:r>
                      <m:r>
                        <a:rPr lang="en-US" altLang="zh-TW" smtClean="0">
                          <a:latin typeface="Cambria Math"/>
                        </a:rPr>
                        <m:t>∆</m:t>
                      </m:r>
                      <m:r>
                        <a:rPr lang="en-US" altLang="zh-TW" i="1" smtClean="0">
                          <a:latin typeface="Cambria Math"/>
                        </a:rPr>
                        <m:t>𝑡</m:t>
                      </m:r>
                      <m:r>
                        <a:rPr lang="en-US" altLang="zh-TW" i="1" smtClean="0">
                          <a:latin typeface="Cambria Math"/>
                        </a:rPr>
                        <m:t>′</m:t>
                      </m:r>
                    </m:oMath>
                  </m:oMathPara>
                </a14:m>
                <a:endParaRPr lang="zh-TW" altLang="en-US" dirty="0"/>
              </a:p>
            </p:txBody>
          </p:sp>
        </mc:Choice>
        <mc:Fallback xmlns="">
          <p:sp>
            <p:nvSpPr>
              <p:cNvPr id="3" name="矩形 2"/>
              <p:cNvSpPr>
                <a:spLocks noRot="1" noChangeAspect="1" noMove="1" noResize="1" noEditPoints="1" noAdjustHandles="1" noChangeArrowheads="1" noChangeShapeType="1" noTextEdit="1"/>
              </p:cNvSpPr>
              <p:nvPr/>
            </p:nvSpPr>
            <p:spPr>
              <a:xfrm>
                <a:off x="4307272" y="5854642"/>
                <a:ext cx="4299702" cy="957313"/>
              </a:xfrm>
              <a:prstGeom prst="rect">
                <a:avLst/>
              </a:prstGeom>
              <a:blipFill>
                <a:blip r:embed="rId9"/>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1703387" y="3997339"/>
                <a:ext cx="1107660" cy="612796"/>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a:latin typeface="Cambria Math"/>
                        </a:rPr>
                        <m:t>∆</m:t>
                      </m:r>
                      <m:r>
                        <a:rPr lang="en-US" altLang="zh-TW" i="1">
                          <a:latin typeface="Cambria Math"/>
                        </a:rPr>
                        <m:t>𝑡</m:t>
                      </m:r>
                      <m:r>
                        <a:rPr lang="en-US" altLang="zh-TW" i="1">
                          <a:latin typeface="Cambria Math"/>
                        </a:rPr>
                        <m:t>′</m:t>
                      </m:r>
                      <m:r>
                        <a:rPr lang="en-US" altLang="zh-TW">
                          <a:latin typeface="Cambria Math"/>
                        </a:rPr>
                        <m:t>=</m:t>
                      </m:r>
                      <m:f>
                        <m:fPr>
                          <m:ctrlPr>
                            <a:rPr lang="zh-TW" altLang="zh-TW" i="1">
                              <a:latin typeface="Cambria Math" panose="02040503050406030204" pitchFamily="18" charset="0"/>
                            </a:rPr>
                          </m:ctrlPr>
                        </m:fPr>
                        <m:num>
                          <m:r>
                            <a:rPr lang="en-US" altLang="zh-TW" i="1">
                              <a:latin typeface="Cambria Math"/>
                            </a:rPr>
                            <m:t>2</m:t>
                          </m:r>
                          <m:r>
                            <a:rPr lang="en-US" altLang="zh-TW" i="1">
                              <a:latin typeface="Cambria Math"/>
                            </a:rPr>
                            <m:t>𝐷</m:t>
                          </m:r>
                        </m:num>
                        <m:den>
                          <m:r>
                            <a:rPr lang="en-US" altLang="zh-TW" i="1">
                              <a:latin typeface="Cambria Math"/>
                            </a:rPr>
                            <m:t>𝑐</m:t>
                          </m:r>
                        </m:den>
                      </m:f>
                    </m:oMath>
                  </m:oMathPara>
                </a14:m>
                <a:endParaRPr lang="zh-TW" altLang="en-US" dirty="0"/>
              </a:p>
            </p:txBody>
          </p:sp>
        </mc:Choice>
        <mc:Fallback xmlns="">
          <p:sp>
            <p:nvSpPr>
              <p:cNvPr id="15" name="矩形 14"/>
              <p:cNvSpPr>
                <a:spLocks noRot="1" noChangeAspect="1" noMove="1" noResize="1" noEditPoints="1" noAdjustHandles="1" noChangeArrowheads="1" noChangeShapeType="1" noTextEdit="1"/>
              </p:cNvSpPr>
              <p:nvPr/>
            </p:nvSpPr>
            <p:spPr>
              <a:xfrm>
                <a:off x="1703387" y="3997339"/>
                <a:ext cx="1107660" cy="612796"/>
              </a:xfrm>
              <a:prstGeom prst="rect">
                <a:avLst/>
              </a:prstGeom>
              <a:blipFill>
                <a:blip r:embed="rId10"/>
                <a:stretch>
                  <a:fillRect b="-204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矩形 1">
                <a:extLst>
                  <a:ext uri="{FF2B5EF4-FFF2-40B4-BE49-F238E27FC236}">
                    <a16:creationId xmlns:a16="http://schemas.microsoft.com/office/drawing/2014/main" id="{B869F129-B235-3C39-77B8-2303D6156EA3}"/>
                  </a:ext>
                </a:extLst>
              </p:cNvPr>
              <p:cNvSpPr/>
              <p:nvPr/>
            </p:nvSpPr>
            <p:spPr>
              <a:xfrm>
                <a:off x="4296109" y="5185035"/>
                <a:ext cx="2653148" cy="648191"/>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zh-TW" altLang="zh-TW" i="1" smtClean="0">
                              <a:latin typeface="Cambria Math" panose="02040503050406030204" pitchFamily="18" charset="0"/>
                            </a:rPr>
                          </m:ctrlPr>
                        </m:sSupPr>
                        <m:e>
                          <m:d>
                            <m:dPr>
                              <m:ctrlPr>
                                <a:rPr lang="zh-TW" altLang="zh-TW" i="1">
                                  <a:latin typeface="Cambria Math" panose="02040503050406030204" pitchFamily="18" charset="0"/>
                                </a:rPr>
                              </m:ctrlPr>
                            </m:dPr>
                            <m:e>
                              <m:r>
                                <a:rPr lang="en-US" altLang="zh-TW" i="1">
                                  <a:latin typeface="Cambria Math"/>
                                </a:rPr>
                                <m:t>∆</m:t>
                              </m:r>
                              <m:r>
                                <a:rPr lang="en-US" altLang="zh-TW" i="1">
                                  <a:latin typeface="Cambria Math"/>
                                </a:rPr>
                                <m:t>𝑡</m:t>
                              </m:r>
                            </m:e>
                          </m:d>
                        </m:e>
                        <m:sup>
                          <m:r>
                            <a:rPr lang="en-US" altLang="zh-TW" i="1">
                              <a:latin typeface="Cambria Math"/>
                            </a:rPr>
                            <m:t>2</m:t>
                          </m:r>
                        </m:sup>
                      </m:sSup>
                      <m:r>
                        <a:rPr lang="en-US" altLang="zh-TW">
                          <a:latin typeface="Cambria Math"/>
                        </a:rPr>
                        <m:t>=</m:t>
                      </m:r>
                      <m:f>
                        <m:fPr>
                          <m:ctrlPr>
                            <a:rPr lang="zh-TW" altLang="zh-TW" i="1" smtClean="0">
                              <a:latin typeface="Cambria Math" panose="02040503050406030204" pitchFamily="18" charset="0"/>
                            </a:rPr>
                          </m:ctrlPr>
                        </m:fPr>
                        <m:num>
                          <m:r>
                            <a:rPr lang="en-US" altLang="zh-TW" i="1">
                              <a:latin typeface="Cambria Math"/>
                            </a:rPr>
                            <m:t>4</m:t>
                          </m:r>
                          <m:sSup>
                            <m:sSupPr>
                              <m:ctrlPr>
                                <a:rPr lang="zh-TW" altLang="zh-TW" i="1">
                                  <a:latin typeface="Cambria Math" panose="02040503050406030204" pitchFamily="18" charset="0"/>
                                </a:rPr>
                              </m:ctrlPr>
                            </m:sSupPr>
                            <m:e>
                              <m:r>
                                <a:rPr lang="en-US" altLang="zh-TW" i="1">
                                  <a:latin typeface="Cambria Math"/>
                                </a:rPr>
                                <m:t>𝐷</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r>
                        <a:rPr lang="en-US" altLang="zh-TW" b="0" i="1" smtClean="0">
                          <a:latin typeface="Cambria Math" panose="02040503050406030204" pitchFamily="18" charset="0"/>
                        </a:rPr>
                        <m:t>+</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sSup>
                        <m:sSupPr>
                          <m:ctrlPr>
                            <a:rPr lang="zh-TW" altLang="zh-TW" i="1">
                              <a:latin typeface="Cambria Math" panose="02040503050406030204" pitchFamily="18" charset="0"/>
                            </a:rPr>
                          </m:ctrlPr>
                        </m:sSupPr>
                        <m:e>
                          <m:d>
                            <m:dPr>
                              <m:ctrlPr>
                                <a:rPr lang="zh-TW" altLang="zh-TW" i="1">
                                  <a:latin typeface="Cambria Math" panose="02040503050406030204" pitchFamily="18" charset="0"/>
                                </a:rPr>
                              </m:ctrlPr>
                            </m:dPr>
                            <m:e>
                              <m:r>
                                <a:rPr lang="en-US" altLang="zh-TW" i="1">
                                  <a:latin typeface="Cambria Math"/>
                                </a:rPr>
                                <m:t>∆</m:t>
                              </m:r>
                              <m:r>
                                <a:rPr lang="en-US" altLang="zh-TW" i="1">
                                  <a:latin typeface="Cambria Math"/>
                                </a:rPr>
                                <m:t>𝑡</m:t>
                              </m:r>
                            </m:e>
                          </m:d>
                        </m:e>
                        <m:sup>
                          <m:r>
                            <a:rPr lang="en-US" altLang="zh-TW" i="1">
                              <a:latin typeface="Cambria Math"/>
                            </a:rPr>
                            <m:t>2</m:t>
                          </m:r>
                        </m:sup>
                      </m:sSup>
                    </m:oMath>
                  </m:oMathPara>
                </a14:m>
                <a:endParaRPr lang="zh-TW" altLang="en-US" dirty="0"/>
              </a:p>
            </p:txBody>
          </p:sp>
        </mc:Choice>
        <mc:Fallback xmlns="">
          <p:sp>
            <p:nvSpPr>
              <p:cNvPr id="4" name="矩形 1">
                <a:extLst>
                  <a:ext uri="{FF2B5EF4-FFF2-40B4-BE49-F238E27FC236}">
                    <a16:creationId xmlns:a16="http://schemas.microsoft.com/office/drawing/2014/main" id="{B869F129-B235-3C39-77B8-2303D6156EA3}"/>
                  </a:ext>
                </a:extLst>
              </p:cNvPr>
              <p:cNvSpPr>
                <a:spLocks noRot="1" noChangeAspect="1" noMove="1" noResize="1" noEditPoints="1" noAdjustHandles="1" noChangeArrowheads="1" noChangeShapeType="1" noTextEdit="1"/>
              </p:cNvSpPr>
              <p:nvPr/>
            </p:nvSpPr>
            <p:spPr>
              <a:xfrm>
                <a:off x="4296109" y="5185035"/>
                <a:ext cx="2653148" cy="648191"/>
              </a:xfrm>
              <a:prstGeom prst="rect">
                <a:avLst/>
              </a:prstGeom>
              <a:blipFill>
                <a:blip r:embed="rId11"/>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10">
                <a:extLst>
                  <a:ext uri="{FF2B5EF4-FFF2-40B4-BE49-F238E27FC236}">
                    <a16:creationId xmlns:a16="http://schemas.microsoft.com/office/drawing/2014/main" id="{CE89F018-8B7A-2BCE-FDC0-52A158DA6E4C}"/>
                  </a:ext>
                </a:extLst>
              </p:cNvPr>
              <p:cNvSpPr txBox="1">
                <a:spLocks noChangeArrowheads="1"/>
              </p:cNvSpPr>
              <p:nvPr/>
            </p:nvSpPr>
            <p:spPr bwMode="auto">
              <a:xfrm>
                <a:off x="1699903" y="3519771"/>
                <a:ext cx="2368041" cy="369332"/>
              </a:xfrm>
              <a:prstGeom prst="rect">
                <a:avLst/>
              </a:prstGeom>
              <a:solidFill>
                <a:srgbClr val="FFFF00"/>
              </a:solidFill>
              <a:ln>
                <a:noFill/>
              </a:ln>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None/>
                </a:pPr>
                <a14:m>
                  <m:oMathPara xmlns:m="http://schemas.openxmlformats.org/officeDocument/2006/math">
                    <m:oMathParaPr>
                      <m:jc m:val="centerGroup"/>
                    </m:oMathParaPr>
                    <m:oMath xmlns:m="http://schemas.openxmlformats.org/officeDocument/2006/math">
                      <m:r>
                        <m:rPr>
                          <m:nor/>
                        </m:rPr>
                        <a:rPr lang="zh-TW" altLang="en-US" sz="1800" dirty="0" smtClean="0"/>
                        <m:t>太空船上量的時間</m:t>
                      </m:r>
                      <m:r>
                        <a:rPr lang="en-US" altLang="zh-TW" sz="1800">
                          <a:latin typeface="Cambria Math"/>
                        </a:rPr>
                        <m:t>∆</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m:t>
                          </m:r>
                        </m:sup>
                      </m:sSup>
                    </m:oMath>
                  </m:oMathPara>
                </a14:m>
                <a:endParaRPr lang="zh-TW" altLang="en-US" sz="1800" dirty="0"/>
              </a:p>
            </p:txBody>
          </p:sp>
        </mc:Choice>
        <mc:Fallback xmlns="">
          <p:sp>
            <p:nvSpPr>
              <p:cNvPr id="5" name="文字方塊 10">
                <a:extLst>
                  <a:ext uri="{FF2B5EF4-FFF2-40B4-BE49-F238E27FC236}">
                    <a16:creationId xmlns:a16="http://schemas.microsoft.com/office/drawing/2014/main" id="{CE89F018-8B7A-2BCE-FDC0-52A158DA6E4C}"/>
                  </a:ext>
                </a:extLst>
              </p:cNvPr>
              <p:cNvSpPr txBox="1">
                <a:spLocks noRot="1" noChangeAspect="1" noMove="1" noResize="1" noEditPoints="1" noAdjustHandles="1" noChangeArrowheads="1" noChangeShapeType="1" noTextEdit="1"/>
              </p:cNvSpPr>
              <p:nvPr/>
            </p:nvSpPr>
            <p:spPr bwMode="auto">
              <a:xfrm>
                <a:off x="1699903" y="3519771"/>
                <a:ext cx="2368041" cy="369332"/>
              </a:xfrm>
              <a:prstGeom prst="rect">
                <a:avLst/>
              </a:prstGeom>
              <a:blipFill>
                <a:blip r:embed="rId12"/>
                <a:stretch>
                  <a:fillRect b="-12903"/>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10">
                <a:extLst>
                  <a:ext uri="{FF2B5EF4-FFF2-40B4-BE49-F238E27FC236}">
                    <a16:creationId xmlns:a16="http://schemas.microsoft.com/office/drawing/2014/main" id="{FFC9F08D-FD52-DE09-737C-23D04EEFD423}"/>
                  </a:ext>
                </a:extLst>
              </p:cNvPr>
              <p:cNvSpPr txBox="1">
                <a:spLocks noChangeArrowheads="1"/>
              </p:cNvSpPr>
              <p:nvPr/>
            </p:nvSpPr>
            <p:spPr bwMode="auto">
              <a:xfrm>
                <a:off x="4571999" y="3519771"/>
                <a:ext cx="2208040" cy="369332"/>
              </a:xfrm>
              <a:prstGeom prst="rect">
                <a:avLst/>
              </a:prstGeom>
              <a:solidFill>
                <a:srgbClr val="FFFF00"/>
              </a:solidFill>
              <a:ln>
                <a:noFill/>
              </a:ln>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None/>
                </a:pPr>
                <a14:m>
                  <m:oMathPara xmlns:m="http://schemas.openxmlformats.org/officeDocument/2006/math">
                    <m:oMathParaPr>
                      <m:jc m:val="centerGroup"/>
                    </m:oMathParaPr>
                    <m:oMath xmlns:m="http://schemas.openxmlformats.org/officeDocument/2006/math">
                      <m:r>
                        <m:rPr>
                          <m:nor/>
                        </m:rPr>
                        <a:rPr lang="zh-TW" altLang="en-US" sz="1800" dirty="0" smtClean="0"/>
                        <m:t>地面上量</m:t>
                      </m:r>
                      <m:r>
                        <a:rPr lang="zh-TW" altLang="en-US" sz="1800" b="0" i="1" dirty="0" smtClean="0">
                          <a:latin typeface="Cambria Math"/>
                        </a:rPr>
                        <m:t>的</m:t>
                      </m:r>
                      <m:r>
                        <a:rPr lang="zh-TW" altLang="en-US" sz="1800" i="1" dirty="0">
                          <a:latin typeface="Cambria Math"/>
                        </a:rPr>
                        <m:t>時間</m:t>
                      </m:r>
                      <m:r>
                        <a:rPr lang="en-US" altLang="zh-TW" sz="1800">
                          <a:latin typeface="Cambria Math"/>
                        </a:rPr>
                        <m:t>∆</m:t>
                      </m:r>
                      <m:r>
                        <a:rPr lang="en-US" altLang="zh-TW" sz="1800" i="1">
                          <a:latin typeface="Cambria Math"/>
                        </a:rPr>
                        <m:t>𝑡</m:t>
                      </m:r>
                    </m:oMath>
                  </m:oMathPara>
                </a14:m>
                <a:endParaRPr lang="zh-TW" altLang="en-US" sz="1800" dirty="0"/>
              </a:p>
            </p:txBody>
          </p:sp>
        </mc:Choice>
        <mc:Fallback xmlns="">
          <p:sp>
            <p:nvSpPr>
              <p:cNvPr id="6" name="文字方塊 10">
                <a:extLst>
                  <a:ext uri="{FF2B5EF4-FFF2-40B4-BE49-F238E27FC236}">
                    <a16:creationId xmlns:a16="http://schemas.microsoft.com/office/drawing/2014/main" id="{FFC9F08D-FD52-DE09-737C-23D04EEFD423}"/>
                  </a:ext>
                </a:extLst>
              </p:cNvPr>
              <p:cNvSpPr txBox="1">
                <a:spLocks noRot="1" noChangeAspect="1" noMove="1" noResize="1" noEditPoints="1" noAdjustHandles="1" noChangeArrowheads="1" noChangeShapeType="1" noTextEdit="1"/>
              </p:cNvSpPr>
              <p:nvPr/>
            </p:nvSpPr>
            <p:spPr bwMode="auto">
              <a:xfrm>
                <a:off x="4571999" y="3519771"/>
                <a:ext cx="2208040" cy="369332"/>
              </a:xfrm>
              <a:prstGeom prst="rect">
                <a:avLst/>
              </a:prstGeom>
              <a:blipFill>
                <a:blip r:embed="rId13"/>
                <a:stretch>
                  <a:fillRect b="-12903"/>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237778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4" descr="F37_05"/>
          <p:cNvPicPr>
            <a:picLocks noChangeAspect="1" noChangeArrowheads="1"/>
          </p:cNvPicPr>
          <p:nvPr/>
        </p:nvPicPr>
        <p:blipFill rotWithShape="1">
          <a:blip r:embed="rId3">
            <a:extLst>
              <a:ext uri="{28A0092B-C50C-407E-A947-70E740481C1C}">
                <a14:useLocalDpi xmlns:a14="http://schemas.microsoft.com/office/drawing/2010/main" val="0"/>
              </a:ext>
            </a:extLst>
          </a:blip>
          <a:srcRect b="18341"/>
          <a:stretch/>
        </p:blipFill>
        <p:spPr bwMode="auto">
          <a:xfrm>
            <a:off x="433647" y="519545"/>
            <a:ext cx="5343525" cy="3557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3909" name="Object 4"/>
          <p:cNvGraphicFramePr>
            <a:graphicFrameLocks noChangeAspect="1"/>
          </p:cNvGraphicFramePr>
          <p:nvPr>
            <p:extLst>
              <p:ext uri="{D42A27DB-BD31-4B8C-83A1-F6EECF244321}">
                <p14:modId xmlns:p14="http://schemas.microsoft.com/office/powerpoint/2010/main" val="1808687356"/>
              </p:ext>
            </p:extLst>
          </p:nvPr>
        </p:nvGraphicFramePr>
        <p:xfrm>
          <a:off x="3875992" y="2941251"/>
          <a:ext cx="350837" cy="255587"/>
        </p:xfrm>
        <a:graphic>
          <a:graphicData uri="http://schemas.openxmlformats.org/presentationml/2006/ole">
            <mc:AlternateContent xmlns:mc="http://schemas.openxmlformats.org/markup-compatibility/2006">
              <mc:Choice xmlns:v="urn:schemas-microsoft-com:vml" Requires="v">
                <p:oleObj name="Equation" r:id="rId4" imgW="279279" imgH="203112" progId="Equation.DSMT4">
                  <p:embed/>
                </p:oleObj>
              </mc:Choice>
              <mc:Fallback>
                <p:oleObj name="Equation" r:id="rId4" imgW="279279" imgH="203112" progId="Equation.DSMT4">
                  <p:embed/>
                  <p:pic>
                    <p:nvPicPr>
                      <p:cNvPr id="12390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5992" y="2941251"/>
                        <a:ext cx="350837" cy="255587"/>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23911" name="文字方塊 7"/>
          <p:cNvSpPr txBox="1">
            <a:spLocks noChangeArrowheads="1"/>
          </p:cNvSpPr>
          <p:nvPr/>
        </p:nvSpPr>
        <p:spPr bwMode="auto">
          <a:xfrm>
            <a:off x="1103112" y="5846687"/>
            <a:ext cx="6170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移動中的鐘看起來（相對於靜止的觀察者）較靜止時走得慢！</a:t>
            </a:r>
          </a:p>
        </p:txBody>
      </p:sp>
      <p:sp>
        <p:nvSpPr>
          <p:cNvPr id="30728" name="文字方塊 8"/>
          <p:cNvSpPr txBox="1">
            <a:spLocks noChangeArrowheads="1"/>
          </p:cNvSpPr>
          <p:nvPr/>
        </p:nvSpPr>
        <p:spPr bwMode="auto">
          <a:xfrm>
            <a:off x="1103112" y="6246868"/>
            <a:ext cx="2665413" cy="369332"/>
          </a:xfrm>
          <a:prstGeom prst="rect">
            <a:avLst/>
          </a:prstGeom>
          <a:noFill/>
          <a:ln w="9525">
            <a:noFill/>
            <a:miter lim="800000"/>
            <a:headEnd/>
            <a:tailEnd/>
          </a:ln>
        </p:spPr>
        <p:txBody>
          <a:bodyPr>
            <a:spAutoFit/>
          </a:bodyPr>
          <a:lstStyle/>
          <a:p>
            <a:pPr>
              <a:defRPr/>
            </a:pPr>
            <a:r>
              <a:rPr lang="en-US" altLang="zh-TW" b="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Time Dilation</a:t>
            </a:r>
            <a:r>
              <a:rPr lang="zh-TW" altLang="en-US" b="1" dirty="0">
                <a:solidFill>
                  <a:srgbClr val="FF0000"/>
                </a:solidFill>
                <a:latin typeface="Cambria Math" panose="02040503050406030204" pitchFamily="18" charset="0"/>
                <a:cs typeface="Times New Roman" panose="02020603050405020304" pitchFamily="18" charset="0"/>
              </a:rPr>
              <a:t> </a:t>
            </a:r>
            <a:r>
              <a:rPr lang="zh-TW" altLang="en-US" dirty="0">
                <a:solidFill>
                  <a:srgbClr val="FF0000"/>
                </a:solidFill>
              </a:rPr>
              <a:t>時間膨脹</a:t>
            </a:r>
            <a:endParaRPr lang="zh-TW" altLang="en-US" dirty="0"/>
          </a:p>
        </p:txBody>
      </p:sp>
      <p:pic>
        <p:nvPicPr>
          <p:cNvPr id="123913" name="Picture 10" descr="C:\Users\Chia-Hung Chang\Downloads\Data\Halliday8E-0103307-IRCD\Figure\CH37\ch37\afg00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144" y="1739388"/>
            <a:ext cx="2976562"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3914" name="文字方塊 9"/>
              <p:cNvSpPr txBox="1">
                <a:spLocks noChangeArrowheads="1"/>
              </p:cNvSpPr>
              <p:nvPr/>
            </p:nvSpPr>
            <p:spPr bwMode="auto">
              <a:xfrm>
                <a:off x="1103112" y="5451400"/>
                <a:ext cx="764535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None/>
                </a:pPr>
                <a:r>
                  <a:rPr kumimoji="0" lang="zh-TW" altLang="en-US" sz="1800" dirty="0">
                    <a:latin typeface="Arial" charset="0"/>
                  </a:rPr>
                  <a:t>移動的時鐘上的一段時間</a:t>
                </a:r>
                <a14:m>
                  <m:oMath xmlns:m="http://schemas.openxmlformats.org/officeDocument/2006/math">
                    <m:r>
                      <a:rPr lang="en-US" altLang="zh-TW" sz="1800">
                        <a:latin typeface="Cambria Math"/>
                      </a:rPr>
                      <m:t>∆</m:t>
                    </m:r>
                    <m:r>
                      <a:rPr lang="en-US" altLang="zh-TW" sz="1800" i="1">
                        <a:latin typeface="Cambria Math"/>
                      </a:rPr>
                      <m:t>𝑡</m:t>
                    </m:r>
                    <m:r>
                      <a:rPr lang="en-US" altLang="zh-TW" sz="1800" i="1">
                        <a:latin typeface="Cambria Math"/>
                      </a:rPr>
                      <m:t>′</m:t>
                    </m:r>
                  </m:oMath>
                </a14:m>
                <a:r>
                  <a:rPr kumimoji="0" lang="zh-TW" altLang="en-US" sz="1800" dirty="0">
                    <a:latin typeface="Arial" charset="0"/>
                  </a:rPr>
                  <a:t>，從靜止的觀察者量起來是比較長的</a:t>
                </a:r>
                <a14:m>
                  <m:oMath xmlns:m="http://schemas.openxmlformats.org/officeDocument/2006/math">
                    <m:r>
                      <a:rPr lang="en-US" altLang="zh-TW" sz="1800">
                        <a:latin typeface="Cambria Math"/>
                      </a:rPr>
                      <m:t>∆</m:t>
                    </m:r>
                    <m:r>
                      <a:rPr lang="en-US" altLang="zh-TW" sz="1800" i="1">
                        <a:latin typeface="Cambria Math"/>
                      </a:rPr>
                      <m:t>𝑡</m:t>
                    </m:r>
                  </m:oMath>
                </a14:m>
                <a:r>
                  <a:rPr kumimoji="0" lang="zh-TW" altLang="en-US" sz="1800" dirty="0">
                    <a:latin typeface="Arial" charset="0"/>
                  </a:rPr>
                  <a:t>，</a:t>
                </a:r>
              </a:p>
            </p:txBody>
          </p:sp>
        </mc:Choice>
        <mc:Fallback xmlns="">
          <p:sp>
            <p:nvSpPr>
              <p:cNvPr id="123914" name="文字方塊 9"/>
              <p:cNvSpPr txBox="1">
                <a:spLocks noRot="1" noChangeAspect="1" noMove="1" noResize="1" noEditPoints="1" noAdjustHandles="1" noChangeArrowheads="1" noChangeShapeType="1" noTextEdit="1"/>
              </p:cNvSpPr>
              <p:nvPr/>
            </p:nvSpPr>
            <p:spPr bwMode="auto">
              <a:xfrm>
                <a:off x="1103112" y="5451400"/>
                <a:ext cx="7645352" cy="369332"/>
              </a:xfrm>
              <a:prstGeom prst="rect">
                <a:avLst/>
              </a:prstGeom>
              <a:blipFill>
                <a:blip r:embed="rId8"/>
                <a:stretch>
                  <a:fillRect l="-498" t="-3333"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graphicFrame>
        <p:nvGraphicFramePr>
          <p:cNvPr id="11" name="Object 8"/>
          <p:cNvGraphicFramePr>
            <a:graphicFrameLocks noChangeAspect="1"/>
          </p:cNvGraphicFramePr>
          <p:nvPr>
            <p:extLst>
              <p:ext uri="{D42A27DB-BD31-4B8C-83A1-F6EECF244321}">
                <p14:modId xmlns:p14="http://schemas.microsoft.com/office/powerpoint/2010/main" val="1480954919"/>
              </p:ext>
            </p:extLst>
          </p:nvPr>
        </p:nvGraphicFramePr>
        <p:xfrm>
          <a:off x="1139688" y="3157275"/>
          <a:ext cx="287337" cy="223837"/>
        </p:xfrm>
        <a:graphic>
          <a:graphicData uri="http://schemas.openxmlformats.org/presentationml/2006/ole">
            <mc:AlternateContent xmlns:mc="http://schemas.openxmlformats.org/markup-compatibility/2006">
              <mc:Choice xmlns:v="urn:schemas-microsoft-com:vml" Requires="v">
                <p:oleObj name="Equation" r:id="rId9" imgW="228402" imgH="177646" progId="Equation.DSMT4">
                  <p:embed/>
                </p:oleObj>
              </mc:Choice>
              <mc:Fallback>
                <p:oleObj name="Equation" r:id="rId9" imgW="228402" imgH="177646" progId="Equation.DSMT4">
                  <p:embed/>
                  <p:pic>
                    <p:nvPicPr>
                      <p:cNvPr id="11"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9688" y="3157275"/>
                        <a:ext cx="287337" cy="223837"/>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2"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r="74741" b="42967"/>
          <a:stretch/>
        </p:blipFill>
        <p:spPr bwMode="auto">
          <a:xfrm>
            <a:off x="1715752" y="853019"/>
            <a:ext cx="667099" cy="740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60576" t="48049" r="30913" b="12612"/>
          <a:stretch/>
        </p:blipFill>
        <p:spPr bwMode="auto">
          <a:xfrm>
            <a:off x="5124417" y="853019"/>
            <a:ext cx="418781" cy="951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a14="http://schemas.microsoft.com/office/drawing/2010/main" Requires="a14">
          <p:sp>
            <p:nvSpPr>
              <p:cNvPr id="14" name="矩形 13"/>
              <p:cNvSpPr/>
              <p:nvPr/>
            </p:nvSpPr>
            <p:spPr>
              <a:xfrm>
                <a:off x="1103112" y="4360266"/>
                <a:ext cx="2326021" cy="978345"/>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mtClean="0">
                          <a:latin typeface="Cambria Math"/>
                        </a:rPr>
                        <m:t>∆</m:t>
                      </m:r>
                      <m:r>
                        <a:rPr lang="en-US" altLang="zh-TW" i="1">
                          <a:latin typeface="Cambria Math"/>
                        </a:rPr>
                        <m:t>𝑡</m:t>
                      </m:r>
                      <m:r>
                        <a:rPr lang="en-US" altLang="zh-TW" i="1">
                          <a:latin typeface="Cambria Math"/>
                        </a:rPr>
                        <m:t>=</m:t>
                      </m:r>
                      <m:f>
                        <m:fPr>
                          <m:ctrlPr>
                            <a:rPr lang="zh-TW" altLang="zh-TW" i="1">
                              <a:latin typeface="Cambria Math" panose="02040503050406030204" pitchFamily="18" charset="0"/>
                            </a:rPr>
                          </m:ctrlPr>
                        </m:fPr>
                        <m:num>
                          <m:r>
                            <a:rPr lang="en-US" altLang="zh-TW">
                              <a:latin typeface="Cambria Math"/>
                            </a:rPr>
                            <m:t>∆</m:t>
                          </m:r>
                          <m:r>
                            <a:rPr lang="en-US" altLang="zh-TW" i="1">
                              <a:latin typeface="Cambria Math"/>
                            </a:rPr>
                            <m:t>𝑡</m:t>
                          </m:r>
                          <m:r>
                            <a:rPr lang="en-US" altLang="zh-TW" i="1">
                              <a:latin typeface="Cambria Math"/>
                            </a:rPr>
                            <m:t>′</m:t>
                          </m:r>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r>
                        <a:rPr lang="en-US" altLang="zh-TW" b="0" i="1" smtClean="0">
                          <a:latin typeface="Cambria Math" panose="02040503050406030204" pitchFamily="18" charset="0"/>
                        </a:rPr>
                        <m:t>=</m:t>
                      </m:r>
                      <m:r>
                        <a:rPr lang="en-US" altLang="zh-TW" i="1">
                          <a:latin typeface="Cambria Math"/>
                        </a:rPr>
                        <m:t>𝛾</m:t>
                      </m:r>
                      <m:r>
                        <a:rPr lang="en-US" altLang="zh-TW">
                          <a:latin typeface="Cambria Math"/>
                        </a:rPr>
                        <m:t>∆</m:t>
                      </m:r>
                      <m:r>
                        <a:rPr lang="en-US" altLang="zh-TW" i="1">
                          <a:latin typeface="Cambria Math"/>
                        </a:rPr>
                        <m:t>𝑡</m:t>
                      </m:r>
                      <m:r>
                        <a:rPr lang="en-US" altLang="zh-TW" i="1">
                          <a:latin typeface="Cambria Math"/>
                        </a:rPr>
                        <m:t>′</m:t>
                      </m:r>
                    </m:oMath>
                  </m:oMathPara>
                </a14:m>
                <a:endParaRPr lang="zh-TW" altLang="en-US" dirty="0"/>
              </a:p>
            </p:txBody>
          </p:sp>
        </mc:Choice>
        <mc:Fallback>
          <p:sp>
            <p:nvSpPr>
              <p:cNvPr id="14" name="矩形 13"/>
              <p:cNvSpPr>
                <a:spLocks noRot="1" noChangeAspect="1" noMove="1" noResize="1" noEditPoints="1" noAdjustHandles="1" noChangeArrowheads="1" noChangeShapeType="1" noTextEdit="1"/>
              </p:cNvSpPr>
              <p:nvPr/>
            </p:nvSpPr>
            <p:spPr>
              <a:xfrm>
                <a:off x="1103112" y="4360266"/>
                <a:ext cx="2326021" cy="97834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文字方塊 10"/>
              <p:cNvSpPr txBox="1">
                <a:spLocks noChangeArrowheads="1"/>
              </p:cNvSpPr>
              <p:nvPr/>
            </p:nvSpPr>
            <p:spPr bwMode="auto">
              <a:xfrm>
                <a:off x="3635896" y="4360265"/>
                <a:ext cx="2873745" cy="978345"/>
              </a:xfrm>
              <a:prstGeom prst="rect">
                <a:avLst/>
              </a:prstGeom>
              <a:solidFill>
                <a:srgbClr val="FFFF99"/>
              </a:solidFill>
              <a:ln>
                <a:noFill/>
              </a:ln>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l-GR" altLang="zh-TW" sz="1800" i="1" dirty="0" smtClean="0">
                          <a:latin typeface="Cambria Math" panose="02040503050406030204" pitchFamily="18" charset="0"/>
                          <a:ea typeface="Cambria Math" panose="02040503050406030204" pitchFamily="18" charset="0"/>
                        </a:rPr>
                        <m:t>𝛾</m:t>
                      </m:r>
                      <m:r>
                        <a:rPr lang="en-US" altLang="zh-TW" sz="1800">
                          <a:latin typeface="Cambria Math"/>
                        </a:rPr>
                        <m:t>≡</m:t>
                      </m:r>
                      <m:f>
                        <m:fPr>
                          <m:ctrlPr>
                            <a:rPr lang="zh-TW" altLang="zh-TW" sz="1800" i="1">
                              <a:latin typeface="Cambria Math" panose="02040503050406030204" pitchFamily="18" charset="0"/>
                            </a:rPr>
                          </m:ctrlPr>
                        </m:fPr>
                        <m:num>
                          <m:r>
                            <a:rPr lang="en-US" altLang="zh-TW" sz="1800" b="0" i="1" smtClean="0">
                              <a:latin typeface="Cambria Math" panose="02040503050406030204" pitchFamily="18" charset="0"/>
                            </a:rPr>
                            <m:t>1</m:t>
                          </m:r>
                        </m:num>
                        <m:den>
                          <m:rad>
                            <m:radPr>
                              <m:degHide m:val="on"/>
                              <m:ctrlPr>
                                <a:rPr lang="zh-TW" altLang="zh-TW" sz="1800" i="1">
                                  <a:latin typeface="Cambria Math" panose="02040503050406030204" pitchFamily="18" charset="0"/>
                                </a:rPr>
                              </m:ctrlPr>
                            </m:radPr>
                            <m:deg/>
                            <m:e>
                              <m:r>
                                <a:rPr lang="en-US" altLang="zh-TW" sz="1800" i="1">
                                  <a:latin typeface="Cambria Math"/>
                                </a:rPr>
                                <m:t>1−</m:t>
                              </m:r>
                              <m:f>
                                <m:fPr>
                                  <m:ctrlPr>
                                    <a:rPr lang="zh-TW" altLang="zh-TW" sz="1800" i="1">
                                      <a:latin typeface="Cambria Math" panose="02040503050406030204" pitchFamily="18" charset="0"/>
                                    </a:rPr>
                                  </m:ctrlPr>
                                </m:fPr>
                                <m:num>
                                  <m:sSup>
                                    <m:sSupPr>
                                      <m:ctrlPr>
                                        <a:rPr lang="zh-TW" altLang="zh-TW" sz="1800" i="1">
                                          <a:latin typeface="Cambria Math" panose="02040503050406030204" pitchFamily="18" charset="0"/>
                                        </a:rPr>
                                      </m:ctrlPr>
                                    </m:sSupPr>
                                    <m:e>
                                      <m:r>
                                        <a:rPr lang="en-US" altLang="zh-TW" sz="1800" i="1">
                                          <a:latin typeface="Cambria Math"/>
                                        </a:rPr>
                                        <m:t>𝑣</m:t>
                                      </m:r>
                                    </m:e>
                                    <m:sup>
                                      <m:r>
                                        <a:rPr lang="en-US" altLang="zh-TW" sz="1800" i="1">
                                          <a:latin typeface="Cambria Math"/>
                                        </a:rPr>
                                        <m:t>2</m:t>
                                      </m:r>
                                    </m:sup>
                                  </m:sSup>
                                </m:num>
                                <m:den>
                                  <m:sSup>
                                    <m:sSupPr>
                                      <m:ctrlPr>
                                        <a:rPr lang="zh-TW" altLang="zh-TW" sz="1800" i="1">
                                          <a:latin typeface="Cambria Math" panose="02040503050406030204" pitchFamily="18" charset="0"/>
                                        </a:rPr>
                                      </m:ctrlPr>
                                    </m:sSupPr>
                                    <m:e>
                                      <m:r>
                                        <a:rPr lang="en-US" altLang="zh-TW" sz="1800" i="1">
                                          <a:latin typeface="Cambria Math"/>
                                        </a:rPr>
                                        <m:t>𝑐</m:t>
                                      </m:r>
                                    </m:e>
                                    <m:sup>
                                      <m:r>
                                        <a:rPr lang="en-US" altLang="zh-TW" sz="1800" i="1">
                                          <a:latin typeface="Cambria Math"/>
                                        </a:rPr>
                                        <m:t>2</m:t>
                                      </m:r>
                                    </m:sup>
                                  </m:sSup>
                                </m:den>
                              </m:f>
                            </m:e>
                          </m:rad>
                        </m:den>
                      </m:f>
                      <m:r>
                        <m:rPr>
                          <m:nor/>
                        </m:rPr>
                        <a:rPr lang="en-US" altLang="zh-TW" sz="1800" b="0" i="0" dirty="0" smtClean="0">
                          <a:latin typeface="Cambria Math" panose="02040503050406030204" pitchFamily="18" charset="0"/>
                          <a:ea typeface="Cambria Math" panose="02040503050406030204" pitchFamily="18" charset="0"/>
                        </a:rPr>
                        <m:t>&gt;1</m:t>
                      </m:r>
                      <m:r>
                        <a:rPr lang="zh-TW" altLang="en-US" sz="1800" i="1" dirty="0">
                          <a:latin typeface="Cambria Math" panose="02040503050406030204" pitchFamily="18" charset="0"/>
                          <a:ea typeface="Cambria Math" panose="02040503050406030204" pitchFamily="18" charset="0"/>
                        </a:rPr>
                        <m:t>，</m:t>
                      </m:r>
                      <m:r>
                        <a:rPr lang="en-US" altLang="zh-TW" sz="1800">
                          <a:latin typeface="Cambria Math"/>
                        </a:rPr>
                        <m:t>∆</m:t>
                      </m:r>
                      <m:r>
                        <a:rPr lang="en-US" altLang="zh-TW" sz="1800" i="1">
                          <a:latin typeface="Cambria Math"/>
                        </a:rPr>
                        <m:t>𝑡</m:t>
                      </m:r>
                      <m:r>
                        <a:rPr lang="en-US" altLang="zh-TW" sz="1800" b="0" i="1" smtClean="0">
                          <a:latin typeface="Cambria Math"/>
                        </a:rPr>
                        <m:t>&gt;</m:t>
                      </m:r>
                      <m:r>
                        <a:rPr lang="en-US" altLang="zh-TW" sz="1800">
                          <a:latin typeface="Cambria Math"/>
                        </a:rPr>
                        <m:t>∆</m:t>
                      </m:r>
                      <m:r>
                        <a:rPr lang="en-US" altLang="zh-TW" sz="1800" i="1">
                          <a:latin typeface="Cambria Math"/>
                        </a:rPr>
                        <m:t>𝑡</m:t>
                      </m:r>
                      <m:r>
                        <a:rPr lang="en-US" altLang="zh-TW" sz="1800" i="1">
                          <a:latin typeface="Cambria Math"/>
                        </a:rPr>
                        <m:t>′</m:t>
                      </m:r>
                    </m:oMath>
                  </m:oMathPara>
                </a14:m>
                <a:endParaRPr lang="zh-TW" altLang="en-US" sz="1800" dirty="0"/>
              </a:p>
            </p:txBody>
          </p:sp>
        </mc:Choice>
        <mc:Fallback>
          <p:sp>
            <p:nvSpPr>
              <p:cNvPr id="15" name="文字方塊 10"/>
              <p:cNvSpPr txBox="1">
                <a:spLocks noRot="1" noChangeAspect="1" noMove="1" noResize="1" noEditPoints="1" noAdjustHandles="1" noChangeArrowheads="1" noChangeShapeType="1" noTextEdit="1"/>
              </p:cNvSpPr>
              <p:nvPr/>
            </p:nvSpPr>
            <p:spPr bwMode="auto">
              <a:xfrm>
                <a:off x="3635896" y="4360265"/>
                <a:ext cx="2873745" cy="978345"/>
              </a:xfrm>
              <a:prstGeom prst="rect">
                <a:avLst/>
              </a:prstGeom>
              <a:blipFill>
                <a:blip r:embed="rId13"/>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76895293"/>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44450">
          <a:solidFill>
            <a:srgbClr val="00B050"/>
          </a:solidFill>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5129</TotalTime>
  <Words>6842</Words>
  <Application>Microsoft Macintosh PowerPoint</Application>
  <PresentationFormat>On-screen Show (4:3)</PresentationFormat>
  <Paragraphs>776</Paragraphs>
  <Slides>175</Slides>
  <Notes>3</Notes>
  <HiddenSlides>39</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175</vt:i4>
      </vt:variant>
    </vt:vector>
  </HeadingPairs>
  <TitlesOfParts>
    <vt:vector size="183" baseType="lpstr">
      <vt:lpstr>PMingLiU</vt:lpstr>
      <vt:lpstr>PMingLiU</vt:lpstr>
      <vt:lpstr>Arial</vt:lpstr>
      <vt:lpstr>Cambria Math</vt:lpstr>
      <vt:lpstr>Times New Roman</vt:lpstr>
      <vt:lpstr>預設簡報設計</vt:lpstr>
      <vt:lpstr>方程式</vt:lpstr>
      <vt:lpstr>Equation</vt:lpstr>
      <vt:lpstr>PowerPoint Presentation</vt:lpstr>
      <vt:lpstr>PowerPoint Presentation</vt:lpstr>
      <vt:lpstr>PowerPoint Presentation</vt:lpstr>
      <vt:lpstr>PowerPoint Presentation</vt:lpstr>
      <vt:lpstr>PowerPoint Presentation</vt:lpstr>
      <vt:lpstr>物理是什麼？</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以實驗觀察現象是科學最基本的方法！</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Relativity of Simultaneity 同時性是相對的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天體與蘋果服從同樣的物理定律</vt:lpstr>
      <vt:lpstr>PowerPoint Presentation</vt:lpstr>
      <vt:lpstr>PowerPoint Presentation</vt:lpstr>
      <vt:lpstr>PowerPoint Presentation</vt:lpstr>
      <vt:lpstr>PowerPoint Presentation</vt:lpstr>
      <vt:lpstr>時間膨脹的驗證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如果可以將一個硬幣殲滅，全部化為能量……</vt:lpstr>
      <vt:lpstr>PowerPoint Presentation</vt:lpstr>
      <vt:lpstr>這核分裂過程可以在有序可控制情況下進行，Chain reaction</vt:lpstr>
      <vt:lpstr>PowerPoint Presentation</vt:lpstr>
      <vt:lpstr>Atomic bomb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Chia-Hung Vincent Chang</dc:creator>
  <cp:lastModifiedBy>Chia-Hung Vincent Chang</cp:lastModifiedBy>
  <cp:revision>123</cp:revision>
  <cp:lastPrinted>2024-09-12T12:55:00Z</cp:lastPrinted>
  <dcterms:created xsi:type="dcterms:W3CDTF">2020-09-14T03:16:26Z</dcterms:created>
  <dcterms:modified xsi:type="dcterms:W3CDTF">2025-09-08T09:18:13Z</dcterms:modified>
</cp:coreProperties>
</file>