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95" r:id="rId3"/>
    <p:sldId id="289" r:id="rId4"/>
    <p:sldId id="423" r:id="rId5"/>
    <p:sldId id="437" r:id="rId6"/>
    <p:sldId id="382" r:id="rId7"/>
    <p:sldId id="291" r:id="rId8"/>
    <p:sldId id="520" r:id="rId9"/>
    <p:sldId id="298" r:id="rId10"/>
    <p:sldId id="417" r:id="rId11"/>
    <p:sldId id="299" r:id="rId12"/>
    <p:sldId id="498" r:id="rId13"/>
    <p:sldId id="300" r:id="rId14"/>
    <p:sldId id="426" r:id="rId15"/>
    <p:sldId id="310" r:id="rId16"/>
    <p:sldId id="301" r:id="rId17"/>
    <p:sldId id="473" r:id="rId18"/>
    <p:sldId id="311" r:id="rId19"/>
    <p:sldId id="302" r:id="rId20"/>
    <p:sldId id="304" r:id="rId21"/>
    <p:sldId id="303" r:id="rId22"/>
    <p:sldId id="427" r:id="rId23"/>
    <p:sldId id="521" r:id="rId24"/>
    <p:sldId id="727" r:id="rId25"/>
    <p:sldId id="256" r:id="rId26"/>
    <p:sldId id="346" r:id="rId27"/>
    <p:sldId id="344" r:id="rId28"/>
    <p:sldId id="433" r:id="rId29"/>
    <p:sldId id="441" r:id="rId30"/>
    <p:sldId id="356" r:id="rId31"/>
    <p:sldId id="273" r:id="rId32"/>
    <p:sldId id="730" r:id="rId33"/>
    <p:sldId id="731" r:id="rId34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FFFA87"/>
    <a:srgbClr val="FFFFCC"/>
    <a:srgbClr val="33CC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7" autoAdjust="0"/>
    <p:restoredTop sz="94882" autoAdjust="0"/>
  </p:normalViewPr>
  <p:slideViewPr>
    <p:cSldViewPr>
      <p:cViewPr varScale="1">
        <p:scale>
          <a:sx n="110" d="100"/>
          <a:sy n="110" d="100"/>
        </p:scale>
        <p:origin x="1664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3F6CC-7BD0-4FA9-BAD0-6581958EECD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093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4F436-5BBD-4F3E-BF37-4807A382013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760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65C26-5888-4CBC-A0CC-D42E82874B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983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9B00D-C5A0-409E-962C-F7F9577A77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36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4203C-6923-4E26-B0AC-655B0E58D0D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955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70136-5E69-4047-BE7B-0342350475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411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E6328-D4B8-42E5-B599-39DE9F753C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8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5DD7B-7965-4DF5-A648-8287F4A030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050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DC011-BF26-45A6-9C7E-994CE9E852B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62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47626-B09B-48AD-8DAC-85D8555EF5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942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7114D-25D3-43C9-AE5E-938F68F62E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83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E91EBD93-6032-4C78-90A2-30788D57033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3" Type="http://schemas.openxmlformats.org/officeDocument/2006/relationships/image" Target="../media/image17.jpeg"/><Relationship Id="rId7" Type="http://schemas.openxmlformats.org/officeDocument/2006/relationships/image" Target="../media/image1310.png"/><Relationship Id="rId12" Type="http://schemas.openxmlformats.org/officeDocument/2006/relationships/image" Target="../media/image136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0.png"/><Relationship Id="rId11" Type="http://schemas.openxmlformats.org/officeDocument/2006/relationships/image" Target="../media/image1350.png"/><Relationship Id="rId5" Type="http://schemas.openxmlformats.org/officeDocument/2006/relationships/image" Target="../media/image19.jpeg"/><Relationship Id="rId10" Type="http://schemas.openxmlformats.org/officeDocument/2006/relationships/image" Target="../media/image1340.png"/><Relationship Id="rId4" Type="http://schemas.openxmlformats.org/officeDocument/2006/relationships/image" Target="../media/image18.jpeg"/><Relationship Id="rId9" Type="http://schemas.openxmlformats.org/officeDocument/2006/relationships/image" Target="../media/image1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0.png"/><Relationship Id="rId5" Type="http://schemas.openxmlformats.org/officeDocument/2006/relationships/image" Target="../media/image1400.png"/><Relationship Id="rId4" Type="http://schemas.openxmlformats.org/officeDocument/2006/relationships/image" Target="../media/image15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1.png"/><Relationship Id="rId3" Type="http://schemas.openxmlformats.org/officeDocument/2006/relationships/image" Target="../media/image1380.png"/><Relationship Id="rId7" Type="http://schemas.openxmlformats.org/officeDocument/2006/relationships/image" Target="../media/image14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1.png"/><Relationship Id="rId5" Type="http://schemas.openxmlformats.org/officeDocument/2006/relationships/image" Target="../media/image1400.png"/><Relationship Id="rId4" Type="http://schemas.openxmlformats.org/officeDocument/2006/relationships/image" Target="../media/image13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0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0.png"/><Relationship Id="rId13" Type="http://schemas.openxmlformats.org/officeDocument/2006/relationships/image" Target="../media/image1600.png"/><Relationship Id="rId3" Type="http://schemas.openxmlformats.org/officeDocument/2006/relationships/image" Target="../media/image21.jpeg"/><Relationship Id="rId7" Type="http://schemas.openxmlformats.org/officeDocument/2006/relationships/image" Target="../media/image1520.png"/><Relationship Id="rId12" Type="http://schemas.openxmlformats.org/officeDocument/2006/relationships/image" Target="../media/image1570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1.png"/><Relationship Id="rId11" Type="http://schemas.openxmlformats.org/officeDocument/2006/relationships/image" Target="../media/image1560.png"/><Relationship Id="rId5" Type="http://schemas.openxmlformats.org/officeDocument/2006/relationships/image" Target="../media/image1500.png"/><Relationship Id="rId10" Type="http://schemas.openxmlformats.org/officeDocument/2006/relationships/image" Target="../media/image1550.png"/><Relationship Id="rId4" Type="http://schemas.openxmlformats.org/officeDocument/2006/relationships/image" Target="../media/image1490.png"/><Relationship Id="rId9" Type="http://schemas.openxmlformats.org/officeDocument/2006/relationships/image" Target="../media/image15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0.png"/><Relationship Id="rId3" Type="http://schemas.openxmlformats.org/officeDocument/2006/relationships/image" Target="../media/image1591.png"/><Relationship Id="rId7" Type="http://schemas.openxmlformats.org/officeDocument/2006/relationships/image" Target="../media/image170.png"/><Relationship Id="rId12" Type="http://schemas.openxmlformats.org/officeDocument/2006/relationships/image" Target="../media/image1681.png"/><Relationship Id="rId2" Type="http://schemas.openxmlformats.org/officeDocument/2006/relationships/image" Target="../media/image15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11" Type="http://schemas.openxmlformats.org/officeDocument/2006/relationships/image" Target="../media/image1671.png"/><Relationship Id="rId5" Type="http://schemas.openxmlformats.org/officeDocument/2006/relationships/image" Target="../media/image168.png"/><Relationship Id="rId10" Type="http://schemas.openxmlformats.org/officeDocument/2006/relationships/image" Target="../media/image166.png"/><Relationship Id="rId4" Type="http://schemas.openxmlformats.org/officeDocument/2006/relationships/image" Target="../media/image1672.png"/><Relationship Id="rId9" Type="http://schemas.openxmlformats.org/officeDocument/2006/relationships/image" Target="../media/image16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51.png"/><Relationship Id="rId3" Type="http://schemas.openxmlformats.org/officeDocument/2006/relationships/image" Target="../media/image172.png"/><Relationship Id="rId12" Type="http://schemas.openxmlformats.org/officeDocument/2006/relationships/image" Target="../media/image17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4.png"/><Relationship Id="rId10" Type="http://schemas.openxmlformats.org/officeDocument/2006/relationships/image" Target="../media/image16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3" Type="http://schemas.openxmlformats.org/officeDocument/2006/relationships/image" Target="../media/image47.png"/><Relationship Id="rId12" Type="http://schemas.openxmlformats.org/officeDocument/2006/relationships/image" Target="../media/image48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38.png"/><Relationship Id="rId4" Type="http://schemas.openxmlformats.org/officeDocument/2006/relationships/image" Target="../media/image6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2" Type="http://schemas.openxmlformats.org/officeDocument/2006/relationships/image" Target="../media/image46.jpeg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24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22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3" Type="http://schemas.openxmlformats.org/officeDocument/2006/relationships/image" Target="../media/image63.png"/><Relationship Id="rId12" Type="http://schemas.openxmlformats.org/officeDocument/2006/relationships/image" Target="../media/image6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9.png"/><Relationship Id="rId15" Type="http://schemas.openxmlformats.org/officeDocument/2006/relationships/image" Target="../media/image70.png"/><Relationship Id="rId1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6.png"/><Relationship Id="rId5" Type="http://schemas.openxmlformats.org/officeDocument/2006/relationships/image" Target="../media/image71.png"/><Relationship Id="rId10" Type="http://schemas.openxmlformats.org/officeDocument/2006/relationships/image" Target="../media/image45.png"/><Relationship Id="rId4" Type="http://schemas.openxmlformats.org/officeDocument/2006/relationships/image" Target="../media/image5.jpe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7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60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wmf"/><Relationship Id="rId7" Type="http://schemas.openxmlformats.org/officeDocument/2006/relationships/image" Target="../media/image80.png"/><Relationship Id="rId12" Type="http://schemas.openxmlformats.org/officeDocument/2006/relationships/image" Target="../media/image8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03.png"/><Relationship Id="rId5" Type="http://schemas.openxmlformats.org/officeDocument/2006/relationships/image" Target="../media/image10.wmf"/><Relationship Id="rId10" Type="http://schemas.openxmlformats.org/officeDocument/2006/relationships/image" Target="../media/image10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432.png"/><Relationship Id="rId4" Type="http://schemas.openxmlformats.org/officeDocument/2006/relationships/image" Target="../media/image1420.png"/><Relationship Id="rId9" Type="http://schemas.openxmlformats.org/officeDocument/2006/relationships/image" Target="../media/image1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7" Type="http://schemas.openxmlformats.org/officeDocument/2006/relationships/image" Target="../media/image15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1.png"/><Relationship Id="rId5" Type="http://schemas.openxmlformats.org/officeDocument/2006/relationships/image" Target="../media/image1491.png"/><Relationship Id="rId4" Type="http://schemas.openxmlformats.org/officeDocument/2006/relationships/image" Target="../media/image14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loon%20d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47434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20031026-baloon-in-utsunomi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724275"/>
            <a:ext cx="21240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6019799" y="13716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</a:rPr>
              <a:t>氣體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endParaRPr lang="zh-TW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7"/>
          <p:cNvSpPr txBox="1">
            <a:spLocks noChangeArrowheads="1"/>
          </p:cNvSpPr>
          <p:nvPr/>
        </p:nvSpPr>
        <p:spPr bwMode="auto">
          <a:xfrm>
            <a:off x="2128838" y="5857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單原子分子組成的理想氣體</a:t>
            </a:r>
          </a:p>
        </p:txBody>
      </p:sp>
      <p:pic>
        <p:nvPicPr>
          <p:cNvPr id="53251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5557838" y="11953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5481638" y="2338388"/>
            <a:ext cx="10175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" descr="F19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5562600" y="3352800"/>
            <a:ext cx="628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 Box 7"/>
          <p:cNvSpPr txBox="1">
            <a:spLocks noChangeArrowheads="1"/>
          </p:cNvSpPr>
          <p:nvPr/>
        </p:nvSpPr>
        <p:spPr bwMode="auto">
          <a:xfrm>
            <a:off x="2205038" y="18811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雙原子分子組成的理想氣體</a:t>
            </a:r>
          </a:p>
        </p:txBody>
      </p:sp>
      <p:sp>
        <p:nvSpPr>
          <p:cNvPr id="53258" name="Text Box 7"/>
          <p:cNvSpPr txBox="1">
            <a:spLocks noChangeArrowheads="1"/>
          </p:cNvSpPr>
          <p:nvPr/>
        </p:nvSpPr>
        <p:spPr bwMode="auto">
          <a:xfrm>
            <a:off x="2290763" y="3070225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多原子分子組成的理想氣體</a:t>
            </a:r>
          </a:p>
        </p:txBody>
      </p:sp>
      <p:pic>
        <p:nvPicPr>
          <p:cNvPr id="53263" name="Picture 13" descr="D:\Dropbox\Documents\課程\YoungTextBook\Images\Chapter19\A_Images\B_Tables\19_01_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8" y="4267200"/>
            <a:ext cx="53467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344551" y="1115369"/>
                <a:ext cx="1066800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51" y="1115369"/>
                <a:ext cx="1066800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310933" y="2338388"/>
                <a:ext cx="1066800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933" y="2338388"/>
                <a:ext cx="1066800" cy="6165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293004" y="3520973"/>
                <a:ext cx="1066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=3</m:t>
                      </m:r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004" y="3520973"/>
                <a:ext cx="106680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117322" y="1115369"/>
                <a:ext cx="1066800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322" y="1115369"/>
                <a:ext cx="1066800" cy="616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083704" y="2338388"/>
                <a:ext cx="1066800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04" y="2338388"/>
                <a:ext cx="1066800" cy="6090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065775" y="3520973"/>
                <a:ext cx="1066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=4</m:t>
                      </m:r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775" y="3520973"/>
                <a:ext cx="10668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310933" y="163144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933" y="163144"/>
                <a:ext cx="13716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53258" grpId="0"/>
      <p:bldP spid="17" grpId="0" animBg="1"/>
      <p:bldP spid="18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1600200" y="6096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預測二：定溫過程的吸放熱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1600200" y="1295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i="1">
                <a:latin typeface="Times New Roman" pitchFamily="18" charset="0"/>
              </a:rPr>
              <a:t>T </a:t>
            </a:r>
            <a:r>
              <a:rPr lang="zh-TW" altLang="en-US" sz="1800"/>
              <a:t>是常數</a:t>
            </a: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695700" y="1828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內能不變</a:t>
            </a:r>
          </a:p>
        </p:txBody>
      </p:sp>
      <p:pic>
        <p:nvPicPr>
          <p:cNvPr id="55306" name="Picture 11" descr="D:\Downloads\Data\Halliday8E-Figure-solution\Figure\CH19\afg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24526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711452" y="1310363"/>
                <a:ext cx="2030877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常數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52" y="1310363"/>
                <a:ext cx="203087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00200" y="1828800"/>
                <a:ext cx="2106706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28800"/>
                <a:ext cx="2106706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607641" y="3044490"/>
                <a:ext cx="5515535" cy="987130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𝑛𝑅𝑇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𝑛𝑅𝑇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altLang="zh-TW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41" y="3044490"/>
                <a:ext cx="5515535" cy="987130"/>
              </a:xfrm>
              <a:prstGeom prst="rect">
                <a:avLst/>
              </a:prstGeom>
              <a:blipFill>
                <a:blip r:embed="rId5"/>
                <a:stretch>
                  <a:fillRect t="-98701" r="-690" b="-1558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3D45F6D-E1B6-C742-A526-3E51EC956AC4}"/>
                  </a:ext>
                </a:extLst>
              </p:cNvPr>
              <p:cNvSpPr txBox="1"/>
              <p:nvPr/>
            </p:nvSpPr>
            <p:spPr>
              <a:xfrm>
                <a:off x="1600200" y="2365525"/>
                <a:ext cx="987987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3D45F6D-E1B6-C742-A526-3E51EC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365525"/>
                <a:ext cx="987987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1600200" y="6096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預測二：定溫過程的吸放熱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1600200" y="1295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i="1">
                <a:latin typeface="Times New Roman" pitchFamily="18" charset="0"/>
              </a:rPr>
              <a:t>T </a:t>
            </a:r>
            <a:r>
              <a:rPr lang="zh-TW" altLang="en-US" sz="1800"/>
              <a:t>是常數</a:t>
            </a: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695700" y="1828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內能不變</a:t>
            </a:r>
          </a:p>
        </p:txBody>
      </p:sp>
      <p:sp>
        <p:nvSpPr>
          <p:cNvPr id="55304" name="Text Box 12"/>
          <p:cNvSpPr txBox="1">
            <a:spLocks noChangeArrowheads="1"/>
          </p:cNvSpPr>
          <p:nvPr/>
        </p:nvSpPr>
        <p:spPr bwMode="auto">
          <a:xfrm>
            <a:off x="1524000" y="5715000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和固體液體非常不同，氣體溫度不變時亦可吸熱而不相變，</a:t>
            </a:r>
          </a:p>
        </p:txBody>
      </p:sp>
      <p:pic>
        <p:nvPicPr>
          <p:cNvPr id="55306" name="Picture 11" descr="D:\Downloads\Data\Halliday8E-Figure-solution\Figure\CH19\afg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24526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24000" y="617220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solidFill>
                  <a:srgbClr val="FF0000"/>
                </a:solidFill>
              </a:rPr>
              <a:t>所吸收熱量轉化為對外界做功。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711452" y="1310363"/>
                <a:ext cx="2030877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常數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52" y="1310363"/>
                <a:ext cx="203087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00200" y="1828800"/>
                <a:ext cx="2106706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28800"/>
                <a:ext cx="210670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607641" y="3044490"/>
                <a:ext cx="5515535" cy="987130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𝑛𝑅𝑇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𝑛𝑅𝑇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altLang="zh-TW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41" y="3044490"/>
                <a:ext cx="5515535" cy="987130"/>
              </a:xfrm>
              <a:prstGeom prst="rect">
                <a:avLst/>
              </a:prstGeom>
              <a:blipFill>
                <a:blip r:embed="rId5"/>
                <a:stretch>
                  <a:fillRect t="-98701" r="-690" b="-1558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600200" y="4868149"/>
                <a:ext cx="1883080" cy="7146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868149"/>
                <a:ext cx="1883080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3D45F6D-E1B6-C742-A526-3E51EC956AC4}"/>
                  </a:ext>
                </a:extLst>
              </p:cNvPr>
              <p:cNvSpPr txBox="1"/>
              <p:nvPr/>
            </p:nvSpPr>
            <p:spPr>
              <a:xfrm>
                <a:off x="1600200" y="2365525"/>
                <a:ext cx="987987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3D45F6D-E1B6-C742-A526-3E51EC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365525"/>
                <a:ext cx="987987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58F7096-6B4B-CA4E-9455-6F2509F0722F}"/>
                  </a:ext>
                </a:extLst>
              </p:cNvPr>
              <p:cNvSpPr txBox="1"/>
              <p:nvPr/>
            </p:nvSpPr>
            <p:spPr>
              <a:xfrm>
                <a:off x="1607640" y="4090275"/>
                <a:ext cx="5515535" cy="665631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𝑛𝑅𝑇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 smtClean="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</m:sSubSup>
                      <m:r>
                        <a:rPr lang="en-US" altLang="zh-TW" b="0" i="0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58F7096-6B4B-CA4E-9455-6F2509F07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40" y="4090275"/>
                <a:ext cx="5515535" cy="665631"/>
              </a:xfrm>
              <a:prstGeom prst="rect">
                <a:avLst/>
              </a:prstGeom>
              <a:blipFill>
                <a:blip r:embed="rId8"/>
                <a:stretch>
                  <a:fillRect t="-116981" b="-1792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2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1295400" y="1143000"/>
            <a:ext cx="426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預測三：絕熱過程 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</a:rPr>
              <a:t>Adiabatic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4" name="Text Box 6"/>
              <p:cNvSpPr txBox="1">
                <a:spLocks noChangeArrowheads="1"/>
              </p:cNvSpPr>
              <p:nvPr/>
            </p:nvSpPr>
            <p:spPr bwMode="auto">
              <a:xfrm>
                <a:off x="2209800" y="1567934"/>
                <a:ext cx="3352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絕熱過程中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cs typeface="Times New Roman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cs typeface="Times New Roman" pitchFamily="18" charset="0"/>
                  </a:rPr>
                  <a:t>的關係為何？</a:t>
                </a:r>
              </a:p>
            </p:txBody>
          </p:sp>
        </mc:Choice>
        <mc:Fallback xmlns="">
          <p:sp>
            <p:nvSpPr>
              <p:cNvPr id="5632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1567934"/>
                <a:ext cx="33528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636" t="-6557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325" name="Picture 17" descr="F19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5" b="22765"/>
          <a:stretch>
            <a:fillRect/>
          </a:stretch>
        </p:blipFill>
        <p:spPr bwMode="auto">
          <a:xfrm>
            <a:off x="5683827" y="566016"/>
            <a:ext cx="28956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3" descr="D:\Dropbox\Documents\課程\YoungTextBook\Images\Chapter19\A_Images\A_Figures_and_Photos\19_14_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7338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4" descr="絕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3" b="69379"/>
          <a:stretch>
            <a:fillRect/>
          </a:stretch>
        </p:blipFill>
        <p:spPr bwMode="auto">
          <a:xfrm>
            <a:off x="990600" y="2819400"/>
            <a:ext cx="37115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369185" y="1567934"/>
                <a:ext cx="84061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185" y="1567934"/>
                <a:ext cx="84061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1468456" y="238811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solidFill>
                  <a:srgbClr val="FF0000"/>
                </a:solidFill>
              </a:rPr>
              <a:t>絕熱過程  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</a:rPr>
              <a:t>Adiabatic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8" name="Text Box 6"/>
              <p:cNvSpPr txBox="1">
                <a:spLocks noChangeArrowheads="1"/>
              </p:cNvSpPr>
              <p:nvPr/>
            </p:nvSpPr>
            <p:spPr bwMode="auto">
              <a:xfrm>
                <a:off x="1449775" y="811503"/>
                <a:ext cx="56942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altLang="zh-TW" sz="18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  <a:cs typeface="Times New Roman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  <a:cs typeface="Times New Roman" pitchFamily="18" charset="0"/>
                  </a:rPr>
                  <a:t>的關係為何？根據第一定律：</a:t>
                </a:r>
              </a:p>
            </p:txBody>
          </p:sp>
        </mc:Choice>
        <mc:Fallback xmlns="">
          <p:sp>
            <p:nvSpPr>
              <p:cNvPr id="5734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9775" y="811503"/>
                <a:ext cx="569421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64" t="-6557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02" name="Text Box 8"/>
          <p:cNvSpPr txBox="1">
            <a:spLocks noChangeArrowheads="1"/>
          </p:cNvSpPr>
          <p:nvPr/>
        </p:nvSpPr>
        <p:spPr bwMode="auto">
          <a:xfrm>
            <a:off x="1449775" y="2135078"/>
            <a:ext cx="292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考慮一</a:t>
            </a:r>
            <a:r>
              <a:rPr lang="zh-TW" altLang="en-US" sz="1800" dirty="0">
                <a:solidFill>
                  <a:srgbClr val="FF0000"/>
                </a:solidFill>
              </a:rPr>
              <a:t>無限小</a:t>
            </a:r>
            <a:r>
              <a:rPr lang="zh-TW" altLang="en-US" sz="1800" dirty="0"/>
              <a:t>的絕熱過程：</a:t>
            </a:r>
          </a:p>
        </p:txBody>
      </p:sp>
      <p:pic>
        <p:nvPicPr>
          <p:cNvPr id="57355" name="Picture 17" descr="F19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5" b="22765"/>
          <a:stretch>
            <a:fillRect/>
          </a:stretch>
        </p:blipFill>
        <p:spPr bwMode="auto">
          <a:xfrm>
            <a:off x="5414399" y="3695151"/>
            <a:ext cx="2891401" cy="26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356" name="文字方塊 11"/>
              <p:cNvSpPr txBox="1">
                <a:spLocks noChangeArrowheads="1"/>
              </p:cNvSpPr>
              <p:nvPr/>
            </p:nvSpPr>
            <p:spPr bwMode="auto">
              <a:xfrm>
                <a:off x="1449775" y="1686530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策略：將此條件寫成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0" dirty="0" smtClean="0">
                        <a:latin typeface="Cambria Math"/>
                        <a:cs typeface="Times New Roman" pitchFamily="18" charset="0"/>
                      </a:rPr>
                      <m:t>Δ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TW" sz="1800" i="0" dirty="0">
                        <a:latin typeface="Cambria Math"/>
                        <a:cs typeface="Times New Roman" pitchFamily="18" charset="0"/>
                      </a:rPr>
                      <m:t>Δ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的關係。</a:t>
                </a:r>
              </a:p>
            </p:txBody>
          </p:sp>
        </mc:Choice>
        <mc:Fallback xmlns="">
          <p:sp>
            <p:nvSpPr>
              <p:cNvPr id="57356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9775" y="1686530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l="-1108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543293" y="1229411"/>
                <a:ext cx="1447799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93" y="1229411"/>
                <a:ext cx="144779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487263" y="2601011"/>
                <a:ext cx="4724400" cy="564835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𝑃𝑉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63" y="2601011"/>
                <a:ext cx="4724400" cy="5648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505193" y="4169776"/>
                <a:ext cx="2743200" cy="564835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93" y="4169776"/>
                <a:ext cx="2743200" cy="5648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493987" y="3286811"/>
                <a:ext cx="121920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987" y="3286811"/>
                <a:ext cx="12192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493987" y="4855576"/>
                <a:ext cx="2971800" cy="582147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𝑉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𝑉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987" y="4855576"/>
                <a:ext cx="2971800" cy="5821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487263" y="5579224"/>
                <a:ext cx="1866900" cy="714683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𝑉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63" y="5579224"/>
                <a:ext cx="1866900" cy="7146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505192" y="3744011"/>
                <a:ext cx="39092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將以上關係代入第一定律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int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=−</m:t>
                    </m:r>
                    <m:r>
                      <a:rPr lang="en-US" altLang="zh-TW" i="1">
                        <a:latin typeface="Cambria Math"/>
                      </a:rPr>
                      <m:t>𝑊</m:t>
                    </m:r>
                  </m:oMath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92" y="3744011"/>
                <a:ext cx="3909207" cy="369332"/>
              </a:xfrm>
              <a:prstGeom prst="rect">
                <a:avLst/>
              </a:prstGeom>
              <a:blipFill>
                <a:blip r:embed="rId11"/>
                <a:stretch>
                  <a:fillRect l="-1299" t="-6667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1">
                <a:extLst>
                  <a:ext uri="{FF2B5EF4-FFF2-40B4-BE49-F238E27FC236}">
                    <a16:creationId xmlns:a16="http://schemas.microsoft.com/office/drawing/2014/main" id="{9DA3879B-244E-E94D-87D6-A87919BD3C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9558" y="6342055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得到了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0" dirty="0" smtClean="0">
                        <a:latin typeface="Cambria Math"/>
                        <a:cs typeface="Times New Roman" pitchFamily="18" charset="0"/>
                      </a:rPr>
                      <m:t>Δ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TW" sz="1800" i="0" dirty="0">
                        <a:latin typeface="Cambria Math"/>
                        <a:cs typeface="Times New Roman" pitchFamily="18" charset="0"/>
                      </a:rPr>
                      <m:t>Δ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的關係。</a:t>
                </a:r>
              </a:p>
            </p:txBody>
          </p:sp>
        </mc:Choice>
        <mc:Fallback xmlns="">
          <p:sp>
            <p:nvSpPr>
              <p:cNvPr id="19" name="文字方塊 11">
                <a:extLst>
                  <a:ext uri="{FF2B5EF4-FFF2-40B4-BE49-F238E27FC236}">
                    <a16:creationId xmlns:a16="http://schemas.microsoft.com/office/drawing/2014/main" id="{9DA3879B-244E-E94D-87D6-A87919BD3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558" y="6342055"/>
                <a:ext cx="4572000" cy="369332"/>
              </a:xfrm>
              <a:prstGeom prst="rect">
                <a:avLst/>
              </a:prstGeom>
              <a:blipFill>
                <a:blip r:embed="rId12"/>
                <a:stretch>
                  <a:fillRect l="-831" t="-3333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3">
                <a:extLst>
                  <a:ext uri="{FF2B5EF4-FFF2-40B4-BE49-F238E27FC236}">
                    <a16:creationId xmlns:a16="http://schemas.microsoft.com/office/drawing/2014/main" id="{0288FEEE-C9EE-734F-ACB0-BAAB0730DBC8}"/>
                  </a:ext>
                </a:extLst>
              </p:cNvPr>
              <p:cNvSpPr txBox="1"/>
              <p:nvPr/>
            </p:nvSpPr>
            <p:spPr>
              <a:xfrm>
                <a:off x="4106558" y="2132459"/>
                <a:ext cx="5037442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𝑃𝑉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0" name="文字方塊 13">
                <a:extLst>
                  <a:ext uri="{FF2B5EF4-FFF2-40B4-BE49-F238E27FC236}">
                    <a16:creationId xmlns:a16="http://schemas.microsoft.com/office/drawing/2014/main" id="{0288FEEE-C9EE-734F-ACB0-BAAB0730D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558" y="2132459"/>
                <a:ext cx="503744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3" grpId="0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96636" y="242177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絕熱過程 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</a:rPr>
              <a:t>Adiabatic Process</a:t>
            </a: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796636" y="646715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將許多無限小的絕熱過程組成一</a:t>
            </a:r>
            <a:r>
              <a:rPr lang="zh-TW" altLang="en-US" sz="1800" dirty="0">
                <a:solidFill>
                  <a:srgbClr val="FF0000"/>
                </a:solidFill>
              </a:rPr>
              <a:t>有限</a:t>
            </a:r>
            <a:r>
              <a:rPr lang="zh-TW" altLang="en-US" sz="1800" dirty="0"/>
              <a:t>的絕熱過程，並將此式對整個過程加總：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342986" y="6193440"/>
                <a:ext cx="26670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絕熱過程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zh-TW" altLang="en-US" i="1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zh-TW" altLang="en-US" dirty="0"/>
                  <a:t>是一個常數</a:t>
                </a: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986" y="6193440"/>
                <a:ext cx="2667000" cy="369332"/>
              </a:xfrm>
              <a:prstGeom prst="rect">
                <a:avLst/>
              </a:prstGeom>
              <a:blipFill>
                <a:blip r:embed="rId2"/>
                <a:stretch>
                  <a:fillRect l="-1422" t="-6667" r="-1422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81600" y="1071582"/>
                <a:ext cx="1866900" cy="659668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𝑉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071582"/>
                <a:ext cx="1866900" cy="659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83024" y="1073753"/>
                <a:ext cx="2317376" cy="782074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zh-TW" altLang="en-US" i="1">
                              <a:latin typeface="Cambria Math"/>
                            </a:rPr>
                            <m:t>𝛾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24" y="1073753"/>
                <a:ext cx="2317376" cy="782074"/>
              </a:xfrm>
              <a:prstGeom prst="rect">
                <a:avLst/>
              </a:prstGeom>
              <a:blipFill>
                <a:blip r:embed="rId4"/>
                <a:stretch>
                  <a:fillRect l="-30435" t="-119355" r="-1630" b="-16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57148" y="1926240"/>
                <a:ext cx="2485838" cy="1011495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nary>
                        <m:naryPr>
                          <m:limLoc m:val="undOvr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𝑑𝑉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=−</m:t>
                          </m:r>
                          <m:nary>
                            <m:naryPr>
                              <m:limLoc m:val="undOvr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𝑃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8" y="1926240"/>
                <a:ext cx="2485838" cy="1011495"/>
              </a:xfrm>
              <a:prstGeom prst="rect">
                <a:avLst/>
              </a:prstGeom>
              <a:blipFill>
                <a:blip r:embed="rId5"/>
                <a:stretch>
                  <a:fillRect l="-26396" t="-93827" r="-5076" b="-145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57149" y="3069240"/>
                <a:ext cx="2571852" cy="633443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 smtClean="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</m:sSubSup>
                      <m:r>
                        <a:rPr lang="en-US" altLang="zh-TW" b="0" i="0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9" y="3069240"/>
                <a:ext cx="2571852" cy="633443"/>
              </a:xfrm>
              <a:prstGeom prst="rect">
                <a:avLst/>
              </a:prstGeom>
              <a:blipFill>
                <a:blip r:embed="rId6"/>
                <a:stretch>
                  <a:fillRect t="-125490" r="-14216" b="-18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198918" y="1855827"/>
                <a:ext cx="886113" cy="613566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r>
                        <a:rPr lang="zh-TW" altLang="en-US" i="1" smtClean="0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918" y="1855827"/>
                <a:ext cx="886113" cy="6135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868354" y="3907440"/>
                <a:ext cx="3453381" cy="411331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54" y="3907440"/>
                <a:ext cx="3453381" cy="411331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857148" y="4440840"/>
                <a:ext cx="3464587" cy="72058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zh-TW" altLang="en-US" i="1">
                              <a:latin typeface="Cambria Math"/>
                            </a:rPr>
                            <m:t>𝛾</m:t>
                          </m:r>
                          <m:r>
                            <a:rPr lang="zh-TW" altLang="en-US" i="1" smtClean="0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8" y="4440840"/>
                <a:ext cx="3464587" cy="720582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50424" y="5279040"/>
                <a:ext cx="2057399" cy="752707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𝛾</m:t>
                              </m:r>
                            </m:sup>
                          </m:sSup>
                        </m:e>
                      </m:fun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24" y="5279040"/>
                <a:ext cx="2057399" cy="7527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336262" y="5279039"/>
                <a:ext cx="1295399" cy="752707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i="1">
                              <a:latin typeface="Cambria Math"/>
                            </a:rPr>
                            <m:t>𝛾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262" y="5279039"/>
                <a:ext cx="1295399" cy="7527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50424" y="6193440"/>
                <a:ext cx="1515612" cy="43390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  <m:sup>
                          <m:r>
                            <a:rPr lang="zh-TW" alt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24" y="6193440"/>
                <a:ext cx="1515612" cy="433901"/>
              </a:xfrm>
              <a:prstGeom prst="rect">
                <a:avLst/>
              </a:prstGeom>
              <a:blipFill>
                <a:blip r:embed="rId1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F19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5" t="12560" b="22765"/>
          <a:stretch>
            <a:fillRect/>
          </a:stretch>
        </p:blipFill>
        <p:spPr bwMode="auto">
          <a:xfrm>
            <a:off x="3751724" y="941634"/>
            <a:ext cx="36909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1105506" y="3882477"/>
            <a:ext cx="712409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因此，絕熱膨脹時，溫度下降，</a:t>
            </a:r>
            <a:r>
              <a:rPr lang="en-US" altLang="zh-TW" sz="1800" dirty="0">
                <a:solidFill>
                  <a:srgbClr val="FF0000"/>
                </a:solidFill>
              </a:rPr>
              <a:t>(</a:t>
            </a:r>
            <a:r>
              <a:rPr lang="zh-TW" altLang="en-US" sz="1800" dirty="0">
                <a:solidFill>
                  <a:srgbClr val="FF0000"/>
                </a:solidFill>
              </a:rPr>
              <a:t>膨脹對外作功，故內能下降</a:t>
            </a:r>
            <a:r>
              <a:rPr lang="en-US" altLang="zh-TW" sz="1800" dirty="0">
                <a:solidFill>
                  <a:srgbClr val="FF0000"/>
                </a:solidFill>
              </a:rPr>
              <a:t>)</a:t>
            </a:r>
            <a:r>
              <a:rPr lang="zh-TW" altLang="en-US" sz="1800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1084724" y="4331529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絕熱壓縮，溫度上升。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24" name="文字方塊 7"/>
              <p:cNvSpPr txBox="1">
                <a:spLocks noChangeArrowheads="1"/>
              </p:cNvSpPr>
              <p:nvPr/>
            </p:nvSpPr>
            <p:spPr bwMode="auto">
              <a:xfrm>
                <a:off x="1084724" y="3356238"/>
                <a:ext cx="6763876" cy="485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TW" altLang="en-US" sz="1800" dirty="0"/>
                  <a:t>當體積增加時，壓力的下降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𝑃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1.4</m:t>
                            </m:r>
                          </m:sup>
                        </m:sSup>
                      </m:den>
                    </m:f>
                  </m:oMath>
                </a14:m>
                <a:r>
                  <a:rPr lang="zh-TW" altLang="en-US" sz="1800" dirty="0"/>
                  <a:t>要比定溫過程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𝑃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zh-TW" altLang="en-US" sz="1800" dirty="0"/>
                  <a:t>要來得快！</a:t>
                </a:r>
              </a:p>
            </p:txBody>
          </p:sp>
        </mc:Choice>
        <mc:Fallback xmlns="">
          <p:sp>
            <p:nvSpPr>
              <p:cNvPr id="60424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724" y="3356238"/>
                <a:ext cx="6763876" cy="485069"/>
              </a:xfrm>
              <a:prstGeom prst="rect">
                <a:avLst/>
              </a:prstGeom>
              <a:blipFill>
                <a:blip r:embed="rId3"/>
                <a:stretch>
                  <a:fillRect l="-749" b="-5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25" name="文字方塊 8"/>
          <p:cNvSpPr txBox="1">
            <a:spLocks noChangeArrowheads="1"/>
          </p:cNvSpPr>
          <p:nvPr/>
        </p:nvSpPr>
        <p:spPr bwMode="auto">
          <a:xfrm>
            <a:off x="3657600" y="424656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絕熱曲線</a:t>
            </a:r>
          </a:p>
        </p:txBody>
      </p:sp>
      <p:sp>
        <p:nvSpPr>
          <p:cNvPr id="60426" name="文字方塊 9"/>
          <p:cNvSpPr txBox="1">
            <a:spLocks noChangeArrowheads="1"/>
          </p:cNvSpPr>
          <p:nvPr/>
        </p:nvSpPr>
        <p:spPr bwMode="auto">
          <a:xfrm>
            <a:off x="1084724" y="941634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在絕熱過程中：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143000" y="1371600"/>
                <a:ext cx="1865132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zh-TW" altLang="en-US" i="1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zh-TW" altLang="en-US" dirty="0"/>
                  <a:t>是一個常數</a:t>
                </a: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371600"/>
                <a:ext cx="186513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51864" y="1928570"/>
                <a:ext cx="1794081" cy="612796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𝛾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1.4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864" y="1928570"/>
                <a:ext cx="1794081" cy="612796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84460" y="5197549"/>
                <a:ext cx="2642347" cy="455894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  <m:sup>
                          <m:r>
                            <a:rPr lang="zh-TW" alt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0" y="5197549"/>
                <a:ext cx="2642347" cy="455894"/>
              </a:xfrm>
              <a:prstGeom prst="rect">
                <a:avLst/>
              </a:prstGeom>
              <a:blipFill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184460" y="5791200"/>
                <a:ext cx="1862422" cy="4558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  <m:sup>
                          <m:r>
                            <a:rPr lang="zh-TW" alt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0" y="5791200"/>
                <a:ext cx="1862422" cy="455894"/>
              </a:xfrm>
              <a:prstGeom prst="rect">
                <a:avLst/>
              </a:prstGeom>
              <a:blipFill rotWithShape="1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215969-167B-99C0-B0F3-BC4A3374EA92}"/>
              </a:ext>
            </a:extLst>
          </p:cNvPr>
          <p:cNvSpPr txBox="1"/>
          <p:nvPr/>
        </p:nvSpPr>
        <p:spPr>
          <a:xfrm>
            <a:off x="1105506" y="2643482"/>
            <a:ext cx="302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以雙原子分子氣體為例</a:t>
            </a:r>
            <a:r>
              <a:rPr lang="en-US" dirty="0"/>
              <a:t>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47A4D1-6140-1996-8F9C-E0E8226D9FE3}"/>
              </a:ext>
            </a:extLst>
          </p:cNvPr>
          <p:cNvSpPr txBox="1"/>
          <p:nvPr/>
        </p:nvSpPr>
        <p:spPr>
          <a:xfrm>
            <a:off x="1084724" y="4775503"/>
            <a:ext cx="417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這個關係也可以用公式描述</a:t>
            </a:r>
            <a:r>
              <a:rPr lang="en-US" dirty="0"/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:\Dropbox\Documents\課程\YoungTextBook\Images\Chapter19\A_Images\A_Figures_and_Photos\19_16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61975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5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絕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3" b="69379"/>
          <a:stretch>
            <a:fillRect/>
          </a:stretch>
        </p:blipFill>
        <p:spPr bwMode="auto">
          <a:xfrm>
            <a:off x="685800" y="1905000"/>
            <a:ext cx="38100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5" descr="絕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0" t="55119"/>
          <a:stretch>
            <a:fillRect/>
          </a:stretch>
        </p:blipFill>
        <p:spPr bwMode="auto">
          <a:xfrm>
            <a:off x="4876800" y="1846263"/>
            <a:ext cx="356076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feitsui_m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10791" r="3448" b="10388"/>
          <a:stretch>
            <a:fillRect/>
          </a:stretch>
        </p:blipFill>
        <p:spPr bwMode="auto">
          <a:xfrm>
            <a:off x="1447800" y="1600200"/>
            <a:ext cx="64770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66239" y="865583"/>
            <a:ext cx="556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兩個熱座標決定狀態，一個狀態只有一個溫度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80584" y="140274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1800">
                <a:cs typeface="Times New Roman" pitchFamily="18" charset="0"/>
              </a:rPr>
              <a:t> </a:t>
            </a:r>
            <a:r>
              <a:rPr lang="zh-TW" altLang="en-US" sz="1800">
                <a:cs typeface="Times New Roman" pitchFamily="18" charset="0"/>
              </a:rPr>
              <a:t>溫度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252384" y="140274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狀態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423584" y="163134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014384" y="163134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928784" y="140274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熱座標 </a:t>
            </a:r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961924" y="452039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氣體的熱力學第零定律</a:t>
            </a:r>
          </a:p>
        </p:txBody>
      </p:sp>
      <p:pic>
        <p:nvPicPr>
          <p:cNvPr id="23563" name="Picture 6" descr="F2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>
            <a:fillRect/>
          </a:stretch>
        </p:blipFill>
        <p:spPr bwMode="auto">
          <a:xfrm>
            <a:off x="1317356" y="1926632"/>
            <a:ext cx="28209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文字方塊 13"/>
          <p:cNvSpPr txBox="1">
            <a:spLocks noChangeArrowheads="1"/>
          </p:cNvSpPr>
          <p:nvPr/>
        </p:nvSpPr>
        <p:spPr bwMode="auto">
          <a:xfrm>
            <a:off x="4235450" y="2681140"/>
            <a:ext cx="4451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每一個點必定有一個確定的、特定的溫度！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08118" y="4737075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因此溫度</a:t>
            </a:r>
            <a:r>
              <a:rPr lang="en-US" altLang="zh-TW" sz="1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TW" altLang="en-US" sz="1800" dirty="0">
                <a:cs typeface="Times New Roman" pitchFamily="18" charset="0"/>
              </a:rPr>
              <a:t>是壓力與體積的函數。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993326" y="526654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狀態方程式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4328584" y="5281636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 of State</a:t>
            </a:r>
            <a:endParaRPr lang="zh-TW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14"/>
          <p:cNvSpPr txBox="1">
            <a:spLocks noChangeArrowheads="1"/>
          </p:cNvSpPr>
          <p:nvPr/>
        </p:nvSpPr>
        <p:spPr bwMode="auto">
          <a:xfrm>
            <a:off x="1302175" y="57912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溫度函數控制了氣體與其他系統的熱平衡關係！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1318684" y="4331491"/>
                <a:ext cx="5562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1"/>
                    </a:solidFill>
                  </a:rPr>
                  <a:t>兩個熱座標的組合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zh-TW" altLang="en-US" sz="1800" dirty="0"/>
                  <a:t>對應一溫度。</a:t>
                </a:r>
                <a:endParaRPr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8684" y="4331491"/>
                <a:ext cx="5562600" cy="369332"/>
              </a:xfrm>
              <a:prstGeom prst="rect">
                <a:avLst/>
              </a:prstGeom>
              <a:blipFill>
                <a:blip r:embed="rId3"/>
                <a:stretch>
                  <a:fillRect l="-911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7131549" y="1386674"/>
                <a:ext cx="79458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549" y="1386674"/>
                <a:ext cx="79458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383772" y="4324305"/>
                <a:ext cx="1291957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72" y="4324305"/>
                <a:ext cx="129195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345578" y="5254958"/>
                <a:ext cx="138995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78" y="5254958"/>
                <a:ext cx="1389956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97E70B0E-331B-04F8-7A20-5FB77DFD9733}"/>
              </a:ext>
            </a:extLst>
          </p:cNvPr>
          <p:cNvSpPr/>
          <p:nvPr/>
        </p:nvSpPr>
        <p:spPr>
          <a:xfrm>
            <a:off x="1298771" y="6205103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兩物體溫度相等時，即達熱平衡。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20" grpId="0" animBg="1"/>
      <p:bldP spid="21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eat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b="2928"/>
          <a:stretch>
            <a:fillRect/>
          </a:stretch>
        </p:blipFill>
        <p:spPr bwMode="auto">
          <a:xfrm>
            <a:off x="1371600" y="1447800"/>
            <a:ext cx="59991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img058207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18"/>
          <a:stretch>
            <a:fillRect/>
          </a:stretch>
        </p:blipFill>
        <p:spPr bwMode="auto">
          <a:xfrm>
            <a:off x="2819400" y="914400"/>
            <a:ext cx="3505200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01063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文字方塊 7"/>
          <p:cNvSpPr txBox="1">
            <a:spLocks noChangeArrowheads="1"/>
          </p:cNvSpPr>
          <p:nvPr/>
        </p:nvSpPr>
        <p:spPr bwMode="auto">
          <a:xfrm>
            <a:off x="1013819" y="1261876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對於理想氣體：</a:t>
            </a:r>
          </a:p>
        </p:txBody>
      </p:sp>
      <p:pic>
        <p:nvPicPr>
          <p:cNvPr id="46089" name="Picture 4" descr="F18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7115013" y="3269328"/>
            <a:ext cx="1819645" cy="274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3419872" y="1730114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熱力學第一定律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1013819" y="1723861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熱力學第零定律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129758" y="2212302"/>
                <a:ext cx="987322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𝑛𝑅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758" y="2212302"/>
                <a:ext cx="987322" cy="609077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baloon%20dream">
            <a:extLst>
              <a:ext uri="{FF2B5EF4-FFF2-40B4-BE49-F238E27FC236}">
                <a16:creationId xmlns:a16="http://schemas.microsoft.com/office/drawing/2014/main" id="{7D29F934-460B-8ACA-3982-AD1DE9B0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2" y="3265810"/>
            <a:ext cx="2060397" cy="274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39D56-1715-F109-FD41-1F790A104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013" y="3259015"/>
            <a:ext cx="4710772" cy="2753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7">
                <a:extLst>
                  <a:ext uri="{FF2B5EF4-FFF2-40B4-BE49-F238E27FC236}">
                    <a16:creationId xmlns:a16="http://schemas.microsoft.com/office/drawing/2014/main" id="{0407866E-F370-0FA0-D648-3377CCE4CA4A}"/>
                  </a:ext>
                </a:extLst>
              </p:cNvPr>
              <p:cNvSpPr txBox="1"/>
              <p:nvPr/>
            </p:nvSpPr>
            <p:spPr>
              <a:xfrm>
                <a:off x="3419872" y="2204864"/>
                <a:ext cx="2843374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𝑛𝑅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𝑛𝑅𝑇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,3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5" name="文字方塊 17">
                <a:extLst>
                  <a:ext uri="{FF2B5EF4-FFF2-40B4-BE49-F238E27FC236}">
                    <a16:creationId xmlns:a16="http://schemas.microsoft.com/office/drawing/2014/main" id="{0407866E-F370-0FA0-D648-3377CCE4C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204864"/>
                <a:ext cx="2843374" cy="616515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E2DBDDAA-58D4-C439-8A2F-3EE05616D26B}"/>
                  </a:ext>
                </a:extLst>
              </p:cNvPr>
              <p:cNvSpPr txBox="1"/>
              <p:nvPr/>
            </p:nvSpPr>
            <p:spPr>
              <a:xfrm>
                <a:off x="6485954" y="2328455"/>
                <a:ext cx="1447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E2DBDDAA-58D4-C439-8A2F-3EE05616D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954" y="2328455"/>
                <a:ext cx="1447800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952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et_hot_bath_tub_badestamp_andoey_energi_lite_bilde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1" y="951512"/>
            <a:ext cx="4166027" cy="420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文字方塊 2"/>
          <p:cNvSpPr txBox="1">
            <a:spLocks noChangeArrowheads="1"/>
          </p:cNvSpPr>
          <p:nvPr/>
        </p:nvSpPr>
        <p:spPr bwMode="auto">
          <a:xfrm>
            <a:off x="755576" y="5221979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1800" dirty="0"/>
              <a:t>不同冷熱程度的物體接觸時，會發生激烈的熱作用，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2" t="8114"/>
          <a:stretch/>
        </p:blipFill>
        <p:spPr bwMode="auto">
          <a:xfrm>
            <a:off x="5502332" y="2946341"/>
            <a:ext cx="2527080" cy="211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55576" y="5589588"/>
            <a:ext cx="8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日常經驗顯示：冷的總是會變熱，熱的總是會變冷！總是直到不再變化為止！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32" y="951512"/>
            <a:ext cx="2527080" cy="1768956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9A2A4C7D-9224-8F85-30A8-65B41BF8F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80" y="6046577"/>
            <a:ext cx="2735318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熱作用會自動趨向熱平衡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AD0ADF-B205-FE88-8DF3-5FEA3B047638}"/>
              </a:ext>
            </a:extLst>
          </p:cNvPr>
          <p:cNvSpPr txBox="1"/>
          <p:nvPr/>
        </p:nvSpPr>
        <p:spPr>
          <a:xfrm>
            <a:off x="781851" y="489836"/>
            <a:ext cx="425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但好像還有一件事，我們尚未掌握</a:t>
            </a:r>
            <a:r>
              <a:rPr lang="en-US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492501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znet_hot_bath_tub_badestamp_andoey_energi_lite_bilde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3621087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427984" y="4710695"/>
            <a:ext cx="432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熱量總是由高溫的地方流向低溫的地方。</a:t>
            </a:r>
          </a:p>
        </p:txBody>
      </p:sp>
      <p:sp>
        <p:nvSpPr>
          <p:cNvPr id="2053" name="文字方塊 7"/>
          <p:cNvSpPr txBox="1">
            <a:spLocks noChangeArrowheads="1"/>
          </p:cNvSpPr>
          <p:nvPr/>
        </p:nvSpPr>
        <p:spPr bwMode="auto">
          <a:xfrm>
            <a:off x="4427984" y="6125616"/>
            <a:ext cx="2714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熱傳導作用是</a:t>
            </a:r>
            <a:r>
              <a:rPr lang="zh-TW" altLang="en-US" dirty="0">
                <a:solidFill>
                  <a:srgbClr val="FF0000"/>
                </a:solidFill>
              </a:rPr>
              <a:t>不可逆</a:t>
            </a:r>
            <a:r>
              <a:rPr lang="zh-TW" altLang="en-US" dirty="0"/>
              <a:t>的。</a:t>
            </a:r>
          </a:p>
        </p:txBody>
      </p:sp>
      <p:sp>
        <p:nvSpPr>
          <p:cNvPr id="2054" name="文字方塊 10"/>
          <p:cNvSpPr txBox="1">
            <a:spLocks noChangeArrowheads="1"/>
          </p:cNvSpPr>
          <p:nvPr/>
        </p:nvSpPr>
        <p:spPr bwMode="auto">
          <a:xfrm>
            <a:off x="4430473" y="5126940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逆向的流動從未出現過！</a:t>
            </a:r>
          </a:p>
        </p:txBody>
      </p:sp>
      <p:pic>
        <p:nvPicPr>
          <p:cNvPr id="2055" name="Picture 9" descr="D:\Dropbox\Documents\課程\YoungTextBook\Images\Chapter20\A_Images\A_Figures_and_Photos\20_01_Figur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3" b="32309"/>
          <a:stretch>
            <a:fillRect/>
          </a:stretch>
        </p:blipFill>
        <p:spPr bwMode="auto">
          <a:xfrm>
            <a:off x="611188" y="4710695"/>
            <a:ext cx="3621088" cy="167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24372"/>
            <a:ext cx="4253010" cy="2423791"/>
          </a:xfrm>
          <a:prstGeom prst="rect">
            <a:avLst/>
          </a:prstGeom>
        </p:spPr>
      </p:pic>
      <p:sp>
        <p:nvSpPr>
          <p:cNvPr id="4" name="文字方塊 10">
            <a:extLst>
              <a:ext uri="{FF2B5EF4-FFF2-40B4-BE49-F238E27FC236}">
                <a16:creationId xmlns:a16="http://schemas.microsoft.com/office/drawing/2014/main" id="{2846CBA8-21A9-B907-77A4-92E29EEC6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473" y="5544772"/>
            <a:ext cx="4318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逆向的熱流動一樣滿足第零及第一定律！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583962" y="687418"/>
            <a:ext cx="392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氣體自由擴散更是不可逆的過程</a:t>
            </a:r>
          </a:p>
        </p:txBody>
      </p:sp>
      <p:pic>
        <p:nvPicPr>
          <p:cNvPr id="5123" name="Picture 5" descr="F20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>
            <a:fillRect/>
          </a:stretch>
        </p:blipFill>
        <p:spPr bwMode="auto">
          <a:xfrm>
            <a:off x="2987824" y="1227315"/>
            <a:ext cx="214947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11760" y="5848805"/>
            <a:ext cx="385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熱交互作用在時間上似乎是有方向性。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字方塊 1"/>
          <p:cNvSpPr txBox="1">
            <a:spLocks noChangeArrowheads="1"/>
          </p:cNvSpPr>
          <p:nvPr/>
        </p:nvSpPr>
        <p:spPr bwMode="auto">
          <a:xfrm>
            <a:off x="1476375" y="795822"/>
            <a:ext cx="6047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但也有熱作用是可逆的，例如下圖的等溫壓縮：</a:t>
            </a:r>
          </a:p>
        </p:txBody>
      </p:sp>
      <p:pic>
        <p:nvPicPr>
          <p:cNvPr id="3075" name="Picture 4" descr="2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0"/>
          <a:stretch/>
        </p:blipFill>
        <p:spPr bwMode="auto">
          <a:xfrm>
            <a:off x="1571936" y="2582138"/>
            <a:ext cx="3049604" cy="267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文字方塊 9"/>
          <p:cNvSpPr txBox="1">
            <a:spLocks noChangeArrowheads="1"/>
          </p:cNvSpPr>
          <p:nvPr/>
        </p:nvSpPr>
        <p:spPr bwMode="auto">
          <a:xfrm>
            <a:off x="1476731" y="1212021"/>
            <a:ext cx="6643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任何熱過程只要進行地夠慢，</a:t>
            </a:r>
          </a:p>
        </p:txBody>
      </p:sp>
      <p:sp>
        <p:nvSpPr>
          <p:cNvPr id="3077" name="文字方塊 10"/>
          <p:cNvSpPr txBox="1">
            <a:spLocks noChangeArrowheads="1"/>
          </p:cNvSpPr>
          <p:nvPr/>
        </p:nvSpPr>
        <p:spPr bwMode="auto">
          <a:xfrm>
            <a:off x="1471974" y="2057989"/>
            <a:ext cx="6357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任何熱過程只要可以用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zh-TW" altLang="en-US" dirty="0"/>
              <a:t>上的一條線來描述，都是可逆過程。</a:t>
            </a:r>
          </a:p>
        </p:txBody>
      </p:sp>
      <p:sp>
        <p:nvSpPr>
          <p:cNvPr id="3078" name="矩形 6"/>
          <p:cNvSpPr>
            <a:spLocks noChangeArrowheads="1"/>
          </p:cNvSpPr>
          <p:nvPr/>
        </p:nvSpPr>
        <p:spPr bwMode="auto">
          <a:xfrm>
            <a:off x="1476375" y="1628775"/>
            <a:ext cx="588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使每一刻系統都處於平衡態，它就是可逆過程。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1475657" y="836712"/>
            <a:ext cx="691276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如何判斷一個過程是否為可逆？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若不可逆，如何判斷進行的方向？這是我們還沒有回答的問題。</a:t>
            </a:r>
          </a:p>
        </p:txBody>
      </p:sp>
      <p:pic>
        <p:nvPicPr>
          <p:cNvPr id="9" name="Picture 4" descr="200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8"/>
          <a:stretch/>
        </p:blipFill>
        <p:spPr bwMode="auto">
          <a:xfrm>
            <a:off x="5336722" y="1962908"/>
            <a:ext cx="2727099" cy="236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F2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>
            <a:fillRect/>
          </a:stretch>
        </p:blipFill>
        <p:spPr bwMode="auto">
          <a:xfrm>
            <a:off x="1475657" y="1962908"/>
            <a:ext cx="2029260" cy="420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左-右雙向箭號 1"/>
          <p:cNvSpPr/>
          <p:nvPr/>
        </p:nvSpPr>
        <p:spPr>
          <a:xfrm>
            <a:off x="3923928" y="2996952"/>
            <a:ext cx="936104" cy="504056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551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lh5.ggpht.com/_3vNeF2OJ7Vk/SHSPOFWgO3I/AAAAAAAAAOo/CkPoKULdtRE/s640/P1050510%E7%8E%89%E5%B1%B1%E9%A0%82%E6%9C%9B%E7%A8%9C%E7%B7%9A%E5%9C%93%E5%B3%B0-%E5%B0%8F%E5%8D%97%E5%B1%B1-%E5%8D%97%E7%8E%89%E5%B1%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3610769" cy="270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6" descr="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16495" r="34610" b="5424"/>
          <a:stretch>
            <a:fillRect/>
          </a:stretch>
        </p:blipFill>
        <p:spPr bwMode="auto">
          <a:xfrm>
            <a:off x="4825421" y="3495699"/>
            <a:ext cx="2326121" cy="270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文字方塊 4"/>
          <p:cNvSpPr txBox="1">
            <a:spLocks noChangeArrowheads="1"/>
          </p:cNvSpPr>
          <p:nvPr/>
        </p:nvSpPr>
        <p:spPr bwMode="auto">
          <a:xfrm>
            <a:off x="4850455" y="5574102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7" name="文字方塊 5"/>
          <p:cNvSpPr txBox="1">
            <a:spLocks noChangeArrowheads="1"/>
          </p:cNvSpPr>
          <p:nvPr/>
        </p:nvSpPr>
        <p:spPr bwMode="auto">
          <a:xfrm>
            <a:off x="6877228" y="4917271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8" name="文字方塊 6"/>
          <p:cNvSpPr txBox="1">
            <a:spLocks noChangeArrowheads="1"/>
          </p:cNvSpPr>
          <p:nvPr/>
        </p:nvSpPr>
        <p:spPr bwMode="auto">
          <a:xfrm>
            <a:off x="5671840" y="3244056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2" name="文字方塊 10"/>
          <p:cNvSpPr txBox="1">
            <a:spLocks noChangeArrowheads="1"/>
          </p:cNvSpPr>
          <p:nvPr/>
        </p:nvSpPr>
        <p:spPr bwMode="auto">
          <a:xfrm>
            <a:off x="1036400" y="6298345"/>
            <a:ext cx="7675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這個函數一找到，如同地圖上的高度標示，對此系統，就永久可重複使用！</a:t>
            </a:r>
          </a:p>
        </p:txBody>
      </p:sp>
      <p:sp>
        <p:nvSpPr>
          <p:cNvPr id="64523" name="矩形 10"/>
          <p:cNvSpPr>
            <a:spLocks noChangeArrowheads="1"/>
          </p:cNvSpPr>
          <p:nvPr/>
        </p:nvSpPr>
        <p:spPr bwMode="auto">
          <a:xfrm>
            <a:off x="1036400" y="2539629"/>
            <a:ext cx="5493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因此同內能、溫度也是壓力與體積等熱座標的函數！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115616" y="2953986"/>
                <a:ext cx="138082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953986"/>
                <a:ext cx="13808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A9636B2-317C-BE40-8D97-443EA0186A59}"/>
                  </a:ext>
                </a:extLst>
              </p:cNvPr>
              <p:cNvSpPr txBox="1"/>
              <p:nvPr/>
            </p:nvSpPr>
            <p:spPr>
              <a:xfrm>
                <a:off x="6780437" y="2945563"/>
                <a:ext cx="113729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A9636B2-317C-BE40-8D97-443EA0186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37" y="2945563"/>
                <a:ext cx="11372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3">
            <a:extLst>
              <a:ext uri="{FF2B5EF4-FFF2-40B4-BE49-F238E27FC236}">
                <a16:creationId xmlns:a16="http://schemas.microsoft.com/office/drawing/2014/main" id="{EA03DCCC-D0C9-014B-BC28-019658150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43" y="2563789"/>
            <a:ext cx="1705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若是固體：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281240A1-75FE-1876-7489-D28BB92C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32" y="898257"/>
            <a:ext cx="4677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對於一個無限小的過程，定義熵的變化為：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BAD6E93D-D5D8-8FC1-A244-D38F3ABBD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436" y="1437007"/>
            <a:ext cx="2928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熵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Entropy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" name="文字方塊 8">
            <a:extLst>
              <a:ext uri="{FF2B5EF4-FFF2-40B4-BE49-F238E27FC236}">
                <a16:creationId xmlns:a16="http://schemas.microsoft.com/office/drawing/2014/main" id="{D846C689-01F2-6A04-17C8-8D2346E84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576" y="2008515"/>
            <a:ext cx="7423618" cy="45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dirty="0"/>
              <a:t>熵如同內能、溫度等，是冷熱狀態的性質，一個狀態對應一個熵值。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68CFB189-4853-E293-1AAE-26D2B8B115F2}"/>
                  </a:ext>
                </a:extLst>
              </p:cNvPr>
              <p:cNvSpPr txBox="1"/>
              <p:nvPr/>
            </p:nvSpPr>
            <p:spPr>
              <a:xfrm>
                <a:off x="1115616" y="1335226"/>
                <a:ext cx="910092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68CFB189-4853-E293-1AAE-26D2B8B11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335226"/>
                <a:ext cx="910092" cy="610936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250px-Clausius">
            <a:extLst>
              <a:ext uri="{FF2B5EF4-FFF2-40B4-BE49-F238E27FC236}">
                <a16:creationId xmlns:a16="http://schemas.microsoft.com/office/drawing/2014/main" id="{CADC4D4F-1948-7368-3A71-608CFA11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8" y="264829"/>
            <a:ext cx="1453754" cy="172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68DBD-A91A-2DF1-1965-3040BBFA30EF}"/>
              </a:ext>
            </a:extLst>
          </p:cNvPr>
          <p:cNvSpPr txBox="1"/>
          <p:nvPr/>
        </p:nvSpPr>
        <p:spPr>
          <a:xfrm>
            <a:off x="1014576" y="4708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克勞修斯建議有一個新的狀態性質，稱為</a:t>
            </a:r>
            <a:r>
              <a:rPr lang="zh-TW" altLang="en-US" dirty="0">
                <a:solidFill>
                  <a:srgbClr val="FF0000"/>
                </a:solidFill>
              </a:rPr>
              <a:t>熵</a:t>
            </a:r>
            <a:r>
              <a:rPr lang="zh-TW" altLang="en-US" dirty="0"/>
              <a:t>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5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8" descr="F1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>
            <a:fillRect/>
          </a:stretch>
        </p:blipFill>
        <p:spPr bwMode="auto">
          <a:xfrm>
            <a:off x="6250943" y="3056819"/>
            <a:ext cx="2009164" cy="238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3265325" y="1800068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理想氣體</a:t>
            </a:r>
          </a:p>
        </p:txBody>
      </p:sp>
      <p:sp>
        <p:nvSpPr>
          <p:cNvPr id="24585" name="文字方塊 8"/>
          <p:cNvSpPr txBox="1">
            <a:spLocks noChangeArrowheads="1"/>
          </p:cNvSpPr>
          <p:nvPr/>
        </p:nvSpPr>
        <p:spPr bwMode="auto">
          <a:xfrm>
            <a:off x="5003358" y="5532913"/>
            <a:ext cx="4137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氣體的定溫狀態形成一條一條的等溫線！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1343663" y="4666090"/>
            <a:ext cx="22361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2334263" y="458989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8" name="Text Box 12"/>
              <p:cNvSpPr txBox="1">
                <a:spLocks noChangeArrowheads="1"/>
              </p:cNvSpPr>
              <p:nvPr/>
            </p:nvSpPr>
            <p:spPr bwMode="auto">
              <a:xfrm>
                <a:off x="3705863" y="4451778"/>
                <a:ext cx="762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en-US" altLang="zh-TW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58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863" y="4451778"/>
                <a:ext cx="762000" cy="366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751040" y="4208890"/>
            <a:ext cx="1497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定溫狀態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4810177" y="4437490"/>
            <a:ext cx="946126" cy="381000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4593" name="文字方塊 16"/>
          <p:cNvSpPr txBox="1">
            <a:spLocks noChangeArrowheads="1"/>
          </p:cNvSpPr>
          <p:nvPr/>
        </p:nvSpPr>
        <p:spPr bwMode="auto">
          <a:xfrm>
            <a:off x="4741347" y="2388201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Van der Waals </a:t>
            </a:r>
            <a:r>
              <a:rPr lang="zh-TW" altLang="en-US" sz="1800" dirty="0">
                <a:cs typeface="Times New Roman" pitchFamily="18" charset="0"/>
              </a:rPr>
              <a:t>氣體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41600" y="688975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狀態方程式</a:t>
            </a: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3879863" y="685800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 of State</a:t>
            </a:r>
            <a:endParaRPr lang="zh-TW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539204" y="1219200"/>
                <a:ext cx="138995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204" y="1219200"/>
                <a:ext cx="138995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459523" y="1787372"/>
                <a:ext cx="12192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523" y="1787372"/>
                <a:ext cx="12192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451316" y="2232904"/>
                <a:ext cx="2895600" cy="720325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𝑛𝑏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316" y="2232904"/>
                <a:ext cx="2895600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A358AC9-D9F3-FD07-41FA-CBA456F54BD8}"/>
              </a:ext>
            </a:extLst>
          </p:cNvPr>
          <p:cNvSpPr txBox="1"/>
          <p:nvPr/>
        </p:nvSpPr>
        <p:spPr>
          <a:xfrm>
            <a:off x="151660" y="5525584"/>
            <a:ext cx="492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固體的定溫狀態就一個點，沒有可以變化的</a:t>
            </a:r>
            <a:r>
              <a:rPr lang="en-US" dirty="0"/>
              <a:t>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6F6D3-64E8-9EA4-8D05-5C1CE4CBDA71}"/>
              </a:ext>
            </a:extLst>
          </p:cNvPr>
          <p:cNvSpPr txBox="1"/>
          <p:nvPr/>
        </p:nvSpPr>
        <p:spPr>
          <a:xfrm>
            <a:off x="5003358" y="5894579"/>
            <a:ext cx="316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壓力與體積可以連動變化的</a:t>
            </a:r>
            <a:r>
              <a:rPr lang="en-US" dirty="0"/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1146175" y="1124744"/>
            <a:ext cx="5256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熵是決定一個過程</a:t>
            </a:r>
            <a:r>
              <a:rPr lang="zh-TW" altLang="en-US" dirty="0">
                <a:solidFill>
                  <a:srgbClr val="FF3300"/>
                </a:solidFill>
              </a:rPr>
              <a:t>可逆與否</a:t>
            </a:r>
            <a:r>
              <a:rPr lang="zh-TW" altLang="en-US" dirty="0"/>
              <a:t>的物理量！</a:t>
            </a:r>
          </a:p>
        </p:txBody>
      </p:sp>
      <p:sp>
        <p:nvSpPr>
          <p:cNvPr id="66563" name="Text Box 9"/>
          <p:cNvSpPr txBox="1">
            <a:spLocks noChangeArrowheads="1"/>
          </p:cNvSpPr>
          <p:nvPr/>
        </p:nvSpPr>
        <p:spPr bwMode="auto">
          <a:xfrm>
            <a:off x="1146175" y="3563938"/>
            <a:ext cx="604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3300"/>
                </a:solidFill>
              </a:rPr>
              <a:t>所有的不可逆過程：</a:t>
            </a:r>
          </a:p>
        </p:txBody>
      </p:sp>
      <p:sp>
        <p:nvSpPr>
          <p:cNvPr id="66565" name="Text Box 9"/>
          <p:cNvSpPr txBox="1">
            <a:spLocks noChangeArrowheads="1"/>
          </p:cNvSpPr>
          <p:nvPr/>
        </p:nvSpPr>
        <p:spPr bwMode="auto">
          <a:xfrm>
            <a:off x="1146175" y="2135188"/>
            <a:ext cx="604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3300"/>
                </a:solidFill>
              </a:rPr>
              <a:t>所有的可逆過程：</a:t>
            </a:r>
          </a:p>
        </p:txBody>
      </p:sp>
      <p:pic>
        <p:nvPicPr>
          <p:cNvPr id="66567" name="Picture 4" descr="znet_hot_bath_tub_badestamp_andoey_energi_lite_bilde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10912"/>
            <a:ext cx="300037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 Box 4"/>
          <p:cNvSpPr txBox="1">
            <a:spLocks noChangeArrowheads="1"/>
          </p:cNvSpPr>
          <p:nvPr/>
        </p:nvSpPr>
        <p:spPr bwMode="auto">
          <a:xfrm>
            <a:off x="1217613" y="5207000"/>
            <a:ext cx="1857375" cy="3698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solidFill>
                  <a:srgbClr val="FF3300"/>
                </a:solidFill>
              </a:rPr>
              <a:t>熱力學第二定律</a:t>
            </a:r>
          </a:p>
        </p:txBody>
      </p:sp>
      <p:sp>
        <p:nvSpPr>
          <p:cNvPr id="66569" name="文字方塊 9"/>
          <p:cNvSpPr txBox="1">
            <a:spLocks noChangeArrowheads="1"/>
          </p:cNvSpPr>
          <p:nvPr/>
        </p:nvSpPr>
        <p:spPr bwMode="auto">
          <a:xfrm>
            <a:off x="1137422" y="1643540"/>
            <a:ext cx="5666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對於</a:t>
            </a:r>
            <a:r>
              <a:rPr lang="zh-TW" altLang="en-US" dirty="0">
                <a:solidFill>
                  <a:srgbClr val="FF0000"/>
                </a:solidFill>
              </a:rPr>
              <a:t>包含所有參與者的孤立系統</a:t>
            </a:r>
            <a:r>
              <a:rPr lang="zh-TW" altLang="en-US" dirty="0"/>
              <a:t>：</a:t>
            </a:r>
          </a:p>
        </p:txBody>
      </p:sp>
      <p:sp>
        <p:nvSpPr>
          <p:cNvPr id="66570" name="文字方塊 10"/>
          <p:cNvSpPr txBox="1">
            <a:spLocks noChangeArrowheads="1"/>
          </p:cNvSpPr>
          <p:nvPr/>
        </p:nvSpPr>
        <p:spPr bwMode="auto">
          <a:xfrm>
            <a:off x="1137422" y="635477"/>
            <a:ext cx="221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熵有甚麼用處？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218500" y="2520551"/>
                <a:ext cx="927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0" y="2520551"/>
                <a:ext cx="9278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17613" y="4007644"/>
                <a:ext cx="92868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13" y="4007644"/>
                <a:ext cx="92868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F20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5"/>
          <a:stretch>
            <a:fillRect/>
          </a:stretch>
        </p:blipFill>
        <p:spPr bwMode="auto">
          <a:xfrm>
            <a:off x="3383139" y="1997064"/>
            <a:ext cx="1312768" cy="26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4710467" y="3260019"/>
            <a:ext cx="424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這是熱力學第二定律不允許的！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4710467" y="3763256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3300"/>
                </a:solidFill>
              </a:rPr>
              <a:t>因此熱量總是由高溫系統流向低溫系統。</a:t>
            </a:r>
          </a:p>
        </p:txBody>
      </p:sp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3571210" y="991117"/>
            <a:ext cx="93662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3300"/>
                </a:solidFill>
              </a:rPr>
              <a:t>熱流動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6011" y="5575938"/>
            <a:ext cx="7470886" cy="45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TW" altLang="en-US" dirty="0"/>
              <a:t>熱力學第二定律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  <a:r>
              <a:rPr lang="zh-TW" altLang="en-US" dirty="0"/>
              <a:t>：導出熱力學第二定律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zh-TW" altLang="en-US" dirty="0"/>
              <a:t>！</a:t>
            </a:r>
          </a:p>
        </p:txBody>
      </p:sp>
      <p:pic>
        <p:nvPicPr>
          <p:cNvPr id="73737" name="Picture 4" descr="znet_hot_bath_tub_badestamp_andoey_energi_lite_bilde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4" y="1997064"/>
            <a:ext cx="2658126" cy="26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8" name="文字方塊 10"/>
          <p:cNvSpPr txBox="1">
            <a:spLocks noChangeArrowheads="1"/>
          </p:cNvSpPr>
          <p:nvPr/>
        </p:nvSpPr>
        <p:spPr bwMode="auto">
          <a:xfrm>
            <a:off x="4710467" y="1963031"/>
            <a:ext cx="2592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若熱由低溫流向高溫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800453" y="2420888"/>
                <a:ext cx="2034089" cy="6580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453" y="2420888"/>
                <a:ext cx="2034089" cy="6580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800454" y="4211125"/>
                <a:ext cx="93610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454" y="4211125"/>
                <a:ext cx="93610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23831D9A-30BD-A840-9411-41B0BAE24EDE}"/>
              </a:ext>
            </a:extLst>
          </p:cNvPr>
          <p:cNvSpPr txBox="1"/>
          <p:nvPr/>
        </p:nvSpPr>
        <p:spPr>
          <a:xfrm>
            <a:off x="606011" y="4886149"/>
            <a:ext cx="622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根據熵的定義，溫度高低唯一決定了熱的流向。</a:t>
            </a:r>
          </a:p>
        </p:txBody>
      </p:sp>
    </p:spTree>
    <p:extLst>
      <p:ext uri="{BB962C8B-B14F-4D97-AF65-F5344CB8AC3E}">
        <p14:creationId xmlns:p14="http://schemas.microsoft.com/office/powerpoint/2010/main" val="912060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428875" y="1039202"/>
            <a:ext cx="439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是甚麼力量推動系統朝向平衡態演化？</a:t>
            </a:r>
            <a:endParaRPr lang="zh-CN" altLang="en-US" dirty="0"/>
          </a:p>
        </p:txBody>
      </p:sp>
      <p:pic>
        <p:nvPicPr>
          <p:cNvPr id="5" name="Picture 4" descr="sna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56" y="1593115"/>
            <a:ext cx="39528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nap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69565"/>
            <a:ext cx="39147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D82D7D4-4B51-AA41-A1B0-8E8977C83122}"/>
              </a:ext>
            </a:extLst>
          </p:cNvPr>
          <p:cNvSpPr txBox="1"/>
          <p:nvPr/>
        </p:nvSpPr>
        <p:spPr>
          <a:xfrm>
            <a:off x="2428874" y="569275"/>
            <a:ext cx="439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自然界是朝向平衡態變化的。</a:t>
            </a:r>
            <a:endParaRPr lang="zh-CN" altLang="en-US" dirty="0"/>
          </a:p>
        </p:txBody>
      </p:sp>
      <p:pic>
        <p:nvPicPr>
          <p:cNvPr id="2" name="Picture 5" descr="F20_01">
            <a:extLst>
              <a:ext uri="{FF2B5EF4-FFF2-40B4-BE49-F238E27FC236}">
                <a16:creationId xmlns:a16="http://schemas.microsoft.com/office/drawing/2014/main" id="{63F35133-CB76-0102-E32B-D1E0E7DE7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74602"/>
            <a:ext cx="1872034" cy="41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434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entropy0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t="9351" r="18271" b="6378"/>
          <a:stretch>
            <a:fillRect/>
          </a:stretch>
        </p:blipFill>
        <p:spPr bwMode="auto">
          <a:xfrm>
            <a:off x="952040" y="1322251"/>
            <a:ext cx="4641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917710" y="472292"/>
            <a:ext cx="7336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熱會自動由高溫處流向低溫處，而且無法回頭，似乎有一股力量！</a:t>
            </a:r>
          </a:p>
        </p:txBody>
      </p:sp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文字方塊 14"/>
              <p:cNvSpPr txBox="1">
                <a:spLocks noChangeArrowheads="1"/>
              </p:cNvSpPr>
              <p:nvPr/>
            </p:nvSpPr>
            <p:spPr bwMode="auto">
              <a:xfrm>
                <a:off x="889990" y="4040331"/>
                <a:ext cx="194468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𝑄</m:t>
                    </m:r>
                  </m:oMath>
                </a14:m>
                <a:r>
                  <a:rPr lang="zh-TW" altLang="en-US" sz="1800" dirty="0"/>
                  <a:t>由</a:t>
                </a:r>
                <a:r>
                  <a:rPr lang="en-US" altLang="zh-TW" sz="18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zh-TW" altLang="en-US" sz="1800" dirty="0"/>
                  <a:t>流向</a:t>
                </a:r>
                <a:r>
                  <a:rPr lang="en-US" altLang="zh-TW" sz="1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54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990" y="4040331"/>
                <a:ext cx="1944687" cy="368300"/>
              </a:xfrm>
              <a:prstGeom prst="rect">
                <a:avLst/>
              </a:prstGeom>
              <a:blipFill>
                <a:blip r:embed="rId3"/>
                <a:stretch>
                  <a:fillRect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7" name="文字方塊 17"/>
          <p:cNvSpPr txBox="1">
            <a:spLocks noChangeArrowheads="1"/>
          </p:cNvSpPr>
          <p:nvPr/>
        </p:nvSpPr>
        <p:spPr bwMode="auto">
          <a:xfrm>
            <a:off x="2165261" y="5317216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直到</a:t>
            </a:r>
          </a:p>
        </p:txBody>
      </p:sp>
      <p:sp>
        <p:nvSpPr>
          <p:cNvPr id="27658" name="文字方塊 18"/>
          <p:cNvSpPr txBox="1">
            <a:spLocks noChangeArrowheads="1"/>
          </p:cNvSpPr>
          <p:nvPr/>
        </p:nvSpPr>
        <p:spPr bwMode="auto">
          <a:xfrm>
            <a:off x="5149092" y="4030638"/>
            <a:ext cx="236044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若繼續流，熵將變小！</a:t>
            </a:r>
          </a:p>
        </p:txBody>
      </p:sp>
      <p:sp>
        <p:nvSpPr>
          <p:cNvPr id="27659" name="文字方塊 19"/>
          <p:cNvSpPr txBox="1">
            <a:spLocks noChangeArrowheads="1"/>
          </p:cNvSpPr>
          <p:nvPr/>
        </p:nvSpPr>
        <p:spPr bwMode="auto">
          <a:xfrm>
            <a:off x="895712" y="5787822"/>
            <a:ext cx="6008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巨觀來說，熱一直流動，直到</a:t>
            </a:r>
            <a:r>
              <a:rPr lang="zh-TW" altLang="en-US" sz="1800" dirty="0">
                <a:solidFill>
                  <a:srgbClr val="FF0000"/>
                </a:solidFill>
              </a:rPr>
              <a:t>熵為最大值</a:t>
            </a:r>
            <a:r>
              <a:rPr lang="zh-TW" altLang="en-US" sz="1800" dirty="0"/>
              <a:t>時，達到平衡。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" name="向左箭號 15"/>
          <p:cNvSpPr/>
          <p:nvPr/>
        </p:nvSpPr>
        <p:spPr>
          <a:xfrm>
            <a:off x="2607802" y="1872323"/>
            <a:ext cx="1368425" cy="53254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019463" y="2836974"/>
            <a:ext cx="84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單向</a:t>
            </a:r>
          </a:p>
        </p:txBody>
      </p:sp>
      <p:sp>
        <p:nvSpPr>
          <p:cNvPr id="4" name="矩形 3"/>
          <p:cNvSpPr/>
          <p:nvPr/>
        </p:nvSpPr>
        <p:spPr>
          <a:xfrm>
            <a:off x="2967371" y="2559876"/>
            <a:ext cx="8097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201031" y="161028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031" y="1610283"/>
                <a:ext cx="288032" cy="369332"/>
              </a:xfrm>
              <a:prstGeom prst="rect">
                <a:avLst/>
              </a:prstGeom>
              <a:blipFill>
                <a:blip r:embed="rId4"/>
                <a:stretch>
                  <a:fillRect l="-4348" r="-13043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68C06A2D-BEFE-F74D-B6D3-61A2F9A739BA}"/>
              </a:ext>
            </a:extLst>
          </p:cNvPr>
          <p:cNvSpPr txBox="1"/>
          <p:nvPr/>
        </p:nvSpPr>
        <p:spPr>
          <a:xfrm>
            <a:off x="917710" y="825880"/>
            <a:ext cx="509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巨觀來說</a:t>
            </a:r>
            <a:r>
              <a:rPr lang="zh-TW" altLang="en-US" dirty="0"/>
              <a:t>，我們的答案是熱力學第二定律的熵</a:t>
            </a:r>
            <a:r>
              <a:rPr kumimoji="1" lang="zh-TW" altLang="en-US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B55A400-15B8-1D43-9C23-2004C75A62B2}"/>
                  </a:ext>
                </a:extLst>
              </p:cNvPr>
              <p:cNvSpPr txBox="1"/>
              <p:nvPr/>
            </p:nvSpPr>
            <p:spPr>
              <a:xfrm>
                <a:off x="985440" y="4506347"/>
                <a:ext cx="2034089" cy="6580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B55A400-15B8-1D43-9C23-2004C75A6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40" y="4506347"/>
                <a:ext cx="2034089" cy="6580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62421B2-AFF4-F047-ABE5-2786DFEA2913}"/>
                  </a:ext>
                </a:extLst>
              </p:cNvPr>
              <p:cNvSpPr txBox="1"/>
              <p:nvPr/>
            </p:nvSpPr>
            <p:spPr>
              <a:xfrm>
                <a:off x="6591211" y="4441755"/>
                <a:ext cx="2034089" cy="6580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62421B2-AFF4-F047-ABE5-2786DFEA2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211" y="4441755"/>
                <a:ext cx="2034089" cy="6580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2AB25DE-A285-C04B-813B-917E0E607A91}"/>
                  </a:ext>
                </a:extLst>
              </p:cNvPr>
              <p:cNvSpPr txBox="1"/>
              <p:nvPr/>
            </p:nvSpPr>
            <p:spPr>
              <a:xfrm>
                <a:off x="970809" y="3645413"/>
                <a:ext cx="112236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2AB25DE-A285-C04B-813B-917E0E607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09" y="3645413"/>
                <a:ext cx="1122363" cy="369332"/>
              </a:xfrm>
              <a:prstGeom prst="rect">
                <a:avLst/>
              </a:prstGeom>
              <a:blipFill>
                <a:blip r:embed="rId2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EC66A6C-E136-D243-A10B-B6F79C36E0F1}"/>
                  </a:ext>
                </a:extLst>
              </p:cNvPr>
              <p:cNvSpPr txBox="1"/>
              <p:nvPr/>
            </p:nvSpPr>
            <p:spPr>
              <a:xfrm>
                <a:off x="2954098" y="5303084"/>
                <a:ext cx="112236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EC66A6C-E136-D243-A10B-B6F79C36E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98" y="5303084"/>
                <a:ext cx="112236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D5234B1-65F8-4E4B-819B-7B764AD02C8D}"/>
                  </a:ext>
                </a:extLst>
              </p:cNvPr>
              <p:cNvSpPr txBox="1"/>
              <p:nvPr/>
            </p:nvSpPr>
            <p:spPr>
              <a:xfrm>
                <a:off x="5261233" y="4457824"/>
                <a:ext cx="112236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D5234B1-65F8-4E4B-819B-7B764AD02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233" y="4457824"/>
                <a:ext cx="1122363" cy="369332"/>
              </a:xfrm>
              <a:prstGeom prst="rect">
                <a:avLst/>
              </a:prstGeom>
              <a:blipFill>
                <a:blip r:embed="rId2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EAF3AFEC-7F9E-974D-B959-0E93E966A72C}"/>
                  </a:ext>
                </a:extLst>
              </p:cNvPr>
              <p:cNvSpPr txBox="1"/>
              <p:nvPr/>
            </p:nvSpPr>
            <p:spPr>
              <a:xfrm>
                <a:off x="970809" y="5316184"/>
                <a:ext cx="112236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EAF3AFEC-7F9E-974D-B959-0E93E966A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09" y="5316184"/>
                <a:ext cx="1122363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14">
            <a:extLst>
              <a:ext uri="{FF2B5EF4-FFF2-40B4-BE49-F238E27FC236}">
                <a16:creationId xmlns:a16="http://schemas.microsoft.com/office/drawing/2014/main" id="{B1A21839-0438-354D-ABAA-22FABB17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712" y="6195094"/>
            <a:ext cx="630097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巨觀下，是熵的極大化推動熱量的流動。而且無法回頭。</a:t>
            </a:r>
          </a:p>
        </p:txBody>
      </p:sp>
    </p:spTree>
    <p:extLst>
      <p:ext uri="{BB962C8B-B14F-4D97-AF65-F5344CB8AC3E}">
        <p14:creationId xmlns:p14="http://schemas.microsoft.com/office/powerpoint/2010/main" val="9620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/>
      <p:bldP spid="25" grpId="0" animBg="1"/>
      <p:bldP spid="28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82688" y="1015500"/>
            <a:ext cx="7732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兩個熱座標決定狀態，一個狀態必定只有一個確定的、特定的內能值！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192588" y="1514476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狀態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363788" y="1743076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4954588" y="174307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868988" y="1507004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熱座標 </a:t>
            </a:r>
          </a:p>
        </p:txBody>
      </p:sp>
      <p:sp>
        <p:nvSpPr>
          <p:cNvPr id="26632" name="Text Box 4"/>
          <p:cNvSpPr txBox="1">
            <a:spLocks noChangeArrowheads="1"/>
          </p:cNvSpPr>
          <p:nvPr/>
        </p:nvSpPr>
        <p:spPr bwMode="auto">
          <a:xfrm>
            <a:off x="3125788" y="490538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氣體的熱力學第一定律</a:t>
            </a:r>
          </a:p>
        </p:txBody>
      </p:sp>
      <p:pic>
        <p:nvPicPr>
          <p:cNvPr id="26636" name="Picture 6" descr="F2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>
            <a:fillRect/>
          </a:stretch>
        </p:blipFill>
        <p:spPr bwMode="auto">
          <a:xfrm>
            <a:off x="1193977" y="2025416"/>
            <a:ext cx="28209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文字方塊 13"/>
          <p:cNvSpPr txBox="1">
            <a:spLocks noChangeArrowheads="1"/>
          </p:cNvSpPr>
          <p:nvPr/>
        </p:nvSpPr>
        <p:spPr bwMode="auto">
          <a:xfrm>
            <a:off x="4083087" y="2250635"/>
            <a:ext cx="4857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每一個點必定有一個確定的、特定的內能！</a:t>
            </a:r>
          </a:p>
        </p:txBody>
      </p:sp>
      <p:sp>
        <p:nvSpPr>
          <p:cNvPr id="26638" name="Text Box 3"/>
          <p:cNvSpPr txBox="1">
            <a:spLocks noChangeArrowheads="1"/>
          </p:cNvSpPr>
          <p:nvPr/>
        </p:nvSpPr>
        <p:spPr bwMode="auto">
          <a:xfrm>
            <a:off x="1220788" y="1514476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1800" baseline="-25000"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zh-TW" altLang="en-US" sz="1800">
                <a:cs typeface="Times New Roman" pitchFamily="18" charset="0"/>
              </a:rPr>
              <a:t>內能</a:t>
            </a:r>
          </a:p>
        </p:txBody>
      </p:sp>
      <p:sp>
        <p:nvSpPr>
          <p:cNvPr id="26640" name="矩形 12"/>
          <p:cNvSpPr>
            <a:spLocks noChangeArrowheads="1"/>
          </p:cNvSpPr>
          <p:nvPr/>
        </p:nvSpPr>
        <p:spPr bwMode="auto">
          <a:xfrm>
            <a:off x="1191155" y="4920836"/>
            <a:ext cx="346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內能為壓力與體積的一個函數。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2789010" y="4430268"/>
                <a:ext cx="5562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1"/>
                    </a:solidFill>
                  </a:rPr>
                  <a:t>兩個熱座標的組合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對應</a:t>
                </a:r>
                <a:r>
                  <a:rPr lang="zh-TW" altLang="en-US" sz="1800" dirty="0"/>
                  <a:t>一內能。</a:t>
                </a:r>
                <a:endParaRPr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9010" y="4430268"/>
                <a:ext cx="5562600" cy="369332"/>
              </a:xfrm>
              <a:prstGeom prst="rect">
                <a:avLst/>
              </a:prstGeom>
              <a:blipFill>
                <a:blip r:embed="rId3"/>
                <a:stretch>
                  <a:fillRect l="-91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4"/>
          <p:cNvSpPr txBox="1">
            <a:spLocks noChangeArrowheads="1"/>
          </p:cNvSpPr>
          <p:nvPr/>
        </p:nvSpPr>
        <p:spPr bwMode="auto">
          <a:xfrm>
            <a:off x="1191155" y="5370099"/>
            <a:ext cx="6132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內能函數控制了氣體在達到熱平衡的過程中的熱量交換！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934200" y="1495470"/>
                <a:ext cx="79458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495470"/>
                <a:ext cx="79458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275681" y="4430268"/>
                <a:ext cx="1516505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81" y="4430268"/>
                <a:ext cx="1516505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523702" y="4920836"/>
                <a:ext cx="164070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702" y="4920836"/>
                <a:ext cx="1640706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8" descr="F19_01">
            <a:extLst>
              <a:ext uri="{FF2B5EF4-FFF2-40B4-BE49-F238E27FC236}">
                <a16:creationId xmlns:a16="http://schemas.microsoft.com/office/drawing/2014/main" id="{B8BB7309-720C-FCC3-6351-3D75291D4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4" b="8696"/>
          <a:stretch/>
        </p:blipFill>
        <p:spPr bwMode="auto">
          <a:xfrm>
            <a:off x="6849070" y="2989415"/>
            <a:ext cx="1913929" cy="22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7A75BD-7246-6AAA-FF8E-4C674D1569E1}"/>
              </a:ext>
            </a:extLst>
          </p:cNvPr>
          <p:cNvSpPr/>
          <p:nvPr/>
        </p:nvSpPr>
        <p:spPr>
          <a:xfrm>
            <a:off x="8229600" y="4159016"/>
            <a:ext cx="533399" cy="761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FC028-EB0E-4E7D-5875-4AB56FFCA036}"/>
                  </a:ext>
                </a:extLst>
              </p:cNvPr>
              <p:cNvSpPr txBox="1"/>
              <p:nvPr/>
            </p:nvSpPr>
            <p:spPr>
              <a:xfrm>
                <a:off x="1182688" y="5867877"/>
                <a:ext cx="4212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圖</m:t>
                    </m:r>
                  </m:oMath>
                </a14:m>
                <a:r>
                  <a:rPr lang="en-US" dirty="0"/>
                  <a:t>上</a:t>
                </a:r>
                <a:r>
                  <a:rPr lang="en-US" dirty="0" err="1"/>
                  <a:t>可以畫出等內能線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FC028-EB0E-4E7D-5875-4AB56FFCA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88" y="5867877"/>
                <a:ext cx="4212307" cy="369332"/>
              </a:xfrm>
              <a:prstGeom prst="rect">
                <a:avLst/>
              </a:prstGeom>
              <a:blipFill>
                <a:blip r:embed="rId15"/>
                <a:stretch>
                  <a:fillRect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  <p:bldP spid="17" grpId="0"/>
      <p:bldP spid="18" grpId="0"/>
      <p:bldP spid="20" grpId="0" animBg="1"/>
      <p:bldP spid="21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11"/>
          <p:cNvSpPr>
            <a:spLocks noChangeShapeType="1"/>
          </p:cNvSpPr>
          <p:nvPr/>
        </p:nvSpPr>
        <p:spPr bwMode="auto">
          <a:xfrm flipH="1">
            <a:off x="4475629" y="296253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1" name="Line 12"/>
          <p:cNvSpPr>
            <a:spLocks noChangeShapeType="1"/>
          </p:cNvSpPr>
          <p:nvPr/>
        </p:nvSpPr>
        <p:spPr bwMode="auto">
          <a:xfrm>
            <a:off x="4475629" y="364833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2" name="Line 13"/>
          <p:cNvSpPr>
            <a:spLocks noChangeShapeType="1"/>
          </p:cNvSpPr>
          <p:nvPr/>
        </p:nvSpPr>
        <p:spPr bwMode="auto">
          <a:xfrm flipV="1">
            <a:off x="4780429" y="296253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3" name="Rectangle 14"/>
          <p:cNvSpPr>
            <a:spLocks noChangeArrowheads="1"/>
          </p:cNvSpPr>
          <p:nvPr/>
        </p:nvSpPr>
        <p:spPr bwMode="auto">
          <a:xfrm>
            <a:off x="4475629" y="3343537"/>
            <a:ext cx="3048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Text Box 15"/>
              <p:cNvSpPr txBox="1">
                <a:spLocks noChangeArrowheads="1"/>
              </p:cNvSpPr>
              <p:nvPr/>
            </p:nvSpPr>
            <p:spPr bwMode="auto">
              <a:xfrm>
                <a:off x="4780429" y="3267337"/>
                <a:ext cx="685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altLang="zh-TW" sz="1800" b="0" i="0" baseline="-25000" dirty="0" err="1">
                          <a:latin typeface="Cambria Math"/>
                        </a:rPr>
                        <m:t>int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 </m:t>
                      </m:r>
                      <m:r>
                        <a:rPr lang="en-US" altLang="zh-TW" sz="1800" b="0" i="1" baseline="-25000" dirty="0" err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zh-TW" sz="1800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7654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0429" y="3267337"/>
                <a:ext cx="685800" cy="366713"/>
              </a:xfrm>
              <a:prstGeom prst="rect">
                <a:avLst/>
              </a:prstGeom>
              <a:blipFill rotWithShape="1">
                <a:blip r:embed="rId2"/>
                <a:stretch>
                  <a:fillRect b="-1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5" name="Line 16"/>
          <p:cNvSpPr>
            <a:spLocks noChangeShapeType="1"/>
          </p:cNvSpPr>
          <p:nvPr/>
        </p:nvSpPr>
        <p:spPr bwMode="auto">
          <a:xfrm flipH="1">
            <a:off x="7599829" y="303873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6" name="Line 17"/>
          <p:cNvSpPr>
            <a:spLocks noChangeShapeType="1"/>
          </p:cNvSpPr>
          <p:nvPr/>
        </p:nvSpPr>
        <p:spPr bwMode="auto">
          <a:xfrm>
            <a:off x="7599829" y="372453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7" name="Line 18"/>
          <p:cNvSpPr>
            <a:spLocks noChangeShapeType="1"/>
          </p:cNvSpPr>
          <p:nvPr/>
        </p:nvSpPr>
        <p:spPr bwMode="auto">
          <a:xfrm flipV="1">
            <a:off x="7904629" y="303873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8" name="Rectangle 19"/>
          <p:cNvSpPr>
            <a:spLocks noChangeArrowheads="1"/>
          </p:cNvSpPr>
          <p:nvPr/>
        </p:nvSpPr>
        <p:spPr bwMode="auto">
          <a:xfrm>
            <a:off x="7599829" y="3267337"/>
            <a:ext cx="304800" cy="4572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9" name="Text Box 20"/>
              <p:cNvSpPr txBox="1">
                <a:spLocks noChangeArrowheads="1"/>
              </p:cNvSpPr>
              <p:nvPr/>
            </p:nvSpPr>
            <p:spPr bwMode="auto">
              <a:xfrm>
                <a:off x="7904629" y="3281624"/>
                <a:ext cx="685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altLang="zh-TW" sz="1800" b="0" i="0" baseline="-25000" dirty="0" err="1">
                          <a:latin typeface="Cambria Math"/>
                        </a:rPr>
                        <m:t>in</m:t>
                      </m:r>
                      <m:r>
                        <a:rPr lang="en-US" altLang="zh-TW" sz="1800" b="0" i="1" baseline="-25000" dirty="0" err="1">
                          <a:latin typeface="Cambria Math"/>
                        </a:rPr>
                        <m:t>𝑡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 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altLang="zh-TW" sz="1800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765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4629" y="3281624"/>
                <a:ext cx="685800" cy="366713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1" name="AutoShape 23"/>
          <p:cNvSpPr>
            <a:spLocks noChangeArrowheads="1"/>
          </p:cNvSpPr>
          <p:nvPr/>
        </p:nvSpPr>
        <p:spPr bwMode="auto">
          <a:xfrm>
            <a:off x="5008532" y="2081865"/>
            <a:ext cx="381000" cy="7620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FFF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7663" name="Line 25"/>
          <p:cNvSpPr>
            <a:spLocks noChangeShapeType="1"/>
          </p:cNvSpPr>
          <p:nvPr/>
        </p:nvSpPr>
        <p:spPr bwMode="auto">
          <a:xfrm>
            <a:off x="5694829" y="3495937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65" name="AutoShape 23"/>
          <p:cNvSpPr>
            <a:spLocks noChangeArrowheads="1"/>
          </p:cNvSpPr>
          <p:nvPr/>
        </p:nvSpPr>
        <p:spPr bwMode="auto">
          <a:xfrm flipV="1">
            <a:off x="3942229" y="2200537"/>
            <a:ext cx="381000" cy="3810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FFF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pic>
        <p:nvPicPr>
          <p:cNvPr id="27666" name="Picture 4" descr="F18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881960" y="1580682"/>
            <a:ext cx="18684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文字方塊 13"/>
          <p:cNvSpPr txBox="1">
            <a:spLocks noChangeArrowheads="1"/>
          </p:cNvSpPr>
          <p:nvPr/>
        </p:nvSpPr>
        <p:spPr bwMode="auto">
          <a:xfrm>
            <a:off x="2519160" y="1027360"/>
            <a:ext cx="5979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1800" dirty="0"/>
              <a:t>熱與功都會造成內能的變化！兩者本質相同，可以加總！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8" name="文字方塊 1"/>
              <p:cNvSpPr txBox="1">
                <a:spLocks noChangeArrowheads="1"/>
              </p:cNvSpPr>
              <p:nvPr/>
            </p:nvSpPr>
            <p:spPr bwMode="auto">
              <a:xfrm>
                <a:off x="2519159" y="553611"/>
                <a:ext cx="46234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氣體與固體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int</m:t>
                        </m:r>
                      </m:sub>
                    </m:sSub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不同：</a:t>
                </a:r>
              </a:p>
            </p:txBody>
          </p:sp>
        </mc:Choice>
        <mc:Fallback xmlns="">
          <p:sp>
            <p:nvSpPr>
              <p:cNvPr id="27668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9159" y="553611"/>
                <a:ext cx="4623469" cy="369332"/>
              </a:xfrm>
              <a:prstGeom prst="rect">
                <a:avLst/>
              </a:prstGeom>
              <a:blipFill>
                <a:blip r:embed="rId5"/>
                <a:stretch>
                  <a:fillRect l="-1096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9" name="Text Box 8"/>
          <p:cNvSpPr txBox="1">
            <a:spLocks noChangeArrowheads="1"/>
          </p:cNvSpPr>
          <p:nvPr/>
        </p:nvSpPr>
        <p:spPr bwMode="auto">
          <a:xfrm>
            <a:off x="846043" y="4484449"/>
            <a:ext cx="7635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在熱過程中，系統進行的熱量交換，及所作的功，造成內能的變化。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713118" y="4055272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氣體的熱力學第一定律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654868" y="4055827"/>
                <a:ext cx="172207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868" y="4055827"/>
                <a:ext cx="1722074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942229" y="1579247"/>
                <a:ext cx="38100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229" y="1579247"/>
                <a:ext cx="3810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003084" y="1551975"/>
                <a:ext cx="350474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84" y="1551975"/>
                <a:ext cx="350474" cy="369332"/>
              </a:xfrm>
              <a:prstGeom prst="rect">
                <a:avLst/>
              </a:prstGeom>
              <a:blipFill>
                <a:blip r:embed="rId8"/>
                <a:stretch>
                  <a:fillRect l="-3571"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950639" y="5826381"/>
                <a:ext cx="205626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𝑑𝑄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𝑃𝑑𝑉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639" y="5826381"/>
                <a:ext cx="2056269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894229" y="5394435"/>
                <a:ext cx="5657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zh-TW" altLang="en-US" dirty="0"/>
                  <a:t>可以表示為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𝑃</m:t>
                    </m:r>
                    <m:r>
                      <a:rPr lang="en-US" altLang="zh-TW" b="0" i="1" dirty="0" smtClean="0">
                        <a:latin typeface="Cambria Math"/>
                      </a:rPr>
                      <m:t>𝑑𝑉</m:t>
                    </m:r>
                  </m:oMath>
                </a14:m>
                <a:r>
                  <a:rPr lang="zh-TW" altLang="en-US" dirty="0"/>
                  <a:t>，此式可以以微分形式表示為：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29" y="5394435"/>
                <a:ext cx="5657850" cy="369332"/>
              </a:xfrm>
              <a:prstGeom prst="rect">
                <a:avLst/>
              </a:prstGeom>
              <a:blipFill>
                <a:blip r:embed="rId10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>
            <a:off x="4940673" y="5957259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91988" y="6363267"/>
                <a:ext cx="8325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注意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𝑑𝑄</m:t>
                    </m:r>
                  </m:oMath>
                </a14:m>
                <a:r>
                  <a:rPr lang="zh-TW" altLang="en-US" dirty="0"/>
                  <a:t>如同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𝑑𝑊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𝑃𝑑𝑉</m:t>
                    </m:r>
                  </m:oMath>
                </a14:m>
                <a:r>
                  <a:rPr lang="zh-TW" altLang="en-US" dirty="0"/>
                  <a:t>，並不是一個狀態物理量函數的差，只是微小熱量交換！</a:t>
                </a: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88" y="6363267"/>
                <a:ext cx="8325972" cy="369332"/>
              </a:xfrm>
              <a:prstGeom prst="rect">
                <a:avLst/>
              </a:prstGeom>
              <a:blipFill>
                <a:blip r:embed="rId11"/>
                <a:stretch>
                  <a:fillRect l="-610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/>
          <p:cNvCxnSpPr/>
          <p:nvPr/>
        </p:nvCxnSpPr>
        <p:spPr>
          <a:xfrm>
            <a:off x="1493745" y="6506738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2255745" y="6506738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806F23-EB01-F54B-92C1-0E8A330598C4}"/>
              </a:ext>
            </a:extLst>
          </p:cNvPr>
          <p:cNvSpPr txBox="1"/>
          <p:nvPr/>
        </p:nvSpPr>
        <p:spPr>
          <a:xfrm>
            <a:off x="881960" y="4896879"/>
            <a:ext cx="702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吸熱後如果有作等值的功，內能不會變，溫度就可能不變。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/>
      <p:bldP spid="26" grpId="0" animBg="1"/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705464" y="700186"/>
                <a:ext cx="172207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464" y="700186"/>
                <a:ext cx="1722073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9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788140"/>
            <a:ext cx="14970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20T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192952"/>
            <a:ext cx="11636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/>
          <p:cNvSpPr/>
          <p:nvPr/>
        </p:nvSpPr>
        <p:spPr>
          <a:xfrm>
            <a:off x="3055937" y="580052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6871" name="文字方塊 11"/>
          <p:cNvSpPr txBox="1">
            <a:spLocks noChangeArrowheads="1"/>
          </p:cNvSpPr>
          <p:nvPr/>
        </p:nvSpPr>
        <p:spPr bwMode="auto">
          <a:xfrm>
            <a:off x="2370137" y="1418252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可查</a:t>
            </a:r>
          </a:p>
        </p:txBody>
      </p:sp>
      <p:cxnSp>
        <p:nvCxnSpPr>
          <p:cNvPr id="14" name="直線接點 13"/>
          <p:cNvCxnSpPr>
            <a:stCxn id="36871" idx="0"/>
            <a:endCxn id="11" idx="3"/>
          </p:cNvCxnSpPr>
          <p:nvPr/>
        </p:nvCxnSpPr>
        <p:spPr>
          <a:xfrm rot="5400000" flipH="1" flipV="1">
            <a:off x="2813844" y="1076145"/>
            <a:ext cx="317500" cy="3667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3894137" y="580052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6874" name="文字方塊 15"/>
          <p:cNvSpPr txBox="1">
            <a:spLocks noChangeArrowheads="1"/>
          </p:cNvSpPr>
          <p:nvPr/>
        </p:nvSpPr>
        <p:spPr bwMode="auto">
          <a:xfrm>
            <a:off x="4122737" y="1494452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可算</a:t>
            </a:r>
          </a:p>
        </p:txBody>
      </p:sp>
      <p:cxnSp>
        <p:nvCxnSpPr>
          <p:cNvPr id="17" name="直線接點 16"/>
          <p:cNvCxnSpPr/>
          <p:nvPr/>
        </p:nvCxnSpPr>
        <p:spPr>
          <a:xfrm rot="16200000" flipV="1">
            <a:off x="4275137" y="1189652"/>
            <a:ext cx="30480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876" name="文字方塊 20"/>
              <p:cNvSpPr txBox="1">
                <a:spLocks noChangeArrowheads="1"/>
              </p:cNvSpPr>
              <p:nvPr/>
            </p:nvSpPr>
            <p:spPr bwMode="auto">
              <a:xfrm>
                <a:off x="1843086" y="4633000"/>
                <a:ext cx="19812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𝑄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就可以得到了！</a:t>
                </a:r>
              </a:p>
            </p:txBody>
          </p:sp>
        </mc:Choice>
        <mc:Fallback xmlns="">
          <p:sp>
            <p:nvSpPr>
              <p:cNvPr id="36876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6" y="4633000"/>
                <a:ext cx="1981200" cy="369887"/>
              </a:xfrm>
              <a:prstGeom prst="rect">
                <a:avLst/>
              </a:prstGeom>
              <a:blipFill>
                <a:blip r:embed="rId5"/>
                <a:stretch>
                  <a:fillRect t="-6452" r="-1274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877" name="Picture 5" descr="D:\Dropbox\Documents\課程\YoungTextBook\Images\Chapter19\A_Images\A_Figures_and_Photos\19_06_Figu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8" r="69620" b="4509"/>
          <a:stretch>
            <a:fillRect/>
          </a:stretch>
        </p:blipFill>
        <p:spPr bwMode="auto">
          <a:xfrm>
            <a:off x="4821237" y="411777"/>
            <a:ext cx="1600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1843086" y="5440977"/>
                <a:ext cx="684371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以後就能利用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找到的函數</a:t>
                </a:r>
                <a:r>
                  <a:rPr lang="zh-TW" altLang="en-US" sz="1800" dirty="0"/>
                  <a:t>決定該物質任一個過程的熱量交換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TW" altLang="en-US" sz="2000" i="1" dirty="0">
                    <a:latin typeface="Times New Roman" pitchFamily="18" charset="0"/>
                  </a:rPr>
                  <a:t>。</a:t>
                </a:r>
                <a:endParaRPr lang="en-US" altLang="zh-TW" sz="1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6" y="5440977"/>
                <a:ext cx="6843713" cy="400110"/>
              </a:xfrm>
              <a:prstGeom prst="rect">
                <a:avLst/>
              </a:prstGeom>
              <a:blipFill>
                <a:blip r:embed="rId7"/>
                <a:stretch>
                  <a:fillRect l="-556" t="-9375" b="-281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5"/>
          <p:cNvSpPr>
            <a:spLocks noChangeArrowheads="1"/>
          </p:cNvSpPr>
          <p:nvPr/>
        </p:nvSpPr>
        <p:spPr bwMode="auto">
          <a:xfrm>
            <a:off x="1843087" y="5059977"/>
            <a:ext cx="4801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對於一種物質，作</a:t>
            </a:r>
            <a:r>
              <a:rPr lang="zh-TW" altLang="en-US" sz="1800" dirty="0">
                <a:solidFill>
                  <a:srgbClr val="FF0000"/>
                </a:solidFill>
              </a:rPr>
              <a:t>一次實驗</a:t>
            </a:r>
            <a:r>
              <a:rPr lang="zh-TW" altLang="en-US" sz="1800" dirty="0"/>
              <a:t>找到此內能函數，</a:t>
            </a:r>
          </a:p>
        </p:txBody>
      </p:sp>
      <p:sp>
        <p:nvSpPr>
          <p:cNvPr id="19" name="矩形 17"/>
          <p:cNvSpPr>
            <a:spLocks noChangeArrowheads="1"/>
          </p:cNvSpPr>
          <p:nvPr/>
        </p:nvSpPr>
        <p:spPr bwMode="auto">
          <a:xfrm>
            <a:off x="1843087" y="5898177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Times New Roman" pitchFamily="18" charset="0"/>
              </a:rPr>
              <a:t>就像地圖或列表！</a:t>
            </a:r>
            <a:endParaRPr lang="zh-TW" alt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959080" y="1891876"/>
            <a:ext cx="5365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但比熱與路徑有關。</a:t>
            </a:r>
            <a:r>
              <a:rPr lang="en-TW" sz="1800" dirty="0"/>
              <a:t>同樣溫度變化對應不同熱量。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430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96319"/>
              </p:ext>
            </p:extLst>
          </p:nvPr>
        </p:nvGraphicFramePr>
        <p:xfrm>
          <a:off x="990600" y="3200400"/>
          <a:ext cx="1524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838200" imgH="228600" progId="Equation.3">
                  <p:embed/>
                </p:oleObj>
              </mc:Choice>
              <mc:Fallback>
                <p:oleObj name="方程式" r:id="rId2" imgW="8382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1524000" cy="415925"/>
                      </a:xfrm>
                      <a:prstGeom prst="rect">
                        <a:avLst/>
                      </a:prstGeom>
                      <a:solidFill>
                        <a:srgbClr val="FFFA87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959081" y="2743199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定容過程</a:t>
            </a:r>
          </a:p>
        </p:txBody>
      </p:sp>
      <p:graphicFrame>
        <p:nvGraphicFramePr>
          <p:cNvPr id="43014" name="Object 12"/>
          <p:cNvGraphicFramePr>
            <a:graphicFrameLocks noChangeAspect="1"/>
          </p:cNvGraphicFramePr>
          <p:nvPr/>
        </p:nvGraphicFramePr>
        <p:xfrm>
          <a:off x="990600" y="5029200"/>
          <a:ext cx="1501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825142" imgH="215806" progId="Equation.3">
                  <p:embed/>
                </p:oleObj>
              </mc:Choice>
              <mc:Fallback>
                <p:oleObj name="方程式" r:id="rId4" imgW="825142" imgH="21580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1501775" cy="393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14"/>
          <p:cNvSpPr txBox="1">
            <a:spLocks noChangeArrowheads="1"/>
          </p:cNvSpPr>
          <p:nvPr/>
        </p:nvSpPr>
        <p:spPr bwMode="auto">
          <a:xfrm>
            <a:off x="959081" y="4582173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定壓過程</a:t>
            </a:r>
          </a:p>
        </p:txBody>
      </p:sp>
      <p:pic>
        <p:nvPicPr>
          <p:cNvPr id="43017" name="Picture 16" descr="21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65" y="307539"/>
            <a:ext cx="2301636" cy="2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018" name="文字方塊 10"/>
              <p:cNvSpPr txBox="1">
                <a:spLocks noChangeArrowheads="1"/>
              </p:cNvSpPr>
              <p:nvPr/>
            </p:nvSpPr>
            <p:spPr bwMode="auto">
              <a:xfrm>
                <a:off x="962890" y="457200"/>
                <a:ext cx="38377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氣體也可以定義莫耳比熱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43018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890" y="457200"/>
                <a:ext cx="3837709" cy="369332"/>
              </a:xfrm>
              <a:prstGeom prst="rect">
                <a:avLst/>
              </a:prstGeom>
              <a:blipFill>
                <a:blip r:embed="rId7"/>
                <a:stretch>
                  <a:fillRect l="-990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9" name="Picture 12" descr="D:\Dropbox\Documents\課程\YoungTextBook\Images\Chapter19\A_Images\A_Figures_and_Photos\19_18_Figure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/>
          <a:stretch>
            <a:fillRect/>
          </a:stretch>
        </p:blipFill>
        <p:spPr bwMode="auto">
          <a:xfrm>
            <a:off x="7010400" y="2743181"/>
            <a:ext cx="17748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3" descr="D:\Dropbox\Documents\課程\YoungTextBook\Images\Chapter19\A_Images\A_Figures_and_Photos\19_18_Figure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b="729"/>
          <a:stretch>
            <a:fillRect/>
          </a:stretch>
        </p:blipFill>
        <p:spPr bwMode="auto">
          <a:xfrm>
            <a:off x="7029449" y="4704075"/>
            <a:ext cx="1736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743200" y="3200400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200400"/>
                <a:ext cx="13716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743200" y="5029200"/>
                <a:ext cx="127936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029200"/>
                <a:ext cx="1279364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476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0">
            <a:extLst>
              <a:ext uri="{FF2B5EF4-FFF2-40B4-BE49-F238E27FC236}">
                <a16:creationId xmlns:a16="http://schemas.microsoft.com/office/drawing/2014/main" id="{56E20887-CC6A-1045-A9A7-3A786FF72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91" y="2307842"/>
            <a:ext cx="28817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有兩個比熱特別有用。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A7F9F-5272-214B-BA48-9B9709590856}"/>
              </a:ext>
            </a:extLst>
          </p:cNvPr>
          <p:cNvSpPr txBox="1"/>
          <p:nvPr/>
        </p:nvSpPr>
        <p:spPr>
          <a:xfrm>
            <a:off x="959080" y="835581"/>
            <a:ext cx="506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單位莫耳數氣體，單位溫度變化對應的熱量。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">
                <a:extLst>
                  <a:ext uri="{FF2B5EF4-FFF2-40B4-BE49-F238E27FC236}">
                    <a16:creationId xmlns:a16="http://schemas.microsoft.com/office/drawing/2014/main" id="{D2C41151-7E0F-0C44-AC3D-0BD175FD4871}"/>
                  </a:ext>
                </a:extLst>
              </p:cNvPr>
              <p:cNvSpPr txBox="1"/>
              <p:nvPr/>
            </p:nvSpPr>
            <p:spPr>
              <a:xfrm>
                <a:off x="1027883" y="1270920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𝑛𝑐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">
                <a:extLst>
                  <a:ext uri="{FF2B5EF4-FFF2-40B4-BE49-F238E27FC236}">
                    <a16:creationId xmlns:a16="http://schemas.microsoft.com/office/drawing/2014/main" id="{D2C41151-7E0F-0C44-AC3D-0BD175FD4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83" y="1270920"/>
                <a:ext cx="1371600" cy="369332"/>
              </a:xfrm>
              <a:prstGeom prst="rect">
                <a:avLst/>
              </a:prstGeom>
              <a:blipFill>
                <a:blip r:embed="rId1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5E50FE-5143-11E2-4E50-B29C1B47CE1E}"/>
              </a:ext>
            </a:extLst>
          </p:cNvPr>
          <p:cNvSpPr txBox="1"/>
          <p:nvPr/>
        </p:nvSpPr>
        <p:spPr>
          <a:xfrm>
            <a:off x="940687" y="3723014"/>
            <a:ext cx="622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每莫耳氣體，經定容過程，每單位溫度增加所吸收的熱量</a:t>
            </a:r>
            <a:r>
              <a:rPr lang="en-US" dirty="0"/>
              <a:t>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4CA21-8B7D-1F1F-1D18-3D422AD78DBB}"/>
              </a:ext>
            </a:extLst>
          </p:cNvPr>
          <p:cNvSpPr txBox="1"/>
          <p:nvPr/>
        </p:nvSpPr>
        <p:spPr>
          <a:xfrm>
            <a:off x="959080" y="5567559"/>
            <a:ext cx="622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每莫耳氣體，經定壓過程，每單位溫度增加所吸收的熱量</a:t>
            </a:r>
            <a:r>
              <a:rPr lang="en-US" dirty="0"/>
              <a:t>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文字方塊 7"/>
          <p:cNvSpPr txBox="1">
            <a:spLocks noChangeArrowheads="1"/>
          </p:cNvSpPr>
          <p:nvPr/>
        </p:nvSpPr>
        <p:spPr bwMode="auto">
          <a:xfrm>
            <a:off x="609600" y="536909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對於理想氣體：</a:t>
            </a:r>
          </a:p>
        </p:txBody>
      </p:sp>
      <p:pic>
        <p:nvPicPr>
          <p:cNvPr id="46089" name="Picture 4" descr="F18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7115013" y="3269328"/>
            <a:ext cx="1819645" cy="274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4234853" y="1000362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熱力學第一定律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1828800" y="994109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熱力學第零定律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44739" y="1482550"/>
                <a:ext cx="987322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𝑛𝑅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739" y="1482550"/>
                <a:ext cx="987322" cy="609077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6">
            <a:extLst>
              <a:ext uri="{FF2B5EF4-FFF2-40B4-BE49-F238E27FC236}">
                <a16:creationId xmlns:a16="http://schemas.microsoft.com/office/drawing/2014/main" id="{3B9333C9-A2ED-DC47-8C33-A0BFA110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799" y="2160194"/>
            <a:ext cx="6351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利用這兩個式子，即能判斷</a:t>
            </a:r>
            <a:r>
              <a:rPr lang="zh-TW" altLang="en-US" sz="1800" dirty="0">
                <a:latin typeface="新細明體" pitchFamily="18" charset="-120"/>
              </a:rPr>
              <a:t>氣體與外界是否達到熱平衡，</a:t>
            </a:r>
            <a:endParaRPr lang="en-US" altLang="zh-TW" sz="1800" dirty="0">
              <a:latin typeface="新細明體" pitchFamily="18" charset="-120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E7529-2964-4D4A-4443-EEC32261C3C3}"/>
                  </a:ext>
                </a:extLst>
              </p:cNvPr>
              <p:cNvSpPr txBox="1"/>
              <p:nvPr/>
            </p:nvSpPr>
            <p:spPr>
              <a:xfrm>
                <a:off x="1522288" y="2574629"/>
                <a:ext cx="7008440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latin typeface="新細明體" pitchFamily="18" charset="-120"/>
                  </a:rPr>
                  <a:t>以及計算在達到</a:t>
                </a:r>
                <a:r>
                  <a:rPr lang="zh-TW" altLang="en-US" sz="1800" dirty="0"/>
                  <a:t>熱平衡的熱過程中進行的、見不到的熱量交換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標楷體" pitchFamily="65" charset="-120"/>
                      </a:rPr>
                      <m:t>𝑄</m:t>
                    </m:r>
                  </m:oMath>
                </a14:m>
                <a:r>
                  <a:rPr lang="zh-TW" altLang="en-US" sz="1800" dirty="0">
                    <a:latin typeface="新細明體" pitchFamily="18" charset="-120"/>
                    <a:ea typeface="標楷體" pitchFamily="65" charset="-12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E7529-2964-4D4A-4443-EEC32261C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88" y="2574629"/>
                <a:ext cx="7008440" cy="392993"/>
              </a:xfrm>
              <a:prstGeom prst="rect">
                <a:avLst/>
              </a:prstGeom>
              <a:blipFill>
                <a:blip r:embed="rId5"/>
                <a:stretch>
                  <a:fillRect l="-906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baloon%20dream">
            <a:extLst>
              <a:ext uri="{FF2B5EF4-FFF2-40B4-BE49-F238E27FC236}">
                <a16:creationId xmlns:a16="http://schemas.microsoft.com/office/drawing/2014/main" id="{7D29F934-460B-8ACA-3982-AD1DE9B0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2" y="3265810"/>
            <a:ext cx="2060397" cy="274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39D56-1715-F109-FD41-1F790A104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013" y="3259015"/>
            <a:ext cx="4710772" cy="2753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7">
                <a:extLst>
                  <a:ext uri="{FF2B5EF4-FFF2-40B4-BE49-F238E27FC236}">
                    <a16:creationId xmlns:a16="http://schemas.microsoft.com/office/drawing/2014/main" id="{0407866E-F370-0FA0-D648-3377CCE4CA4A}"/>
                  </a:ext>
                </a:extLst>
              </p:cNvPr>
              <p:cNvSpPr txBox="1"/>
              <p:nvPr/>
            </p:nvSpPr>
            <p:spPr>
              <a:xfrm>
                <a:off x="4234853" y="1475112"/>
                <a:ext cx="2843374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𝑛𝑅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𝑛𝑅𝑇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,3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5" name="文字方塊 17">
                <a:extLst>
                  <a:ext uri="{FF2B5EF4-FFF2-40B4-BE49-F238E27FC236}">
                    <a16:creationId xmlns:a16="http://schemas.microsoft.com/office/drawing/2014/main" id="{0407866E-F370-0FA0-D648-3377CCE4C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853" y="1475112"/>
                <a:ext cx="2843374" cy="616515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E2DBDDAA-58D4-C439-8A2F-3EE05616D26B}"/>
                  </a:ext>
                </a:extLst>
              </p:cNvPr>
              <p:cNvSpPr txBox="1"/>
              <p:nvPr/>
            </p:nvSpPr>
            <p:spPr>
              <a:xfrm>
                <a:off x="7300935" y="1598703"/>
                <a:ext cx="1447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E2DBDDAA-58D4-C439-8A2F-3EE05616D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935" y="1598703"/>
                <a:ext cx="14478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8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022518" y="1062059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預測一：計算定壓過程的吸放熱，得出定壓比熱。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050227" y="1524000"/>
            <a:ext cx="3092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在定壓下，熱等於焓差。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1023401" y="4544378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根據定義</a:t>
            </a:r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1041330" y="5596533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</a:t>
            </a:r>
          </a:p>
        </p:txBody>
      </p:sp>
      <p:pic>
        <p:nvPicPr>
          <p:cNvPr id="52234" name="Picture 12" descr="F19_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51482" b="8752"/>
          <a:stretch/>
        </p:blipFill>
        <p:spPr bwMode="auto">
          <a:xfrm>
            <a:off x="5631735" y="3325666"/>
            <a:ext cx="2526964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64081" y="2057400"/>
                <a:ext cx="6022519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=∆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int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𝑃𝑉</m:t>
                          </m:r>
                          <m:r>
                            <m:rPr>
                              <m:nor/>
                            </m:rPr>
                            <a:rPr lang="zh-TW" altLang="en-US" i="1" dirty="0"/>
                            <m:t> 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𝑛𝑅𝑇</m:t>
                          </m:r>
                          <m:r>
                            <m:rPr>
                              <m:nor/>
                            </m:rPr>
                            <a:rPr lang="zh-TW" altLang="en-US" i="1" dirty="0"/>
                            <m:t> 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81" y="2057400"/>
                <a:ext cx="602251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64965" y="5006319"/>
                <a:ext cx="1298118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65" y="5006319"/>
                <a:ext cx="1298118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752124" y="5575319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24" y="5575319"/>
                <a:ext cx="13716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046763" y="2894897"/>
                <a:ext cx="518160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𝑃𝑉</m:t>
                          </m:r>
                        </m:e>
                      </m:d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63" y="2894897"/>
                <a:ext cx="5181600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1143000" y="251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或：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656ED507-28F9-A19F-F581-F9CEE5411072}"/>
                  </a:ext>
                </a:extLst>
              </p:cNvPr>
              <p:cNvSpPr txBox="1"/>
              <p:nvPr/>
            </p:nvSpPr>
            <p:spPr>
              <a:xfrm>
                <a:off x="1050227" y="3311843"/>
                <a:ext cx="4207573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𝑛𝑅𝑇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656ED507-28F9-A19F-F581-F9CEE5411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27" y="3311843"/>
                <a:ext cx="4207573" cy="36933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2" grpId="0"/>
      <p:bldP spid="12" grpId="0" animBg="1"/>
      <p:bldP spid="13" grpId="0" animBg="1"/>
      <p:bldP spid="14" grpId="0" animBg="1"/>
      <p:bldP spid="3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7878</TotalTime>
  <Words>1734</Words>
  <Application>Microsoft Macintosh PowerPoint</Application>
  <PresentationFormat>On-screen Show (4:3)</PresentationFormat>
  <Paragraphs>226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新細明體</vt:lpstr>
      <vt:lpstr>Arial</vt:lpstr>
      <vt:lpstr>Cambria Math</vt:lpstr>
      <vt:lpstr>Times New Roman</vt:lpstr>
      <vt:lpstr>預設簡報設計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Chia-Hung Chang</dc:creator>
  <cp:lastModifiedBy>Chia-Hung Vincent Chang</cp:lastModifiedBy>
  <cp:revision>466</cp:revision>
  <cp:lastPrinted>2024-12-09T04:11:37Z</cp:lastPrinted>
  <dcterms:created xsi:type="dcterms:W3CDTF">1601-01-01T00:00:00Z</dcterms:created>
  <dcterms:modified xsi:type="dcterms:W3CDTF">2025-02-17T03:31:27Z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