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40" r:id="rId2"/>
    <p:sldId id="524" r:id="rId3"/>
    <p:sldId id="742" r:id="rId4"/>
    <p:sldId id="741" r:id="rId5"/>
    <p:sldId id="446" r:id="rId6"/>
    <p:sldId id="526" r:id="rId7"/>
    <p:sldId id="743" r:id="rId8"/>
    <p:sldId id="744" r:id="rId9"/>
    <p:sldId id="291" r:id="rId10"/>
    <p:sldId id="430" r:id="rId11"/>
    <p:sldId id="431" r:id="rId12"/>
    <p:sldId id="520" r:id="rId13"/>
    <p:sldId id="527" r:id="rId14"/>
    <p:sldId id="529" r:id="rId15"/>
    <p:sldId id="528" r:id="rId16"/>
    <p:sldId id="745" r:id="rId17"/>
    <p:sldId id="839" r:id="rId18"/>
    <p:sldId id="837" r:id="rId19"/>
    <p:sldId id="713" r:id="rId20"/>
    <p:sldId id="714" r:id="rId21"/>
    <p:sldId id="715" r:id="rId22"/>
    <p:sldId id="303" r:id="rId23"/>
    <p:sldId id="310" r:id="rId24"/>
    <p:sldId id="272" r:id="rId25"/>
    <p:sldId id="626" r:id="rId26"/>
    <p:sldId id="273" r:id="rId27"/>
    <p:sldId id="623" r:id="rId28"/>
    <p:sldId id="624" r:id="rId29"/>
    <p:sldId id="625" r:id="rId30"/>
    <p:sldId id="364" r:id="rId31"/>
    <p:sldId id="365" r:id="rId32"/>
    <p:sldId id="350" r:id="rId33"/>
    <p:sldId id="335" r:id="rId34"/>
    <p:sldId id="840" r:id="rId35"/>
    <p:sldId id="630" r:id="rId36"/>
    <p:sldId id="631" r:id="rId37"/>
    <p:sldId id="632" r:id="rId38"/>
    <p:sldId id="633" r:id="rId39"/>
    <p:sldId id="634" r:id="rId40"/>
    <p:sldId id="635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26"/>
  </p:normalViewPr>
  <p:slideViewPr>
    <p:cSldViewPr>
      <p:cViewPr varScale="1">
        <p:scale>
          <a:sx n="121" d="100"/>
          <a:sy n="121" d="100"/>
        </p:scale>
        <p:origin x="14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17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3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90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10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4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7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0D66-1349-4042-9B61-C186E8CD4486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jpeg"/><Relationship Id="rId7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jpeg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8.jpeg"/><Relationship Id="rId10" Type="http://schemas.openxmlformats.org/officeDocument/2006/relationships/image" Target="NULL"/><Relationship Id="rId4" Type="http://schemas.openxmlformats.org/officeDocument/2006/relationships/image" Target="../media/image17.jpe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2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8" Type="http://schemas.openxmlformats.org/officeDocument/2006/relationships/image" Target="../media/image560.png"/><Relationship Id="rId3" Type="http://schemas.openxmlformats.org/officeDocument/2006/relationships/image" Target="../media/image55.png"/><Relationship Id="rId7" Type="http://schemas.openxmlformats.org/officeDocument/2006/relationships/image" Target="../media/image35.png"/><Relationship Id="rId17" Type="http://schemas.openxmlformats.org/officeDocument/2006/relationships/image" Target="../media/image561.png"/><Relationship Id="rId2" Type="http://schemas.openxmlformats.org/officeDocument/2006/relationships/image" Target="../media/image49.png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4.jpeg"/><Relationship Id="rId19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hyperlink" Target="http://upload.wikimedia.org/wikipedia/commons/5/57/James_Clerk_Maxwell.png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28.jpe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90.png"/><Relationship Id="rId16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65.png"/><Relationship Id="rId10" Type="http://schemas.openxmlformats.org/officeDocument/2006/relationships/image" Target="../media/image610.png"/><Relationship Id="rId4" Type="http://schemas.openxmlformats.org/officeDocument/2006/relationships/image" Target="../media/image36.jpe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39.jpe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42.jpeg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41.jpe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7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1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3.gif"/><Relationship Id="rId4" Type="http://schemas.openxmlformats.org/officeDocument/2006/relationships/image" Target="NULL"/><Relationship Id="rId9" Type="http://schemas.openxmlformats.org/officeDocument/2006/relationships/hyperlink" Target="http://upload.wikimedia.org/wikipedia/commons/a/aa/VFPt_dipole_animation_electric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1.png"/><Relationship Id="rId5" Type="http://schemas.openxmlformats.org/officeDocument/2006/relationships/image" Target="../media/image851.png"/><Relationship Id="rId4" Type="http://schemas.openxmlformats.org/officeDocument/2006/relationships/image" Target="../media/image8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17" Type="http://schemas.openxmlformats.org/officeDocument/2006/relationships/image" Target="../media/image950.png"/><Relationship Id="rId2" Type="http://schemas.openxmlformats.org/officeDocument/2006/relationships/image" Target="../media/image95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15" Type="http://schemas.openxmlformats.org/officeDocument/2006/relationships/image" Target="../media/image52.jpeg"/><Relationship Id="rId10" Type="http://schemas.openxmlformats.org/officeDocument/2006/relationships/image" Target="../media/image930.png"/><Relationship Id="rId4" Type="http://schemas.openxmlformats.org/officeDocument/2006/relationships/image" Target="../media/image54.jpe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7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61.jpeg"/><Relationship Id="rId12" Type="http://schemas.openxmlformats.org/officeDocument/2006/relationships/image" Target="NUL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03.png"/><Relationship Id="rId5" Type="http://schemas.openxmlformats.org/officeDocument/2006/relationships/image" Target="../media/image11.wmf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35573" y="6345477"/>
                <a:ext cx="8301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73" y="6345477"/>
                <a:ext cx="8301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3" name="Picture 4" descr="he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12842" r="5302" b="10112"/>
          <a:stretch>
            <a:fillRect/>
          </a:stretch>
        </p:blipFill>
        <p:spPr bwMode="auto">
          <a:xfrm>
            <a:off x="4735852" y="469804"/>
            <a:ext cx="2321941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5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1258382" y="474162"/>
            <a:ext cx="1379617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167517" y="2558906"/>
            <a:ext cx="1757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巨觀的氣體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653666" y="2526488"/>
            <a:ext cx="2573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微觀看是質點系統</a:t>
            </a: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3126755" y="325067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1167517" y="3528593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巨觀描述氣體的物理量是來自微觀的質點物理量！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167517" y="4751092"/>
            <a:ext cx="7760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找到巨觀物理量的微觀統計解釋</a:t>
            </a:r>
            <a:r>
              <a:rPr lang="zh-TW" altLang="en-US" sz="1800" dirty="0"/>
              <a:t>，或許就可以找到巨觀物理量彼此的關係！</a:t>
            </a:r>
          </a:p>
        </p:txBody>
      </p:sp>
      <p:sp>
        <p:nvSpPr>
          <p:cNvPr id="14" name="向右箭號 13"/>
          <p:cNvSpPr/>
          <p:nvPr/>
        </p:nvSpPr>
        <p:spPr>
          <a:xfrm rot="385656">
            <a:off x="3290267" y="5367801"/>
            <a:ext cx="1452562" cy="18415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21264884">
            <a:off x="3315667" y="5718638"/>
            <a:ext cx="1450975" cy="200025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3758317" y="5988798"/>
            <a:ext cx="311878" cy="2872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958717" y="3066004"/>
                <a:ext cx="1043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717" y="3066004"/>
                <a:ext cx="10430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67517" y="4340577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巨觀物理量本質上是微觀物理量的統計結果！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67584" y="3939108"/>
            <a:ext cx="65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由大量的數字得出少量的有用的結果就稱為統計：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735852" y="3056620"/>
                <a:ext cx="185493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r>
                        <a:rPr lang="en-US" altLang="zh-TW" b="0" i="1" smtClean="0">
                          <a:latin typeface="Cambria Math"/>
                        </a:rPr>
                        <m:t>=1⋯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52" y="3056620"/>
                <a:ext cx="1854930" cy="369332"/>
              </a:xfrm>
              <a:prstGeom prst="rect">
                <a:avLst/>
              </a:prstGeom>
              <a:blipFill>
                <a:blip r:embed="rId6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56317" y="3066004"/>
                <a:ext cx="15803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17" y="3066004"/>
                <a:ext cx="1580369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632613" y="5196259"/>
                <a:ext cx="39709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13" y="5196259"/>
                <a:ext cx="397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37999" y="5692418"/>
                <a:ext cx="3917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99" y="5692418"/>
                <a:ext cx="3917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997341" y="5404557"/>
                <a:ext cx="1885837" cy="3919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average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41" y="5404557"/>
                <a:ext cx="1885837" cy="391902"/>
              </a:xfrm>
              <a:prstGeom prst="rect">
                <a:avLst/>
              </a:prstGeom>
              <a:blipFill>
                <a:blip r:embed="rId10"/>
                <a:stretch>
                  <a:fillRect t="-1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89AFBE3-C1F5-21A6-49C2-1888ED48BB64}"/>
              </a:ext>
            </a:extLst>
          </p:cNvPr>
          <p:cNvSpPr txBox="1"/>
          <p:nvPr/>
        </p:nvSpPr>
        <p:spPr>
          <a:xfrm>
            <a:off x="3123620" y="1225322"/>
            <a:ext cx="175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我們的策略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：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B81FE2-8D61-0CFF-C2AF-98D3A3F6574B}"/>
              </a:ext>
            </a:extLst>
          </p:cNvPr>
          <p:cNvCxnSpPr/>
          <p:nvPr/>
        </p:nvCxnSpPr>
        <p:spPr>
          <a:xfrm flipV="1">
            <a:off x="2297151" y="3380247"/>
            <a:ext cx="2700190" cy="646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AA5C3D-0F3A-EA6D-A23E-5D69A177DDF8}"/>
              </a:ext>
            </a:extLst>
          </p:cNvPr>
          <p:cNvCxnSpPr>
            <a:cxnSpLocks/>
          </p:cNvCxnSpPr>
          <p:nvPr/>
        </p:nvCxnSpPr>
        <p:spPr>
          <a:xfrm flipH="1" flipV="1">
            <a:off x="2297151" y="3320085"/>
            <a:ext cx="1842084" cy="736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BF7017-A4EE-67A0-5E0F-A47E527FA808}"/>
              </a:ext>
            </a:extLst>
          </p:cNvPr>
          <p:cNvSpPr txBox="1"/>
          <p:nvPr/>
        </p:nvSpPr>
        <p:spPr>
          <a:xfrm>
            <a:off x="4997341" y="5865873"/>
            <a:ext cx="300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微觀統計解釋相同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12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921" grpId="0"/>
      <p:bldP spid="14" grpId="0" animBg="1"/>
      <p:bldP spid="16" grpId="0" animBg="1"/>
      <p:bldP spid="18" grpId="0" animBg="1"/>
      <p:bldP spid="20" grpId="0"/>
      <p:bldP spid="6" grpId="0"/>
      <p:bldP spid="23" grpId="0" animBg="1"/>
      <p:bldP spid="24" grpId="0" animBg="1"/>
      <p:bldP spid="2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864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6400" y="472440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7010400" y="1939925"/>
            <a:ext cx="18129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2743200" y="381000"/>
            <a:ext cx="3200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7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51054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D9CA57-4E35-FDD9-522C-C302CFC66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131"/>
            <a:ext cx="7772400" cy="5001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CF2BD-CD91-79E2-BD57-821AD1A149CA}"/>
              </a:ext>
            </a:extLst>
          </p:cNvPr>
          <p:cNvSpPr/>
          <p:nvPr/>
        </p:nvSpPr>
        <p:spPr>
          <a:xfrm>
            <a:off x="5218771" y="535259"/>
            <a:ext cx="244211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D6DE-E756-09DE-E5CE-2723435016F8}"/>
              </a:ext>
            </a:extLst>
          </p:cNvPr>
          <p:cNvSpPr/>
          <p:nvPr/>
        </p:nvSpPr>
        <p:spPr>
          <a:xfrm>
            <a:off x="1813932" y="880946"/>
            <a:ext cx="5233639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CEDDC-33D0-8A9D-83E9-C9CF303E473D}"/>
              </a:ext>
            </a:extLst>
          </p:cNvPr>
          <p:cNvSpPr/>
          <p:nvPr/>
        </p:nvSpPr>
        <p:spPr>
          <a:xfrm>
            <a:off x="4137103" y="1271508"/>
            <a:ext cx="3523786" cy="338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EC6E4-E92A-0437-87F0-00E6FF39FAB7}"/>
              </a:ext>
            </a:extLst>
          </p:cNvPr>
          <p:cNvSpPr/>
          <p:nvPr/>
        </p:nvSpPr>
        <p:spPr>
          <a:xfrm>
            <a:off x="1880840" y="1624630"/>
            <a:ext cx="211129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68FCD-E0FE-7C06-137B-3C1AE0E25D1D}"/>
              </a:ext>
            </a:extLst>
          </p:cNvPr>
          <p:cNvSpPr/>
          <p:nvPr/>
        </p:nvSpPr>
        <p:spPr>
          <a:xfrm>
            <a:off x="4456771" y="2383451"/>
            <a:ext cx="2256264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B2CED6-60C8-4F80-8C38-082B04F7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16"/>
          <a:stretch/>
        </p:blipFill>
        <p:spPr>
          <a:xfrm>
            <a:off x="719254" y="5154095"/>
            <a:ext cx="7772400" cy="764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0AEDF7-691C-1D41-035F-C02955566EF7}"/>
              </a:ext>
            </a:extLst>
          </p:cNvPr>
          <p:cNvSpPr/>
          <p:nvPr/>
        </p:nvSpPr>
        <p:spPr>
          <a:xfrm>
            <a:off x="6887736" y="2729138"/>
            <a:ext cx="87887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573C1D-3D2B-B438-19B4-E622F92F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9" b="13897"/>
          <a:stretch/>
        </p:blipFill>
        <p:spPr>
          <a:xfrm>
            <a:off x="798160" y="3523983"/>
            <a:ext cx="7772400" cy="1290711"/>
          </a:xfrm>
          <a:prstGeom prst="rect">
            <a:avLst/>
          </a:prstGeom>
        </p:spPr>
      </p:pic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2FD2560-0521-B1D0-1180-1FE9F140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77466"/>
          <a:stretch/>
        </p:blipFill>
        <p:spPr>
          <a:xfrm>
            <a:off x="798160" y="4814694"/>
            <a:ext cx="7772400" cy="73522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BDA4D4-8987-809E-33B4-33598C8DA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6"/>
          <a:stretch/>
        </p:blipFill>
        <p:spPr>
          <a:xfrm>
            <a:off x="798160" y="1814664"/>
            <a:ext cx="7772400" cy="12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D4C059-B9C4-9BA2-57B1-E9B27326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 b="45525"/>
          <a:stretch/>
        </p:blipFill>
        <p:spPr>
          <a:xfrm>
            <a:off x="685800" y="597245"/>
            <a:ext cx="7772400" cy="1951464"/>
          </a:xfrm>
          <a:prstGeom prst="rect">
            <a:avLst/>
          </a:prstGeom>
        </p:spPr>
      </p:pic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D3E0F49-FCA4-F225-3D07-E32BFB5B8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2"/>
          <a:stretch/>
        </p:blipFill>
        <p:spPr>
          <a:xfrm>
            <a:off x="685800" y="3644900"/>
            <a:ext cx="7772400" cy="2945472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1BDC96-AC98-8662-C9A6-7BE6C3B7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9" b="33240"/>
          <a:stretch/>
        </p:blipFill>
        <p:spPr>
          <a:xfrm>
            <a:off x="685800" y="3321712"/>
            <a:ext cx="7772400" cy="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27584" y="1945409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經過測量，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黑體輻射總功率，與黑體的面積、及溫度的四次方成正比：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3846729" y="3810573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Stefan-Boltzmann Constant</a:t>
            </a:r>
          </a:p>
        </p:txBody>
      </p:sp>
      <p:pic>
        <p:nvPicPr>
          <p:cNvPr id="6151" name="Picture 14" descr="http://image.absoluteastronomy.com/images/encyclopediaimages/p/pa/pahoehoe_t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5" y="4608902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4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7" y="4608902"/>
            <a:ext cx="1872977" cy="188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t2.gstatic.com/images?q=tbn:ANd9GcT6CWMQT7u-cX61oSIbeczGLNdy97xl1L5Krl7ugYod_58iX-qZRunNlgi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92" y="46019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99592" y="2377026"/>
            <a:ext cx="43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而與所有其他黑體的性質都無關。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00659" y="1099157"/>
            <a:ext cx="653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所有黑體，不論材質，同一溫度時發出的熱輻射都一樣！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71600" y="2881082"/>
                <a:ext cx="177503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81082"/>
                <a:ext cx="1775037" cy="61273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/>
              <p:nvPr/>
            </p:nvSpPr>
            <p:spPr>
              <a:xfrm>
                <a:off x="971600" y="3785857"/>
                <a:ext cx="26763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=5.67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5857"/>
                <a:ext cx="267637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1522283"/>
                <a:ext cx="7632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這就是溫度為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的黑體輻射！</a:t>
                </a:r>
              </a:p>
            </p:txBody>
          </p:sp>
        </mc:Choice>
        <mc:Fallback xmlns="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522283"/>
                <a:ext cx="7632848" cy="369332"/>
              </a:xfrm>
              <a:prstGeom prst="rect">
                <a:avLst/>
              </a:prstGeom>
              <a:blipFill>
                <a:blip r:embed="rId7"/>
                <a:stretch>
                  <a:fillRect l="-832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0FABC0-4AB4-CFA6-0C84-259516DFCBB0}"/>
              </a:ext>
            </a:extLst>
          </p:cNvPr>
          <p:cNvSpPr/>
          <p:nvPr/>
        </p:nvSpPr>
        <p:spPr>
          <a:xfrm>
            <a:off x="3923928" y="2254560"/>
            <a:ext cx="1728192" cy="196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96C1B014-3A15-3EEC-0A73-F676FFFA64A9}"/>
                  </a:ext>
                </a:extLst>
              </p:cNvPr>
              <p:cNvSpPr txBox="1"/>
              <p:nvPr/>
            </p:nvSpPr>
            <p:spPr>
              <a:xfrm>
                <a:off x="3903525" y="1099784"/>
                <a:ext cx="123880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96C1B014-3A15-3EEC-0A73-F676FFFA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525" y="1099784"/>
                <a:ext cx="12388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1" descr="2353024_812012">
            <a:extLst>
              <a:ext uri="{FF2B5EF4-FFF2-40B4-BE49-F238E27FC236}">
                <a16:creationId xmlns:a16="http://schemas.microsoft.com/office/drawing/2014/main" id="{4305D917-C585-AB0A-1C8C-895CA268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83" y="2315892"/>
            <a:ext cx="1901363" cy="1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ottom (Sun-facing side)">
            <a:extLst>
              <a:ext uri="{FF2B5EF4-FFF2-40B4-BE49-F238E27FC236}">
                <a16:creationId xmlns:a16="http://schemas.microsoft.com/office/drawing/2014/main" id="{3D1A34B7-2BAC-7291-FA5B-DC8B7FDE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4560"/>
            <a:ext cx="2376264" cy="19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ube outline">
            <a:extLst>
              <a:ext uri="{FF2B5EF4-FFF2-40B4-BE49-F238E27FC236}">
                <a16:creationId xmlns:a16="http://schemas.microsoft.com/office/drawing/2014/main" id="{4EE230DB-7E66-5BFB-4CEF-5A1590B82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564904"/>
            <a:ext cx="1321296" cy="132129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445384B8-1B31-3FC6-61B5-8A13E8CD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249" y="1606722"/>
            <a:ext cx="6748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黑體輻射總功率，由黑體的面積、及溫度就能計算出來。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FDA578CD-31C4-15C6-8703-90B294BC3828}"/>
                  </a:ext>
                </a:extLst>
              </p:cNvPr>
              <p:cNvSpPr txBox="1"/>
              <p:nvPr/>
            </p:nvSpPr>
            <p:spPr>
              <a:xfrm>
                <a:off x="4114800" y="4725144"/>
                <a:ext cx="146014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FDA578CD-31C4-15C6-8703-90B294BC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5144"/>
                <a:ext cx="1460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AC26751-231D-2D2C-B629-87D9D64BEDDA}"/>
                  </a:ext>
                </a:extLst>
              </p:cNvPr>
              <p:cNvSpPr txBox="1"/>
              <p:nvPr/>
            </p:nvSpPr>
            <p:spPr>
              <a:xfrm>
                <a:off x="6646483" y="4725144"/>
                <a:ext cx="162166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AC26751-231D-2D2C-B629-87D9D64B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83" y="4725144"/>
                <a:ext cx="16216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7BCDB917-AFB2-5675-6B0C-4AA4F49C73A9}"/>
                  </a:ext>
                </a:extLst>
              </p:cNvPr>
              <p:cNvSpPr txBox="1"/>
              <p:nvPr/>
            </p:nvSpPr>
            <p:spPr>
              <a:xfrm>
                <a:off x="1004096" y="4756311"/>
                <a:ext cx="14772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7BCDB917-AFB2-5675-6B0C-4AA4F49C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96" y="4756311"/>
                <a:ext cx="14772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3E9662-06E9-0E6D-133F-89A238C7FAB3}"/>
              </a:ext>
            </a:extLst>
          </p:cNvPr>
          <p:cNvCxnSpPr/>
          <p:nvPr/>
        </p:nvCxnSpPr>
        <p:spPr>
          <a:xfrm flipV="1">
            <a:off x="1979712" y="3886200"/>
            <a:ext cx="360040" cy="910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D69B96-6BB8-8F7F-A0EC-7498BF902D65}"/>
              </a:ext>
            </a:extLst>
          </p:cNvPr>
          <p:cNvSpPr txBox="1"/>
          <p:nvPr/>
        </p:nvSpPr>
        <p:spPr>
          <a:xfrm>
            <a:off x="827584" y="535669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只是它的輻射方向在幾何上自然很複雜。除了球形黑體較簡單，是球對稱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2105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0E59-35AA-0136-32DF-5C0C00AC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4003">
            <a:extLst>
              <a:ext uri="{FF2B5EF4-FFF2-40B4-BE49-F238E27FC236}">
                <a16:creationId xmlns:a16="http://schemas.microsoft.com/office/drawing/2014/main" id="{6AF518E3-0F94-9792-18A5-D598E768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561261" y="692953"/>
            <a:ext cx="39306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>
            <a:extLst>
              <a:ext uri="{FF2B5EF4-FFF2-40B4-BE49-F238E27FC236}">
                <a16:creationId xmlns:a16="http://schemas.microsoft.com/office/drawing/2014/main" id="{975D452B-2EFB-125F-588E-07D493D1F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424" y="5445928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7">
            <a:extLst>
              <a:ext uri="{FF2B5EF4-FFF2-40B4-BE49-F238E27FC236}">
                <a16:creationId xmlns:a16="http://schemas.microsoft.com/office/drawing/2014/main" id="{C0C60ED2-3778-D6DA-0AC4-72A400A1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3" y="220474"/>
            <a:ext cx="6459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黑體輻射的波長分布只與溫度有關，與材質無關！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5FCBB1-AA4C-F569-60EE-7D4E561DB954}"/>
              </a:ext>
            </a:extLst>
          </p:cNvPr>
          <p:cNvSpPr txBox="1"/>
          <p:nvPr/>
        </p:nvSpPr>
        <p:spPr>
          <a:xfrm>
            <a:off x="345138" y="5805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可見光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C97E021E-7DF4-1FC7-7856-54593674B425}"/>
              </a:ext>
            </a:extLst>
          </p:cNvPr>
          <p:cNvCxnSpPr/>
          <p:nvPr/>
        </p:nvCxnSpPr>
        <p:spPr>
          <a:xfrm flipV="1">
            <a:off x="1137226" y="5445928"/>
            <a:ext cx="359866" cy="431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/>
              <p:nvPr/>
            </p:nvSpPr>
            <p:spPr>
              <a:xfrm>
                <a:off x="4572000" y="1612111"/>
                <a:ext cx="3374322" cy="7925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2111"/>
                <a:ext cx="3374322" cy="792525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/>
              <p:nvPr/>
            </p:nvSpPr>
            <p:spPr>
              <a:xfrm>
                <a:off x="4551493" y="1149767"/>
                <a:ext cx="4474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波長</a:t>
                </a:r>
                <a:r>
                  <a:rPr lang="zh-TW" altLang="en-US" sz="1800" dirty="0"/>
                  <a:t>介於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zh-TW" altLang="en-US" sz="1800" b="0" i="1" smtClean="0">
                        <a:latin typeface="Cambria Math"/>
                      </a:rPr>
                      <m:t>及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r>
                      <a:rPr lang="en-US" altLang="zh-TW" sz="1800" b="0" i="1" smtClean="0">
                        <a:latin typeface="Cambria Math"/>
                      </a:rPr>
                      <m:t>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/>
                  <a:t>的熱輻射的功率等於：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93" y="1149767"/>
                <a:ext cx="4474677" cy="369332"/>
              </a:xfrm>
              <a:prstGeom prst="rect">
                <a:avLst/>
              </a:prstGeom>
              <a:blipFill>
                <a:blip r:embed="rId4"/>
                <a:stretch>
                  <a:fillRect l="-113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E029A3-2E8A-5DD1-C180-33D4D35B3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905" y="2690040"/>
            <a:ext cx="4165600" cy="2971800"/>
          </a:xfrm>
          <a:prstGeom prst="rect">
            <a:avLst/>
          </a:prstGeom>
        </p:spPr>
      </p:pic>
      <p:sp>
        <p:nvSpPr>
          <p:cNvPr id="7" name="文字方塊 3">
            <a:extLst>
              <a:ext uri="{FF2B5EF4-FFF2-40B4-BE49-F238E27FC236}">
                <a16:creationId xmlns:a16="http://schemas.microsoft.com/office/drawing/2014/main" id="{36A643B1-E9AF-CF71-60F3-7F2F7FD18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93" y="673194"/>
            <a:ext cx="4391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注意：黑體輻射的波長分布是連續的！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CC64C-2A0D-D074-951C-A0448C6BE018}"/>
              </a:ext>
            </a:extLst>
          </p:cNvPr>
          <p:cNvSpPr txBox="1"/>
          <p:nvPr/>
        </p:nvSpPr>
        <p:spPr>
          <a:xfrm>
            <a:off x="595473" y="634123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溫度越高，黑體輻射的波長越偏向短波長、高頻率的區域</a:t>
            </a:r>
            <a:r>
              <a:rPr lang="en-US" dirty="0"/>
              <a:t>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D220D-8332-096D-E5AF-68DFE6112E1F}"/>
              </a:ext>
            </a:extLst>
          </p:cNvPr>
          <p:cNvSpPr/>
          <p:nvPr/>
        </p:nvSpPr>
        <p:spPr>
          <a:xfrm>
            <a:off x="4582865" y="5661840"/>
            <a:ext cx="4165600" cy="5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  <p:bldP spid="3" grpId="0" animBg="1"/>
      <p:bldP spid="5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4"/>
              <p:cNvSpPr txBox="1">
                <a:spLocks noChangeArrowheads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測量得到：地球大氣上層每單位面積，接收太陽的功率為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=1370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en-US" altLang="zh-TW" sz="180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blipFill>
                <a:blip r:embed="rId2"/>
                <a:stretch>
                  <a:fillRect l="-76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4655636"/>
                <a:ext cx="5472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>
                  <a:buNone/>
                </a:pPr>
                <a:r>
                  <a:rPr lang="zh-TW" altLang="en-US" sz="1800" dirty="0"/>
                  <a:t>太陽與地球的距離為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𝐷</m:t>
                    </m:r>
                    <m:r>
                      <a:rPr lang="en-US" altLang="zh-TW" sz="1800" i="1">
                        <a:latin typeface="Cambria Math"/>
                      </a:rPr>
                      <m:t>=1.5×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>
                        <a:latin typeface="Cambria Math"/>
                        <a:ea typeface="Cambria Math"/>
                      </a:rPr>
                      <m:t>km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74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4655636"/>
                <a:ext cx="5472856" cy="369332"/>
              </a:xfrm>
              <a:prstGeom prst="rect">
                <a:avLst/>
              </a:prstGeom>
              <a:blipFill>
                <a:blip r:embed="rId3"/>
                <a:stretch>
                  <a:fillRect l="-115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Text Box 6"/>
              <p:cNvSpPr txBox="1">
                <a:spLocks noChangeArrowheads="1"/>
              </p:cNvSpPr>
              <p:nvPr/>
            </p:nvSpPr>
            <p:spPr bwMode="auto">
              <a:xfrm>
                <a:off x="4048964" y="5065919"/>
                <a:ext cx="4859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太陽的發射功率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3.9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×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altLang="zh-TW" sz="1800" i="1" baseline="30000" dirty="0">
                        <a:latin typeface="Cambria Math"/>
                        <a:cs typeface="Times New Roman" pitchFamily="18" charset="0"/>
                      </a:rPr>
                      <m:t>26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964" y="5065919"/>
                <a:ext cx="4859094" cy="369332"/>
              </a:xfrm>
              <a:prstGeom prst="rect">
                <a:avLst/>
              </a:prstGeom>
              <a:blipFill>
                <a:blip r:embed="rId4"/>
                <a:stretch>
                  <a:fillRect l="-104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21842" y="1116606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太陽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表面積</a:t>
            </a:r>
            <a:endParaRPr lang="zh-TW" alt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06191" y="5078619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可以算出太陽溫度 </a:t>
            </a:r>
          </a:p>
        </p:txBody>
      </p:sp>
      <p:pic>
        <p:nvPicPr>
          <p:cNvPr id="17416" name="Picture 11" descr="s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36" y="430080"/>
            <a:ext cx="1844411" cy="18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 Box 14"/>
              <p:cNvSpPr txBox="1">
                <a:spLocks noChangeArrowheads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計算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太陽表面</a:t>
                </a:r>
                <a:r>
                  <a:rPr lang="zh-TW" altLang="en-US" sz="1800" dirty="0"/>
                  <a:t>溫度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𝑇</m:t>
                    </m:r>
                  </m:oMath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741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blipFill>
                <a:blip r:embed="rId6"/>
                <a:stretch>
                  <a:fillRect l="-21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0" name="文字方塊 14"/>
          <p:cNvSpPr txBox="1">
            <a:spLocks noChangeArrowheads="1"/>
          </p:cNvSpPr>
          <p:nvPr/>
        </p:nvSpPr>
        <p:spPr bwMode="auto">
          <a:xfrm>
            <a:off x="406191" y="1660247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太陽輻射總功率</a:t>
            </a:r>
          </a:p>
        </p:txBody>
      </p:sp>
      <p:pic>
        <p:nvPicPr>
          <p:cNvPr id="17421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08" y="2403238"/>
            <a:ext cx="2062050" cy="14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矩形 17"/>
          <p:cNvSpPr>
            <a:spLocks noChangeArrowheads="1"/>
          </p:cNvSpPr>
          <p:nvPr/>
        </p:nvSpPr>
        <p:spPr bwMode="auto">
          <a:xfrm>
            <a:off x="395288" y="2781300"/>
            <a:ext cx="62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因此地球大氣上層，每單位面積所接收到來自太陽的功率為：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文字方塊 18"/>
              <p:cNvSpPr txBox="1">
                <a:spLocks noChangeArrowheads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在地球處，此總功率平均分配於半徑為兩者距離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TW" altLang="en-US" sz="1800" dirty="0"/>
                  <a:t>的球表面。</a:t>
                </a:r>
              </a:p>
            </p:txBody>
          </p:sp>
        </mc:Choice>
        <mc:Fallback xmlns="">
          <p:sp>
            <p:nvSpPr>
              <p:cNvPr id="17424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blipFill>
                <a:blip r:embed="rId8"/>
                <a:stretch>
                  <a:fillRect l="-96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25" name="Text Box 10"/>
              <p:cNvSpPr txBox="1">
                <a:spLocks noChangeArrowheads="1"/>
              </p:cNvSpPr>
              <p:nvPr/>
            </p:nvSpPr>
            <p:spPr bwMode="auto">
              <a:xfrm>
                <a:off x="395287" y="5531645"/>
                <a:ext cx="5184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可預測光譜最大值在波長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nm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，與觀測相符。</a:t>
                </a:r>
              </a:p>
            </p:txBody>
          </p:sp>
        </mc:Choice>
        <mc:Fallback xmlns="">
          <p:sp>
            <p:nvSpPr>
              <p:cNvPr id="174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5531645"/>
                <a:ext cx="5184775" cy="369332"/>
              </a:xfrm>
              <a:prstGeom prst="rect">
                <a:avLst/>
              </a:prstGeom>
              <a:blipFill>
                <a:blip r:embed="rId9"/>
                <a:stretch>
                  <a:fillRect l="-1222" t="-6667" r="-489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377905" y="460019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constant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=6.1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446627" y="5065919"/>
                <a:ext cx="13919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=5800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27" y="5065919"/>
                <a:ext cx="1391984" cy="369332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9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25" grpId="0"/>
      <p:bldP spid="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9BDEA-731F-3AA5-316F-8C73AFEC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536DED9E-EAF8-F69F-4D97-4A18471580AA}"/>
                  </a:ext>
                </a:extLst>
              </p:cNvPr>
              <p:cNvSpPr txBox="1"/>
              <p:nvPr/>
            </p:nvSpPr>
            <p:spPr>
              <a:xfrm>
                <a:off x="2868101" y="2898207"/>
                <a:ext cx="2577291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536DED9E-EAF8-F69F-4D97-4A184715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1" y="2898207"/>
                <a:ext cx="2577291" cy="686406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2">
                <a:extLst>
                  <a:ext uri="{FF2B5EF4-FFF2-40B4-BE49-F238E27FC236}">
                    <a16:creationId xmlns:a16="http://schemas.microsoft.com/office/drawing/2014/main" id="{561E6315-D6A3-F379-406D-264077C3E301}"/>
                  </a:ext>
                </a:extLst>
              </p:cNvPr>
              <p:cNvSpPr txBox="1"/>
              <p:nvPr/>
            </p:nvSpPr>
            <p:spPr>
              <a:xfrm>
                <a:off x="2864206" y="4098084"/>
                <a:ext cx="2313443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2">
                <a:extLst>
                  <a:ext uri="{FF2B5EF4-FFF2-40B4-BE49-F238E27FC236}">
                    <a16:creationId xmlns:a16="http://schemas.microsoft.com/office/drawing/2014/main" id="{561E6315-D6A3-F379-406D-264077C3E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06" y="4098084"/>
                <a:ext cx="2313443" cy="686406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8827121B-4B74-4E7B-F340-C620D7909392}"/>
                  </a:ext>
                </a:extLst>
              </p:cNvPr>
              <p:cNvSpPr txBox="1"/>
              <p:nvPr/>
            </p:nvSpPr>
            <p:spPr>
              <a:xfrm>
                <a:off x="2853814" y="5589113"/>
                <a:ext cx="1167114" cy="6108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8827121B-4B74-4E7B-F340-C620D7909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14" y="5589113"/>
                <a:ext cx="1167114" cy="610873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向下箭號 9">
            <a:extLst>
              <a:ext uri="{FF2B5EF4-FFF2-40B4-BE49-F238E27FC236}">
                <a16:creationId xmlns:a16="http://schemas.microsoft.com/office/drawing/2014/main" id="{7E015344-0F9E-469C-7174-70E5CCB49354}"/>
              </a:ext>
            </a:extLst>
          </p:cNvPr>
          <p:cNvSpPr/>
          <p:nvPr/>
        </p:nvSpPr>
        <p:spPr>
          <a:xfrm>
            <a:off x="3437371" y="4903849"/>
            <a:ext cx="492125" cy="652917"/>
          </a:xfrm>
          <a:prstGeom prst="down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6305C-72C8-5F09-C5EE-A0D41EE42586}"/>
                  </a:ext>
                </a:extLst>
              </p:cNvPr>
              <p:cNvSpPr txBox="1"/>
              <p:nvPr/>
            </p:nvSpPr>
            <p:spPr>
              <a:xfrm>
                <a:off x="2868102" y="3710207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加上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溫度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6305C-72C8-5F09-C5EE-A0D41EE42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2" y="3710207"/>
                <a:ext cx="3360066" cy="369332"/>
              </a:xfrm>
              <a:prstGeom prst="rect">
                <a:avLst/>
              </a:prstGeom>
              <a:blipFill>
                <a:blip r:embed="rId5"/>
                <a:stretch>
                  <a:fillRect l="-1504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2">
                <a:extLst>
                  <a:ext uri="{FF2B5EF4-FFF2-40B4-BE49-F238E27FC236}">
                    <a16:creationId xmlns:a16="http://schemas.microsoft.com/office/drawing/2014/main" id="{8D89BA38-BEC7-AADB-C4DA-932D25F1964D}"/>
                  </a:ext>
                </a:extLst>
              </p:cNvPr>
              <p:cNvSpPr/>
              <p:nvPr/>
            </p:nvSpPr>
            <p:spPr>
              <a:xfrm>
                <a:off x="659976" y="971842"/>
                <a:ext cx="2045035" cy="675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矩形 12">
                <a:extLst>
                  <a:ext uri="{FF2B5EF4-FFF2-40B4-BE49-F238E27FC236}">
                    <a16:creationId xmlns:a16="http://schemas.microsoft.com/office/drawing/2014/main" id="{8D89BA38-BEC7-AADB-C4DA-932D25F1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6" y="971842"/>
                <a:ext cx="2045035" cy="675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39DC464-0E36-1538-041E-DC9540681613}"/>
                  </a:ext>
                </a:extLst>
              </p:cNvPr>
              <p:cNvSpPr txBox="1"/>
              <p:nvPr/>
            </p:nvSpPr>
            <p:spPr>
              <a:xfrm>
                <a:off x="2868102" y="971842"/>
                <a:ext cx="2045035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39DC464-0E36-1538-041E-DC9540681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2" y="971842"/>
                <a:ext cx="2045035" cy="686406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73F38F-0392-9E34-B5E0-83A0ABF406A6}"/>
                  </a:ext>
                </a:extLst>
              </p:cNvPr>
              <p:cNvSpPr txBox="1"/>
              <p:nvPr/>
            </p:nvSpPr>
            <p:spPr>
              <a:xfrm>
                <a:off x="5171153" y="1105802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溫度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73F38F-0392-9E34-B5E0-83A0ABF40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53" y="1105802"/>
                <a:ext cx="3360066" cy="369332"/>
              </a:xfrm>
              <a:prstGeom prst="rect">
                <a:avLst/>
              </a:prstGeom>
              <a:blipFill>
                <a:blip r:embed="rId8"/>
                <a:stretch>
                  <a:fillRect l="-1509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91FA-7F18-271C-825A-51AD8EEAF6FF}"/>
                  </a:ext>
                </a:extLst>
              </p:cNvPr>
              <p:cNvSpPr txBox="1"/>
              <p:nvPr/>
            </p:nvSpPr>
            <p:spPr>
              <a:xfrm>
                <a:off x="2812365" y="2485181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已知壓力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91FA-7F18-271C-825A-51AD8EEA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65" y="2485181"/>
                <a:ext cx="3360066" cy="369332"/>
              </a:xfrm>
              <a:prstGeom prst="rect">
                <a:avLst/>
              </a:prstGeom>
              <a:blipFill>
                <a:blip r:embed="rId9"/>
                <a:stretch>
                  <a:fillRect l="-150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2">
            <a:extLst>
              <a:ext uri="{FF2B5EF4-FFF2-40B4-BE49-F238E27FC236}">
                <a16:creationId xmlns:a16="http://schemas.microsoft.com/office/drawing/2014/main" id="{AB6FEDDE-573D-19E6-38B9-36E514C4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442" y="5711192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導出了</a:t>
            </a: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623CDF94-D4AB-8C9C-D0D0-EBBE8E9533CC}"/>
                  </a:ext>
                </a:extLst>
              </p:cNvPr>
              <p:cNvSpPr txBox="1"/>
              <p:nvPr/>
            </p:nvSpPr>
            <p:spPr>
              <a:xfrm>
                <a:off x="5445392" y="5118309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623CDF94-D4AB-8C9C-D0D0-EBBE8E95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92" y="5118309"/>
                <a:ext cx="11687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1D94F2B-827A-B18C-ED97-278B81F1E227}"/>
                  </a:ext>
                </a:extLst>
              </p:cNvPr>
              <p:cNvSpPr txBox="1"/>
              <p:nvPr/>
            </p:nvSpPr>
            <p:spPr>
              <a:xfrm>
                <a:off x="6961842" y="5145276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1D94F2B-827A-B18C-ED97-278B81F1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42" y="5145276"/>
                <a:ext cx="11687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8">
            <a:extLst>
              <a:ext uri="{FF2B5EF4-FFF2-40B4-BE49-F238E27FC236}">
                <a16:creationId xmlns:a16="http://schemas.microsoft.com/office/drawing/2014/main" id="{9E8D7EE2-1E22-CCB4-0EA7-4B63A222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2098336"/>
            <a:ext cx="700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</a:rPr>
              <a:t>壓力與溫度原來都是同一個微觀量的統計結果</a:t>
            </a:r>
            <a:r>
              <a:rPr lang="en-US" altLang="zh-TW" sz="1800" dirty="0">
                <a:solidFill>
                  <a:srgbClr val="FF0000"/>
                </a:solidFill>
              </a:rPr>
              <a:t>:</a:t>
            </a:r>
            <a:r>
              <a:rPr lang="zh-TW" altLang="en-US" sz="1800" dirty="0">
                <a:solidFill>
                  <a:srgbClr val="FF0000"/>
                </a:solidFill>
              </a:rPr>
              <a:t>動能平均。</a:t>
            </a:r>
          </a:p>
        </p:txBody>
      </p:sp>
      <p:pic>
        <p:nvPicPr>
          <p:cNvPr id="26" name="Picture 11" descr="File:James Clerk Maxwell.png">
            <a:hlinkClick r:id="rId12"/>
            <a:extLst>
              <a:ext uri="{FF2B5EF4-FFF2-40B4-BE49-F238E27FC236}">
                <a16:creationId xmlns:a16="http://schemas.microsoft.com/office/drawing/2014/main" id="{454DE840-109F-D329-35E2-83FD7F34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96" y="2523369"/>
            <a:ext cx="208756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13" grpId="0" animBg="1"/>
      <p:bldP spid="14" grpId="0"/>
      <p:bldP spid="16" grpId="0"/>
      <p:bldP spid="21" grpId="0"/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01204" y="4201127"/>
            <a:ext cx="8664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大氣上層接收的太陽光有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被雲層</a:t>
            </a:r>
            <a:r>
              <a:rPr lang="zh-TW" altLang="en-US" sz="1800" dirty="0">
                <a:cs typeface="Times New Roman" pitchFamily="18" charset="0"/>
              </a:rPr>
              <a:t>反射回去。</a:t>
            </a:r>
            <a:r>
              <a:rPr lang="zh-TW" altLang="en-US" sz="1800" dirty="0"/>
              <a:t>其餘的光穿越大氣層被地表吸收。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 Box 8"/>
              <p:cNvSpPr txBox="1">
                <a:spLocks noChangeArrowheads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地表接受的功率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1800" dirty="0"/>
                  <a:t> 地表輻射散發的功率</a:t>
                </a:r>
              </a:p>
            </p:txBody>
          </p:sp>
        </mc:Choice>
        <mc:Fallback xmlns="">
          <p:sp>
            <p:nvSpPr>
              <p:cNvPr id="1843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blipFill>
                <a:blip r:embed="rId2"/>
                <a:stretch>
                  <a:fillRect l="-1212" t="-6897" r="-30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72161" y="5608635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太冷</a:t>
            </a:r>
            <a:r>
              <a:rPr lang="en-US" altLang="zh-TW" sz="1800"/>
              <a:t>!</a:t>
            </a:r>
          </a:p>
        </p:txBody>
      </p:sp>
      <p:pic>
        <p:nvPicPr>
          <p:cNvPr id="18439" name="Picture 11" descr="2353024_81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57" y="114188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2392495" y="1791171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2392495" y="2078509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2392495" y="2365846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V="1">
            <a:off x="5345245" y="638646"/>
            <a:ext cx="6477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V="1">
            <a:off x="5488120" y="1214909"/>
            <a:ext cx="79216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5561145" y="1862609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5561145" y="2222971"/>
            <a:ext cx="7921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 flipH="1" flipV="1">
            <a:off x="3616457" y="710084"/>
            <a:ext cx="6477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 flipH="1" flipV="1">
            <a:off x="3329120" y="1286346"/>
            <a:ext cx="7905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 flipH="1">
            <a:off x="3329120" y="2005484"/>
            <a:ext cx="79057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 flipH="1">
            <a:off x="3400557" y="2437284"/>
            <a:ext cx="792163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8451" name="Picture 24" descr="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2" y="1646709"/>
            <a:ext cx="1016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Text Box 22"/>
              <p:cNvSpPr txBox="1">
                <a:spLocks noChangeArrowheads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以真實地表溫度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300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zh-TW" altLang="en-US" sz="1800" dirty="0"/>
                  <a:t>來代入右式計算，輻射散發會大於吸收，</a:t>
                </a:r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blipFill>
                <a:blip r:embed="rId10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53" name="文字方塊 21"/>
          <p:cNvSpPr txBox="1">
            <a:spLocks noChangeArrowheads="1"/>
          </p:cNvSpPr>
          <p:nvPr/>
        </p:nvSpPr>
        <p:spPr bwMode="auto">
          <a:xfrm>
            <a:off x="1517973" y="266597"/>
            <a:ext cx="667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地表也是一個幅射表面，</a:t>
            </a:r>
          </a:p>
        </p:txBody>
      </p:sp>
      <p:pic>
        <p:nvPicPr>
          <p:cNvPr id="18454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0" y="1108546"/>
            <a:ext cx="2238496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字方塊 24"/>
          <p:cNvSpPr txBox="1">
            <a:spLocks noChangeArrowheads="1"/>
          </p:cNvSpPr>
          <p:nvPr/>
        </p:nvSpPr>
        <p:spPr bwMode="auto">
          <a:xfrm>
            <a:off x="401204" y="2849397"/>
            <a:ext cx="8502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地球表面照射到的總太陽輻射，等於單位面積接收的太陽功率，乘上地球的</a:t>
            </a:r>
            <a:r>
              <a:rPr lang="zh-TW" altLang="en-US" sz="1800" dirty="0">
                <a:solidFill>
                  <a:srgbClr val="FF0000"/>
                </a:solidFill>
              </a:rPr>
              <a:t>截面積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dirty="0"/>
                  <a:t>地球應該愈來愈冷！一直到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255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  <a:cs typeface="Times New Roman" pitchFamily="18" charset="0"/>
                      </a:rPr>
                      <m:t>K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為止！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06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4606CF-A127-754D-B389-83C679E2FF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7945" r="7707"/>
          <a:stretch/>
        </p:blipFill>
        <p:spPr>
          <a:xfrm>
            <a:off x="5957226" y="4773466"/>
            <a:ext cx="2946972" cy="724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0D00D3-ADDF-8B4F-B1BB-39861EFAF6FA}"/>
              </a:ext>
            </a:extLst>
          </p:cNvPr>
          <p:cNvSpPr/>
          <p:nvPr/>
        </p:nvSpPr>
        <p:spPr>
          <a:xfrm>
            <a:off x="7596336" y="4789639"/>
            <a:ext cx="224332" cy="47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/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blipFill>
                <a:blip r:embed="rId1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62BE6F-5D69-5487-4CDE-05189A7184EB}"/>
              </a:ext>
            </a:extLst>
          </p:cNvPr>
          <p:cNvSpPr txBox="1"/>
          <p:nvPr/>
        </p:nvSpPr>
        <p:spPr>
          <a:xfrm>
            <a:off x="401204" y="37617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從太陽吸收的幅射必須全部放射出去。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52" grpId="0"/>
      <p:bldP spid="3" grpId="0"/>
      <p:bldP spid="28" grpId="0" animBg="1"/>
      <p:bldP spid="29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337BF-032F-A848-97C1-36A0F339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7" y="2426513"/>
            <a:ext cx="5448300" cy="237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438091" y="116632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溫室效應</a:t>
            </a:r>
            <a:r>
              <a:rPr lang="zh-TW" altLang="en-US" sz="1800" dirty="0"/>
              <a:t>！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It is good!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79185" y="166564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因此地球所發出的紅外線會有一半又反射回來地球！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 flipV="1">
            <a:off x="3544579" y="3954344"/>
            <a:ext cx="169863" cy="1346864"/>
          </a:xfrm>
          <a:prstGeom prst="upArrow">
            <a:avLst>
              <a:gd name="adj1" fmla="val 50000"/>
              <a:gd name="adj2" fmla="val 1503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071253" y="6438782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大氣層如同一件毛毯</a:t>
            </a:r>
          </a:p>
        </p:txBody>
      </p:sp>
      <p:sp>
        <p:nvSpPr>
          <p:cNvPr id="9" name="橢圓 8"/>
          <p:cNvSpPr/>
          <p:nvPr/>
        </p:nvSpPr>
        <p:spPr>
          <a:xfrm>
            <a:off x="2006291" y="2765307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02484" y="5181084"/>
            <a:ext cx="1989596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42916" y="2838332"/>
          <a:ext cx="792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780" imgH="101424" progId="Equation.3">
                  <p:embed/>
                </p:oleObj>
              </mc:Choice>
              <mc:Fallback>
                <p:oleObj name="方程式" r:id="rId5" imgW="126780" imgH="101424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16" y="2838332"/>
                        <a:ext cx="792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771800" y="3701932"/>
            <a:ext cx="85770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06516" y="2766894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9185" y="48991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大氣層對太陽發出的可見光幾乎是</a:t>
            </a:r>
            <a:r>
              <a:rPr lang="zh-TW" altLang="en-US" dirty="0">
                <a:solidFill>
                  <a:srgbClr val="FF0000"/>
                </a:solidFill>
              </a:rPr>
              <a:t>透明</a:t>
            </a:r>
            <a:r>
              <a:rPr lang="zh-TW" altLang="en-US" dirty="0"/>
              <a:t>，對紅外線卻是</a:t>
            </a:r>
            <a:r>
              <a:rPr lang="zh-TW" altLang="en-US" dirty="0">
                <a:solidFill>
                  <a:srgbClr val="FF0000"/>
                </a:solidFill>
              </a:rPr>
              <a:t>模糊</a:t>
            </a:r>
            <a:r>
              <a:rPr lang="zh-TW" altLang="en-US" dirty="0"/>
              <a:t>的，</a:t>
            </a:r>
          </a:p>
        </p:txBody>
      </p:sp>
      <p:sp>
        <p:nvSpPr>
          <p:cNvPr id="15" name="矩形 14"/>
          <p:cNvSpPr/>
          <p:nvPr/>
        </p:nvSpPr>
        <p:spPr>
          <a:xfrm>
            <a:off x="1082086" y="869434"/>
            <a:ext cx="773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而低溫的地球放出的熱輻射多是紅外線，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大氣層會吸收紅外線，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~1</m:t>
                    </m:r>
                  </m:oMath>
                </a14:m>
                <a:r>
                  <a:rPr lang="zh-TW" altLang="en-US" dirty="0"/>
                  <a:t>，又將吸收的熱以輻射向上下釋放。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blipFill>
                <a:blip r:embed="rId7"/>
                <a:stretch>
                  <a:fillRect l="-510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80966" y="204268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真正離開地球的只有地表熱輻射的一半！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1/4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~303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9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464" grpId="0"/>
      <p:bldP spid="9" grpId="0" animBg="1"/>
      <p:bldP spid="10" grpId="0" animBg="1"/>
      <p:bldP spid="13" grpId="0" animBg="1"/>
      <p:bldP spid="1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4988" y="1274095"/>
            <a:ext cx="373221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11"/>
              <p:cNvSpPr txBox="1">
                <a:spLocks noChangeArrowheads="1"/>
              </p:cNvSpPr>
              <p:nvPr/>
            </p:nvSpPr>
            <p:spPr bwMode="auto">
              <a:xfrm>
                <a:off x="4356101" y="3491245"/>
                <a:ext cx="4410392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每一點都有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/>
                  <a:t>，電場遍佈整個空間。</a:t>
                </a:r>
              </a:p>
            </p:txBody>
          </p:sp>
        </mc:Choice>
        <mc:Fallback xmlns="">
          <p:sp>
            <p:nvSpPr>
              <p:cNvPr id="717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1" y="3491245"/>
                <a:ext cx="4410392" cy="402931"/>
              </a:xfrm>
              <a:prstGeom prst="rect">
                <a:avLst/>
              </a:prstGeom>
              <a:blipFill>
                <a:blip r:embed="rId2"/>
                <a:stretch>
                  <a:fillRect l="-1437" t="-31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338461" y="2252524"/>
            <a:ext cx="471863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電場與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的電荷量無關。</a:t>
            </a:r>
          </a:p>
        </p:txBody>
      </p:sp>
      <p:pic>
        <p:nvPicPr>
          <p:cNvPr id="29706" name="Picture 13" descr="fig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1"/>
          <a:stretch>
            <a:fillRect/>
          </a:stretch>
        </p:blipFill>
        <p:spPr bwMode="auto">
          <a:xfrm>
            <a:off x="534988" y="1540795"/>
            <a:ext cx="3592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1068388" y="15407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1</a:t>
            </a: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3354388" y="13121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2</a:t>
            </a: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763588" y="27599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3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2973388" y="3826795"/>
            <a:ext cx="396875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/>
              <a:t>q</a:t>
            </a: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3354388" y="29123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582988" y="41315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2287588" y="36743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" name="Text Box 23"/>
              <p:cNvSpPr txBox="1">
                <a:spLocks noChangeArrowheads="1"/>
              </p:cNvSpPr>
              <p:nvPr/>
            </p:nvSpPr>
            <p:spPr bwMode="auto">
              <a:xfrm>
                <a:off x="4338461" y="3088314"/>
                <a:ext cx="3352800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是空間的性質。</a:t>
                </a:r>
              </a:p>
            </p:txBody>
          </p:sp>
        </mc:Choice>
        <mc:Fallback xmlns="">
          <p:sp>
            <p:nvSpPr>
              <p:cNvPr id="718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8461" y="3088314"/>
                <a:ext cx="3352800" cy="402931"/>
              </a:xfrm>
              <a:prstGeom prst="rect">
                <a:avLst/>
              </a:prstGeom>
              <a:blipFill>
                <a:blip r:embed="rId4"/>
                <a:stretch>
                  <a:fillRect l="-1509" t="-3030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>
                <a:spLocks noChangeArrowheads="1"/>
              </p:cNvSpPr>
              <p:nvPr/>
            </p:nvSpPr>
            <p:spPr bwMode="auto">
              <a:xfrm>
                <a:off x="821412" y="4807789"/>
                <a:ext cx="7501176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電場就是會讓位於當地的電荷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dirty="0"/>
                  <a:t>得到靜電力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空間的物理性質。</a:t>
                </a: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12" y="4807789"/>
                <a:ext cx="7501176" cy="402931"/>
              </a:xfrm>
              <a:prstGeom prst="rect">
                <a:avLst/>
              </a:prstGeom>
              <a:blipFill>
                <a:blip r:embed="rId5"/>
                <a:stretch>
                  <a:fillRect l="-676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349167" y="3938309"/>
            <a:ext cx="38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電場可以為零，但永遠存在。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445513" y="381067"/>
                <a:ext cx="3306739" cy="828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13" y="381067"/>
                <a:ext cx="3306739" cy="828881"/>
              </a:xfrm>
              <a:prstGeom prst="rect">
                <a:avLst/>
              </a:prstGeom>
              <a:blipFill>
                <a:blip r:embed="rId6"/>
                <a:stretch>
                  <a:fillRect l="-4198" t="-106061" b="-15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FB3B72B-F3AD-0C48-A161-205D0243644B}"/>
              </a:ext>
            </a:extLst>
          </p:cNvPr>
          <p:cNvSpPr/>
          <p:nvPr/>
        </p:nvSpPr>
        <p:spPr>
          <a:xfrm>
            <a:off x="2287588" y="2943351"/>
            <a:ext cx="1674812" cy="161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5" name="Text Box 22"/>
              <p:cNvSpPr txBox="1">
                <a:spLocks noChangeArrowheads="1"/>
              </p:cNvSpPr>
              <p:nvPr/>
            </p:nvSpPr>
            <p:spPr bwMode="auto">
              <a:xfrm>
                <a:off x="2520743" y="2513178"/>
                <a:ext cx="609600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971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743" y="2513178"/>
                <a:ext cx="609600" cy="4029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14" name="Line 21"/>
          <p:cNvSpPr>
            <a:spLocks noChangeShapeType="1"/>
          </p:cNvSpPr>
          <p:nvPr/>
        </p:nvSpPr>
        <p:spPr bwMode="auto">
          <a:xfrm flipH="1" flipV="1">
            <a:off x="2820988" y="2912395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FBBCC-B96F-8A4A-829A-B5298AE8B9FD}"/>
                  </a:ext>
                </a:extLst>
              </p:cNvPr>
              <p:cNvSpPr txBox="1"/>
              <p:nvPr/>
            </p:nvSpPr>
            <p:spPr>
              <a:xfrm>
                <a:off x="821412" y="5276866"/>
                <a:ext cx="4957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電場是由固定電荷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/>
                  <a:t>在空間各處產生。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FBBCC-B96F-8A4A-829A-B5298AE8B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12" y="5276866"/>
                <a:ext cx="4957179" cy="369332"/>
              </a:xfrm>
              <a:prstGeom prst="rect">
                <a:avLst/>
              </a:prstGeom>
              <a:blipFill>
                <a:blip r:embed="rId11"/>
                <a:stretch>
                  <a:fillRect l="-102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9795C23A-804B-0C4B-A9D1-657F81FBB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9167" y="2652836"/>
                <a:ext cx="34994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由</a:t>
                </a:r>
                <a:r>
                  <a:rPr lang="en-TW" dirty="0"/>
                  <a:t>固定電荷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及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zh-TW" altLang="en-US" dirty="0"/>
                  <a:t>的位置決定。</a:t>
                </a:r>
              </a:p>
            </p:txBody>
          </p:sp>
        </mc:Choice>
        <mc:Fallback xmlns=""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9795C23A-804B-0C4B-A9D1-657F81FBB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9167" y="2652836"/>
                <a:ext cx="3499433" cy="369332"/>
              </a:xfrm>
              <a:prstGeom prst="rect">
                <a:avLst/>
              </a:prstGeom>
              <a:blipFill>
                <a:blip r:embed="rId12"/>
                <a:stretch>
                  <a:fillRect l="-1444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7C7DA39A-A12C-D334-61F8-0EC2D506C1F7}"/>
                  </a:ext>
                </a:extLst>
              </p:cNvPr>
              <p:cNvSpPr txBox="1"/>
              <p:nvPr/>
            </p:nvSpPr>
            <p:spPr>
              <a:xfrm>
                <a:off x="4445513" y="1274728"/>
                <a:ext cx="1989263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7C7DA39A-A12C-D334-61F8-0EC2D506C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13" y="1274728"/>
                <a:ext cx="1989263" cy="764568"/>
              </a:xfrm>
              <a:prstGeom prst="rect">
                <a:avLst/>
              </a:prstGeom>
              <a:blipFill>
                <a:blip r:embed="rId13"/>
                <a:stretch>
                  <a:fillRect l="-13924" t="-12295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8" grpId="0"/>
      <p:bldP spid="23" grpId="0"/>
      <p:bldP spid="3" grpId="0"/>
      <p:bldP spid="19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字方塊 11"/>
          <p:cNvSpPr txBox="1">
            <a:spLocks noChangeArrowheads="1"/>
          </p:cNvSpPr>
          <p:nvPr/>
        </p:nvSpPr>
        <p:spPr bwMode="auto">
          <a:xfrm>
            <a:off x="4419600" y="17526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小電荷所受的總電力等於個別電力的疊加</a:t>
            </a:r>
          </a:p>
        </p:txBody>
      </p:sp>
      <p:sp>
        <p:nvSpPr>
          <p:cNvPr id="32774" name="文字方塊 11"/>
          <p:cNvSpPr txBox="1">
            <a:spLocks noChangeArrowheads="1"/>
          </p:cNvSpPr>
          <p:nvPr/>
        </p:nvSpPr>
        <p:spPr bwMode="auto">
          <a:xfrm>
            <a:off x="1752600" y="37338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小電荷移開後，空間中總電場等於個別電場的向量疊加！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3581400" y="5715000"/>
            <a:ext cx="11430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371600" y="51054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一個電荷的電場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562600" y="5029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一群電荷的電場</a:t>
            </a:r>
          </a:p>
        </p:txBody>
      </p:sp>
      <p:pic>
        <p:nvPicPr>
          <p:cNvPr id="32780" name="Picture 2" descr="D:\Dropbox\Documents\課程\YoungTextBook\Images\Chapter21\A_Images\A_Figures_and_Photos\21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989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笑臉 21"/>
          <p:cNvSpPr/>
          <p:nvPr/>
        </p:nvSpPr>
        <p:spPr>
          <a:xfrm>
            <a:off x="2133600" y="1295400"/>
            <a:ext cx="3048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8" grpId="0" animBg="1"/>
      <p:bldP spid="19" grpId="0"/>
      <p:bldP spid="20" grpId="0"/>
      <p:bldP spid="22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866900" y="225945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由兩個相反電荷組成的電偶極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</a:t>
            </a:r>
          </a:p>
        </p:txBody>
      </p:sp>
      <p:pic>
        <p:nvPicPr>
          <p:cNvPr id="13" name="Picture 4" descr="fig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4" b="38771"/>
          <a:stretch/>
        </p:blipFill>
        <p:spPr bwMode="auto">
          <a:xfrm>
            <a:off x="291372" y="607572"/>
            <a:ext cx="1292180" cy="11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76" name="Picture 384" descr="\\Mac\Dropbox\Documents\課程\Young\Chapter21\A_Images\A_Figures_and_Photos\21_3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7" y="1871867"/>
            <a:ext cx="3166826" cy="4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blipFill rotWithShape="1">
                <a:blip r:embed="rId2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62088" y="800661"/>
                <a:ext cx="4627870" cy="99655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88" y="800661"/>
                <a:ext cx="4627870" cy="9965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62088" y="1871867"/>
                <a:ext cx="3665811" cy="102040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88" y="1871867"/>
                <a:ext cx="3665811" cy="10204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568714" y="2955813"/>
                <a:ext cx="3978461" cy="81740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14" y="2955813"/>
                <a:ext cx="3978461" cy="8174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581400" y="5449172"/>
                <a:ext cx="1451295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449172"/>
                <a:ext cx="1451295" cy="65979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532646" y="4707110"/>
                <a:ext cx="1762983" cy="61645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46" y="4707110"/>
                <a:ext cx="1762983" cy="6164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32646" y="5596675"/>
                <a:ext cx="2618794" cy="37427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46" y="5596675"/>
                <a:ext cx="2618794" cy="374270"/>
              </a:xfrm>
              <a:prstGeom prst="rect">
                <a:avLst/>
              </a:prstGeom>
              <a:blipFill>
                <a:blip r:embed="rId2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07340" y="5995483"/>
                <a:ext cx="2139047" cy="76937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40" y="5995483"/>
                <a:ext cx="2139047" cy="76937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410200" y="5594404"/>
                <a:ext cx="94660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94404"/>
                <a:ext cx="946606" cy="369332"/>
              </a:xfrm>
              <a:prstGeom prst="rect">
                <a:avLst/>
              </a:prstGeom>
              <a:blipFill>
                <a:blip r:embed="rId3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4E74C3-6943-4843-ACE2-4A465D58A74C}"/>
              </a:ext>
            </a:extLst>
          </p:cNvPr>
          <p:cNvSpPr txBox="1"/>
          <p:nvPr/>
        </p:nvSpPr>
        <p:spPr>
          <a:xfrm>
            <a:off x="1524000" y="1379543"/>
            <a:ext cx="25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遠看電偶極如點一般</a:t>
            </a:r>
            <a:r>
              <a:rPr lang="en-GB" dirty="0"/>
              <a:t>。</a:t>
            </a:r>
            <a:endParaRPr lang="en-T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62FA1-E764-A244-82FC-B19310C0ADD7}"/>
              </a:ext>
            </a:extLst>
          </p:cNvPr>
          <p:cNvSpPr txBox="1"/>
          <p:nvPr/>
        </p:nvSpPr>
        <p:spPr>
          <a:xfrm>
            <a:off x="6555837" y="5248487"/>
            <a:ext cx="25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可用二項式定理：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6" grpId="0" animBg="1"/>
      <p:bldP spid="7" grpId="0" animBg="1"/>
      <p:bldP spid="25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9BFD1-0418-3A1C-A0AD-94A381BB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>
            <a:extLst>
              <a:ext uri="{FF2B5EF4-FFF2-40B4-BE49-F238E27FC236}">
                <a16:creationId xmlns:a16="http://schemas.microsoft.com/office/drawing/2014/main" id="{C5FA7BCF-0383-956D-8D4E-BB1E38D5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915" y="1366923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由兩個相反電荷組成的電偶極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C732293F-B760-37B5-8303-0256C8A74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5145" y="4573895"/>
                <a:ext cx="4495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電偶極的電場 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隨距離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三次方</a:t>
                </a:r>
                <a:r>
                  <a:rPr lang="zh-TW" altLang="en-US" dirty="0"/>
                  <a:t>成反比。</a:t>
                </a:r>
              </a:p>
            </p:txBody>
          </p:sp>
        </mc:Choice>
        <mc:Fallback xmlns="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C732293F-B760-37B5-8303-0256C8A7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5145" y="4573895"/>
                <a:ext cx="4495800" cy="369332"/>
              </a:xfrm>
              <a:prstGeom prst="rect">
                <a:avLst/>
              </a:prstGeom>
              <a:blipFill>
                <a:blip r:embed="rId2"/>
                <a:stretch>
                  <a:fillRect l="-112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 Box 9">
                <a:extLst>
                  <a:ext uri="{FF2B5EF4-FFF2-40B4-BE49-F238E27FC236}">
                    <a16:creationId xmlns:a16="http://schemas.microsoft.com/office/drawing/2014/main" id="{4ED771D9-A006-F9CC-05E8-D8BD1757E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812" y="5171539"/>
                <a:ext cx="6165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電場完全由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電偶極矩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決定！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電偶極矩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還有一自然的方向。</a:t>
                </a:r>
              </a:p>
            </p:txBody>
          </p:sp>
        </mc:Choice>
        <mc:Fallback xmlns="">
          <p:sp>
            <p:nvSpPr>
              <p:cNvPr id="8203" name="Text Box 9">
                <a:extLst>
                  <a:ext uri="{FF2B5EF4-FFF2-40B4-BE49-F238E27FC236}">
                    <a16:creationId xmlns:a16="http://schemas.microsoft.com/office/drawing/2014/main" id="{4ED771D9-A006-F9CC-05E8-D8BD1757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8812" y="5171539"/>
                <a:ext cx="6165188" cy="369332"/>
              </a:xfrm>
              <a:prstGeom prst="rect">
                <a:avLst/>
              </a:prstGeom>
              <a:blipFill>
                <a:blip r:embed="rId3"/>
                <a:stretch>
                  <a:fillRect l="-823" t="-6667" r="-82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096260-04BD-D0B4-08E5-41E00E35F6AA}"/>
                  </a:ext>
                </a:extLst>
              </p:cNvPr>
              <p:cNvSpPr txBox="1"/>
              <p:nvPr/>
            </p:nvSpPr>
            <p:spPr>
              <a:xfrm>
                <a:off x="3008571" y="1929767"/>
                <a:ext cx="4627870" cy="99655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096260-04BD-D0B4-08E5-41E00E35F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71" y="1929767"/>
                <a:ext cx="4627870" cy="996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93D4E1C-CDC7-7E45-01D3-5A8D4C550F7D}"/>
                  </a:ext>
                </a:extLst>
              </p:cNvPr>
              <p:cNvSpPr/>
              <p:nvPr/>
            </p:nvSpPr>
            <p:spPr>
              <a:xfrm>
                <a:off x="2990220" y="3477998"/>
                <a:ext cx="1451295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93D4E1C-CDC7-7E45-01D3-5A8D4C55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20" y="3477998"/>
                <a:ext cx="1451295" cy="65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2AD41F-14BD-DD1C-0DAF-D74B0E0522AC}"/>
                  </a:ext>
                </a:extLst>
              </p:cNvPr>
              <p:cNvSpPr txBox="1"/>
              <p:nvPr/>
            </p:nvSpPr>
            <p:spPr>
              <a:xfrm>
                <a:off x="4838501" y="3602774"/>
                <a:ext cx="94660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2AD41F-14BD-DD1C-0DAF-D74B0E05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01" y="3602774"/>
                <a:ext cx="946606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9039F16-4747-0C7F-97A3-F6A307FCCC83}"/>
                  </a:ext>
                </a:extLst>
              </p:cNvPr>
              <p:cNvSpPr txBox="1"/>
              <p:nvPr/>
            </p:nvSpPr>
            <p:spPr>
              <a:xfrm>
                <a:off x="3016801" y="5612272"/>
                <a:ext cx="953594" cy="41030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9039F16-4747-0C7F-97A3-F6A307FC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01" y="5612272"/>
                <a:ext cx="953594" cy="410305"/>
              </a:xfrm>
              <a:prstGeom prst="rect">
                <a:avLst/>
              </a:prstGeom>
              <a:blipFill>
                <a:blip r:embed="rId7"/>
                <a:stretch>
                  <a:fillRect t="-1212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F42BE5-C0B9-A443-EA6F-6F90B3AA2AD7}"/>
              </a:ext>
            </a:extLst>
          </p:cNvPr>
          <p:cNvSpPr txBox="1"/>
          <p:nvPr/>
        </p:nvSpPr>
        <p:spPr>
          <a:xfrm>
            <a:off x="2930915" y="2986152"/>
            <a:ext cx="25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遠看電偶極如點一般</a:t>
            </a:r>
            <a:r>
              <a:rPr lang="en-GB" dirty="0"/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DA70A-1E8A-9439-C8B4-639D566C1056}"/>
                  </a:ext>
                </a:extLst>
              </p:cNvPr>
              <p:cNvSpPr txBox="1"/>
              <p:nvPr/>
            </p:nvSpPr>
            <p:spPr>
              <a:xfrm>
                <a:off x="3016801" y="4155486"/>
                <a:ext cx="5365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是測量點與如點一般的電偶極的</a:t>
                </a:r>
                <a:r>
                  <a:rPr lang="zh-TW" altLang="en-US" dirty="0"/>
                  <a:t>距離。</a:t>
                </a:r>
                <a:endParaRPr lang="en-TW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DA70A-1E8A-9439-C8B4-639D566C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01" y="4155486"/>
                <a:ext cx="5365892" cy="369332"/>
              </a:xfrm>
              <a:prstGeom prst="rect">
                <a:avLst/>
              </a:prstGeom>
              <a:blipFill>
                <a:blip r:embed="rId8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File:VFPt dipole animation electric.gif">
            <a:hlinkClick r:id="rId9"/>
            <a:extLst>
              <a:ext uri="{FF2B5EF4-FFF2-40B4-BE49-F238E27FC236}">
                <a16:creationId xmlns:a16="http://schemas.microsoft.com/office/drawing/2014/main" id="{7676EA95-8124-358F-9711-1B67EAA1B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2" y="288553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ADE35-D887-E4C6-207D-A39ABFE37441}"/>
                  </a:ext>
                </a:extLst>
              </p:cNvPr>
              <p:cNvSpPr txBox="1"/>
              <p:nvPr/>
            </p:nvSpPr>
            <p:spPr>
              <a:xfrm>
                <a:off x="4025023" y="5656286"/>
                <a:ext cx="45943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電偶極矩向量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ADE35-D887-E4C6-207D-A39ABFE3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3" y="5656286"/>
                <a:ext cx="4594302" cy="369332"/>
              </a:xfrm>
              <a:prstGeom prst="rect">
                <a:avLst/>
              </a:prstGeom>
              <a:blipFill>
                <a:blip r:embed="rId11"/>
                <a:stretch>
                  <a:fillRect l="-1102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3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 bwMode="auto">
          <a:xfrm>
            <a:off x="3124199" y="1143000"/>
            <a:ext cx="2801399" cy="409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電偶極的電場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dirty="0"/>
              <a:t>隨距離的</a:t>
            </a:r>
            <a:r>
              <a:rPr lang="zh-TW" altLang="en-US" dirty="0">
                <a:solidFill>
                  <a:srgbClr val="FF0000"/>
                </a:solidFill>
              </a:rPr>
              <a:t>三次方</a:t>
            </a:r>
            <a:r>
              <a:rPr lang="zh-TW" altLang="en-US" dirty="0"/>
              <a:t>成反比這個性質在其他方向也成立！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094C9D-AF1E-A74F-9C4D-BFEFCC39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920880" cy="4992734"/>
          </a:xfrm>
          <a:prstGeom prst="rect">
            <a:avLst/>
          </a:prstGeom>
        </p:spPr>
      </p:pic>
      <p:pic>
        <p:nvPicPr>
          <p:cNvPr id="5" name="圖片 4" descr="一張含有 交通 的圖片&#10;&#10;自動產生的描述">
            <a:extLst>
              <a:ext uri="{FF2B5EF4-FFF2-40B4-BE49-F238E27FC236}">
                <a16:creationId xmlns:a16="http://schemas.microsoft.com/office/drawing/2014/main" id="{47995A89-CB1C-624A-863F-13CFC1D9A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6048672" cy="18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1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F0E2E7-8251-CA49-8AF4-0635F373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511"/>
            <a:ext cx="9144000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4A3B92-664A-9C4B-B3B2-973A6D55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34"/>
            <a:ext cx="9144000" cy="6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7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C8358-5ECC-82D6-3121-EE801772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>
            <a:extLst>
              <a:ext uri="{FF2B5EF4-FFF2-40B4-BE49-F238E27FC236}">
                <a16:creationId xmlns:a16="http://schemas.microsoft.com/office/drawing/2014/main" id="{C81EE0FC-4954-63C1-E37F-1DB925D1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47" y="157482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在理想氣體中，位能可以忽略，內能只能來自動能：</a:t>
            </a:r>
          </a:p>
        </p:txBody>
      </p:sp>
      <p:pic>
        <p:nvPicPr>
          <p:cNvPr id="59395" name="Picture 8" descr="F19_11">
            <a:extLst>
              <a:ext uri="{FF2B5EF4-FFF2-40B4-BE49-F238E27FC236}">
                <a16:creationId xmlns:a16="http://schemas.microsoft.com/office/drawing/2014/main" id="{5DD23AF8-7A0B-1860-2637-C42CB938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3814309" y="94027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10">
            <a:extLst>
              <a:ext uri="{FF2B5EF4-FFF2-40B4-BE49-F238E27FC236}">
                <a16:creationId xmlns:a16="http://schemas.microsoft.com/office/drawing/2014/main" id="{3C6906B3-6C5C-56CA-D7EF-A7EC9512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41767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導出了</a:t>
            </a:r>
            <a:r>
              <a:rPr lang="zh-TW" altLang="en-US" sz="1800">
                <a:solidFill>
                  <a:srgbClr val="FF0000"/>
                </a:solidFill>
              </a:rPr>
              <a:t>內能</a:t>
            </a:r>
          </a:p>
        </p:txBody>
      </p:sp>
      <p:sp>
        <p:nvSpPr>
          <p:cNvPr id="11" name="向右箭號 10">
            <a:extLst>
              <a:ext uri="{FF2B5EF4-FFF2-40B4-BE49-F238E27FC236}">
                <a16:creationId xmlns:a16="http://schemas.microsoft.com/office/drawing/2014/main" id="{EEE64472-A5F1-4993-A151-E58167168508}"/>
              </a:ext>
            </a:extLst>
          </p:cNvPr>
          <p:cNvSpPr/>
          <p:nvPr/>
        </p:nvSpPr>
        <p:spPr>
          <a:xfrm rot="20521338">
            <a:off x="4234839" y="865662"/>
            <a:ext cx="695325" cy="1492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E277BDE-5010-0B92-DC34-28832555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47" y="203109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內能等於平均動能乘粒子數：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32C8252-481C-C612-EC58-D567B1BBAD29}"/>
                  </a:ext>
                </a:extLst>
              </p:cNvPr>
              <p:cNvSpPr/>
              <p:nvPr/>
            </p:nvSpPr>
            <p:spPr>
              <a:xfrm>
                <a:off x="2022473" y="2624135"/>
                <a:ext cx="4398499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3" y="2624135"/>
                <a:ext cx="4398499" cy="651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0F8B0C1-CCC4-A8E8-FB80-5DD94C307885}"/>
                  </a:ext>
                </a:extLst>
              </p:cNvPr>
              <p:cNvSpPr/>
              <p:nvPr/>
            </p:nvSpPr>
            <p:spPr>
              <a:xfrm>
                <a:off x="3522671" y="4054601"/>
                <a:ext cx="1567944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71" y="4054601"/>
                <a:ext cx="1567944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01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799124" y="469915"/>
            <a:ext cx="6413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如果小平面與電場垂直，計算電力線的數目並不難！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1809215" y="558495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通過此平面的電力線數目：</a:t>
            </a:r>
          </a:p>
        </p:txBody>
      </p:sp>
      <p:pic>
        <p:nvPicPr>
          <p:cNvPr id="4101" name="Picture 4" descr="fig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2"/>
          <a:stretch>
            <a:fillRect/>
          </a:stretch>
        </p:blipFill>
        <p:spPr bwMode="auto">
          <a:xfrm>
            <a:off x="5715000" y="1985340"/>
            <a:ext cx="25050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341068" y="380294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2. </a:t>
            </a:r>
            <a:r>
              <a:rPr lang="zh-TW" altLang="en-US" dirty="0"/>
              <a:t>電場強度與當地電力線的密度成正比！</a:t>
            </a:r>
          </a:p>
        </p:txBody>
      </p:sp>
      <p:sp>
        <p:nvSpPr>
          <p:cNvPr id="4103" name="Oval 12"/>
          <p:cNvSpPr>
            <a:spLocks noChangeArrowheads="1"/>
          </p:cNvSpPr>
          <p:nvPr/>
        </p:nvSpPr>
        <p:spPr bwMode="auto">
          <a:xfrm>
            <a:off x="5186365" y="3780309"/>
            <a:ext cx="533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036" name="Picture 13" descr="D:\Dropbox\Documents\課程\YoungTextBook\Images\Chapter22\A_Images\A_Figures_and_Photos\22_06_Figu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b="5981"/>
          <a:stretch>
            <a:fillRect/>
          </a:stretch>
        </p:blipFill>
        <p:spPr bwMode="auto">
          <a:xfrm>
            <a:off x="1947595" y="988325"/>
            <a:ext cx="2609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879946" y="4848852"/>
                <a:ext cx="877420" cy="6090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46" y="4848852"/>
                <a:ext cx="877420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52965" y="5585511"/>
                <a:ext cx="101649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𝐸𝐴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65" y="5585511"/>
                <a:ext cx="10164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81169" y="1718010"/>
                <a:ext cx="67627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69" y="1718010"/>
                <a:ext cx="676275" cy="215444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1">
            <a:extLst>
              <a:ext uri="{FF2B5EF4-FFF2-40B4-BE49-F238E27FC236}">
                <a16:creationId xmlns:a16="http://schemas.microsoft.com/office/drawing/2014/main" id="{2392BA09-A777-0C4E-BDE1-F4A20CC2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5" y="4330442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電力線密度定義為通過當地一</a:t>
            </a:r>
            <a:r>
              <a:rPr lang="zh-TW" altLang="en-US" dirty="0">
                <a:solidFill>
                  <a:srgbClr val="FF0000"/>
                </a:solidFill>
              </a:rPr>
              <a:t>垂直於電場的單位面積平面</a:t>
            </a:r>
            <a:r>
              <a:rPr lang="zh-TW" altLang="en-US" dirty="0"/>
              <a:t>的電力線數目。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4102" grpId="0"/>
      <p:bldP spid="4103" grpId="0" animBg="1"/>
      <p:bldP spid="2" grpId="0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4" descr="fi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1" b="21739"/>
          <a:stretch>
            <a:fillRect/>
          </a:stretch>
        </p:blipFill>
        <p:spPr bwMode="auto">
          <a:xfrm>
            <a:off x="4038600" y="2780498"/>
            <a:ext cx="3681706" cy="14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97077" y="1407439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若小平面與電場不垂直：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42577" y="4435346"/>
                <a:ext cx="5464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可以將小平面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投影於電場的垂直方向：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7" y="4435346"/>
                <a:ext cx="5464700" cy="369332"/>
              </a:xfrm>
              <a:prstGeom prst="rect">
                <a:avLst/>
              </a:prstGeom>
              <a:blipFill>
                <a:blip r:embed="rId3"/>
                <a:stretch>
                  <a:fillRect l="-92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>
                <a:spLocks noChangeArrowheads="1"/>
              </p:cNvSpPr>
              <p:nvPr/>
            </p:nvSpPr>
            <p:spPr bwMode="auto">
              <a:xfrm>
                <a:off x="1142576" y="4892546"/>
                <a:ext cx="5464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通過小平面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的電力線必通過其投影平面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6" y="4892546"/>
                <a:ext cx="5464701" cy="369332"/>
              </a:xfrm>
              <a:prstGeom prst="rect">
                <a:avLst/>
              </a:prstGeom>
              <a:blipFill>
                <a:blip r:embed="rId4"/>
                <a:stretch>
                  <a:fillRect l="-92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17" descr="D:\Dropbox\Documents\課程\YoungTextBook\Images\Chapter22\A_Images\A_Figures_and_Photos\22_06_Figur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6245"/>
          <a:stretch/>
        </p:blipFill>
        <p:spPr bwMode="auto">
          <a:xfrm>
            <a:off x="1197077" y="1962834"/>
            <a:ext cx="2703871" cy="22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>
                <a:spLocks noChangeArrowheads="1"/>
              </p:cNvSpPr>
              <p:nvPr/>
            </p:nvSpPr>
            <p:spPr bwMode="auto">
              <a:xfrm>
                <a:off x="1142577" y="5349746"/>
                <a:ext cx="66146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而通過此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TW" altLang="en-US" dirty="0"/>
                  <a:t>的電力線數目就可以用前一頁的辦法算：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77" y="5349746"/>
                <a:ext cx="6614652" cy="369332"/>
              </a:xfrm>
              <a:prstGeom prst="rect">
                <a:avLst/>
              </a:prstGeom>
              <a:blipFill>
                <a:blip r:embed="rId6"/>
                <a:stretch>
                  <a:fillRect l="-76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 noChangeArrowheads="1"/>
              </p:cNvSpPr>
              <p:nvPr/>
            </p:nvSpPr>
            <p:spPr bwMode="auto">
              <a:xfrm>
                <a:off x="3900948" y="5797522"/>
                <a:ext cx="4343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此值也就是通過該小平面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dirty="0"/>
                  <a:t>的電力線數目。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0948" y="5797522"/>
                <a:ext cx="4343400" cy="369888"/>
              </a:xfrm>
              <a:prstGeom prst="rect">
                <a:avLst/>
              </a:prstGeom>
              <a:blipFill>
                <a:blip r:embed="rId7"/>
                <a:stretch>
                  <a:fillRect l="-1170" t="-6667" r="-6725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103878" y="3105834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78" y="3105834"/>
                <a:ext cx="163249" cy="215444"/>
              </a:xfrm>
              <a:prstGeom prst="rect">
                <a:avLst/>
              </a:prstGeom>
              <a:blipFill>
                <a:blip r:embed="rId8"/>
                <a:stretch>
                  <a:fillRect l="-21429" r="-14286" b="-11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97077" y="5806946"/>
                <a:ext cx="261058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77" y="5806946"/>
                <a:ext cx="26105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035278" y="3213556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78" y="3213556"/>
                <a:ext cx="163249" cy="215444"/>
              </a:xfrm>
              <a:prstGeom prst="rect">
                <a:avLst/>
              </a:prstGeom>
              <a:blipFill>
                <a:blip r:embed="rId10"/>
                <a:stretch>
                  <a:fillRect l="-21429" r="-14286" b="-105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" descr="24_23_Figure.jpg">
            <a:extLst>
              <a:ext uri="{FF2B5EF4-FFF2-40B4-BE49-F238E27FC236}">
                <a16:creationId xmlns:a16="http://schemas.microsoft.com/office/drawing/2014/main" id="{614CB928-600B-50D1-7702-473C6EAA8D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/>
        </p:blipFill>
        <p:spPr>
          <a:xfrm>
            <a:off x="5311771" y="344464"/>
            <a:ext cx="2408535" cy="193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 Box 10"/>
              <p:cNvSpPr txBox="1">
                <a:spLocks noChangeArrowheads="1"/>
              </p:cNvSpPr>
              <p:nvPr/>
            </p:nvSpPr>
            <p:spPr bwMode="auto">
              <a:xfrm>
                <a:off x="1257065" y="5386241"/>
                <a:ext cx="69342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電場通量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Flux</a:t>
                </a:r>
                <a:r>
                  <a:rPr lang="zh-TW" altLang="en-US" dirty="0"/>
                  <a:t>，順著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的方向通過平面的電力線數目。</a:t>
                </a:r>
              </a:p>
            </p:txBody>
          </p:sp>
        </mc:Choice>
        <mc:Fallback xmlns="">
          <p:sp>
            <p:nvSpPr>
              <p:cNvPr id="205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065" y="5386241"/>
                <a:ext cx="6934200" cy="404791"/>
              </a:xfrm>
              <a:prstGeom prst="rect">
                <a:avLst/>
              </a:prstGeom>
              <a:blipFill>
                <a:blip r:embed="rId2"/>
                <a:stretch>
                  <a:fillRect t="-12121"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文字方塊 9"/>
              <p:cNvSpPr txBox="1">
                <a:spLocks noChangeArrowheads="1"/>
              </p:cNvSpPr>
              <p:nvPr/>
            </p:nvSpPr>
            <p:spPr bwMode="auto">
              <a:xfrm>
                <a:off x="1219200" y="3849887"/>
                <a:ext cx="73152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定義面積向量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：大小就是此平面的面積，方向是垂直於平面的方向。</a:t>
                </a:r>
              </a:p>
            </p:txBody>
          </p:sp>
        </mc:Choice>
        <mc:Fallback xmlns="">
          <p:sp>
            <p:nvSpPr>
              <p:cNvPr id="2058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849887"/>
                <a:ext cx="7315200" cy="404791"/>
              </a:xfrm>
              <a:prstGeom prst="rect">
                <a:avLst/>
              </a:prstGeom>
              <a:blipFill>
                <a:blip r:embed="rId3"/>
                <a:stretch>
                  <a:fillRect l="-694" t="-12121"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1" descr="D:\Users\Vincent\Downloads\Data\Knight\Media\Chapter28\Images\28_13Figurea-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4108"/>
          <a:stretch/>
        </p:blipFill>
        <p:spPr bwMode="auto">
          <a:xfrm>
            <a:off x="5894201" y="2414609"/>
            <a:ext cx="2454275" cy="134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894201" y="2506684"/>
            <a:ext cx="64155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9"/>
              <p:cNvSpPr txBox="1">
                <a:spLocks noChangeArrowheads="1"/>
              </p:cNvSpPr>
              <p:nvPr/>
            </p:nvSpPr>
            <p:spPr bwMode="auto">
              <a:xfrm>
                <a:off x="1219200" y="4326752"/>
                <a:ext cx="62484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如此定義後，角度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/>
                  <a:t>就是向量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與電場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/>
                  <a:t>之間的夾角。</a:t>
                </a:r>
              </a:p>
            </p:txBody>
          </p:sp>
        </mc:Choice>
        <mc:Fallback xmlns="">
          <p:sp>
            <p:nvSpPr>
              <p:cNvPr id="9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326752"/>
                <a:ext cx="6248400" cy="404791"/>
              </a:xfrm>
              <a:prstGeom prst="rect">
                <a:avLst/>
              </a:prstGeom>
              <a:blipFill>
                <a:blip r:embed="rId5"/>
                <a:stretch>
                  <a:fillRect l="-813" t="-12121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257065" y="339096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這個結果可以更聰明地以向量表示！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66777" y="2929761"/>
                <a:ext cx="17215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77" y="2929761"/>
                <a:ext cx="17215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57065" y="4876800"/>
                <a:ext cx="3162661" cy="4047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65" y="4876800"/>
                <a:ext cx="3162661" cy="404791"/>
              </a:xfrm>
              <a:prstGeom prst="rect">
                <a:avLst/>
              </a:prstGeom>
              <a:blipFill rotWithShape="1">
                <a:blip r:embed="rId14"/>
                <a:stretch>
                  <a:fillRect t="-21212"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7" descr="D:\Dropbox\Documents\課程\YoungTextBook\Images\Chapter22\A_Images\A_Figures_and_Photos\22_06_FigureB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6245"/>
          <a:stretch/>
        </p:blipFill>
        <p:spPr bwMode="auto">
          <a:xfrm>
            <a:off x="1214377" y="434494"/>
            <a:ext cx="2703871" cy="22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121178" y="1577494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78" y="1577494"/>
                <a:ext cx="163249" cy="215444"/>
              </a:xfrm>
              <a:prstGeom prst="rect">
                <a:avLst/>
              </a:prstGeom>
              <a:blipFill>
                <a:blip r:embed="rId16"/>
                <a:stretch>
                  <a:fillRect l="-21429" r="-21429" b="-11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052578" y="1685216"/>
                <a:ext cx="16324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78" y="1685216"/>
                <a:ext cx="163249" cy="215444"/>
              </a:xfrm>
              <a:prstGeom prst="rect">
                <a:avLst/>
              </a:prstGeom>
              <a:blipFill>
                <a:blip r:embed="rId17"/>
                <a:stretch>
                  <a:fillRect l="-21429" r="-21429"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3" grpId="0" animBg="1"/>
      <p:bldP spid="9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i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2" b="31915"/>
          <a:stretch>
            <a:fillRect/>
          </a:stretch>
        </p:blipFill>
        <p:spPr bwMode="auto">
          <a:xfrm>
            <a:off x="1752600" y="2259796"/>
            <a:ext cx="3244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Text Box 7"/>
              <p:cNvSpPr txBox="1">
                <a:spLocks noChangeArrowheads="1"/>
              </p:cNvSpPr>
              <p:nvPr/>
            </p:nvSpPr>
            <p:spPr bwMode="auto">
              <a:xfrm>
                <a:off x="1752600" y="4876800"/>
                <a:ext cx="5410200" cy="404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若電力線是逆著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的方向，則電通量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/>
                  <a:t>為負！</a:t>
                </a:r>
              </a:p>
            </p:txBody>
          </p:sp>
        </mc:Choice>
        <mc:Fallback xmlns="">
          <p:sp>
            <p:nvSpPr>
              <p:cNvPr id="81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876800"/>
                <a:ext cx="5410200" cy="404791"/>
              </a:xfrm>
              <a:prstGeom prst="rect">
                <a:avLst/>
              </a:prstGeom>
              <a:blipFill>
                <a:blip r:embed="rId3"/>
                <a:stretch>
                  <a:fillRect l="-1174" t="-156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文字方塊 6"/>
          <p:cNvSpPr txBox="1">
            <a:spLocks noChangeArrowheads="1"/>
          </p:cNvSpPr>
          <p:nvPr/>
        </p:nvSpPr>
        <p:spPr bwMode="auto">
          <a:xfrm>
            <a:off x="1752600" y="990600"/>
            <a:ext cx="640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奇妙的是，在前述的定義下，電力線數目有可能是負的！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53137" y="5410200"/>
                <a:ext cx="56830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電通量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/>
                  <a:t>除了電力線數目，還能得出電力線的流向！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37" y="5410200"/>
                <a:ext cx="5683031" cy="369332"/>
              </a:xfrm>
              <a:prstGeom prst="rect">
                <a:avLst/>
              </a:prstGeom>
              <a:blipFill>
                <a:blip r:embed="rId4"/>
                <a:stretch>
                  <a:fillRect l="-1116" t="-10000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842369" y="1497796"/>
                <a:ext cx="2615331" cy="4047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69" y="1497796"/>
                <a:ext cx="2615331" cy="404791"/>
              </a:xfrm>
              <a:prstGeom prst="rect">
                <a:avLst/>
              </a:prstGeom>
              <a:blipFill>
                <a:blip r:embed="rId5"/>
                <a:stretch>
                  <a:fillRect t="-156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556485F2-5FF9-F845-9507-BFBAE98679FE}"/>
                  </a:ext>
                </a:extLst>
              </p:cNvPr>
              <p:cNvSpPr/>
              <p:nvPr/>
            </p:nvSpPr>
            <p:spPr>
              <a:xfrm>
                <a:off x="1752600" y="496507"/>
                <a:ext cx="5105400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注意對於一個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平面</m:t>
                    </m:r>
                    <m:r>
                      <a:rPr lang="zh-TW" altLang="en-US" b="0" i="1" smtClean="0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的方向有兩個選擇。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556485F2-5FF9-F845-9507-BFBAE9867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6507"/>
                <a:ext cx="5105400" cy="404791"/>
              </a:xfrm>
              <a:prstGeom prst="rect">
                <a:avLst/>
              </a:prstGeom>
              <a:blipFill>
                <a:blip r:embed="rId6"/>
                <a:stretch>
                  <a:fillRect l="-1244" t="-8824" b="-176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940"/>
            <a:ext cx="6019800" cy="16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614329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185C2DBA-B115-FD41-51D8-7CFF36CAA3F3}"/>
                  </a:ext>
                </a:extLst>
              </p:cNvPr>
              <p:cNvSpPr txBox="1"/>
              <p:nvPr/>
            </p:nvSpPr>
            <p:spPr>
              <a:xfrm>
                <a:off x="1371600" y="5791200"/>
                <a:ext cx="5771708" cy="4047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−5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×0.3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=−1.5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=0.41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185C2DBA-B115-FD41-51D8-7CFF36CAA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91200"/>
                <a:ext cx="5771708" cy="404791"/>
              </a:xfrm>
              <a:prstGeom prst="rect">
                <a:avLst/>
              </a:prstGeom>
              <a:blipFill>
                <a:blip r:embed="rId4"/>
                <a:stretch>
                  <a:fillRect t="-1562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758AFF-B695-B8B4-33B4-35D6BA3A1AF7}"/>
                  </a:ext>
                </a:extLst>
              </p:cNvPr>
              <p:cNvSpPr txBox="1"/>
              <p:nvPr/>
            </p:nvSpPr>
            <p:spPr>
              <a:xfrm>
                <a:off x="1371600" y="5355735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為例：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758AFF-B695-B8B4-33B4-35D6BA3A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55735"/>
                <a:ext cx="2667000" cy="369332"/>
              </a:xfrm>
              <a:prstGeom prst="rect">
                <a:avLst/>
              </a:prstGeom>
              <a:blipFill>
                <a:blip r:embed="rId5"/>
                <a:stretch>
                  <a:fillRect l="-189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47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882069" y="376049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一般曲面，可視為由許多無限小的平面組成。</a:t>
            </a:r>
          </a:p>
        </p:txBody>
      </p:sp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882069" y="823174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通過曲面的電力線數，等於這些小平面的電通量的和：</a:t>
            </a:r>
          </a:p>
        </p:txBody>
      </p:sp>
      <p:sp>
        <p:nvSpPr>
          <p:cNvPr id="9224" name="文字方塊 1"/>
          <p:cNvSpPr txBox="1">
            <a:spLocks noChangeArrowheads="1"/>
          </p:cNvSpPr>
          <p:nvPr/>
        </p:nvSpPr>
        <p:spPr bwMode="auto">
          <a:xfrm>
            <a:off x="882069" y="1510215"/>
            <a:ext cx="6450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當小平面趨近無限小，總和就變為一個積分！稱為面積分。</a:t>
            </a:r>
          </a:p>
        </p:txBody>
      </p:sp>
      <p:pic>
        <p:nvPicPr>
          <p:cNvPr id="9" name="Picture 1" descr="24_23_Fig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/>
        </p:blipFill>
        <p:spPr>
          <a:xfrm>
            <a:off x="907165" y="3581401"/>
            <a:ext cx="3378091" cy="271093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610225" y="2283017"/>
            <a:ext cx="45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定義為通過此曲面的電場通量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Flux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82069" y="1976363"/>
                <a:ext cx="3758978" cy="9826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1"/>
                                </m:rPr>
                                <a:rPr lang="zh-TW" altLang="en-US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e>
                          </m:eqAr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altLang="zh-TW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urface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9" y="1976363"/>
                <a:ext cx="3758978" cy="982641"/>
              </a:xfrm>
              <a:prstGeom prst="rect">
                <a:avLst/>
              </a:prstGeom>
              <a:blipFill>
                <a:blip r:embed="rId3"/>
                <a:stretch>
                  <a:fillRect l="-2694" t="-96154" b="-155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F23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9799" b="56706"/>
          <a:stretch>
            <a:fillRect/>
          </a:stretch>
        </p:blipFill>
        <p:spPr bwMode="auto">
          <a:xfrm>
            <a:off x="4572000" y="3581400"/>
            <a:ext cx="3355315" cy="263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53200" y="655460"/>
                <a:ext cx="1919050" cy="76456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55460"/>
                <a:ext cx="1919050" cy="764568"/>
              </a:xfrm>
              <a:prstGeom prst="rect">
                <a:avLst/>
              </a:prstGeom>
              <a:blipFill>
                <a:blip r:embed="rId5"/>
                <a:stretch>
                  <a:fillRect l="-7895" t="-122951" b="-17049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E982BAB-8F46-D24A-8C8C-3B7105568503}"/>
                  </a:ext>
                </a:extLst>
              </p:cNvPr>
              <p:cNvSpPr/>
              <p:nvPr/>
            </p:nvSpPr>
            <p:spPr>
              <a:xfrm>
                <a:off x="882069" y="3055820"/>
                <a:ext cx="2902835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注意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i="1">
                        <a:latin typeface="Cambria Math" panose="02040503050406030204" pitchFamily="18" charset="0"/>
                      </a:rPr>
                      <m:t>當地的電場！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E982BAB-8F46-D24A-8C8C-3B7105568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9" y="3055820"/>
                <a:ext cx="2902835" cy="404791"/>
              </a:xfrm>
              <a:prstGeom prst="rect">
                <a:avLst/>
              </a:prstGeom>
              <a:blipFill>
                <a:blip r:embed="rId6"/>
                <a:stretch>
                  <a:fillRect l="-1739" t="-12121" b="-2121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2" grpId="0"/>
      <p:bldP spid="11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2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9799" b="56706"/>
          <a:stretch>
            <a:fillRect/>
          </a:stretch>
        </p:blipFill>
        <p:spPr bwMode="auto">
          <a:xfrm>
            <a:off x="2336137" y="304801"/>
            <a:ext cx="3614039" cy="28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65556" y="5210464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電力線數目守恆</a:t>
            </a:r>
          </a:p>
        </p:txBody>
      </p:sp>
      <p:sp>
        <p:nvSpPr>
          <p:cNvPr id="11271" name="文字方塊 6"/>
          <p:cNvSpPr txBox="1">
            <a:spLocks noChangeArrowheads="1"/>
          </p:cNvSpPr>
          <p:nvPr/>
        </p:nvSpPr>
        <p:spPr bwMode="auto">
          <a:xfrm>
            <a:off x="1455158" y="3225255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通過一封閉曲面的總電場通量就有一個很簡單的物理意義；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3604260" y="5252569"/>
            <a:ext cx="609600" cy="28250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41172" y="5968367"/>
            <a:ext cx="193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對任一高斯面：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4840279" y="6012395"/>
            <a:ext cx="609600" cy="28250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67059" y="5943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電力線數目守恆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465556" y="3594587"/>
                <a:ext cx="6875280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離開曲面的電力線</m:t>
                      </m:r>
                      <m:r>
                        <a:rPr lang="zh-TW" altLang="en-US" i="1" smtClean="0">
                          <a:latin typeface="Cambria Math"/>
                        </a:rPr>
                        <m:t>數目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zh-TW" altLang="en-US" i="1">
                          <a:latin typeface="Cambria Math"/>
                        </a:rPr>
                        <m:t>進入曲面的</m:t>
                      </m:r>
                      <m:r>
                        <a:rPr lang="zh-TW" altLang="en-US" i="1" smtClean="0">
                          <a:latin typeface="Cambria Math"/>
                        </a:rPr>
                        <m:t>電力線數目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56" y="3594587"/>
                <a:ext cx="6875280" cy="818879"/>
              </a:xfrm>
              <a:prstGeom prst="rect">
                <a:avLst/>
              </a:prstGeom>
              <a:blipFill>
                <a:blip r:embed="rId3"/>
                <a:stretch>
                  <a:fillRect l="-3506" t="-132308" b="-18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45020" y="4980706"/>
                <a:ext cx="1505156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20" y="4980706"/>
                <a:ext cx="1505156" cy="818879"/>
              </a:xfrm>
              <a:prstGeom prst="rect">
                <a:avLst/>
              </a:prstGeom>
              <a:blipFill>
                <a:blip r:embed="rId4"/>
                <a:stretch>
                  <a:fillRect l="-56667" t="-132308" b="-18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132098" y="5885457"/>
                <a:ext cx="1505156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98" y="5885457"/>
                <a:ext cx="1505156" cy="818879"/>
              </a:xfrm>
              <a:prstGeom prst="rect">
                <a:avLst/>
              </a:prstGeom>
              <a:blipFill>
                <a:blip r:embed="rId5"/>
                <a:stretch>
                  <a:fillRect l="-56667" t="-132308" b="-19076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99853B-2614-E348-B58F-560AC77A9C13}"/>
              </a:ext>
            </a:extLst>
          </p:cNvPr>
          <p:cNvSpPr txBox="1"/>
          <p:nvPr/>
        </p:nvSpPr>
        <p:spPr>
          <a:xfrm>
            <a:off x="1465556" y="451242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進入此封閉曲面的電場線數目必等於離開的電場線數目！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3" grpId="0" animBg="1"/>
      <p:bldP spid="4" grpId="0"/>
      <p:bldP spid="11" grpId="0" animBg="1"/>
      <p:bldP spid="12" grpId="0"/>
      <p:bldP spid="14" grpId="0" animBg="1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4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6"/>
          <a:stretch/>
        </p:blipFill>
        <p:spPr bwMode="auto">
          <a:xfrm>
            <a:off x="3352800" y="1133090"/>
            <a:ext cx="2937921" cy="25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字方塊 5"/>
          <p:cNvSpPr txBox="1">
            <a:spLocks noChangeArrowheads="1"/>
          </p:cNvSpPr>
          <p:nvPr/>
        </p:nvSpPr>
        <p:spPr bwMode="auto">
          <a:xfrm>
            <a:off x="1143000" y="697712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選一個封閉球面來計算電通量：</a:t>
            </a:r>
          </a:p>
        </p:txBody>
      </p:sp>
      <p:sp>
        <p:nvSpPr>
          <p:cNvPr id="14342" name="文字方塊 5"/>
          <p:cNvSpPr txBox="1">
            <a:spLocks noChangeArrowheads="1"/>
          </p:cNvSpPr>
          <p:nvPr/>
        </p:nvSpPr>
        <p:spPr bwMode="auto">
          <a:xfrm>
            <a:off x="1112520" y="5826126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由一個點電荷發出的電力線總數與球半徑無關！</a:t>
            </a:r>
          </a:p>
        </p:txBody>
      </p:sp>
      <p:pic>
        <p:nvPicPr>
          <p:cNvPr id="14343" name="Picture 8" descr="D:\Dropbox\Documents\課程\YoungTextBook\Images\Chapter22\A_Images\A_Figures_and_Photos\22_09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 bwMode="auto">
          <a:xfrm>
            <a:off x="685800" y="1133091"/>
            <a:ext cx="2541588" cy="25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Dropbox\Documents\課程\YoungTextBook\Images\Chapter22\A_Images\A_Figures_and_Photos\22_11_Fig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2445"/>
          <a:stretch/>
        </p:blipFill>
        <p:spPr bwMode="auto">
          <a:xfrm>
            <a:off x="6477000" y="1133091"/>
            <a:ext cx="2190730" cy="2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43000" y="304800"/>
                <a:ext cx="73914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包圍點電荷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dirty="0"/>
                  <a:t>的所有高斯面電通量都一樣！選一個最簡單的來算即可！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"/>
                <a:ext cx="7391400" cy="381515"/>
              </a:xfrm>
              <a:prstGeom prst="rect">
                <a:avLst/>
              </a:prstGeom>
              <a:blipFill rotWithShape="1">
                <a:blip r:embed="rId10"/>
                <a:stretch>
                  <a:fillRect l="-743" t="-6349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112520" y="6202243"/>
            <a:ext cx="58279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正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電荷產生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消滅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的電力線數目與電荷量成正比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14400" y="3717111"/>
                <a:ext cx="6885475" cy="8188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𝑑𝐴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17111"/>
                <a:ext cx="6885475" cy="818879"/>
              </a:xfrm>
              <a:prstGeom prst="rect">
                <a:avLst/>
              </a:prstGeom>
              <a:blipFill>
                <a:blip r:embed="rId11"/>
                <a:stretch>
                  <a:fillRect l="-2578" t="-130303" b="-1863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971800" y="5004902"/>
                <a:ext cx="2253757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004902"/>
                <a:ext cx="2253757" cy="8188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4B88D4-CE66-334E-A81F-DAD16B056523}"/>
                  </a:ext>
                </a:extLst>
              </p:cNvPr>
              <p:cNvSpPr txBox="1"/>
              <p:nvPr/>
            </p:nvSpPr>
            <p:spPr>
              <a:xfrm>
                <a:off x="914400" y="4528572"/>
                <a:ext cx="6324600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TW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/>
                  <a:t>同向，在球面上，電場大小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</m:oMath>
                </a14:m>
                <a:r>
                  <a:rPr lang="en-TW" dirty="0"/>
                  <a:t>是一個常數！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4B88D4-CE66-334E-A81F-DAD16B05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28572"/>
                <a:ext cx="6324600" cy="404791"/>
              </a:xfrm>
              <a:prstGeom prst="rect">
                <a:avLst/>
              </a:prstGeom>
              <a:blipFill>
                <a:blip r:embed="rId13"/>
                <a:stretch>
                  <a:fillRect l="-802" t="-12121" b="-2121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0" grpId="0"/>
      <p:bldP spid="11" grpId="0" animBg="1"/>
      <p:bldP spid="12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3103054" y="748255"/>
            <a:ext cx="3046394" cy="30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72447" y="3774957"/>
            <a:ext cx="7620000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/>
              <a:t>而因為電通量是電力線數目，電力線數目除了在電荷處之外都守恆，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82531" y="497939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電通量正比於電荷量！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43480" y="4811595"/>
                <a:ext cx="2253757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0" y="4811595"/>
                <a:ext cx="2253757" cy="818879"/>
              </a:xfrm>
              <a:prstGeom prst="rect">
                <a:avLst/>
              </a:prstGeom>
              <a:blipFill>
                <a:blip r:embed="rId3"/>
                <a:stretch>
                  <a:fillRect l="-10112" t="-128788" b="-1863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05838" y="5638800"/>
            <a:ext cx="8229600" cy="45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dirty="0"/>
              <a:t>反過來，電荷對電通量的貢獻，只和它是否位於曲面內有關，</a:t>
            </a:r>
            <a:r>
              <a:rPr lang="zh-TW" altLang="en-US" dirty="0">
                <a:solidFill>
                  <a:srgbClr val="FF0000"/>
                </a:solidFill>
              </a:rPr>
              <a:t>與具體位置無關。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321C3B-AB07-794B-A31D-8A37C12EB106}"/>
              </a:ext>
            </a:extLst>
          </p:cNvPr>
          <p:cNvSpPr/>
          <p:nvPr/>
        </p:nvSpPr>
        <p:spPr>
          <a:xfrm>
            <a:off x="872447" y="427293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所以任何包圍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 的高斯面的電通量，與球高斯面的電通量相等！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字方塊 4"/>
          <p:cNvSpPr txBox="1">
            <a:spLocks noChangeArrowheads="1"/>
          </p:cNvSpPr>
          <p:nvPr/>
        </p:nvSpPr>
        <p:spPr bwMode="auto">
          <a:xfrm>
            <a:off x="1387997" y="5640299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一個封閉曲面的電場通量，正比於曲面所包圍的總淨電荷量。</a:t>
            </a:r>
          </a:p>
        </p:txBody>
      </p:sp>
      <p:sp>
        <p:nvSpPr>
          <p:cNvPr id="18436" name="文字方塊 5"/>
          <p:cNvSpPr txBox="1">
            <a:spLocks noChangeArrowheads="1"/>
          </p:cNvSpPr>
          <p:nvPr/>
        </p:nvSpPr>
        <p:spPr bwMode="auto">
          <a:xfrm>
            <a:off x="5334000" y="474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高斯定律</a:t>
            </a:r>
          </a:p>
        </p:txBody>
      </p:sp>
      <p:pic>
        <p:nvPicPr>
          <p:cNvPr id="18437" name="Picture 4" descr="D:\Dropbox\Documents\課程\YoungTextBook\Images\Chapter22\A_Images\A_Figures_and_Photos\22_10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 bwMode="auto">
          <a:xfrm>
            <a:off x="1371600" y="990600"/>
            <a:ext cx="2552700" cy="319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Vincent\Downloads\Data\Knight\Media\Chapter28\Images\28_22Figure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/>
        </p:blipFill>
        <p:spPr bwMode="auto">
          <a:xfrm>
            <a:off x="4343400" y="1033035"/>
            <a:ext cx="2992438" cy="315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71800" y="4520305"/>
                <a:ext cx="2253757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20305"/>
                <a:ext cx="2253757" cy="818879"/>
              </a:xfrm>
              <a:prstGeom prst="rect">
                <a:avLst/>
              </a:prstGeom>
              <a:blipFill>
                <a:blip r:embed="rId4"/>
                <a:stretch>
                  <a:fillRect l="-10674" t="-132308" b="-18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862012" y="1027567"/>
            <a:ext cx="656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這也是第一次人類可以估計氣體分子速度，最容易估計的：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7"/>
              <p:cNvSpPr txBox="1">
                <a:spLocks noChangeArrowheads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以室溫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300K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/>
                  <a:t>的氫氣為例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0.002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err="1">
                        <a:latin typeface="Cambria Math"/>
                        <a:cs typeface="Times New Roman" pitchFamily="18" charset="0"/>
                      </a:rPr>
                      <m:t>mol</m:t>
                    </m:r>
                  </m:oMath>
                </a14:m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0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95" t="-833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0" name="文字方塊 12"/>
          <p:cNvSpPr txBox="1">
            <a:spLocks noChangeArrowheads="1"/>
          </p:cNvSpPr>
          <p:nvPr/>
        </p:nvSpPr>
        <p:spPr bwMode="auto">
          <a:xfrm>
            <a:off x="862012" y="5417344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氣體分子的速率大致與溫度的平方根成正比，而與分子量的平方根成反比。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69652" y="1552053"/>
            <a:ext cx="56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氣體分子的方均根速率，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root-mean-square speed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22231" y="2368577"/>
                <a:ext cx="3226023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2368577"/>
                <a:ext cx="3226023" cy="686406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avg</m:t>
                              </m:r>
                              <m: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𝑃𝑉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8.31∙300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0.002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1920 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DF2FDAF-3944-8B80-6F5D-138C4B70971F}"/>
              </a:ext>
            </a:extLst>
          </p:cNvPr>
          <p:cNvSpPr txBox="1"/>
          <p:nvPr/>
        </p:nvSpPr>
        <p:spPr>
          <a:xfrm>
            <a:off x="4316083" y="1931696"/>
            <a:ext cx="41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不是速率平均，但可以是一近似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字方塊 6"/>
          <p:cNvSpPr txBox="1">
            <a:spLocks noChangeArrowheads="1"/>
          </p:cNvSpPr>
          <p:nvPr/>
        </p:nvSpPr>
        <p:spPr bwMode="auto">
          <a:xfrm>
            <a:off x="3048000" y="2190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均勻的帶電棒（軸對稱）：</a:t>
            </a:r>
          </a:p>
        </p:txBody>
      </p:sp>
      <p:pic>
        <p:nvPicPr>
          <p:cNvPr id="23557" name="Picture 7" descr="D:\Dropbox\Documents\課程\YoungTextBook\Images\Chapter22\A_Images\A_Figures_and_Photos\22_1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3" y="1061355"/>
            <a:ext cx="4066308" cy="256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77962" y="4804543"/>
                <a:ext cx="5951629" cy="8188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𝑑𝐴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𝑟𝑙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2" y="4804543"/>
                <a:ext cx="5951629" cy="818879"/>
              </a:xfrm>
              <a:prstGeom prst="rect">
                <a:avLst/>
              </a:prstGeom>
              <a:blipFill>
                <a:blip r:embed="rId3"/>
                <a:stretch>
                  <a:fillRect l="-13859" t="-132308" b="-18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08621" y="6031385"/>
                <a:ext cx="1344662" cy="6653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1" y="6031385"/>
                <a:ext cx="1344662" cy="665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757553" y="4022221"/>
            <a:ext cx="81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如此在兩端的蓋上，電場平行於蓋面，通量為零。只要算圓柱邊面上的電通量。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EDA8B85-F414-E74B-9488-F33DF9FE9C26}"/>
                  </a:ext>
                </a:extLst>
              </p:cNvPr>
              <p:cNvSpPr/>
              <p:nvPr/>
            </p:nvSpPr>
            <p:spPr>
              <a:xfrm>
                <a:off x="752128" y="585324"/>
                <a:ext cx="786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計算帶電棒周圍距軸心為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dirty="0"/>
                  <a:t>處的電場：選擇同軸半徑為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dirty="0"/>
                  <a:t>的圓柱面為高斯面！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EDA8B85-F414-E74B-9488-F33DF9FE9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28" y="585324"/>
                <a:ext cx="7869383" cy="369332"/>
              </a:xfrm>
              <a:prstGeom prst="rect">
                <a:avLst/>
              </a:prstGeom>
              <a:blipFill>
                <a:blip r:embed="rId5"/>
                <a:stretch>
                  <a:fillRect l="-64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0BE61735-13D9-2345-ABD7-30661B4001E4}"/>
              </a:ext>
            </a:extLst>
          </p:cNvPr>
          <p:cNvSpPr txBox="1"/>
          <p:nvPr/>
        </p:nvSpPr>
        <p:spPr>
          <a:xfrm>
            <a:off x="757554" y="365645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電力線將由棒發出，並垂直於帶電棒的軸。</a:t>
            </a:r>
          </a:p>
        </p:txBody>
      </p:sp>
      <p:pic>
        <p:nvPicPr>
          <p:cNvPr id="13" name="Picture 2" descr="24_14_Figure.jpg">
            <a:extLst>
              <a:ext uri="{FF2B5EF4-FFF2-40B4-BE49-F238E27FC236}">
                <a16:creationId xmlns:a16="http://schemas.microsoft.com/office/drawing/2014/main" id="{1CD1A0B7-3DD1-EF46-B421-31CE3D0D08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>
          <a:xfrm>
            <a:off x="4496170" y="1066307"/>
            <a:ext cx="4454857" cy="2561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4CE764-5F92-F643-ABD9-FB0968801A56}"/>
                  </a:ext>
                </a:extLst>
              </p:cNvPr>
              <p:cNvSpPr txBox="1"/>
              <p:nvPr/>
            </p:nvSpPr>
            <p:spPr>
              <a:xfrm>
                <a:off x="752128" y="4373998"/>
                <a:ext cx="5951629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在圓柱邊，電場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TW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/>
                  <a:t>平行，且電場大小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</m:oMath>
                </a14:m>
                <a:r>
                  <a:rPr lang="en-TW" dirty="0"/>
                  <a:t>是一個常數！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4CE764-5F92-F643-ABD9-FB096880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28" y="4373998"/>
                <a:ext cx="5951629" cy="404791"/>
              </a:xfrm>
              <a:prstGeom prst="rect">
                <a:avLst/>
              </a:prstGeom>
              <a:blipFill>
                <a:blip r:embed="rId7"/>
                <a:stretch>
                  <a:fillRect l="-853" t="-12121" b="-2121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7370C9-5C31-0C22-03B1-732F17856A2D}"/>
                  </a:ext>
                </a:extLst>
              </p:cNvPr>
              <p:cNvSpPr txBox="1"/>
              <p:nvPr/>
            </p:nvSpPr>
            <p:spPr>
              <a:xfrm>
                <a:off x="758683" y="5636299"/>
                <a:ext cx="2862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設棒上線電荷密度為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7370C9-5C31-0C22-03B1-732F17856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3" y="5636299"/>
                <a:ext cx="2862926" cy="369332"/>
              </a:xfrm>
              <a:prstGeom prst="rect">
                <a:avLst/>
              </a:prstGeom>
              <a:blipFill>
                <a:blip r:embed="rId8"/>
                <a:stretch>
                  <a:fillRect l="-1762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0">
                <a:extLst>
                  <a:ext uri="{FF2B5EF4-FFF2-40B4-BE49-F238E27FC236}">
                    <a16:creationId xmlns:a16="http://schemas.microsoft.com/office/drawing/2014/main" id="{E99C9362-D626-505A-0F95-DAB3FF150C10}"/>
                  </a:ext>
                </a:extLst>
              </p:cNvPr>
              <p:cNvSpPr txBox="1"/>
              <p:nvPr/>
            </p:nvSpPr>
            <p:spPr>
              <a:xfrm>
                <a:off x="3312054" y="5658361"/>
                <a:ext cx="88344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𝜆</m:t>
                      </m:r>
                      <m:r>
                        <a:rPr lang="en-US" altLang="zh-TW" i="1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0">
                <a:extLst>
                  <a:ext uri="{FF2B5EF4-FFF2-40B4-BE49-F238E27FC236}">
                    <a16:creationId xmlns:a16="http://schemas.microsoft.com/office/drawing/2014/main" id="{E99C9362-D626-505A-0F95-DAB3FF15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54" y="5658361"/>
                <a:ext cx="88344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4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6" grpId="0"/>
      <p:bldP spid="12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b="35808"/>
          <a:stretch/>
        </p:blipFill>
        <p:spPr bwMode="auto">
          <a:xfrm>
            <a:off x="948916" y="209563"/>
            <a:ext cx="7492557" cy="64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D60128-B7CC-CF64-930A-5FC28C3A1D21}"/>
              </a:ext>
            </a:extLst>
          </p:cNvPr>
          <p:cNvSpPr/>
          <p:nvPr/>
        </p:nvSpPr>
        <p:spPr>
          <a:xfrm>
            <a:off x="948916" y="936702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63ECB-7E9F-D1B8-D614-620390C7F810}"/>
              </a:ext>
            </a:extLst>
          </p:cNvPr>
          <p:cNvSpPr/>
          <p:nvPr/>
        </p:nvSpPr>
        <p:spPr>
          <a:xfrm>
            <a:off x="3630783" y="579863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1A68A-1189-1CF1-3E2B-962ECDE3535F}"/>
              </a:ext>
            </a:extLst>
          </p:cNvPr>
          <p:cNvSpPr/>
          <p:nvPr/>
        </p:nvSpPr>
        <p:spPr>
          <a:xfrm>
            <a:off x="4903882" y="130097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8B964-AB11-D0E8-27D7-CCF74D10AD87}"/>
              </a:ext>
            </a:extLst>
          </p:cNvPr>
          <p:cNvSpPr/>
          <p:nvPr/>
        </p:nvSpPr>
        <p:spPr>
          <a:xfrm>
            <a:off x="5840584" y="577552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392E6-A56B-5EFD-5DDA-0AE2FFF356F0}"/>
              </a:ext>
            </a:extLst>
          </p:cNvPr>
          <p:cNvSpPr/>
          <p:nvPr/>
        </p:nvSpPr>
        <p:spPr>
          <a:xfrm>
            <a:off x="948916" y="2020680"/>
            <a:ext cx="7492557" cy="271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E65BC-CACC-56D3-8ABC-E8B973816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3661" b="19704"/>
          <a:stretch/>
        </p:blipFill>
        <p:spPr bwMode="auto">
          <a:xfrm>
            <a:off x="120624" y="2437696"/>
            <a:ext cx="8902752" cy="198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E8D8CB4-6944-CC2F-5DD2-4A96A0F82256}"/>
                  </a:ext>
                </a:extLst>
              </p:cNvPr>
              <p:cNvSpPr txBox="1"/>
              <p:nvPr/>
            </p:nvSpPr>
            <p:spPr>
              <a:xfrm>
                <a:off x="5884524" y="4909791"/>
                <a:ext cx="2556949" cy="91345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E8D8CB4-6944-CC2F-5DD2-4A96A0F8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24" y="4909791"/>
                <a:ext cx="2556949" cy="913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E5508E84-F6AB-B8DC-C5C8-0D079652C1C9}"/>
                  </a:ext>
                </a:extLst>
              </p:cNvPr>
              <p:cNvSpPr txBox="1"/>
              <p:nvPr/>
            </p:nvSpPr>
            <p:spPr>
              <a:xfrm>
                <a:off x="5219365" y="4236583"/>
                <a:ext cx="3226023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E5508E84-F6AB-B8DC-C5C8-0D079652C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65" y="4236583"/>
                <a:ext cx="3226023" cy="686406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0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88B2A-67AD-DB61-2655-6FDA6A28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72F0CCBA-B37C-5D88-FD7B-C2D4F502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8958" b="35808"/>
          <a:stretch/>
        </p:blipFill>
        <p:spPr bwMode="auto">
          <a:xfrm>
            <a:off x="622967" y="141763"/>
            <a:ext cx="7334263" cy="44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D9A90-79D1-6171-AC3B-A5E62BEC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80484"/>
          <a:stretch/>
        </p:blipFill>
        <p:spPr bwMode="auto">
          <a:xfrm>
            <a:off x="622967" y="4583150"/>
            <a:ext cx="7340896" cy="19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2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4"/>
          <p:cNvSpPr txBox="1">
            <a:spLocks noChangeArrowheads="1"/>
          </p:cNvSpPr>
          <p:nvPr/>
        </p:nvSpPr>
        <p:spPr bwMode="auto">
          <a:xfrm>
            <a:off x="3342289" y="149772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</a:rPr>
              <a:t>雙原子分子的內能</a:t>
            </a:r>
          </a:p>
        </p:txBody>
      </p:sp>
      <p:pic>
        <p:nvPicPr>
          <p:cNvPr id="70658" name="Picture 5" descr="2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206" b="74107"/>
          <a:stretch/>
        </p:blipFill>
        <p:spPr bwMode="auto">
          <a:xfrm>
            <a:off x="2314958" y="683172"/>
            <a:ext cx="19965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218089" y="683172"/>
            <a:ext cx="1981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4427178" y="1490170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可以儲存能量的型式的數目，稱為</a:t>
            </a:r>
            <a:r>
              <a:rPr lang="zh-TW" altLang="en-US" sz="1800" dirty="0">
                <a:solidFill>
                  <a:srgbClr val="FF0000"/>
                </a:solidFill>
              </a:rPr>
              <a:t>自由度</a:t>
            </a:r>
            <a:r>
              <a:rPr lang="zh-TW" altLang="en-US" sz="1800" dirty="0"/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27178" y="1891490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雙原子分子共有五個自由度。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93993" y="4662964"/>
            <a:ext cx="63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雙原子分子組成的氣體的定容比熱就可以得到解釋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46CF41F-05A0-E740-8864-F2C0BF667D4A}"/>
              </a:ext>
            </a:extLst>
          </p:cNvPr>
          <p:cNvSpPr txBox="1"/>
          <p:nvPr/>
        </p:nvSpPr>
        <p:spPr>
          <a:xfrm>
            <a:off x="4427178" y="675261"/>
            <a:ext cx="484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如果把可以儲存能量的轉動動能也包括進來：</a:t>
            </a:r>
          </a:p>
        </p:txBody>
      </p:sp>
      <p:sp>
        <p:nvSpPr>
          <p:cNvPr id="14" name="文字方塊 1">
            <a:extLst>
              <a:ext uri="{FF2B5EF4-FFF2-40B4-BE49-F238E27FC236}">
                <a16:creationId xmlns:a16="http://schemas.microsoft.com/office/drawing/2014/main" id="{6F5AAD00-14BD-D14D-AE3F-8C6F0EC043CB}"/>
              </a:ext>
            </a:extLst>
          </p:cNvPr>
          <p:cNvSpPr txBox="1"/>
          <p:nvPr/>
        </p:nvSpPr>
        <p:spPr>
          <a:xfrm>
            <a:off x="4427178" y="1082918"/>
            <a:ext cx="47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雙原子分子有兩個轉動動能、三個移動動能。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大膽假設，平衡時每一個自由度會得到相等的能量：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𝑘𝑇</m:t>
                    </m:r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blipFill>
                <a:blip r:embed="rId7"/>
                <a:stretch>
                  <a:fillRect l="-803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4">
            <a:extLst>
              <a:ext uri="{FF2B5EF4-FFF2-40B4-BE49-F238E27FC236}">
                <a16:creationId xmlns:a16="http://schemas.microsoft.com/office/drawing/2014/main" id="{D6CC06DB-6C88-C74E-A74D-DB4994021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43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AAC827D9-BC95-DA40-AE05-7B8E58EE0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CD9C37B7-DBF4-EA4D-8BC1-312F47799E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CAEECC4-4131-144B-846D-1FF2F351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10" y="6089289"/>
            <a:ext cx="290513" cy="4206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2D840FB8-2DE5-1545-AD60-58604F65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41AD3263-11F7-E34D-A76E-779CAB789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1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90AEA762-E415-D749-B0B0-52F70014A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BB87EC00-92AC-3840-8F3E-991E7404F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59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2BA9703F-CA85-854D-AFBF-137BE2D0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10" y="6101989"/>
            <a:ext cx="311150" cy="407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BAF273D4-8524-D346-A498-C5396F0C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B72AE4DE-F1F1-5340-9C9B-BFD6AD362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7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0E567E44-D36A-D040-82E1-C486F4320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220989B3-C316-FA40-B111-5FE8A0F2E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65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EA927-23D0-734B-A9BD-5300CDCD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10" y="6116276"/>
            <a:ext cx="300038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29885B-755D-8A4C-AF1A-E175A648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098" y="614961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31" name="圓形箭號 50">
            <a:extLst>
              <a:ext uri="{FF2B5EF4-FFF2-40B4-BE49-F238E27FC236}">
                <a16:creationId xmlns:a16="http://schemas.microsoft.com/office/drawing/2014/main" id="{27B58318-C32D-D74F-BD43-E0244EE248CB}"/>
              </a:ext>
            </a:extLst>
          </p:cNvPr>
          <p:cNvSpPr/>
          <p:nvPr/>
        </p:nvSpPr>
        <p:spPr>
          <a:xfrm>
            <a:off x="5440310" y="514790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圓形箭號 51">
            <a:extLst>
              <a:ext uri="{FF2B5EF4-FFF2-40B4-BE49-F238E27FC236}">
                <a16:creationId xmlns:a16="http://schemas.microsoft.com/office/drawing/2014/main" id="{A1C02FE6-C670-A548-817D-3411F0F6DE85}"/>
              </a:ext>
            </a:extLst>
          </p:cNvPr>
          <p:cNvSpPr/>
          <p:nvPr/>
        </p:nvSpPr>
        <p:spPr>
          <a:xfrm flipH="1" flipV="1">
            <a:off x="4321122" y="5246327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E6A801CA-32D7-714E-B806-026DB375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872" y="6089288"/>
            <a:ext cx="835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 dirty="0">
                <a:latin typeface="Times New Roman" pitchFamily="18" charset="0"/>
              </a:rPr>
              <a:t>K</a:t>
            </a:r>
            <a:r>
              <a:rPr lang="zh-TW" altLang="en-US" sz="1800" baseline="-25000" dirty="0">
                <a:latin typeface="Times New Roman" pitchFamily="18" charset="0"/>
              </a:rPr>
              <a:t>旋轉</a:t>
            </a:r>
            <a:endParaRPr lang="en-US" altLang="zh-TW" sz="1800" baseline="-25000" dirty="0">
              <a:latin typeface="Times New Roman" pitchFamily="18" charset="0"/>
            </a:endParaRP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47C11550-9CC1-DE46-8F35-7858464A3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18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2787304E-3E4D-7D40-A669-D40F70EA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35" y="646393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7">
            <a:extLst>
              <a:ext uri="{FF2B5EF4-FFF2-40B4-BE49-F238E27FC236}">
                <a16:creationId xmlns:a16="http://schemas.microsoft.com/office/drawing/2014/main" id="{D12FFE69-082A-7A4F-8A2B-99E2EC12F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06B6896-5A1E-184D-BA07-C5BE257E7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35" y="607023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8" name="Line 25">
            <a:extLst>
              <a:ext uri="{FF2B5EF4-FFF2-40B4-BE49-F238E27FC236}">
                <a16:creationId xmlns:a16="http://schemas.microsoft.com/office/drawing/2014/main" id="{AC7C87F2-E2F6-3A44-A874-31C51456B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00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6">
            <a:extLst>
              <a:ext uri="{FF2B5EF4-FFF2-40B4-BE49-F238E27FC236}">
                <a16:creationId xmlns:a16="http://schemas.microsoft.com/office/drawing/2014/main" id="{C5E998D2-4CA0-3F4F-875C-356D2AA36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0010" y="64829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D935747C-E2BD-7847-84FD-FC262344C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8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B725A184-89B2-D046-A010-B80649E3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10" y="608928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42" name="圓形箭號 50">
            <a:extLst>
              <a:ext uri="{FF2B5EF4-FFF2-40B4-BE49-F238E27FC236}">
                <a16:creationId xmlns:a16="http://schemas.microsoft.com/office/drawing/2014/main" id="{551C8012-AABF-4547-A78C-29A4C9A46797}"/>
              </a:ext>
            </a:extLst>
          </p:cNvPr>
          <p:cNvSpPr/>
          <p:nvPr/>
        </p:nvSpPr>
        <p:spPr>
          <a:xfrm>
            <a:off x="6537872" y="511377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圓形箭號 51">
            <a:extLst>
              <a:ext uri="{FF2B5EF4-FFF2-40B4-BE49-F238E27FC236}">
                <a16:creationId xmlns:a16="http://schemas.microsoft.com/office/drawing/2014/main" id="{F2F1D8F7-4606-1642-AB9D-3C48BE9D8324}"/>
              </a:ext>
            </a:extLst>
          </p:cNvPr>
          <p:cNvSpPr/>
          <p:nvPr/>
        </p:nvSpPr>
        <p:spPr>
          <a:xfrm flipH="1" flipV="1">
            <a:off x="6544222" y="522013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圓形箭號 50">
            <a:extLst>
              <a:ext uri="{FF2B5EF4-FFF2-40B4-BE49-F238E27FC236}">
                <a16:creationId xmlns:a16="http://schemas.microsoft.com/office/drawing/2014/main" id="{DA360CAD-597C-184B-84FA-B53AE581BDA1}"/>
              </a:ext>
            </a:extLst>
          </p:cNvPr>
          <p:cNvSpPr/>
          <p:nvPr/>
        </p:nvSpPr>
        <p:spPr>
          <a:xfrm>
            <a:off x="4301279" y="508092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圓形箭號 51">
            <a:extLst>
              <a:ext uri="{FF2B5EF4-FFF2-40B4-BE49-F238E27FC236}">
                <a16:creationId xmlns:a16="http://schemas.microsoft.com/office/drawing/2014/main" id="{DF33C22F-554D-B046-AA6A-F93025D8A145}"/>
              </a:ext>
            </a:extLst>
          </p:cNvPr>
          <p:cNvSpPr/>
          <p:nvPr/>
        </p:nvSpPr>
        <p:spPr>
          <a:xfrm flipH="1" flipV="1">
            <a:off x="5443485" y="525817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圓形箭號 50">
            <a:extLst>
              <a:ext uri="{FF2B5EF4-FFF2-40B4-BE49-F238E27FC236}">
                <a16:creationId xmlns:a16="http://schemas.microsoft.com/office/drawing/2014/main" id="{8E0897E4-5B74-2049-ACCF-D4D417913248}"/>
              </a:ext>
            </a:extLst>
          </p:cNvPr>
          <p:cNvSpPr/>
          <p:nvPr/>
        </p:nvSpPr>
        <p:spPr>
          <a:xfrm>
            <a:off x="3255342" y="508478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圓形箭號 51">
            <a:extLst>
              <a:ext uri="{FF2B5EF4-FFF2-40B4-BE49-F238E27FC236}">
                <a16:creationId xmlns:a16="http://schemas.microsoft.com/office/drawing/2014/main" id="{4F31E6AA-6475-8F45-A6C4-75E8A152437C}"/>
              </a:ext>
            </a:extLst>
          </p:cNvPr>
          <p:cNvSpPr/>
          <p:nvPr/>
        </p:nvSpPr>
        <p:spPr>
          <a:xfrm flipH="1" flipV="1">
            <a:off x="3261692" y="519114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乘號 70">
            <a:extLst>
              <a:ext uri="{FF2B5EF4-FFF2-40B4-BE49-F238E27FC236}">
                <a16:creationId xmlns:a16="http://schemas.microsoft.com/office/drawing/2014/main" id="{77437A0C-58E2-134D-A28B-B366ED372966}"/>
              </a:ext>
            </a:extLst>
          </p:cNvPr>
          <p:cNvSpPr/>
          <p:nvPr/>
        </p:nvSpPr>
        <p:spPr>
          <a:xfrm>
            <a:off x="795720" y="4733943"/>
            <a:ext cx="582613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4"/>
          <p:cNvSpPr txBox="1">
            <a:spLocks noChangeArrowheads="1"/>
          </p:cNvSpPr>
          <p:nvPr/>
        </p:nvSpPr>
        <p:spPr bwMode="auto">
          <a:xfrm>
            <a:off x="2480809" y="33688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能量均分原則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Equipartition of Energy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939801" y="802282"/>
            <a:ext cx="8131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一個系統中，</a:t>
            </a:r>
            <a:r>
              <a:rPr lang="zh-TW" altLang="en-US" sz="1800" dirty="0">
                <a:solidFill>
                  <a:srgbClr val="FF0000"/>
                </a:solidFill>
              </a:rPr>
              <a:t>任一個可以儲存能量的型式（稱為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自由度）</a:t>
            </a:r>
            <a:r>
              <a:rPr lang="zh-TW" altLang="en-US" sz="1800" dirty="0"/>
              <a:t>，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在頻繁的熱作用（混亂的能量交換）</a:t>
            </a:r>
            <a:endParaRPr lang="en-US" altLang="zh-TW" sz="1800" dirty="0"/>
          </a:p>
        </p:txBody>
      </p:sp>
      <p:sp>
        <p:nvSpPr>
          <p:cNvPr id="28677" name="文字方塊 10"/>
          <p:cNvSpPr txBox="1">
            <a:spLocks noChangeArrowheads="1"/>
          </p:cNvSpPr>
          <p:nvPr/>
        </p:nvSpPr>
        <p:spPr bwMode="auto">
          <a:xfrm>
            <a:off x="987425" y="4186186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溫度的微觀意義原來是每一個自由度所分配的能量！</a:t>
            </a:r>
          </a:p>
        </p:txBody>
      </p:sp>
      <p:sp>
        <p:nvSpPr>
          <p:cNvPr id="30727" name="文字方塊 11"/>
          <p:cNvSpPr txBox="1">
            <a:spLocks noChangeArrowheads="1"/>
          </p:cNvSpPr>
          <p:nvPr/>
        </p:nvSpPr>
        <p:spPr bwMode="auto">
          <a:xfrm>
            <a:off x="968498" y="5784233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混亂製造了平衡態，混亂也使我們可以預測平衡態的性質！</a:t>
            </a:r>
          </a:p>
        </p:txBody>
      </p:sp>
      <p:pic>
        <p:nvPicPr>
          <p:cNvPr id="69638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1" y="2166031"/>
            <a:ext cx="2135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字方塊 8"/>
          <p:cNvSpPr txBox="1">
            <a:spLocks noChangeArrowheads="1"/>
          </p:cNvSpPr>
          <p:nvPr/>
        </p:nvSpPr>
        <p:spPr bwMode="auto">
          <a:xfrm>
            <a:off x="987425" y="5353884"/>
            <a:ext cx="634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理想氣體溫度為動能平均是這個更廣泛的原則的一個特例。</a:t>
            </a:r>
          </a:p>
        </p:txBody>
      </p:sp>
      <p:sp>
        <p:nvSpPr>
          <p:cNvPr id="30730" name="文字方塊 9"/>
          <p:cNvSpPr txBox="1">
            <a:spLocks noChangeArrowheads="1"/>
          </p:cNvSpPr>
          <p:nvPr/>
        </p:nvSpPr>
        <p:spPr bwMode="auto">
          <a:xfrm>
            <a:off x="954211" y="6238258"/>
            <a:ext cx="634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關鍵是需要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頻繁混亂的能量交換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！這是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熱現象的本質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/>
                  <a:t>達到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熱平衡</a:t>
                </a:r>
                <a:r>
                  <a:rPr lang="zh-TW" altLang="en-US" dirty="0"/>
                  <a:t>後，都會得到同樣的平均能量：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𝑘𝑇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  <a:blipFill>
                <a:blip r:embed="rId4"/>
                <a:stretch>
                  <a:fillRect l="-885" b="-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63626" y="4604572"/>
                <a:ext cx="1806576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6" y="4604572"/>
                <a:ext cx="1806576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30727" grpId="0"/>
      <p:bldP spid="30729" grpId="0"/>
      <p:bldP spid="3073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9080" y="1891876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990600" y="320040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959081" y="274319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/>
          <p:cNvGraphicFramePr>
            <a:graphicFrameLocks noChangeAspect="1"/>
          </p:cNvGraphicFramePr>
          <p:nvPr/>
        </p:nvGraphicFramePr>
        <p:xfrm>
          <a:off x="990600" y="5029200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430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959081" y="4582173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7" name="Picture 16" descr="2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7540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文字方塊 10"/>
              <p:cNvSpPr txBox="1">
                <a:spLocks noChangeArrowheads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氣體也可以定義莫耳比熱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30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blipFill>
                <a:blip r:embed="rId7"/>
                <a:stretch>
                  <a:fillRect l="-99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9" name="Picture 12" descr="D:\Dropbox\Documents\課程\YoungTextBook\Images\Chapter19\A_Images\A_Figures_and_Photos\19_18_Figu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4253345" y="2707680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4239491" y="4741908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56E20887-CC6A-1045-A9A7-3A786FF7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307842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7F9F-5272-214B-BA48-9B9709590856}"/>
              </a:ext>
            </a:extLst>
          </p:cNvPr>
          <p:cNvSpPr txBox="1"/>
          <p:nvPr/>
        </p:nvSpPr>
        <p:spPr>
          <a:xfrm>
            <a:off x="959080" y="835581"/>
            <a:ext cx="50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單位莫耳數氣體，單位溫度變化對應的熱量。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/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2404</Words>
  <Application>Microsoft Macintosh PowerPoint</Application>
  <PresentationFormat>On-screen Show (4:3)</PresentationFormat>
  <Paragraphs>280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新細明體</vt:lpstr>
      <vt:lpstr>新細明體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Vincent</dc:creator>
  <cp:lastModifiedBy>Chia-Hung Vincent Chang</cp:lastModifiedBy>
  <cp:revision>34</cp:revision>
  <dcterms:created xsi:type="dcterms:W3CDTF">2014-11-05T01:14:45Z</dcterms:created>
  <dcterms:modified xsi:type="dcterms:W3CDTF">2025-03-28T03:09:46Z</dcterms:modified>
</cp:coreProperties>
</file>