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76" r:id="rId2"/>
    <p:sldId id="472" r:id="rId3"/>
    <p:sldId id="1677" r:id="rId4"/>
    <p:sldId id="405" r:id="rId5"/>
    <p:sldId id="424" r:id="rId6"/>
    <p:sldId id="463" r:id="rId7"/>
    <p:sldId id="422" r:id="rId8"/>
    <p:sldId id="506" r:id="rId9"/>
    <p:sldId id="507" r:id="rId10"/>
    <p:sldId id="508" r:id="rId11"/>
    <p:sldId id="514" r:id="rId12"/>
    <p:sldId id="1678" r:id="rId13"/>
    <p:sldId id="513" r:id="rId14"/>
    <p:sldId id="1679" r:id="rId15"/>
    <p:sldId id="412" r:id="rId16"/>
    <p:sldId id="1614" r:id="rId17"/>
    <p:sldId id="479" r:id="rId18"/>
    <p:sldId id="370" r:id="rId19"/>
    <p:sldId id="371" r:id="rId20"/>
    <p:sldId id="374" r:id="rId21"/>
    <p:sldId id="266" r:id="rId22"/>
    <p:sldId id="275" r:id="rId23"/>
    <p:sldId id="368" r:id="rId24"/>
    <p:sldId id="369" r:id="rId25"/>
    <p:sldId id="393" r:id="rId26"/>
    <p:sldId id="387" r:id="rId27"/>
    <p:sldId id="297" r:id="rId28"/>
    <p:sldId id="377" r:id="rId29"/>
    <p:sldId id="303" r:id="rId30"/>
    <p:sldId id="394" r:id="rId31"/>
    <p:sldId id="395" r:id="rId32"/>
    <p:sldId id="481" r:id="rId33"/>
    <p:sldId id="264" r:id="rId34"/>
    <p:sldId id="270" r:id="rId35"/>
    <p:sldId id="326" r:id="rId36"/>
    <p:sldId id="490" r:id="rId37"/>
    <p:sldId id="262" r:id="rId38"/>
    <p:sldId id="406" r:id="rId39"/>
    <p:sldId id="407" r:id="rId40"/>
    <p:sldId id="271" r:id="rId41"/>
    <p:sldId id="444" r:id="rId42"/>
    <p:sldId id="408" r:id="rId43"/>
    <p:sldId id="439" r:id="rId44"/>
    <p:sldId id="440" r:id="rId45"/>
    <p:sldId id="441" r:id="rId46"/>
    <p:sldId id="443" r:id="rId47"/>
    <p:sldId id="448" r:id="rId48"/>
    <p:sldId id="450" r:id="rId49"/>
    <p:sldId id="457" r:id="rId50"/>
    <p:sldId id="471" r:id="rId51"/>
    <p:sldId id="478" r:id="rId5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A4"/>
    <a:srgbClr val="3366FF"/>
    <a:srgbClr val="33CC33"/>
    <a:srgbClr val="FFFF00"/>
    <a:srgbClr val="FF33CC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>
      <p:cViewPr varScale="1">
        <p:scale>
          <a:sx n="129" d="100"/>
          <a:sy n="129" d="100"/>
        </p:scale>
        <p:origin x="1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90C320-6178-4EBC-B261-348234793C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76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A4E4-2A19-4D09-AEE2-3546CDB74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4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1BA4-C84D-41A7-B802-CE40C78E16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613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E1AE-BD49-42DA-8F1C-075C61D42A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78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7097-57E1-4A5D-B50D-14B2C1C35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50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52E9-2C16-4CD0-A63F-E6DC34BD0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3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73D3-B771-4323-82C3-AFD4200FBD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56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136B-E85F-44E7-A4B1-1DCC41CC18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61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EFDF-B74A-4E1A-9993-8782A876E3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B1F6-613A-4FF0-9373-EA93855CEB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5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FFEA-8775-4A27-9BBC-C1B54DBF19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5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8AC-365F-47AE-A0C0-072D53D814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5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03AE-8E26-4B9A-92A9-D7A5DC75D7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0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9649-D0DF-4763-9B14-93634B839B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59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CFC2EBB6-8F5A-485E-95DA-B6094D0E7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1.png"/><Relationship Id="rId10" Type="http://schemas.openxmlformats.org/officeDocument/2006/relationships/image" Target="../media/image601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5" Type="http://schemas.openxmlformats.org/officeDocument/2006/relationships/image" Target="../media/image770.png"/><Relationship Id="rId10" Type="http://schemas.openxmlformats.org/officeDocument/2006/relationships/image" Target="../media/image820.png"/><Relationship Id="rId4" Type="http://schemas.openxmlformats.org/officeDocument/2006/relationships/image" Target="../media/image76.png"/><Relationship Id="rId9" Type="http://schemas.openxmlformats.org/officeDocument/2006/relationships/image" Target="../media/image8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5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2" Type="http://schemas.openxmlformats.org/officeDocument/2006/relationships/image" Target="../media/image45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1.png"/><Relationship Id="rId15" Type="http://schemas.openxmlformats.org/officeDocument/2006/relationships/image" Target="../media/image52.png"/><Relationship Id="rId10" Type="http://schemas.openxmlformats.org/officeDocument/2006/relationships/image" Target="../media/image380.pn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jpeg"/><Relationship Id="rId10" Type="http://schemas.openxmlformats.org/officeDocument/2006/relationships/image" Target="../media/image400.png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500.png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4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Relationship Id="rId1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64.png"/><Relationship Id="rId3" Type="http://schemas.openxmlformats.org/officeDocument/2006/relationships/image" Target="../media/image31.jpeg"/><Relationship Id="rId7" Type="http://schemas.openxmlformats.org/officeDocument/2006/relationships/image" Target="../media/image510.png"/><Relationship Id="rId12" Type="http://schemas.openxmlformats.org/officeDocument/2006/relationships/image" Target="../media/image63.png"/><Relationship Id="rId2" Type="http://schemas.openxmlformats.org/officeDocument/2006/relationships/image" Target="../media/image440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24.jpeg"/><Relationship Id="rId4" Type="http://schemas.openxmlformats.org/officeDocument/2006/relationships/image" Target="../media/image4500.png"/><Relationship Id="rId9" Type="http://schemas.openxmlformats.org/officeDocument/2006/relationships/image" Target="../media/image530.png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630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wmf"/><Relationship Id="rId17" Type="http://schemas.openxmlformats.org/officeDocument/2006/relationships/image" Target="../media/image58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670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107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38.jpeg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png"/><Relationship Id="rId7" Type="http://schemas.openxmlformats.org/officeDocument/2006/relationships/image" Target="../media/image112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51.png"/><Relationship Id="rId4" Type="http://schemas.openxmlformats.org/officeDocument/2006/relationships/image" Target="../media/image11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0.png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5.jpe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7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0.png"/><Relationship Id="rId7" Type="http://schemas.openxmlformats.org/officeDocument/2006/relationships/image" Target="../media/image550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32.png"/><Relationship Id="rId4" Type="http://schemas.openxmlformats.org/officeDocument/2006/relationships/image" Target="../media/image5200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7" Type="http://schemas.openxmlformats.org/officeDocument/2006/relationships/image" Target="../media/image47.jpeg"/><Relationship Id="rId2" Type="http://schemas.openxmlformats.org/officeDocument/2006/relationships/image" Target="../media/image41.png"/><Relationship Id="rId16" Type="http://schemas.openxmlformats.org/officeDocument/2006/relationships/image" Target="../media/image630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00.png"/><Relationship Id="rId15" Type="http://schemas.openxmlformats.org/officeDocument/2006/relationships/image" Target="../media/image61.png"/><Relationship Id="rId10" Type="http://schemas.openxmlformats.org/officeDocument/2006/relationships/image" Target="../media/image5700.png"/><Relationship Id="rId14" Type="http://schemas.openxmlformats.org/officeDocument/2006/relationships/image" Target="../media/image6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0.png"/><Relationship Id="rId4" Type="http://schemas.openxmlformats.org/officeDocument/2006/relationships/image" Target="../media/image75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0.jpeg"/><Relationship Id="rId7" Type="http://schemas.openxmlformats.org/officeDocument/2006/relationships/image" Target="../media/image9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3" Type="http://schemas.openxmlformats.org/officeDocument/2006/relationships/image" Target="../media/image52.jpeg"/><Relationship Id="rId21" Type="http://schemas.openxmlformats.org/officeDocument/2006/relationships/image" Target="../media/image87.png"/><Relationship Id="rId17" Type="http://schemas.openxmlformats.org/officeDocument/2006/relationships/image" Target="../media/image72.png"/><Relationship Id="rId2" Type="http://schemas.openxmlformats.org/officeDocument/2006/relationships/image" Target="../media/image51.jpeg"/><Relationship Id="rId16" Type="http://schemas.openxmlformats.org/officeDocument/2006/relationships/image" Target="../media/image640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15" Type="http://schemas.openxmlformats.org/officeDocument/2006/relationships/image" Target="../media/image101.png"/><Relationship Id="rId23" Type="http://schemas.openxmlformats.org/officeDocument/2006/relationships/image" Target="../media/image1091.png"/><Relationship Id="rId19" Type="http://schemas.openxmlformats.org/officeDocument/2006/relationships/image" Target="../media/image85.png"/><Relationship Id="rId4" Type="http://schemas.openxmlformats.org/officeDocument/2006/relationships/image" Target="../media/image53.jpeg"/><Relationship Id="rId22" Type="http://schemas.openxmlformats.org/officeDocument/2006/relationships/image" Target="../media/image10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0.png"/><Relationship Id="rId4" Type="http://schemas.openxmlformats.org/officeDocument/2006/relationships/image" Target="../media/image8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.jpe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pic>
        <p:nvPicPr>
          <p:cNvPr id="65538" name="圖片 3" descr="afg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206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4" descr="F0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862" r="9647" b="19763"/>
          <a:stretch>
            <a:fillRect/>
          </a:stretch>
        </p:blipFill>
        <p:spPr bwMode="auto">
          <a:xfrm>
            <a:off x="611559" y="342875"/>
            <a:ext cx="33877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A044D8-D90F-C44B-A341-B95CFC7EF452}"/>
                  </a:ext>
                </a:extLst>
              </p:cNvPr>
              <p:cNvSpPr/>
              <p:nvPr/>
            </p:nvSpPr>
            <p:spPr>
              <a:xfrm>
                <a:off x="4738016" y="3143191"/>
                <a:ext cx="1169936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A044D8-D90F-C44B-A341-B95CFC7EF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16" y="3143191"/>
                <a:ext cx="1169936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28AC5-8959-7849-B886-86E54B257F9D}"/>
                  </a:ext>
                </a:extLst>
              </p:cNvPr>
              <p:cNvSpPr/>
              <p:nvPr/>
            </p:nvSpPr>
            <p:spPr>
              <a:xfrm>
                <a:off x="6038741" y="3146447"/>
                <a:ext cx="1180964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28AC5-8959-7849-B886-86E54B257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41" y="3146447"/>
                <a:ext cx="1180964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3B45DB-E37E-9C49-8BCA-4634A988D52B}"/>
                  </a:ext>
                </a:extLst>
              </p:cNvPr>
              <p:cNvSpPr/>
              <p:nvPr/>
            </p:nvSpPr>
            <p:spPr>
              <a:xfrm>
                <a:off x="7358293" y="3155849"/>
                <a:ext cx="1159548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3B45DB-E37E-9C49-8BCA-4634A988D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93" y="3155849"/>
                <a:ext cx="115954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052283-F7B6-514E-966C-0243F4043E82}"/>
                  </a:ext>
                </a:extLst>
              </p:cNvPr>
              <p:cNvSpPr txBox="1"/>
              <p:nvPr/>
            </p:nvSpPr>
            <p:spPr bwMode="auto">
              <a:xfrm>
                <a:off x="596655" y="3278062"/>
                <a:ext cx="853888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052283-F7B6-514E-966C-0243F4043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55" y="3278062"/>
                <a:ext cx="853888" cy="525913"/>
              </a:xfrm>
              <a:prstGeom prst="rect">
                <a:avLst/>
              </a:prstGeom>
              <a:blipFill>
                <a:blip r:embed="rId7"/>
                <a:stretch>
                  <a:fillRect l="-2941" t="-4762" r="-147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44E92-E090-0C48-8532-6490E9F1FC2A}"/>
                  </a:ext>
                </a:extLst>
              </p:cNvPr>
              <p:cNvSpPr txBox="1"/>
              <p:nvPr/>
            </p:nvSpPr>
            <p:spPr bwMode="auto">
              <a:xfrm>
                <a:off x="1689875" y="3278062"/>
                <a:ext cx="864917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44E92-E090-0C48-8532-6490E9F1F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9875" y="3278062"/>
                <a:ext cx="864917" cy="525913"/>
              </a:xfrm>
              <a:prstGeom prst="rect">
                <a:avLst/>
              </a:prstGeom>
              <a:blipFill>
                <a:blip r:embed="rId8"/>
                <a:stretch>
                  <a:fillRect l="-1429" t="-4762" r="-4286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94E4A1-C368-7D48-BCFD-B19A8E6BEF29}"/>
                  </a:ext>
                </a:extLst>
              </p:cNvPr>
              <p:cNvSpPr txBox="1"/>
              <p:nvPr/>
            </p:nvSpPr>
            <p:spPr bwMode="auto">
              <a:xfrm>
                <a:off x="2840859" y="3275531"/>
                <a:ext cx="829266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94E4A1-C368-7D48-BCFD-B19A8E6BE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0859" y="3275531"/>
                <a:ext cx="829266" cy="525913"/>
              </a:xfrm>
              <a:prstGeom prst="rect">
                <a:avLst/>
              </a:prstGeom>
              <a:blipFill>
                <a:blip r:embed="rId9"/>
                <a:stretch>
                  <a:fillRect l="-3030" t="-2326" r="-3030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 descr="sna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8" t="26941" r="23829" b="15922"/>
          <a:stretch/>
        </p:blipFill>
        <p:spPr bwMode="auto">
          <a:xfrm>
            <a:off x="1394625" y="692150"/>
            <a:ext cx="65420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rot="5400000" flipH="1" flipV="1">
            <a:off x="2827338" y="3549650"/>
            <a:ext cx="642938" cy="642937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16200000" flipH="1">
            <a:off x="2827338" y="4192588"/>
            <a:ext cx="419100" cy="419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2540794" y="4479131"/>
            <a:ext cx="5715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6200000" flipV="1">
            <a:off x="3255963" y="4621213"/>
            <a:ext cx="419100" cy="419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3613150" y="4621213"/>
            <a:ext cx="357187" cy="3571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rot="5400000">
            <a:off x="3221038" y="5441950"/>
            <a:ext cx="78581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Up Arrow 1">
            <a:extLst>
              <a:ext uri="{FF2B5EF4-FFF2-40B4-BE49-F238E27FC236}">
                <a16:creationId xmlns:a16="http://schemas.microsoft.com/office/drawing/2014/main" id="{8C7C901E-EF1E-1A40-80DE-161C9D7BDABF}"/>
              </a:ext>
            </a:extLst>
          </p:cNvPr>
          <p:cNvSpPr/>
          <p:nvPr/>
        </p:nvSpPr>
        <p:spPr>
          <a:xfrm>
            <a:off x="3228306" y="2752602"/>
            <a:ext cx="893514" cy="21602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" b="37303"/>
          <a:stretch/>
        </p:blipFill>
        <p:spPr bwMode="auto">
          <a:xfrm>
            <a:off x="2678665" y="116632"/>
            <a:ext cx="6206213" cy="504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62791" r="41111" b="-30"/>
          <a:stretch/>
        </p:blipFill>
        <p:spPr bwMode="auto">
          <a:xfrm>
            <a:off x="179512" y="3782590"/>
            <a:ext cx="3157641" cy="28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923251" y="1970685"/>
                <a:ext cx="3049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51" y="1970685"/>
                <a:ext cx="304931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696607" y="1970685"/>
                <a:ext cx="5040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7" y="1970685"/>
                <a:ext cx="504056" cy="276999"/>
              </a:xfrm>
              <a:prstGeom prst="rect">
                <a:avLst/>
              </a:prstGeom>
              <a:blipFill rotWithShape="1">
                <a:blip r:embed="rId4"/>
                <a:stretch>
                  <a:fillRect r="-2439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76276" y="1184897"/>
                <a:ext cx="29394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76" y="1184897"/>
                <a:ext cx="293945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408520" y="1129297"/>
                <a:ext cx="5040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20" y="1129297"/>
                <a:ext cx="504056" cy="276999"/>
              </a:xfrm>
              <a:prstGeom prst="rect">
                <a:avLst/>
              </a:prstGeom>
              <a:blipFill rotWithShape="1">
                <a:blip r:embed="rId6"/>
                <a:stretch>
                  <a:fillRect r="-2410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Up Arrow 7">
            <a:extLst>
              <a:ext uri="{FF2B5EF4-FFF2-40B4-BE49-F238E27FC236}">
                <a16:creationId xmlns:a16="http://schemas.microsoft.com/office/drawing/2014/main" id="{403AAB07-4C7E-FA44-A232-1A805B0A3D4C}"/>
              </a:ext>
            </a:extLst>
          </p:cNvPr>
          <p:cNvSpPr/>
          <p:nvPr/>
        </p:nvSpPr>
        <p:spPr>
          <a:xfrm>
            <a:off x="1311575" y="3674578"/>
            <a:ext cx="893514" cy="21602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6A7FF-71E7-544D-81D0-5C105E079683}"/>
              </a:ext>
            </a:extLst>
          </p:cNvPr>
          <p:cNvSpPr txBox="1"/>
          <p:nvPr/>
        </p:nvSpPr>
        <p:spPr>
          <a:xfrm>
            <a:off x="3561162" y="5465252"/>
            <a:ext cx="540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支架張力與重力的合力等於質量乘向心加速度！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8A394-04D3-7344-968B-A730A70D5763}"/>
              </a:ext>
            </a:extLst>
          </p:cNvPr>
          <p:cNvSpPr txBox="1"/>
          <p:nvPr/>
        </p:nvSpPr>
        <p:spPr>
          <a:xfrm>
            <a:off x="3561340" y="5856515"/>
            <a:ext cx="53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合力提供了質量作等速圓周運動所需的向心力！</a:t>
            </a:r>
          </a:p>
        </p:txBody>
      </p:sp>
    </p:spTree>
    <p:extLst>
      <p:ext uri="{BB962C8B-B14F-4D97-AF65-F5344CB8AC3E}">
        <p14:creationId xmlns:p14="http://schemas.microsoft.com/office/powerpoint/2010/main" val="111939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1571625" y="3857625"/>
            <a:ext cx="72488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靜摩擦力大小由物體維持靜止這個條件來決定，</a:t>
            </a:r>
            <a:endParaRPr lang="en-US" altLang="zh-TW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但最大值經測量發現一般都與垂直的正向力成正比。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1547813" y="5300663"/>
            <a:ext cx="7248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同時，動摩擦力一般來說是一定值，與垂直的正向力成正比：</a:t>
            </a:r>
          </a:p>
        </p:txBody>
      </p:sp>
      <p:pic>
        <p:nvPicPr>
          <p:cNvPr id="24584" name="Picture 9" descr="D:\Dropbox\Documents\課程\YoungTextBook\Images\Chapter05\A_Images\A_Figures_and_Photos\05_19_Figu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1812" b="2748"/>
          <a:stretch>
            <a:fillRect/>
          </a:stretch>
        </p:blipFill>
        <p:spPr bwMode="auto">
          <a:xfrm>
            <a:off x="1908175" y="549275"/>
            <a:ext cx="57118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0363A0E-3EC1-D643-AAE8-244ED82D9088}"/>
                  </a:ext>
                </a:extLst>
              </p:cNvPr>
              <p:cNvSpPr txBox="1"/>
              <p:nvPr/>
            </p:nvSpPr>
            <p:spPr>
              <a:xfrm>
                <a:off x="2771775" y="5878513"/>
                <a:ext cx="95391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0363A0E-3EC1-D643-AAE8-244ED82D9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5" y="5878513"/>
                <a:ext cx="953915" cy="276999"/>
              </a:xfrm>
              <a:prstGeom prst="rect">
                <a:avLst/>
              </a:prstGeom>
              <a:blipFill>
                <a:blip r:embed="rId3"/>
                <a:stretch>
                  <a:fillRect l="-7895" b="-391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2A52482-F478-D744-B384-D428DEEDAF75}"/>
                  </a:ext>
                </a:extLst>
              </p:cNvPr>
              <p:cNvSpPr txBox="1"/>
              <p:nvPr/>
            </p:nvSpPr>
            <p:spPr>
              <a:xfrm>
                <a:off x="2798609" y="4849813"/>
                <a:ext cx="90024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2A52482-F478-D744-B384-D428DEED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09" y="4849813"/>
                <a:ext cx="900246" cy="276999"/>
              </a:xfrm>
              <a:prstGeom prst="rect">
                <a:avLst/>
              </a:prstGeom>
              <a:blipFill>
                <a:blip r:embed="rId4"/>
                <a:stretch>
                  <a:fillRect l="-8333" b="-4090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4D03E4-4C73-754F-873F-607DF0B3925B}"/>
                  </a:ext>
                </a:extLst>
              </p:cNvPr>
              <p:cNvSpPr/>
              <p:nvPr/>
            </p:nvSpPr>
            <p:spPr>
              <a:xfrm>
                <a:off x="4932363" y="4826132"/>
                <a:ext cx="2086020" cy="369332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TW" dirty="0"/>
                  <a:t>:最大靜摩擦係數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4D03E4-4C73-754F-873F-607DF0B39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63" y="4826132"/>
                <a:ext cx="2086020" cy="369332"/>
              </a:xfrm>
              <a:prstGeom prst="rect">
                <a:avLst/>
              </a:prstGeom>
              <a:blipFill>
                <a:blip r:embed="rId10"/>
                <a:stretch>
                  <a:fillRect t="-13793" r="-1212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49C7EC-4B0E-BB41-B302-263213D125A7}"/>
                  </a:ext>
                </a:extLst>
              </p:cNvPr>
              <p:cNvSpPr/>
              <p:nvPr/>
            </p:nvSpPr>
            <p:spPr>
              <a:xfrm>
                <a:off x="4932363" y="5787566"/>
                <a:ext cx="1646669" cy="369332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TW" dirty="0"/>
                  <a:t>:動摩擦係數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49C7EC-4B0E-BB41-B302-263213D12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63" y="5787566"/>
                <a:ext cx="1646669" cy="369332"/>
              </a:xfrm>
              <a:prstGeom prst="rect">
                <a:avLst/>
              </a:prstGeom>
              <a:blipFill>
                <a:blip r:embed="rId11"/>
                <a:stretch>
                  <a:fillRect t="-10000" r="-2308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7512"/>
          <a:stretch/>
        </p:blipFill>
        <p:spPr bwMode="auto">
          <a:xfrm>
            <a:off x="755576" y="476672"/>
            <a:ext cx="7776864" cy="58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5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/>
          <a:stretch>
            <a:fillRect/>
          </a:stretch>
        </p:blipFill>
        <p:spPr bwMode="auto">
          <a:xfrm>
            <a:off x="827088" y="476250"/>
            <a:ext cx="72009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7372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06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32097" r="20177" b="22063"/>
          <a:stretch>
            <a:fillRect/>
          </a:stretch>
        </p:blipFill>
        <p:spPr bwMode="auto">
          <a:xfrm>
            <a:off x="2555875" y="2133600"/>
            <a:ext cx="3600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2411413" y="3789363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上方小方塊在下方方塊上滑行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572000" y="2852738"/>
            <a:ext cx="504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076825" y="2781300"/>
            <a:ext cx="503238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C5622-5EDB-6E4A-9E45-866FEBDB3528}"/>
                  </a:ext>
                </a:extLst>
              </p:cNvPr>
              <p:cNvSpPr txBox="1"/>
              <p:nvPr/>
            </p:nvSpPr>
            <p:spPr>
              <a:xfrm>
                <a:off x="3492500" y="4500563"/>
                <a:ext cx="1798056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C5622-5EDB-6E4A-9E45-866FEBDB3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0" y="4500563"/>
                <a:ext cx="1798056" cy="276999"/>
              </a:xfrm>
              <a:prstGeom prst="rect">
                <a:avLst/>
              </a:prstGeom>
              <a:blipFill>
                <a:blip r:embed="rId3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EC5BA-0C69-5F4A-8524-C783E37A9A7C}"/>
                  </a:ext>
                </a:extLst>
              </p:cNvPr>
              <p:cNvSpPr txBox="1"/>
              <p:nvPr/>
            </p:nvSpPr>
            <p:spPr>
              <a:xfrm>
                <a:off x="3473261" y="5110401"/>
                <a:ext cx="2238946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EC5BA-0C69-5F4A-8524-C783E37A9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61" y="5110401"/>
                <a:ext cx="2238946" cy="276999"/>
              </a:xfrm>
              <a:prstGeom prst="rect">
                <a:avLst/>
              </a:prstGeom>
              <a:blipFill>
                <a:blip r:embed="rId4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06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50863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8"/>
          <p:cNvSpPr>
            <a:spLocks noChangeShapeType="1"/>
          </p:cNvSpPr>
          <p:nvPr/>
        </p:nvSpPr>
        <p:spPr bwMode="auto">
          <a:xfrm flipV="1">
            <a:off x="3348038" y="25654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151502" y="3390421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10"/>
              <p:cNvSpPr txBox="1">
                <a:spLocks noChangeArrowheads="1"/>
              </p:cNvSpPr>
              <p:nvPr/>
            </p:nvSpPr>
            <p:spPr bwMode="auto">
              <a:xfrm>
                <a:off x="6299994" y="4414674"/>
                <a:ext cx="25924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最大靜摩擦力：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75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9994" y="4414674"/>
                <a:ext cx="2592486" cy="369332"/>
              </a:xfrm>
              <a:prstGeom prst="rect">
                <a:avLst/>
              </a:prstGeom>
              <a:blipFill>
                <a:blip r:embed="rId3"/>
                <a:stretch>
                  <a:fillRect l="-1463" t="-10345" b="-206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6309347" y="5098886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不滑動條件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2D4C190-3F83-EA45-834E-FA8CB814300B}"/>
                  </a:ext>
                </a:extLst>
              </p:cNvPr>
              <p:cNvSpPr txBox="1"/>
              <p:nvPr/>
            </p:nvSpPr>
            <p:spPr>
              <a:xfrm>
                <a:off x="734203" y="815329"/>
                <a:ext cx="789116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施力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kumimoji="1" lang="zh-TW" altLang="en-US" dirty="0"/>
                  <a:t>使方塊組向右移動，在何條件下，左方的方塊會維持不向下滑動？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2D4C190-3F83-EA45-834E-FA8CB814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3" y="815329"/>
                <a:ext cx="7891167" cy="402931"/>
              </a:xfrm>
              <a:prstGeom prst="rect">
                <a:avLst/>
              </a:prstGeom>
              <a:blipFill>
                <a:blip r:embed="rId4"/>
                <a:stretch>
                  <a:fillRect l="-643" t="-9091" b="-21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0369FDCB-96C9-234D-98BC-0BD03230A99E}"/>
              </a:ext>
            </a:extLst>
          </p:cNvPr>
          <p:cNvCxnSpPr/>
          <p:nvPr/>
        </p:nvCxnSpPr>
        <p:spPr>
          <a:xfrm>
            <a:off x="3298825" y="3284538"/>
            <a:ext cx="55309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EFE8FC1-7747-024E-A456-ED761DDAE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1245" y="3082091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EFE8FC1-7747-024E-A456-ED761DDAE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245" y="3082091"/>
                <a:ext cx="5032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00AD069-3A6C-8A40-9E24-D46577B49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906" y="3493886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00AD069-3A6C-8A40-9E24-D46577B4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906" y="3493886"/>
                <a:ext cx="50323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4FBE87F-5246-874A-BCD3-5D415EADF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9088" y="2858406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4FBE87F-5246-874A-BCD3-5D415EAD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9088" y="2858406"/>
                <a:ext cx="50323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9">
            <a:extLst>
              <a:ext uri="{FF2B5EF4-FFF2-40B4-BE49-F238E27FC236}">
                <a16:creationId xmlns:a16="http://schemas.microsoft.com/office/drawing/2014/main" id="{EC324E29-C853-1A47-BA69-A38F4CC73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1502" y="2736626"/>
            <a:ext cx="0" cy="6128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405AB4-65F1-5D48-8481-2D179A58E15C}"/>
              </a:ext>
            </a:extLst>
          </p:cNvPr>
          <p:cNvSpPr/>
          <p:nvPr/>
        </p:nvSpPr>
        <p:spPr>
          <a:xfrm>
            <a:off x="5922168" y="321881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左方的方塊會維持不向下滑動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B56843-4EE7-3D49-BFE3-7FDB0A851ECC}"/>
                  </a:ext>
                </a:extLst>
              </p:cNvPr>
              <p:cNvSpPr txBox="1"/>
              <p:nvPr/>
            </p:nvSpPr>
            <p:spPr>
              <a:xfrm>
                <a:off x="6365292" y="1654534"/>
                <a:ext cx="1175835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B56843-4EE7-3D49-BFE3-7FDB0A85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92" y="1654534"/>
                <a:ext cx="1175835" cy="523157"/>
              </a:xfrm>
              <a:prstGeom prst="rect">
                <a:avLst/>
              </a:prstGeom>
              <a:blipFill>
                <a:blip r:embed="rId8"/>
                <a:stretch>
                  <a:fillRect l="-1064" r="-1064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52DBC78-862B-E94B-81E4-B775C01CDC2C}"/>
                  </a:ext>
                </a:extLst>
              </p:cNvPr>
              <p:cNvSpPr txBox="1"/>
              <p:nvPr/>
            </p:nvSpPr>
            <p:spPr>
              <a:xfrm>
                <a:off x="6364962" y="2387241"/>
                <a:ext cx="1848326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52DBC78-862B-E94B-81E4-B775C01C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2" y="2387241"/>
                <a:ext cx="1848326" cy="523157"/>
              </a:xfrm>
              <a:prstGeom prst="rect">
                <a:avLst/>
              </a:prstGeom>
              <a:blipFill>
                <a:blip r:embed="rId9"/>
                <a:stretch>
                  <a:fillRect l="-1361" r="-680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9809B92-83FE-BF4C-82DF-2C6FBF5D7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9347" y="3816743"/>
                <a:ext cx="114295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9809B92-83FE-BF4C-82DF-2C6FBF5D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9347" y="3816743"/>
                <a:ext cx="1142955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AF3013F-FB97-7B43-98FB-FA494796E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1810" y="5098886"/>
                <a:ext cx="114295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AF3013F-FB97-7B43-98FB-FA494796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810" y="5098886"/>
                <a:ext cx="1142955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0175B6B-FD49-F148-B7C8-9D85E165AEB0}"/>
                  </a:ext>
                </a:extLst>
              </p:cNvPr>
              <p:cNvSpPr txBox="1"/>
              <p:nvPr/>
            </p:nvSpPr>
            <p:spPr>
              <a:xfrm>
                <a:off x="6364962" y="5780479"/>
                <a:ext cx="1640834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0175B6B-FD49-F148-B7C8-9D85E165A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2" y="5780479"/>
                <a:ext cx="1640834" cy="523157"/>
              </a:xfrm>
              <a:prstGeom prst="rect">
                <a:avLst/>
              </a:prstGeom>
              <a:blipFill>
                <a:blip r:embed="rId12"/>
                <a:stretch>
                  <a:fillRect l="-2308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08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02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6" y="319087"/>
            <a:ext cx="2971800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-2164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914357" y="262562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守恆量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13"/>
              <p:cNvSpPr txBox="1">
                <a:spLocks noChangeArrowheads="1"/>
              </p:cNvSpPr>
              <p:nvPr/>
            </p:nvSpPr>
            <p:spPr bwMode="auto">
              <a:xfrm>
                <a:off x="4965937" y="3159170"/>
                <a:ext cx="40152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運動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，這部分與簡諧運動相同！</a:t>
                </a:r>
              </a:p>
            </p:txBody>
          </p:sp>
        </mc:Choice>
        <mc:Fallback xmlns="">
          <p:sp>
            <p:nvSpPr>
              <p:cNvPr id="1127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5937" y="3159170"/>
                <a:ext cx="4015220" cy="369332"/>
              </a:xfrm>
              <a:prstGeom prst="rect">
                <a:avLst/>
              </a:prstGeom>
              <a:blipFill>
                <a:blip r:embed="rId3"/>
                <a:stretch>
                  <a:fillRect l="-1262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6" name="Text Box 14"/>
              <p:cNvSpPr txBox="1">
                <a:spLocks noChangeArrowheads="1"/>
              </p:cNvSpPr>
              <p:nvPr/>
            </p:nvSpPr>
            <p:spPr bwMode="auto">
              <a:xfrm>
                <a:off x="4203937" y="3635264"/>
                <a:ext cx="1524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位置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𝑈</m:t>
                    </m:r>
                  </m:oMath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7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3937" y="3635264"/>
                <a:ext cx="1524000" cy="369888"/>
              </a:xfrm>
              <a:prstGeom prst="rect">
                <a:avLst/>
              </a:prstGeom>
              <a:blipFill>
                <a:blip r:embed="rId4"/>
                <a:stretch>
                  <a:fillRect l="-3306" t="-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1334222" y="617220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物體在特定位置上，存在某種潛在能力可以轉化為運動。 </a:t>
            </a:r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 flipH="1">
            <a:off x="13049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1304925" y="592693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V="1">
            <a:off x="16097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1304925" y="5317330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 flipH="1">
            <a:off x="52673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3" name="Line 21"/>
          <p:cNvSpPr>
            <a:spLocks noChangeShapeType="1"/>
          </p:cNvSpPr>
          <p:nvPr/>
        </p:nvSpPr>
        <p:spPr bwMode="auto">
          <a:xfrm>
            <a:off x="5267325" y="592693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4" name="Line 22"/>
          <p:cNvSpPr>
            <a:spLocks noChangeShapeType="1"/>
          </p:cNvSpPr>
          <p:nvPr/>
        </p:nvSpPr>
        <p:spPr bwMode="auto">
          <a:xfrm flipV="1">
            <a:off x="55721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5267325" y="5774530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1685925" y="554593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U</a:t>
            </a:r>
            <a:r>
              <a:rPr lang="en-US" altLang="zh-TW" b="1" i="1" baseline="-25000">
                <a:latin typeface="Times New Roman" pitchFamily="18" charset="0"/>
              </a:rPr>
              <a:t>i</a:t>
            </a:r>
            <a:endParaRPr lang="en-US" altLang="zh-TW" b="1" i="1">
              <a:latin typeface="Times New Roman" pitchFamily="18" charset="0"/>
            </a:endParaRPr>
          </a:p>
        </p:txBody>
      </p:sp>
      <p:sp>
        <p:nvSpPr>
          <p:cNvPr id="11287" name="Text Box 25"/>
          <p:cNvSpPr txBox="1">
            <a:spLocks noChangeArrowheads="1"/>
          </p:cNvSpPr>
          <p:nvPr/>
        </p:nvSpPr>
        <p:spPr bwMode="auto">
          <a:xfrm>
            <a:off x="5572125" y="554593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U</a:t>
            </a:r>
            <a:r>
              <a:rPr lang="en-US" altLang="zh-TW" b="1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H="1">
            <a:off x="63341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>
            <a:off x="6334125" y="592693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V="1">
            <a:off x="66389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6334125" y="531733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6638925" y="554593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en-US" altLang="zh-TW" b="1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11293" name="Line 31"/>
          <p:cNvSpPr>
            <a:spLocks noChangeShapeType="1"/>
          </p:cNvSpPr>
          <p:nvPr/>
        </p:nvSpPr>
        <p:spPr bwMode="auto">
          <a:xfrm flipH="1">
            <a:off x="23717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4" name="Line 32"/>
          <p:cNvSpPr>
            <a:spLocks noChangeShapeType="1"/>
          </p:cNvSpPr>
          <p:nvPr/>
        </p:nvSpPr>
        <p:spPr bwMode="auto">
          <a:xfrm>
            <a:off x="2371725" y="592693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5" name="Line 33"/>
          <p:cNvSpPr>
            <a:spLocks noChangeShapeType="1"/>
          </p:cNvSpPr>
          <p:nvPr/>
        </p:nvSpPr>
        <p:spPr bwMode="auto">
          <a:xfrm flipV="1">
            <a:off x="2676525" y="524113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2371725" y="577453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7" name="Text Box 35"/>
          <p:cNvSpPr txBox="1">
            <a:spLocks noChangeArrowheads="1"/>
          </p:cNvSpPr>
          <p:nvPr/>
        </p:nvSpPr>
        <p:spPr bwMode="auto">
          <a:xfrm>
            <a:off x="2676525" y="554593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en-US" altLang="zh-TW" b="1" i="1" baseline="-25000">
                <a:latin typeface="Times New Roman" pitchFamily="18" charset="0"/>
              </a:rPr>
              <a:t>i</a:t>
            </a:r>
          </a:p>
        </p:txBody>
      </p:sp>
      <p:sp>
        <p:nvSpPr>
          <p:cNvPr id="11298" name="AutoShape 36"/>
          <p:cNvSpPr>
            <a:spLocks noChangeArrowheads="1"/>
          </p:cNvSpPr>
          <p:nvPr/>
        </p:nvSpPr>
        <p:spPr bwMode="auto">
          <a:xfrm>
            <a:off x="1457325" y="4707730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9" name="Text Box 37"/>
          <p:cNvSpPr txBox="1">
            <a:spLocks noChangeArrowheads="1"/>
          </p:cNvSpPr>
          <p:nvPr/>
        </p:nvSpPr>
        <p:spPr bwMode="auto">
          <a:xfrm>
            <a:off x="4623955" y="776287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自由拋體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798060" y="4200978"/>
            <a:ext cx="6204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自由拋體運動過程中也有一個與時間無關的守恆量</a:t>
            </a:r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H="1">
            <a:off x="4724400" y="2605086"/>
            <a:ext cx="175780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5509780" y="2605087"/>
            <a:ext cx="175780" cy="58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E1ABFD2-0124-5745-9A56-20435958C06F}"/>
                  </a:ext>
                </a:extLst>
              </p:cNvPr>
              <p:cNvSpPr txBox="1"/>
              <p:nvPr/>
            </p:nvSpPr>
            <p:spPr bwMode="auto">
              <a:xfrm>
                <a:off x="4685000" y="1994058"/>
                <a:ext cx="2392129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𝑔𝑦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E1ABFD2-0124-5745-9A56-20435958C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000" y="1994058"/>
                <a:ext cx="2392129" cy="518604"/>
              </a:xfrm>
              <a:prstGeom prst="rect">
                <a:avLst/>
              </a:prstGeom>
              <a:blipFill>
                <a:blip r:embed="rId5"/>
                <a:stretch>
                  <a:fillRect l="-1587" t="-2381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B2FDB77-1A0A-7D48-8E52-D7F36138D108}"/>
                  </a:ext>
                </a:extLst>
              </p:cNvPr>
              <p:cNvSpPr txBox="1"/>
              <p:nvPr/>
            </p:nvSpPr>
            <p:spPr bwMode="auto">
              <a:xfrm>
                <a:off x="4657483" y="1991919"/>
                <a:ext cx="4325287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𝑔𝑦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B2FDB77-1A0A-7D48-8E52-D7F36138D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483" y="1991919"/>
                <a:ext cx="4325287" cy="518604"/>
              </a:xfrm>
              <a:prstGeom prst="rect">
                <a:avLst/>
              </a:prstGeom>
              <a:blipFill>
                <a:blip r:embed="rId6"/>
                <a:stretch>
                  <a:fillRect t="-4762" r="-293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61429CB-EF8C-2246-9246-0B6994F4108B}"/>
                  </a:ext>
                </a:extLst>
              </p:cNvPr>
              <p:cNvSpPr txBox="1"/>
              <p:nvPr/>
            </p:nvSpPr>
            <p:spPr bwMode="auto">
              <a:xfrm>
                <a:off x="4657483" y="1235424"/>
                <a:ext cx="2237472" cy="2824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61429CB-EF8C-2246-9246-0B6994F41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483" y="1235424"/>
                <a:ext cx="2237472" cy="282450"/>
              </a:xfrm>
              <a:prstGeom prst="rect">
                <a:avLst/>
              </a:prstGeom>
              <a:blipFill>
                <a:blip r:embed="rId7"/>
                <a:stretch>
                  <a:fillRect l="-565" b="-2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7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5" grpId="0"/>
      <p:bldP spid="11276" grpId="0"/>
      <p:bldP spid="11277" grpId="0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/>
      <p:bldP spid="11287" grpId="0"/>
      <p:bldP spid="11288" grpId="0" animBg="1"/>
      <p:bldP spid="11289" grpId="0" animBg="1"/>
      <p:bldP spid="11290" grpId="0" animBg="1"/>
      <p:bldP spid="11291" grpId="0" animBg="1"/>
      <p:bldP spid="11292" grpId="0"/>
      <p:bldP spid="11293" grpId="0" animBg="1"/>
      <p:bldP spid="11294" grpId="0" animBg="1"/>
      <p:bldP spid="11295" grpId="0" animBg="1"/>
      <p:bldP spid="11296" grpId="0" animBg="1"/>
      <p:bldP spid="11297" grpId="0"/>
      <p:bldP spid="11298" grpId="0" animBg="1"/>
      <p:bldP spid="37" grpId="0"/>
      <p:bldP spid="11273" grpId="0" animBg="1"/>
      <p:bldP spid="11274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ia-Hung Chang\Downloads\Data\Knight\Media\Chapter10\Images\10_30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1032111"/>
            <a:ext cx="6565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字方塊 2"/>
          <p:cNvSpPr txBox="1">
            <a:spLocks noChangeArrowheads="1"/>
          </p:cNvSpPr>
          <p:nvPr/>
        </p:nvSpPr>
        <p:spPr bwMode="auto">
          <a:xfrm>
            <a:off x="3019136" y="1039038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Diagram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文字方塊 3"/>
              <p:cNvSpPr txBox="1">
                <a:spLocks noChangeArrowheads="1"/>
              </p:cNvSpPr>
              <p:nvPr/>
            </p:nvSpPr>
            <p:spPr bwMode="auto">
              <a:xfrm>
                <a:off x="914400" y="4522156"/>
                <a:ext cx="807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守恆的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與位置無關，因此在圖上是水平線，其值可以</a:t>
                </a:r>
                <a:r>
                  <a:rPr lang="zh-TW" altLang="en-US" dirty="0"/>
                  <a:t>由起始條件可以得到。</a:t>
                </a:r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2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522156"/>
                <a:ext cx="8077200" cy="369332"/>
              </a:xfrm>
              <a:prstGeom prst="rect">
                <a:avLst/>
              </a:prstGeom>
              <a:blipFill>
                <a:blip r:embed="rId3"/>
                <a:stretch>
                  <a:fillRect l="-629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文字方塊 4"/>
              <p:cNvSpPr txBox="1">
                <a:spLocks noChangeArrowheads="1"/>
              </p:cNvSpPr>
              <p:nvPr/>
            </p:nvSpPr>
            <p:spPr bwMode="auto">
              <a:xfrm>
                <a:off x="914400" y="4979356"/>
                <a:ext cx="7667336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運動過程中任意位置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微軟正黑體" pitchFamily="34" charset="-12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zh-TW" altLang="en-US" dirty="0"/>
                  <a:t>的動能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𝐾</m:t>
                    </m:r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即是水平線與位能線的差：</a:t>
                </a:r>
              </a:p>
            </p:txBody>
          </p:sp>
        </mc:Choice>
        <mc:Fallback xmlns="">
          <p:sp>
            <p:nvSpPr>
              <p:cNvPr id="12293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979356"/>
                <a:ext cx="7667336" cy="483466"/>
              </a:xfrm>
              <a:prstGeom prst="rect">
                <a:avLst/>
              </a:prstGeom>
              <a:blipFill>
                <a:blip r:embed="rId4"/>
                <a:stretch>
                  <a:fillRect l="-662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4" name="文字方塊 5"/>
          <p:cNvSpPr txBox="1">
            <a:spLocks noChangeArrowheads="1"/>
          </p:cNvSpPr>
          <p:nvPr/>
        </p:nvSpPr>
        <p:spPr bwMode="auto">
          <a:xfrm>
            <a:off x="914400" y="62484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因此速度與位置的關係可以立刻得到。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14400" y="4079642"/>
                <a:ext cx="579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將自由拋體的位能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𝑈</m:t>
                    </m:r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𝑚𝑔𝑦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對位置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𝑦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作圖。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79642"/>
                <a:ext cx="5791200" cy="369332"/>
              </a:xfrm>
              <a:prstGeom prst="rect">
                <a:avLst/>
              </a:prstGeom>
              <a:blipFill>
                <a:blip r:embed="rId5"/>
                <a:stretch>
                  <a:fillRect l="-877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49036" y="5530759"/>
                <a:ext cx="3747757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𝐾</m:t>
                      </m:r>
                      <m:r>
                        <a:rPr lang="en-US" altLang="zh-TW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−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−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𝑚𝑔𝑦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6" y="5530759"/>
                <a:ext cx="3747757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415636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運動方程式不容易解，守恆量可以提供有用的有限資訊。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ia-Hung Chang\Downloads\Data\Knight\Media\Chapter10\Images\10_31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2589"/>
            <a:ext cx="7385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字方塊 2"/>
          <p:cNvSpPr txBox="1">
            <a:spLocks noChangeArrowheads="1"/>
          </p:cNvSpPr>
          <p:nvPr/>
        </p:nvSpPr>
        <p:spPr bwMode="auto">
          <a:xfrm>
            <a:off x="1510145" y="5111956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point: </a:t>
            </a:r>
            <a:r>
              <a:rPr lang="zh-TW" altLang="en-US" dirty="0"/>
              <a:t>位能線與總能線交會處。</a:t>
            </a:r>
          </a:p>
        </p:txBody>
      </p:sp>
      <p:sp>
        <p:nvSpPr>
          <p:cNvPr id="2" name="矩形 1"/>
          <p:cNvSpPr/>
          <p:nvPr/>
        </p:nvSpPr>
        <p:spPr>
          <a:xfrm>
            <a:off x="1475509" y="5562784"/>
            <a:ext cx="635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若粒子通過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point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，位能將大於總能量，動能將為負。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1489363" y="5994461"/>
            <a:ext cx="647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因此粒子無法通過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point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point</a:t>
            </a:r>
            <a:r>
              <a:rPr lang="zh-TW" altLang="en-US" dirty="0"/>
              <a:t>，粒子會轉向。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29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7153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5EBD3-1C14-424C-9B0A-A14C7EAB4DE1}"/>
              </a:ext>
            </a:extLst>
          </p:cNvPr>
          <p:cNvSpPr/>
          <p:nvPr/>
        </p:nvSpPr>
        <p:spPr>
          <a:xfrm>
            <a:off x="1403648" y="692696"/>
            <a:ext cx="672117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76ECF-3441-0E4A-9C43-4FD049D345CD}"/>
              </a:ext>
            </a:extLst>
          </p:cNvPr>
          <p:cNvSpPr/>
          <p:nvPr/>
        </p:nvSpPr>
        <p:spPr>
          <a:xfrm>
            <a:off x="971551" y="4046903"/>
            <a:ext cx="6264746" cy="390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hia-Hung Chang\Downloads\Data\Knight\Media\Chapter10\Images\10_35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2990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文字方塊 2"/>
              <p:cNvSpPr txBox="1">
                <a:spLocks noChangeArrowheads="1"/>
              </p:cNvSpPr>
              <p:nvPr/>
            </p:nvSpPr>
            <p:spPr bwMode="auto">
              <a:xfrm>
                <a:off x="2667000" y="685800"/>
                <a:ext cx="3733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其它的力是不是也有這樣的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𝑈</m:t>
                    </m:r>
                  </m:oMath>
                </a14:m>
                <a:r>
                  <a:rPr lang="zh-TW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1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685800"/>
                <a:ext cx="3733800" cy="369888"/>
              </a:xfrm>
              <a:prstGeom prst="rect">
                <a:avLst/>
              </a:prstGeom>
              <a:blipFill rotWithShape="1">
                <a:blip r:embed="rId3"/>
                <a:stretch>
                  <a:fillRect l="-1471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1295400" y="1802528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考慮一個無限小的過程：</a:t>
            </a:r>
          </a:p>
        </p:txBody>
      </p:sp>
      <p:pic>
        <p:nvPicPr>
          <p:cNvPr id="20484" name="Picture 15" descr="F07_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5" t="20409" r="14386" b="39979"/>
          <a:stretch/>
        </p:blipFill>
        <p:spPr bwMode="auto">
          <a:xfrm>
            <a:off x="1371600" y="2412128"/>
            <a:ext cx="3114675" cy="14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1283970" y="128738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研究</a:t>
            </a:r>
          </a:p>
        </p:txBody>
      </p:sp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3118485" y="1289262"/>
            <a:ext cx="4126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動能在運動過程中的變化。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7ED26C2-6DFA-E043-8FB9-621AE78AC7BA}"/>
                  </a:ext>
                </a:extLst>
              </p:cNvPr>
              <p:cNvSpPr txBox="1"/>
              <p:nvPr/>
            </p:nvSpPr>
            <p:spPr bwMode="auto">
              <a:xfrm>
                <a:off x="1890078" y="1201558"/>
                <a:ext cx="1138452" cy="518604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7ED26C2-6DFA-E043-8FB9-621AE78AC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0078" y="1201558"/>
                <a:ext cx="1138452" cy="518604"/>
              </a:xfrm>
              <a:prstGeom prst="rect">
                <a:avLst/>
              </a:prstGeom>
              <a:blipFill>
                <a:blip r:embed="rId10"/>
                <a:stretch>
                  <a:fillRect l="-3333" t="-4878" r="-2222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35CCDA3-31E5-9C45-B297-825AB7615098}"/>
                  </a:ext>
                </a:extLst>
              </p:cNvPr>
              <p:cNvSpPr txBox="1"/>
              <p:nvPr/>
            </p:nvSpPr>
            <p:spPr bwMode="auto">
              <a:xfrm>
                <a:off x="1371600" y="4343400"/>
                <a:ext cx="5776005" cy="526298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35CCDA3-31E5-9C45-B297-825AB7615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4343400"/>
                <a:ext cx="5776005" cy="526298"/>
              </a:xfrm>
              <a:prstGeom prst="rect">
                <a:avLst/>
              </a:prstGeom>
              <a:blipFill>
                <a:blip r:embed="rId11"/>
                <a:stretch>
                  <a:fillRect l="-440" t="-4762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E407DA7-27A9-954D-A81F-0B66A049190E}"/>
                  </a:ext>
                </a:extLst>
              </p:cNvPr>
              <p:cNvSpPr/>
              <p:nvPr/>
            </p:nvSpPr>
            <p:spPr>
              <a:xfrm>
                <a:off x="2457029" y="5200770"/>
                <a:ext cx="5010571" cy="63882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E407DA7-27A9-954D-A81F-0B66A0491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029" y="5200770"/>
                <a:ext cx="5010571" cy="638829"/>
              </a:xfrm>
              <a:prstGeom prst="rect">
                <a:avLst/>
              </a:prstGeom>
              <a:blipFill>
                <a:blip r:embed="rId12"/>
                <a:stretch>
                  <a:fillRect t="-7843" b="-39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A4F58D54-446F-CF21-6019-D6E5BACD6C28}"/>
                  </a:ext>
                </a:extLst>
              </p:cNvPr>
              <p:cNvSpPr txBox="1"/>
              <p:nvPr/>
            </p:nvSpPr>
            <p:spPr bwMode="auto">
              <a:xfrm>
                <a:off x="3531197" y="2585498"/>
                <a:ext cx="728405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A4F58D54-446F-CF21-6019-D6E5BACD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1197" y="2585498"/>
                <a:ext cx="728405" cy="276999"/>
              </a:xfrm>
              <a:prstGeom prst="rect">
                <a:avLst/>
              </a:prstGeom>
              <a:blipFill>
                <a:blip r:embed="rId13"/>
                <a:stretch>
                  <a:fillRect l="-3390" t="-30435" r="-339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2">
                <a:extLst>
                  <a:ext uri="{FF2B5EF4-FFF2-40B4-BE49-F238E27FC236}">
                    <a16:creationId xmlns:a16="http://schemas.microsoft.com/office/drawing/2014/main" id="{C828A4C9-5424-DBF3-F3C1-ADFA8B4FCB50}"/>
                  </a:ext>
                </a:extLst>
              </p:cNvPr>
              <p:cNvSpPr txBox="1"/>
              <p:nvPr/>
            </p:nvSpPr>
            <p:spPr bwMode="auto">
              <a:xfrm>
                <a:off x="1707016" y="2656906"/>
                <a:ext cx="183062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12">
                <a:extLst>
                  <a:ext uri="{FF2B5EF4-FFF2-40B4-BE49-F238E27FC236}">
                    <a16:creationId xmlns:a16="http://schemas.microsoft.com/office/drawing/2014/main" id="{C828A4C9-5424-DBF3-F3C1-ADFA8B4FC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7016" y="2656906"/>
                <a:ext cx="183062" cy="276999"/>
              </a:xfrm>
              <a:prstGeom prst="rect">
                <a:avLst/>
              </a:prstGeom>
              <a:blipFill>
                <a:blip r:embed="rId14"/>
                <a:stretch>
                  <a:fillRect l="-20000" t="-31818" r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2">
                <a:extLst>
                  <a:ext uri="{FF2B5EF4-FFF2-40B4-BE49-F238E27FC236}">
                    <a16:creationId xmlns:a16="http://schemas.microsoft.com/office/drawing/2014/main" id="{54E38B92-BD22-E971-7F57-60BA0ACE23C7}"/>
                  </a:ext>
                </a:extLst>
              </p:cNvPr>
              <p:cNvSpPr/>
              <p:nvPr/>
            </p:nvSpPr>
            <p:spPr>
              <a:xfrm>
                <a:off x="3555081" y="3614147"/>
                <a:ext cx="43120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2">
                <a:extLst>
                  <a:ext uri="{FF2B5EF4-FFF2-40B4-BE49-F238E27FC236}">
                    <a16:creationId xmlns:a16="http://schemas.microsoft.com/office/drawing/2014/main" id="{54E38B92-BD22-E971-7F57-60BA0ACE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81" y="3614147"/>
                <a:ext cx="431203" cy="276999"/>
              </a:xfrm>
              <a:prstGeom prst="rect">
                <a:avLst/>
              </a:prstGeom>
              <a:blipFill>
                <a:blip r:embed="rId15"/>
                <a:stretch>
                  <a:fillRect t="-30435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3"/>
          <p:cNvSpPr txBox="1">
            <a:spLocks noChangeArrowheads="1"/>
          </p:cNvSpPr>
          <p:nvPr/>
        </p:nvSpPr>
        <p:spPr bwMode="auto">
          <a:xfrm>
            <a:off x="2971800" y="3567543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功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造成粒子動能的變化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A269BE4-284C-0149-9246-ED880EAAB02C}"/>
                  </a:ext>
                </a:extLst>
              </p:cNvPr>
              <p:cNvSpPr txBox="1"/>
              <p:nvPr/>
            </p:nvSpPr>
            <p:spPr bwMode="auto">
              <a:xfrm>
                <a:off x="3008376" y="4189410"/>
                <a:ext cx="2472472" cy="526298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A269BE4-284C-0149-9246-ED880EAAB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8376" y="4189410"/>
                <a:ext cx="2472472" cy="526298"/>
              </a:xfrm>
              <a:prstGeom prst="rect">
                <a:avLst/>
              </a:prstGeom>
              <a:blipFill>
                <a:blip r:embed="rId10"/>
                <a:stretch>
                  <a:fillRect l="-1531" t="-4762" r="-510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5" descr="F07_02">
            <a:extLst>
              <a:ext uri="{FF2B5EF4-FFF2-40B4-BE49-F238E27FC236}">
                <a16:creationId xmlns:a16="http://schemas.microsoft.com/office/drawing/2014/main" id="{81634FF6-47BB-E9A2-D874-67C3F4867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5" t="20409" r="14386" b="39979"/>
          <a:stretch/>
        </p:blipFill>
        <p:spPr bwMode="auto">
          <a:xfrm>
            <a:off x="2934269" y="1949982"/>
            <a:ext cx="3114675" cy="14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2">
                <a:extLst>
                  <a:ext uri="{FF2B5EF4-FFF2-40B4-BE49-F238E27FC236}">
                    <a16:creationId xmlns:a16="http://schemas.microsoft.com/office/drawing/2014/main" id="{B34CA99E-4EA4-9CBD-EF79-C31A5E730F16}"/>
                  </a:ext>
                </a:extLst>
              </p:cNvPr>
              <p:cNvSpPr txBox="1"/>
              <p:nvPr/>
            </p:nvSpPr>
            <p:spPr bwMode="auto">
              <a:xfrm>
                <a:off x="5093866" y="2123352"/>
                <a:ext cx="728405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2">
                <a:extLst>
                  <a:ext uri="{FF2B5EF4-FFF2-40B4-BE49-F238E27FC236}">
                    <a16:creationId xmlns:a16="http://schemas.microsoft.com/office/drawing/2014/main" id="{B34CA99E-4EA4-9CBD-EF79-C31A5E730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3866" y="2123352"/>
                <a:ext cx="728405" cy="276999"/>
              </a:xfrm>
              <a:prstGeom prst="rect">
                <a:avLst/>
              </a:prstGeom>
              <a:blipFill>
                <a:blip r:embed="rId12"/>
                <a:stretch>
                  <a:fillRect l="-6897" t="-34783" r="-3448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B9286EE8-8BB0-08A0-B3D8-9AE4B871C76C}"/>
                  </a:ext>
                </a:extLst>
              </p:cNvPr>
              <p:cNvSpPr txBox="1"/>
              <p:nvPr/>
            </p:nvSpPr>
            <p:spPr bwMode="auto">
              <a:xfrm>
                <a:off x="3269685" y="2194760"/>
                <a:ext cx="183062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B9286EE8-8BB0-08A0-B3D8-9AE4B871C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9685" y="2194760"/>
                <a:ext cx="183062" cy="276999"/>
              </a:xfrm>
              <a:prstGeom prst="rect">
                <a:avLst/>
              </a:prstGeom>
              <a:blipFill>
                <a:blip r:embed="rId13"/>
                <a:stretch>
                  <a:fillRect l="-20000" t="-30435" r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">
                <a:extLst>
                  <a:ext uri="{FF2B5EF4-FFF2-40B4-BE49-F238E27FC236}">
                    <a16:creationId xmlns:a16="http://schemas.microsoft.com/office/drawing/2014/main" id="{87FA9F9E-0216-DA76-F5BC-81E4A20674D7}"/>
                  </a:ext>
                </a:extLst>
              </p:cNvPr>
              <p:cNvSpPr/>
              <p:nvPr/>
            </p:nvSpPr>
            <p:spPr>
              <a:xfrm>
                <a:off x="5117750" y="3152001"/>
                <a:ext cx="43120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2">
                <a:extLst>
                  <a:ext uri="{FF2B5EF4-FFF2-40B4-BE49-F238E27FC236}">
                    <a16:creationId xmlns:a16="http://schemas.microsoft.com/office/drawing/2014/main" id="{87FA9F9E-0216-DA76-F5BC-81E4A2067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750" y="3152001"/>
                <a:ext cx="431203" cy="276999"/>
              </a:xfrm>
              <a:prstGeom prst="rect">
                <a:avLst/>
              </a:prstGeom>
              <a:blipFill>
                <a:blip r:embed="rId14"/>
                <a:stretch>
                  <a:fillRect t="-34783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38338" y="1176338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32" name="文字方塊 12"/>
          <p:cNvSpPr txBox="1">
            <a:spLocks noChangeArrowheads="1"/>
          </p:cNvSpPr>
          <p:nvPr/>
        </p:nvSpPr>
        <p:spPr bwMode="auto">
          <a:xfrm>
            <a:off x="1023938" y="762000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但將無限多無限小的過程組合起來，即成為一個有限的過程：</a:t>
            </a:r>
          </a:p>
        </p:txBody>
      </p:sp>
      <p:sp>
        <p:nvSpPr>
          <p:cNvPr id="22533" name="Oval 28"/>
          <p:cNvSpPr>
            <a:spLocks noChangeArrowheads="1"/>
          </p:cNvSpPr>
          <p:nvPr/>
        </p:nvSpPr>
        <p:spPr bwMode="auto">
          <a:xfrm>
            <a:off x="4610100" y="2037399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Oval 27"/>
          <p:cNvSpPr>
            <a:spLocks noChangeArrowheads="1"/>
          </p:cNvSpPr>
          <p:nvPr/>
        </p:nvSpPr>
        <p:spPr bwMode="auto">
          <a:xfrm>
            <a:off x="4071938" y="2243138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Oval 26"/>
          <p:cNvSpPr>
            <a:spLocks noChangeArrowheads="1"/>
          </p:cNvSpPr>
          <p:nvPr/>
        </p:nvSpPr>
        <p:spPr bwMode="auto">
          <a:xfrm>
            <a:off x="3762376" y="2279077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2862263" y="2276476"/>
            <a:ext cx="266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8" name="Line 23"/>
          <p:cNvSpPr>
            <a:spLocks noChangeShapeType="1"/>
          </p:cNvSpPr>
          <p:nvPr/>
        </p:nvSpPr>
        <p:spPr bwMode="auto">
          <a:xfrm flipV="1">
            <a:off x="3534728" y="1785938"/>
            <a:ext cx="303848" cy="658178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25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007000"/>
              </p:ext>
            </p:extLst>
          </p:nvPr>
        </p:nvGraphicFramePr>
        <p:xfrm>
          <a:off x="3797301" y="1404938"/>
          <a:ext cx="234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64957" imgH="203024" progId="Equation.3">
                  <p:embed/>
                </p:oleObj>
              </mc:Choice>
              <mc:Fallback>
                <p:oleObj name="方程式" r:id="rId2" imgW="164957" imgH="20302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1404938"/>
                        <a:ext cx="2349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73247"/>
              </p:ext>
            </p:extLst>
          </p:nvPr>
        </p:nvGraphicFramePr>
        <p:xfrm>
          <a:off x="4379623" y="2306956"/>
          <a:ext cx="341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241195" imgH="241195" progId="Equation.3">
                  <p:embed/>
                </p:oleObj>
              </mc:Choice>
              <mc:Fallback>
                <p:oleObj name="方程式" r:id="rId4" imgW="241195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623" y="2306956"/>
                        <a:ext cx="341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79577"/>
              </p:ext>
            </p:extLst>
          </p:nvPr>
        </p:nvGraphicFramePr>
        <p:xfrm>
          <a:off x="4795044" y="1750062"/>
          <a:ext cx="3048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228402" imgH="76134" progId="Equation.3">
                  <p:embed/>
                </p:oleObj>
              </mc:Choice>
              <mc:Fallback>
                <p:oleObj name="方程式" r:id="rId6" imgW="228402" imgH="76134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044" y="1750062"/>
                        <a:ext cx="3048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40728"/>
              </p:ext>
            </p:extLst>
          </p:nvPr>
        </p:nvGraphicFramePr>
        <p:xfrm>
          <a:off x="4021138" y="1938338"/>
          <a:ext cx="1825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8" imgW="139639" imgH="241195" progId="Equation.3">
                  <p:embed/>
                </p:oleObj>
              </mc:Choice>
              <mc:Fallback>
                <p:oleObj name="方程式" r:id="rId8" imgW="139639" imgH="24119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938338"/>
                        <a:ext cx="1825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184391"/>
              </p:ext>
            </p:extLst>
          </p:nvPr>
        </p:nvGraphicFramePr>
        <p:xfrm>
          <a:off x="4643005" y="1738201"/>
          <a:ext cx="3000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0" imgW="228600" imgH="241300" progId="Equation.3">
                  <p:embed/>
                </p:oleObj>
              </mc:Choice>
              <mc:Fallback>
                <p:oleObj name="方程式" r:id="rId10" imgW="228600" imgH="2413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005" y="1738201"/>
                        <a:ext cx="3000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Line 18"/>
          <p:cNvSpPr>
            <a:spLocks noChangeShapeType="1"/>
          </p:cNvSpPr>
          <p:nvPr/>
        </p:nvSpPr>
        <p:spPr bwMode="auto">
          <a:xfrm flipV="1">
            <a:off x="4148138" y="2189799"/>
            <a:ext cx="609600" cy="23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5" name="Oval 26"/>
          <p:cNvSpPr>
            <a:spLocks noChangeArrowheads="1"/>
          </p:cNvSpPr>
          <p:nvPr/>
        </p:nvSpPr>
        <p:spPr bwMode="auto">
          <a:xfrm>
            <a:off x="3128963" y="2258725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6" name="Oval 26"/>
          <p:cNvSpPr>
            <a:spLocks noChangeArrowheads="1"/>
          </p:cNvSpPr>
          <p:nvPr/>
        </p:nvSpPr>
        <p:spPr bwMode="auto">
          <a:xfrm>
            <a:off x="3462338" y="2271281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7" name="Oval 26"/>
          <p:cNvSpPr>
            <a:spLocks noChangeArrowheads="1"/>
          </p:cNvSpPr>
          <p:nvPr/>
        </p:nvSpPr>
        <p:spPr bwMode="auto">
          <a:xfrm>
            <a:off x="5123585" y="1884999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4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78941"/>
              </p:ext>
            </p:extLst>
          </p:nvPr>
        </p:nvGraphicFramePr>
        <p:xfrm>
          <a:off x="3328988" y="2141538"/>
          <a:ext cx="3048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2" imgW="228402" imgH="76134" progId="Equation.3">
                  <p:embed/>
                </p:oleObj>
              </mc:Choice>
              <mc:Fallback>
                <p:oleObj name="方程式" r:id="rId12" imgW="228402" imgH="76134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141538"/>
                        <a:ext cx="3048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59808"/>
              </p:ext>
            </p:extLst>
          </p:nvPr>
        </p:nvGraphicFramePr>
        <p:xfrm>
          <a:off x="3128963" y="2024063"/>
          <a:ext cx="1651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3" imgW="126780" imgH="215526" progId="Equation.3">
                  <p:embed/>
                </p:oleObj>
              </mc:Choice>
              <mc:Fallback>
                <p:oleObj name="方程式" r:id="rId13" imgW="126780" imgH="21552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2024063"/>
                        <a:ext cx="1651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786063" y="2143993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66800" y="3124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對每一段無限小的過程動能變化都等於力所作的功：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71062" y="5990492"/>
            <a:ext cx="67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動能的總變化就等於沿著運動的路徑力所作的功的總和。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1000" y="4953000"/>
                <a:ext cx="8704114" cy="902555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→0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𝐹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∙∆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53000"/>
                <a:ext cx="8704114" cy="90255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23938" y="315457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以上的式子只對無限小的運動過程適用</a:t>
            </a:r>
          </a:p>
        </p:txBody>
      </p:sp>
      <p:sp>
        <p:nvSpPr>
          <p:cNvPr id="6" name="矩形 5"/>
          <p:cNvSpPr/>
          <p:nvPr/>
        </p:nvSpPr>
        <p:spPr>
          <a:xfrm>
            <a:off x="1066800" y="44196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動能的總變化等於無限多段無限小的過程的動能變化的總和：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0D98DD3-0D1D-AE4F-A144-5177BE4F4621}"/>
                  </a:ext>
                </a:extLst>
              </p:cNvPr>
              <p:cNvSpPr txBox="1"/>
              <p:nvPr/>
            </p:nvSpPr>
            <p:spPr bwMode="auto">
              <a:xfrm>
                <a:off x="1142266" y="3656619"/>
                <a:ext cx="2472472" cy="526298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0D98DD3-0D1D-AE4F-A144-5177BE4F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266" y="3656619"/>
                <a:ext cx="2472472" cy="526298"/>
              </a:xfrm>
              <a:prstGeom prst="rect">
                <a:avLst/>
              </a:prstGeom>
              <a:blipFill>
                <a:blip r:embed="rId19"/>
                <a:stretch>
                  <a:fillRect l="-1531" t="-7317" r="-1020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C76D0EF1-F6CE-6A44-A28F-FAE47B10B1AB}"/>
              </a:ext>
            </a:extLst>
          </p:cNvPr>
          <p:cNvSpPr/>
          <p:nvPr/>
        </p:nvSpPr>
        <p:spPr>
          <a:xfrm>
            <a:off x="2895601" y="1956438"/>
            <a:ext cx="2273300" cy="393700"/>
          </a:xfrm>
          <a:custGeom>
            <a:avLst/>
            <a:gdLst>
              <a:gd name="connsiteX0" fmla="*/ 0 w 2273300"/>
              <a:gd name="connsiteY0" fmla="*/ 254000 h 393700"/>
              <a:gd name="connsiteX1" fmla="*/ 88900 w 2273300"/>
              <a:gd name="connsiteY1" fmla="*/ 317500 h 393700"/>
              <a:gd name="connsiteX2" fmla="*/ 165100 w 2273300"/>
              <a:gd name="connsiteY2" fmla="*/ 342900 h 393700"/>
              <a:gd name="connsiteX3" fmla="*/ 241300 w 2273300"/>
              <a:gd name="connsiteY3" fmla="*/ 368300 h 393700"/>
              <a:gd name="connsiteX4" fmla="*/ 279400 w 2273300"/>
              <a:gd name="connsiteY4" fmla="*/ 381000 h 393700"/>
              <a:gd name="connsiteX5" fmla="*/ 355600 w 2273300"/>
              <a:gd name="connsiteY5" fmla="*/ 393700 h 393700"/>
              <a:gd name="connsiteX6" fmla="*/ 977900 w 2273300"/>
              <a:gd name="connsiteY6" fmla="*/ 381000 h 393700"/>
              <a:gd name="connsiteX7" fmla="*/ 1143000 w 2273300"/>
              <a:gd name="connsiteY7" fmla="*/ 368300 h 393700"/>
              <a:gd name="connsiteX8" fmla="*/ 1333500 w 2273300"/>
              <a:gd name="connsiteY8" fmla="*/ 342900 h 393700"/>
              <a:gd name="connsiteX9" fmla="*/ 1409700 w 2273300"/>
              <a:gd name="connsiteY9" fmla="*/ 317500 h 393700"/>
              <a:gd name="connsiteX10" fmla="*/ 1447800 w 2273300"/>
              <a:gd name="connsiteY10" fmla="*/ 304800 h 393700"/>
              <a:gd name="connsiteX11" fmla="*/ 1485900 w 2273300"/>
              <a:gd name="connsiteY11" fmla="*/ 292100 h 393700"/>
              <a:gd name="connsiteX12" fmla="*/ 1562100 w 2273300"/>
              <a:gd name="connsiteY12" fmla="*/ 254000 h 393700"/>
              <a:gd name="connsiteX13" fmla="*/ 1676400 w 2273300"/>
              <a:gd name="connsiteY13" fmla="*/ 203200 h 393700"/>
              <a:gd name="connsiteX14" fmla="*/ 2057400 w 2273300"/>
              <a:gd name="connsiteY14" fmla="*/ 76200 h 393700"/>
              <a:gd name="connsiteX15" fmla="*/ 2171700 w 2273300"/>
              <a:gd name="connsiteY15" fmla="*/ 38100 h 393700"/>
              <a:gd name="connsiteX16" fmla="*/ 2209800 w 2273300"/>
              <a:gd name="connsiteY16" fmla="*/ 25400 h 393700"/>
              <a:gd name="connsiteX17" fmla="*/ 2247900 w 2273300"/>
              <a:gd name="connsiteY17" fmla="*/ 12700 h 393700"/>
              <a:gd name="connsiteX18" fmla="*/ 2273300 w 2273300"/>
              <a:gd name="connsiteY18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73300" h="393700">
                <a:moveTo>
                  <a:pt x="0" y="254000"/>
                </a:moveTo>
                <a:cubicBezTo>
                  <a:pt x="29633" y="275167"/>
                  <a:pt x="56836" y="300235"/>
                  <a:pt x="88900" y="317500"/>
                </a:cubicBezTo>
                <a:cubicBezTo>
                  <a:pt x="112474" y="330194"/>
                  <a:pt x="139700" y="334433"/>
                  <a:pt x="165100" y="342900"/>
                </a:cubicBezTo>
                <a:lnTo>
                  <a:pt x="241300" y="368300"/>
                </a:lnTo>
                <a:cubicBezTo>
                  <a:pt x="254000" y="372533"/>
                  <a:pt x="266195" y="378799"/>
                  <a:pt x="279400" y="381000"/>
                </a:cubicBezTo>
                <a:lnTo>
                  <a:pt x="355600" y="393700"/>
                </a:lnTo>
                <a:lnTo>
                  <a:pt x="977900" y="381000"/>
                </a:lnTo>
                <a:cubicBezTo>
                  <a:pt x="1033067" y="379220"/>
                  <a:pt x="1088031" y="373297"/>
                  <a:pt x="1143000" y="368300"/>
                </a:cubicBezTo>
                <a:cubicBezTo>
                  <a:pt x="1176222" y="365280"/>
                  <a:pt x="1291141" y="353490"/>
                  <a:pt x="1333500" y="342900"/>
                </a:cubicBezTo>
                <a:cubicBezTo>
                  <a:pt x="1359475" y="336406"/>
                  <a:pt x="1384300" y="325967"/>
                  <a:pt x="1409700" y="317500"/>
                </a:cubicBezTo>
                <a:lnTo>
                  <a:pt x="1447800" y="304800"/>
                </a:lnTo>
                <a:cubicBezTo>
                  <a:pt x="1460500" y="300567"/>
                  <a:pt x="1474761" y="299526"/>
                  <a:pt x="1485900" y="292100"/>
                </a:cubicBezTo>
                <a:cubicBezTo>
                  <a:pt x="1595089" y="219307"/>
                  <a:pt x="1456940" y="306580"/>
                  <a:pt x="1562100" y="254000"/>
                </a:cubicBezTo>
                <a:cubicBezTo>
                  <a:pt x="1682855" y="193623"/>
                  <a:pt x="1479811" y="268730"/>
                  <a:pt x="1676400" y="203200"/>
                </a:cubicBezTo>
                <a:lnTo>
                  <a:pt x="2057400" y="76200"/>
                </a:lnTo>
                <a:lnTo>
                  <a:pt x="2171700" y="38100"/>
                </a:lnTo>
                <a:lnTo>
                  <a:pt x="2209800" y="25400"/>
                </a:lnTo>
                <a:cubicBezTo>
                  <a:pt x="2222500" y="21167"/>
                  <a:pt x="2235926" y="18687"/>
                  <a:pt x="2247900" y="12700"/>
                </a:cubicBezTo>
                <a:lnTo>
                  <a:pt x="22733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61224" r="20265" b="14285"/>
          <a:stretch>
            <a:fillRect/>
          </a:stretch>
        </p:blipFill>
        <p:spPr bwMode="auto">
          <a:xfrm>
            <a:off x="2667000" y="259080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2895600" y="1600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895600" y="114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2590800" y="502920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功等於動能變化，稱為功與動能原理。</a:t>
            </a:r>
          </a:p>
        </p:txBody>
      </p:sp>
      <p:sp>
        <p:nvSpPr>
          <p:cNvPr id="2" name="矩形 1"/>
          <p:cNvSpPr/>
          <p:nvPr/>
        </p:nvSpPr>
        <p:spPr>
          <a:xfrm>
            <a:off x="4572000" y="2590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72540" y="3886200"/>
                <a:ext cx="6762364" cy="902555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→∞</m:t>
                                          </m:r>
                                        </m:e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→0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∙∆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</m:e>
                              </m:func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" y="3886200"/>
                <a:ext cx="6762364" cy="9025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00623" y="5562600"/>
                <a:ext cx="1085554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TW" b="0" dirty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623" y="5562600"/>
                <a:ext cx="108555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3A353E2-D8ED-AC44-8821-7C4A02ABDCAB}"/>
              </a:ext>
            </a:extLst>
          </p:cNvPr>
          <p:cNvSpPr/>
          <p:nvPr/>
        </p:nvSpPr>
        <p:spPr>
          <a:xfrm>
            <a:off x="5105400" y="584691"/>
            <a:ext cx="3763590" cy="202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TW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24B266-AB99-C94D-8C42-418072EE61E4}"/>
              </a:ext>
            </a:extLst>
          </p:cNvPr>
          <p:cNvSpPr/>
          <p:nvPr/>
        </p:nvSpPr>
        <p:spPr>
          <a:xfrm>
            <a:off x="5092890" y="3133596"/>
            <a:ext cx="3994935" cy="1994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TW" sz="1400" i="1">
              <a:solidFill>
                <a:schemeClr val="tx1"/>
              </a:solidFill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文字方塊 2"/>
              <p:cNvSpPr txBox="1">
                <a:spLocks noChangeArrowheads="1"/>
              </p:cNvSpPr>
              <p:nvPr/>
            </p:nvSpPr>
            <p:spPr bwMode="auto">
              <a:xfrm>
                <a:off x="718335" y="249476"/>
                <a:ext cx="6858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其它的力是不是也如彈力有一位能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的和是守恒量</a:t>
                </a:r>
                <a:r>
                  <a:rPr lang="zh-TW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578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335" y="249476"/>
                <a:ext cx="6858000" cy="369888"/>
              </a:xfrm>
              <a:prstGeom prst="rect">
                <a:avLst/>
              </a:prstGeom>
              <a:blipFill>
                <a:blip r:embed="rId2"/>
                <a:stretch>
                  <a:fillRect l="-73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1" name="Picture 2" descr="F1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45425" b="12933"/>
          <a:stretch>
            <a:fillRect/>
          </a:stretch>
        </p:blipFill>
        <p:spPr bwMode="auto">
          <a:xfrm>
            <a:off x="743619" y="706676"/>
            <a:ext cx="2233613" cy="177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字方塊 6"/>
          <p:cNvSpPr txBox="1">
            <a:spLocks noChangeArrowheads="1"/>
          </p:cNvSpPr>
          <p:nvPr/>
        </p:nvSpPr>
        <p:spPr bwMode="auto">
          <a:xfrm>
            <a:off x="718335" y="6176612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先決條件是</a:t>
            </a:r>
            <a:r>
              <a:rPr lang="zh-TW" altLang="en-US" dirty="0">
                <a:solidFill>
                  <a:srgbClr val="FF0000"/>
                </a:solidFill>
              </a:rPr>
              <a:t>在任何運動過程中，此力所作的功必須可以寫成一個物理量的前後差。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18335" y="2625386"/>
                <a:ext cx="6211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如果有這樣的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TW" altLang="en-US" dirty="0"/>
                  <a:t>的變化與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TW" altLang="en-US" dirty="0"/>
                  <a:t>的變化必須互相抵消：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35" y="2625386"/>
                <a:ext cx="6211340" cy="369332"/>
              </a:xfrm>
              <a:prstGeom prst="rect">
                <a:avLst/>
              </a:prstGeom>
              <a:blipFill>
                <a:blip r:embed="rId4"/>
                <a:stretch>
                  <a:fillRect l="-816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22861" y="4267200"/>
                <a:ext cx="54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如果任一段運動過程的功都等於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TW" altLang="en-US" dirty="0"/>
                  <a:t>的變化：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1" y="4267200"/>
                <a:ext cx="5486400" cy="369332"/>
              </a:xfrm>
              <a:prstGeom prst="rect">
                <a:avLst/>
              </a:prstGeom>
              <a:blipFill>
                <a:blip r:embed="rId5"/>
                <a:stretch>
                  <a:fillRect l="-1155" t="-666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718335" y="5745764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大膽猜想：其它的力要如彈力有位能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存在，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43619" y="3591054"/>
                <a:ext cx="2661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cs typeface="Times New Roman" panose="02020603050405020304" pitchFamily="18" charset="0"/>
                  </a:rPr>
                  <a:t>而已知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TW" altLang="en-US" dirty="0"/>
                  <a:t>的變化等於功：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9" y="3591054"/>
                <a:ext cx="2661883" cy="369332"/>
              </a:xfrm>
              <a:prstGeom prst="rect">
                <a:avLst/>
              </a:prstGeom>
              <a:blipFill>
                <a:blip r:embed="rId6"/>
                <a:stretch>
                  <a:fillRect l="-1896" t="-6667" r="-948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81540" y="3029409"/>
                <a:ext cx="1582741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?</m:t>
                      </m:r>
                    </m:oMath>
                  </m:oMathPara>
                </a14:m>
                <a:endParaRPr lang="en-US" altLang="zh-TW" b="0" dirty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40" y="3029409"/>
                <a:ext cx="1582741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405502" y="3591054"/>
                <a:ext cx="1085554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TW" b="0" dirty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02" y="3591054"/>
                <a:ext cx="1085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81540" y="4716889"/>
                <a:ext cx="2773260" cy="411331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=−∆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b="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altLang="zh-TW" b="0" dirty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40" y="4716889"/>
                <a:ext cx="2773260" cy="411331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F07_02">
            <a:extLst>
              <a:ext uri="{FF2B5EF4-FFF2-40B4-BE49-F238E27FC236}">
                <a16:creationId xmlns:a16="http://schemas.microsoft.com/office/drawing/2014/main" id="{66DB5256-93B9-AC45-8EA8-C3CCDBCB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61224" r="20265" b="14285"/>
          <a:stretch>
            <a:fillRect/>
          </a:stretch>
        </p:blipFill>
        <p:spPr bwMode="auto">
          <a:xfrm>
            <a:off x="5562542" y="1641654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6">
            <a:extLst>
              <a:ext uri="{FF2B5EF4-FFF2-40B4-BE49-F238E27FC236}">
                <a16:creationId xmlns:a16="http://schemas.microsoft.com/office/drawing/2014/main" id="{F527C798-6AF0-0245-9B7F-087E0ABF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012" y="734794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8AC1C49A-148D-CD46-9989-3084264C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612" y="937914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17C90918-9670-F147-A934-FE63A4C9BF63}"/>
              </a:ext>
            </a:extLst>
          </p:cNvPr>
          <p:cNvSpPr/>
          <p:nvPr/>
        </p:nvSpPr>
        <p:spPr>
          <a:xfrm>
            <a:off x="7429442" y="166275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C275CFA5-4C42-064D-AA6E-C33184E4FE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2560" y="4122197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691A149-C786-3C4C-BB8D-CAFD5B455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2560" y="4807997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717ADA09-7525-4244-9692-AAF36B1CED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7360" y="4122197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8485DBC1-6F52-A643-9584-A4E13D3D9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560" y="4198397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B9807F99-2DF7-0D45-A071-C09C998A7B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9634" y="4163842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55E06C2E-4464-5D4A-B4C2-93139C464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634" y="4849642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8E48B67-5A1B-4A41-8730-F04AF5102D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4434" y="4163842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E47049C-C023-0744-9797-CC28AA696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634" y="4455625"/>
            <a:ext cx="308306" cy="39401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id="{2BFEE4E9-AEB3-2D44-84DC-5ED18D879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0476" y="4441284"/>
                <a:ext cx="43437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TW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id="{2BFEE4E9-AEB3-2D44-84DC-5ED18D87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0476" y="4441284"/>
                <a:ext cx="434378" cy="3667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5">
                <a:extLst>
                  <a:ext uri="{FF2B5EF4-FFF2-40B4-BE49-F238E27FC236}">
                    <a16:creationId xmlns:a16="http://schemas.microsoft.com/office/drawing/2014/main" id="{7F010746-9442-424E-B92A-8073C54485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4434" y="4468642"/>
                <a:ext cx="407709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baseline="-25000" dirty="0" err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TW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25">
                <a:extLst>
                  <a:ext uri="{FF2B5EF4-FFF2-40B4-BE49-F238E27FC236}">
                    <a16:creationId xmlns:a16="http://schemas.microsoft.com/office/drawing/2014/main" id="{7F010746-9442-424E-B92A-8073C544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4434" y="4468642"/>
                <a:ext cx="407709" cy="366713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029B464B-1DF9-6E4E-AB04-5FD1B5295F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1898" y="4131653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6C89BF28-DC83-784A-8224-8E6956530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898" y="4817453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C1964536-DE62-8340-AB6E-EF1D6ED17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6698" y="4131653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2143290-04C6-4146-810E-5C0B30A2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898" y="4207853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6530F2A0-3374-DD46-8174-0C4145348A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3236" y="4131653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397CA3CF-1449-D147-94E5-797E2F771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36" y="4817453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75729DA6-0ABD-014A-82A2-FCDC78D5FD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8036" y="4131653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76F4CF-7530-D14D-9BDE-5E0812C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236" y="4423436"/>
            <a:ext cx="306388" cy="39401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5">
                <a:extLst>
                  <a:ext uri="{FF2B5EF4-FFF2-40B4-BE49-F238E27FC236}">
                    <a16:creationId xmlns:a16="http://schemas.microsoft.com/office/drawing/2014/main" id="{DFC40ED1-33A8-C347-9D4D-D647B2996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4402" y="4436453"/>
                <a:ext cx="33972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TW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35">
                <a:extLst>
                  <a:ext uri="{FF2B5EF4-FFF2-40B4-BE49-F238E27FC236}">
                    <a16:creationId xmlns:a16="http://schemas.microsoft.com/office/drawing/2014/main" id="{DFC40ED1-33A8-C347-9D4D-D647B2996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4402" y="4436453"/>
                <a:ext cx="339728" cy="366713"/>
              </a:xfrm>
              <a:prstGeom prst="rect">
                <a:avLst/>
              </a:prstGeom>
              <a:blipFill>
                <a:blip r:embed="rId13"/>
                <a:stretch>
                  <a:fillRect r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36">
            <a:extLst>
              <a:ext uri="{FF2B5EF4-FFF2-40B4-BE49-F238E27FC236}">
                <a16:creationId xmlns:a16="http://schemas.microsoft.com/office/drawing/2014/main" id="{F855913D-6248-F44C-B37E-C3D9374C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60" y="3588797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">
                <a:extLst>
                  <a:ext uri="{FF2B5EF4-FFF2-40B4-BE49-F238E27FC236}">
                    <a16:creationId xmlns:a16="http://schemas.microsoft.com/office/drawing/2014/main" id="{AA807427-33E4-D14A-8294-D96D5D34D1E6}"/>
                  </a:ext>
                </a:extLst>
              </p:cNvPr>
              <p:cNvSpPr txBox="1"/>
              <p:nvPr/>
            </p:nvSpPr>
            <p:spPr>
              <a:xfrm>
                <a:off x="743619" y="5216346"/>
                <a:ext cx="7682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如此施力者與受力者之間內在的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TW" altLang="en-US" dirty="0"/>
                  <a:t>的變化，就取代外來的功。</a:t>
                </a:r>
              </a:p>
            </p:txBody>
          </p:sp>
        </mc:Choice>
        <mc:Fallback xmlns="">
          <p:sp>
            <p:nvSpPr>
              <p:cNvPr id="38" name="文字方塊 3">
                <a:extLst>
                  <a:ext uri="{FF2B5EF4-FFF2-40B4-BE49-F238E27FC236}">
                    <a16:creationId xmlns:a16="http://schemas.microsoft.com/office/drawing/2014/main" id="{AA807427-33E4-D14A-8294-D96D5D34D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9" y="5216346"/>
                <a:ext cx="7682046" cy="369332"/>
              </a:xfrm>
              <a:prstGeom prst="rect">
                <a:avLst/>
              </a:prstGeom>
              <a:blipFill>
                <a:blip r:embed="rId14"/>
                <a:stretch>
                  <a:fillRect l="-660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5">
                <a:extLst>
                  <a:ext uri="{FF2B5EF4-FFF2-40B4-BE49-F238E27FC236}">
                    <a16:creationId xmlns:a16="http://schemas.microsoft.com/office/drawing/2014/main" id="{764BD49B-0966-E241-A089-2BFD96055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6697" y="4470313"/>
                <a:ext cx="429861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TW" i="1" baseline="-25000" dirty="0">
                    <a:latin typeface="Times New Roman" pitchFamily="18" charset="0"/>
                  </a:rPr>
                  <a:t>f</a:t>
                </a:r>
              </a:p>
            </p:txBody>
          </p:sp>
        </mc:Choice>
        <mc:Fallback xmlns="">
          <p:sp>
            <p:nvSpPr>
              <p:cNvPr id="39" name="Text Box 35">
                <a:extLst>
                  <a:ext uri="{FF2B5EF4-FFF2-40B4-BE49-F238E27FC236}">
                    <a16:creationId xmlns:a16="http://schemas.microsoft.com/office/drawing/2014/main" id="{764BD49B-0966-E241-A089-2BFD96055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6697" y="4470313"/>
                <a:ext cx="429861" cy="362984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7">
                <a:extLst>
                  <a:ext uri="{FF2B5EF4-FFF2-40B4-BE49-F238E27FC236}">
                    <a16:creationId xmlns:a16="http://schemas.microsoft.com/office/drawing/2014/main" id="{F6641639-43A9-644F-BCFD-EE0F01F0D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3502" y="3176840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𝑈</m:t>
                      </m:r>
                    </m:oMath>
                  </m:oMathPara>
                </a14:m>
                <a:endPara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 Box 7">
                <a:extLst>
                  <a:ext uri="{FF2B5EF4-FFF2-40B4-BE49-F238E27FC236}">
                    <a16:creationId xmlns:a16="http://schemas.microsoft.com/office/drawing/2014/main" id="{F6641639-43A9-644F-BCFD-EE0F01F0D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3502" y="3176840"/>
                <a:ext cx="609600" cy="3667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  <p:bldP spid="24582" grpId="0"/>
      <p:bldP spid="4" grpId="0"/>
      <p:bldP spid="10" grpId="0"/>
      <p:bldP spid="5" grpId="0"/>
      <p:bldP spid="15" grpId="0" animBg="1"/>
      <p:bldP spid="16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3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1" name="Text Box 22"/>
          <p:cNvSpPr txBox="1">
            <a:spLocks noChangeArrowheads="1"/>
          </p:cNvSpPr>
          <p:nvPr/>
        </p:nvSpPr>
        <p:spPr bwMode="auto">
          <a:xfrm>
            <a:off x="1524000" y="2520033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先考慮</a:t>
            </a:r>
            <a:r>
              <a:rPr lang="zh-TW" altLang="en-US" dirty="0">
                <a:solidFill>
                  <a:srgbClr val="FF0000"/>
                </a:solidFill>
              </a:rPr>
              <a:t>一維運動：</a:t>
            </a:r>
            <a:r>
              <a:rPr lang="zh-TW" altLang="en-US" dirty="0"/>
              <a:t>力與運動的方向在同一個軸上。</a:t>
            </a:r>
          </a:p>
        </p:txBody>
      </p:sp>
      <p:sp>
        <p:nvSpPr>
          <p:cNvPr id="25618" name="Text Box 20"/>
          <p:cNvSpPr txBox="1">
            <a:spLocks noChangeArrowheads="1"/>
          </p:cNvSpPr>
          <p:nvPr/>
        </p:nvSpPr>
        <p:spPr bwMode="auto">
          <a:xfrm>
            <a:off x="1510145" y="4407932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考慮外力只與位置有關，</a:t>
            </a:r>
          </a:p>
        </p:txBody>
      </p:sp>
      <p:pic>
        <p:nvPicPr>
          <p:cNvPr id="25621" name="Picture 21" descr="D:\Dropbox\Documents\課程\YoungTextBook\Images\Chapter06\A_Images\A_Figures_and_Photos\06_16_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 b="10364"/>
          <a:stretch>
            <a:fillRect/>
          </a:stretch>
        </p:blipFill>
        <p:spPr bwMode="auto">
          <a:xfrm>
            <a:off x="1524000" y="3036332"/>
            <a:ext cx="3462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524000" y="1131332"/>
                <a:ext cx="2477601" cy="902555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∙∆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131332"/>
                <a:ext cx="2477601" cy="9025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038600" y="139794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功可不可以寫成一個物理量的前後差？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569027" y="5020996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因此適用於原子力、靜電力、萬有引力。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23FEC8-FBE4-C444-ABD2-917E0E12E16F}"/>
                  </a:ext>
                </a:extLst>
              </p:cNvPr>
              <p:cNvSpPr txBox="1"/>
              <p:nvPr/>
            </p:nvSpPr>
            <p:spPr bwMode="auto">
              <a:xfrm>
                <a:off x="4152900" y="4483910"/>
                <a:ext cx="1002134" cy="276999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23FEC8-FBE4-C444-ABD2-917E0E12E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900" y="4483910"/>
                <a:ext cx="1002134" cy="276999"/>
              </a:xfrm>
              <a:prstGeom prst="rect">
                <a:avLst/>
              </a:prstGeom>
              <a:blipFill>
                <a:blip r:embed="rId7"/>
                <a:stretch>
                  <a:fillRect l="-375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6581" y="304800"/>
            <a:ext cx="4939146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626" name="Oval 28"/>
          <p:cNvSpPr>
            <a:spLocks noChangeArrowheads="1"/>
          </p:cNvSpPr>
          <p:nvPr/>
        </p:nvSpPr>
        <p:spPr bwMode="auto">
          <a:xfrm>
            <a:off x="3633354" y="968375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27" name="Oval 27"/>
          <p:cNvSpPr>
            <a:spLocks noChangeArrowheads="1"/>
          </p:cNvSpPr>
          <p:nvPr/>
        </p:nvSpPr>
        <p:spPr bwMode="auto">
          <a:xfrm>
            <a:off x="3099954" y="968375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28" name="Oval 26"/>
          <p:cNvSpPr>
            <a:spLocks noChangeArrowheads="1"/>
          </p:cNvSpPr>
          <p:nvPr/>
        </p:nvSpPr>
        <p:spPr bwMode="auto">
          <a:xfrm>
            <a:off x="2414154" y="968375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0255" name="Picture 6" descr="F0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6300" r="22096" b="78091"/>
          <a:stretch>
            <a:fillRect/>
          </a:stretch>
        </p:blipFill>
        <p:spPr bwMode="auto">
          <a:xfrm>
            <a:off x="3626426" y="1752600"/>
            <a:ext cx="2445659" cy="165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7" descr="F0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7" t="29535" r="18727" b="53839"/>
          <a:stretch>
            <a:fillRect/>
          </a:stretch>
        </p:blipFill>
        <p:spPr bwMode="auto">
          <a:xfrm>
            <a:off x="706581" y="4155725"/>
            <a:ext cx="2362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8" descr="F0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51770" r="14981" b="30637"/>
          <a:stretch>
            <a:fillRect/>
          </a:stretch>
        </p:blipFill>
        <p:spPr bwMode="auto">
          <a:xfrm>
            <a:off x="3373581" y="4003325"/>
            <a:ext cx="2590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9" descr="F0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74696" r="23596" b="7780"/>
          <a:stretch>
            <a:fillRect/>
          </a:stretch>
        </p:blipFill>
        <p:spPr bwMode="auto">
          <a:xfrm>
            <a:off x="6192981" y="4003325"/>
            <a:ext cx="2133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0" name="Text Box 12"/>
              <p:cNvSpPr txBox="1">
                <a:spLocks noChangeArrowheads="1"/>
              </p:cNvSpPr>
              <p:nvPr/>
            </p:nvSpPr>
            <p:spPr bwMode="auto">
              <a:xfrm>
                <a:off x="706580" y="6021759"/>
                <a:ext cx="4419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功就是力曲線下的面積，即是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的積分</a:t>
                </a:r>
                <a:endParaRPr lang="zh-TW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6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580" y="6021759"/>
                <a:ext cx="4419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41"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8" name="Line 16"/>
          <p:cNvSpPr>
            <a:spLocks noChangeShapeType="1"/>
          </p:cNvSpPr>
          <p:nvPr/>
        </p:nvSpPr>
        <p:spPr bwMode="auto">
          <a:xfrm>
            <a:off x="966354" y="1044575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9" name="Oval 17"/>
          <p:cNvSpPr>
            <a:spLocks noChangeArrowheads="1"/>
          </p:cNvSpPr>
          <p:nvPr/>
        </p:nvSpPr>
        <p:spPr bwMode="auto">
          <a:xfrm>
            <a:off x="1880754" y="9683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>
            <a:off x="3252354" y="8159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4852554" y="8159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645" name="Line 23"/>
          <p:cNvSpPr>
            <a:spLocks noChangeShapeType="1"/>
          </p:cNvSpPr>
          <p:nvPr/>
        </p:nvSpPr>
        <p:spPr bwMode="auto">
          <a:xfrm>
            <a:off x="3099954" y="1196975"/>
            <a:ext cx="10668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664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06761"/>
              </p:ext>
            </p:extLst>
          </p:nvPr>
        </p:nvGraphicFramePr>
        <p:xfrm>
          <a:off x="3995304" y="1219200"/>
          <a:ext cx="577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406224" imgH="241195" progId="Equation.3">
                  <p:embed/>
                </p:oleObj>
              </mc:Choice>
              <mc:Fallback>
                <p:oleObj name="方程式" r:id="rId5" imgW="406224" imgH="24119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304" y="1219200"/>
                        <a:ext cx="577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70260"/>
              </p:ext>
            </p:extLst>
          </p:nvPr>
        </p:nvGraphicFramePr>
        <p:xfrm>
          <a:off x="3252354" y="511175"/>
          <a:ext cx="358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253890" imgH="241195" progId="Equation.3">
                  <p:embed/>
                </p:oleObj>
              </mc:Choice>
              <mc:Fallback>
                <p:oleObj name="方程式" r:id="rId7" imgW="253890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354" y="511175"/>
                        <a:ext cx="3587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60029"/>
              </p:ext>
            </p:extLst>
          </p:nvPr>
        </p:nvGraphicFramePr>
        <p:xfrm>
          <a:off x="2642754" y="815975"/>
          <a:ext cx="3048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228402" imgH="76134" progId="Equation.3">
                  <p:embed/>
                </p:oleObj>
              </mc:Choice>
              <mc:Fallback>
                <p:oleObj name="方程式" r:id="rId9" imgW="228402" imgH="76134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54" y="815975"/>
                        <a:ext cx="3048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80321"/>
              </p:ext>
            </p:extLst>
          </p:nvPr>
        </p:nvGraphicFramePr>
        <p:xfrm>
          <a:off x="3023754" y="663575"/>
          <a:ext cx="233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1" imgW="177646" imgH="241091" progId="Equation.3">
                  <p:embed/>
                </p:oleObj>
              </mc:Choice>
              <mc:Fallback>
                <p:oleObj name="方程式" r:id="rId11" imgW="177646" imgH="241091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754" y="663575"/>
                        <a:ext cx="233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33336"/>
              </p:ext>
            </p:extLst>
          </p:nvPr>
        </p:nvGraphicFramePr>
        <p:xfrm>
          <a:off x="3660342" y="663575"/>
          <a:ext cx="3333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3" imgW="253890" imgH="241195" progId="Equation.3">
                  <p:embed/>
                </p:oleObj>
              </mc:Choice>
              <mc:Fallback>
                <p:oleObj name="方程式" r:id="rId13" imgW="253890" imgH="24119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342" y="663575"/>
                        <a:ext cx="3333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233054" y="20221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將此函數對位置作圖：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85257" y="3441701"/>
            <a:ext cx="368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在此圖上，功有一幾何意義：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37165" y="2878124"/>
                <a:ext cx="2439578" cy="902555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∙∆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65" y="2878124"/>
                <a:ext cx="2439578" cy="9025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9790AE4-6F73-8F49-9F0F-11A913DCA5D2}"/>
                  </a:ext>
                </a:extLst>
              </p:cNvPr>
              <p:cNvSpPr txBox="1"/>
              <p:nvPr/>
            </p:nvSpPr>
            <p:spPr bwMode="auto">
              <a:xfrm>
                <a:off x="737165" y="2086867"/>
                <a:ext cx="529824" cy="276999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9790AE4-6F73-8F49-9F0F-11A913DC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165" y="2086867"/>
                <a:ext cx="529824" cy="276999"/>
              </a:xfrm>
              <a:prstGeom prst="rect">
                <a:avLst/>
              </a:prstGeom>
              <a:blipFill>
                <a:blip r:embed="rId18"/>
                <a:stretch>
                  <a:fillRect l="-6977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7651" name="Picture 9" descr="F0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74696" r="23596" b="8174"/>
          <a:stretch>
            <a:fillRect/>
          </a:stretch>
        </p:blipFill>
        <p:spPr bwMode="auto">
          <a:xfrm>
            <a:off x="2743200" y="32766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2651702" y="1199989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功是力函數曲線下的面積。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5" name="文字方塊 27"/>
              <p:cNvSpPr txBox="1">
                <a:spLocks noChangeArrowheads="1"/>
              </p:cNvSpPr>
              <p:nvPr/>
            </p:nvSpPr>
            <p:spPr bwMode="auto">
              <a:xfrm>
                <a:off x="2651702" y="1632744"/>
                <a:ext cx="49682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這就定義為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對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的</a:t>
                </a:r>
                <a:r>
                  <a:rPr lang="zh-TW" altLang="en-US" dirty="0"/>
                  <a:t>積分：</a:t>
                </a:r>
              </a:p>
            </p:txBody>
          </p:sp>
        </mc:Choice>
        <mc:Fallback xmlns="">
          <p:sp>
            <p:nvSpPr>
              <p:cNvPr id="27655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702" y="1632744"/>
                <a:ext cx="496829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04"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43200" y="2133600"/>
                <a:ext cx="3910814" cy="9644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∙∆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33600"/>
                <a:ext cx="3910814" cy="9644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979757" y="2153959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2970357" y="2001559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2894157" y="177295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865957" y="1925359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>
                <a:spLocks noChangeArrowheads="1"/>
              </p:cNvSpPr>
              <p:nvPr/>
            </p:nvSpPr>
            <p:spPr bwMode="auto">
              <a:xfrm>
                <a:off x="3808557" y="2763559"/>
                <a:ext cx="2438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𝐹</m:t>
                    </m:r>
                  </m:oMath>
                </a14:m>
                <a:r>
                  <a:rPr lang="zh-TW" altLang="en-US" dirty="0"/>
                  <a:t>的任一反微分函數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8557" y="2763559"/>
                <a:ext cx="2438400" cy="369888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0" name="文字方塊 16"/>
              <p:cNvSpPr txBox="1">
                <a:spLocks noChangeArrowheads="1"/>
              </p:cNvSpPr>
              <p:nvPr/>
            </p:nvSpPr>
            <p:spPr bwMode="auto">
              <a:xfrm>
                <a:off x="1370156" y="5130283"/>
                <a:ext cx="7240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根據微積分基本定理，功一定可以寫成反微分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zh-TW" altLang="en-US" dirty="0"/>
                  <a:t>函數的前後差！</a:t>
                </a:r>
              </a:p>
            </p:txBody>
          </p:sp>
        </mc:Choice>
        <mc:Fallback xmlns="">
          <p:sp>
            <p:nvSpPr>
              <p:cNvPr id="21520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156" y="5130283"/>
                <a:ext cx="7240443" cy="369332"/>
              </a:xfrm>
              <a:prstGeom prst="rect">
                <a:avLst/>
              </a:prstGeom>
              <a:blipFill>
                <a:blip r:embed="rId3"/>
                <a:stretch>
                  <a:fillRect l="-87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9"/>
              <p:cNvSpPr>
                <a:spLocks noChangeArrowheads="1"/>
              </p:cNvSpPr>
              <p:nvPr/>
            </p:nvSpPr>
            <p:spPr bwMode="auto">
              <a:xfrm>
                <a:off x="1446357" y="1239559"/>
                <a:ext cx="4495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dirty="0"/>
                  <a:t>可不可以寫成一個物理量的前後差？</a:t>
                </a:r>
              </a:p>
            </p:txBody>
          </p:sp>
        </mc:Choice>
        <mc:Fallback xmlns="">
          <p:sp>
            <p:nvSpPr>
              <p:cNvPr id="17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6357" y="1239559"/>
                <a:ext cx="4495800" cy="369888"/>
              </a:xfrm>
              <a:prstGeom prst="rect">
                <a:avLst/>
              </a:prstGeom>
              <a:blipFill>
                <a:blip r:embed="rId4"/>
                <a:stretch>
                  <a:fillRect l="-112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9"/>
              <p:cNvSpPr>
                <a:spLocks noChangeArrowheads="1"/>
              </p:cNvSpPr>
              <p:nvPr/>
            </p:nvSpPr>
            <p:spPr bwMode="auto">
              <a:xfrm>
                <a:off x="1384012" y="5586174"/>
                <a:ext cx="7010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zh-TW" altLang="en-US" dirty="0"/>
                  <a:t>保持守恆。</a:t>
                </a:r>
              </a:p>
            </p:txBody>
          </p:sp>
        </mc:Choice>
        <mc:Fallback xmlns="">
          <p:sp>
            <p:nvSpPr>
              <p:cNvPr id="13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012" y="5586174"/>
                <a:ext cx="7010400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57DE9C4-D834-DD49-AF9B-968F79D79D91}"/>
                  </a:ext>
                </a:extLst>
              </p:cNvPr>
              <p:cNvSpPr txBox="1"/>
              <p:nvPr/>
            </p:nvSpPr>
            <p:spPr>
              <a:xfrm>
                <a:off x="1370157" y="3462070"/>
                <a:ext cx="4467698" cy="9644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57DE9C4-D834-DD49-AF9B-968F79D7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57" y="3462070"/>
                <a:ext cx="4467698" cy="964431"/>
              </a:xfrm>
              <a:prstGeom prst="rect">
                <a:avLst/>
              </a:prstGeom>
              <a:blipFill>
                <a:blip r:embed="rId6"/>
                <a:stretch>
                  <a:fillRect l="-6818" t="-101299" b="-15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cxnSpLocks/>
          </p:cNvCxnSpPr>
          <p:nvPr/>
        </p:nvCxnSpPr>
        <p:spPr>
          <a:xfrm>
            <a:off x="3962400" y="3092182"/>
            <a:ext cx="0" cy="650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8ED248-BE7A-9709-91A6-30536B297207}"/>
              </a:ext>
            </a:extLst>
          </p:cNvPr>
          <p:cNvSpPr txBox="1"/>
          <p:nvPr/>
        </p:nvSpPr>
        <p:spPr bwMode="auto">
          <a:xfrm>
            <a:off x="1370157" y="4674392"/>
            <a:ext cx="2592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功是力的積分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6A2FC3FE-8DCB-E099-18F1-1BACAA0B9E93}"/>
                  </a:ext>
                </a:extLst>
              </p:cNvPr>
              <p:cNvSpPr txBox="1"/>
              <p:nvPr/>
            </p:nvSpPr>
            <p:spPr>
              <a:xfrm>
                <a:off x="6232805" y="3738581"/>
                <a:ext cx="108555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6A2FC3FE-8DCB-E099-18F1-1BACAA0B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05" y="3738581"/>
                <a:ext cx="10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F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15245" r="15279" b="21487"/>
          <a:stretch>
            <a:fillRect/>
          </a:stretch>
        </p:blipFill>
        <p:spPr bwMode="auto">
          <a:xfrm>
            <a:off x="755576" y="1484313"/>
            <a:ext cx="38163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Line 5"/>
          <p:cNvSpPr>
            <a:spLocks noChangeShapeType="1"/>
          </p:cNvSpPr>
          <p:nvPr/>
        </p:nvSpPr>
        <p:spPr bwMode="auto">
          <a:xfrm flipV="1">
            <a:off x="2303388" y="2446495"/>
            <a:ext cx="936625" cy="9366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2" name="Line 7"/>
          <p:cNvSpPr>
            <a:spLocks noChangeShapeType="1"/>
          </p:cNvSpPr>
          <p:nvPr/>
        </p:nvSpPr>
        <p:spPr bwMode="auto">
          <a:xfrm>
            <a:off x="2412926" y="3429000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6" name="文字方塊 8"/>
              <p:cNvSpPr txBox="1">
                <a:spLocks noChangeArrowheads="1"/>
              </p:cNvSpPr>
              <p:nvPr/>
            </p:nvSpPr>
            <p:spPr bwMode="auto">
              <a:xfrm>
                <a:off x="1259632" y="878387"/>
                <a:ext cx="72728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以等速圓周運動的位置向量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TW" altLang="en-US" sz="1800" dirty="0"/>
                  <a:t>的分量，直接計算向心加速度向量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68616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878387"/>
                <a:ext cx="7272808" cy="369332"/>
              </a:xfrm>
              <a:prstGeom prst="rect">
                <a:avLst/>
              </a:prstGeom>
              <a:blipFill>
                <a:blip r:embed="rId3"/>
                <a:stretch>
                  <a:fillRect l="-698" t="-1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7" name="文字方塊 10"/>
          <p:cNvSpPr txBox="1">
            <a:spLocks noChangeArrowheads="1"/>
          </p:cNvSpPr>
          <p:nvPr/>
        </p:nvSpPr>
        <p:spPr bwMode="auto">
          <a:xfrm>
            <a:off x="4779382" y="1860481"/>
            <a:ext cx="411309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設</a:t>
            </a:r>
            <a:r>
              <a:rPr lang="el-GR" altLang="zh-TW" sz="1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zh-TW" altLang="en-US" sz="1800" dirty="0"/>
              <a:t>為角度增加的速度，稱角速度。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96C0D2-EA1B-5847-AFE5-83F54B63141C}"/>
                  </a:ext>
                </a:extLst>
              </p:cNvPr>
              <p:cNvSpPr txBox="1"/>
              <p:nvPr/>
            </p:nvSpPr>
            <p:spPr bwMode="auto">
              <a:xfrm>
                <a:off x="4822482" y="4041219"/>
                <a:ext cx="3111301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96C0D2-EA1B-5847-AFE5-83F54B63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482" y="4041219"/>
                <a:ext cx="3111301" cy="525913"/>
              </a:xfrm>
              <a:prstGeom prst="rect">
                <a:avLst/>
              </a:prstGeom>
              <a:blipFill>
                <a:blip r:embed="rId4"/>
                <a:stretch>
                  <a:fillRect l="-407" t="-238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35FAC5-0FCA-F747-A4A3-5DF52D66AD08}"/>
                  </a:ext>
                </a:extLst>
              </p:cNvPr>
              <p:cNvSpPr txBox="1"/>
              <p:nvPr/>
            </p:nvSpPr>
            <p:spPr bwMode="auto">
              <a:xfrm>
                <a:off x="4819216" y="2853551"/>
                <a:ext cx="3017428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35FAC5-0FCA-F747-A4A3-5DF52D66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216" y="2853551"/>
                <a:ext cx="3017428" cy="276999"/>
              </a:xfrm>
              <a:prstGeom prst="rect">
                <a:avLst/>
              </a:prstGeom>
              <a:blipFill>
                <a:blip r:embed="rId10"/>
                <a:stretch>
                  <a:fillRect l="-1255" t="-26087" r="-418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078ED-8741-FA45-A1E4-8BDAC123D7AD}"/>
                  </a:ext>
                </a:extLst>
              </p:cNvPr>
              <p:cNvSpPr txBox="1"/>
              <p:nvPr/>
            </p:nvSpPr>
            <p:spPr bwMode="auto">
              <a:xfrm>
                <a:off x="4819216" y="3269863"/>
                <a:ext cx="210502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078ED-8741-FA45-A1E4-8BDAC123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216" y="3269863"/>
                <a:ext cx="2105026" cy="276999"/>
              </a:xfrm>
              <a:prstGeom prst="rect">
                <a:avLst/>
              </a:prstGeom>
              <a:blipFill>
                <a:blip r:embed="rId11"/>
                <a:stretch>
                  <a:fillRect t="-869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ADB631A-05BA-2B44-B4F9-04979DA0CABC}"/>
              </a:ext>
            </a:extLst>
          </p:cNvPr>
          <p:cNvSpPr txBox="1"/>
          <p:nvPr/>
        </p:nvSpPr>
        <p:spPr bwMode="auto">
          <a:xfrm>
            <a:off x="4770352" y="1484313"/>
            <a:ext cx="3897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/>
              <a:t>等速圓周運動夾角是等速增加！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DA69A-6D0B-FC4E-9F66-75CA1A1E9B28}"/>
                  </a:ext>
                </a:extLst>
              </p:cNvPr>
              <p:cNvSpPr txBox="1"/>
              <p:nvPr/>
            </p:nvSpPr>
            <p:spPr bwMode="auto">
              <a:xfrm>
                <a:off x="4826462" y="2247327"/>
                <a:ext cx="76578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DA69A-6D0B-FC4E-9F66-75CA1A1E9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6462" y="2247327"/>
                <a:ext cx="765787" cy="276999"/>
              </a:xfrm>
              <a:prstGeom prst="rect">
                <a:avLst/>
              </a:prstGeom>
              <a:blipFill>
                <a:blip r:embed="rId12"/>
                <a:stretch>
                  <a:fillRect l="-6557" r="-4918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76ED72-DCE6-7C9A-D72B-03B5C10FD7A0}"/>
                  </a:ext>
                </a:extLst>
              </p:cNvPr>
              <p:cNvSpPr txBox="1"/>
              <p:nvPr/>
            </p:nvSpPr>
            <p:spPr bwMode="auto">
              <a:xfrm>
                <a:off x="2867167" y="2370437"/>
                <a:ext cx="19800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76ED72-DCE6-7C9A-D72B-03B5C10F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7167" y="2370437"/>
                <a:ext cx="198003" cy="307777"/>
              </a:xfrm>
              <a:prstGeom prst="rect">
                <a:avLst/>
              </a:prstGeom>
              <a:blipFill>
                <a:blip r:embed="rId13"/>
                <a:stretch>
                  <a:fillRect l="-29412" t="-36000" r="-11765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8A80C-0678-9790-A498-6F8014A90873}"/>
                  </a:ext>
                </a:extLst>
              </p:cNvPr>
              <p:cNvSpPr txBox="1"/>
              <p:nvPr/>
            </p:nvSpPr>
            <p:spPr bwMode="auto">
              <a:xfrm>
                <a:off x="2686466" y="3069532"/>
                <a:ext cx="36375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8A80C-0678-9790-A498-6F8014A9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466" y="3069532"/>
                <a:ext cx="363754" cy="307777"/>
              </a:xfrm>
              <a:prstGeom prst="rect">
                <a:avLst/>
              </a:prstGeom>
              <a:blipFill>
                <a:blip r:embed="rId14"/>
                <a:stretch>
                  <a:fillRect l="-10000" r="-6667"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B6711-DC6B-CFA9-CB36-7F2D2B7C46DF}"/>
                  </a:ext>
                </a:extLst>
              </p:cNvPr>
              <p:cNvSpPr txBox="1"/>
              <p:nvPr/>
            </p:nvSpPr>
            <p:spPr bwMode="auto">
              <a:xfrm>
                <a:off x="5096884" y="4864100"/>
                <a:ext cx="2562496" cy="5318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B6711-DC6B-CFA9-CB36-7F2D2B7C4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6884" y="4864100"/>
                <a:ext cx="2562496" cy="531812"/>
              </a:xfrm>
              <a:prstGeom prst="rect">
                <a:avLst/>
              </a:prstGeom>
              <a:blipFill>
                <a:blip r:embed="rId15"/>
                <a:stretch>
                  <a:fillRect l="-495" t="-238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2">
            <a:extLst>
              <a:ext uri="{FF2B5EF4-FFF2-40B4-BE49-F238E27FC236}">
                <a16:creationId xmlns:a16="http://schemas.microsoft.com/office/drawing/2014/main" id="{8558A10F-734A-0DA8-C5F6-6B050EBB1975}"/>
              </a:ext>
            </a:extLst>
          </p:cNvPr>
          <p:cNvSpPr txBox="1"/>
          <p:nvPr/>
        </p:nvSpPr>
        <p:spPr bwMode="auto">
          <a:xfrm>
            <a:off x="5037212" y="5583021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需要三角函數的微分！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101523" y="1364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724255" y="5452816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定義位能</a:t>
            </a:r>
          </a:p>
        </p:txBody>
      </p:sp>
      <p:pic>
        <p:nvPicPr>
          <p:cNvPr id="35857" name="Picture 8" descr="F0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74696" r="23596" b="7594"/>
          <a:stretch>
            <a:fillRect/>
          </a:stretch>
        </p:blipFill>
        <p:spPr bwMode="auto">
          <a:xfrm>
            <a:off x="5847600" y="1375589"/>
            <a:ext cx="2913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Line 9"/>
          <p:cNvSpPr>
            <a:spLocks noChangeShapeType="1"/>
          </p:cNvSpPr>
          <p:nvPr/>
        </p:nvSpPr>
        <p:spPr bwMode="auto">
          <a:xfrm>
            <a:off x="7295400" y="228998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9" name="Text Box 10"/>
          <p:cNvSpPr txBox="1">
            <a:spLocks noChangeArrowheads="1"/>
          </p:cNvSpPr>
          <p:nvPr/>
        </p:nvSpPr>
        <p:spPr bwMode="auto">
          <a:xfrm>
            <a:off x="6281441" y="3432989"/>
            <a:ext cx="228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c</a:t>
            </a:r>
          </a:p>
        </p:txBody>
      </p:sp>
      <p:sp>
        <p:nvSpPr>
          <p:cNvPr id="35860" name="Text Box 11"/>
          <p:cNvSpPr txBox="1">
            <a:spLocks noChangeArrowheads="1"/>
          </p:cNvSpPr>
          <p:nvPr/>
        </p:nvSpPr>
        <p:spPr bwMode="auto">
          <a:xfrm>
            <a:off x="8438400" y="3432989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itchFamily="18" charset="0"/>
              </a:rPr>
              <a:t>f</a:t>
            </a:r>
          </a:p>
        </p:txBody>
      </p:sp>
      <p:sp>
        <p:nvSpPr>
          <p:cNvPr id="35861" name="Text Box 12"/>
          <p:cNvSpPr txBox="1">
            <a:spLocks noChangeArrowheads="1"/>
          </p:cNvSpPr>
          <p:nvPr/>
        </p:nvSpPr>
        <p:spPr bwMode="auto">
          <a:xfrm>
            <a:off x="7143000" y="3434576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i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5800" y="2456020"/>
            <a:ext cx="452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根據功與動能原理，功又是動能的前後差，</a:t>
            </a:r>
          </a:p>
        </p:txBody>
      </p:sp>
      <p:sp>
        <p:nvSpPr>
          <p:cNvPr id="26" name="文字方塊 23"/>
          <p:cNvSpPr txBox="1">
            <a:spLocks noChangeArrowheads="1"/>
          </p:cNvSpPr>
          <p:nvPr/>
        </p:nvSpPr>
        <p:spPr bwMode="auto">
          <a:xfrm>
            <a:off x="5367041" y="619386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守恆</a:t>
            </a:r>
          </a:p>
        </p:txBody>
      </p:sp>
      <p:sp>
        <p:nvSpPr>
          <p:cNvPr id="27" name="文字方塊 16"/>
          <p:cNvSpPr txBox="1">
            <a:spLocks noChangeArrowheads="1"/>
          </p:cNvSpPr>
          <p:nvPr/>
        </p:nvSpPr>
        <p:spPr bwMode="auto">
          <a:xfrm>
            <a:off x="685800" y="656365"/>
            <a:ext cx="7390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可以另找一個起點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TW" altLang="en-US" dirty="0"/>
              <a:t>，將力函數的積分，拆成由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dirty="0"/>
              <a:t>出發的積分的前後差：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62441" y="3698093"/>
            <a:ext cx="47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將與運動前後有關的量分別移到左右兩邊：</a:t>
            </a:r>
          </a:p>
        </p:txBody>
      </p:sp>
      <p:sp>
        <p:nvSpPr>
          <p:cNvPr id="28" name="矩形 19"/>
          <p:cNvSpPr>
            <a:spLocks noChangeArrowheads="1"/>
          </p:cNvSpPr>
          <p:nvPr/>
        </p:nvSpPr>
        <p:spPr bwMode="auto">
          <a:xfrm>
            <a:off x="698086" y="210089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於是功已經自動寫成此積分函數的前後差！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5800" y="275365"/>
            <a:ext cx="330395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另一個推導：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65A8BE5-92B6-3042-AA70-F12B446F1186}"/>
                  </a:ext>
                </a:extLst>
              </p:cNvPr>
              <p:cNvSpPr txBox="1"/>
              <p:nvPr/>
            </p:nvSpPr>
            <p:spPr>
              <a:xfrm>
                <a:off x="732958" y="1101528"/>
                <a:ext cx="4912101" cy="972126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65A8BE5-92B6-3042-AA70-F12B446F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8" y="1101528"/>
                <a:ext cx="4912101" cy="972126"/>
              </a:xfrm>
              <a:prstGeom prst="rect">
                <a:avLst/>
              </a:prstGeom>
              <a:blipFill>
                <a:blip r:embed="rId3"/>
                <a:stretch>
                  <a:fillRect l="-5670" t="-98718" b="-15256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8EDD1D7-0E5B-E041-AC29-B57A9F1E0B17}"/>
                  </a:ext>
                </a:extLst>
              </p:cNvPr>
              <p:cNvSpPr txBox="1"/>
              <p:nvPr/>
            </p:nvSpPr>
            <p:spPr>
              <a:xfrm>
                <a:off x="732959" y="2904227"/>
                <a:ext cx="1809000" cy="39158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8EDD1D7-0E5B-E041-AC29-B57A9F1E0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9" y="2904227"/>
                <a:ext cx="1809000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8BDEDE6-4AB6-9F4D-BD6B-BDB5B7BB59E0}"/>
                  </a:ext>
                </a:extLst>
              </p:cNvPr>
              <p:cNvSpPr txBox="1"/>
              <p:nvPr/>
            </p:nvSpPr>
            <p:spPr>
              <a:xfrm>
                <a:off x="648413" y="4148105"/>
                <a:ext cx="3981951" cy="928203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8BDEDE6-4AB6-9F4D-BD6B-BDB5B7BB5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3" y="4148105"/>
                <a:ext cx="3981951" cy="928203"/>
              </a:xfrm>
              <a:prstGeom prst="rect">
                <a:avLst/>
              </a:prstGeom>
              <a:blipFill>
                <a:blip r:embed="rId5"/>
                <a:stretch>
                  <a:fillRect l="-6984" t="-104054" b="-16621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C870224-DD1C-2542-BA4A-E2F9C98F5A88}"/>
                  </a:ext>
                </a:extLst>
              </p:cNvPr>
              <p:cNvSpPr txBox="1"/>
              <p:nvPr/>
            </p:nvSpPr>
            <p:spPr>
              <a:xfrm>
                <a:off x="1965142" y="5155183"/>
                <a:ext cx="2306698" cy="904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C870224-DD1C-2542-BA4A-E2F9C98F5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42" y="5155183"/>
                <a:ext cx="2306698" cy="904287"/>
              </a:xfrm>
              <a:prstGeom prst="rect">
                <a:avLst/>
              </a:prstGeom>
              <a:blipFill>
                <a:blip r:embed="rId6"/>
                <a:stretch>
                  <a:fillRect t="-111111" b="-169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2AC7A4-385F-EE4E-8423-FE9D7FC7FF78}"/>
                  </a:ext>
                </a:extLst>
              </p:cNvPr>
              <p:cNvSpPr txBox="1"/>
              <p:nvPr/>
            </p:nvSpPr>
            <p:spPr>
              <a:xfrm>
                <a:off x="750612" y="6131449"/>
                <a:ext cx="2743200" cy="411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2AC7A4-385F-EE4E-8423-FE9D7FC7F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2" y="6131449"/>
                <a:ext cx="2743200" cy="411331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346CB96-DCE5-5C47-A86B-9FB0088086D9}"/>
                  </a:ext>
                </a:extLst>
              </p:cNvPr>
              <p:cNvSpPr txBox="1"/>
              <p:nvPr/>
            </p:nvSpPr>
            <p:spPr>
              <a:xfrm>
                <a:off x="4251962" y="6168759"/>
                <a:ext cx="11430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346CB96-DCE5-5C47-A86B-9FB008808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2" y="6168759"/>
                <a:ext cx="1143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26" grpId="0"/>
      <p:bldP spid="5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68" name="Text Box 20"/>
          <p:cNvSpPr txBox="1">
            <a:spLocks noChangeArrowheads="1"/>
          </p:cNvSpPr>
          <p:nvPr/>
        </p:nvSpPr>
        <p:spPr bwMode="auto">
          <a:xfrm>
            <a:off x="1107174" y="1529173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在一維運動，如果外力只與位置有關，</a:t>
            </a:r>
          </a:p>
        </p:txBody>
      </p:sp>
      <p:sp>
        <p:nvSpPr>
          <p:cNvPr id="36873" name="文字方塊 23"/>
          <p:cNvSpPr txBox="1">
            <a:spLocks noChangeArrowheads="1"/>
          </p:cNvSpPr>
          <p:nvPr/>
        </p:nvSpPr>
        <p:spPr bwMode="auto">
          <a:xfrm>
            <a:off x="2426704" y="3457039"/>
            <a:ext cx="511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動能與位能的和，稱為機械能，機械能是守恆的！</a:t>
            </a:r>
          </a:p>
        </p:txBody>
      </p:sp>
      <p:sp>
        <p:nvSpPr>
          <p:cNvPr id="36874" name="Text Box 15"/>
          <p:cNvSpPr txBox="1">
            <a:spLocks noChangeArrowheads="1"/>
          </p:cNvSpPr>
          <p:nvPr/>
        </p:nvSpPr>
        <p:spPr bwMode="auto">
          <a:xfrm>
            <a:off x="1066800" y="4463534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物體在特定位置上是具有潛在能力可以轉化為運動。 </a:t>
            </a:r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H="1">
            <a:off x="11430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>
            <a:off x="11430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V="1">
            <a:off x="14478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8" name="Rectangle 19"/>
          <p:cNvSpPr>
            <a:spLocks noChangeArrowheads="1"/>
          </p:cNvSpPr>
          <p:nvPr/>
        </p:nvSpPr>
        <p:spPr bwMode="auto">
          <a:xfrm>
            <a:off x="1143000" y="5715000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9" name="Line 20"/>
          <p:cNvSpPr>
            <a:spLocks noChangeShapeType="1"/>
          </p:cNvSpPr>
          <p:nvPr/>
        </p:nvSpPr>
        <p:spPr bwMode="auto">
          <a:xfrm flipH="1">
            <a:off x="51054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>
            <a:off x="51054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1" name="Line 22"/>
          <p:cNvSpPr>
            <a:spLocks noChangeShapeType="1"/>
          </p:cNvSpPr>
          <p:nvPr/>
        </p:nvSpPr>
        <p:spPr bwMode="auto">
          <a:xfrm flipV="1">
            <a:off x="54102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2" name="Rectangle 23"/>
          <p:cNvSpPr>
            <a:spLocks noChangeArrowheads="1"/>
          </p:cNvSpPr>
          <p:nvPr/>
        </p:nvSpPr>
        <p:spPr bwMode="auto">
          <a:xfrm>
            <a:off x="5105400" y="6172200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3" name="Text Box 24"/>
          <p:cNvSpPr txBox="1">
            <a:spLocks noChangeArrowheads="1"/>
          </p:cNvSpPr>
          <p:nvPr/>
        </p:nvSpPr>
        <p:spPr bwMode="auto">
          <a:xfrm>
            <a:off x="15240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U</a:t>
            </a:r>
            <a:r>
              <a:rPr lang="en-US" altLang="zh-TW" b="1" i="1" baseline="-25000">
                <a:latin typeface="Times New Roman" pitchFamily="18" charset="0"/>
              </a:rPr>
              <a:t>i</a:t>
            </a:r>
            <a:endParaRPr lang="en-US" altLang="zh-TW" b="1" i="1">
              <a:latin typeface="Times New Roman" pitchFamily="18" charset="0"/>
            </a:endParaRPr>
          </a:p>
        </p:txBody>
      </p:sp>
      <p:sp>
        <p:nvSpPr>
          <p:cNvPr id="36884" name="Text Box 25"/>
          <p:cNvSpPr txBox="1">
            <a:spLocks noChangeArrowheads="1"/>
          </p:cNvSpPr>
          <p:nvPr/>
        </p:nvSpPr>
        <p:spPr bwMode="auto">
          <a:xfrm>
            <a:off x="54102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U</a:t>
            </a:r>
            <a:r>
              <a:rPr lang="en-US" altLang="zh-TW" b="1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36885" name="Line 26"/>
          <p:cNvSpPr>
            <a:spLocks noChangeShapeType="1"/>
          </p:cNvSpPr>
          <p:nvPr/>
        </p:nvSpPr>
        <p:spPr bwMode="auto">
          <a:xfrm flipH="1">
            <a:off x="61722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6" name="Line 27"/>
          <p:cNvSpPr>
            <a:spLocks noChangeShapeType="1"/>
          </p:cNvSpPr>
          <p:nvPr/>
        </p:nvSpPr>
        <p:spPr bwMode="auto">
          <a:xfrm>
            <a:off x="61722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7" name="Line 28"/>
          <p:cNvSpPr>
            <a:spLocks noChangeShapeType="1"/>
          </p:cNvSpPr>
          <p:nvPr/>
        </p:nvSpPr>
        <p:spPr bwMode="auto">
          <a:xfrm flipV="1">
            <a:off x="64770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8" name="Rectangle 29"/>
          <p:cNvSpPr>
            <a:spLocks noChangeArrowheads="1"/>
          </p:cNvSpPr>
          <p:nvPr/>
        </p:nvSpPr>
        <p:spPr bwMode="auto">
          <a:xfrm>
            <a:off x="6172200" y="571500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9" name="Text Box 30"/>
          <p:cNvSpPr txBox="1">
            <a:spLocks noChangeArrowheads="1"/>
          </p:cNvSpPr>
          <p:nvPr/>
        </p:nvSpPr>
        <p:spPr bwMode="auto">
          <a:xfrm>
            <a:off x="64770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en-US" altLang="zh-TW" b="1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36890" name="Line 31"/>
          <p:cNvSpPr>
            <a:spLocks noChangeShapeType="1"/>
          </p:cNvSpPr>
          <p:nvPr/>
        </p:nvSpPr>
        <p:spPr bwMode="auto">
          <a:xfrm flipH="1">
            <a:off x="22098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>
            <a:off x="22098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 flipV="1">
            <a:off x="25146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3" name="Rectangle 34"/>
          <p:cNvSpPr>
            <a:spLocks noChangeArrowheads="1"/>
          </p:cNvSpPr>
          <p:nvPr/>
        </p:nvSpPr>
        <p:spPr bwMode="auto">
          <a:xfrm>
            <a:off x="2209800" y="61722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94" name="Text Box 35"/>
          <p:cNvSpPr txBox="1">
            <a:spLocks noChangeArrowheads="1"/>
          </p:cNvSpPr>
          <p:nvPr/>
        </p:nvSpPr>
        <p:spPr bwMode="auto">
          <a:xfrm>
            <a:off x="25146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en-US" altLang="zh-TW" b="1" i="1" baseline="-25000">
                <a:latin typeface="Times New Roman" pitchFamily="18" charset="0"/>
              </a:rPr>
              <a:t>i</a:t>
            </a:r>
          </a:p>
        </p:txBody>
      </p:sp>
      <p:sp>
        <p:nvSpPr>
          <p:cNvPr id="36895" name="AutoShape 36"/>
          <p:cNvSpPr>
            <a:spLocks noChangeArrowheads="1"/>
          </p:cNvSpPr>
          <p:nvPr/>
        </p:nvSpPr>
        <p:spPr bwMode="auto">
          <a:xfrm>
            <a:off x="1295400" y="5105400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96" name="Line 4"/>
          <p:cNvSpPr>
            <a:spLocks noChangeShapeType="1"/>
          </p:cNvSpPr>
          <p:nvPr/>
        </p:nvSpPr>
        <p:spPr bwMode="auto">
          <a:xfrm>
            <a:off x="1042404" y="802182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033004" y="649782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98" name="Text Box 7"/>
          <p:cNvSpPr txBox="1">
            <a:spLocks noChangeArrowheads="1"/>
          </p:cNvSpPr>
          <p:nvPr/>
        </p:nvSpPr>
        <p:spPr bwMode="auto">
          <a:xfrm>
            <a:off x="4928604" y="573582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99" name="Text Box 8"/>
              <p:cNvSpPr txBox="1">
                <a:spLocks noChangeArrowheads="1"/>
              </p:cNvSpPr>
              <p:nvPr/>
            </p:nvSpPr>
            <p:spPr bwMode="auto">
              <a:xfrm>
                <a:off x="1956804" y="1106982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689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6804" y="1106982"/>
                <a:ext cx="4572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00" name="Text Box 9"/>
              <p:cNvSpPr txBox="1">
                <a:spLocks noChangeArrowheads="1"/>
              </p:cNvSpPr>
              <p:nvPr/>
            </p:nvSpPr>
            <p:spPr bwMode="auto">
              <a:xfrm>
                <a:off x="3885703" y="1106981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690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703" y="1106981"/>
                <a:ext cx="457200" cy="366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01" name="Oval 5"/>
          <p:cNvSpPr>
            <a:spLocks noChangeArrowheads="1"/>
          </p:cNvSpPr>
          <p:nvPr/>
        </p:nvSpPr>
        <p:spPr bwMode="auto">
          <a:xfrm>
            <a:off x="2033004" y="64978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36902" name="Picture 5" descr="C:\Users\Chia-Hung Chang\Downloads\Data\Knight\Media\Chapter10\Images\10_UnnumPho_p275-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38523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903" name="文字方塊 38"/>
              <p:cNvSpPr txBox="1">
                <a:spLocks noChangeArrowheads="1"/>
              </p:cNvSpPr>
              <p:nvPr/>
            </p:nvSpPr>
            <p:spPr bwMode="auto">
              <a:xfrm>
                <a:off x="1070113" y="2924670"/>
                <a:ext cx="60883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位能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即是由某起點</a:t>
                </a:r>
                <a:r>
                  <a:rPr lang="en-US" altLang="zh-TW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出發到達</a:t>
                </a:r>
                <a:r>
                  <a:rPr lang="en-US" altLang="zh-TW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，此力所作的功的負數！</a:t>
                </a:r>
              </a:p>
            </p:txBody>
          </p:sp>
        </mc:Choice>
        <mc:Fallback xmlns="">
          <p:sp>
            <p:nvSpPr>
              <p:cNvPr id="36903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113" y="2924670"/>
                <a:ext cx="6088380" cy="369332"/>
              </a:xfrm>
              <a:prstGeom prst="rect">
                <a:avLst/>
              </a:prstGeom>
              <a:blipFill>
                <a:blip r:embed="rId5"/>
                <a:stretch>
                  <a:fillRect l="-83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066800" y="4038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可以說位能的變化，轉換成了動能的變化。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1375778-6E09-AD4F-AD1A-F68602856FE4}"/>
                  </a:ext>
                </a:extLst>
              </p:cNvPr>
              <p:cNvSpPr txBox="1"/>
              <p:nvPr/>
            </p:nvSpPr>
            <p:spPr>
              <a:xfrm>
                <a:off x="1127000" y="1942995"/>
                <a:ext cx="2306698" cy="904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1375778-6E09-AD4F-AD1A-F68602856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00" y="1942995"/>
                <a:ext cx="2306698" cy="904287"/>
              </a:xfrm>
              <a:prstGeom prst="rect">
                <a:avLst/>
              </a:prstGeom>
              <a:blipFill>
                <a:blip r:embed="rId6"/>
                <a:stretch>
                  <a:fillRect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FD24CE9-4244-4A43-8858-6F07D3108592}"/>
                  </a:ext>
                </a:extLst>
              </p:cNvPr>
              <p:cNvSpPr txBox="1"/>
              <p:nvPr/>
            </p:nvSpPr>
            <p:spPr>
              <a:xfrm>
                <a:off x="1157974" y="3432088"/>
                <a:ext cx="11430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FD24CE9-4244-4A43-8858-6F07D3108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74" y="3432088"/>
                <a:ext cx="1143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B75FD1DC-A00D-6240-9D9F-8F924450F4E3}"/>
                  </a:ext>
                </a:extLst>
              </p:cNvPr>
              <p:cNvSpPr txBox="1"/>
              <p:nvPr/>
            </p:nvSpPr>
            <p:spPr bwMode="auto">
              <a:xfrm>
                <a:off x="5134240" y="1575424"/>
                <a:ext cx="1002134" cy="276999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B75FD1DC-A00D-6240-9D9F-8F924450F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4240" y="1575424"/>
                <a:ext cx="1002134" cy="276999"/>
              </a:xfrm>
              <a:prstGeom prst="rect">
                <a:avLst/>
              </a:prstGeom>
              <a:blipFill>
                <a:blip r:embed="rId8"/>
                <a:stretch>
                  <a:fillRect l="-5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284730-7BA2-16FE-E6D7-6ABEE797DFE5}"/>
              </a:ext>
            </a:extLst>
          </p:cNvPr>
          <p:cNvSpPr txBox="1"/>
          <p:nvPr/>
        </p:nvSpPr>
        <p:spPr bwMode="auto">
          <a:xfrm>
            <a:off x="3603529" y="216267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這是普遍適用的表示式！</a:t>
            </a:r>
          </a:p>
        </p:txBody>
      </p:sp>
      <p:pic>
        <p:nvPicPr>
          <p:cNvPr id="4" name="Picture 8" descr="F07_13">
            <a:extLst>
              <a:ext uri="{FF2B5EF4-FFF2-40B4-BE49-F238E27FC236}">
                <a16:creationId xmlns:a16="http://schemas.microsoft.com/office/drawing/2014/main" id="{3ED9883B-3F97-04FE-38C3-91197C3B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4696" r="23909" b="7594"/>
          <a:stretch/>
        </p:blipFill>
        <p:spPr bwMode="auto">
          <a:xfrm>
            <a:off x="6306205" y="320933"/>
            <a:ext cx="27904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5A895DDB-A239-7685-972B-D582AC86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945" y="2378333"/>
            <a:ext cx="228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c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AFA8D6F-53F2-42EA-9481-8C925124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904" y="2378333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2C0369-4F4A-9E4D-731F-B45029CBD4D7}"/>
                  </a:ext>
                </a:extLst>
              </p:cNvPr>
              <p:cNvSpPr txBox="1"/>
              <p:nvPr/>
            </p:nvSpPr>
            <p:spPr bwMode="auto">
              <a:xfrm>
                <a:off x="6306205" y="432850"/>
                <a:ext cx="68474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2C0369-4F4A-9E4D-731F-B45029CBD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6205" y="432850"/>
                <a:ext cx="68474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462EA-020B-02EF-DA56-3932613477A7}"/>
                  </a:ext>
                </a:extLst>
              </p:cNvPr>
              <p:cNvSpPr txBox="1"/>
              <p:nvPr/>
            </p:nvSpPr>
            <p:spPr bwMode="auto">
              <a:xfrm>
                <a:off x="7522523" y="1482072"/>
                <a:ext cx="783277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462EA-020B-02EF-DA56-39326134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2523" y="1482072"/>
                <a:ext cx="7832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166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24000" y="101593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重力位能</a:t>
            </a:r>
          </a:p>
        </p:txBody>
      </p:sp>
      <p:pic>
        <p:nvPicPr>
          <p:cNvPr id="3" name="Picture 4" descr="F02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71800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0" y="1778793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51709" y="2514600"/>
                <a:ext cx="3426323" cy="9045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𝑚𝑔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𝑚𝑔𝑦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09" y="2514600"/>
                <a:ext cx="3426323" cy="9045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162BC64-B153-BF47-A000-BBEFE57FF823}"/>
                  </a:ext>
                </a:extLst>
              </p:cNvPr>
              <p:cNvSpPr txBox="1"/>
              <p:nvPr/>
            </p:nvSpPr>
            <p:spPr>
              <a:xfrm>
                <a:off x="2057400" y="1737990"/>
                <a:ext cx="116140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162BC64-B153-BF47-A000-BBEFE57FF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37990"/>
                <a:ext cx="1161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E64FB5F-DE7F-9D48-B21D-9087582A97C5}"/>
                  </a:ext>
                </a:extLst>
              </p:cNvPr>
              <p:cNvSpPr txBox="1"/>
              <p:nvPr/>
            </p:nvSpPr>
            <p:spPr>
              <a:xfrm>
                <a:off x="1524000" y="5542868"/>
                <a:ext cx="5665782" cy="940514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den>
                      </m:f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E64FB5F-DE7F-9D48-B21D-9087582A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42868"/>
                <a:ext cx="5665782" cy="940514"/>
              </a:xfrm>
              <a:prstGeom prst="rect">
                <a:avLst/>
              </a:prstGeom>
              <a:blipFill>
                <a:blip r:embed="rId8"/>
                <a:stretch>
                  <a:fillRect l="-14574" t="-128947" b="-186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36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0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8" y="925655"/>
            <a:ext cx="329170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653684" y="17817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取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653684" y="638750"/>
            <a:ext cx="3048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彈力位能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Elastic Potential Energy</a:t>
            </a:r>
          </a:p>
        </p:txBody>
      </p:sp>
      <p:pic>
        <p:nvPicPr>
          <p:cNvPr id="48136" name="Picture 6" descr="C:\Users\Chia-Hung Chang\Downloads\Data\Knight\Media\Chapter10\Images\10_UnnumPho_p278-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3567"/>
            <a:ext cx="19970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9ABECEC-B73B-194A-8842-E75A4248E646}"/>
                  </a:ext>
                </a:extLst>
              </p:cNvPr>
              <p:cNvSpPr txBox="1"/>
              <p:nvPr/>
            </p:nvSpPr>
            <p:spPr>
              <a:xfrm>
                <a:off x="942108" y="5638228"/>
                <a:ext cx="5665782" cy="940514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den>
                      </m:f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9ABECEC-B73B-194A-8842-E75A4248E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8" y="5638228"/>
                <a:ext cx="5665782" cy="940514"/>
              </a:xfrm>
              <a:prstGeom prst="rect">
                <a:avLst/>
              </a:prstGeom>
              <a:blipFill>
                <a:blip r:embed="rId4"/>
                <a:stretch>
                  <a:fillRect l="-14318" t="-133784" b="-1918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0C61AE6-A618-7941-9CF2-869BEFA143ED}"/>
                  </a:ext>
                </a:extLst>
              </p:cNvPr>
              <p:cNvSpPr txBox="1"/>
              <p:nvPr/>
            </p:nvSpPr>
            <p:spPr>
              <a:xfrm>
                <a:off x="5118005" y="1803415"/>
                <a:ext cx="116140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0C61AE6-A618-7941-9CF2-869BEFA14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05" y="1803415"/>
                <a:ext cx="11614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6943A43-1BB1-7D49-ADD9-BE1443BC01D2}"/>
                  </a:ext>
                </a:extLst>
              </p:cNvPr>
              <p:cNvSpPr txBox="1"/>
              <p:nvPr/>
            </p:nvSpPr>
            <p:spPr>
              <a:xfrm>
                <a:off x="4724400" y="2281570"/>
                <a:ext cx="3600281" cy="9045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6943A43-1BB1-7D49-ADD9-BE1443BC0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81570"/>
                <a:ext cx="3600281" cy="904543"/>
              </a:xfrm>
              <a:prstGeom prst="rect">
                <a:avLst/>
              </a:prstGeom>
              <a:blipFill>
                <a:blip r:embed="rId6"/>
                <a:stretch>
                  <a:fillRect t="-114085" b="-171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1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3"/>
          <a:stretch>
            <a:fillRect/>
          </a:stretch>
        </p:blipFill>
        <p:spPr bwMode="auto">
          <a:xfrm>
            <a:off x="1447800" y="819150"/>
            <a:ext cx="33956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19800" y="1066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守恆量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14151" imgH="215619" progId="Equation.3">
                  <p:embed/>
                </p:oleObj>
              </mc:Choice>
              <mc:Fallback>
                <p:oleObj name="方程式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59BE20B-518A-AC47-9F17-6375749B2B95}"/>
                  </a:ext>
                </a:extLst>
              </p:cNvPr>
              <p:cNvSpPr txBox="1"/>
              <p:nvPr/>
            </p:nvSpPr>
            <p:spPr bwMode="auto">
              <a:xfrm>
                <a:off x="5193520" y="1676400"/>
                <a:ext cx="2643159" cy="518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59BE20B-518A-AC47-9F17-6375749B2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3520" y="1676400"/>
                <a:ext cx="2643159" cy="518604"/>
              </a:xfrm>
              <a:prstGeom prst="rect">
                <a:avLst/>
              </a:prstGeom>
              <a:blipFill>
                <a:blip r:embed="rId6"/>
                <a:stretch>
                  <a:fillRect l="-1435" t="-4878" r="-95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8112" r="6343"/>
          <a:stretch>
            <a:fillRect/>
          </a:stretch>
        </p:blipFill>
        <p:spPr bwMode="auto">
          <a:xfrm>
            <a:off x="4826000" y="1046640"/>
            <a:ext cx="3962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990600" y="105934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由位能求力</a:t>
            </a:r>
          </a:p>
        </p:txBody>
      </p:sp>
      <p:sp>
        <p:nvSpPr>
          <p:cNvPr id="50181" name="文字方塊 5"/>
          <p:cNvSpPr txBox="1">
            <a:spLocks noChangeArrowheads="1"/>
          </p:cNvSpPr>
          <p:nvPr/>
        </p:nvSpPr>
        <p:spPr bwMode="auto">
          <a:xfrm>
            <a:off x="1007165" y="4873524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力是位能函數的微分的負號。</a:t>
            </a:r>
          </a:p>
        </p:txBody>
      </p:sp>
      <p:sp>
        <p:nvSpPr>
          <p:cNvPr id="50183" name="文字方塊 5"/>
          <p:cNvSpPr txBox="1">
            <a:spLocks noChangeArrowheads="1"/>
          </p:cNvSpPr>
          <p:nvPr/>
        </p:nvSpPr>
        <p:spPr bwMode="auto">
          <a:xfrm>
            <a:off x="945732" y="266634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位能函數是力的積分的負號</a:t>
            </a: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990600" y="5307035"/>
            <a:ext cx="3771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力是位能函數曲線切線斜率的負號。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78273D9-DBDD-2A41-B287-24DFBEB575F2}"/>
                  </a:ext>
                </a:extLst>
              </p:cNvPr>
              <p:cNvSpPr txBox="1"/>
              <p:nvPr/>
            </p:nvSpPr>
            <p:spPr>
              <a:xfrm>
                <a:off x="1007165" y="1670583"/>
                <a:ext cx="2306698" cy="904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78273D9-DBDD-2A41-B287-24DFBEB57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1670583"/>
                <a:ext cx="2306698" cy="904287"/>
              </a:xfrm>
              <a:prstGeom prst="rect">
                <a:avLst/>
              </a:prstGeom>
              <a:blipFill>
                <a:blip r:embed="rId3"/>
                <a:stretch>
                  <a:fillRect t="-114085" b="-171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C73676A-5DF9-F049-B60B-92BE92B12B71}"/>
                  </a:ext>
                </a:extLst>
              </p:cNvPr>
              <p:cNvSpPr txBox="1"/>
              <p:nvPr/>
            </p:nvSpPr>
            <p:spPr>
              <a:xfrm>
                <a:off x="990600" y="4191655"/>
                <a:ext cx="1267649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C73676A-5DF9-F049-B60B-92BE92B1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655"/>
                <a:ext cx="1267649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"/>
          <a:stretch>
            <a:fillRect/>
          </a:stretch>
        </p:blipFill>
        <p:spPr bwMode="auto">
          <a:xfrm>
            <a:off x="304800" y="941387"/>
            <a:ext cx="5795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文字方塊 8"/>
          <p:cNvSpPr txBox="1">
            <a:spLocks noChangeArrowheads="1"/>
          </p:cNvSpPr>
          <p:nvPr/>
        </p:nvSpPr>
        <p:spPr bwMode="auto">
          <a:xfrm>
            <a:off x="3810000" y="457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原子力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AB2F44-F0D0-9849-8C96-0665BC18A29D}"/>
                  </a:ext>
                </a:extLst>
              </p:cNvPr>
              <p:cNvSpPr txBox="1"/>
              <p:nvPr/>
            </p:nvSpPr>
            <p:spPr>
              <a:xfrm>
                <a:off x="4771432" y="5793372"/>
                <a:ext cx="3945375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AB2F44-F0D0-9849-8C96-0665BC18A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32" y="5793372"/>
                <a:ext cx="3945375" cy="534634"/>
              </a:xfrm>
              <a:prstGeom prst="rect">
                <a:avLst/>
              </a:prstGeom>
              <a:blipFill>
                <a:blip r:embed="rId3"/>
                <a:stretch>
                  <a:fillRect l="-641" t="-2326" b="-1395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3A5F74E-BF44-E14D-9979-9E442B8C6153}"/>
                  </a:ext>
                </a:extLst>
              </p:cNvPr>
              <p:cNvSpPr txBox="1"/>
              <p:nvPr/>
            </p:nvSpPr>
            <p:spPr>
              <a:xfrm>
                <a:off x="2586070" y="5639614"/>
                <a:ext cx="143872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=0.263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3A5F74E-BF44-E14D-9979-9E442B8C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70" y="5639614"/>
                <a:ext cx="1438727" cy="276999"/>
              </a:xfrm>
              <a:prstGeom prst="rect">
                <a:avLst/>
              </a:prstGeom>
              <a:blipFill>
                <a:blip r:embed="rId4"/>
                <a:stretch>
                  <a:fillRect l="-877" t="-4348" r="-1754" b="-391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19ABA88-1DE7-584F-A4F3-7AF24B45ABD9}"/>
                  </a:ext>
                </a:extLst>
              </p:cNvPr>
              <p:cNvSpPr txBox="1"/>
              <p:nvPr/>
            </p:nvSpPr>
            <p:spPr>
              <a:xfrm>
                <a:off x="2590800" y="6041445"/>
                <a:ext cx="178177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=1.51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19ABA88-1DE7-584F-A4F3-7AF24B45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041445"/>
                <a:ext cx="1781770" cy="276999"/>
              </a:xfrm>
              <a:prstGeom prst="rect">
                <a:avLst/>
              </a:prstGeom>
              <a:blipFill>
                <a:blip r:embed="rId5"/>
                <a:stretch>
                  <a:fillRect l="-1418" r="-2837" b="-391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76FD162-341F-9D42-A70C-0CB15B907C53}"/>
                  </a:ext>
                </a:extLst>
              </p:cNvPr>
              <p:cNvSpPr txBox="1"/>
              <p:nvPr/>
            </p:nvSpPr>
            <p:spPr>
              <a:xfrm>
                <a:off x="6243097" y="1752600"/>
                <a:ext cx="2621936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76FD162-341F-9D42-A70C-0CB15B907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97" y="1752600"/>
                <a:ext cx="2621936" cy="534634"/>
              </a:xfrm>
              <a:prstGeom prst="rect">
                <a:avLst/>
              </a:prstGeom>
              <a:blipFill>
                <a:blip r:embed="rId6"/>
                <a:stretch>
                  <a:fillRect l="-1942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980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533400" y="1143000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13"/>
          <p:cNvSpPr>
            <a:spLocks noChangeShapeType="1"/>
          </p:cNvSpPr>
          <p:nvPr/>
        </p:nvSpPr>
        <p:spPr bwMode="auto">
          <a:xfrm flipV="1">
            <a:off x="3200400" y="2282570"/>
            <a:ext cx="2490094" cy="21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6" name="Text Box 14"/>
          <p:cNvSpPr txBox="1">
            <a:spLocks noChangeArrowheads="1"/>
          </p:cNvSpPr>
          <p:nvPr/>
        </p:nvSpPr>
        <p:spPr bwMode="auto">
          <a:xfrm>
            <a:off x="5690494" y="2106733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動能就是兩線的間隔</a:t>
            </a:r>
          </a:p>
        </p:txBody>
      </p:sp>
      <p:sp>
        <p:nvSpPr>
          <p:cNvPr id="51207" name="Line 15"/>
          <p:cNvSpPr>
            <a:spLocks noChangeShapeType="1"/>
          </p:cNvSpPr>
          <p:nvPr/>
        </p:nvSpPr>
        <p:spPr bwMode="auto">
          <a:xfrm>
            <a:off x="3200400" y="2343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1208" name="Picture 2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5788" r="6343" b="55627"/>
          <a:stretch>
            <a:fillRect/>
          </a:stretch>
        </p:blipFill>
        <p:spPr bwMode="auto">
          <a:xfrm>
            <a:off x="498764" y="4190700"/>
            <a:ext cx="4225636" cy="22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38206" y="616830"/>
            <a:ext cx="70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有了位能函數，加上起始的總能量，即可求出在任一位置的速率！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D07BF3-41B3-2B43-9647-87554F266F2C}"/>
                  </a:ext>
                </a:extLst>
              </p:cNvPr>
              <p:cNvSpPr txBox="1"/>
              <p:nvPr/>
            </p:nvSpPr>
            <p:spPr>
              <a:xfrm>
                <a:off x="5352166" y="1336710"/>
                <a:ext cx="1976118" cy="5186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D07BF3-41B3-2B43-9647-87554F266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66" y="1336710"/>
                <a:ext cx="1976118" cy="518604"/>
              </a:xfrm>
              <a:prstGeom prst="rect">
                <a:avLst/>
              </a:prstGeom>
              <a:blipFill>
                <a:blip r:embed="rId3"/>
                <a:stretch>
                  <a:fillRect l="-1923" t="-4878" r="-641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62285E-5C0E-BD4B-96AB-47BAE94F8A02}"/>
                  </a:ext>
                </a:extLst>
              </p:cNvPr>
              <p:cNvSpPr txBox="1"/>
              <p:nvPr/>
            </p:nvSpPr>
            <p:spPr>
              <a:xfrm>
                <a:off x="5352166" y="2715530"/>
                <a:ext cx="2167128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62285E-5C0E-BD4B-96AB-47BAE94F8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66" y="2715530"/>
                <a:ext cx="2167128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25882B-FDEB-431E-E49F-D8C44BAD18CB}"/>
              </a:ext>
            </a:extLst>
          </p:cNvPr>
          <p:cNvSpPr txBox="1"/>
          <p:nvPr/>
        </p:nvSpPr>
        <p:spPr bwMode="auto">
          <a:xfrm>
            <a:off x="5352166" y="3821368"/>
            <a:ext cx="2475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將力一起考慮進來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字方塊 11">
            <a:extLst>
              <a:ext uri="{FF2B5EF4-FFF2-40B4-BE49-F238E27FC236}">
                <a16:creationId xmlns:a16="http://schemas.microsoft.com/office/drawing/2014/main" id="{1DB49E1C-485E-4E28-94D8-116C119E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166" y="4219985"/>
            <a:ext cx="3583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力常有平衡點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Equilibrium Point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7">
                <a:extLst>
                  <a:ext uri="{FF2B5EF4-FFF2-40B4-BE49-F238E27FC236}">
                    <a16:creationId xmlns:a16="http://schemas.microsoft.com/office/drawing/2014/main" id="{AF4BFEA4-FC2F-DB72-D20A-898DEACF450A}"/>
                  </a:ext>
                </a:extLst>
              </p:cNvPr>
              <p:cNvSpPr txBox="1"/>
              <p:nvPr/>
            </p:nvSpPr>
            <p:spPr>
              <a:xfrm>
                <a:off x="5376672" y="4645990"/>
                <a:ext cx="2590800" cy="7805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𝑑𝑈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7">
                <a:extLst>
                  <a:ext uri="{FF2B5EF4-FFF2-40B4-BE49-F238E27FC236}">
                    <a16:creationId xmlns:a16="http://schemas.microsoft.com/office/drawing/2014/main" id="{AF4BFEA4-FC2F-DB72-D20A-898DEACF4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72" y="4645990"/>
                <a:ext cx="2590800" cy="780535"/>
              </a:xfrm>
              <a:prstGeom prst="rect">
                <a:avLst/>
              </a:prstGeom>
              <a:blipFill>
                <a:blip r:embed="rId5"/>
                <a:stretch>
                  <a:fillRect t="-168254" r="-6829" b="-2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70AB8B0-4268-3AD6-0766-41C460932157}"/>
              </a:ext>
            </a:extLst>
          </p:cNvPr>
          <p:cNvSpPr txBox="1"/>
          <p:nvPr/>
        </p:nvSpPr>
        <p:spPr bwMode="auto">
          <a:xfrm>
            <a:off x="5376462" y="6056504"/>
            <a:ext cx="292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位能在平衡點是極值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022650-D012-B0AF-6874-147B1908DC84}"/>
              </a:ext>
            </a:extLst>
          </p:cNvPr>
          <p:cNvSpPr/>
          <p:nvPr/>
        </p:nvSpPr>
        <p:spPr>
          <a:xfrm>
            <a:off x="1905000" y="5418885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142FE8-FAD3-930E-1374-EA07AAB91DD6}"/>
              </a:ext>
            </a:extLst>
          </p:cNvPr>
          <p:cNvSpPr/>
          <p:nvPr/>
        </p:nvSpPr>
        <p:spPr>
          <a:xfrm>
            <a:off x="2322961" y="5418885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72F91A-1915-F5AC-7CA4-EF6244C270AB}"/>
              </a:ext>
            </a:extLst>
          </p:cNvPr>
          <p:cNvSpPr/>
          <p:nvPr/>
        </p:nvSpPr>
        <p:spPr>
          <a:xfrm>
            <a:off x="2688883" y="5418885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DD9EA-44DA-A52C-ACA9-E4FA09735B0F}"/>
              </a:ext>
            </a:extLst>
          </p:cNvPr>
          <p:cNvSpPr txBox="1"/>
          <p:nvPr/>
        </p:nvSpPr>
        <p:spPr bwMode="auto">
          <a:xfrm>
            <a:off x="5376462" y="5498568"/>
            <a:ext cx="3005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粒子在此處不受力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9" grpId="0" animBg="1"/>
      <p:bldP spid="12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1371600" y="2743200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文字方塊 9"/>
          <p:cNvSpPr txBox="1">
            <a:spLocks noChangeArrowheads="1"/>
          </p:cNvSpPr>
          <p:nvPr/>
        </p:nvSpPr>
        <p:spPr bwMode="auto">
          <a:xfrm>
            <a:off x="1354836" y="609600"/>
            <a:ext cx="6341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折返點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Turning point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是能量圖上非常重要的特徵：</a:t>
            </a:r>
          </a:p>
        </p:txBody>
      </p:sp>
      <p:sp>
        <p:nvSpPr>
          <p:cNvPr id="52229" name="文字方塊 11"/>
          <p:cNvSpPr txBox="1">
            <a:spLocks noChangeArrowheads="1"/>
          </p:cNvSpPr>
          <p:nvPr/>
        </p:nvSpPr>
        <p:spPr bwMode="auto">
          <a:xfrm>
            <a:off x="3733800" y="13716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粒子無法進入以下區域 </a:t>
            </a:r>
          </a:p>
        </p:txBody>
      </p:sp>
      <p:sp>
        <p:nvSpPr>
          <p:cNvPr id="52232" name="文字方塊 14"/>
          <p:cNvSpPr txBox="1">
            <a:spLocks noChangeArrowheads="1"/>
          </p:cNvSpPr>
          <p:nvPr/>
        </p:nvSpPr>
        <p:spPr bwMode="auto">
          <a:xfrm>
            <a:off x="2286000" y="217725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就成為折返點。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28CB1F8-56FB-A748-9041-19089DB84C50}"/>
                  </a:ext>
                </a:extLst>
              </p:cNvPr>
              <p:cNvSpPr txBox="1"/>
              <p:nvPr/>
            </p:nvSpPr>
            <p:spPr>
              <a:xfrm>
                <a:off x="1354836" y="1162834"/>
                <a:ext cx="2167128" cy="818366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28CB1F8-56FB-A748-9041-19089DB8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836" y="1162834"/>
                <a:ext cx="2167128" cy="81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87ED052-EF72-0A44-91AD-77F728F000F9}"/>
                  </a:ext>
                </a:extLst>
              </p:cNvPr>
              <p:cNvSpPr txBox="1"/>
              <p:nvPr/>
            </p:nvSpPr>
            <p:spPr>
              <a:xfrm>
                <a:off x="6231636" y="1433517"/>
                <a:ext cx="914400" cy="27699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87ED052-EF72-0A44-91AD-77F728F00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636" y="1433517"/>
                <a:ext cx="914400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C880FB-6CB8-5E48-8A2D-C84D53B0B430}"/>
                  </a:ext>
                </a:extLst>
              </p:cNvPr>
              <p:cNvSpPr txBox="1"/>
              <p:nvPr/>
            </p:nvSpPr>
            <p:spPr>
              <a:xfrm>
                <a:off x="1315079" y="2223700"/>
                <a:ext cx="914400" cy="27699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C880FB-6CB8-5E48-8A2D-C84D53B0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79" y="2223700"/>
                <a:ext cx="914400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1600200" y="2667000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10"/>
          <p:cNvSpPr txBox="1">
            <a:spLocks noChangeArrowheads="1"/>
          </p:cNvSpPr>
          <p:nvPr/>
        </p:nvSpPr>
        <p:spPr bwMode="auto">
          <a:xfrm>
            <a:off x="1529576" y="1374774"/>
            <a:ext cx="6871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自由態：</a:t>
            </a:r>
            <a:r>
              <a:rPr lang="zh-TW" altLang="en-US" dirty="0"/>
              <a:t>運動範圍並沒有被限制於一個區域內，零或一個折返點。</a:t>
            </a:r>
            <a:endParaRPr lang="en-US" altLang="zh-TW" dirty="0"/>
          </a:p>
        </p:txBody>
      </p:sp>
      <p:sp>
        <p:nvSpPr>
          <p:cNvPr id="53252" name="文字方塊 1"/>
          <p:cNvSpPr txBox="1">
            <a:spLocks noChangeArrowheads="1"/>
          </p:cNvSpPr>
          <p:nvPr/>
        </p:nvSpPr>
        <p:spPr bwMode="auto">
          <a:xfrm>
            <a:off x="1540726" y="967221"/>
            <a:ext cx="6631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折返點可以讓我們將一個位能中的粒子運動，分成兩種：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B972C-F4F5-B7F6-F0D3-31E86C01AC51}"/>
              </a:ext>
            </a:extLst>
          </p:cNvPr>
          <p:cNvSpPr txBox="1"/>
          <p:nvPr/>
        </p:nvSpPr>
        <p:spPr bwMode="auto">
          <a:xfrm>
            <a:off x="1529576" y="2092325"/>
            <a:ext cx="6414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特徵是：這種情況下，機械能必須大於無限遠處的位能。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F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15245" r="15279" b="16219"/>
          <a:stretch>
            <a:fillRect/>
          </a:stretch>
        </p:blipFill>
        <p:spPr bwMode="auto">
          <a:xfrm>
            <a:off x="0" y="1285875"/>
            <a:ext cx="42481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Line 5"/>
          <p:cNvSpPr>
            <a:spLocks noChangeShapeType="1"/>
          </p:cNvSpPr>
          <p:nvPr/>
        </p:nvSpPr>
        <p:spPr bwMode="auto">
          <a:xfrm flipV="1">
            <a:off x="2016125" y="2222500"/>
            <a:ext cx="936625" cy="9366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0" name="Line 7"/>
          <p:cNvSpPr>
            <a:spLocks noChangeShapeType="1"/>
          </p:cNvSpPr>
          <p:nvPr/>
        </p:nvSpPr>
        <p:spPr bwMode="auto">
          <a:xfrm>
            <a:off x="2089150" y="3230563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5" name="Text Box 13"/>
          <p:cNvSpPr txBox="1">
            <a:spLocks noChangeArrowheads="1"/>
          </p:cNvSpPr>
          <p:nvPr/>
        </p:nvSpPr>
        <p:spPr bwMode="auto">
          <a:xfrm>
            <a:off x="3348038" y="69215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FF0000"/>
                </a:solidFill>
              </a:rPr>
              <a:t>等速圓周運動的加速度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7927883" y="2099210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連鎖率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00116-BAB1-8843-9E49-B791F28A56FD}"/>
                  </a:ext>
                </a:extLst>
              </p:cNvPr>
              <p:cNvSpPr txBox="1"/>
              <p:nvPr/>
            </p:nvSpPr>
            <p:spPr bwMode="auto">
              <a:xfrm>
                <a:off x="4502425" y="2633179"/>
                <a:ext cx="3237938" cy="5259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00116-BAB1-8843-9E49-B791F28A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425" y="2633179"/>
                <a:ext cx="3237938" cy="525978"/>
              </a:xfrm>
              <a:prstGeom prst="rect">
                <a:avLst/>
              </a:prstGeom>
              <a:blipFill>
                <a:blip r:embed="rId3"/>
                <a:stretch>
                  <a:fillRect l="-391" t="-2381" r="-1172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15238-F8D7-AE46-918D-4E22F02FCB40}"/>
                  </a:ext>
                </a:extLst>
              </p:cNvPr>
              <p:cNvSpPr txBox="1"/>
              <p:nvPr/>
            </p:nvSpPr>
            <p:spPr bwMode="auto">
              <a:xfrm>
                <a:off x="4521541" y="1229365"/>
                <a:ext cx="3017428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15238-F8D7-AE46-918D-4E22F02FC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541" y="1229365"/>
                <a:ext cx="3017428" cy="276999"/>
              </a:xfrm>
              <a:prstGeom prst="rect">
                <a:avLst/>
              </a:prstGeom>
              <a:blipFill>
                <a:blip r:embed="rId9"/>
                <a:stretch>
                  <a:fillRect l="-1261" t="-26087" r="-840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43ABC7-4465-B749-9E12-1265148AA46B}"/>
                  </a:ext>
                </a:extLst>
              </p:cNvPr>
              <p:cNvSpPr txBox="1"/>
              <p:nvPr/>
            </p:nvSpPr>
            <p:spPr bwMode="auto">
              <a:xfrm>
                <a:off x="7151034" y="2145377"/>
                <a:ext cx="688522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43ABC7-4465-B749-9E12-1265148A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1034" y="2145377"/>
                <a:ext cx="688522" cy="276999"/>
              </a:xfrm>
              <a:prstGeom prst="rect">
                <a:avLst/>
              </a:prstGeom>
              <a:blipFill>
                <a:blip r:embed="rId10"/>
                <a:stretch>
                  <a:fillRect l="-7273" r="-363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8BCE1D-196F-0042-BA75-CEA7ED34F0B7}"/>
                  </a:ext>
                </a:extLst>
              </p:cNvPr>
              <p:cNvSpPr txBox="1"/>
              <p:nvPr/>
            </p:nvSpPr>
            <p:spPr bwMode="auto">
              <a:xfrm>
                <a:off x="4471241" y="4364073"/>
                <a:ext cx="1923732" cy="5523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8BCE1D-196F-0042-BA75-CEA7ED34F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1241" y="4364073"/>
                <a:ext cx="1923732" cy="552331"/>
              </a:xfrm>
              <a:prstGeom prst="rect">
                <a:avLst/>
              </a:prstGeom>
              <a:blipFill>
                <a:blip r:embed="rId11"/>
                <a:stretch>
                  <a:fillRect l="-1307" t="-15909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560CE9-7E12-ED4C-B924-1FA88023072E}"/>
                  </a:ext>
                </a:extLst>
              </p:cNvPr>
              <p:cNvSpPr/>
              <p:nvPr/>
            </p:nvSpPr>
            <p:spPr>
              <a:xfrm>
                <a:off x="4471241" y="5046184"/>
                <a:ext cx="283263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560CE9-7E12-ED4C-B924-1FA880230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241" y="5046184"/>
                <a:ext cx="28326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32EB3F-9B98-3C40-98A4-FF2E832BC7A2}"/>
                  </a:ext>
                </a:extLst>
              </p:cNvPr>
              <p:cNvSpPr/>
              <p:nvPr/>
            </p:nvSpPr>
            <p:spPr>
              <a:xfrm>
                <a:off x="4471241" y="5511640"/>
                <a:ext cx="322729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32EB3F-9B98-3C40-98A4-FF2E832BC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241" y="5511640"/>
                <a:ext cx="32272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D399AF-67E4-0F42-928F-CA9CD01F78FD}"/>
                  </a:ext>
                </a:extLst>
              </p:cNvPr>
              <p:cNvSpPr/>
              <p:nvPr/>
            </p:nvSpPr>
            <p:spPr>
              <a:xfrm>
                <a:off x="4501515" y="6000350"/>
                <a:ext cx="962699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D399AF-67E4-0F42-928F-CA9CD01F7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5" y="6000350"/>
                <a:ext cx="9626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F5D29B-2CEA-D44B-A806-5B7F971FD874}"/>
                  </a:ext>
                </a:extLst>
              </p:cNvPr>
              <p:cNvSpPr/>
              <p:nvPr/>
            </p:nvSpPr>
            <p:spPr>
              <a:xfrm>
                <a:off x="5724128" y="6000350"/>
                <a:ext cx="109254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F5D29B-2CEA-D44B-A806-5B7F971FD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6000350"/>
                <a:ext cx="109254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D9FB23-9159-3B4C-9425-8A8E1B320F56}"/>
                  </a:ext>
                </a:extLst>
              </p:cNvPr>
              <p:cNvSpPr txBox="1"/>
              <p:nvPr/>
            </p:nvSpPr>
            <p:spPr bwMode="auto">
              <a:xfrm>
                <a:off x="4513046" y="1663404"/>
                <a:ext cx="201452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D9FB23-9159-3B4C-9425-8A8E1B320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3046" y="1663404"/>
                <a:ext cx="2014526" cy="276999"/>
              </a:xfrm>
              <a:prstGeom prst="rect">
                <a:avLst/>
              </a:prstGeom>
              <a:blipFill>
                <a:blip r:embed="rId16"/>
                <a:stretch>
                  <a:fillRect l="-1250" t="-13636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B339ED-0449-5B47-BB8E-36C51C9B1D21}"/>
                  </a:ext>
                </a:extLst>
              </p:cNvPr>
              <p:cNvSpPr txBox="1"/>
              <p:nvPr/>
            </p:nvSpPr>
            <p:spPr bwMode="auto">
              <a:xfrm>
                <a:off x="4523649" y="2028817"/>
                <a:ext cx="841064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B339ED-0449-5B47-BB8E-36C51C9B1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3649" y="2028817"/>
                <a:ext cx="841064" cy="525913"/>
              </a:xfrm>
              <a:prstGeom prst="rect">
                <a:avLst/>
              </a:prstGeom>
              <a:blipFill>
                <a:blip r:embed="rId17"/>
                <a:stretch>
                  <a:fillRect l="-4478" t="-2326" r="-2985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B656F8-398B-DC6F-B61E-D6E7050F2C2F}"/>
                  </a:ext>
                </a:extLst>
              </p:cNvPr>
              <p:cNvSpPr txBox="1"/>
              <p:nvPr/>
            </p:nvSpPr>
            <p:spPr bwMode="auto">
              <a:xfrm>
                <a:off x="2587464" y="2129987"/>
                <a:ext cx="19800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B656F8-398B-DC6F-B61E-D6E7050F2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7464" y="2129987"/>
                <a:ext cx="198003" cy="307777"/>
              </a:xfrm>
              <a:prstGeom prst="rect">
                <a:avLst/>
              </a:prstGeom>
              <a:blipFill>
                <a:blip r:embed="rId18"/>
                <a:stretch>
                  <a:fillRect l="-29412" t="-36000" r="-11765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C362DD-C153-16B7-68CA-E618ED26DCFC}"/>
                  </a:ext>
                </a:extLst>
              </p:cNvPr>
              <p:cNvSpPr txBox="1"/>
              <p:nvPr/>
            </p:nvSpPr>
            <p:spPr bwMode="auto">
              <a:xfrm>
                <a:off x="2322711" y="2886017"/>
                <a:ext cx="36375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C362DD-C153-16B7-68CA-E618ED26D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711" y="2886017"/>
                <a:ext cx="363754" cy="307777"/>
              </a:xfrm>
              <a:prstGeom prst="rect">
                <a:avLst/>
              </a:prstGeom>
              <a:blipFill>
                <a:blip r:embed="rId19"/>
                <a:stretch>
                  <a:fillRect l="-10000" r="-10000"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73B32-23B5-0E88-B412-F2F17CC49582}"/>
                  </a:ext>
                </a:extLst>
              </p:cNvPr>
              <p:cNvSpPr txBox="1"/>
              <p:nvPr/>
            </p:nvSpPr>
            <p:spPr bwMode="auto">
              <a:xfrm>
                <a:off x="4496526" y="3230563"/>
                <a:ext cx="3639843" cy="10634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zh-TW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73B32-23B5-0E88-B412-F2F17CC4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6526" y="3230563"/>
                <a:ext cx="3639843" cy="1063496"/>
              </a:xfrm>
              <a:prstGeom prst="rect">
                <a:avLst/>
              </a:prstGeom>
              <a:blipFill>
                <a:blip r:embed="rId20"/>
                <a:stretch>
                  <a:fillRect l="-1045" r="-1394"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1" grpId="0" animBg="1"/>
      <p:bldP spid="7" grpId="0" animBg="1"/>
      <p:bldP spid="23" grpId="0" animBg="1"/>
      <p:bldP spid="24" grpId="0" animBg="1"/>
      <p:bldP spid="25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6"/>
          <a:stretch>
            <a:fillRect/>
          </a:stretch>
        </p:blipFill>
        <p:spPr bwMode="auto">
          <a:xfrm>
            <a:off x="2593598" y="2223665"/>
            <a:ext cx="3324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716365" y="682258"/>
            <a:ext cx="6900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束縛態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State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zh-TW" altLang="en-US" dirty="0"/>
              <a:t>運動範圍被限制於一個區域內，</a:t>
            </a:r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H="1" flipV="1">
            <a:off x="5038731" y="4114799"/>
            <a:ext cx="66670" cy="146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7" name="Line 8"/>
          <p:cNvSpPr>
            <a:spLocks noChangeShapeType="1"/>
          </p:cNvSpPr>
          <p:nvPr/>
        </p:nvSpPr>
        <p:spPr bwMode="auto">
          <a:xfrm flipV="1">
            <a:off x="4419600" y="4733923"/>
            <a:ext cx="66675" cy="843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1716365" y="1101596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兩端都有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turning point</a:t>
            </a:r>
            <a:r>
              <a:rPr lang="zh-TW" altLang="en-US" dirty="0"/>
              <a:t>，所以只能拘限在這兩點之間運動。</a:t>
            </a:r>
          </a:p>
        </p:txBody>
      </p:sp>
      <p:sp>
        <p:nvSpPr>
          <p:cNvPr id="54279" name="文字方塊 1"/>
          <p:cNvSpPr txBox="1">
            <a:spLocks noChangeArrowheads="1"/>
          </p:cNvSpPr>
          <p:nvPr/>
        </p:nvSpPr>
        <p:spPr bwMode="auto">
          <a:xfrm>
            <a:off x="1752600" y="5582815"/>
            <a:ext cx="431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一般來說束縛的範圍會和能量有關。</a:t>
            </a:r>
          </a:p>
        </p:txBody>
      </p:sp>
      <p:sp>
        <p:nvSpPr>
          <p:cNvPr id="2" name="矩形 1"/>
          <p:cNvSpPr/>
          <p:nvPr/>
        </p:nvSpPr>
        <p:spPr>
          <a:xfrm>
            <a:off x="1716365" y="155356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這種情況，機械能必須小於無限遠處的位能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4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9"/>
          <a:stretch>
            <a:fillRect/>
          </a:stretch>
        </p:blipFill>
        <p:spPr bwMode="auto">
          <a:xfrm>
            <a:off x="4343400" y="1295400"/>
            <a:ext cx="3632200" cy="37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97978" y="1894729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束縛態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1672503" y="3553667"/>
            <a:ext cx="360363" cy="3603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472728" y="3553667"/>
            <a:ext cx="360363" cy="3603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1852683" y="373384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5" name="Text Box 7"/>
              <p:cNvSpPr txBox="1">
                <a:spLocks noChangeArrowheads="1"/>
              </p:cNvSpPr>
              <p:nvPr/>
            </p:nvSpPr>
            <p:spPr bwMode="auto">
              <a:xfrm>
                <a:off x="2537691" y="3698129"/>
                <a:ext cx="35877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US" altLang="zh-TW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49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7691" y="3698129"/>
                <a:ext cx="358775" cy="366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6" name="Line 10"/>
          <p:cNvSpPr>
            <a:spLocks noChangeShapeType="1"/>
          </p:cNvSpPr>
          <p:nvPr/>
        </p:nvSpPr>
        <p:spPr bwMode="auto">
          <a:xfrm>
            <a:off x="5549900" y="4038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762000" y="5777345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束縛能：拆散束縛態所需的能量，平衡點位能與無限遠處位能的差！</a:t>
            </a:r>
          </a:p>
        </p:txBody>
      </p:sp>
      <p:sp>
        <p:nvSpPr>
          <p:cNvPr id="63498" name="文字方塊 10"/>
          <p:cNvSpPr txBox="1">
            <a:spLocks noChangeArrowheads="1"/>
          </p:cNvSpPr>
          <p:nvPr/>
        </p:nvSpPr>
        <p:spPr bwMode="auto">
          <a:xfrm>
            <a:off x="785091" y="5320145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如果兩粒子總能量小於零，平衡點兩側都會有折返點，就能形成束縛態。</a:t>
            </a:r>
          </a:p>
        </p:txBody>
      </p:sp>
      <p:sp>
        <p:nvSpPr>
          <p:cNvPr id="2" name="矩形 1"/>
          <p:cNvSpPr/>
          <p:nvPr/>
        </p:nvSpPr>
        <p:spPr>
          <a:xfrm>
            <a:off x="785091" y="4862945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設無限遠處位能為零：</a:t>
            </a:r>
          </a:p>
        </p:txBody>
      </p:sp>
    </p:spTree>
    <p:extLst>
      <p:ext uri="{BB962C8B-B14F-4D97-AF65-F5344CB8AC3E}">
        <p14:creationId xmlns:p14="http://schemas.microsoft.com/office/powerpoint/2010/main" val="97210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"/>
          <a:stretch>
            <a:fillRect/>
          </a:stretch>
        </p:blipFill>
        <p:spPr bwMode="auto">
          <a:xfrm>
            <a:off x="1219200" y="1447800"/>
            <a:ext cx="5795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Line 5"/>
          <p:cNvSpPr>
            <a:spLocks noChangeShapeType="1"/>
          </p:cNvSpPr>
          <p:nvPr/>
        </p:nvSpPr>
        <p:spPr bwMode="auto">
          <a:xfrm>
            <a:off x="2133600" y="18288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1905000" y="4572000"/>
            <a:ext cx="4572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71" name="文字方塊 8"/>
          <p:cNvSpPr txBox="1">
            <a:spLocks noChangeArrowheads="1"/>
          </p:cNvSpPr>
          <p:nvPr/>
        </p:nvSpPr>
        <p:spPr bwMode="auto">
          <a:xfrm>
            <a:off x="3088481" y="155487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原子力的位能</a:t>
            </a:r>
          </a:p>
        </p:txBody>
      </p:sp>
      <p:sp>
        <p:nvSpPr>
          <p:cNvPr id="62472" name="文字方塊 9"/>
          <p:cNvSpPr txBox="1">
            <a:spLocks noChangeArrowheads="1"/>
          </p:cNvSpPr>
          <p:nvPr/>
        </p:nvSpPr>
        <p:spPr bwMode="auto">
          <a:xfrm>
            <a:off x="1198418" y="6215856"/>
            <a:ext cx="6878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原子力在遠距時是吸引力，近距時是排斥力，有一個平衡點。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7BD7BB0-BFFB-CA46-8C83-A2B1AFF0B75F}"/>
                  </a:ext>
                </a:extLst>
              </p:cNvPr>
              <p:cNvSpPr txBox="1"/>
              <p:nvPr/>
            </p:nvSpPr>
            <p:spPr>
              <a:xfrm>
                <a:off x="5347854" y="3466483"/>
                <a:ext cx="3136179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7BD7BB0-BFFB-CA46-8C83-A2B1AFF0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54" y="3466483"/>
                <a:ext cx="3136179" cy="534634"/>
              </a:xfrm>
              <a:prstGeom prst="rect">
                <a:avLst/>
              </a:prstGeom>
              <a:blipFill>
                <a:blip r:embed="rId3"/>
                <a:stretch>
                  <a:fillRect l="-806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C545AEC-0AF4-1841-8469-48D041359CF8}"/>
                  </a:ext>
                </a:extLst>
              </p:cNvPr>
              <p:cNvSpPr txBox="1"/>
              <p:nvPr/>
            </p:nvSpPr>
            <p:spPr>
              <a:xfrm>
                <a:off x="5862097" y="2209800"/>
                <a:ext cx="2621936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C545AEC-0AF4-1841-8469-48D041359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097" y="2209800"/>
                <a:ext cx="2621936" cy="534634"/>
              </a:xfrm>
              <a:prstGeom prst="rect">
                <a:avLst/>
              </a:prstGeom>
              <a:blipFill>
                <a:blip r:embed="rId4"/>
                <a:stretch>
                  <a:fillRect l="-1449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橢圓 10">
            <a:extLst>
              <a:ext uri="{FF2B5EF4-FFF2-40B4-BE49-F238E27FC236}">
                <a16:creationId xmlns:a16="http://schemas.microsoft.com/office/drawing/2014/main" id="{48E73169-8F20-574C-9A2E-002797BDD171}"/>
              </a:ext>
            </a:extLst>
          </p:cNvPr>
          <p:cNvSpPr/>
          <p:nvPr/>
        </p:nvSpPr>
        <p:spPr>
          <a:xfrm>
            <a:off x="2931319" y="663323"/>
            <a:ext cx="500062" cy="500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D1A56DA-3A70-A847-9073-C13C88A9ABAA}"/>
              </a:ext>
            </a:extLst>
          </p:cNvPr>
          <p:cNvSpPr/>
          <p:nvPr/>
        </p:nvSpPr>
        <p:spPr>
          <a:xfrm>
            <a:off x="4860131" y="663323"/>
            <a:ext cx="500063" cy="500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3" name="直線單箭頭接點 11">
            <a:extLst>
              <a:ext uri="{FF2B5EF4-FFF2-40B4-BE49-F238E27FC236}">
                <a16:creationId xmlns:a16="http://schemas.microsoft.com/office/drawing/2014/main" id="{1E04309D-00C5-BA46-8FB7-E9DE044672D1}"/>
              </a:ext>
            </a:extLst>
          </p:cNvPr>
          <p:cNvCxnSpPr/>
          <p:nvPr/>
        </p:nvCxnSpPr>
        <p:spPr>
          <a:xfrm>
            <a:off x="3145631" y="877635"/>
            <a:ext cx="2000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CF95F9E2-236C-C843-AE4C-28FE57E0A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2881" y="949073"/>
                <a:ext cx="2857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CF95F9E2-236C-C843-AE4C-28FE57E0A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2881" y="949073"/>
                <a:ext cx="285750" cy="369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3">
            <a:extLst>
              <a:ext uri="{FF2B5EF4-FFF2-40B4-BE49-F238E27FC236}">
                <a16:creationId xmlns:a16="http://schemas.microsoft.com/office/drawing/2014/main" id="{2A99649A-BC9F-364F-89C3-0334198B413F}"/>
              </a:ext>
            </a:extLst>
          </p:cNvPr>
          <p:cNvCxnSpPr/>
          <p:nvPr/>
        </p:nvCxnSpPr>
        <p:spPr>
          <a:xfrm>
            <a:off x="5074444" y="520448"/>
            <a:ext cx="7858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2">
                <a:extLst>
                  <a:ext uri="{FF2B5EF4-FFF2-40B4-BE49-F238E27FC236}">
                    <a16:creationId xmlns:a16="http://schemas.microsoft.com/office/drawing/2014/main" id="{9C563EA3-A08A-7D46-8EBB-EB414DCCB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8756" y="91823"/>
                <a:ext cx="8572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2">
                <a:extLst>
                  <a:ext uri="{FF2B5EF4-FFF2-40B4-BE49-F238E27FC236}">
                    <a16:creationId xmlns:a16="http://schemas.microsoft.com/office/drawing/2014/main" id="{9C563EA3-A08A-7D46-8EBB-EB414DCC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8756" y="91823"/>
                <a:ext cx="857250" cy="369887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Dropbox\Documents\課程\YoungTextBook\Images\Chapter02\A_Images\A_Figures_and_Photos\02_22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"/>
          <a:stretch>
            <a:fillRect/>
          </a:stretch>
        </p:blipFill>
        <p:spPr bwMode="auto">
          <a:xfrm>
            <a:off x="3301387" y="653383"/>
            <a:ext cx="250960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文字方塊 3"/>
          <p:cNvSpPr txBox="1">
            <a:spLocks noChangeArrowheads="1"/>
          </p:cNvSpPr>
          <p:nvPr/>
        </p:nvSpPr>
        <p:spPr bwMode="auto">
          <a:xfrm>
            <a:off x="3301386" y="260648"/>
            <a:ext cx="364687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地表附近的自由落體或拋體</a:t>
            </a: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1691680" y="6237312"/>
            <a:ext cx="5924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地表附近自由落體的運動方程式！這是微分方程式！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FD36A4-2436-5346-8A76-664B8522A2DA}"/>
                  </a:ext>
                </a:extLst>
              </p:cNvPr>
              <p:cNvSpPr txBox="1"/>
              <p:nvPr/>
            </p:nvSpPr>
            <p:spPr bwMode="auto">
              <a:xfrm>
                <a:off x="3502678" y="5509226"/>
                <a:ext cx="1489126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FD36A4-2436-5346-8A76-664B8522A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2678" y="5509226"/>
                <a:ext cx="1489126" cy="555793"/>
              </a:xfrm>
              <a:prstGeom prst="rect">
                <a:avLst/>
              </a:prstGeom>
              <a:blipFill>
                <a:blip r:embed="rId3"/>
                <a:stretch>
                  <a:fillRect l="-1709" r="-2564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08FB514-CC07-4843-B14D-2576BAFFB7F7}"/>
                  </a:ext>
                </a:extLst>
              </p:cNvPr>
              <p:cNvSpPr txBox="1"/>
              <p:nvPr/>
            </p:nvSpPr>
            <p:spPr bwMode="auto">
              <a:xfrm>
                <a:off x="3479352" y="4952438"/>
                <a:ext cx="1288621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08FB514-CC07-4843-B14D-2576BAFFB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9352" y="4952438"/>
                <a:ext cx="1288621" cy="276999"/>
              </a:xfrm>
              <a:prstGeom prst="rect">
                <a:avLst/>
              </a:prstGeom>
              <a:blipFill>
                <a:blip r:embed="rId4"/>
                <a:stretch>
                  <a:fillRect l="-980" t="-30435" r="-2941" b="-217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C3F6481-C525-6F4D-8D81-500A2F4D75C0}"/>
                  </a:ext>
                </a:extLst>
              </p:cNvPr>
              <p:cNvSpPr txBox="1"/>
              <p:nvPr/>
            </p:nvSpPr>
            <p:spPr bwMode="auto">
              <a:xfrm>
                <a:off x="3485988" y="4469547"/>
                <a:ext cx="1106905" cy="31059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C3F6481-C525-6F4D-8D81-500A2F4D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5988" y="4469547"/>
                <a:ext cx="1106905" cy="310598"/>
              </a:xfrm>
              <a:prstGeom prst="rect">
                <a:avLst/>
              </a:prstGeom>
              <a:blipFill>
                <a:blip r:embed="rId5"/>
                <a:stretch>
                  <a:fillRect l="-3371" t="-28000" r="-3371" b="-2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7">
                <a:extLst>
                  <a:ext uri="{FF2B5EF4-FFF2-40B4-BE49-F238E27FC236}">
                    <a16:creationId xmlns:a16="http://schemas.microsoft.com/office/drawing/2014/main" id="{0F45204B-BA20-BEDA-E45D-BADCBE7EDE57}"/>
                  </a:ext>
                </a:extLst>
              </p:cNvPr>
              <p:cNvSpPr txBox="1"/>
              <p:nvPr/>
            </p:nvSpPr>
            <p:spPr bwMode="auto">
              <a:xfrm>
                <a:off x="6178072" y="5503704"/>
                <a:ext cx="1058751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" name="文字方塊 7">
                <a:extLst>
                  <a:ext uri="{FF2B5EF4-FFF2-40B4-BE49-F238E27FC236}">
                    <a16:creationId xmlns:a16="http://schemas.microsoft.com/office/drawing/2014/main" id="{0F45204B-BA20-BEDA-E45D-BADCBE7E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8072" y="5503704"/>
                <a:ext cx="1058751" cy="555793"/>
              </a:xfrm>
              <a:prstGeom prst="rect">
                <a:avLst/>
              </a:prstGeom>
              <a:blipFill>
                <a:blip r:embed="rId6"/>
                <a:stretch>
                  <a:fillRect l="-4762" r="-4762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E4C50E3F-1537-CCB1-0F99-04E7FB5A41A0}"/>
              </a:ext>
            </a:extLst>
          </p:cNvPr>
          <p:cNvSpPr/>
          <p:nvPr/>
        </p:nvSpPr>
        <p:spPr>
          <a:xfrm>
            <a:off x="5364088" y="5661248"/>
            <a:ext cx="44690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4" name="Picture 3" descr="D:\Dropbox\Documents\課程\YoungTextBook\Images\Chapter02\A_Images\A_Figures_and_Photos\02_24_Figure.jpg">
            <a:extLst>
              <a:ext uri="{FF2B5EF4-FFF2-40B4-BE49-F238E27FC236}">
                <a16:creationId xmlns:a16="http://schemas.microsoft.com/office/drawing/2014/main" id="{F40B854B-ED8B-C99B-657D-A4D70E6B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2177" r="29103" b="3841"/>
          <a:stretch>
            <a:fillRect/>
          </a:stretch>
        </p:blipFill>
        <p:spPr bwMode="auto">
          <a:xfrm>
            <a:off x="5940152" y="653383"/>
            <a:ext cx="287626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6681744-1D1B-194C-A67A-B609A1196DEF}"/>
                  </a:ext>
                </a:extLst>
              </p:cNvPr>
              <p:cNvSpPr txBox="1"/>
              <p:nvPr/>
            </p:nvSpPr>
            <p:spPr bwMode="auto">
              <a:xfrm>
                <a:off x="2592353" y="5114321"/>
                <a:ext cx="2286010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6681744-1D1B-194C-A67A-B609A119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2353" y="5114321"/>
                <a:ext cx="2286010" cy="518604"/>
              </a:xfrm>
              <a:prstGeom prst="rect">
                <a:avLst/>
              </a:prstGeom>
              <a:blipFill>
                <a:blip r:embed="rId2"/>
                <a:stretch>
                  <a:fillRect l="-2222" t="-4762" b="-9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2110C8E-4DC2-B14F-AD4D-424E382BC6BF}"/>
                  </a:ext>
                </a:extLst>
              </p:cNvPr>
              <p:cNvSpPr txBox="1"/>
              <p:nvPr/>
            </p:nvSpPr>
            <p:spPr bwMode="auto">
              <a:xfrm>
                <a:off x="2617996" y="2946391"/>
                <a:ext cx="1379929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2110C8E-4DC2-B14F-AD4D-424E382BC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7996" y="2946391"/>
                <a:ext cx="1379929" cy="276999"/>
              </a:xfrm>
              <a:prstGeom prst="rect">
                <a:avLst/>
              </a:prstGeom>
              <a:blipFill>
                <a:blip r:embed="rId3"/>
                <a:stretch>
                  <a:fillRect l="-909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3371903" y="246339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>
            <a:off x="3371903" y="455095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3578278" y="2814233"/>
            <a:ext cx="4318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586340" y="5198658"/>
            <a:ext cx="4318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>
            <a:off x="4152953" y="5703483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859797" y="3112682"/>
            <a:ext cx="4240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這裡有一個常數，如果沒有這個常數，起始速度只能為零。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5220072" y="5198658"/>
            <a:ext cx="2268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如果沒有這個常數，起始位置只能為零。</a:t>
            </a:r>
          </a:p>
        </p:txBody>
      </p:sp>
      <p:sp>
        <p:nvSpPr>
          <p:cNvPr id="33807" name="Line 8"/>
          <p:cNvSpPr>
            <a:spLocks noChangeShapeType="1"/>
          </p:cNvSpPr>
          <p:nvPr/>
        </p:nvSpPr>
        <p:spPr bwMode="auto">
          <a:xfrm>
            <a:off x="3371903" y="332699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919350" y="6063952"/>
            <a:ext cx="6965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Arial" pitchFamily="34" charset="0"/>
              </a:rPr>
              <a:t>這裡有兩個未知的常數，顯示單靠微分方程式無法決定唯一解！</a:t>
            </a: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3427863" y="1332091"/>
            <a:ext cx="0" cy="503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1" name="文字方塊 29"/>
          <p:cNvSpPr txBox="1">
            <a:spLocks noChangeArrowheads="1"/>
          </p:cNvSpPr>
          <p:nvPr/>
        </p:nvSpPr>
        <p:spPr bwMode="auto">
          <a:xfrm>
            <a:off x="2579740" y="374245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latin typeface="Arial" pitchFamily="34" charset="0"/>
              </a:rPr>
              <a:t>解微分方程式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4152952" y="1814703"/>
            <a:ext cx="3011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速度的微分是一個多項式，</a:t>
            </a:r>
            <a:endParaRPr lang="en-US" altLang="zh-TW" sz="1800" dirty="0"/>
          </a:p>
          <a:p>
            <a:pPr>
              <a:spcBef>
                <a:spcPts val="0"/>
              </a:spcBef>
            </a:pPr>
            <a:r>
              <a:rPr lang="zh-TW" altLang="en-US" sz="1800" dirty="0"/>
              <a:t>因此速度也是一個多項式！</a:t>
            </a: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4152952" y="2432972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sz="1800" dirty="0"/>
              <a:t>多項式的微分幂次會降一次，</a:t>
            </a:r>
            <a:endParaRPr lang="en-US" altLang="zh-TW" sz="1800" dirty="0"/>
          </a:p>
          <a:p>
            <a:pPr>
              <a:spcBef>
                <a:spcPts val="0"/>
              </a:spcBef>
            </a:pPr>
            <a:r>
              <a:rPr lang="zh-TW" altLang="en-US" sz="1800" dirty="0"/>
              <a:t>因此速度是時間的線性函數。</a:t>
            </a:r>
          </a:p>
        </p:txBody>
      </p:sp>
      <p:sp>
        <p:nvSpPr>
          <p:cNvPr id="24" name="文字方塊 23"/>
          <p:cNvSpPr txBox="1"/>
          <p:nvPr/>
        </p:nvSpPr>
        <p:spPr bwMode="auto">
          <a:xfrm>
            <a:off x="4211960" y="4407621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sz="1800" dirty="0"/>
              <a:t>多項式的微分幂次會降一次，</a:t>
            </a:r>
            <a:endParaRPr lang="en-US" altLang="zh-TW" sz="1800" dirty="0"/>
          </a:p>
          <a:p>
            <a:pPr>
              <a:spcBef>
                <a:spcPts val="0"/>
              </a:spcBef>
            </a:pPr>
            <a:r>
              <a:rPr lang="zh-TW" altLang="en-US" sz="1800" dirty="0"/>
              <a:t>因此位置是時間的二次函數。</a:t>
            </a:r>
          </a:p>
        </p:txBody>
      </p:sp>
      <p:sp>
        <p:nvSpPr>
          <p:cNvPr id="25" name="文字方塊 24"/>
          <p:cNvSpPr txBox="1"/>
          <p:nvPr/>
        </p:nvSpPr>
        <p:spPr bwMode="auto">
          <a:xfrm>
            <a:off x="4211960" y="3761290"/>
            <a:ext cx="3011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位置的微分是一個多項式，</a:t>
            </a:r>
            <a:endParaRPr lang="en-US" altLang="zh-TW" sz="1800" dirty="0"/>
          </a:p>
          <a:p>
            <a:pPr>
              <a:spcBef>
                <a:spcPts val="0"/>
              </a:spcBef>
            </a:pPr>
            <a:r>
              <a:rPr lang="zh-TW" altLang="en-US" sz="1800" dirty="0"/>
              <a:t>因此位置也是一個多項式！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0B26013-0F30-2040-A970-7E32FAD358FB}"/>
                  </a:ext>
                </a:extLst>
              </p:cNvPr>
              <p:cNvSpPr txBox="1"/>
              <p:nvPr/>
            </p:nvSpPr>
            <p:spPr bwMode="auto">
              <a:xfrm>
                <a:off x="2661855" y="776298"/>
                <a:ext cx="1058751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0B26013-0F30-2040-A970-7E32FAD35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1855" y="776298"/>
                <a:ext cx="1058751" cy="555793"/>
              </a:xfrm>
              <a:prstGeom prst="rect">
                <a:avLst/>
              </a:prstGeom>
              <a:blipFill>
                <a:blip r:embed="rId4"/>
                <a:stretch>
                  <a:fillRect l="-4762" r="-3571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F91D733-A5C9-004E-87E3-C1B090D2EB12}"/>
                  </a:ext>
                </a:extLst>
              </p:cNvPr>
              <p:cNvSpPr txBox="1"/>
              <p:nvPr/>
            </p:nvSpPr>
            <p:spPr bwMode="auto">
              <a:xfrm>
                <a:off x="2651543" y="1883980"/>
                <a:ext cx="942053" cy="52591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F91D733-A5C9-004E-87E3-C1B090D2E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543" y="1883980"/>
                <a:ext cx="942053" cy="525913"/>
              </a:xfrm>
              <a:prstGeom prst="rect">
                <a:avLst/>
              </a:prstGeom>
              <a:blipFill>
                <a:blip r:embed="rId5"/>
                <a:stretch>
                  <a:fillRect l="-5333" r="-4000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855E128-D3B1-6742-A936-33626935D968}"/>
                  </a:ext>
                </a:extLst>
              </p:cNvPr>
              <p:cNvSpPr txBox="1"/>
              <p:nvPr/>
            </p:nvSpPr>
            <p:spPr bwMode="auto">
              <a:xfrm>
                <a:off x="2627868" y="3881005"/>
                <a:ext cx="1515030" cy="52591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855E128-D3B1-6742-A936-33626935D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868" y="3881005"/>
                <a:ext cx="1515030" cy="525913"/>
              </a:xfrm>
              <a:prstGeom prst="rect">
                <a:avLst/>
              </a:prstGeom>
              <a:blipFill>
                <a:blip r:embed="rId6"/>
                <a:stretch>
                  <a:fillRect l="-4167" t="-4762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FD202EF-FD49-DB49-8AF5-17BCCA519863}"/>
                  </a:ext>
                </a:extLst>
              </p:cNvPr>
              <p:cNvSpPr txBox="1"/>
              <p:nvPr/>
            </p:nvSpPr>
            <p:spPr bwMode="auto">
              <a:xfrm>
                <a:off x="4260432" y="1201001"/>
                <a:ext cx="757708" cy="52591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FD202EF-FD49-DB49-8AF5-17BCCA51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0432" y="1201001"/>
                <a:ext cx="757708" cy="525913"/>
              </a:xfrm>
              <a:prstGeom prst="rect">
                <a:avLst/>
              </a:prstGeom>
              <a:blipFill>
                <a:blip r:embed="rId7"/>
                <a:stretch>
                  <a:fillRect l="-8197" t="-4762" r="-1639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CB79111-6289-F84A-B3EE-EFAD3317824F}"/>
                  </a:ext>
                </a:extLst>
              </p:cNvPr>
              <p:cNvSpPr txBox="1"/>
              <p:nvPr/>
            </p:nvSpPr>
            <p:spPr bwMode="auto">
              <a:xfrm>
                <a:off x="4260432" y="181314"/>
                <a:ext cx="4058739" cy="8654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CB79111-6289-F84A-B3EE-EFAD33178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0432" y="181314"/>
                <a:ext cx="4058739" cy="865493"/>
              </a:xfrm>
              <a:prstGeom prst="rect">
                <a:avLst/>
              </a:prstGeom>
              <a:blipFill>
                <a:blip r:embed="rId8"/>
                <a:stretch>
                  <a:fillRect l="-11526" t="-115942" b="-1797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C8135C9-C022-5E49-937C-F4C41A6961F3}"/>
              </a:ext>
            </a:extLst>
          </p:cNvPr>
          <p:cNvSpPr txBox="1"/>
          <p:nvPr/>
        </p:nvSpPr>
        <p:spPr bwMode="auto">
          <a:xfrm>
            <a:off x="5148063" y="1332091"/>
            <a:ext cx="3600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800" dirty="0"/>
              <a:t>引入速度，使微分少一次。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33797" grpId="0" animBg="1"/>
      <p:bldP spid="33800" grpId="0" animBg="1"/>
      <p:bldP spid="52236" grpId="0" animBg="1"/>
      <p:bldP spid="52236" grpId="1" animBg="1"/>
      <p:bldP spid="52237" grpId="0" animBg="1"/>
      <p:bldP spid="52237" grpId="1" animBg="1"/>
      <p:bldP spid="4110" grpId="0" animBg="1"/>
      <p:bldP spid="15" grpId="0"/>
      <p:bldP spid="15" grpId="1"/>
      <p:bldP spid="16" grpId="0"/>
      <p:bldP spid="16" grpId="1"/>
      <p:bldP spid="33807" grpId="0" animBg="1"/>
      <p:bldP spid="28" grpId="0"/>
      <p:bldP spid="3" grpId="0"/>
      <p:bldP spid="4" grpId="0"/>
      <p:bldP spid="24" grpId="0"/>
      <p:bldP spid="25" grpId="0"/>
      <p:bldP spid="27" grpId="0" animBg="1"/>
      <p:bldP spid="30" grpId="0" animBg="1"/>
      <p:bldP spid="32" grpId="0" animBg="1"/>
      <p:bldP spid="34" grpId="0" animBg="1"/>
      <p:bldP spid="34" grpId="1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572861" y="4252168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運動方程式加上兩個起始條件就決定唯一的一個解！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>
                <a:spLocks noChangeArrowheads="1"/>
              </p:cNvSpPr>
              <p:nvPr/>
            </p:nvSpPr>
            <p:spPr bwMode="auto">
              <a:xfrm>
                <a:off x="1584158" y="3244056"/>
                <a:ext cx="730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Arial" pitchFamily="34" charset="0"/>
                  </a:rPr>
                  <a:t>解的表示式中的兩個未定常數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Arial" pitchFamily="34" charset="0"/>
                  </a:rPr>
                  <a:t>，正好由兩個起始條件來決定：</a:t>
                </a: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158" y="3244056"/>
                <a:ext cx="7308322" cy="369332"/>
              </a:xfrm>
              <a:prstGeom prst="rect">
                <a:avLst/>
              </a:prstGeom>
              <a:blipFill>
                <a:blip r:embed="rId2"/>
                <a:stretch>
                  <a:fillRect l="-69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1584159" y="1443856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微分方程式無法決定唯一解</a:t>
            </a: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1546465" y="5620320"/>
            <a:ext cx="633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Arial" pitchFamily="34" charset="0"/>
              </a:rPr>
              <a:t>要求出物體運動路徑，必須加上初位置初速度兩個起始條件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1554212" y="1875904"/>
            <a:ext cx="5760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但我們還未輸入起始的位置與速度，稱為起始條件！</a:t>
            </a: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1572861" y="2740000"/>
            <a:ext cx="4824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無疑地，起始條件會影響運動的軌跡！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0F40B0-BCC4-084C-9766-192CA55A0EFE}"/>
                  </a:ext>
                </a:extLst>
              </p:cNvPr>
              <p:cNvSpPr txBox="1"/>
              <p:nvPr/>
            </p:nvSpPr>
            <p:spPr bwMode="auto">
              <a:xfrm>
                <a:off x="1667443" y="730157"/>
                <a:ext cx="2286010" cy="51860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0F40B0-BCC4-084C-9766-192CA55A0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7443" y="730157"/>
                <a:ext cx="2286010" cy="518604"/>
              </a:xfrm>
              <a:prstGeom prst="rect">
                <a:avLst/>
              </a:prstGeom>
              <a:blipFill>
                <a:blip r:embed="rId10"/>
                <a:stretch>
                  <a:fillRect l="-1657" t="-2381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32E6294-282A-7E45-857A-A7EEBCF19AB8}"/>
                  </a:ext>
                </a:extLst>
              </p:cNvPr>
              <p:cNvSpPr txBox="1"/>
              <p:nvPr/>
            </p:nvSpPr>
            <p:spPr bwMode="auto">
              <a:xfrm>
                <a:off x="4206325" y="847157"/>
                <a:ext cx="1379929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32E6294-282A-7E45-857A-A7EEBCF19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325" y="847157"/>
                <a:ext cx="1379929" cy="276999"/>
              </a:xfrm>
              <a:prstGeom prst="rect">
                <a:avLst/>
              </a:prstGeom>
              <a:blipFill>
                <a:blip r:embed="rId11"/>
                <a:stretch>
                  <a:fillRect l="-909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6A3EC5-FBD4-8E47-B344-1AF4CBC49C67}"/>
                  </a:ext>
                </a:extLst>
              </p:cNvPr>
              <p:cNvSpPr txBox="1"/>
              <p:nvPr/>
            </p:nvSpPr>
            <p:spPr bwMode="auto">
              <a:xfrm>
                <a:off x="1620043" y="2303552"/>
                <a:ext cx="1042913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6A3EC5-FBD4-8E47-B344-1AF4CBC4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043" y="2303552"/>
                <a:ext cx="1042913" cy="276999"/>
              </a:xfrm>
              <a:prstGeom prst="rect">
                <a:avLst/>
              </a:prstGeom>
              <a:blipFill>
                <a:blip r:embed="rId12"/>
                <a:stretch>
                  <a:fillRect l="-4819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9427632-ED33-9D43-94A6-1355AC114178}"/>
                  </a:ext>
                </a:extLst>
              </p:cNvPr>
              <p:cNvSpPr txBox="1"/>
              <p:nvPr/>
            </p:nvSpPr>
            <p:spPr bwMode="auto">
              <a:xfrm>
                <a:off x="3036821" y="2318762"/>
                <a:ext cx="1040798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9427632-ED33-9D43-94A6-1355AC114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821" y="2318762"/>
                <a:ext cx="1040798" cy="276999"/>
              </a:xfrm>
              <a:prstGeom prst="rect">
                <a:avLst/>
              </a:prstGeom>
              <a:blipFill>
                <a:blip r:embed="rId13"/>
                <a:stretch>
                  <a:fillRect l="-1205" r="-1205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2478CF6-8ED4-EB44-8CFE-3902A01E2C91}"/>
                  </a:ext>
                </a:extLst>
              </p:cNvPr>
              <p:cNvSpPr txBox="1"/>
              <p:nvPr/>
            </p:nvSpPr>
            <p:spPr bwMode="auto">
              <a:xfrm>
                <a:off x="1637065" y="3776979"/>
                <a:ext cx="1551771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2478CF6-8ED4-EB44-8CFE-3902A01E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065" y="3776979"/>
                <a:ext cx="1551771" cy="276999"/>
              </a:xfrm>
              <a:prstGeom prst="rect">
                <a:avLst/>
              </a:prstGeom>
              <a:blipFill>
                <a:blip r:embed="rId14"/>
                <a:stretch>
                  <a:fillRect l="-3252" b="-217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F2A76BCE-280D-D14A-B9EF-D0B2EA93451E}"/>
                  </a:ext>
                </a:extLst>
              </p:cNvPr>
              <p:cNvSpPr txBox="1"/>
              <p:nvPr/>
            </p:nvSpPr>
            <p:spPr bwMode="auto">
              <a:xfrm>
                <a:off x="3529431" y="3794278"/>
                <a:ext cx="1544334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F2A76BCE-280D-D14A-B9EF-D0B2EA934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31" y="3794278"/>
                <a:ext cx="1544334" cy="276999"/>
              </a:xfrm>
              <a:prstGeom prst="rect">
                <a:avLst/>
              </a:prstGeom>
              <a:blipFill>
                <a:blip r:embed="rId15"/>
                <a:stretch>
                  <a:fillRect l="-813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790115D-F421-6340-B383-0C1B5BAFF375}"/>
                  </a:ext>
                </a:extLst>
              </p:cNvPr>
              <p:cNvSpPr txBox="1"/>
              <p:nvPr/>
            </p:nvSpPr>
            <p:spPr bwMode="auto">
              <a:xfrm>
                <a:off x="2470881" y="4856962"/>
                <a:ext cx="2425408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790115D-F421-6340-B383-0C1B5BAF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881" y="4856962"/>
                <a:ext cx="2425408" cy="518604"/>
              </a:xfrm>
              <a:prstGeom prst="rect">
                <a:avLst/>
              </a:prstGeom>
              <a:blipFill>
                <a:blip r:embed="rId16"/>
                <a:stretch>
                  <a:fillRect t="-2381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 descr="D:\Dropbox\Documents\課程\YoungTextBook\Images\Chapter02\A_Images\A_Figures_and_Photos\02_24_Figure.jpg">
            <a:extLst>
              <a:ext uri="{FF2B5EF4-FFF2-40B4-BE49-F238E27FC236}">
                <a16:creationId xmlns:a16="http://schemas.microsoft.com/office/drawing/2014/main" id="{1945A16F-141D-DCFA-9303-835195A8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2177" r="29103" b="3841"/>
          <a:stretch>
            <a:fillRect/>
          </a:stretch>
        </p:blipFill>
        <p:spPr bwMode="auto">
          <a:xfrm>
            <a:off x="7044974" y="765189"/>
            <a:ext cx="1863126" cy="22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  <p:bldP spid="21" grpId="0"/>
      <p:bldP spid="29" grpId="0"/>
      <p:bldP spid="23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7"/>
          <p:cNvSpPr>
            <a:spLocks/>
          </p:cNvSpPr>
          <p:nvPr/>
        </p:nvSpPr>
        <p:spPr bwMode="auto">
          <a:xfrm>
            <a:off x="4716463" y="2565400"/>
            <a:ext cx="2952750" cy="815975"/>
          </a:xfrm>
          <a:custGeom>
            <a:avLst/>
            <a:gdLst>
              <a:gd name="T0" fmla="*/ 0 w 1860"/>
              <a:gd name="T1" fmla="*/ 2147483647 h 514"/>
              <a:gd name="T2" fmla="*/ 2147483647 w 1860"/>
              <a:gd name="T3" fmla="*/ 2147483647 h 514"/>
              <a:gd name="T4" fmla="*/ 2147483647 w 1860"/>
              <a:gd name="T5" fmla="*/ 2147483647 h 514"/>
              <a:gd name="T6" fmla="*/ 2147483647 w 1860"/>
              <a:gd name="T7" fmla="*/ 2147483647 h 514"/>
              <a:gd name="T8" fmla="*/ 2147483647 w 1860"/>
              <a:gd name="T9" fmla="*/ 0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0"/>
              <a:gd name="T16" fmla="*/ 0 h 514"/>
              <a:gd name="T17" fmla="*/ 1860 w 1860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0" h="514">
                <a:moveTo>
                  <a:pt x="0" y="226"/>
                </a:moveTo>
                <a:cubicBezTo>
                  <a:pt x="80" y="355"/>
                  <a:pt x="160" y="484"/>
                  <a:pt x="273" y="499"/>
                </a:cubicBezTo>
                <a:cubicBezTo>
                  <a:pt x="386" y="514"/>
                  <a:pt x="545" y="340"/>
                  <a:pt x="681" y="317"/>
                </a:cubicBezTo>
                <a:cubicBezTo>
                  <a:pt x="817" y="294"/>
                  <a:pt x="893" y="416"/>
                  <a:pt x="1089" y="363"/>
                </a:cubicBezTo>
                <a:cubicBezTo>
                  <a:pt x="1285" y="310"/>
                  <a:pt x="1572" y="155"/>
                  <a:pt x="18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67" name="Line 10"/>
          <p:cNvSpPr>
            <a:spLocks noChangeShapeType="1"/>
          </p:cNvSpPr>
          <p:nvPr/>
        </p:nvSpPr>
        <p:spPr bwMode="auto">
          <a:xfrm flipV="1">
            <a:off x="7524750" y="2565400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68" name="Oval 11"/>
          <p:cNvSpPr>
            <a:spLocks noChangeArrowheads="1"/>
          </p:cNvSpPr>
          <p:nvPr/>
        </p:nvSpPr>
        <p:spPr bwMode="auto">
          <a:xfrm>
            <a:off x="4643438" y="27813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6870" name="文字方塊 10"/>
          <p:cNvSpPr txBox="1">
            <a:spLocks noChangeArrowheads="1"/>
          </p:cNvSpPr>
          <p:nvPr/>
        </p:nvSpPr>
        <p:spPr bwMode="auto">
          <a:xfrm>
            <a:off x="2123728" y="4724400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函數可唯一解出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1476375" y="1268760"/>
            <a:ext cx="6192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牛頓定律加上力的描述給定運動方程式，再加上起使條件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起始位置與速度），便能決定此系統未來任一時間的狀態！</a:t>
            </a:r>
          </a:p>
        </p:txBody>
      </p:sp>
      <p:sp>
        <p:nvSpPr>
          <p:cNvPr id="36873" name="文字方塊 12"/>
          <p:cNvSpPr txBox="1">
            <a:spLocks noChangeArrowheads="1"/>
          </p:cNvSpPr>
          <p:nvPr/>
        </p:nvSpPr>
        <p:spPr bwMode="auto">
          <a:xfrm>
            <a:off x="1476375" y="37163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起始條件</a:t>
            </a:r>
          </a:p>
        </p:txBody>
      </p:sp>
      <p:pic>
        <p:nvPicPr>
          <p:cNvPr id="36875" name="Picture 8" descr="C:\Users\Chia-Hung Chang\Downloads\Data\Knight\Media\Chapter4\Images\04_16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b="14830"/>
          <a:stretch>
            <a:fillRect/>
          </a:stretch>
        </p:blipFill>
        <p:spPr bwMode="auto">
          <a:xfrm>
            <a:off x="4427984" y="3759200"/>
            <a:ext cx="33051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BE3C8985-3C6B-433C-9C80-F1DB3DE7A1C6}" type="slidenum">
              <a:rPr kumimoji="0" lang="zh-TW" altLang="en-US" sz="1400">
                <a:latin typeface="Tahoma" pitchFamily="34" charset="0"/>
              </a:rPr>
              <a:pPr/>
              <a:t>46</a:t>
            </a:fld>
            <a:endParaRPr kumimoji="0" lang="en-US" altLang="zh-TW" sz="140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D87FB9B-D333-BD44-B919-7973739A1F22}"/>
                  </a:ext>
                </a:extLst>
              </p:cNvPr>
              <p:cNvSpPr/>
              <p:nvPr/>
            </p:nvSpPr>
            <p:spPr>
              <a:xfrm>
                <a:off x="2749924" y="2522832"/>
                <a:ext cx="1025665" cy="40293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D87FB9B-D333-BD44-B919-7973739A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24" y="2522832"/>
                <a:ext cx="1025665" cy="402931"/>
              </a:xfrm>
              <a:prstGeom prst="rect">
                <a:avLst/>
              </a:prstGeom>
              <a:blipFill>
                <a:blip r:embed="rId3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BF2000C-138E-1F45-967E-E7304E1E5E4F}"/>
                  </a:ext>
                </a:extLst>
              </p:cNvPr>
              <p:cNvSpPr txBox="1"/>
              <p:nvPr/>
            </p:nvSpPr>
            <p:spPr bwMode="auto">
              <a:xfrm>
                <a:off x="2544674" y="3738694"/>
                <a:ext cx="1029769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BF2000C-138E-1F45-967E-E7304E1E5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674" y="3738694"/>
                <a:ext cx="1029769" cy="276999"/>
              </a:xfrm>
              <a:prstGeom prst="rect">
                <a:avLst/>
              </a:prstGeom>
              <a:blipFill>
                <a:blip r:embed="rId4"/>
                <a:stretch>
                  <a:fillRect l="-3659" t="-26087"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7D6C2A0-7B8F-A64C-8EEF-DCB475BF0F52}"/>
                  </a:ext>
                </a:extLst>
              </p:cNvPr>
              <p:cNvSpPr txBox="1"/>
              <p:nvPr/>
            </p:nvSpPr>
            <p:spPr bwMode="auto">
              <a:xfrm>
                <a:off x="1663346" y="4770844"/>
                <a:ext cx="460382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7D6C2A0-7B8F-A64C-8EEF-DCB475BF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346" y="4770844"/>
                <a:ext cx="460382" cy="276999"/>
              </a:xfrm>
              <a:prstGeom prst="rect">
                <a:avLst/>
              </a:prstGeom>
              <a:blipFill>
                <a:blip r:embed="rId5"/>
                <a:stretch>
                  <a:fillRect l="-8108" t="-31818"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2715977" y="3486636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以分量來討論非常方便：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635375" y="4048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FF0000"/>
                </a:solidFill>
                <a:latin typeface="Arial" pitchFamily="34" charset="0"/>
              </a:rPr>
              <a:t>二維拋體運動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2715977" y="5717356"/>
            <a:ext cx="4796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垂直與水平方向彼此獨立。因此可以分開求解！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4455218" y="4585298"/>
            <a:ext cx="714375" cy="2143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843118" y="4577891"/>
            <a:ext cx="357188" cy="2143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1996" name="Picture 17" descr="D:\Dropbox\Documents\課程\YoungTextBook\Images\Chapter03\A_Images\A_Figures_and_Photos\03_1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8" b="4311"/>
          <a:stretch>
            <a:fillRect/>
          </a:stretch>
        </p:blipFill>
        <p:spPr bwMode="auto">
          <a:xfrm>
            <a:off x="1691680" y="908720"/>
            <a:ext cx="5508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:\Users\Chia-Hung Chang\Downloads\Data\Knight\Media\Chapter4\Images\04_19Figure-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3592143"/>
            <a:ext cx="2067596" cy="26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8E6989C-C1C7-DC4D-BF7F-43F981472F4F}"/>
                  </a:ext>
                </a:extLst>
              </p:cNvPr>
              <p:cNvSpPr txBox="1"/>
              <p:nvPr/>
            </p:nvSpPr>
            <p:spPr bwMode="auto">
              <a:xfrm>
                <a:off x="2541870" y="4037594"/>
                <a:ext cx="1740092" cy="31059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8E6989C-C1C7-DC4D-BF7F-43F981472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1870" y="4037594"/>
                <a:ext cx="1740092" cy="310598"/>
              </a:xfrm>
              <a:prstGeom prst="rect">
                <a:avLst/>
              </a:prstGeom>
              <a:blipFill>
                <a:blip r:embed="rId4"/>
                <a:stretch>
                  <a:fillRect l="-2174" t="-28000" r="-2174" b="-2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F16576D-3811-3046-B4EF-9E38EC3ACA23}"/>
                  </a:ext>
                </a:extLst>
              </p:cNvPr>
              <p:cNvSpPr txBox="1"/>
              <p:nvPr/>
            </p:nvSpPr>
            <p:spPr bwMode="auto">
              <a:xfrm>
                <a:off x="2557489" y="4522611"/>
                <a:ext cx="1288623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F16576D-3811-3046-B4EF-9E38EC3AC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7489" y="4522611"/>
                <a:ext cx="1288623" cy="276999"/>
              </a:xfrm>
              <a:prstGeom prst="rect">
                <a:avLst/>
              </a:prstGeom>
              <a:blipFill>
                <a:blip r:embed="rId5"/>
                <a:stretch>
                  <a:fillRect l="-971" t="-30435" r="-2913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3A29DF7-1B4F-A748-A7D7-B415E04DE0FF}"/>
                  </a:ext>
                </a:extLst>
              </p:cNvPr>
              <p:cNvSpPr txBox="1"/>
              <p:nvPr/>
            </p:nvSpPr>
            <p:spPr bwMode="auto">
              <a:xfrm>
                <a:off x="5297890" y="4737858"/>
                <a:ext cx="1489126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3A29DF7-1B4F-A748-A7D7-B415E04D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7890" y="4737858"/>
                <a:ext cx="1489126" cy="555793"/>
              </a:xfrm>
              <a:prstGeom prst="rect">
                <a:avLst/>
              </a:prstGeom>
              <a:blipFill>
                <a:blip r:embed="rId6"/>
                <a:stretch>
                  <a:fillRect l="-847" r="-3390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EF7FE2E-DE39-6445-8614-B2608C545E96}"/>
                  </a:ext>
                </a:extLst>
              </p:cNvPr>
              <p:cNvSpPr txBox="1"/>
              <p:nvPr/>
            </p:nvSpPr>
            <p:spPr bwMode="auto">
              <a:xfrm>
                <a:off x="5280217" y="4036454"/>
                <a:ext cx="1101840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EF7FE2E-DE39-6445-8614-B2608C545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0217" y="4036454"/>
                <a:ext cx="1101840" cy="555793"/>
              </a:xfrm>
              <a:prstGeom prst="rect">
                <a:avLst/>
              </a:prstGeom>
              <a:blipFill>
                <a:blip r:embed="rId7"/>
                <a:stretch>
                  <a:fillRect l="-2273" r="-2273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02C0484-E031-1548-8A98-E6F44150A507}"/>
                  </a:ext>
                </a:extLst>
              </p:cNvPr>
              <p:cNvSpPr txBox="1"/>
              <p:nvPr/>
            </p:nvSpPr>
            <p:spPr bwMode="auto">
              <a:xfrm>
                <a:off x="7396122" y="4737858"/>
                <a:ext cx="1058751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02C0484-E031-1548-8A98-E6F44150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6122" y="4737858"/>
                <a:ext cx="1058751" cy="555793"/>
              </a:xfrm>
              <a:prstGeom prst="rect">
                <a:avLst/>
              </a:prstGeom>
              <a:blipFill>
                <a:blip r:embed="rId8"/>
                <a:stretch>
                  <a:fillRect l="-3529" r="-3529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9F73860-2A72-A44A-A477-D3EF7C19E56A}"/>
                  </a:ext>
                </a:extLst>
              </p:cNvPr>
              <p:cNvSpPr txBox="1"/>
              <p:nvPr/>
            </p:nvSpPr>
            <p:spPr bwMode="auto">
              <a:xfrm>
                <a:off x="7399882" y="4036453"/>
                <a:ext cx="865430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9F73860-2A72-A44A-A477-D3EF7C19E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9882" y="4036453"/>
                <a:ext cx="865430" cy="555793"/>
              </a:xfrm>
              <a:prstGeom prst="rect">
                <a:avLst/>
              </a:prstGeom>
              <a:blipFill>
                <a:blip r:embed="rId9"/>
                <a:stretch>
                  <a:fillRect l="-5797" r="-4348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9227" grpId="0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D:\Dropbox\Documents\課程\YoungTextBook\Images\Chapter03\A_Images\A_Figures_and_Photos\03_17_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89" t="1923" r="18589" b="14658"/>
          <a:stretch/>
        </p:blipFill>
        <p:spPr bwMode="auto">
          <a:xfrm>
            <a:off x="2320515" y="1160450"/>
            <a:ext cx="6801395" cy="25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pic>
        <p:nvPicPr>
          <p:cNvPr id="44035" name="Picture 3" descr="E:\Media\Chapter2\Images\02_01Figure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97"/>
          <a:stretch>
            <a:fillRect/>
          </a:stretch>
        </p:blipFill>
        <p:spPr bwMode="auto">
          <a:xfrm>
            <a:off x="80162" y="900067"/>
            <a:ext cx="3643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字方塊 13"/>
          <p:cNvSpPr txBox="1">
            <a:spLocks noChangeArrowheads="1"/>
          </p:cNvSpPr>
          <p:nvPr/>
        </p:nvSpPr>
        <p:spPr bwMode="auto">
          <a:xfrm>
            <a:off x="403250" y="252367"/>
            <a:ext cx="2610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水平方向是等速運動：</a:t>
            </a:r>
          </a:p>
        </p:txBody>
      </p:sp>
      <p:sp>
        <p:nvSpPr>
          <p:cNvPr id="44037" name="文字方塊 14"/>
          <p:cNvSpPr txBox="1">
            <a:spLocks noChangeArrowheads="1"/>
          </p:cNvSpPr>
          <p:nvPr/>
        </p:nvSpPr>
        <p:spPr bwMode="auto">
          <a:xfrm>
            <a:off x="215111" y="2249904"/>
            <a:ext cx="332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垂直方向為有初速的自由落體：</a:t>
            </a:r>
          </a:p>
        </p:txBody>
      </p:sp>
      <p:pic>
        <p:nvPicPr>
          <p:cNvPr id="12306" name="Picture 19" descr="D:\Dropbox\Documents\課程\YoungTextBook\Images\Chapter03\A_Images\A_Figures_and_Photos\03_18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9" y="3902335"/>
            <a:ext cx="2326248" cy="26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文字方塊 21"/>
          <p:cNvSpPr txBox="1">
            <a:spLocks noChangeArrowheads="1"/>
          </p:cNvSpPr>
          <p:nvPr/>
        </p:nvSpPr>
        <p:spPr bwMode="auto">
          <a:xfrm>
            <a:off x="403250" y="1668853"/>
            <a:ext cx="3139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兩者疊加得到拋體運動軌跡：</a:t>
            </a:r>
          </a:p>
        </p:txBody>
      </p:sp>
      <p:pic>
        <p:nvPicPr>
          <p:cNvPr id="44043" name="Picture 3" descr="F02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9" r="39146" b="4886"/>
          <a:stretch>
            <a:fillRect/>
          </a:stretch>
        </p:blipFill>
        <p:spPr bwMode="auto">
          <a:xfrm>
            <a:off x="210763" y="2683646"/>
            <a:ext cx="8588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11"/>
          <p:cNvSpPr>
            <a:spLocks noChangeArrowheads="1"/>
          </p:cNvSpPr>
          <p:nvPr/>
        </p:nvSpPr>
        <p:spPr bwMode="auto">
          <a:xfrm>
            <a:off x="929901" y="3655196"/>
            <a:ext cx="144462" cy="176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210763" y="3680596"/>
            <a:ext cx="360363" cy="145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210763" y="3186884"/>
            <a:ext cx="360363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4139952" y="5257349"/>
                <a:ext cx="2232248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起始條件：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257349"/>
                <a:ext cx="2232248" cy="375552"/>
              </a:xfrm>
              <a:prstGeom prst="rect">
                <a:avLst/>
              </a:prstGeom>
              <a:blipFill rotWithShape="1">
                <a:blip r:embed="rId15"/>
                <a:stretch>
                  <a:fillRect l="-2186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5845" y="4901839"/>
            <a:ext cx="525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垂直運動即一自由落體，水平運動即一等速運動。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4D2B505-AE79-6848-9226-D4047C9DA4C7}"/>
                  </a:ext>
                </a:extLst>
              </p:cNvPr>
              <p:cNvSpPr txBox="1"/>
              <p:nvPr/>
            </p:nvSpPr>
            <p:spPr bwMode="auto">
              <a:xfrm>
                <a:off x="2415393" y="4270607"/>
                <a:ext cx="2732671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4D2B505-AE79-6848-9226-D4047C9DA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393" y="4270607"/>
                <a:ext cx="2732671" cy="518604"/>
              </a:xfrm>
              <a:prstGeom prst="rect">
                <a:avLst/>
              </a:prstGeom>
              <a:blipFill>
                <a:blip r:embed="rId16"/>
                <a:stretch>
                  <a:fillRect l="-1852" t="-4762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9C0A2E7-6FE5-6142-BAAC-9EAC14D04A8E}"/>
                  </a:ext>
                </a:extLst>
              </p:cNvPr>
              <p:cNvSpPr txBox="1"/>
              <p:nvPr/>
            </p:nvSpPr>
            <p:spPr bwMode="auto">
              <a:xfrm>
                <a:off x="2858044" y="100480"/>
                <a:ext cx="865430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9C0A2E7-6FE5-6142-BAAC-9EAC14D04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8044" y="100480"/>
                <a:ext cx="865430" cy="555793"/>
              </a:xfrm>
              <a:prstGeom prst="rect">
                <a:avLst/>
              </a:prstGeom>
              <a:blipFill>
                <a:blip r:embed="rId17"/>
                <a:stretch>
                  <a:fillRect l="-7246" r="-4348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3C80A43-48F8-534E-B309-54C6ED13CAC0}"/>
                  </a:ext>
                </a:extLst>
              </p:cNvPr>
              <p:cNvSpPr txBox="1"/>
              <p:nvPr/>
            </p:nvSpPr>
            <p:spPr bwMode="auto">
              <a:xfrm>
                <a:off x="1242300" y="4259155"/>
                <a:ext cx="1058751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3C80A43-48F8-534E-B309-54C6ED13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300" y="4259155"/>
                <a:ext cx="1058751" cy="555793"/>
              </a:xfrm>
              <a:prstGeom prst="rect">
                <a:avLst/>
              </a:prstGeom>
              <a:blipFill>
                <a:blip r:embed="rId18"/>
                <a:stretch>
                  <a:fillRect l="-4762" r="-4762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0A18BAD-F334-DE4C-A109-1241CA41CFAC}"/>
                  </a:ext>
                </a:extLst>
              </p:cNvPr>
              <p:cNvSpPr txBox="1"/>
              <p:nvPr/>
            </p:nvSpPr>
            <p:spPr bwMode="auto">
              <a:xfrm>
                <a:off x="2447394" y="3801866"/>
                <a:ext cx="1616083" cy="2989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0A18BAD-F334-DE4C-A109-1241CA41C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7394" y="3801866"/>
                <a:ext cx="1616083" cy="298928"/>
              </a:xfrm>
              <a:prstGeom prst="rect">
                <a:avLst/>
              </a:prstGeom>
              <a:blipFill>
                <a:blip r:embed="rId19"/>
                <a:stretch>
                  <a:fillRect l="-775" r="-155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F70F5C1-B9D6-2349-9320-ECA1C338FB05}"/>
                  </a:ext>
                </a:extLst>
              </p:cNvPr>
              <p:cNvSpPr txBox="1"/>
              <p:nvPr/>
            </p:nvSpPr>
            <p:spPr bwMode="auto">
              <a:xfrm>
                <a:off x="4190396" y="277818"/>
                <a:ext cx="913520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F70F5C1-B9D6-2349-9320-ECA1C338F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0396" y="277818"/>
                <a:ext cx="913520" cy="276999"/>
              </a:xfrm>
              <a:prstGeom prst="rect">
                <a:avLst/>
              </a:prstGeom>
              <a:blipFill>
                <a:blip r:embed="rId20"/>
                <a:stretch>
                  <a:fillRect l="-2740" r="-1370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F5E3B44-2027-FC49-9D9E-AA535C478D6B}"/>
                  </a:ext>
                </a:extLst>
              </p:cNvPr>
              <p:cNvSpPr txBox="1"/>
              <p:nvPr/>
            </p:nvSpPr>
            <p:spPr bwMode="auto">
              <a:xfrm>
                <a:off x="5374914" y="277818"/>
                <a:ext cx="170886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F5E3B44-2027-FC49-9D9E-AA535C478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4914" y="277818"/>
                <a:ext cx="1708866" cy="276999"/>
              </a:xfrm>
              <a:prstGeom prst="rect">
                <a:avLst/>
              </a:prstGeom>
              <a:blipFill>
                <a:blip r:embed="rId21"/>
                <a:stretch>
                  <a:fillRect l="-1481" r="-741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FE05F02-C59A-8C43-8638-53664F9018D2}"/>
                  </a:ext>
                </a:extLst>
              </p:cNvPr>
              <p:cNvSpPr txBox="1"/>
              <p:nvPr/>
            </p:nvSpPr>
            <p:spPr bwMode="auto">
              <a:xfrm>
                <a:off x="4193226" y="5709047"/>
                <a:ext cx="1620764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FE05F02-C59A-8C43-8638-53664F90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3226" y="5709047"/>
                <a:ext cx="1620764" cy="276999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409C848-6166-2F48-869D-2458BFAF3F55}"/>
                  </a:ext>
                </a:extLst>
              </p:cNvPr>
              <p:cNvSpPr txBox="1"/>
              <p:nvPr/>
            </p:nvSpPr>
            <p:spPr bwMode="auto">
              <a:xfrm>
                <a:off x="4190396" y="6079230"/>
                <a:ext cx="1540614" cy="29892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409C848-6166-2F48-869D-2458BFAF3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0396" y="6079230"/>
                <a:ext cx="1540614" cy="298928"/>
              </a:xfrm>
              <a:prstGeom prst="rect">
                <a:avLst/>
              </a:prstGeom>
              <a:blipFill>
                <a:blip r:embed="rId23"/>
                <a:stretch>
                  <a:fillRect l="-1639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41" grpId="0"/>
      <p:bldP spid="44044" grpId="0" animBg="1"/>
      <p:bldP spid="44045" grpId="0" animBg="1"/>
      <p:bldP spid="27" grpId="0" animBg="1"/>
      <p:bldP spid="4" grpId="0"/>
      <p:bldP spid="20" grpId="0"/>
      <p:bldP spid="25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0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8839"/>
            <a:ext cx="4336027" cy="37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2484438" y="1341438"/>
            <a:ext cx="453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latin typeface="Arial" pitchFamily="34" charset="0"/>
              </a:rPr>
              <a:t>最高高度與射程 </a:t>
            </a:r>
            <a:r>
              <a:rPr lang="en-US" altLang="zh-TW" sz="1800">
                <a:cs typeface="Times New Roman" pitchFamily="18" charset="0"/>
              </a:rPr>
              <a:t>Height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文字方塊 7"/>
              <p:cNvSpPr txBox="1">
                <a:spLocks noChangeArrowheads="1"/>
              </p:cNvSpPr>
              <p:nvPr/>
            </p:nvSpPr>
            <p:spPr bwMode="auto">
              <a:xfrm>
                <a:off x="5399657" y="3994705"/>
                <a:ext cx="2879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Arial" pitchFamily="34" charset="0"/>
                  </a:rPr>
                  <a:t>最遠射程發生在 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latin typeface="Arial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9157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9657" y="3994705"/>
                <a:ext cx="2879996" cy="369332"/>
              </a:xfrm>
              <a:prstGeom prst="rect">
                <a:avLst/>
              </a:prstGeom>
              <a:blipFill>
                <a:blip r:embed="rId3"/>
                <a:stretch>
                  <a:fillRect l="-22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9" name="文字方塊 9"/>
              <p:cNvSpPr txBox="1">
                <a:spLocks noChangeArrowheads="1"/>
              </p:cNvSpPr>
              <p:nvPr/>
            </p:nvSpPr>
            <p:spPr bwMode="auto">
              <a:xfrm>
                <a:off x="5399658" y="4570968"/>
                <a:ext cx="2520453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Arial" pitchFamily="34" charset="0"/>
                  </a:rPr>
                  <a:t>最高點發生在</a:t>
                </a:r>
                <a14:m>
                  <m:oMath xmlns:m="http://schemas.openxmlformats.org/officeDocument/2006/math">
                    <m:r>
                      <a:rPr lang="zh-TW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latin typeface="Arial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9159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9658" y="4570968"/>
                <a:ext cx="2520453" cy="391261"/>
              </a:xfrm>
              <a:prstGeom prst="rect">
                <a:avLst/>
              </a:prstGeom>
              <a:blipFill>
                <a:blip r:embed="rId4"/>
                <a:stretch>
                  <a:fillRect l="-2513" t="-9677" r="-1005" b="-161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61" name="文字方塊 11"/>
          <p:cNvSpPr txBox="1">
            <a:spLocks noChangeArrowheads="1"/>
          </p:cNvSpPr>
          <p:nvPr/>
        </p:nvSpPr>
        <p:spPr bwMode="auto">
          <a:xfrm>
            <a:off x="5399658" y="5147230"/>
            <a:ext cx="32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求出對應時間再代回位置函數。</a:t>
            </a:r>
          </a:p>
        </p:txBody>
      </p:sp>
      <p:sp>
        <p:nvSpPr>
          <p:cNvPr id="49162" name="文字方塊 10"/>
          <p:cNvSpPr txBox="1">
            <a:spLocks noChangeArrowheads="1"/>
          </p:cNvSpPr>
          <p:nvPr/>
        </p:nvSpPr>
        <p:spPr bwMode="auto">
          <a:xfrm>
            <a:off x="2484438" y="908720"/>
            <a:ext cx="4535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有了位置函數，所有問題都可以解答：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C4192EE-EDFA-A342-AC0D-6BB186A86D5A}"/>
                  </a:ext>
                </a:extLst>
              </p:cNvPr>
              <p:cNvSpPr txBox="1"/>
              <p:nvPr/>
            </p:nvSpPr>
            <p:spPr bwMode="auto">
              <a:xfrm>
                <a:off x="5546982" y="2728780"/>
                <a:ext cx="2732671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C4192EE-EDFA-A342-AC0D-6BB186A86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982" y="2728780"/>
                <a:ext cx="2732671" cy="518604"/>
              </a:xfrm>
              <a:prstGeom prst="rect">
                <a:avLst/>
              </a:prstGeom>
              <a:blipFill>
                <a:blip r:embed="rId5"/>
                <a:stretch>
                  <a:fillRect l="-1389" t="-7317" r="-463" b="-146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D23A99-8159-1B4D-B55E-DF0D4A4A9786}"/>
                  </a:ext>
                </a:extLst>
              </p:cNvPr>
              <p:cNvSpPr txBox="1"/>
              <p:nvPr/>
            </p:nvSpPr>
            <p:spPr bwMode="auto">
              <a:xfrm>
                <a:off x="5546982" y="2289215"/>
                <a:ext cx="170886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D23A99-8159-1B4D-B55E-DF0D4A4A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982" y="2289215"/>
                <a:ext cx="1708866" cy="276999"/>
              </a:xfrm>
              <a:prstGeom prst="rect">
                <a:avLst/>
              </a:prstGeom>
              <a:blipFill>
                <a:blip r:embed="rId6"/>
                <a:stretch>
                  <a:fillRect l="-1471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F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15245" r="15279" b="16219"/>
          <a:stretch>
            <a:fillRect/>
          </a:stretch>
        </p:blipFill>
        <p:spPr bwMode="auto">
          <a:xfrm>
            <a:off x="0" y="1285875"/>
            <a:ext cx="42481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Line 5"/>
          <p:cNvSpPr>
            <a:spLocks noChangeShapeType="1"/>
          </p:cNvSpPr>
          <p:nvPr/>
        </p:nvSpPr>
        <p:spPr bwMode="auto">
          <a:xfrm flipV="1">
            <a:off x="2016125" y="2222500"/>
            <a:ext cx="936625" cy="9366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089150" y="3230563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0" name="Text Box 13"/>
          <p:cNvSpPr txBox="1">
            <a:spLocks noChangeArrowheads="1"/>
          </p:cNvSpPr>
          <p:nvPr/>
        </p:nvSpPr>
        <p:spPr bwMode="auto">
          <a:xfrm>
            <a:off x="3348038" y="69215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FF0000"/>
                </a:solidFill>
              </a:rPr>
              <a:t>等速圓周運動的加速度</a:t>
            </a:r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850971" y="479912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</a:rPr>
              <a:t>向心加速度指向圓心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348BC4-5184-EA45-811A-33D91A4E2039}"/>
                  </a:ext>
                </a:extLst>
              </p:cNvPr>
              <p:cNvSpPr/>
              <p:nvPr/>
            </p:nvSpPr>
            <p:spPr>
              <a:xfrm>
                <a:off x="4357878" y="1285875"/>
                <a:ext cx="311560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348BC4-5184-EA45-811A-33D91A4E2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878" y="1285875"/>
                <a:ext cx="3115602" cy="369332"/>
              </a:xfrm>
              <a:prstGeom prst="rect">
                <a:avLst/>
              </a:prstGeom>
              <a:blipFill>
                <a:blip r:embed="rId8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CEF33-C84D-6B4E-B1DF-9576F684490A}"/>
                  </a:ext>
                </a:extLst>
              </p:cNvPr>
              <p:cNvSpPr txBox="1"/>
              <p:nvPr/>
            </p:nvSpPr>
            <p:spPr bwMode="auto">
              <a:xfrm>
                <a:off x="5927129" y="4480011"/>
                <a:ext cx="201452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CEF33-C84D-6B4E-B1DF-9576F684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7129" y="4480011"/>
                <a:ext cx="2014526" cy="276999"/>
              </a:xfrm>
              <a:prstGeom prst="rect">
                <a:avLst/>
              </a:prstGeom>
              <a:blipFill>
                <a:blip r:embed="rId9"/>
                <a:stretch>
                  <a:fillRect l="-625" t="-869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21F8F-3FDA-5A41-A999-001406ABDB77}"/>
                  </a:ext>
                </a:extLst>
              </p:cNvPr>
              <p:cNvSpPr txBox="1"/>
              <p:nvPr/>
            </p:nvSpPr>
            <p:spPr bwMode="auto">
              <a:xfrm>
                <a:off x="4393626" y="3862134"/>
                <a:ext cx="3582391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21F8F-3FDA-5A41-A999-001406AB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626" y="3862134"/>
                <a:ext cx="3582391" cy="276999"/>
              </a:xfrm>
              <a:prstGeom prst="rect">
                <a:avLst/>
              </a:prstGeom>
              <a:blipFill>
                <a:blip r:embed="rId10"/>
                <a:stretch>
                  <a:fillRect l="-709" t="-27273" r="-709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CB9C1F-C48C-A64F-97E7-DD46FB89DC8E}"/>
                  </a:ext>
                </a:extLst>
              </p:cNvPr>
              <p:cNvSpPr txBox="1"/>
              <p:nvPr/>
            </p:nvSpPr>
            <p:spPr bwMode="auto">
              <a:xfrm>
                <a:off x="4383495" y="1890829"/>
                <a:ext cx="4240713" cy="12682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CB9C1F-C48C-A64F-97E7-DD46FB89D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495" y="1890829"/>
                <a:ext cx="4240713" cy="1268296"/>
              </a:xfrm>
              <a:prstGeom prst="rect">
                <a:avLst/>
              </a:prstGeom>
              <a:blipFill>
                <a:blip r:embed="rId11"/>
                <a:stretch>
                  <a:fillRect l="-299" t="-69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11542-8D4B-A14B-8FFE-E7B8BDEA6204}"/>
                  </a:ext>
                </a:extLst>
              </p:cNvPr>
              <p:cNvSpPr txBox="1"/>
              <p:nvPr/>
            </p:nvSpPr>
            <p:spPr bwMode="auto">
              <a:xfrm>
                <a:off x="4383495" y="3284932"/>
                <a:ext cx="304589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11542-8D4B-A14B-8FFE-E7B8BDEA6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495" y="3284932"/>
                <a:ext cx="3045897" cy="276999"/>
              </a:xfrm>
              <a:prstGeom prst="rect">
                <a:avLst/>
              </a:prstGeom>
              <a:blipFill>
                <a:blip r:embed="rId12"/>
                <a:stretch>
                  <a:fillRect l="-415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026395-EDCF-3546-AB32-867E16471FFB}"/>
                  </a:ext>
                </a:extLst>
              </p:cNvPr>
              <p:cNvSpPr/>
              <p:nvPr/>
            </p:nvSpPr>
            <p:spPr>
              <a:xfrm>
                <a:off x="4716016" y="5505846"/>
                <a:ext cx="162441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026395-EDCF-3546-AB32-867E16471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05846"/>
                <a:ext cx="1624419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7AFF59-D225-4C4A-859C-6C29CE899AB0}"/>
              </a:ext>
            </a:extLst>
          </p:cNvPr>
          <p:cNvSpPr/>
          <p:nvPr/>
        </p:nvSpPr>
        <p:spPr>
          <a:xfrm>
            <a:off x="2654357" y="5644345"/>
            <a:ext cx="203132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向心加速度大小</a:t>
            </a:r>
            <a:r>
              <a:rPr lang="en-US" dirty="0"/>
              <a:t>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94161-A438-84AB-DE79-3E359A95A450}"/>
                  </a:ext>
                </a:extLst>
              </p:cNvPr>
              <p:cNvSpPr txBox="1"/>
              <p:nvPr/>
            </p:nvSpPr>
            <p:spPr bwMode="auto">
              <a:xfrm>
                <a:off x="2456354" y="2222500"/>
                <a:ext cx="19800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94161-A438-84AB-DE79-3E359A95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354" y="2222500"/>
                <a:ext cx="198003" cy="307777"/>
              </a:xfrm>
              <a:prstGeom prst="rect">
                <a:avLst/>
              </a:prstGeom>
              <a:blipFill>
                <a:blip r:embed="rId14"/>
                <a:stretch>
                  <a:fillRect l="-31250" t="-40000" r="-12500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62E15-A9FB-ECB6-C272-744948CB6561}"/>
                  </a:ext>
                </a:extLst>
              </p:cNvPr>
              <p:cNvSpPr txBox="1"/>
              <p:nvPr/>
            </p:nvSpPr>
            <p:spPr bwMode="auto">
              <a:xfrm>
                <a:off x="2275653" y="2921595"/>
                <a:ext cx="36375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62E15-A9FB-ECB6-C272-744948CB6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5653" y="2921595"/>
                <a:ext cx="363754" cy="307777"/>
              </a:xfrm>
              <a:prstGeom prst="rect">
                <a:avLst/>
              </a:prstGeom>
              <a:blipFill>
                <a:blip r:embed="rId15"/>
                <a:stretch>
                  <a:fillRect l="-13793" r="-10345"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D1462D-E13C-817D-BF6F-212E4D16FA51}"/>
                  </a:ext>
                </a:extLst>
              </p:cNvPr>
              <p:cNvSpPr txBox="1"/>
              <p:nvPr/>
            </p:nvSpPr>
            <p:spPr bwMode="auto">
              <a:xfrm>
                <a:off x="2796894" y="2536923"/>
                <a:ext cx="311234" cy="307777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D1462D-E13C-817D-BF6F-212E4D16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6894" y="2536923"/>
                <a:ext cx="311234" cy="307777"/>
              </a:xfrm>
              <a:prstGeom prst="rect">
                <a:avLst/>
              </a:prstGeom>
              <a:blipFill>
                <a:blip r:embed="rId16"/>
                <a:stretch>
                  <a:fillRect l="-4000" t="-34615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_P_10_5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>
            <a:off x="1187624" y="2636912"/>
            <a:ext cx="6537548" cy="2557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561EF6-BED2-144D-AF00-AE1DEB891ACA}"/>
                  </a:ext>
                </a:extLst>
              </p:cNvPr>
              <p:cNvSpPr txBox="1"/>
              <p:nvPr/>
            </p:nvSpPr>
            <p:spPr bwMode="auto">
              <a:xfrm>
                <a:off x="2987824" y="1826501"/>
                <a:ext cx="2732671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561EF6-BED2-144D-AF00-AE1DEB89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826501"/>
                <a:ext cx="2732671" cy="518604"/>
              </a:xfrm>
              <a:prstGeom prst="rect">
                <a:avLst/>
              </a:prstGeom>
              <a:blipFill>
                <a:blip r:embed="rId3"/>
                <a:stretch>
                  <a:fillRect l="-1389" t="-7317" b="-1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536B6D-5437-4F4E-9B02-DD4E3772106D}"/>
                  </a:ext>
                </a:extLst>
              </p:cNvPr>
              <p:cNvSpPr txBox="1"/>
              <p:nvPr/>
            </p:nvSpPr>
            <p:spPr bwMode="auto">
              <a:xfrm>
                <a:off x="2987824" y="1386936"/>
                <a:ext cx="170886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536B6D-5437-4F4E-9B02-DD4E3772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386936"/>
                <a:ext cx="1708866" cy="276999"/>
              </a:xfrm>
              <a:prstGeom prst="rect">
                <a:avLst/>
              </a:prstGeom>
              <a:blipFill>
                <a:blip r:embed="rId4"/>
                <a:stretch>
                  <a:fillRect l="-735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2BACE4-81B3-614E-A7DF-6361EA544644}"/>
              </a:ext>
            </a:extLst>
          </p:cNvPr>
          <p:cNvSpPr txBox="1"/>
          <p:nvPr/>
        </p:nvSpPr>
        <p:spPr bwMode="auto">
          <a:xfrm>
            <a:off x="2987824" y="5445224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800" dirty="0"/>
              <a:t>問落地距離。</a:t>
            </a:r>
          </a:p>
        </p:txBody>
      </p:sp>
    </p:spTree>
    <p:extLst>
      <p:ext uri="{BB962C8B-B14F-4D97-AF65-F5344CB8AC3E}">
        <p14:creationId xmlns:p14="http://schemas.microsoft.com/office/powerpoint/2010/main" val="285438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0" y="260647"/>
            <a:ext cx="7451091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9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D:\Dropbox\Documents\課程\YoungTextBook\Images\Chapter03\A_Images\A_Figures_and_Photos\03_29_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0737"/>
            <a:ext cx="4894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3" descr="D:\Dropbox\Documents\課程\YoungTextBook\Images\Chapter03\A_Images\A_Figures_and_Photos\03_Pg88_Un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10148" cy="19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7AB524-A34D-7A4F-A10F-0912CFD6AE6E}"/>
                  </a:ext>
                </a:extLst>
              </p:cNvPr>
              <p:cNvSpPr/>
              <p:nvPr/>
            </p:nvSpPr>
            <p:spPr>
              <a:xfrm>
                <a:off x="3759790" y="5229200"/>
                <a:ext cx="162441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7AB524-A34D-7A4F-A10F-0912CFD6A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90" y="5229200"/>
                <a:ext cx="1624419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" y="3235075"/>
            <a:ext cx="2828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3591314" y="5730584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牛頓運動定律</a:t>
            </a:r>
          </a:p>
        </p:txBody>
      </p:sp>
      <p:sp>
        <p:nvSpPr>
          <p:cNvPr id="10245" name="文字方塊 14"/>
          <p:cNvSpPr txBox="1">
            <a:spLocks noChangeArrowheads="1"/>
          </p:cNvSpPr>
          <p:nvPr/>
        </p:nvSpPr>
        <p:spPr bwMode="auto">
          <a:xfrm>
            <a:off x="2192923" y="1228203"/>
            <a:ext cx="146791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地球影響</a:t>
            </a:r>
          </a:p>
        </p:txBody>
      </p:sp>
      <p:sp>
        <p:nvSpPr>
          <p:cNvPr id="10246" name="文字方塊 15"/>
          <p:cNvSpPr txBox="1">
            <a:spLocks noChangeArrowheads="1"/>
          </p:cNvSpPr>
          <p:nvPr/>
        </p:nvSpPr>
        <p:spPr bwMode="auto">
          <a:xfrm>
            <a:off x="4511178" y="1238696"/>
            <a:ext cx="1574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蘋果加速度</a:t>
            </a:r>
          </a:p>
        </p:txBody>
      </p:sp>
      <p:sp>
        <p:nvSpPr>
          <p:cNvPr id="18" name="左-右雙向箭號 17"/>
          <p:cNvSpPr/>
          <p:nvPr/>
        </p:nvSpPr>
        <p:spPr>
          <a:xfrm>
            <a:off x="3629123" y="1319778"/>
            <a:ext cx="649287" cy="215900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3556197" y="3682367"/>
            <a:ext cx="5120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經驗顯示：質量越大越難推動！需要越大的力。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3581743" y="4688442"/>
            <a:ext cx="531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加速度是指向地心，因此力與加速度都有方向性。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915816" y="1602680"/>
            <a:ext cx="1012750" cy="1626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2" name="Picture 2" descr="D:\Dropbox\Documents\課程\YoungTextBook\Images\Chapter04\A_Images\A_Figures_and_Photos\04_0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10" y="1461528"/>
            <a:ext cx="2082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419196" y="3169672"/>
            <a:ext cx="4724804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/>
              <a:t>將一物體對另一物體的影響，稱為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力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2521424" y="81240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</a:t>
            </a:r>
          </a:p>
        </p:txBody>
      </p:sp>
      <p:sp>
        <p:nvSpPr>
          <p:cNvPr id="10256" name="Text Box 9"/>
          <p:cNvSpPr txBox="1">
            <a:spLocks noChangeArrowheads="1"/>
          </p:cNvSpPr>
          <p:nvPr/>
        </p:nvSpPr>
        <p:spPr bwMode="auto">
          <a:xfrm>
            <a:off x="4915324" y="81315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果</a:t>
            </a:r>
          </a:p>
        </p:txBody>
      </p:sp>
      <p:cxnSp>
        <p:nvCxnSpPr>
          <p:cNvPr id="3" name="直線箭頭接點 2"/>
          <p:cNvCxnSpPr>
            <a:cxnSpLocks noChangeShapeType="1"/>
          </p:cNvCxnSpPr>
          <p:nvPr/>
        </p:nvCxnSpPr>
        <p:spPr bwMode="auto">
          <a:xfrm flipH="1">
            <a:off x="1801242" y="3954212"/>
            <a:ext cx="720725" cy="5032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729805" y="388277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箭頭接點 24"/>
          <p:cNvCxnSpPr>
            <a:cxnSpLocks noChangeShapeType="1"/>
          </p:cNvCxnSpPr>
          <p:nvPr/>
        </p:nvCxnSpPr>
        <p:spPr bwMode="auto">
          <a:xfrm>
            <a:off x="650305" y="4601912"/>
            <a:ext cx="215900" cy="6477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650305" y="4457450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4412158" y="1564133"/>
            <a:ext cx="530820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581743" y="3265227"/>
                <a:ext cx="82291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43" y="3265227"/>
                <a:ext cx="8229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585718" y="4163263"/>
                <a:ext cx="1028102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718" y="4163263"/>
                <a:ext cx="10281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581743" y="5213218"/>
                <a:ext cx="1032077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43" y="5213218"/>
                <a:ext cx="1032077" cy="402931"/>
              </a:xfrm>
              <a:prstGeom prst="rect">
                <a:avLst/>
              </a:prstGeom>
              <a:blipFill>
                <a:blip r:embed="rId6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/>
      <p:bldP spid="20" grpId="0"/>
      <p:bldP spid="21" grpId="0"/>
      <p:bldP spid="19" grpId="0" animBg="1"/>
      <p:bldP spid="23" grpId="0"/>
      <p:bldP spid="5" grpId="0"/>
      <p:bldP spid="26" grpId="0"/>
      <p:bldP spid="24" grpId="0" animBg="1"/>
      <p:bldP spid="2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1835150" y="1341438"/>
            <a:ext cx="705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要求每一個有質量</a:t>
            </a:r>
            <a:r>
              <a:rPr lang="zh-TW" altLang="en-US" sz="1800" dirty="0"/>
              <a:t>的物體，</a:t>
            </a:r>
            <a:r>
              <a:rPr lang="zh-TW" altLang="en-US" sz="1800" dirty="0">
                <a:solidFill>
                  <a:srgbClr val="FF0000"/>
                </a:solidFill>
              </a:rPr>
              <a:t>每一個方向</a:t>
            </a:r>
            <a:r>
              <a:rPr lang="zh-TW" altLang="en-US" sz="1800" dirty="0"/>
              <a:t>都滿足一個牛頓第二定律！</a:t>
            </a:r>
          </a:p>
        </p:txBody>
      </p:sp>
      <p:sp>
        <p:nvSpPr>
          <p:cNvPr id="17411" name="文字方塊 2"/>
          <p:cNvSpPr txBox="1">
            <a:spLocks noChangeArrowheads="1"/>
          </p:cNvSpPr>
          <p:nvPr/>
        </p:nvSpPr>
        <p:spPr bwMode="auto">
          <a:xfrm>
            <a:off x="1835150" y="1773238"/>
            <a:ext cx="5689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無質量或質量可以忽略者，要求其所受合力必須為零。</a:t>
            </a:r>
          </a:p>
        </p:txBody>
      </p:sp>
      <p:pic>
        <p:nvPicPr>
          <p:cNvPr id="17412" name="Picture 5" descr="D:\Dropbox\Documents\課程\YoungTextBook\Images\Chapter04\A_Images\A_Figures_and_Photos\04_3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49863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字方塊 4"/>
          <p:cNvSpPr txBox="1">
            <a:spLocks noChangeArrowheads="1"/>
          </p:cNvSpPr>
          <p:nvPr/>
        </p:nvSpPr>
        <p:spPr bwMode="auto">
          <a:xfrm>
            <a:off x="1835150" y="909638"/>
            <a:ext cx="4535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將未知的力與加速度以符號代表。</a:t>
            </a:r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1835150" y="220503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聯立方程式，解出未知量。</a:t>
            </a:r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3924300" y="4048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解題訣竅：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14400"/>
            <a:ext cx="416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79F56-0B0B-49A3-6CEC-A83320218504}"/>
              </a:ext>
            </a:extLst>
          </p:cNvPr>
          <p:cNvSpPr txBox="1"/>
          <p:nvPr/>
        </p:nvSpPr>
        <p:spPr>
          <a:xfrm>
            <a:off x="3491880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計算旋轉速度！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0" tIns="0" rIns="0" bIns="0" rtlCol="0" anchor="ctr"/>
      <a:lstStyle>
        <a:defPPr algn="ctr">
          <a:defRPr sz="1400" i="1" smtClean="0">
            <a:solidFill>
              <a:schemeClr val="tx1"/>
            </a:solidFill>
            <a:latin typeface="Cambria Math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eaLnBrk="1" hangingPunct="1">
          <a:spcBef>
            <a:spcPct val="50000"/>
          </a:spcBef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5485</TotalTime>
  <Words>2567</Words>
  <Application>Microsoft Macintosh PowerPoint</Application>
  <PresentationFormat>On-screen Show (4:3)</PresentationFormat>
  <Paragraphs>353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Cambria Math</vt:lpstr>
      <vt:lpstr>Tahoma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chvchang</dc:creator>
  <cp:lastModifiedBy>Chia-Hung Vincent Chang</cp:lastModifiedBy>
  <cp:revision>480</cp:revision>
  <cp:lastPrinted>1601-01-01T00:00:00Z</cp:lastPrinted>
  <dcterms:created xsi:type="dcterms:W3CDTF">1601-01-01T00:00:00Z</dcterms:created>
  <dcterms:modified xsi:type="dcterms:W3CDTF">2024-10-12T15:41:33Z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