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1801" r:id="rId2"/>
    <p:sldId id="934" r:id="rId3"/>
    <p:sldId id="1802" r:id="rId4"/>
    <p:sldId id="1763" r:id="rId5"/>
    <p:sldId id="1803" r:id="rId6"/>
    <p:sldId id="1771" r:id="rId7"/>
    <p:sldId id="1804" r:id="rId8"/>
    <p:sldId id="1805" r:id="rId9"/>
    <p:sldId id="1766" r:id="rId10"/>
    <p:sldId id="1764" r:id="rId11"/>
    <p:sldId id="1577" r:id="rId12"/>
    <p:sldId id="1765" r:id="rId13"/>
    <p:sldId id="1606" r:id="rId14"/>
    <p:sldId id="952" r:id="rId15"/>
    <p:sldId id="1811" r:id="rId16"/>
    <p:sldId id="1806" r:id="rId17"/>
    <p:sldId id="1812" r:id="rId18"/>
    <p:sldId id="1813" r:id="rId19"/>
    <p:sldId id="1814" r:id="rId20"/>
    <p:sldId id="1807" r:id="rId21"/>
    <p:sldId id="1882" r:id="rId22"/>
    <p:sldId id="1815" r:id="rId23"/>
    <p:sldId id="1816" r:id="rId24"/>
    <p:sldId id="363" r:id="rId25"/>
    <p:sldId id="1633" r:id="rId26"/>
    <p:sldId id="1726" r:id="rId27"/>
    <p:sldId id="1823" r:id="rId28"/>
    <p:sldId id="1867" r:id="rId29"/>
    <p:sldId id="1868" r:id="rId30"/>
    <p:sldId id="1869" r:id="rId31"/>
    <p:sldId id="541" r:id="rId32"/>
    <p:sldId id="289" r:id="rId33"/>
    <p:sldId id="286" r:id="rId34"/>
    <p:sldId id="414" r:id="rId35"/>
    <p:sldId id="1808" r:id="rId36"/>
    <p:sldId id="586" r:id="rId37"/>
    <p:sldId id="1870" r:id="rId38"/>
    <p:sldId id="1871" r:id="rId39"/>
    <p:sldId id="528" r:id="rId40"/>
    <p:sldId id="1872" r:id="rId41"/>
    <p:sldId id="548" r:id="rId42"/>
    <p:sldId id="840" r:id="rId43"/>
    <p:sldId id="1877" r:id="rId44"/>
    <p:sldId id="345" r:id="rId45"/>
    <p:sldId id="1864" r:id="rId46"/>
    <p:sldId id="392" r:id="rId47"/>
    <p:sldId id="1830" r:id="rId48"/>
    <p:sldId id="1866" r:id="rId49"/>
    <p:sldId id="1573" r:id="rId50"/>
    <p:sldId id="909" r:id="rId51"/>
    <p:sldId id="1706" r:id="rId52"/>
    <p:sldId id="1719" r:id="rId53"/>
    <p:sldId id="972" r:id="rId54"/>
    <p:sldId id="1579" r:id="rId55"/>
    <p:sldId id="1631" r:id="rId56"/>
    <p:sldId id="1697" r:id="rId57"/>
    <p:sldId id="1731" r:id="rId58"/>
    <p:sldId id="1575" r:id="rId59"/>
    <p:sldId id="1655" r:id="rId60"/>
    <p:sldId id="1874" r:id="rId61"/>
    <p:sldId id="1702" r:id="rId62"/>
    <p:sldId id="1857" r:id="rId63"/>
    <p:sldId id="1883" r:id="rId64"/>
    <p:sldId id="1878" r:id="rId65"/>
    <p:sldId id="1879" r:id="rId66"/>
    <p:sldId id="1880" r:id="rId67"/>
    <p:sldId id="1881" r:id="rId68"/>
    <p:sldId id="1873" r:id="rId6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32"/>
    <p:restoredTop sz="96197" autoAdjust="0"/>
  </p:normalViewPr>
  <p:slideViewPr>
    <p:cSldViewPr>
      <p:cViewPr varScale="1">
        <p:scale>
          <a:sx n="107" d="100"/>
          <a:sy n="107" d="100"/>
        </p:scale>
        <p:origin x="184" y="52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2025/4/8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57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2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image" Target="../media/image2450.png"/><Relationship Id="rId7" Type="http://schemas.openxmlformats.org/officeDocument/2006/relationships/image" Target="../media/image311.png"/><Relationship Id="rId2" Type="http://schemas.openxmlformats.org/officeDocument/2006/relationships/image" Target="../media/image2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1.png"/><Relationship Id="rId5" Type="http://schemas.openxmlformats.org/officeDocument/2006/relationships/image" Target="../media/image2470.png"/><Relationship Id="rId10" Type="http://schemas.openxmlformats.org/officeDocument/2006/relationships/image" Target="../media/image315.png"/><Relationship Id="rId9" Type="http://schemas.openxmlformats.org/officeDocument/2006/relationships/image" Target="../media/image3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0.png"/><Relationship Id="rId3" Type="http://schemas.openxmlformats.org/officeDocument/2006/relationships/image" Target="../media/image2891.png"/><Relationship Id="rId7" Type="http://schemas.openxmlformats.org/officeDocument/2006/relationships/image" Target="../media/image2940.png"/><Relationship Id="rId2" Type="http://schemas.openxmlformats.org/officeDocument/2006/relationships/image" Target="../media/image2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0.png"/><Relationship Id="rId5" Type="http://schemas.openxmlformats.org/officeDocument/2006/relationships/image" Target="../media/image2920.png"/><Relationship Id="rId4" Type="http://schemas.openxmlformats.org/officeDocument/2006/relationships/image" Target="../media/image2900.png"/><Relationship Id="rId9" Type="http://schemas.openxmlformats.org/officeDocument/2006/relationships/image" Target="../media/image243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1.png"/><Relationship Id="rId3" Type="http://schemas.openxmlformats.org/officeDocument/2006/relationships/image" Target="../media/image2610.png"/><Relationship Id="rId7" Type="http://schemas.openxmlformats.org/officeDocument/2006/relationships/image" Target="../media/image2971.png"/><Relationship Id="rId2" Type="http://schemas.openxmlformats.org/officeDocument/2006/relationships/image" Target="../media/image2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0.png"/><Relationship Id="rId5" Type="http://schemas.openxmlformats.org/officeDocument/2006/relationships/image" Target="../media/image2910.png"/><Relationship Id="rId10" Type="http://schemas.openxmlformats.org/officeDocument/2006/relationships/image" Target="../media/image3130.png"/><Relationship Id="rId4" Type="http://schemas.openxmlformats.org/officeDocument/2006/relationships/image" Target="../media/image10.jpeg"/><Relationship Id="rId9" Type="http://schemas.openxmlformats.org/officeDocument/2006/relationships/image" Target="../media/image31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0.png"/><Relationship Id="rId3" Type="http://schemas.openxmlformats.org/officeDocument/2006/relationships/image" Target="../media/image2960.png"/><Relationship Id="rId7" Type="http://schemas.openxmlformats.org/officeDocument/2006/relationships/image" Target="../media/image300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90.png"/><Relationship Id="rId5" Type="http://schemas.openxmlformats.org/officeDocument/2006/relationships/image" Target="../media/image2980.png"/><Relationship Id="rId4" Type="http://schemas.openxmlformats.org/officeDocument/2006/relationships/image" Target="../media/image2970.png"/><Relationship Id="rId9" Type="http://schemas.openxmlformats.org/officeDocument/2006/relationships/image" Target="../media/image30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2.png"/><Relationship Id="rId5" Type="http://schemas.openxmlformats.org/officeDocument/2006/relationships/image" Target="../media/image910.png"/><Relationship Id="rId4" Type="http://schemas.openxmlformats.org/officeDocument/2006/relationships/image" Target="../media/image8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7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600.png"/><Relationship Id="rId7" Type="http://schemas.openxmlformats.org/officeDocument/2006/relationships/image" Target="../media/image800.png"/><Relationship Id="rId12" Type="http://schemas.openxmlformats.org/officeDocument/2006/relationships/image" Target="../media/image85.png"/><Relationship Id="rId2" Type="http://schemas.openxmlformats.org/officeDocument/2006/relationships/image" Target="../media/image7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4.png"/><Relationship Id="rId5" Type="http://schemas.openxmlformats.org/officeDocument/2006/relationships/image" Target="../media/image780.png"/><Relationship Id="rId10" Type="http://schemas.openxmlformats.org/officeDocument/2006/relationships/image" Target="../media/image83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540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13" Type="http://schemas.openxmlformats.org/officeDocument/2006/relationships/image" Target="../media/image113.png"/><Relationship Id="rId18" Type="http://schemas.openxmlformats.org/officeDocument/2006/relationships/image" Target="../media/image1180.png"/><Relationship Id="rId3" Type="http://schemas.openxmlformats.org/officeDocument/2006/relationships/image" Target="../media/image950.png"/><Relationship Id="rId21" Type="http://schemas.openxmlformats.org/officeDocument/2006/relationships/image" Target="../media/image121.png"/><Relationship Id="rId7" Type="http://schemas.openxmlformats.org/officeDocument/2006/relationships/image" Target="../media/image109.png"/><Relationship Id="rId12" Type="http://schemas.openxmlformats.org/officeDocument/2006/relationships/image" Target="../media/image1120.png"/><Relationship Id="rId17" Type="http://schemas.openxmlformats.org/officeDocument/2006/relationships/image" Target="../media/image1170.png"/><Relationship Id="rId2" Type="http://schemas.openxmlformats.org/officeDocument/2006/relationships/image" Target="../media/image890.png"/><Relationship Id="rId16" Type="http://schemas.openxmlformats.org/officeDocument/2006/relationships/image" Target="../media/image116.png"/><Relationship Id="rId20" Type="http://schemas.openxmlformats.org/officeDocument/2006/relationships/image" Target="../media/image1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1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961.png"/><Relationship Id="rId9" Type="http://schemas.openxmlformats.org/officeDocument/2006/relationships/image" Target="../media/image1010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8" Type="http://schemas.openxmlformats.org/officeDocument/2006/relationships/image" Target="../media/image1250.png"/><Relationship Id="rId26" Type="http://schemas.openxmlformats.org/officeDocument/2006/relationships/image" Target="../media/image132.png"/><Relationship Id="rId3" Type="http://schemas.openxmlformats.org/officeDocument/2006/relationships/image" Target="../media/image124.png"/><Relationship Id="rId21" Type="http://schemas.openxmlformats.org/officeDocument/2006/relationships/image" Target="../media/image1282.png"/><Relationship Id="rId7" Type="http://schemas.openxmlformats.org/officeDocument/2006/relationships/image" Target="../media/image125.png"/><Relationship Id="rId25" Type="http://schemas.openxmlformats.org/officeDocument/2006/relationships/image" Target="../media/image14.png"/><Relationship Id="rId2" Type="http://schemas.openxmlformats.org/officeDocument/2006/relationships/image" Target="../media/image721.png"/><Relationship Id="rId20" Type="http://schemas.openxmlformats.org/officeDocument/2006/relationships/image" Target="../media/image1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1.png"/><Relationship Id="rId24" Type="http://schemas.openxmlformats.org/officeDocument/2006/relationships/image" Target="../media/image1310.png"/><Relationship Id="rId23" Type="http://schemas.openxmlformats.org/officeDocument/2006/relationships/image" Target="../media/image130.png"/><Relationship Id="rId10" Type="http://schemas.openxmlformats.org/officeDocument/2006/relationships/image" Target="../media/image128.png"/><Relationship Id="rId19" Type="http://schemas.openxmlformats.org/officeDocument/2006/relationships/image" Target="../media/image1261.png"/><Relationship Id="rId4" Type="http://schemas.openxmlformats.org/officeDocument/2006/relationships/image" Target="../media/image1171.png"/><Relationship Id="rId9" Type="http://schemas.openxmlformats.org/officeDocument/2006/relationships/image" Target="../media/image127.png"/><Relationship Id="rId22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image" Target="../media/image1041.png"/><Relationship Id="rId7" Type="http://schemas.openxmlformats.org/officeDocument/2006/relationships/image" Target="../media/image10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0.png"/><Relationship Id="rId11" Type="http://schemas.openxmlformats.org/officeDocument/2006/relationships/image" Target="../media/image2.jpeg"/><Relationship Id="rId5" Type="http://schemas.openxmlformats.org/officeDocument/2006/relationships/image" Target="../media/image1061.png"/><Relationship Id="rId10" Type="http://schemas.openxmlformats.org/officeDocument/2006/relationships/image" Target="../media/image118.png"/><Relationship Id="rId4" Type="http://schemas.openxmlformats.org/officeDocument/2006/relationships/image" Target="../media/image105.png"/><Relationship Id="rId9" Type="http://schemas.openxmlformats.org/officeDocument/2006/relationships/image" Target="../media/image1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17" Type="http://schemas.openxmlformats.org/officeDocument/2006/relationships/image" Target="../media/image189.png"/><Relationship Id="rId2" Type="http://schemas.openxmlformats.org/officeDocument/2006/relationships/image" Target="../media/image180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15" Type="http://schemas.openxmlformats.org/officeDocument/2006/relationships/image" Target="../media/image187.png"/><Relationship Id="rId4" Type="http://schemas.openxmlformats.org/officeDocument/2006/relationships/image" Target="../media/image185.png"/><Relationship Id="rId14" Type="http://schemas.openxmlformats.org/officeDocument/2006/relationships/image" Target="../media/image186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1.png"/><Relationship Id="rId3" Type="http://schemas.openxmlformats.org/officeDocument/2006/relationships/image" Target="../media/image1722.png"/><Relationship Id="rId21" Type="http://schemas.openxmlformats.org/officeDocument/2006/relationships/image" Target="../media/image183.png"/><Relationship Id="rId7" Type="http://schemas.openxmlformats.org/officeDocument/2006/relationships/image" Target="../media/image176.png"/><Relationship Id="rId12" Type="http://schemas.openxmlformats.org/officeDocument/2006/relationships/image" Target="../media/image1341.png"/><Relationship Id="rId17" Type="http://schemas.openxmlformats.org/officeDocument/2006/relationships/image" Target="../media/image179.png"/><Relationship Id="rId2" Type="http://schemas.openxmlformats.org/officeDocument/2006/relationships/image" Target="../media/image17110.png"/><Relationship Id="rId16" Type="http://schemas.openxmlformats.org/officeDocument/2006/relationships/image" Target="../media/image178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3.png"/><Relationship Id="rId15" Type="http://schemas.openxmlformats.org/officeDocument/2006/relationships/image" Target="../media/image177.png"/><Relationship Id="rId19" Type="http://schemas.openxmlformats.org/officeDocument/2006/relationships/image" Target="../media/image182.png"/><Relationship Id="rId4" Type="http://schemas.openxmlformats.org/officeDocument/2006/relationships/image" Target="../media/image1730.png"/><Relationship Id="rId14" Type="http://schemas.openxmlformats.org/officeDocument/2006/relationships/image" Target="../media/image13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0.png"/><Relationship Id="rId3" Type="http://schemas.openxmlformats.org/officeDocument/2006/relationships/image" Target="../media/image190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11" Type="http://schemas.openxmlformats.org/officeDocument/2006/relationships/image" Target="../media/image199.png"/><Relationship Id="rId5" Type="http://schemas.openxmlformats.org/officeDocument/2006/relationships/image" Target="../media/image192.png"/><Relationship Id="rId15" Type="http://schemas.openxmlformats.org/officeDocument/2006/relationships/image" Target="../media/image2032.png"/><Relationship Id="rId10" Type="http://schemas.openxmlformats.org/officeDocument/2006/relationships/image" Target="../media/image198.png"/><Relationship Id="rId4" Type="http://schemas.openxmlformats.org/officeDocument/2006/relationships/image" Target="../media/image191.png"/><Relationship Id="rId9" Type="http://schemas.openxmlformats.org/officeDocument/2006/relationships/image" Target="../media/image197.png"/><Relationship Id="rId14" Type="http://schemas.openxmlformats.org/officeDocument/2006/relationships/image" Target="../media/image20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41.png"/><Relationship Id="rId3" Type="http://schemas.openxmlformats.org/officeDocument/2006/relationships/image" Target="../media/image15.jpeg"/><Relationship Id="rId7" Type="http://schemas.openxmlformats.org/officeDocument/2006/relationships/image" Target="../media/image4431.png"/><Relationship Id="rId2" Type="http://schemas.openxmlformats.org/officeDocument/2006/relationships/image" Target="../media/image24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21.png"/><Relationship Id="rId5" Type="http://schemas.openxmlformats.org/officeDocument/2006/relationships/image" Target="../media/image16.jpeg"/><Relationship Id="rId4" Type="http://schemas.openxmlformats.org/officeDocument/2006/relationships/image" Target="../media/image4400.png"/><Relationship Id="rId9" Type="http://schemas.openxmlformats.org/officeDocument/2006/relationships/image" Target="../media/image27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47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820.png"/><Relationship Id="rId4" Type="http://schemas.openxmlformats.org/officeDocument/2006/relationships/image" Target="../media/image12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00.png"/><Relationship Id="rId18" Type="http://schemas.openxmlformats.org/officeDocument/2006/relationships/image" Target="../media/image2250.png"/><Relationship Id="rId3" Type="http://schemas.openxmlformats.org/officeDocument/2006/relationships/image" Target="../media/image2050.png"/><Relationship Id="rId7" Type="http://schemas.openxmlformats.org/officeDocument/2006/relationships/image" Target="../media/image2140.png"/><Relationship Id="rId12" Type="http://schemas.openxmlformats.org/officeDocument/2006/relationships/image" Target="../media/image2190.png"/><Relationship Id="rId17" Type="http://schemas.openxmlformats.org/officeDocument/2006/relationships/image" Target="../media/image2241.png"/><Relationship Id="rId2" Type="http://schemas.openxmlformats.org/officeDocument/2006/relationships/image" Target="../media/image2030.png"/><Relationship Id="rId16" Type="http://schemas.openxmlformats.org/officeDocument/2006/relationships/image" Target="../media/image2230.png"/><Relationship Id="rId20" Type="http://schemas.openxmlformats.org/officeDocument/2006/relationships/image" Target="../media/image2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1.png"/><Relationship Id="rId11" Type="http://schemas.openxmlformats.org/officeDocument/2006/relationships/image" Target="../media/image2180.png"/><Relationship Id="rId5" Type="http://schemas.openxmlformats.org/officeDocument/2006/relationships/image" Target="../media/image2120.png"/><Relationship Id="rId15" Type="http://schemas.openxmlformats.org/officeDocument/2006/relationships/image" Target="../media/image2220.png"/><Relationship Id="rId10" Type="http://schemas.openxmlformats.org/officeDocument/2006/relationships/image" Target="../media/image20.jpeg"/><Relationship Id="rId19" Type="http://schemas.openxmlformats.org/officeDocument/2006/relationships/image" Target="../media/image2260.png"/><Relationship Id="rId4" Type="http://schemas.openxmlformats.org/officeDocument/2006/relationships/image" Target="../media/image2070.png"/><Relationship Id="rId9" Type="http://schemas.openxmlformats.org/officeDocument/2006/relationships/image" Target="../media/image21600.png"/><Relationship Id="rId14" Type="http://schemas.openxmlformats.org/officeDocument/2006/relationships/image" Target="../media/image22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2.png"/><Relationship Id="rId3" Type="http://schemas.openxmlformats.org/officeDocument/2006/relationships/image" Target="../media/image477.png"/><Relationship Id="rId7" Type="http://schemas.openxmlformats.org/officeDocument/2006/relationships/image" Target="../media/image48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0.png"/><Relationship Id="rId5" Type="http://schemas.openxmlformats.org/officeDocument/2006/relationships/image" Target="../media/image479.png"/><Relationship Id="rId10" Type="http://schemas.openxmlformats.org/officeDocument/2006/relationships/image" Target="../media/image484.png"/><Relationship Id="rId4" Type="http://schemas.openxmlformats.org/officeDocument/2006/relationships/image" Target="../media/image23.jpeg"/><Relationship Id="rId9" Type="http://schemas.openxmlformats.org/officeDocument/2006/relationships/image" Target="../media/image4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13" Type="http://schemas.openxmlformats.org/officeDocument/2006/relationships/image" Target="../media/image496.png"/><Relationship Id="rId18" Type="http://schemas.openxmlformats.org/officeDocument/2006/relationships/image" Target="../media/image500.png"/><Relationship Id="rId3" Type="http://schemas.openxmlformats.org/officeDocument/2006/relationships/image" Target="../media/image20.jpeg"/><Relationship Id="rId21" Type="http://schemas.openxmlformats.org/officeDocument/2006/relationships/image" Target="../media/image503.png"/><Relationship Id="rId7" Type="http://schemas.openxmlformats.org/officeDocument/2006/relationships/image" Target="../media/image490.png"/><Relationship Id="rId12" Type="http://schemas.openxmlformats.org/officeDocument/2006/relationships/image" Target="../media/image495.png"/><Relationship Id="rId17" Type="http://schemas.openxmlformats.org/officeDocument/2006/relationships/image" Target="../media/image23.jpeg"/><Relationship Id="rId2" Type="http://schemas.openxmlformats.org/officeDocument/2006/relationships/image" Target="../media/image486.png"/><Relationship Id="rId16" Type="http://schemas.openxmlformats.org/officeDocument/2006/relationships/image" Target="../media/image499.png"/><Relationship Id="rId20" Type="http://schemas.openxmlformats.org/officeDocument/2006/relationships/image" Target="../media/image5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9.png"/><Relationship Id="rId11" Type="http://schemas.openxmlformats.org/officeDocument/2006/relationships/image" Target="../media/image494.png"/><Relationship Id="rId5" Type="http://schemas.openxmlformats.org/officeDocument/2006/relationships/image" Target="../media/image488.png"/><Relationship Id="rId15" Type="http://schemas.openxmlformats.org/officeDocument/2006/relationships/image" Target="../media/image26.png"/><Relationship Id="rId23" Type="http://schemas.openxmlformats.org/officeDocument/2006/relationships/image" Target="../media/image505.png"/><Relationship Id="rId10" Type="http://schemas.openxmlformats.org/officeDocument/2006/relationships/image" Target="../media/image493.png"/><Relationship Id="rId19" Type="http://schemas.openxmlformats.org/officeDocument/2006/relationships/image" Target="../media/image501.png"/><Relationship Id="rId4" Type="http://schemas.openxmlformats.org/officeDocument/2006/relationships/image" Target="../media/image487.png"/><Relationship Id="rId9" Type="http://schemas.openxmlformats.org/officeDocument/2006/relationships/image" Target="../media/image492.png"/><Relationship Id="rId14" Type="http://schemas.openxmlformats.org/officeDocument/2006/relationships/image" Target="../media/image497.png"/><Relationship Id="rId22" Type="http://schemas.openxmlformats.org/officeDocument/2006/relationships/image" Target="../media/image5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9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95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5.png"/><Relationship Id="rId3" Type="http://schemas.openxmlformats.org/officeDocument/2006/relationships/image" Target="../media/image28.jpeg"/><Relationship Id="rId7" Type="http://schemas.openxmlformats.org/officeDocument/2006/relationships/image" Target="../media/image358.png"/><Relationship Id="rId12" Type="http://schemas.openxmlformats.org/officeDocument/2006/relationships/image" Target="../media/image3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png"/><Relationship Id="rId11" Type="http://schemas.openxmlformats.org/officeDocument/2006/relationships/image" Target="../media/image363.png"/><Relationship Id="rId5" Type="http://schemas.openxmlformats.org/officeDocument/2006/relationships/image" Target="../media/image356.png"/><Relationship Id="rId10" Type="http://schemas.openxmlformats.org/officeDocument/2006/relationships/image" Target="../media/image362.png"/><Relationship Id="rId4" Type="http://schemas.openxmlformats.org/officeDocument/2006/relationships/image" Target="../media/image355.png"/><Relationship Id="rId9" Type="http://schemas.openxmlformats.org/officeDocument/2006/relationships/image" Target="../media/image3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0.png"/><Relationship Id="rId13" Type="http://schemas.openxmlformats.org/officeDocument/2006/relationships/image" Target="../media/image3930.png"/><Relationship Id="rId3" Type="http://schemas.openxmlformats.org/officeDocument/2006/relationships/image" Target="../media/image3920.png"/><Relationship Id="rId7" Type="http://schemas.openxmlformats.org/officeDocument/2006/relationships/image" Target="../media/image3891.png"/><Relationship Id="rId12" Type="http://schemas.openxmlformats.org/officeDocument/2006/relationships/image" Target="../media/image3981.png"/><Relationship Id="rId2" Type="http://schemas.openxmlformats.org/officeDocument/2006/relationships/image" Target="../media/image3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971.png"/><Relationship Id="rId5" Type="http://schemas.openxmlformats.org/officeDocument/2006/relationships/image" Target="../media/image299.png"/><Relationship Id="rId4" Type="http://schemas.openxmlformats.org/officeDocument/2006/relationships/image" Target="../media/image3810.png"/><Relationship Id="rId9" Type="http://schemas.openxmlformats.org/officeDocument/2006/relationships/image" Target="../media/image3950.png"/><Relationship Id="rId14" Type="http://schemas.openxmlformats.org/officeDocument/2006/relationships/image" Target="../media/image39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0.png"/><Relationship Id="rId7" Type="http://schemas.openxmlformats.org/officeDocument/2006/relationships/image" Target="../media/image26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5" Type="http://schemas.openxmlformats.org/officeDocument/2006/relationships/image" Target="../media/image18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5" Type="http://schemas.openxmlformats.org/officeDocument/2006/relationships/image" Target="../media/image672.png"/><Relationship Id="rId4" Type="http://schemas.openxmlformats.org/officeDocument/2006/relationships/image" Target="../media/image6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1.png"/><Relationship Id="rId5" Type="http://schemas.openxmlformats.org/officeDocument/2006/relationships/image" Target="../media/image1590.png"/><Relationship Id="rId4" Type="http://schemas.openxmlformats.org/officeDocument/2006/relationships/image" Target="../media/image15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2.png"/><Relationship Id="rId13" Type="http://schemas.openxmlformats.org/officeDocument/2006/relationships/image" Target="../media/image812.png"/><Relationship Id="rId3" Type="http://schemas.openxmlformats.org/officeDocument/2006/relationships/image" Target="../media/image710.png"/><Relationship Id="rId7" Type="http://schemas.openxmlformats.org/officeDocument/2006/relationships/image" Target="../media/image751.png"/><Relationship Id="rId12" Type="http://schemas.openxmlformats.org/officeDocument/2006/relationships/image" Target="../media/image801.png"/><Relationship Id="rId2" Type="http://schemas.openxmlformats.org/officeDocument/2006/relationships/image" Target="../media/image700.png"/><Relationship Id="rId16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1.png"/><Relationship Id="rId11" Type="http://schemas.openxmlformats.org/officeDocument/2006/relationships/image" Target="../media/image791.png"/><Relationship Id="rId5" Type="http://schemas.openxmlformats.org/officeDocument/2006/relationships/image" Target="../media/image730.png"/><Relationship Id="rId15" Type="http://schemas.openxmlformats.org/officeDocument/2006/relationships/image" Target="../media/image831.png"/><Relationship Id="rId10" Type="http://schemas.openxmlformats.org/officeDocument/2006/relationships/image" Target="../media/image781.png"/><Relationship Id="rId4" Type="http://schemas.openxmlformats.org/officeDocument/2006/relationships/image" Target="../media/image722.png"/><Relationship Id="rId9" Type="http://schemas.openxmlformats.org/officeDocument/2006/relationships/image" Target="../media/image771.png"/><Relationship Id="rId14" Type="http://schemas.openxmlformats.org/officeDocument/2006/relationships/image" Target="../media/image8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3" Type="http://schemas.openxmlformats.org/officeDocument/2006/relationships/image" Target="../media/image860.png"/><Relationship Id="rId7" Type="http://schemas.openxmlformats.org/officeDocument/2006/relationships/image" Target="../media/image90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0.png"/><Relationship Id="rId10" Type="http://schemas.openxmlformats.org/officeDocument/2006/relationships/image" Target="../media/image93.png"/><Relationship Id="rId4" Type="http://schemas.openxmlformats.org/officeDocument/2006/relationships/image" Target="../media/image870.png"/><Relationship Id="rId9" Type="http://schemas.openxmlformats.org/officeDocument/2006/relationships/image" Target="../media/image9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11" Type="http://schemas.openxmlformats.org/officeDocument/2006/relationships/image" Target="../media/image95.png"/><Relationship Id="rId5" Type="http://schemas.openxmlformats.org/officeDocument/2006/relationships/image" Target="../media/image1101.png"/><Relationship Id="rId10" Type="http://schemas.openxmlformats.org/officeDocument/2006/relationships/image" Target="../media/image94.png"/><Relationship Id="rId9" Type="http://schemas.openxmlformats.org/officeDocument/2006/relationships/image" Target="../media/image14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1.png"/><Relationship Id="rId13" Type="http://schemas.openxmlformats.org/officeDocument/2006/relationships/image" Target="../media/image1850.png"/><Relationship Id="rId3" Type="http://schemas.openxmlformats.org/officeDocument/2006/relationships/image" Target="../media/image202.png"/><Relationship Id="rId7" Type="http://schemas.openxmlformats.org/officeDocument/2006/relationships/image" Target="../media/image204.png"/><Relationship Id="rId12" Type="http://schemas.openxmlformats.org/officeDocument/2006/relationships/image" Target="../media/image180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1790.png"/><Relationship Id="rId5" Type="http://schemas.openxmlformats.org/officeDocument/2006/relationships/image" Target="../media/image208.png"/><Relationship Id="rId10" Type="http://schemas.openxmlformats.org/officeDocument/2006/relationships/image" Target="../media/image1840.png"/><Relationship Id="rId4" Type="http://schemas.openxmlformats.org/officeDocument/2006/relationships/image" Target="../media/image1711.png"/><Relationship Id="rId9" Type="http://schemas.openxmlformats.org/officeDocument/2006/relationships/image" Target="../media/image177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1.png"/><Relationship Id="rId13" Type="http://schemas.openxmlformats.org/officeDocument/2006/relationships/image" Target="../media/image1960.png"/><Relationship Id="rId3" Type="http://schemas.openxmlformats.org/officeDocument/2006/relationships/image" Target="../media/image1861.png"/><Relationship Id="rId7" Type="http://schemas.openxmlformats.org/officeDocument/2006/relationships/image" Target="../media/image1900.png"/><Relationship Id="rId12" Type="http://schemas.openxmlformats.org/officeDocument/2006/relationships/image" Target="../media/image33.png"/><Relationship Id="rId2" Type="http://schemas.openxmlformats.org/officeDocument/2006/relationships/image" Target="../media/image18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1.png"/><Relationship Id="rId11" Type="http://schemas.openxmlformats.org/officeDocument/2006/relationships/image" Target="../media/image1941.png"/><Relationship Id="rId5" Type="http://schemas.openxmlformats.org/officeDocument/2006/relationships/image" Target="../media/image1880.png"/><Relationship Id="rId10" Type="http://schemas.openxmlformats.org/officeDocument/2006/relationships/image" Target="../media/image1930.png"/><Relationship Id="rId4" Type="http://schemas.openxmlformats.org/officeDocument/2006/relationships/image" Target="../media/image1871.png"/><Relationship Id="rId9" Type="http://schemas.openxmlformats.org/officeDocument/2006/relationships/image" Target="../media/image19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81.png"/><Relationship Id="rId7" Type="http://schemas.openxmlformats.org/officeDocument/2006/relationships/image" Target="../media/image2830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10.png"/><Relationship Id="rId5" Type="http://schemas.openxmlformats.org/officeDocument/2006/relationships/image" Target="../media/image2801.png"/><Relationship Id="rId4" Type="http://schemas.openxmlformats.org/officeDocument/2006/relationships/image" Target="../media/image2791.png"/><Relationship Id="rId9" Type="http://schemas.openxmlformats.org/officeDocument/2006/relationships/image" Target="../media/image2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0.png"/><Relationship Id="rId3" Type="http://schemas.openxmlformats.org/officeDocument/2006/relationships/image" Target="../media/image35.jpeg"/><Relationship Id="rId7" Type="http://schemas.openxmlformats.org/officeDocument/2006/relationships/image" Target="../media/image265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0.png"/><Relationship Id="rId5" Type="http://schemas.openxmlformats.org/officeDocument/2006/relationships/image" Target="../media/image2640.png"/><Relationship Id="rId4" Type="http://schemas.openxmlformats.org/officeDocument/2006/relationships/image" Target="../media/image2570.png"/><Relationship Id="rId9" Type="http://schemas.openxmlformats.org/officeDocument/2006/relationships/image" Target="../media/image20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5.png"/><Relationship Id="rId3" Type="http://schemas.openxmlformats.org/officeDocument/2006/relationships/image" Target="../media/image36.png"/><Relationship Id="rId7" Type="http://schemas.openxmlformats.org/officeDocument/2006/relationships/image" Target="../media/image2021.png"/><Relationship Id="rId2" Type="http://schemas.openxmlformats.org/officeDocument/2006/relationships/image" Target="../media/image19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1.png"/><Relationship Id="rId5" Type="http://schemas.openxmlformats.org/officeDocument/2006/relationships/image" Target="../media/image2000.png"/><Relationship Id="rId10" Type="http://schemas.openxmlformats.org/officeDocument/2006/relationships/image" Target="../media/image33.png"/><Relationship Id="rId4" Type="http://schemas.openxmlformats.org/officeDocument/2006/relationships/image" Target="../media/image1990.png"/><Relationship Id="rId9" Type="http://schemas.openxmlformats.org/officeDocument/2006/relationships/image" Target="../media/image20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0.png"/><Relationship Id="rId2" Type="http://schemas.openxmlformats.org/officeDocument/2006/relationships/image" Target="../media/image27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hyperlink" Target="http://upload.wikimedia.org/wikipedia/commons/2/29/Stern-Gerlach_experiment.PNG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hyperlink" Target="http://upload.wikimedia.org/wikipedia/commons/2/29/Stern-Gerlach_experiment.PN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0.png"/><Relationship Id="rId13" Type="http://schemas.openxmlformats.org/officeDocument/2006/relationships/image" Target="../media/image30.png"/><Relationship Id="rId3" Type="http://schemas.openxmlformats.org/officeDocument/2006/relationships/image" Target="../media/image1810.png"/><Relationship Id="rId7" Type="http://schemas.openxmlformats.org/officeDocument/2006/relationships/image" Target="../media/image2211.png"/><Relationship Id="rId12" Type="http://schemas.openxmlformats.org/officeDocument/2006/relationships/image" Target="../media/image29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11" Type="http://schemas.openxmlformats.org/officeDocument/2006/relationships/image" Target="../media/image28.png"/><Relationship Id="rId5" Type="http://schemas.openxmlformats.org/officeDocument/2006/relationships/image" Target="../media/image2013.png"/><Relationship Id="rId10" Type="http://schemas.openxmlformats.org/officeDocument/2006/relationships/image" Target="../media/image270.png"/><Relationship Id="rId4" Type="http://schemas.openxmlformats.org/officeDocument/2006/relationships/image" Target="../media/image19.png"/><Relationship Id="rId9" Type="http://schemas.openxmlformats.org/officeDocument/2006/relationships/image" Target="../media/image2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4630.png"/><Relationship Id="rId7" Type="http://schemas.openxmlformats.org/officeDocument/2006/relationships/image" Target="../media/image466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650.png"/><Relationship Id="rId4" Type="http://schemas.openxmlformats.org/officeDocument/2006/relationships/image" Target="../media/image4641.png"/><Relationship Id="rId9" Type="http://schemas.openxmlformats.org/officeDocument/2006/relationships/image" Target="../media/image468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13" Type="http://schemas.openxmlformats.org/officeDocument/2006/relationships/image" Target="../media/image55.png"/><Relationship Id="rId3" Type="http://schemas.openxmlformats.org/officeDocument/2006/relationships/image" Target="../media/image410.png"/><Relationship Id="rId7" Type="http://schemas.openxmlformats.org/officeDocument/2006/relationships/image" Target="../media/image43.jpeg"/><Relationship Id="rId12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8.png"/><Relationship Id="rId11" Type="http://schemas.openxmlformats.org/officeDocument/2006/relationships/image" Target="../media/image47.png"/><Relationship Id="rId5" Type="http://schemas.openxmlformats.org/officeDocument/2006/relationships/image" Target="../media/image485.png"/><Relationship Id="rId10" Type="http://schemas.openxmlformats.org/officeDocument/2006/relationships/image" Target="../media/image520.png"/><Relationship Id="rId4" Type="http://schemas.openxmlformats.org/officeDocument/2006/relationships/image" Target="../media/image420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image" Target="../media/image205.png"/><Relationship Id="rId7" Type="http://schemas.openxmlformats.org/officeDocument/2006/relationships/image" Target="../media/image7.png"/><Relationship Id="rId12" Type="http://schemas.openxmlformats.org/officeDocument/2006/relationships/image" Target="../media/image222.png"/><Relationship Id="rId2" Type="http://schemas.openxmlformats.org/officeDocument/2006/relationships/image" Target="../media/image209.png"/><Relationship Id="rId16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2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10" Type="http://schemas.openxmlformats.org/officeDocument/2006/relationships/image" Target="../media/image2031.png"/><Relationship Id="rId4" Type="http://schemas.openxmlformats.org/officeDocument/2006/relationships/image" Target="../media/image213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3.png"/><Relationship Id="rId3" Type="http://schemas.openxmlformats.org/officeDocument/2006/relationships/image" Target="../media/image690.png"/><Relationship Id="rId7" Type="http://schemas.openxmlformats.org/officeDocument/2006/relationships/image" Target="../media/image733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3.png"/><Relationship Id="rId11" Type="http://schemas.openxmlformats.org/officeDocument/2006/relationships/image" Target="../media/image772.png"/><Relationship Id="rId5" Type="http://schemas.openxmlformats.org/officeDocument/2006/relationships/image" Target="../media/image711.png"/><Relationship Id="rId10" Type="http://schemas.openxmlformats.org/officeDocument/2006/relationships/image" Target="../media/image763.png"/><Relationship Id="rId4" Type="http://schemas.openxmlformats.org/officeDocument/2006/relationships/image" Target="../media/image701.png"/><Relationship Id="rId9" Type="http://schemas.openxmlformats.org/officeDocument/2006/relationships/image" Target="../media/image7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1.png"/><Relationship Id="rId13" Type="http://schemas.openxmlformats.org/officeDocument/2006/relationships/image" Target="../media/image891.png"/><Relationship Id="rId3" Type="http://schemas.openxmlformats.org/officeDocument/2006/relationships/image" Target="../media/image790.png"/><Relationship Id="rId7" Type="http://schemas.openxmlformats.org/officeDocument/2006/relationships/image" Target="../media/image832.png"/><Relationship Id="rId12" Type="http://schemas.openxmlformats.org/officeDocument/2006/relationships/image" Target="../media/image881.png"/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2.png"/><Relationship Id="rId11" Type="http://schemas.openxmlformats.org/officeDocument/2006/relationships/image" Target="../media/image872.png"/><Relationship Id="rId5" Type="http://schemas.openxmlformats.org/officeDocument/2006/relationships/image" Target="../media/image813.png"/><Relationship Id="rId10" Type="http://schemas.openxmlformats.org/officeDocument/2006/relationships/image" Target="../media/image861.png"/><Relationship Id="rId4" Type="http://schemas.openxmlformats.org/officeDocument/2006/relationships/image" Target="../media/image802.png"/><Relationship Id="rId9" Type="http://schemas.openxmlformats.org/officeDocument/2006/relationships/image" Target="../media/image8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2.png"/><Relationship Id="rId13" Type="http://schemas.openxmlformats.org/officeDocument/2006/relationships/image" Target="../media/image96.png"/><Relationship Id="rId3" Type="http://schemas.openxmlformats.org/officeDocument/2006/relationships/image" Target="../media/image902.png"/><Relationship Id="rId7" Type="http://schemas.openxmlformats.org/officeDocument/2006/relationships/image" Target="../media/image9000.png"/><Relationship Id="rId12" Type="http://schemas.openxmlformats.org/officeDocument/2006/relationships/image" Target="../media/image952.png"/><Relationship Id="rId17" Type="http://schemas.openxmlformats.org/officeDocument/2006/relationships/image" Target="../media/image100.png"/><Relationship Id="rId2" Type="http://schemas.openxmlformats.org/officeDocument/2006/relationships/image" Target="../media/image8000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11" Type="http://schemas.openxmlformats.org/officeDocument/2006/relationships/image" Target="../media/image940.png"/><Relationship Id="rId5" Type="http://schemas.openxmlformats.org/officeDocument/2006/relationships/image" Target="../media/image8400.png"/><Relationship Id="rId15" Type="http://schemas.openxmlformats.org/officeDocument/2006/relationships/image" Target="../media/image98.png"/><Relationship Id="rId10" Type="http://schemas.openxmlformats.org/officeDocument/2006/relationships/image" Target="../media/image930.png"/><Relationship Id="rId4" Type="http://schemas.openxmlformats.org/officeDocument/2006/relationships/image" Target="../media/image8300.png"/><Relationship Id="rId9" Type="http://schemas.openxmlformats.org/officeDocument/2006/relationships/image" Target="../media/image921.png"/><Relationship Id="rId1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0.png"/><Relationship Id="rId12" Type="http://schemas.openxmlformats.org/officeDocument/2006/relationships/image" Target="../media/image1080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image" Target="../media/image671.png"/><Relationship Id="rId4" Type="http://schemas.openxmlformats.org/officeDocument/2006/relationships/image" Target="../media/image102.png"/><Relationship Id="rId9" Type="http://schemas.openxmlformats.org/officeDocument/2006/relationships/image" Target="../media/image6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9.png"/><Relationship Id="rId7" Type="http://schemas.openxmlformats.org/officeDocument/2006/relationships/image" Target="../media/image112.png"/><Relationship Id="rId12" Type="http://schemas.openxmlformats.org/officeDocument/2006/relationships/image" Target="../media/image60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4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72.png"/><Relationship Id="rId7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6000.png"/><Relationship Id="rId18" Type="http://schemas.openxmlformats.org/officeDocument/2006/relationships/image" Target="../media/image650.png"/><Relationship Id="rId3" Type="http://schemas.openxmlformats.org/officeDocument/2006/relationships/image" Target="../media/image1300.png"/><Relationship Id="rId7" Type="http://schemas.openxmlformats.org/officeDocument/2006/relationships/image" Target="../media/image541.png"/><Relationship Id="rId12" Type="http://schemas.openxmlformats.org/officeDocument/2006/relationships/image" Target="../media/image5900.png"/><Relationship Id="rId17" Type="http://schemas.openxmlformats.org/officeDocument/2006/relationships/image" Target="../media/image640.png"/><Relationship Id="rId2" Type="http://schemas.openxmlformats.org/officeDocument/2006/relationships/image" Target="../media/image731.png"/><Relationship Id="rId16" Type="http://schemas.openxmlformats.org/officeDocument/2006/relationships/image" Target="../media/image630.png"/><Relationship Id="rId20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1.png"/><Relationship Id="rId5" Type="http://schemas.openxmlformats.org/officeDocument/2006/relationships/image" Target="../media/image7501.png"/><Relationship Id="rId15" Type="http://schemas.openxmlformats.org/officeDocument/2006/relationships/image" Target="../media/image1270.png"/><Relationship Id="rId10" Type="http://schemas.openxmlformats.org/officeDocument/2006/relationships/image" Target="../media/image5700.png"/><Relationship Id="rId19" Type="http://schemas.openxmlformats.org/officeDocument/2006/relationships/image" Target="../media/image660.png"/><Relationship Id="rId4" Type="http://schemas.openxmlformats.org/officeDocument/2006/relationships/image" Target="../media/image7400.png"/><Relationship Id="rId9" Type="http://schemas.openxmlformats.org/officeDocument/2006/relationships/image" Target="../media/image1251.png"/><Relationship Id="rId14" Type="http://schemas.openxmlformats.org/officeDocument/2006/relationships/image" Target="../media/image126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1400.png"/><Relationship Id="rId3" Type="http://schemas.openxmlformats.org/officeDocument/2006/relationships/image" Target="../media/image1320.png"/><Relationship Id="rId7" Type="http://schemas.openxmlformats.org/officeDocument/2006/relationships/image" Target="../media/image1290.png"/><Relationship Id="rId12" Type="http://schemas.openxmlformats.org/officeDocument/2006/relationships/image" Target="../media/image1390.png"/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1.png"/><Relationship Id="rId11" Type="http://schemas.openxmlformats.org/officeDocument/2006/relationships/image" Target="../media/image1380.png"/><Relationship Id="rId5" Type="http://schemas.openxmlformats.org/officeDocument/2006/relationships/image" Target="../media/image1340.png"/><Relationship Id="rId10" Type="http://schemas.openxmlformats.org/officeDocument/2006/relationships/image" Target="../media/image1370.png"/><Relationship Id="rId4" Type="http://schemas.openxmlformats.org/officeDocument/2006/relationships/image" Target="../media/image1330.png"/><Relationship Id="rId9" Type="http://schemas.openxmlformats.org/officeDocument/2006/relationships/image" Target="../media/image136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png"/><Relationship Id="rId18" Type="http://schemas.openxmlformats.org/officeDocument/2006/relationships/image" Target="../media/image237.png"/><Relationship Id="rId26" Type="http://schemas.openxmlformats.org/officeDocument/2006/relationships/image" Target="../media/image2291.png"/><Relationship Id="rId3" Type="http://schemas.openxmlformats.org/officeDocument/2006/relationships/image" Target="../media/image227.png"/><Relationship Id="rId21" Type="http://schemas.openxmlformats.org/officeDocument/2006/relationships/image" Target="../media/image245.png"/><Relationship Id="rId7" Type="http://schemas.openxmlformats.org/officeDocument/2006/relationships/image" Target="../media/image232.png"/><Relationship Id="rId12" Type="http://schemas.openxmlformats.org/officeDocument/2006/relationships/image" Target="../media/image7.png"/><Relationship Id="rId17" Type="http://schemas.openxmlformats.org/officeDocument/2006/relationships/image" Target="../media/image236.png"/><Relationship Id="rId25" Type="http://schemas.openxmlformats.org/officeDocument/2006/relationships/image" Target="../media/image2201.png"/><Relationship Id="rId33" Type="http://schemas.openxmlformats.org/officeDocument/2006/relationships/image" Target="../media/image13.png"/><Relationship Id="rId2" Type="http://schemas.openxmlformats.org/officeDocument/2006/relationships/image" Target="../media/image8.jpeg"/><Relationship Id="rId16" Type="http://schemas.openxmlformats.org/officeDocument/2006/relationships/image" Target="../media/image229.png"/><Relationship Id="rId20" Type="http://schemas.openxmlformats.org/officeDocument/2006/relationships/image" Target="../media/image244.png"/><Relationship Id="rId29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10.png"/><Relationship Id="rId24" Type="http://schemas.openxmlformats.org/officeDocument/2006/relationships/image" Target="../media/image2171.png"/><Relationship Id="rId32" Type="http://schemas.openxmlformats.org/officeDocument/2006/relationships/image" Target="../media/image12.png"/><Relationship Id="rId5" Type="http://schemas.openxmlformats.org/officeDocument/2006/relationships/image" Target="../media/image230.png"/><Relationship Id="rId15" Type="http://schemas.openxmlformats.org/officeDocument/2006/relationships/image" Target="../media/image220.png"/><Relationship Id="rId23" Type="http://schemas.openxmlformats.org/officeDocument/2006/relationships/image" Target="../media/image2160.png"/><Relationship Id="rId28" Type="http://schemas.openxmlformats.org/officeDocument/2006/relationships/image" Target="../media/image247.png"/><Relationship Id="rId10" Type="http://schemas.openxmlformats.org/officeDocument/2006/relationships/image" Target="../media/image235.png"/><Relationship Id="rId19" Type="http://schemas.openxmlformats.org/officeDocument/2006/relationships/image" Target="../media/image238.png"/><Relationship Id="rId31" Type="http://schemas.openxmlformats.org/officeDocument/2006/relationships/image" Target="../media/image239.png"/><Relationship Id="rId4" Type="http://schemas.openxmlformats.org/officeDocument/2006/relationships/image" Target="../media/image228.png"/><Relationship Id="rId9" Type="http://schemas.openxmlformats.org/officeDocument/2006/relationships/image" Target="../media/image234.png"/><Relationship Id="rId14" Type="http://schemas.openxmlformats.org/officeDocument/2006/relationships/image" Target="../media/image217.png"/><Relationship Id="rId22" Type="http://schemas.openxmlformats.org/officeDocument/2006/relationships/image" Target="../media/image246.png"/><Relationship Id="rId27" Type="http://schemas.openxmlformats.org/officeDocument/2006/relationships/image" Target="../media/image2360.png"/><Relationship Id="rId30" Type="http://schemas.openxmlformats.org/officeDocument/2006/relationships/image" Target="../media/image249.png"/><Relationship Id="rId8" Type="http://schemas.openxmlformats.org/officeDocument/2006/relationships/image" Target="../media/image2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50.png"/><Relationship Id="rId3" Type="http://schemas.openxmlformats.org/officeDocument/2006/relationships/image" Target="../media/image72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image" Target="../media/image14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0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0" Type="http://schemas.openxmlformats.org/officeDocument/2006/relationships/image" Target="../media/image147.png"/><Relationship Id="rId4" Type="http://schemas.openxmlformats.org/officeDocument/2006/relationships/image" Target="../media/image143.jpe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560.png"/><Relationship Id="rId18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17" Type="http://schemas.openxmlformats.org/officeDocument/2006/relationships/image" Target="../media/image159.png"/><Relationship Id="rId2" Type="http://schemas.openxmlformats.org/officeDocument/2006/relationships/image" Target="../media/image152.png"/><Relationship Id="rId16" Type="http://schemas.openxmlformats.org/officeDocument/2006/relationships/image" Target="../media/image1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5" Type="http://schemas.openxmlformats.org/officeDocument/2006/relationships/image" Target="../media/image1581.png"/><Relationship Id="rId10" Type="http://schemas.openxmlformats.org/officeDocument/2006/relationships/image" Target="../media/image158.png"/><Relationship Id="rId4" Type="http://schemas.openxmlformats.org/officeDocument/2006/relationships/image" Target="../media/image50.png"/><Relationship Id="rId9" Type="http://schemas.openxmlformats.org/officeDocument/2006/relationships/image" Target="../media/image1502.png"/><Relationship Id="rId14" Type="http://schemas.openxmlformats.org/officeDocument/2006/relationships/image" Target="../media/image157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2.png"/><Relationship Id="rId5" Type="http://schemas.openxmlformats.org/officeDocument/2006/relationships/image" Target="../media/image167.png"/><Relationship Id="rId10" Type="http://schemas.openxmlformats.org/officeDocument/2006/relationships/image" Target="../media/image50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13" Type="http://schemas.openxmlformats.org/officeDocument/2006/relationships/image" Target="../media/image1630.png"/><Relationship Id="rId3" Type="http://schemas.openxmlformats.org/officeDocument/2006/relationships/image" Target="../media/image1202.png"/><Relationship Id="rId7" Type="http://schemas.openxmlformats.org/officeDocument/2006/relationships/image" Target="../media/image1420.png"/><Relationship Id="rId12" Type="http://schemas.openxmlformats.org/officeDocument/2006/relationships/image" Target="../media/image159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1.png"/><Relationship Id="rId11" Type="http://schemas.openxmlformats.org/officeDocument/2006/relationships/image" Target="../media/image1471.png"/><Relationship Id="rId5" Type="http://schemas.openxmlformats.org/officeDocument/2006/relationships/image" Target="../media/image206.png"/><Relationship Id="rId10" Type="http://schemas.openxmlformats.org/officeDocument/2006/relationships/image" Target="../media/image1461.png"/><Relationship Id="rId4" Type="http://schemas.openxmlformats.org/officeDocument/2006/relationships/image" Target="../media/image174.png"/><Relationship Id="rId9" Type="http://schemas.openxmlformats.org/officeDocument/2006/relationships/image" Target="../media/image1450.png"/><Relationship Id="rId14" Type="http://schemas.openxmlformats.org/officeDocument/2006/relationships/image" Target="../media/image166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0.png"/><Relationship Id="rId13" Type="http://schemas.openxmlformats.org/officeDocument/2006/relationships/image" Target="../media/image1870.png"/><Relationship Id="rId3" Type="http://schemas.openxmlformats.org/officeDocument/2006/relationships/image" Target="../media/image20120.png"/><Relationship Id="rId7" Type="http://schemas.openxmlformats.org/officeDocument/2006/relationships/image" Target="../media/image2051.png"/><Relationship Id="rId12" Type="http://schemas.openxmlformats.org/officeDocument/2006/relationships/image" Target="../media/image2100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0.png"/><Relationship Id="rId11" Type="http://schemas.openxmlformats.org/officeDocument/2006/relationships/image" Target="../media/image2091.png"/><Relationship Id="rId5" Type="http://schemas.openxmlformats.org/officeDocument/2006/relationships/image" Target="../media/image2034.png"/><Relationship Id="rId10" Type="http://schemas.openxmlformats.org/officeDocument/2006/relationships/image" Target="../media/image2081.png"/><Relationship Id="rId9" Type="http://schemas.openxmlformats.org/officeDocument/2006/relationships/image" Target="../media/image20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0.png"/><Relationship Id="rId3" Type="http://schemas.openxmlformats.org/officeDocument/2006/relationships/image" Target="../media/image1901.png"/><Relationship Id="rId7" Type="http://schemas.openxmlformats.org/officeDocument/2006/relationships/image" Target="../media/image1940.png"/><Relationship Id="rId12" Type="http://schemas.openxmlformats.org/officeDocument/2006/relationships/image" Target="../media/image1980.png"/><Relationship Id="rId2" Type="http://schemas.openxmlformats.org/officeDocument/2006/relationships/image" Target="../media/image18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1.png"/><Relationship Id="rId11" Type="http://schemas.openxmlformats.org/officeDocument/2006/relationships/image" Target="../media/image211.png"/><Relationship Id="rId5" Type="http://schemas.openxmlformats.org/officeDocument/2006/relationships/image" Target="../media/image1921.png"/><Relationship Id="rId10" Type="http://schemas.openxmlformats.org/officeDocument/2006/relationships/image" Target="../media/image1971.png"/><Relationship Id="rId4" Type="http://schemas.openxmlformats.org/officeDocument/2006/relationships/image" Target="../media/image1912.png"/><Relationship Id="rId9" Type="http://schemas.openxmlformats.org/officeDocument/2006/relationships/image" Target="../media/image19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30.png"/><Relationship Id="rId7" Type="http://schemas.openxmlformats.org/officeDocument/2006/relationships/image" Target="../media/image287.png"/><Relationship Id="rId2" Type="http://schemas.openxmlformats.org/officeDocument/2006/relationships/image" Target="../media/image28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6.png"/><Relationship Id="rId11" Type="http://schemas.openxmlformats.org/officeDocument/2006/relationships/image" Target="../media/image9.png"/><Relationship Id="rId5" Type="http://schemas.openxmlformats.org/officeDocument/2006/relationships/image" Target="../media/image285.png"/><Relationship Id="rId10" Type="http://schemas.openxmlformats.org/officeDocument/2006/relationships/image" Target="../media/image290.png"/><Relationship Id="rId4" Type="http://schemas.openxmlformats.org/officeDocument/2006/relationships/image" Target="../media/image2841.png"/><Relationship Id="rId9" Type="http://schemas.openxmlformats.org/officeDocument/2006/relationships/image" Target="../media/image2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093.png"/><Relationship Id="rId7" Type="http://schemas.openxmlformats.org/officeDocument/2006/relationships/image" Target="../media/image1460.png"/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2.png"/><Relationship Id="rId5" Type="http://schemas.openxmlformats.org/officeDocument/2006/relationships/image" Target="../media/image1201.png"/><Relationship Id="rId4" Type="http://schemas.openxmlformats.org/officeDocument/2006/relationships/image" Target="../media/image292.png"/><Relationship Id="rId9" Type="http://schemas.openxmlformats.org/officeDocument/2006/relationships/image" Target="../media/image2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2.png"/><Relationship Id="rId13" Type="http://schemas.openxmlformats.org/officeDocument/2006/relationships/image" Target="../media/image2491.png"/><Relationship Id="rId3" Type="http://schemas.openxmlformats.org/officeDocument/2006/relationships/image" Target="../media/image2412.png"/><Relationship Id="rId7" Type="http://schemas.openxmlformats.org/officeDocument/2006/relationships/image" Target="../media/image2431.png"/><Relationship Id="rId2" Type="http://schemas.openxmlformats.org/officeDocument/2006/relationships/image" Target="../media/image24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1.png"/><Relationship Id="rId11" Type="http://schemas.openxmlformats.org/officeDocument/2006/relationships/image" Target="../media/image297.png"/><Relationship Id="rId5" Type="http://schemas.openxmlformats.org/officeDocument/2006/relationships/image" Target="../media/image1314.png"/><Relationship Id="rId10" Type="http://schemas.openxmlformats.org/officeDocument/2006/relationships/image" Target="../media/image291.png"/><Relationship Id="rId9" Type="http://schemas.openxmlformats.org/officeDocument/2006/relationships/image" Target="../media/image261.png"/><Relationship Id="rId14" Type="http://schemas.openxmlformats.org/officeDocument/2006/relationships/image" Target="../media/image2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47095" y="957416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某一個時刻的狀態</a:t>
            </a:r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3068087" y="1161511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442966" y="967377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狀態單位向量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058822" y="1812091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物理量測量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>
            <a:off x="2475006" y="1996757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4424951" y="1805131"/>
            <a:ext cx="1598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Hermitian</a:t>
            </a:r>
            <a:r>
              <a:rPr lang="zh-TW" altLang="en-US" sz="1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2925312" y="3429488"/>
            <a:ext cx="463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把對應算子放入此式就可得到測量期望值。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47095" y="2250773"/>
            <a:ext cx="7735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有古典對應的物理量，就直接將位置算子及動量算子代入同樣的數學形式：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2214363" y="397292"/>
            <a:ext cx="4581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FF0000"/>
                </a:solidFill>
              </a:rPr>
              <a:t>量子力學原則以狄拉克符號表示的完整版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095607" y="3437057"/>
                <a:ext cx="1654940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607" y="3437057"/>
                <a:ext cx="1654940" cy="378758"/>
              </a:xfrm>
              <a:prstGeom prst="rect">
                <a:avLst/>
              </a:prstGeom>
              <a:blipFill>
                <a:blip r:embed="rId2"/>
                <a:stretch>
                  <a:fillRect t="-103226" r="-11450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891" y="1799130"/>
                <a:ext cx="390492" cy="378758"/>
              </a:xfrm>
              <a:prstGeom prst="rect">
                <a:avLst/>
              </a:prstGeom>
              <a:blipFill>
                <a:blip r:embed="rId3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/>
              <p:nvPr/>
            </p:nvSpPr>
            <p:spPr bwMode="auto">
              <a:xfrm>
                <a:off x="1099860" y="2630907"/>
                <a:ext cx="3630958" cy="6241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)→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,−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53B3A08A-0927-64F8-6C06-EDDACCAA8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9860" y="2630907"/>
                <a:ext cx="3630958" cy="62414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/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文字方塊 13">
                <a:extLst>
                  <a:ext uri="{FF2B5EF4-FFF2-40B4-BE49-F238E27FC236}">
                    <a16:creationId xmlns:a16="http://schemas.microsoft.com/office/drawing/2014/main" id="{AD24BDB1-513A-F760-CB33-F51D44E4C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21875" y="957416"/>
                <a:ext cx="507059" cy="369332"/>
              </a:xfrm>
              <a:prstGeom prst="rect">
                <a:avLst/>
              </a:prstGeom>
              <a:blipFill>
                <a:blip r:embed="rId5"/>
                <a:stretch>
                  <a:fillRect l="-60976" t="-106667" r="-43902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/>
              <p:nvPr/>
            </p:nvSpPr>
            <p:spPr>
              <a:xfrm>
                <a:off x="1042042" y="4632767"/>
                <a:ext cx="4953730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對一物理量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測量，結果完全確定的狀態，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5">
                <a:extLst>
                  <a:ext uri="{FF2B5EF4-FFF2-40B4-BE49-F238E27FC236}">
                    <a16:creationId xmlns:a16="http://schemas.microsoft.com/office/drawing/2014/main" id="{649ECDAD-1574-AD24-2200-ECC40DD868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42" y="4632767"/>
                <a:ext cx="4953730" cy="378758"/>
              </a:xfrm>
              <a:prstGeom prst="rect">
                <a:avLst/>
              </a:prstGeom>
              <a:blipFill>
                <a:blip r:embed="rId6"/>
                <a:stretch>
                  <a:fillRect l="-1023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/>
              <p:nvPr/>
            </p:nvSpPr>
            <p:spPr bwMode="auto">
              <a:xfrm>
                <a:off x="1020782" y="4987871"/>
                <a:ext cx="7725644" cy="378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就是該物理量對應算子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的本徵函數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l-GR" i="1">
                                    <a:latin typeface="Cambria Math"/>
                                    <a:ea typeface="Cambria Math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，本徵值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就是測量結果。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EF5D2A-F01B-8FDD-7C7D-EC6A94852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782" y="4987871"/>
                <a:ext cx="7725644" cy="378758"/>
              </a:xfrm>
              <a:prstGeom prst="rect">
                <a:avLst/>
              </a:prstGeom>
              <a:blipFill>
                <a:blip r:embed="rId7"/>
                <a:stretch>
                  <a:fillRect l="-657" t="-103226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5">
            <a:extLst>
              <a:ext uri="{FF2B5EF4-FFF2-40B4-BE49-F238E27FC236}">
                <a16:creationId xmlns:a16="http://schemas.microsoft.com/office/drawing/2014/main" id="{BB7457DF-8A4B-6BF2-BE15-D182EC75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836" y="1374044"/>
            <a:ext cx="2446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隨時間變化的狀態</a:t>
            </a: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AEEC8D69-B9DA-A143-D6FA-768C4458E0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087" y="1564560"/>
            <a:ext cx="1225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543C9C-703E-D038-5D1D-8C5D1520E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608" y="1376268"/>
            <a:ext cx="2307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隨時間演化的向量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/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文字方塊 13">
                <a:extLst>
                  <a:ext uri="{FF2B5EF4-FFF2-40B4-BE49-F238E27FC236}">
                    <a16:creationId xmlns:a16="http://schemas.microsoft.com/office/drawing/2014/main" id="{B4028791-78BD-0F8B-2F8F-3A49CBFA9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9711" y="1378191"/>
                <a:ext cx="953053" cy="369332"/>
              </a:xfrm>
              <a:prstGeom prst="rect">
                <a:avLst/>
              </a:prstGeom>
              <a:blipFill>
                <a:blip r:embed="rId8"/>
                <a:stretch>
                  <a:fillRect l="-23377" t="-106667" r="-1558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0514538-8B57-A7AE-F1CB-A94B23AB1D69}"/>
              </a:ext>
            </a:extLst>
          </p:cNvPr>
          <p:cNvSpPr txBox="1"/>
          <p:nvPr/>
        </p:nvSpPr>
        <p:spPr bwMode="auto">
          <a:xfrm>
            <a:off x="4918474" y="2754580"/>
            <a:ext cx="3384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就得到量子力學對應的算子。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/>
              <p:nvPr/>
            </p:nvSpPr>
            <p:spPr bwMode="auto">
              <a:xfrm>
                <a:off x="1110169" y="5529033"/>
                <a:ext cx="2329099" cy="62837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kumimoji="0" lang="zh-TW" alt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𝜓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kumimoji="0" lang="zh-TW" alt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𝜓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0">
                <a:extLst>
                  <a:ext uri="{FF2B5EF4-FFF2-40B4-BE49-F238E27FC236}">
                    <a16:creationId xmlns:a16="http://schemas.microsoft.com/office/drawing/2014/main" id="{056013F8-0136-0B0E-4110-26ACA037C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169" y="5529033"/>
                <a:ext cx="2329099" cy="628377"/>
              </a:xfrm>
              <a:prstGeom prst="rect">
                <a:avLst/>
              </a:prstGeom>
              <a:blipFill>
                <a:blip r:embed="rId9"/>
                <a:stretch>
                  <a:fillRect l="-4348" t="-68000" r="-8696" b="-8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489D1BD-9AF6-5EAA-36F6-01E255268A38}"/>
              </a:ext>
            </a:extLst>
          </p:cNvPr>
          <p:cNvSpPr txBox="1"/>
          <p:nvPr/>
        </p:nvSpPr>
        <p:spPr bwMode="auto">
          <a:xfrm>
            <a:off x="3622295" y="5659293"/>
            <a:ext cx="5439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狀態向量隨時間的演化由漢米爾頓量算子來負責！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/>
              <p:nvPr/>
            </p:nvSpPr>
            <p:spPr bwMode="auto">
              <a:xfrm>
                <a:off x="1085668" y="4197174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668" y="4197174"/>
                <a:ext cx="1799065" cy="378758"/>
              </a:xfrm>
              <a:prstGeom prst="rect">
                <a:avLst/>
              </a:prstGeom>
              <a:blipFill>
                <a:blip r:embed="rId10"/>
                <a:stretch>
                  <a:fillRect l="-4196" t="-103226" r="-769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970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及動能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302" y="693774"/>
                <a:ext cx="7560840" cy="483466"/>
              </a:xfrm>
              <a:prstGeom prst="rect">
                <a:avLst/>
              </a:prstGeom>
              <a:blipFill>
                <a:blip r:embed="rId2"/>
                <a:stretch>
                  <a:fillRect l="-671" t="-74359" b="-1153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/>
              <p:nvPr/>
            </p:nvSpPr>
            <p:spPr bwMode="auto">
              <a:xfrm>
                <a:off x="2711059" y="1208697"/>
                <a:ext cx="1227772" cy="4817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1208697"/>
                <a:ext cx="1227772" cy="481799"/>
              </a:xfrm>
              <a:prstGeom prst="rect">
                <a:avLst/>
              </a:prstGeom>
              <a:blipFill>
                <a:blip r:embed="rId3"/>
                <a:stretch>
                  <a:fillRect t="-5263" b="-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69E2B15-91A6-CAD6-4921-8448EDB8348B}"/>
              </a:ext>
            </a:extLst>
          </p:cNvPr>
          <p:cNvSpPr txBox="1"/>
          <p:nvPr/>
        </p:nvSpPr>
        <p:spPr bwMode="auto">
          <a:xfrm>
            <a:off x="1060686" y="3115385"/>
            <a:ext cx="5775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注意最低能態的基態，位能與動能的期望值都不為零。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/>
              <p:nvPr/>
            </p:nvSpPr>
            <p:spPr bwMode="auto">
              <a:xfrm>
                <a:off x="2711059" y="1873738"/>
                <a:ext cx="2772308" cy="54514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1873738"/>
                <a:ext cx="2772308" cy="545149"/>
              </a:xfrm>
              <a:prstGeom prst="rect">
                <a:avLst/>
              </a:prstGeom>
              <a:blipFill>
                <a:blip r:embed="rId5"/>
                <a:stretch>
                  <a:fillRect t="-2273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/>
              <p:nvPr/>
            </p:nvSpPr>
            <p:spPr bwMode="auto">
              <a:xfrm>
                <a:off x="2711059" y="2521884"/>
                <a:ext cx="1502270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2521884"/>
                <a:ext cx="1502270" cy="524118"/>
              </a:xfrm>
              <a:prstGeom prst="rect">
                <a:avLst/>
              </a:prstGeom>
              <a:blipFill>
                <a:blip r:embed="rId6"/>
                <a:stretch>
                  <a:fillRect l="-840" t="-2326" b="-116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DB63F-2A2E-53E9-9A30-61A18262F234}"/>
                  </a:ext>
                </a:extLst>
              </p:cNvPr>
              <p:cNvSpPr txBox="1"/>
              <p:nvPr/>
            </p:nvSpPr>
            <p:spPr bwMode="auto">
              <a:xfrm>
                <a:off x="2711059" y="3611949"/>
                <a:ext cx="4345292" cy="5262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4DB63F-2A2E-53E9-9A30-61A18262F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1059" y="3611949"/>
                <a:ext cx="4345292" cy="526298"/>
              </a:xfrm>
              <a:prstGeom prst="rect">
                <a:avLst/>
              </a:prstGeom>
              <a:blipFill>
                <a:blip r:embed="rId7"/>
                <a:stretch>
                  <a:fillRect t="-476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2B02B-C4E0-DF5F-D1D4-2A5446AE9D10}"/>
                  </a:ext>
                </a:extLst>
              </p:cNvPr>
              <p:cNvSpPr txBox="1"/>
              <p:nvPr/>
            </p:nvSpPr>
            <p:spPr bwMode="auto">
              <a:xfrm>
                <a:off x="2712653" y="4280947"/>
                <a:ext cx="2558521" cy="5334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F2B02B-C4E0-DF5F-D1D4-2A5446AE9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2653" y="4280947"/>
                <a:ext cx="2558521" cy="533416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C4B806-6A5D-76D2-FC10-4F7194D947C9}"/>
                  </a:ext>
                </a:extLst>
              </p:cNvPr>
              <p:cNvSpPr txBox="1"/>
              <p:nvPr/>
            </p:nvSpPr>
            <p:spPr bwMode="auto">
              <a:xfrm>
                <a:off x="2721822" y="5675689"/>
                <a:ext cx="2587054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C4B806-6A5D-76D2-FC10-4F7194D94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1822" y="5675689"/>
                <a:ext cx="2587054" cy="524118"/>
              </a:xfrm>
              <a:prstGeom prst="rect">
                <a:avLst/>
              </a:prstGeom>
              <a:blipFill>
                <a:blip r:embed="rId9"/>
                <a:stretch>
                  <a:fillRect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69CD004-6A0D-C5BE-A66E-F8649698D9DD}"/>
              </a:ext>
            </a:extLst>
          </p:cNvPr>
          <p:cNvSpPr txBox="1"/>
          <p:nvPr/>
        </p:nvSpPr>
        <p:spPr bwMode="auto">
          <a:xfrm>
            <a:off x="1187624" y="5157192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25688-E781-9D86-B0EA-A52F2B80D6D7}"/>
                  </a:ext>
                </a:extLst>
              </p:cNvPr>
              <p:cNvSpPr txBox="1"/>
              <p:nvPr/>
            </p:nvSpPr>
            <p:spPr bwMode="auto">
              <a:xfrm>
                <a:off x="1187624" y="6203624"/>
                <a:ext cx="38583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位置不準度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𝑝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可以計算出來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25688-E781-9D86-B0EA-A52F2B80D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6203624"/>
                <a:ext cx="3858330" cy="369332"/>
              </a:xfrm>
              <a:prstGeom prst="rect">
                <a:avLst/>
              </a:prstGeom>
              <a:blipFill>
                <a:blip r:embed="rId10"/>
                <a:stretch>
                  <a:fillRect l="-13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0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0" grpId="0" animBg="1"/>
      <p:bldP spid="12" grpId="0" animBg="1"/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/>
              <p:nvPr/>
            </p:nvSpPr>
            <p:spPr>
              <a:xfrm>
                <a:off x="978889" y="3532491"/>
                <a:ext cx="109651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矩形 9">
                <a:extLst>
                  <a:ext uri="{FF2B5EF4-FFF2-40B4-BE49-F238E27FC236}">
                    <a16:creationId xmlns:a16="http://schemas.microsoft.com/office/drawing/2014/main" id="{73BC9057-E230-EE7F-CE4B-92D9916CA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89" y="3532491"/>
                <a:ext cx="1096518" cy="369332"/>
              </a:xfrm>
              <a:prstGeom prst="rect">
                <a:avLst/>
              </a:prstGeom>
              <a:blipFill>
                <a:blip r:embed="rId2"/>
                <a:stretch>
                  <a:fillRect l="-13793" t="-103226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2635" y="994036"/>
                <a:ext cx="79558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降低能量，必須有停止之處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，滿足以下條件：</a:t>
                </a:r>
              </a:p>
            </p:txBody>
          </p:sp>
        </mc:Choice>
        <mc:Fallback xmlns="">
          <p:sp>
            <p:nvSpPr>
              <p:cNvPr id="4" name="矩形 5">
                <a:extLst>
                  <a:ext uri="{FF2B5EF4-FFF2-40B4-BE49-F238E27FC236}">
                    <a16:creationId xmlns:a16="http://schemas.microsoft.com/office/drawing/2014/main" id="{7D8FEE5D-6A31-B2FF-26C9-994802925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635" y="994036"/>
                <a:ext cx="7955869" cy="369332"/>
              </a:xfrm>
              <a:prstGeom prst="rect">
                <a:avLst/>
              </a:prstGeom>
              <a:blipFill>
                <a:blip r:embed="rId3"/>
                <a:stretch>
                  <a:fillRect l="-638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/>
              <p:nvPr/>
            </p:nvSpPr>
            <p:spPr>
              <a:xfrm>
                <a:off x="6895568" y="994036"/>
                <a:ext cx="10901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03972D6-BF10-823A-DEA0-3ADA1BE68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568" y="994036"/>
                <a:ext cx="1090106" cy="369332"/>
              </a:xfrm>
              <a:prstGeom prst="rect">
                <a:avLst/>
              </a:prstGeom>
              <a:blipFill>
                <a:blip r:embed="rId4"/>
                <a:stretch>
                  <a:fillRect l="-13793" t="-10666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06188E39-8476-2960-E306-01B29DD1C480}"/>
                  </a:ext>
                </a:extLst>
              </p:cNvPr>
              <p:cNvSpPr txBox="1"/>
              <p:nvPr/>
            </p:nvSpPr>
            <p:spPr bwMode="auto">
              <a:xfrm>
                <a:off x="902635" y="1423708"/>
                <a:ext cx="70830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上述的推導，其實假設了</a:t>
                </a:r>
                <a:r>
                  <a:rPr lang="zh-TW" altLang="en-US" sz="1800" dirty="0"/>
                  <a:t>符合此條件的態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只能有一個。</a:t>
                </a:r>
                <a:r>
                  <a:rPr lang="zh-TW" altLang="en-US" dirty="0"/>
                  <a:t>真的嗎？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06188E39-8476-2960-E306-01B29DD1C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635" y="1423708"/>
                <a:ext cx="7083039" cy="369332"/>
              </a:xfrm>
              <a:prstGeom prst="rect">
                <a:avLst/>
              </a:prstGeom>
              <a:blipFill>
                <a:blip r:embed="rId5"/>
                <a:stretch>
                  <a:fillRect l="-717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/>
              <p:nvPr/>
            </p:nvSpPr>
            <p:spPr bwMode="auto">
              <a:xfrm>
                <a:off x="902634" y="3018506"/>
                <a:ext cx="82413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求解基態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別忘了！抽象的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ket符號就是代表一個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函數的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6AD14E-4A78-A185-C5A9-1897436A2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2634" y="3018506"/>
                <a:ext cx="8241365" cy="369332"/>
              </a:xfrm>
              <a:prstGeom prst="rect">
                <a:avLst/>
              </a:prstGeom>
              <a:blipFill>
                <a:blip r:embed="rId6"/>
                <a:stretch>
                  <a:fillRect l="-616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/>
              <p:nvPr/>
            </p:nvSpPr>
            <p:spPr>
              <a:xfrm>
                <a:off x="995803" y="4046476"/>
                <a:ext cx="6624736" cy="99104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46DAFC03-183E-78FF-CDC5-63FC70C58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03" y="4046476"/>
                <a:ext cx="6624736" cy="991041"/>
              </a:xfrm>
              <a:prstGeom prst="rect">
                <a:avLst/>
              </a:prstGeom>
              <a:blipFill>
                <a:blip r:embed="rId7"/>
                <a:stretch>
                  <a:fillRect t="-10127" b="-32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/>
              <p:nvPr/>
            </p:nvSpPr>
            <p:spPr>
              <a:xfrm>
                <a:off x="978889" y="5263993"/>
                <a:ext cx="3329282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zh-TW" altLang="en-US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矩形 9">
                <a:extLst>
                  <a:ext uri="{FF2B5EF4-FFF2-40B4-BE49-F238E27FC236}">
                    <a16:creationId xmlns:a16="http://schemas.microsoft.com/office/drawing/2014/main" id="{913B57B4-F0FB-F27B-2581-9A4408796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89" y="5263993"/>
                <a:ext cx="3329282" cy="618246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B983189-9833-A09E-B332-89D4F2D87AAE}"/>
                  </a:ext>
                </a:extLst>
              </p:cNvPr>
              <p:cNvSpPr txBox="1"/>
              <p:nvPr/>
            </p:nvSpPr>
            <p:spPr bwMode="auto">
              <a:xfrm>
                <a:off x="6066522" y="1956281"/>
                <a:ext cx="274819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0">
                <a:extLst>
                  <a:ext uri="{FF2B5EF4-FFF2-40B4-BE49-F238E27FC236}">
                    <a16:creationId xmlns:a16="http://schemas.microsoft.com/office/drawing/2014/main" id="{1B983189-9833-A09E-B332-89D4F2D87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6522" y="1956281"/>
                <a:ext cx="2748199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1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34D184-6191-CD01-DAC9-786582B3B2BB}"/>
              </a:ext>
            </a:extLst>
          </p:cNvPr>
          <p:cNvSpPr/>
          <p:nvPr/>
        </p:nvSpPr>
        <p:spPr>
          <a:xfrm>
            <a:off x="1549101" y="3846809"/>
            <a:ext cx="5351812" cy="189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/>
              <p:nvPr/>
            </p:nvSpPr>
            <p:spPr>
              <a:xfrm>
                <a:off x="1557899" y="1484784"/>
                <a:ext cx="2981920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9">
                <a:extLst>
                  <a:ext uri="{FF2B5EF4-FFF2-40B4-BE49-F238E27FC236}">
                    <a16:creationId xmlns:a16="http://schemas.microsoft.com/office/drawing/2014/main" id="{6BADD2C0-178A-6CE0-5DC3-0F3B33B1D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899" y="1484784"/>
                <a:ext cx="2981920" cy="618246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/>
              <p:nvPr/>
            </p:nvSpPr>
            <p:spPr>
              <a:xfrm>
                <a:off x="1523719" y="3200095"/>
                <a:ext cx="2088232" cy="4741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5E1DA73-21D9-0B4B-3CDA-9D179808F3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719" y="3200095"/>
                <a:ext cx="2088232" cy="4741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2"/>
          <a:stretch/>
        </p:blipFill>
        <p:spPr bwMode="auto">
          <a:xfrm>
            <a:off x="1545093" y="4263957"/>
            <a:ext cx="5311753" cy="147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849F0D-DA4F-13DE-5427-5F7465DAF3A5}"/>
                  </a:ext>
                </a:extLst>
              </p:cNvPr>
              <p:cNvSpPr txBox="1"/>
              <p:nvPr/>
            </p:nvSpPr>
            <p:spPr bwMode="auto">
              <a:xfrm>
                <a:off x="1523719" y="5944931"/>
                <a:ext cx="67206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注意波函數超過了古典的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Turning Point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指數遞減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849F0D-DA4F-13DE-5427-5F7465DA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719" y="5944931"/>
                <a:ext cx="6720688" cy="369332"/>
              </a:xfrm>
              <a:prstGeom prst="rect">
                <a:avLst/>
              </a:prstGeom>
              <a:blipFill>
                <a:blip r:embed="rId5"/>
                <a:stretch>
                  <a:fillRect l="-7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09E17BF-116E-C8B8-EF03-4080E4699BE1}"/>
              </a:ext>
            </a:extLst>
          </p:cNvPr>
          <p:cNvSpPr/>
          <p:nvPr/>
        </p:nvSpPr>
        <p:spPr>
          <a:xfrm>
            <a:off x="4523918" y="5344077"/>
            <a:ext cx="1080120" cy="325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1473-163F-3521-C2AB-238CB598D37D}"/>
              </a:ext>
            </a:extLst>
          </p:cNvPr>
          <p:cNvSpPr txBox="1"/>
          <p:nvPr/>
        </p:nvSpPr>
        <p:spPr bwMode="auto">
          <a:xfrm>
            <a:off x="3692876" y="3244334"/>
            <a:ext cx="5206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基態波函數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是高斯分佈，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/>
              <p:nvPr/>
            </p:nvSpPr>
            <p:spPr bwMode="auto">
              <a:xfrm>
                <a:off x="1539619" y="1003564"/>
                <a:ext cx="2981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基態的波函數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滿足：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67ED7-56BE-A7DB-2A33-0CA0EB834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9619" y="1003564"/>
                <a:ext cx="2981920" cy="369332"/>
              </a:xfrm>
              <a:prstGeom prst="rect">
                <a:avLst/>
              </a:prstGeom>
              <a:blipFill>
                <a:blip r:embed="rId6"/>
                <a:stretch>
                  <a:fillRect l="-169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/>
              <p:nvPr/>
            </p:nvSpPr>
            <p:spPr bwMode="auto">
              <a:xfrm>
                <a:off x="1571560" y="4542882"/>
                <a:ext cx="484363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A8FEABC-B512-7B3F-D543-0743F5499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1560" y="4542882"/>
                <a:ext cx="484363" cy="215444"/>
              </a:xfrm>
              <a:prstGeom prst="rect">
                <a:avLst/>
              </a:prstGeom>
              <a:blipFill>
                <a:blip r:embed="rId7"/>
                <a:stretch>
                  <a:fillRect l="-5128" r="-7692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F0C3AFAE-6B96-1B63-44DF-D72852CB6C3E}"/>
                  </a:ext>
                </a:extLst>
              </p:cNvPr>
              <p:cNvSpPr/>
              <p:nvPr/>
            </p:nvSpPr>
            <p:spPr>
              <a:xfrm>
                <a:off x="1575025" y="2319169"/>
                <a:ext cx="2036926" cy="68364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F0C3AFAE-6B96-1B63-44DF-D72852CB6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25" y="2319169"/>
                <a:ext cx="2036926" cy="6836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0B9F35ED-6575-D36C-ECF1-BBC1F8EBD17A}"/>
                  </a:ext>
                </a:extLst>
              </p:cNvPr>
              <p:cNvSpPr/>
              <p:nvPr/>
            </p:nvSpPr>
            <p:spPr>
              <a:xfrm>
                <a:off x="3851920" y="2336173"/>
                <a:ext cx="203692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kumimoji="0" lang="en-US" altLang="zh-TW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altLang="zh-TW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矩形 9">
                <a:extLst>
                  <a:ext uri="{FF2B5EF4-FFF2-40B4-BE49-F238E27FC236}">
                    <a16:creationId xmlns:a16="http://schemas.microsoft.com/office/drawing/2014/main" id="{0B9F35ED-6575-D36C-ECF1-BBC1F8EBD1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336173"/>
                <a:ext cx="2036926" cy="618311"/>
              </a:xfrm>
              <a:prstGeom prst="rect">
                <a:avLst/>
              </a:prstGeom>
              <a:blipFill>
                <a:blip r:embed="rId9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25B28FBF-E6EC-1717-4791-9DD0DA1F3895}"/>
                  </a:ext>
                </a:extLst>
              </p:cNvPr>
              <p:cNvSpPr/>
              <p:nvPr/>
            </p:nvSpPr>
            <p:spPr>
              <a:xfrm>
                <a:off x="6128814" y="2351837"/>
                <a:ext cx="2115593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altLang="zh-TW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9">
                <a:extLst>
                  <a:ext uri="{FF2B5EF4-FFF2-40B4-BE49-F238E27FC236}">
                    <a16:creationId xmlns:a16="http://schemas.microsoft.com/office/drawing/2014/main" id="{25B28FBF-E6EC-1717-4791-9DD0DA1F3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814" y="2351837"/>
                <a:ext cx="2115593" cy="566694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29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  <p:bldP spid="5" grpId="0" animBg="1"/>
      <p:bldP spid="6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Chia-Hung Chang\Downloads\Data\Knight\Media\Chapter41\Images\41_21Figure-F.jpg">
            <a:extLst>
              <a:ext uri="{FF2B5EF4-FFF2-40B4-BE49-F238E27FC236}">
                <a16:creationId xmlns:a16="http://schemas.microsoft.com/office/drawing/2014/main" id="{EF532D5C-7BD3-C5BD-08C3-DCAF88FD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80634"/>
            <a:ext cx="3962630" cy="286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/>
              <p:nvPr/>
            </p:nvSpPr>
            <p:spPr bwMode="auto">
              <a:xfrm>
                <a:off x="1331640" y="620761"/>
                <a:ext cx="223224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0FB72024-F2FB-88A6-548E-8376848F3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620761"/>
                <a:ext cx="2232248" cy="664606"/>
              </a:xfrm>
              <a:prstGeom prst="rect">
                <a:avLst/>
              </a:prstGeom>
              <a:blipFill>
                <a:blip r:embed="rId3"/>
                <a:stretch>
                  <a:fillRect t="-40741" r="-4520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/>
              <p:nvPr/>
            </p:nvSpPr>
            <p:spPr bwMode="auto">
              <a:xfrm>
                <a:off x="1331640" y="1337480"/>
                <a:ext cx="3744416" cy="9910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e>
                          </m:ra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−ℏ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rad>
                          <m:f>
                            <m:fPr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10E16730-F621-6529-EA93-9A3EBF764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1337480"/>
                <a:ext cx="3744416" cy="991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/>
              <p:nvPr/>
            </p:nvSpPr>
            <p:spPr bwMode="auto">
              <a:xfrm>
                <a:off x="1298186" y="196486"/>
                <a:ext cx="58685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我們還可以由此寫下其他本徵態的狀態函數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854624B-1758-F581-5D8B-F37E3520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8186" y="196486"/>
                <a:ext cx="5868587" cy="369332"/>
              </a:xfrm>
              <a:prstGeom prst="rect">
                <a:avLst/>
              </a:prstGeom>
              <a:blipFill>
                <a:blip r:embed="rId5"/>
                <a:stretch>
                  <a:fillRect l="-86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/>
              <p:nvPr/>
            </p:nvSpPr>
            <p:spPr bwMode="auto">
              <a:xfrm>
                <a:off x="1331640" y="5301208"/>
                <a:ext cx="6876336" cy="102316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𝜔</m:t>
                                  </m:r>
                                </m:e>
                              </m:ra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𝜔</m:t>
                                      </m:r>
                                    </m:den>
                                  </m:f>
                                </m:e>
                              </m:rad>
                              <m:f>
                                <m:fPr>
                                  <m:ctrlP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kumimoji="0" lang="en-US" altLang="zh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13C35196-D7BE-FF2F-323A-3B8BADFCD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5301208"/>
                <a:ext cx="6876336" cy="1023165"/>
              </a:xfrm>
              <a:prstGeom prst="rect">
                <a:avLst/>
              </a:prstGeom>
              <a:blipFill>
                <a:blip r:embed="rId6"/>
                <a:stretch>
                  <a:fillRect t="-8642" b="-320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/>
              <p:nvPr/>
            </p:nvSpPr>
            <p:spPr bwMode="auto">
              <a:xfrm>
                <a:off x="1763688" y="4414159"/>
                <a:ext cx="415177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0A96F8A-038A-CD20-77CF-8D0030762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4414159"/>
                <a:ext cx="415177" cy="184666"/>
              </a:xfrm>
              <a:prstGeom prst="rect">
                <a:avLst/>
              </a:prstGeom>
              <a:blipFill>
                <a:blip r:embed="rId7"/>
                <a:stretch>
                  <a:fillRect l="-2941" r="-8824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/>
              <p:nvPr/>
            </p:nvSpPr>
            <p:spPr bwMode="auto">
              <a:xfrm>
                <a:off x="1763688" y="3814864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2C04B1-4EE5-0522-72E5-D7EA74E2B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3814864"/>
                <a:ext cx="415178" cy="184666"/>
              </a:xfrm>
              <a:prstGeom prst="rect">
                <a:avLst/>
              </a:prstGeom>
              <a:blipFill>
                <a:blip r:embed="rId8"/>
                <a:stretch>
                  <a:fillRect l="-2941" r="-8824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/>
              <p:nvPr/>
            </p:nvSpPr>
            <p:spPr bwMode="auto">
              <a:xfrm>
                <a:off x="1763688" y="3307902"/>
                <a:ext cx="41517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en-TW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216683-BEAF-51AC-541A-59DEBECA7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3688" y="3307902"/>
                <a:ext cx="415178" cy="184666"/>
              </a:xfrm>
              <a:prstGeom prst="rect">
                <a:avLst/>
              </a:prstGeom>
              <a:blipFill>
                <a:blip r:embed="rId9"/>
                <a:stretch>
                  <a:fillRect l="-2941" r="-8824"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16A889E-DEEA-DC92-7152-5B87830755C2}"/>
              </a:ext>
            </a:extLst>
          </p:cNvPr>
          <p:cNvSpPr txBox="1"/>
          <p:nvPr/>
        </p:nvSpPr>
        <p:spPr bwMode="auto">
          <a:xfrm>
            <a:off x="1298186" y="6324373"/>
            <a:ext cx="82423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這是量子簡諧振盪器，另一解定態函數的代數方法（有別於解微分方程式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）！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B3054-DD8B-3646-ED42-2B106A5A0B4A}"/>
              </a:ext>
            </a:extLst>
          </p:cNvPr>
          <p:cNvSpPr txBox="1"/>
          <p:nvPr/>
        </p:nvSpPr>
        <p:spPr bwMode="auto">
          <a:xfrm>
            <a:off x="6480212" y="4765351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直接微分即可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702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文字方塊 1"/>
          <p:cNvSpPr txBox="1">
            <a:spLocks noChangeArrowheads="1"/>
          </p:cNvSpPr>
          <p:nvPr/>
        </p:nvSpPr>
        <p:spPr bwMode="auto">
          <a:xfrm>
            <a:off x="1691680" y="2043061"/>
            <a:ext cx="6638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兩個物理量能否同時精確測量，真的就由它們是否對易決定！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91681" y="740710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動量與位置不能同時精準測量！</a:t>
            </a:r>
          </a:p>
        </p:txBody>
      </p:sp>
      <p:sp>
        <p:nvSpPr>
          <p:cNvPr id="89092" name="Text Box 14"/>
          <p:cNvSpPr txBox="1">
            <a:spLocks noChangeArrowheads="1"/>
          </p:cNvSpPr>
          <p:nvPr/>
        </p:nvSpPr>
        <p:spPr bwMode="auto">
          <a:xfrm>
            <a:off x="984444" y="3960893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這兩物理量不能同時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p:sp>
        <p:nvSpPr>
          <p:cNvPr id="7" name="上-下雙向箭號 6"/>
          <p:cNvSpPr/>
          <p:nvPr/>
        </p:nvSpPr>
        <p:spPr>
          <a:xfrm>
            <a:off x="2127444" y="3032206"/>
            <a:ext cx="285750" cy="85725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9095" name="Text Box 14"/>
          <p:cNvSpPr txBox="1">
            <a:spLocks noChangeArrowheads="1"/>
          </p:cNvSpPr>
          <p:nvPr/>
        </p:nvSpPr>
        <p:spPr bwMode="auto">
          <a:xfrm>
            <a:off x="5016694" y="3960893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這兩物理量能同時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p:sp>
        <p:nvSpPr>
          <p:cNvPr id="10" name="上-下雙向箭號 9"/>
          <p:cNvSpPr/>
          <p:nvPr/>
        </p:nvSpPr>
        <p:spPr>
          <a:xfrm>
            <a:off x="5399407" y="3042480"/>
            <a:ext cx="323875" cy="85725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984444" y="4409050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它們</a:t>
            </a:r>
            <a:r>
              <a:rPr lang="zh-TW" altLang="en-US" dirty="0"/>
              <a:t>沒</a:t>
            </a:r>
            <a:r>
              <a:rPr lang="zh-TW" altLang="en-US" sz="1800" dirty="0"/>
              <a:t>有共同的</a:t>
            </a:r>
            <a:r>
              <a:rPr lang="zh-TW" altLang="en-US" dirty="0"/>
              <a:t>本徵態。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 bwMode="auto">
          <a:xfrm>
            <a:off x="5010746" y="4409050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dirty="0"/>
              <a:t>它</a:t>
            </a:r>
            <a:r>
              <a:rPr lang="zh-TW" altLang="en-US" sz="1800" dirty="0"/>
              <a:t>們有共同的</a:t>
            </a:r>
            <a:r>
              <a:rPr lang="zh-TW" altLang="en-US" dirty="0"/>
              <a:t>本徵態！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6618061-3403-1A61-E3CA-9D996818AC8B}"/>
                  </a:ext>
                </a:extLst>
              </p:cNvPr>
              <p:cNvSpPr txBox="1"/>
              <p:nvPr/>
            </p:nvSpPr>
            <p:spPr bwMode="auto">
              <a:xfrm>
                <a:off x="1803412" y="2530035"/>
                <a:ext cx="1230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86618061-3403-1A61-E3CA-9D996818A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3412" y="2530035"/>
                <a:ext cx="123084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A1B62FC1-7562-3F36-07BF-9721D98AFB65}"/>
                  </a:ext>
                </a:extLst>
              </p:cNvPr>
              <p:cNvSpPr txBox="1"/>
              <p:nvPr/>
            </p:nvSpPr>
            <p:spPr bwMode="auto">
              <a:xfrm>
                <a:off x="5010746" y="2536681"/>
                <a:ext cx="131267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A1B62FC1-7562-3F36-07BF-9721D98AF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0746" y="2536681"/>
                <a:ext cx="131267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01542D86-4E69-D0EC-F6C7-769B6F05001F}"/>
                  </a:ext>
                </a:extLst>
              </p:cNvPr>
              <p:cNvSpPr txBox="1"/>
              <p:nvPr/>
            </p:nvSpPr>
            <p:spPr bwMode="auto">
              <a:xfrm>
                <a:off x="3718247" y="4918472"/>
                <a:ext cx="142981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01542D86-4E69-D0EC-F6C7-769B6F050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8247" y="4918472"/>
                <a:ext cx="1429811" cy="7173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id="{C15C40C5-7859-0BF6-EC8F-E54DC25C9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221" y="5093771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動能與動量可以同時</a:t>
            </a: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精準測量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9D3CCD9-125A-2235-29E7-2B26CEA68945}"/>
                  </a:ext>
                </a:extLst>
              </p:cNvPr>
              <p:cNvSpPr txBox="1"/>
              <p:nvPr/>
            </p:nvSpPr>
            <p:spPr bwMode="auto">
              <a:xfrm>
                <a:off x="3732877" y="5738495"/>
                <a:ext cx="125447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9D3CCD9-125A-2235-29E7-2B26CEA68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2877" y="5738495"/>
                <a:ext cx="125447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0468F337-5BA9-8796-785F-7480531DE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48058" y="5765411"/>
                <a:ext cx="380677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與</a:t>
                </a:r>
                <a14:m>
                  <m:oMath xmlns:m="http://schemas.openxmlformats.org/officeDocument/2006/math">
                    <m:r>
                      <a:rPr kumimoji="0" lang="en-US" altLang="zh-TW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方向動量可以同時</a:t>
                </a:r>
                <a:r>
                  <a:rPr lang="zh-TW" altLang="en-US" sz="1800" dirty="0">
                    <a:solidFill>
                      <a:srgbClr val="000000"/>
                    </a:solidFill>
                    <a:latin typeface="Arial" pitchFamily="34" charset="0"/>
                  </a:rPr>
                  <a:t>精準測量</a:t>
                </a: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 Box 14">
                <a:extLst>
                  <a:ext uri="{FF2B5EF4-FFF2-40B4-BE49-F238E27FC236}">
                    <a16:creationId xmlns:a16="http://schemas.microsoft.com/office/drawing/2014/main" id="{0468F337-5BA9-8796-785F-7480531D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058" y="5765411"/>
                <a:ext cx="3806775" cy="369332"/>
              </a:xfrm>
              <a:prstGeom prst="rect">
                <a:avLst/>
              </a:prstGeom>
              <a:blipFill>
                <a:blip r:embed="rId6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8">
            <a:extLst>
              <a:ext uri="{FF2B5EF4-FFF2-40B4-BE49-F238E27FC236}">
                <a16:creationId xmlns:a16="http://schemas.microsoft.com/office/drawing/2014/main" id="{1A87204E-DD26-CACA-F91D-6F4F1D0A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1" y="1161397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測量要得到完全確定結果，要在本徵態！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73EBDCD-D46C-1813-A047-EFC0B74A0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1543006"/>
            <a:ext cx="49093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000000"/>
                </a:solidFill>
                <a:latin typeface="Arial" pitchFamily="34" charset="0"/>
              </a:rPr>
              <a:t>因此，這表示動量與位置沒有共同的本徵態！</a:t>
            </a:r>
          </a:p>
        </p:txBody>
      </p:sp>
    </p:spTree>
    <p:extLst>
      <p:ext uri="{BB962C8B-B14F-4D97-AF65-F5344CB8AC3E}">
        <p14:creationId xmlns:p14="http://schemas.microsoft.com/office/powerpoint/2010/main" val="36256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9" grpId="0"/>
      <p:bldP spid="89092" grpId="0"/>
      <p:bldP spid="7" grpId="0" animBg="1"/>
      <p:bldP spid="89095" grpId="0"/>
      <p:bldP spid="10" grpId="0" animBg="1"/>
      <p:bldP spid="2" grpId="0"/>
      <p:bldP spid="14" grpId="0"/>
      <p:bldP spid="5" grpId="0" animBg="1"/>
      <p:bldP spid="6" grpId="0" animBg="1"/>
      <p:bldP spid="12" grpId="0" animBg="1"/>
      <p:bldP spid="13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B20EF-92D5-E217-59FB-0501C6484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54D007D-9D05-6938-3864-C44363F1F968}"/>
                  </a:ext>
                </a:extLst>
              </p:cNvPr>
              <p:cNvSpPr/>
              <p:nvPr/>
            </p:nvSpPr>
            <p:spPr>
              <a:xfrm>
                <a:off x="788681" y="5534231"/>
                <a:ext cx="1677114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54D007D-9D05-6938-3864-C44363F1F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81" y="5534231"/>
                <a:ext cx="1677114" cy="411010"/>
              </a:xfrm>
              <a:prstGeom prst="rect">
                <a:avLst/>
              </a:prstGeo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B4E92BC7-70D5-BC5F-67EF-F1D87131FFEF}"/>
                  </a:ext>
                </a:extLst>
              </p:cNvPr>
              <p:cNvSpPr/>
              <p:nvPr/>
            </p:nvSpPr>
            <p:spPr>
              <a:xfrm>
                <a:off x="2823013" y="1252899"/>
                <a:ext cx="1860356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3">
                <a:extLst>
                  <a:ext uri="{FF2B5EF4-FFF2-40B4-BE49-F238E27FC236}">
                    <a16:creationId xmlns:a16="http://schemas.microsoft.com/office/drawing/2014/main" id="{B4E92BC7-70D5-BC5F-67EF-F1D87131FF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013" y="1252899"/>
                <a:ext cx="1860356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077656A1-B0C2-33EE-EC62-7BDE1306B9D2}"/>
                  </a:ext>
                </a:extLst>
              </p:cNvPr>
              <p:cNvSpPr/>
              <p:nvPr/>
            </p:nvSpPr>
            <p:spPr>
              <a:xfrm>
                <a:off x="4856100" y="1247687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矩形 3">
                <a:extLst>
                  <a:ext uri="{FF2B5EF4-FFF2-40B4-BE49-F238E27FC236}">
                    <a16:creationId xmlns:a16="http://schemas.microsoft.com/office/drawing/2014/main" id="{077656A1-B0C2-33EE-EC62-7BDE1306B9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100" y="1247687"/>
                <a:ext cx="1870749" cy="39126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398E9E1-ECD4-960F-664C-7314F7C5C002}"/>
                  </a:ext>
                </a:extLst>
              </p:cNvPr>
              <p:cNvSpPr/>
              <p:nvPr/>
            </p:nvSpPr>
            <p:spPr>
              <a:xfrm>
                <a:off x="794267" y="1252899"/>
                <a:ext cx="187074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𝑧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3398E9E1-ECD4-960F-664C-7314F7C5C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7" y="1252899"/>
                <a:ext cx="1870749" cy="391261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865C149A-A03D-0F3D-2A1C-C439721BD76C}"/>
                  </a:ext>
                </a:extLst>
              </p:cNvPr>
              <p:cNvSpPr/>
              <p:nvPr/>
            </p:nvSpPr>
            <p:spPr>
              <a:xfrm>
                <a:off x="801718" y="2384259"/>
                <a:ext cx="3880659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3">
                <a:extLst>
                  <a:ext uri="{FF2B5EF4-FFF2-40B4-BE49-F238E27FC236}">
                    <a16:creationId xmlns:a16="http://schemas.microsoft.com/office/drawing/2014/main" id="{865C149A-A03D-0F3D-2A1C-C439721B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8" y="2384259"/>
                <a:ext cx="3880659" cy="411010"/>
              </a:xfrm>
              <a:prstGeom prst="rect">
                <a:avLst/>
              </a:prstGeom>
              <a:blipFill>
                <a:blip r:embed="rId6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7D8AC70E-8ADB-1558-21E1-DFB4680107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6567" y="5553980"/>
                <a:ext cx="3790538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這兩物理量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altLang="zh-TW" sz="1800" dirty="0">
                    <a:solidFill>
                      <a:srgbClr val="000000"/>
                    </a:solidFill>
                    <a:latin typeface="Calibri" pitchFamily="34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  <a:latin typeface="Calibri" pitchFamily="34" charset="0"/>
                  </a:rPr>
                  <a:t>不能同時測量。</a:t>
                </a:r>
              </a:p>
            </p:txBody>
          </p:sp>
        </mc:Choice>
        <mc:Fallback xmlns="">
          <p:sp>
            <p:nvSpPr>
              <p:cNvPr id="2" name="Text Box 14">
                <a:extLst>
                  <a:ext uri="{FF2B5EF4-FFF2-40B4-BE49-F238E27FC236}">
                    <a16:creationId xmlns:a16="http://schemas.microsoft.com/office/drawing/2014/main" id="{7D8AC70E-8ADB-1558-21E1-DFB468010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6567" y="5553980"/>
                <a:ext cx="3790538" cy="391261"/>
              </a:xfrm>
              <a:prstGeom prst="rect">
                <a:avLst/>
              </a:prstGeom>
              <a:blipFill>
                <a:blip r:embed="rId7"/>
                <a:stretch>
                  <a:fillRect l="-1000" t="-6250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344F15-9D4F-6E50-8318-90E6D27BE419}"/>
              </a:ext>
            </a:extLst>
          </p:cNvPr>
          <p:cNvSpPr txBox="1"/>
          <p:nvPr/>
        </p:nvSpPr>
        <p:spPr bwMode="auto">
          <a:xfrm>
            <a:off x="733721" y="1908802"/>
            <a:ext cx="3517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計算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角動量分量彼此的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對易子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306DB-9DF0-7154-F1F6-1C367C12EB65}"/>
                  </a:ext>
                </a:extLst>
              </p:cNvPr>
              <p:cNvSpPr txBox="1"/>
              <p:nvPr/>
            </p:nvSpPr>
            <p:spPr bwMode="auto">
              <a:xfrm>
                <a:off x="773349" y="3405372"/>
                <a:ext cx="30449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前兩項中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dirty="0"/>
                  <a:t>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5306DB-9DF0-7154-F1F6-1C367C12E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349" y="3405372"/>
                <a:ext cx="3044932" cy="369332"/>
              </a:xfrm>
              <a:prstGeom prst="rect">
                <a:avLst/>
              </a:prstGeom>
              <a:blipFill>
                <a:blip r:embed="rId8"/>
                <a:stretch>
                  <a:fillRect l="-166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04F1B73-A406-D29A-B8C9-C1EE7ECBB0E5}"/>
                  </a:ext>
                </a:extLst>
              </p:cNvPr>
              <p:cNvSpPr/>
              <p:nvPr/>
            </p:nvSpPr>
            <p:spPr>
              <a:xfrm>
                <a:off x="829703" y="4649022"/>
                <a:ext cx="5292834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/>
                        </a:rPr>
                        <m:t>𝑧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9" name="矩形 3">
                <a:extLst>
                  <a:ext uri="{FF2B5EF4-FFF2-40B4-BE49-F238E27FC236}">
                    <a16:creationId xmlns:a16="http://schemas.microsoft.com/office/drawing/2014/main" id="{504F1B73-A406-D29A-B8C9-C1EE7ECBB0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" y="4649022"/>
                <a:ext cx="5292834" cy="411010"/>
              </a:xfrm>
              <a:prstGeom prst="rect">
                <a:avLst/>
              </a:prstGeom>
              <a:blipFill>
                <a:blip r:embed="rId9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135DA4E2-2CF8-07BF-1FF4-63749747333F}"/>
                  </a:ext>
                </a:extLst>
              </p:cNvPr>
              <p:cNvSpPr/>
              <p:nvPr/>
            </p:nvSpPr>
            <p:spPr>
              <a:xfrm>
                <a:off x="801717" y="2916889"/>
                <a:ext cx="517680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3">
                <a:extLst>
                  <a:ext uri="{FF2B5EF4-FFF2-40B4-BE49-F238E27FC236}">
                    <a16:creationId xmlns:a16="http://schemas.microsoft.com/office/drawing/2014/main" id="{135DA4E2-2CF8-07BF-1FF4-6374974733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17" y="2916889"/>
                <a:ext cx="5176803" cy="411010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51F59A-901D-33FE-E717-D5FF91C2C169}"/>
              </a:ext>
            </a:extLst>
          </p:cNvPr>
          <p:cNvCxnSpPr/>
          <p:nvPr/>
        </p:nvCxnSpPr>
        <p:spPr>
          <a:xfrm flipV="1">
            <a:off x="5014311" y="2844469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2815E8-2A5F-1E80-8509-280E378007B1}"/>
              </a:ext>
            </a:extLst>
          </p:cNvPr>
          <p:cNvCxnSpPr/>
          <p:nvPr/>
        </p:nvCxnSpPr>
        <p:spPr>
          <a:xfrm flipV="1">
            <a:off x="3906819" y="2821356"/>
            <a:ext cx="319555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CF0655-67C9-70F7-BDCF-F284E77206F5}"/>
              </a:ext>
            </a:extLst>
          </p:cNvPr>
          <p:cNvSpPr txBox="1"/>
          <p:nvPr/>
        </p:nvSpPr>
        <p:spPr bwMode="auto">
          <a:xfrm>
            <a:off x="5953884" y="2953026"/>
            <a:ext cx="3059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後兩項所有算子都彼此對易！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2A9C30-EE7D-9FAC-CE82-8C597D3A633C}"/>
                  </a:ext>
                </a:extLst>
              </p:cNvPr>
              <p:cNvSpPr txBox="1"/>
              <p:nvPr/>
            </p:nvSpPr>
            <p:spPr bwMode="auto">
              <a:xfrm>
                <a:off x="801717" y="4187946"/>
                <a:ext cx="77690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第二項中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與其他算子都對易，也可視為常數，可以從對易子中提出來！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2A9C30-EE7D-9FAC-CE82-8C597D3A6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717" y="4187946"/>
                <a:ext cx="7769092" cy="369332"/>
              </a:xfrm>
              <a:prstGeom prst="rect">
                <a:avLst/>
              </a:prstGeom>
              <a:blipFill>
                <a:blip r:embed="rId11"/>
                <a:stretch>
                  <a:fillRect l="-65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A0D527-F7E9-76C2-F01A-29A66C2FC06D}"/>
                  </a:ext>
                </a:extLst>
              </p:cNvPr>
              <p:cNvSpPr txBox="1"/>
              <p:nvPr/>
            </p:nvSpPr>
            <p:spPr bwMode="auto">
              <a:xfrm>
                <a:off x="799739" y="3785882"/>
                <a:ext cx="6074546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第一項中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𝑧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/>
                  <a:t>與對易子內其他算子都對易，可視為常數，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A0D527-F7E9-76C2-F01A-29A66C2FC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739" y="3785882"/>
                <a:ext cx="6074546" cy="391261"/>
              </a:xfrm>
              <a:prstGeom prst="rect">
                <a:avLst/>
              </a:prstGeom>
              <a:blipFill>
                <a:blip r:embed="rId12"/>
                <a:stretch>
                  <a:fillRect l="-62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14">
            <a:extLst>
              <a:ext uri="{FF2B5EF4-FFF2-40B4-BE49-F238E27FC236}">
                <a16:creationId xmlns:a16="http://schemas.microsoft.com/office/drawing/2014/main" id="{EF63A73A-DE11-9119-C2AD-B9CC2087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98" y="747183"/>
            <a:ext cx="14689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角動量算子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108F96-EBB0-0951-ADEB-458B9ABBDA60}"/>
                  </a:ext>
                </a:extLst>
              </p:cNvPr>
              <p:cNvSpPr txBox="1"/>
              <p:nvPr/>
            </p:nvSpPr>
            <p:spPr bwMode="auto">
              <a:xfrm>
                <a:off x="2064205" y="762732"/>
                <a:ext cx="1052629" cy="3105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acc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108F96-EBB0-0951-ADEB-458B9ABBD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4205" y="762732"/>
                <a:ext cx="1052629" cy="310598"/>
              </a:xfrm>
              <a:prstGeom prst="rect">
                <a:avLst/>
              </a:prstGeom>
              <a:blipFill>
                <a:blip r:embed="rId13"/>
                <a:stretch>
                  <a:fillRect t="-20000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0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21" grpId="0"/>
      <p:bldP spid="9" grpId="0" animBg="1"/>
      <p:bldP spid="3" grpId="0" animBg="1"/>
      <p:bldP spid="7" grpId="0"/>
      <p:bldP spid="18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64CA7-EF58-475E-7AC4-FC016A6B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A1994AB-D608-2995-67EE-44940E5E7758}"/>
                  </a:ext>
                </a:extLst>
              </p:cNvPr>
              <p:cNvSpPr/>
              <p:nvPr/>
            </p:nvSpPr>
            <p:spPr>
              <a:xfrm>
                <a:off x="1052971" y="1803577"/>
                <a:ext cx="1691767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A1994AB-D608-2995-67EE-44940E5E77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71" y="1803577"/>
                <a:ext cx="1691767" cy="41101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58978D1-4921-8E9F-32D9-9AB782B273F4}"/>
                  </a:ext>
                </a:extLst>
              </p:cNvPr>
              <p:cNvSpPr/>
              <p:nvPr/>
            </p:nvSpPr>
            <p:spPr>
              <a:xfrm>
                <a:off x="3069195" y="1803577"/>
                <a:ext cx="1756832" cy="39126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58978D1-4921-8E9F-32D9-9AB782B273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195" y="1803577"/>
                <a:ext cx="1756832" cy="391261"/>
              </a:xfrm>
              <a:prstGeom prst="rect">
                <a:avLst/>
              </a:prstGeom>
              <a:blipFill>
                <a:blip r:embed="rId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08BC773-7856-E5C9-160E-10E473DF3B5A}"/>
                  </a:ext>
                </a:extLst>
              </p:cNvPr>
              <p:cNvSpPr/>
              <p:nvPr/>
            </p:nvSpPr>
            <p:spPr>
              <a:xfrm>
                <a:off x="5157426" y="1806281"/>
                <a:ext cx="175683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08BC773-7856-E5C9-160E-10E473DF3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426" y="1806281"/>
                <a:ext cx="1756831" cy="411010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25AAF7-19AF-DF6B-3CD7-A9F2257298EC}"/>
                  </a:ext>
                </a:extLst>
              </p:cNvPr>
              <p:cNvSpPr/>
              <p:nvPr/>
            </p:nvSpPr>
            <p:spPr>
              <a:xfrm>
                <a:off x="1038427" y="2553664"/>
                <a:ext cx="3422378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25AAF7-19AF-DF6B-3CD7-A9F225729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7" y="2553664"/>
                <a:ext cx="3422378" cy="4110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54DEBE-AAC9-BCCD-A4FD-EC6DC283BF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9657" y="1265684"/>
                <a:ext cx="71185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但沒想到角動量任一個分量與角動量的大小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都對易。</a:t>
                </a:r>
              </a:p>
            </p:txBody>
          </p:sp>
        </mc:Choice>
        <mc:Fallback xmlns="">
          <p:sp>
            <p:nvSpPr>
              <p:cNvPr id="13" name="文字方塊 14">
                <a:extLst>
                  <a:ext uri="{FF2B5EF4-FFF2-40B4-BE49-F238E27FC236}">
                    <a16:creationId xmlns:a16="http://schemas.microsoft.com/office/drawing/2014/main" id="{8E54DEBE-AAC9-BCCD-A4FD-EC6DC283B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657" y="1265684"/>
                <a:ext cx="711857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4">
            <a:extLst>
              <a:ext uri="{FF2B5EF4-FFF2-40B4-BE49-F238E27FC236}">
                <a16:creationId xmlns:a16="http://schemas.microsoft.com/office/drawing/2014/main" id="{5182E225-FA8B-515F-C445-34A3A6A4B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713" y="848234"/>
            <a:ext cx="4087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角動量任兩個分量彼此都不對易。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A3983EA-15B7-48D5-C2A8-DF8F5EEF5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2713" y="5229200"/>
                <a:ext cx="71185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800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可以與任一分量、但僅一個分量有共同的本徵函數。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6A3983EA-15B7-48D5-C2A8-DF8F5EEF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2713" y="5229200"/>
                <a:ext cx="7118573" cy="369332"/>
              </a:xfrm>
              <a:prstGeom prst="rect">
                <a:avLst/>
              </a:prstGeom>
              <a:blipFill>
                <a:blip r:embed="rId7"/>
                <a:stretch>
                  <a:fillRect l="-71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09C20A37-84AC-D949-7CE4-61BEC9F84710}"/>
                  </a:ext>
                </a:extLst>
              </p:cNvPr>
              <p:cNvSpPr/>
              <p:nvPr/>
            </p:nvSpPr>
            <p:spPr>
              <a:xfrm>
                <a:off x="1048050" y="3076323"/>
                <a:ext cx="4130663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09C20A37-84AC-D949-7CE4-61BEC9F847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50" y="3076323"/>
                <a:ext cx="4130663" cy="4110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8507E910-369E-7BD4-4455-C74B74379C45}"/>
                  </a:ext>
                </a:extLst>
              </p:cNvPr>
              <p:cNvSpPr/>
              <p:nvPr/>
            </p:nvSpPr>
            <p:spPr>
              <a:xfrm>
                <a:off x="1026388" y="4087852"/>
                <a:ext cx="4684354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8507E910-369E-7BD4-4455-C74B7437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88" y="4087852"/>
                <a:ext cx="4684354" cy="391261"/>
              </a:xfrm>
              <a:prstGeom prst="rect">
                <a:avLst/>
              </a:prstGeom>
              <a:blipFill>
                <a:blip r:embed="rId9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C0920C5-7F61-C6A6-76E2-D4B5A7065AD9}"/>
                  </a:ext>
                </a:extLst>
              </p:cNvPr>
              <p:cNvSpPr/>
              <p:nvPr/>
            </p:nvSpPr>
            <p:spPr>
              <a:xfrm>
                <a:off x="1048050" y="3583570"/>
                <a:ext cx="503745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6C0920C5-7F61-C6A6-76E2-D4B5A7065A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050" y="3583570"/>
                <a:ext cx="5037450" cy="41101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B1ED432F-7530-DCFC-E2B7-6908C5C8BF2B}"/>
                  </a:ext>
                </a:extLst>
              </p:cNvPr>
              <p:cNvSpPr/>
              <p:nvPr/>
            </p:nvSpPr>
            <p:spPr>
              <a:xfrm>
                <a:off x="1038427" y="4742902"/>
                <a:ext cx="343514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B1ED432F-7530-DCFC-E2B7-6908C5C8B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7" y="4742902"/>
                <a:ext cx="3435141" cy="4110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89FB7FEE-46BA-6508-5A10-CC83349FB30C}"/>
                  </a:ext>
                </a:extLst>
              </p:cNvPr>
              <p:cNvSpPr txBox="1"/>
              <p:nvPr/>
            </p:nvSpPr>
            <p:spPr bwMode="auto">
              <a:xfrm>
                <a:off x="5498112" y="2542567"/>
                <a:ext cx="292939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𝐴𝐵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𝐴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2">
                <a:extLst>
                  <a:ext uri="{FF2B5EF4-FFF2-40B4-BE49-F238E27FC236}">
                    <a16:creationId xmlns:a16="http://schemas.microsoft.com/office/drawing/2014/main" id="{89FB7FEE-46BA-6508-5A10-CC83349FB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8112" y="2542567"/>
                <a:ext cx="29293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470DD38-25F6-DC35-9F5E-FAC6B1E60443}"/>
              </a:ext>
            </a:extLst>
          </p:cNvPr>
          <p:cNvSpPr txBox="1"/>
          <p:nvPr/>
        </p:nvSpPr>
        <p:spPr bwMode="auto">
          <a:xfrm>
            <a:off x="1012713" y="5675349"/>
            <a:ext cx="75563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這幾頁的結果是量子力學的里程碑！與古典物理完全迥異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0AA603B-C29D-3C1A-9B60-C81F408D2533}"/>
              </a:ext>
            </a:extLst>
          </p:cNvPr>
          <p:cNvSpPr/>
          <p:nvPr/>
        </p:nvSpPr>
        <p:spPr>
          <a:xfrm>
            <a:off x="3491880" y="2270126"/>
            <a:ext cx="288032" cy="20825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" grpId="0" animBg="1"/>
      <p:bldP spid="5" grpId="0" animBg="1"/>
      <p:bldP spid="5" grpId="1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/>
              <p:cNvSpPr txBox="1">
                <a:spLocks noChangeArrowheads="1"/>
              </p:cNvSpPr>
              <p:nvPr/>
            </p:nvSpPr>
            <p:spPr bwMode="auto">
              <a:xfrm>
                <a:off x="568851" y="2966687"/>
                <a:ext cx="805418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通常選擇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共同的本徵態來討論，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為其本徵值，記為：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51" y="2966687"/>
                <a:ext cx="8054183" cy="369332"/>
              </a:xfrm>
              <a:prstGeom prst="rect">
                <a:avLst/>
              </a:prstGeom>
              <a:blipFill>
                <a:blip r:embed="rId2"/>
                <a:stretch>
                  <a:fillRect l="-629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/>
              <p:cNvSpPr txBox="1">
                <a:spLocks noChangeArrowheads="1"/>
              </p:cNvSpPr>
              <p:nvPr/>
            </p:nvSpPr>
            <p:spPr bwMode="auto">
              <a:xfrm>
                <a:off x="644415" y="3411307"/>
                <a:ext cx="2483855" cy="4023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415" y="3411307"/>
                <a:ext cx="2483855" cy="402354"/>
              </a:xfrm>
              <a:prstGeom prst="rect">
                <a:avLst/>
              </a:prstGeom>
              <a:blipFill>
                <a:blip r:embed="rId3"/>
                <a:stretch>
                  <a:fillRect l="-1523" t="-100000" r="-7107" b="-142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/>
              <p:cNvSpPr txBox="1">
                <a:spLocks noChangeArrowheads="1"/>
              </p:cNvSpPr>
              <p:nvPr/>
            </p:nvSpPr>
            <p:spPr bwMode="auto">
              <a:xfrm>
                <a:off x="662485" y="3915989"/>
                <a:ext cx="23439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85" y="3915989"/>
                <a:ext cx="2343925" cy="369332"/>
              </a:xfrm>
              <a:prstGeom prst="rect">
                <a:avLst/>
              </a:prstGeom>
              <a:blipFill>
                <a:blip r:embed="rId4"/>
                <a:stretch>
                  <a:fillRect l="-2703" t="-110000" r="-8649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49202505-A64B-55BF-8B1B-7B1164BB0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851" y="2289610"/>
                <a:ext cx="77475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可以與任一分量、但僅一個分量可同時測量，有共同的本徵函數。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6" name="文字方塊 2">
                <a:extLst>
                  <a:ext uri="{FF2B5EF4-FFF2-40B4-BE49-F238E27FC236}">
                    <a16:creationId xmlns:a16="http://schemas.microsoft.com/office/drawing/2014/main" id="{49202505-A64B-55BF-8B1B-7B1164BB0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51" y="2289610"/>
                <a:ext cx="7747565" cy="369332"/>
              </a:xfrm>
              <a:prstGeom prst="rect">
                <a:avLst/>
              </a:prstGeom>
              <a:blipFill>
                <a:blip r:embed="rId5"/>
                <a:stretch>
                  <a:fillRect l="-65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57F1AA4C-901E-0573-0CE9-ACEED56C3301}"/>
                  </a:ext>
                </a:extLst>
              </p:cNvPr>
              <p:cNvSpPr/>
              <p:nvPr/>
            </p:nvSpPr>
            <p:spPr>
              <a:xfrm>
                <a:off x="662485" y="1803312"/>
                <a:ext cx="3435141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57F1AA4C-901E-0573-0CE9-ACEED56C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85" y="1803312"/>
                <a:ext cx="3435141" cy="411010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9114A208-380E-381C-B5F1-916CA8CF6D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8640" y="5047400"/>
                <a:ext cx="197983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𝑎𝑚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9114A208-380E-381C-B5F1-916CA8CF6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640" y="5047400"/>
                <a:ext cx="1979836" cy="369332"/>
              </a:xfrm>
              <a:prstGeom prst="rect">
                <a:avLst/>
              </a:prstGeom>
              <a:blipFill>
                <a:blip r:embed="rId7"/>
                <a:stretch>
                  <a:fillRect l="-12739" t="-113333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C618A6-BDF7-3177-243D-CAE0F308C751}"/>
                  </a:ext>
                </a:extLst>
              </p:cNvPr>
              <p:cNvSpPr txBox="1"/>
              <p:nvPr/>
            </p:nvSpPr>
            <p:spPr bwMode="auto">
              <a:xfrm>
                <a:off x="611560" y="4581128"/>
                <a:ext cx="8371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別忘了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TW"/>
                  <a:t>就是一個位置</a:t>
                </a:r>
                <a:r>
                  <a:rPr lang="en-GB" dirty="0" err="1"/>
                  <a:t>的狀態</a:t>
                </a:r>
                <a:r>
                  <a:rPr lang="en-TW"/>
                  <a:t>波函數，</a:t>
                </a:r>
                <a:r>
                  <a:rPr lang="en-TW" dirty="0"/>
                  <a:t>記為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𝑎𝑚</m:t>
                        </m:r>
                      </m:sub>
                    </m:sSub>
                  </m:oMath>
                </a14:m>
                <a:r>
                  <a:rPr lang="en-GB" dirty="0"/>
                  <a:t>，</a:t>
                </a:r>
                <a:r>
                  <a:rPr lang="en-GB" dirty="0" err="1"/>
                  <a:t>一般</a:t>
                </a:r>
                <a:r>
                  <a:rPr lang="en-TW"/>
                  <a:t>以極座標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/>
                  <a:t>表示</a:t>
                </a:r>
                <a:r>
                  <a:rPr lang="en-GB" dirty="0" err="1"/>
                  <a:t>位置</a:t>
                </a:r>
                <a:r>
                  <a:rPr lang="en-TW">
                    <a:solidFill>
                      <a:schemeClr val="tx1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CC618A6-BDF7-3177-243D-CAE0F308C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4581128"/>
                <a:ext cx="8371514" cy="369332"/>
              </a:xfrm>
              <a:prstGeom prst="rect">
                <a:avLst/>
              </a:prstGeom>
              <a:blipFill>
                <a:blip r:embed="rId8"/>
                <a:stretch>
                  <a:fillRect l="-606" t="-110000" r="-455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84F0BB5-09EC-89F1-3154-65A3ECF547C9}"/>
              </a:ext>
            </a:extLst>
          </p:cNvPr>
          <p:cNvSpPr txBox="1"/>
          <p:nvPr/>
        </p:nvSpPr>
        <p:spPr bwMode="auto">
          <a:xfrm>
            <a:off x="2678130" y="506370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Spherical Harmonics</a:t>
            </a:r>
          </a:p>
        </p:txBody>
      </p:sp>
    </p:spTree>
    <p:extLst>
      <p:ext uri="{BB962C8B-B14F-4D97-AF65-F5344CB8AC3E}">
        <p14:creationId xmlns:p14="http://schemas.microsoft.com/office/powerpoint/2010/main" val="99650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EFD893A-4878-45E8-FCF1-8E3C6EF599AB}"/>
              </a:ext>
            </a:extLst>
          </p:cNvPr>
          <p:cNvSpPr/>
          <p:nvPr/>
        </p:nvSpPr>
        <p:spPr>
          <a:xfrm>
            <a:off x="1042408" y="5479229"/>
            <a:ext cx="2394775" cy="1126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736106" y="642262"/>
                <a:ext cx="1977755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106" y="642262"/>
                <a:ext cx="1977755" cy="411010"/>
              </a:xfrm>
              <a:prstGeom prst="rect">
                <a:avLst/>
              </a:prstGeom>
              <a:blipFill>
                <a:blip r:embed="rId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064040" y="654328"/>
                <a:ext cx="1670199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0" y="654328"/>
                <a:ext cx="1670199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下箭號 2"/>
          <p:cNvSpPr/>
          <p:nvPr/>
        </p:nvSpPr>
        <p:spPr>
          <a:xfrm>
            <a:off x="3129488" y="1065892"/>
            <a:ext cx="288032" cy="381078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64040" y="1515594"/>
                <a:ext cx="3088001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40" y="1515594"/>
                <a:ext cx="3088001" cy="41101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1034226" y="3581436"/>
                <a:ext cx="3132427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6" y="3581436"/>
                <a:ext cx="3132427" cy="4110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052120" y="2441219"/>
                <a:ext cx="189026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120" y="2441219"/>
                <a:ext cx="189026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1059154" y="1995410"/>
                <a:ext cx="2733121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定義</a:t>
                </a:r>
                <a14:m>
                  <m:oMath xmlns:m="http://schemas.openxmlformats.org/officeDocument/2006/math">
                    <m:r>
                      <a:rPr lang="zh-TW" altLang="en-US" sz="1800" i="1" smtClean="0">
                        <a:latin typeface="Cambria Math"/>
                      </a:rPr>
                      <m:t>算子</m:t>
                    </m:r>
                    <m:r>
                      <a:rPr lang="zh-TW" altLang="en-US" sz="1800" b="0" i="1" smtClean="0">
                        <a:latin typeface="Cambria Math"/>
                      </a:rPr>
                      <m:t>：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54" y="1995410"/>
                <a:ext cx="2733121" cy="391261"/>
              </a:xfrm>
              <a:prstGeom prst="rect">
                <a:avLst/>
              </a:prstGeom>
              <a:blipFill>
                <a:blip r:embed="rId7"/>
                <a:stretch>
                  <a:fillRect l="-1852" t="-303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 bwMode="auto">
          <a:xfrm>
            <a:off x="3804331" y="1989496"/>
            <a:ext cx="2844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上式可以簡化為：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100D36-EE6A-338C-3080-B48B14C753C9}"/>
                  </a:ext>
                </a:extLst>
              </p:cNvPr>
              <p:cNvSpPr txBox="1"/>
              <p:nvPr/>
            </p:nvSpPr>
            <p:spPr bwMode="auto">
              <a:xfrm>
                <a:off x="3017030" y="675822"/>
                <a:ext cx="4362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100D36-EE6A-338C-3080-B48B14C7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17030" y="675822"/>
                <a:ext cx="4362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837B3-DA1D-0C26-00D8-8B602A99225F}"/>
                  </a:ext>
                </a:extLst>
              </p:cNvPr>
              <p:cNvSpPr txBox="1"/>
              <p:nvPr/>
            </p:nvSpPr>
            <p:spPr bwMode="auto">
              <a:xfrm>
                <a:off x="6009537" y="654328"/>
                <a:ext cx="4362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1837B3-DA1D-0C26-00D8-8B602A992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9537" y="654328"/>
                <a:ext cx="436284" cy="369332"/>
              </a:xfrm>
              <a:prstGeom prst="rect">
                <a:avLst/>
              </a:prstGeom>
              <a:blipFill>
                <a:blip r:embed="rId9"/>
                <a:stretch>
                  <a:fillRect r="-5714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/>
              <p:nvPr/>
            </p:nvSpPr>
            <p:spPr>
              <a:xfrm>
                <a:off x="1034226" y="4556562"/>
                <a:ext cx="206338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6" y="4556562"/>
                <a:ext cx="206338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DFE80AEA-0202-5F0F-0242-F037B1B02C97}"/>
                  </a:ext>
                </a:extLst>
              </p:cNvPr>
              <p:cNvSpPr txBox="1"/>
              <p:nvPr/>
            </p:nvSpPr>
            <p:spPr bwMode="auto">
              <a:xfrm>
                <a:off x="5848422" y="2814603"/>
                <a:ext cx="1939109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DFE80AEA-0202-5F0F-0242-F037B1B02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8422" y="2814603"/>
                <a:ext cx="1939109" cy="4049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0D678E5-CC2D-D4B2-44FE-81B7CB67EE23}"/>
                  </a:ext>
                </a:extLst>
              </p:cNvPr>
              <p:cNvSpPr txBox="1"/>
              <p:nvPr/>
            </p:nvSpPr>
            <p:spPr bwMode="auto">
              <a:xfrm>
                <a:off x="4675684" y="5003987"/>
                <a:ext cx="1939109" cy="37645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E0D678E5-CC2D-D4B2-44FE-81B7CB67E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684" y="5003987"/>
                <a:ext cx="1939109" cy="376450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B0FEA7-0DEE-A63B-ECCE-1FAC139393CF}"/>
                  </a:ext>
                </a:extLst>
              </p:cNvPr>
              <p:cNvSpPr txBox="1"/>
              <p:nvPr/>
            </p:nvSpPr>
            <p:spPr bwMode="auto">
              <a:xfrm>
                <a:off x="985888" y="2852334"/>
                <a:ext cx="5665992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這式與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簡諧振盪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中</a:t>
                </a:r>
                <a:r>
                  <a:rPr lang="en-US" altLang="zh-TW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𝐻</a:t>
                </a:r>
                <a:r>
                  <a:rPr lang="zh-TW" altLang="en-US" b="0" i="0" dirty="0">
                    <a:latin typeface="Cambria Math" panose="02040503050406030204" pitchFamily="18" charset="0"/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的對易關係完全相同！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FB0FEA7-0DEE-A63B-ECCE-1FAC13939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888" y="2852334"/>
                <a:ext cx="5665992" cy="376450"/>
              </a:xfrm>
              <a:prstGeom prst="rect">
                <a:avLst/>
              </a:prstGeom>
              <a:blipFill>
                <a:blip r:embed="rId13"/>
                <a:stretch>
                  <a:fillRect l="-895" t="-3226" b="-258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7CD3AF87-3AC6-AC33-FB47-92A80442A7AE}"/>
              </a:ext>
            </a:extLst>
          </p:cNvPr>
          <p:cNvSpPr/>
          <p:nvPr/>
        </p:nvSpPr>
        <p:spPr>
          <a:xfrm>
            <a:off x="1495141" y="1446970"/>
            <a:ext cx="1080120" cy="599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7B4415-FD14-12E7-20A6-C532EEF2ADCA}"/>
              </a:ext>
            </a:extLst>
          </p:cNvPr>
          <p:cNvSpPr/>
          <p:nvPr/>
        </p:nvSpPr>
        <p:spPr>
          <a:xfrm>
            <a:off x="2996049" y="1443223"/>
            <a:ext cx="1080120" cy="599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5EBF9A07-DE9C-CFC7-F40C-7E617CCCA43A}"/>
                  </a:ext>
                </a:extLst>
              </p:cNvPr>
              <p:cNvSpPr/>
              <p:nvPr/>
            </p:nvSpPr>
            <p:spPr>
              <a:xfrm>
                <a:off x="1040690" y="4059707"/>
                <a:ext cx="2199256" cy="43133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6">
                <a:extLst>
                  <a:ext uri="{FF2B5EF4-FFF2-40B4-BE49-F238E27FC236}">
                    <a16:creationId xmlns:a16="http://schemas.microsoft.com/office/drawing/2014/main" id="{5EBF9A07-DE9C-CFC7-F40C-7E617CCCA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690" y="4059707"/>
                <a:ext cx="2199256" cy="431337"/>
              </a:xfrm>
              <a:prstGeom prst="rect">
                <a:avLst/>
              </a:prstGeom>
              <a:blipFill>
                <a:blip r:embed="rId14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6F15D5-C777-142F-7B93-EC6BEDBC0007}"/>
                  </a:ext>
                </a:extLst>
              </p:cNvPr>
              <p:cNvSpPr txBox="1"/>
              <p:nvPr/>
            </p:nvSpPr>
            <p:spPr bwMode="auto">
              <a:xfrm>
                <a:off x="2121736" y="5479229"/>
                <a:ext cx="557808" cy="40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6F15D5-C777-142F-7B93-EC6BEDBC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1736" y="5479229"/>
                <a:ext cx="557808" cy="4081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E4C963-9DDB-7A77-61CD-8793FC6C81A7}"/>
                  </a:ext>
                </a:extLst>
              </p:cNvPr>
              <p:cNvSpPr txBox="1"/>
              <p:nvPr/>
            </p:nvSpPr>
            <p:spPr bwMode="auto">
              <a:xfrm>
                <a:off x="1042408" y="5497023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E4C963-9DDB-7A77-61CD-8793FC6C8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2408" y="5497023"/>
                <a:ext cx="557808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B32D19-1C68-A313-8520-934222FC824D}"/>
                  </a:ext>
                </a:extLst>
              </p:cNvPr>
              <p:cNvSpPr txBox="1"/>
              <p:nvPr/>
            </p:nvSpPr>
            <p:spPr bwMode="auto">
              <a:xfrm>
                <a:off x="2822070" y="5498562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B32D19-1C68-A313-8520-934222FC8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2070" y="5498562"/>
                <a:ext cx="557808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0E3FB3-2A24-7128-0EE9-E31F41104576}"/>
                  </a:ext>
                </a:extLst>
              </p:cNvPr>
              <p:cNvSpPr txBox="1"/>
              <p:nvPr/>
            </p:nvSpPr>
            <p:spPr bwMode="auto">
              <a:xfrm>
                <a:off x="2079420" y="617306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0E3FB3-2A24-7128-0EE9-E31F41104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9420" y="6173061"/>
                <a:ext cx="557808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5245-7C45-AEA7-A4B3-47CFCACA9BC7}"/>
                  </a:ext>
                </a:extLst>
              </p:cNvPr>
              <p:cNvSpPr txBox="1"/>
              <p:nvPr/>
            </p:nvSpPr>
            <p:spPr bwMode="auto">
              <a:xfrm>
                <a:off x="1093561" y="614320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B15245-7C45-AEA7-A4B3-47CFCACA9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561" y="6143201"/>
                <a:ext cx="55780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7DA6E0-B321-81F7-239D-EF49C23015B5}"/>
                  </a:ext>
                </a:extLst>
              </p:cNvPr>
              <p:cNvSpPr txBox="1"/>
              <p:nvPr/>
            </p:nvSpPr>
            <p:spPr bwMode="auto">
              <a:xfrm>
                <a:off x="2818137" y="6206726"/>
                <a:ext cx="7018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7DA6E0-B321-81F7-239D-EF49C2301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137" y="6206726"/>
                <a:ext cx="701824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A969FC9-B977-4CA7-B34A-1CF7DD6CCF0A}"/>
              </a:ext>
            </a:extLst>
          </p:cNvPr>
          <p:cNvSpPr txBox="1"/>
          <p:nvPr/>
        </p:nvSpPr>
        <p:spPr bwMode="auto">
          <a:xfrm>
            <a:off x="1034226" y="190485"/>
            <a:ext cx="3816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作一點代數運算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E9A39-BF0B-255E-5F17-7C16CDCE7F8A}"/>
              </a:ext>
            </a:extLst>
          </p:cNvPr>
          <p:cNvSpPr txBox="1"/>
          <p:nvPr/>
        </p:nvSpPr>
        <p:spPr bwMode="auto">
          <a:xfrm>
            <a:off x="4188053" y="1515594"/>
            <a:ext cx="16080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兩式相加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43914-D804-172F-7C68-16327C12F707}"/>
              </a:ext>
            </a:extLst>
          </p:cNvPr>
          <p:cNvSpPr txBox="1"/>
          <p:nvPr/>
        </p:nvSpPr>
        <p:spPr bwMode="auto">
          <a:xfrm>
            <a:off x="4181268" y="3597635"/>
            <a:ext cx="2433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兩式相減，並定義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60A8BD-FC8F-81A6-E228-F87D700CBC3D}"/>
                  </a:ext>
                </a:extLst>
              </p:cNvPr>
              <p:cNvSpPr txBox="1"/>
              <p:nvPr/>
            </p:nvSpPr>
            <p:spPr bwMode="auto">
              <a:xfrm>
                <a:off x="1034226" y="5000481"/>
                <a:ext cx="3864649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這式與</a:t>
                </a:r>
                <a:r>
                  <a:rPr lang="en-US" altLang="zh-TW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𝐻</a:t>
                </a:r>
                <a:r>
                  <a:rPr lang="zh-TW" altLang="en-US" b="0" i="0" dirty="0">
                    <a:latin typeface="Cambria Math" panose="02040503050406030204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的對易關係完全相同！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60A8BD-FC8F-81A6-E228-F87D700C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226" y="5000481"/>
                <a:ext cx="3864649" cy="376450"/>
              </a:xfrm>
              <a:prstGeom prst="rect">
                <a:avLst/>
              </a:prstGeom>
              <a:blipFill>
                <a:blip r:embed="rId21"/>
                <a:stretch>
                  <a:fillRect l="-1311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Up-down Arrow 31">
            <a:extLst>
              <a:ext uri="{FF2B5EF4-FFF2-40B4-BE49-F238E27FC236}">
                <a16:creationId xmlns:a16="http://schemas.microsoft.com/office/drawing/2014/main" id="{908E0F82-076C-1504-7988-4F706BF6DB32}"/>
              </a:ext>
            </a:extLst>
          </p:cNvPr>
          <p:cNvSpPr/>
          <p:nvPr/>
        </p:nvSpPr>
        <p:spPr>
          <a:xfrm>
            <a:off x="2635473" y="5885904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D72804-DC53-A0EF-02A7-0064CA661C18}"/>
                  </a:ext>
                </a:extLst>
              </p:cNvPr>
              <p:cNvSpPr txBox="1"/>
              <p:nvPr/>
            </p:nvSpPr>
            <p:spPr bwMode="auto">
              <a:xfrm>
                <a:off x="3489824" y="5835827"/>
                <a:ext cx="48157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這對應關係，暗示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的能階是一樣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BD72804-DC53-A0EF-02A7-0064CA661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9824" y="5835827"/>
                <a:ext cx="4815701" cy="369332"/>
              </a:xfrm>
              <a:prstGeom prst="rect">
                <a:avLst/>
              </a:prstGeom>
              <a:blipFill>
                <a:blip r:embed="rId22"/>
                <a:stretch>
                  <a:fillRect l="-10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A0696A-5DCE-296A-4762-58ACAFA6A357}"/>
                  </a:ext>
                </a:extLst>
              </p:cNvPr>
              <p:cNvSpPr txBox="1"/>
              <p:nvPr/>
            </p:nvSpPr>
            <p:spPr bwMode="auto">
              <a:xfrm>
                <a:off x="3273504" y="4101417"/>
                <a:ext cx="5330944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是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Hermitian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，所以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US" dirty="0" err="1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err="1"/>
                  <a:t>的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adjoint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A0696A-5DCE-296A-4762-58ACAFA6A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3504" y="4101417"/>
                <a:ext cx="5330944" cy="391261"/>
              </a:xfrm>
              <a:prstGeom prst="rect">
                <a:avLst/>
              </a:prstGeom>
              <a:blipFill>
                <a:blip r:embed="rId23"/>
                <a:stretch>
                  <a:fillRect l="-950" t="-9677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Up-down Arrow 34">
            <a:extLst>
              <a:ext uri="{FF2B5EF4-FFF2-40B4-BE49-F238E27FC236}">
                <a16:creationId xmlns:a16="http://schemas.microsoft.com/office/drawing/2014/main" id="{8E128A67-F28A-5917-7492-9847F2359543}"/>
              </a:ext>
            </a:extLst>
          </p:cNvPr>
          <p:cNvSpPr/>
          <p:nvPr/>
        </p:nvSpPr>
        <p:spPr>
          <a:xfrm>
            <a:off x="1742742" y="5835827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5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4" grpId="0" animBg="1"/>
      <p:bldP spid="15" grpId="0" animBg="1"/>
      <p:bldP spid="16" grpId="0" animBg="1"/>
      <p:bldP spid="17" grpId="0" animBg="1"/>
      <p:bldP spid="2" grpId="0"/>
      <p:bldP spid="7" grpId="0"/>
      <p:bldP spid="8" grpId="0"/>
      <p:bldP spid="11" grpId="0" animBg="1"/>
      <p:bldP spid="18" grpId="0" animBg="1"/>
      <p:bldP spid="19" grpId="0" animBg="1"/>
      <p:bldP spid="21" grpId="0"/>
      <p:bldP spid="13" grpId="0" animBg="1"/>
      <p:bldP spid="14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12" grpId="0"/>
      <p:bldP spid="20" grpId="0"/>
      <p:bldP spid="22" grpId="0"/>
      <p:bldP spid="32" grpId="0" animBg="1"/>
      <p:bldP spid="33" grpId="0"/>
      <p:bldP spid="34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A1BC17E-9A5D-BC46-5100-9061DC3F259C}"/>
              </a:ext>
            </a:extLst>
          </p:cNvPr>
          <p:cNvSpPr/>
          <p:nvPr/>
        </p:nvSpPr>
        <p:spPr>
          <a:xfrm>
            <a:off x="1083622" y="385486"/>
            <a:ext cx="2138051" cy="112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1054671" y="1982556"/>
                <a:ext cx="1760418" cy="3756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71" y="1982556"/>
                <a:ext cx="1760418" cy="375616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981931" y="3045336"/>
                <a:ext cx="670683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931" y="3045336"/>
                <a:ext cx="6706831" cy="369332"/>
              </a:xfrm>
              <a:prstGeom prst="rect">
                <a:avLst/>
              </a:prstGeom>
              <a:blipFill>
                <a:blip r:embed="rId3"/>
                <a:stretch>
                  <a:fillRect t="-113793" r="-2268" b="-17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960206" y="2584956"/>
                <a:ext cx="67068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sz="1800" dirty="0"/>
                  <a:t>作用於任一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：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竟又</a:t>
                </a:r>
                <a:r>
                  <a:rPr lang="zh-TW" altLang="en-US" dirty="0"/>
                  <a:t>是</a:t>
                </a:r>
                <a:r>
                  <a:rPr lang="zh-TW" altLang="en-US" sz="1800" dirty="0"/>
                  <a:t>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本徵態：</a:t>
                </a: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206" y="2584956"/>
                <a:ext cx="6706831" cy="369332"/>
              </a:xfrm>
              <a:prstGeom prst="rect">
                <a:avLst/>
              </a:prstGeom>
              <a:blipFill>
                <a:blip r:embed="rId4"/>
                <a:stretch>
                  <a:fillRect l="-756" t="-110000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/>
              <p:nvPr/>
            </p:nvSpPr>
            <p:spPr>
              <a:xfrm>
                <a:off x="3150370" y="1988840"/>
                <a:ext cx="19287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5">
                <a:extLst>
                  <a:ext uri="{FF2B5EF4-FFF2-40B4-BE49-F238E27FC236}">
                    <a16:creationId xmlns:a16="http://schemas.microsoft.com/office/drawing/2014/main" id="{CDB162D0-D3E5-4B7B-FF88-901DA43B6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370" y="1988840"/>
                <a:ext cx="1928733" cy="36933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9">
                <a:extLst>
                  <a:ext uri="{FF2B5EF4-FFF2-40B4-BE49-F238E27FC236}">
                    <a16:creationId xmlns:a16="http://schemas.microsoft.com/office/drawing/2014/main" id="{F6EE407A-75E5-B665-4B76-B0F4270FBDC9}"/>
                  </a:ext>
                </a:extLst>
              </p:cNvPr>
              <p:cNvSpPr/>
              <p:nvPr/>
            </p:nvSpPr>
            <p:spPr>
              <a:xfrm>
                <a:off x="998544" y="3510110"/>
                <a:ext cx="54115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矩形 19">
                <a:extLst>
                  <a:ext uri="{FF2B5EF4-FFF2-40B4-BE49-F238E27FC236}">
                    <a16:creationId xmlns:a16="http://schemas.microsoft.com/office/drawing/2014/main" id="{F6EE407A-75E5-B665-4B76-B0F4270FBD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44" y="3510110"/>
                <a:ext cx="5411595" cy="369332"/>
              </a:xfrm>
              <a:prstGeom prst="rect">
                <a:avLst/>
              </a:prstGeom>
              <a:blipFill>
                <a:blip r:embed="rId7"/>
                <a:stretch>
                  <a:fillRect t="-110000" r="-210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9">
                <a:extLst>
                  <a:ext uri="{FF2B5EF4-FFF2-40B4-BE49-F238E27FC236}">
                    <a16:creationId xmlns:a16="http://schemas.microsoft.com/office/drawing/2014/main" id="{B7541AF3-7E4C-52AC-23E0-B6E0D033DEF5}"/>
                  </a:ext>
                </a:extLst>
              </p:cNvPr>
              <p:cNvSpPr/>
              <p:nvPr/>
            </p:nvSpPr>
            <p:spPr>
              <a:xfrm>
                <a:off x="999229" y="3977582"/>
                <a:ext cx="37013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19">
                <a:extLst>
                  <a:ext uri="{FF2B5EF4-FFF2-40B4-BE49-F238E27FC236}">
                    <a16:creationId xmlns:a16="http://schemas.microsoft.com/office/drawing/2014/main" id="{B7541AF3-7E4C-52AC-23E0-B6E0D033D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229" y="3977582"/>
                <a:ext cx="3701398" cy="369332"/>
              </a:xfrm>
              <a:prstGeom prst="rect">
                <a:avLst/>
              </a:prstGeom>
              <a:blipFill>
                <a:blip r:embed="rId8"/>
                <a:stretch>
                  <a:fillRect t="-103226" r="-4778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6F8816F3-3318-95A7-FC1A-AF7D86D4E689}"/>
                  </a:ext>
                </a:extLst>
              </p:cNvPr>
              <p:cNvSpPr txBox="1"/>
              <p:nvPr/>
            </p:nvSpPr>
            <p:spPr bwMode="auto">
              <a:xfrm>
                <a:off x="998544" y="5360954"/>
                <a:ext cx="694649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可以減少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的本徵值一個量子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13">
                <a:extLst>
                  <a:ext uri="{FF2B5EF4-FFF2-40B4-BE49-F238E27FC236}">
                    <a16:creationId xmlns:a16="http://schemas.microsoft.com/office/drawing/2014/main" id="{6F8816F3-3318-95A7-FC1A-AF7D86D4E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8544" y="5360954"/>
                <a:ext cx="6946492" cy="375616"/>
              </a:xfrm>
              <a:prstGeom prst="rect">
                <a:avLst/>
              </a:prstGeom>
              <a:blipFill>
                <a:blip r:embed="rId9"/>
                <a:stretch>
                  <a:fillRect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19">
                <a:extLst>
                  <a:ext uri="{FF2B5EF4-FFF2-40B4-BE49-F238E27FC236}">
                    <a16:creationId xmlns:a16="http://schemas.microsoft.com/office/drawing/2014/main" id="{4B5CAD39-AA0C-62E9-9843-6A14978BD52C}"/>
                  </a:ext>
                </a:extLst>
              </p:cNvPr>
              <p:cNvSpPr/>
              <p:nvPr/>
            </p:nvSpPr>
            <p:spPr>
              <a:xfrm>
                <a:off x="983089" y="4935448"/>
                <a:ext cx="370139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5" name="矩形 19">
                <a:extLst>
                  <a:ext uri="{FF2B5EF4-FFF2-40B4-BE49-F238E27FC236}">
                    <a16:creationId xmlns:a16="http://schemas.microsoft.com/office/drawing/2014/main" id="{4B5CAD39-AA0C-62E9-9843-6A14978BD5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89" y="4935448"/>
                <a:ext cx="3701398" cy="369332"/>
              </a:xfrm>
              <a:prstGeom prst="rect">
                <a:avLst/>
              </a:prstGeom>
              <a:blipFill>
                <a:blip r:embed="rId10"/>
                <a:stretch>
                  <a:fillRect t="-106667" r="-5137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753355-F8AD-2431-0F1F-EC8469B55E24}"/>
                  </a:ext>
                </a:extLst>
              </p:cNvPr>
              <p:cNvSpPr txBox="1"/>
              <p:nvPr/>
            </p:nvSpPr>
            <p:spPr bwMode="auto">
              <a:xfrm>
                <a:off x="1255423" y="390189"/>
                <a:ext cx="557808" cy="40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753355-F8AD-2431-0F1F-EC8469B5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5423" y="390189"/>
                <a:ext cx="557808" cy="4081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E2AE2-8958-3FA2-DD23-7A61B9C80F21}"/>
                  </a:ext>
                </a:extLst>
              </p:cNvPr>
              <p:cNvSpPr txBox="1"/>
              <p:nvPr/>
            </p:nvSpPr>
            <p:spPr bwMode="auto">
              <a:xfrm>
                <a:off x="1826140" y="385486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E2AE2-8958-3FA2-DD23-7A61B9C80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6140" y="385486"/>
                <a:ext cx="55780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A7AF2-1FDA-AE01-083D-C9499F2691C9}"/>
                  </a:ext>
                </a:extLst>
              </p:cNvPr>
              <p:cNvSpPr txBox="1"/>
              <p:nvPr/>
            </p:nvSpPr>
            <p:spPr bwMode="auto">
              <a:xfrm>
                <a:off x="2523782" y="399743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DA7AF2-1FDA-AE01-083D-C9499F269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3782" y="399743"/>
                <a:ext cx="55780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80E30-5184-9ACA-501C-589CE6A9E155}"/>
                  </a:ext>
                </a:extLst>
              </p:cNvPr>
              <p:cNvSpPr txBox="1"/>
              <p:nvPr/>
            </p:nvSpPr>
            <p:spPr bwMode="auto">
              <a:xfrm>
                <a:off x="1235103" y="1105436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80E30-5184-9ACA-501C-589CE6A9E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103" y="1105436"/>
                <a:ext cx="557808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D7D2F-D309-DE2B-D25D-EBC1631DDF1B}"/>
                  </a:ext>
                </a:extLst>
              </p:cNvPr>
              <p:cNvSpPr txBox="1"/>
              <p:nvPr/>
            </p:nvSpPr>
            <p:spPr bwMode="auto">
              <a:xfrm>
                <a:off x="1873762" y="1102361"/>
                <a:ext cx="55780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D7D2F-D309-DE2B-D25D-EBC1631DD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3762" y="1102361"/>
                <a:ext cx="557808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05A68-3D0C-171E-A6D6-FA4B040A435D}"/>
                  </a:ext>
                </a:extLst>
              </p:cNvPr>
              <p:cNvSpPr txBox="1"/>
              <p:nvPr/>
            </p:nvSpPr>
            <p:spPr bwMode="auto">
              <a:xfrm>
                <a:off x="2519849" y="1107907"/>
                <a:ext cx="7018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05A68-3D0C-171E-A6D6-FA4B040A4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9849" y="1107907"/>
                <a:ext cx="701824" cy="4001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Up-down Arrow 9">
            <a:extLst>
              <a:ext uri="{FF2B5EF4-FFF2-40B4-BE49-F238E27FC236}">
                <a16:creationId xmlns:a16="http://schemas.microsoft.com/office/drawing/2014/main" id="{74098E44-4C3F-90AD-394A-F039369BAD58}"/>
              </a:ext>
            </a:extLst>
          </p:cNvPr>
          <p:cNvSpPr/>
          <p:nvPr/>
        </p:nvSpPr>
        <p:spPr>
          <a:xfrm>
            <a:off x="1999220" y="812076"/>
            <a:ext cx="211648" cy="288607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3F5F1-6B98-4C8F-C739-2167A274FB8A}"/>
              </a:ext>
            </a:extLst>
          </p:cNvPr>
          <p:cNvSpPr txBox="1"/>
          <p:nvPr/>
        </p:nvSpPr>
        <p:spPr bwMode="auto">
          <a:xfrm>
            <a:off x="1011103" y="1549382"/>
            <a:ext cx="7513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這裡的對應關係，幾乎讓我們立刻猜到：可以利用幾乎一樣的推導技巧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98910-2D9D-CDF8-7A76-6D30EC856B91}"/>
              </a:ext>
            </a:extLst>
          </p:cNvPr>
          <p:cNvSpPr txBox="1"/>
          <p:nvPr/>
        </p:nvSpPr>
        <p:spPr bwMode="auto">
          <a:xfrm>
            <a:off x="4860032" y="4948575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請自己推導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FF4B86A7-06B9-3854-7170-6E79CA2CD6B1}"/>
                  </a:ext>
                </a:extLst>
              </p:cNvPr>
              <p:cNvSpPr/>
              <p:nvPr/>
            </p:nvSpPr>
            <p:spPr>
              <a:xfrm>
                <a:off x="1011103" y="5885815"/>
                <a:ext cx="4716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可見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的本徵值是量子化的，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一個量子是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5" name="矩形 12">
                <a:extLst>
                  <a:ext uri="{FF2B5EF4-FFF2-40B4-BE49-F238E27FC236}">
                    <a16:creationId xmlns:a16="http://schemas.microsoft.com/office/drawing/2014/main" id="{FF4B86A7-06B9-3854-7170-6E79CA2CD6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103" y="5885815"/>
                <a:ext cx="4716804" cy="369332"/>
              </a:xfrm>
              <a:prstGeom prst="rect">
                <a:avLst/>
              </a:prstGeom>
              <a:blipFill>
                <a:blip r:embed="rId24"/>
                <a:stretch>
                  <a:fillRect l="-107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0A76CF1-49BF-9AC9-6B52-C6D8B9272D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60232" y="3558529"/>
            <a:ext cx="2213045" cy="29835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078A75-3B04-8B99-917B-68BFBEC86649}"/>
              </a:ext>
            </a:extLst>
          </p:cNvPr>
          <p:cNvSpPr txBox="1"/>
          <p:nvPr/>
        </p:nvSpPr>
        <p:spPr bwMode="auto">
          <a:xfrm>
            <a:off x="981931" y="6273591"/>
            <a:ext cx="4496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這是本課程中第二個量子化的物理量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0717B8B6-E544-F927-D565-169313CAF82B}"/>
                  </a:ext>
                </a:extLst>
              </p:cNvPr>
              <p:cNvSpPr txBox="1"/>
              <p:nvPr/>
            </p:nvSpPr>
            <p:spPr bwMode="auto">
              <a:xfrm>
                <a:off x="960206" y="4404303"/>
                <a:ext cx="6946492" cy="37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可以增加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的本徵值一個量子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3">
                <a:extLst>
                  <a:ext uri="{FF2B5EF4-FFF2-40B4-BE49-F238E27FC236}">
                    <a16:creationId xmlns:a16="http://schemas.microsoft.com/office/drawing/2014/main" id="{0717B8B6-E544-F927-D565-169313CAF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206" y="4404303"/>
                <a:ext cx="6946492" cy="375616"/>
              </a:xfrm>
              <a:prstGeom prst="rect">
                <a:avLst/>
              </a:prstGeom>
              <a:blipFill>
                <a:blip r:embed="rId26"/>
                <a:stretch>
                  <a:fillRect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67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12" grpId="0" animBg="1"/>
      <p:bldP spid="22" grpId="0" animBg="1"/>
      <p:bldP spid="25" grpId="0"/>
      <p:bldP spid="35" grpId="0" animBg="1"/>
      <p:bldP spid="14" grpId="0"/>
      <p:bldP spid="15" grpId="0"/>
      <p:bldP spid="1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10"/>
          <p:cNvSpPr txBox="1">
            <a:spLocks noChangeArrowheads="1"/>
          </p:cNvSpPr>
          <p:nvPr/>
        </p:nvSpPr>
        <p:spPr bwMode="auto">
          <a:xfrm>
            <a:off x="827625" y="738663"/>
            <a:ext cx="7240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算子與數最大不同是沒有交換性。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62470" name="Picture 12" descr="40bio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04" y="529425"/>
            <a:ext cx="1511631" cy="203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/>
              <p:nvPr/>
            </p:nvSpPr>
            <p:spPr bwMode="auto">
              <a:xfrm>
                <a:off x="5297632" y="1146293"/>
                <a:ext cx="143033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2">
                <a:extLst>
                  <a:ext uri="{FF2B5EF4-FFF2-40B4-BE49-F238E27FC236}">
                    <a16:creationId xmlns:a16="http://schemas.microsoft.com/office/drawing/2014/main" id="{A8753BCB-EBB7-C28D-8D61-076679592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7632" y="1146293"/>
                <a:ext cx="1430337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/>
              <p:nvPr/>
            </p:nvSpPr>
            <p:spPr bwMode="auto">
              <a:xfrm>
                <a:off x="844580" y="2335079"/>
                <a:ext cx="6101505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1B2B06EE-E8B6-CE02-CB66-1497E3D59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580" y="2335079"/>
                <a:ext cx="6101505" cy="624915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/>
              <p:nvPr/>
            </p:nvSpPr>
            <p:spPr bwMode="auto">
              <a:xfrm>
                <a:off x="830195" y="4798324"/>
                <a:ext cx="274986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">
                <a:extLst>
                  <a:ext uri="{FF2B5EF4-FFF2-40B4-BE49-F238E27FC236}">
                    <a16:creationId xmlns:a16="http://schemas.microsoft.com/office/drawing/2014/main" id="{04A0FE73-3259-FC58-1BCA-C376FE4C6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195" y="4798324"/>
                <a:ext cx="2749869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/>
              <p:nvPr/>
            </p:nvSpPr>
            <p:spPr bwMode="auto">
              <a:xfrm>
                <a:off x="3549424" y="5850157"/>
                <a:ext cx="126120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2">
                <a:extLst>
                  <a:ext uri="{FF2B5EF4-FFF2-40B4-BE49-F238E27FC236}">
                    <a16:creationId xmlns:a16="http://schemas.microsoft.com/office/drawing/2014/main" id="{8057B7A8-BE05-54A1-25F1-052785926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424" y="5850157"/>
                <a:ext cx="1261209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0332FBD-3619-46A2-55F1-5F99BB525D55}"/>
              </a:ext>
            </a:extLst>
          </p:cNvPr>
          <p:cNvSpPr txBox="1"/>
          <p:nvPr/>
        </p:nvSpPr>
        <p:spPr bwMode="auto">
          <a:xfrm>
            <a:off x="827584" y="5373216"/>
            <a:ext cx="8220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量子化條件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，Quantization 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Condition 標誌古典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物理量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與量子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物理量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的不同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7F3A7-9BC7-DA4F-D944-9254807815B5}"/>
              </a:ext>
            </a:extLst>
          </p:cNvPr>
          <p:cNvSpPr txBox="1"/>
          <p:nvPr/>
        </p:nvSpPr>
        <p:spPr bwMode="auto">
          <a:xfrm>
            <a:off x="814669" y="4280100"/>
            <a:ext cx="4329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定義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一個新符號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Commutator 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對易子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/>
              <p:nvPr/>
            </p:nvSpPr>
            <p:spPr bwMode="auto">
              <a:xfrm>
                <a:off x="4792481" y="4278122"/>
                <a:ext cx="2302935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8B8475C6-636E-27F1-F0E1-BD700F364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2481" y="4278122"/>
                <a:ext cx="2302935" cy="4049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/>
              <p:nvPr/>
            </p:nvSpPr>
            <p:spPr bwMode="auto">
              <a:xfrm>
                <a:off x="746565" y="3075358"/>
                <a:ext cx="59302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這個結果對任意狀態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都對。因此是一個算子的等式！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8AD003-64CC-5307-F20D-429E944CF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565" y="3075358"/>
                <a:ext cx="5930217" cy="369332"/>
              </a:xfrm>
              <a:prstGeom prst="rect">
                <a:avLst/>
              </a:prstGeom>
              <a:blipFill>
                <a:blip r:embed="rId8"/>
                <a:stretch>
                  <a:fillRect l="-855" t="-3226" r="-85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62212D-A2F3-D88B-A574-1ACD3D6D0B94}"/>
              </a:ext>
            </a:extLst>
          </p:cNvPr>
          <p:cNvSpPr txBox="1"/>
          <p:nvPr/>
        </p:nvSpPr>
        <p:spPr bwMode="auto">
          <a:xfrm>
            <a:off x="3580064" y="4809803"/>
            <a:ext cx="5005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位置與動量的對易算子是常數算子。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這很特別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/>
              <p:nvPr/>
            </p:nvSpPr>
            <p:spPr bwMode="auto">
              <a:xfrm>
                <a:off x="827625" y="1859901"/>
                <a:ext cx="61706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計算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把此算子作用在某函數上會比較好想像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2FB1E4-9158-47E8-C373-6A1248721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625" y="1859901"/>
                <a:ext cx="6170605" cy="369332"/>
              </a:xfrm>
              <a:prstGeom prst="rect">
                <a:avLst/>
              </a:prstGeom>
              <a:blipFill>
                <a:blip r:embed="rId9"/>
                <a:stretch>
                  <a:fillRect l="-10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25CE962-9F41-992A-A8FE-FDA4851AA038}"/>
              </a:ext>
            </a:extLst>
          </p:cNvPr>
          <p:cNvSpPr txBox="1"/>
          <p:nvPr/>
        </p:nvSpPr>
        <p:spPr bwMode="auto">
          <a:xfrm>
            <a:off x="827625" y="115203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波恩指出</a:t>
            </a:r>
            <a:r>
              <a:rPr kumimoji="0" lang="zh-TW" altLang="en-US" sz="1800" dirty="0">
                <a:solidFill>
                  <a:srgbClr val="FF0000"/>
                </a:solidFill>
                <a:latin typeface="Calibri" pitchFamily="34" charset="0"/>
              </a:rPr>
              <a:t>位置與動量就不能對易 </a:t>
            </a:r>
            <a:r>
              <a:rPr kumimoji="0"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Commute</a:t>
            </a:r>
            <a:r>
              <a:rPr kumimoji="0"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E0385F18-DD4E-D722-ACFB-C4B34263ED39}"/>
                  </a:ext>
                </a:extLst>
              </p:cNvPr>
              <p:cNvSpPr txBox="1"/>
              <p:nvPr/>
            </p:nvSpPr>
            <p:spPr bwMode="auto">
              <a:xfrm>
                <a:off x="827625" y="3521286"/>
                <a:ext cx="188416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E0385F18-DD4E-D722-ACFB-C4B34263E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625" y="3521286"/>
                <a:ext cx="1884165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5">
            <a:extLst>
              <a:ext uri="{FF2B5EF4-FFF2-40B4-BE49-F238E27FC236}">
                <a16:creationId xmlns:a16="http://schemas.microsoft.com/office/drawing/2014/main" id="{34024344-0AFA-E566-9150-7CE6A651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004" y="2624409"/>
            <a:ext cx="1535133" cy="20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6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3" grpId="0"/>
      <p:bldP spid="14" grpId="0" animBg="1"/>
      <p:bldP spid="15" grpId="0"/>
      <p:bldP spid="16" grpId="0"/>
      <p:bldP spid="18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40B7-2332-8AC1-FE22-E7FE1C3A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DA4FA-0E82-5A6E-BFB4-BBA774772B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22"/>
          <a:stretch/>
        </p:blipFill>
        <p:spPr>
          <a:xfrm>
            <a:off x="2430485" y="620688"/>
            <a:ext cx="4283029" cy="5472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0F5663-BF66-0839-6A2B-758DB3CD8AA1}"/>
                  </a:ext>
                </a:extLst>
              </p:cNvPr>
              <p:cNvSpPr txBox="1"/>
              <p:nvPr/>
            </p:nvSpPr>
            <p:spPr bwMode="auto">
              <a:xfrm>
                <a:off x="2426933" y="678635"/>
                <a:ext cx="26751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的本徵態如階梯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90F5663-BF66-0839-6A2B-758DB3CD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6933" y="678635"/>
                <a:ext cx="267512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EDB1629C-1213-D907-6418-82358C1E2991}"/>
                  </a:ext>
                </a:extLst>
              </p:cNvPr>
              <p:cNvSpPr/>
              <p:nvPr/>
            </p:nvSpPr>
            <p:spPr>
              <a:xfrm>
                <a:off x="2452011" y="1170179"/>
                <a:ext cx="230960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22">
                <a:extLst>
                  <a:ext uri="{FF2B5EF4-FFF2-40B4-BE49-F238E27FC236}">
                    <a16:creationId xmlns:a16="http://schemas.microsoft.com/office/drawing/2014/main" id="{FAAC0183-68D6-BAC3-03E8-A9E722DA3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011" y="1170179"/>
                <a:ext cx="2309607" cy="369332"/>
              </a:xfrm>
              <a:prstGeom prst="rect">
                <a:avLst/>
              </a:prstGeom>
              <a:blipFill>
                <a:blip r:embed="rId4"/>
                <a:stretch>
                  <a:fillRect l="-2732" t="-106667" r="-5464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BCD387FC-16C5-419F-23B8-A5C696B9B360}"/>
                  </a:ext>
                </a:extLst>
              </p:cNvPr>
              <p:cNvSpPr/>
              <p:nvPr/>
            </p:nvSpPr>
            <p:spPr>
              <a:xfrm>
                <a:off x="2484774" y="1715412"/>
                <a:ext cx="22214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22">
                <a:extLst>
                  <a:ext uri="{FF2B5EF4-FFF2-40B4-BE49-F238E27FC236}">
                    <a16:creationId xmlns:a16="http://schemas.microsoft.com/office/drawing/2014/main" id="{14BBCBD3-1E0F-A4BD-B6B4-27AD34ECAB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74" y="1715412"/>
                <a:ext cx="2221442" cy="369332"/>
              </a:xfrm>
              <a:prstGeom prst="rect">
                <a:avLst/>
              </a:prstGeom>
              <a:blipFill>
                <a:blip r:embed="rId5"/>
                <a:stretch>
                  <a:fillRect l="-2841" t="-103226" r="-9659" b="-1645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B23EBC-5C48-349C-C920-F58107C1D956}"/>
              </a:ext>
            </a:extLst>
          </p:cNvPr>
          <p:cNvSpPr txBox="1"/>
          <p:nvPr/>
        </p:nvSpPr>
        <p:spPr bwMode="auto">
          <a:xfrm>
            <a:off x="5204300" y="364502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幾乎與量子簡諧振盪器一樣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5">
                <a:extLst>
                  <a:ext uri="{FF2B5EF4-FFF2-40B4-BE49-F238E27FC236}">
                    <a16:creationId xmlns:a16="http://schemas.microsoft.com/office/drawing/2014/main" id="{86F3DA2B-BDE3-2F1A-3BC7-8D36C0236A30}"/>
                  </a:ext>
                </a:extLst>
              </p:cNvPr>
              <p:cNvSpPr/>
              <p:nvPr/>
            </p:nvSpPr>
            <p:spPr>
              <a:xfrm>
                <a:off x="971600" y="6040923"/>
                <a:ext cx="7859403" cy="3756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TW" altLang="en-US" dirty="0"/>
                  <a:t>本徵態，</a:t>
                </a:r>
                <a:r>
                  <a:rPr lang="zh-TW" altLang="en-US" sz="1800" dirty="0"/>
                  <a:t>本徵值為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dirty="0"/>
                  <a:t>它也是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的相同本徵值的本徵態。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5">
                <a:extLst>
                  <a:ext uri="{FF2B5EF4-FFF2-40B4-BE49-F238E27FC236}">
                    <a16:creationId xmlns:a16="http://schemas.microsoft.com/office/drawing/2014/main" id="{86F3DA2B-BDE3-2F1A-3BC7-8D36C0236A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6040923"/>
                <a:ext cx="7859403" cy="375616"/>
              </a:xfrm>
              <a:prstGeom prst="rect">
                <a:avLst/>
              </a:prstGeom>
              <a:blipFill>
                <a:blip r:embed="rId6"/>
                <a:stretch>
                  <a:fillRect l="-806" t="-106452" r="-3548" b="-15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FF803-7280-1A82-9868-0758020B1401}"/>
                  </a:ext>
                </a:extLst>
              </p:cNvPr>
              <p:cNvSpPr txBox="1"/>
              <p:nvPr/>
            </p:nvSpPr>
            <p:spPr bwMode="auto">
              <a:xfrm>
                <a:off x="971600" y="6416539"/>
                <a:ext cx="2448272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本徵值為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𝑙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𝑙</m:t>
                        </m:r>
                        <m:r>
                          <a:rPr lang="en-US" altLang="zh-TW" sz="1800" b="0" i="1" smtClean="0">
                            <a:latin typeface="Cambria Math"/>
                          </a:rPr>
                          <m:t>+1</m:t>
                        </m:r>
                      </m:e>
                    </m:d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ℏ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BFF803-7280-1A82-9868-0758020B1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6416539"/>
                <a:ext cx="2448272" cy="369332"/>
              </a:xfrm>
              <a:prstGeom prst="rect">
                <a:avLst/>
              </a:prstGeom>
              <a:blipFill>
                <a:blip r:embed="rId7"/>
                <a:stretch>
                  <a:fillRect l="-2062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06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5E07D-E366-2C13-B362-FBE3E3E9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026F126-F0A3-A62C-93ED-DFC8CBEBE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464" y="1774867"/>
                <a:ext cx="3042406" cy="4023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2">
                <a:extLst>
                  <a:ext uri="{FF2B5EF4-FFF2-40B4-BE49-F238E27FC236}">
                    <a16:creationId xmlns:a16="http://schemas.microsoft.com/office/drawing/2014/main" id="{3026F126-F0A3-A62C-93ED-DFC8CBEBE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64" y="1774867"/>
                <a:ext cx="3042406" cy="402354"/>
              </a:xfrm>
              <a:prstGeom prst="rect">
                <a:avLst/>
              </a:prstGeom>
              <a:blipFill>
                <a:blip r:embed="rId2"/>
                <a:stretch>
                  <a:fillRect l="-833" t="-100000" r="-5417" b="-142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AFDFAFF-FD1D-87FD-AD25-FD9E0B070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722" y="2293195"/>
                <a:ext cx="235777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文字方塊 2">
                <a:extLst>
                  <a:ext uri="{FF2B5EF4-FFF2-40B4-BE49-F238E27FC236}">
                    <a16:creationId xmlns:a16="http://schemas.microsoft.com/office/drawing/2014/main" id="{8AFDFAFF-FD1D-87FD-AD25-FD9E0B070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722" y="2293195"/>
                <a:ext cx="2357773" cy="369332"/>
              </a:xfrm>
              <a:prstGeom prst="rect">
                <a:avLst/>
              </a:prstGeom>
              <a:blipFill>
                <a:blip r:embed="rId3"/>
                <a:stretch>
                  <a:fillRect t="-110000" r="-6452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7E01A8D-651E-9AF4-A486-97C1F19F31F7}"/>
                  </a:ext>
                </a:extLst>
              </p:cNvPr>
              <p:cNvSpPr/>
              <p:nvPr/>
            </p:nvSpPr>
            <p:spPr>
              <a:xfrm>
                <a:off x="626430" y="508480"/>
                <a:ext cx="79319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共同的本徵</a:t>
                </a:r>
                <a:r>
                  <a:rPr lang="zh-TW" altLang="en-US" dirty="0"/>
                  <a:t>態</a:t>
                </a:r>
                <a:r>
                  <a:rPr lang="zh-TW" altLang="en-US" sz="1800" dirty="0"/>
                  <a:t>，在符號上可以以量子數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/>
                  <a:t>取代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，並以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/>
                  <a:t>來歸類。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A7E01A8D-651E-9AF4-A486-97C1F19F3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30" y="508480"/>
                <a:ext cx="7931967" cy="369332"/>
              </a:xfrm>
              <a:prstGeom prst="rect">
                <a:avLst/>
              </a:prstGeom>
              <a:blipFill>
                <a:blip r:embed="rId4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62A9342-9365-EA51-EB8E-CDCBDB153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42"/>
          <a:stretch/>
        </p:blipFill>
        <p:spPr>
          <a:xfrm>
            <a:off x="6706331" y="3612904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B2DC7D-96EE-8232-286F-C61C405224E3}"/>
                  </a:ext>
                </a:extLst>
              </p:cNvPr>
              <p:cNvSpPr txBox="1"/>
              <p:nvPr/>
            </p:nvSpPr>
            <p:spPr bwMode="auto">
              <a:xfrm>
                <a:off x="8413474" y="4968293"/>
                <a:ext cx="3287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2B2DC7D-96EE-8232-286F-C61C40522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3474" y="4968293"/>
                <a:ext cx="328708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9DDEECCF-1BA9-3C22-0CFD-C74DF1495855}"/>
              </a:ext>
            </a:extLst>
          </p:cNvPr>
          <p:cNvSpPr/>
          <p:nvPr/>
        </p:nvSpPr>
        <p:spPr>
          <a:xfrm>
            <a:off x="7926807" y="3612904"/>
            <a:ext cx="631363" cy="5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A7A8A0-3BC7-38DA-0E26-9977C0EF9A21}"/>
              </a:ext>
            </a:extLst>
          </p:cNvPr>
          <p:cNvSpPr/>
          <p:nvPr/>
        </p:nvSpPr>
        <p:spPr>
          <a:xfrm>
            <a:off x="7042613" y="6295700"/>
            <a:ext cx="731994" cy="19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4FB5CB-F102-0CBB-D642-E52293668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42"/>
          <a:stretch/>
        </p:blipFill>
        <p:spPr>
          <a:xfrm>
            <a:off x="4470343" y="3620108"/>
            <a:ext cx="2256126" cy="288214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D090DDA-0C69-538F-A6B6-C37E483ADFF4}"/>
              </a:ext>
            </a:extLst>
          </p:cNvPr>
          <p:cNvSpPr/>
          <p:nvPr/>
        </p:nvSpPr>
        <p:spPr>
          <a:xfrm>
            <a:off x="8558170" y="3636848"/>
            <a:ext cx="408768" cy="69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F23BBB-0B39-4ECF-B056-3CB1F0C2BA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983" t="10186" r="6728" b="75665"/>
          <a:stretch/>
        </p:blipFill>
        <p:spPr>
          <a:xfrm>
            <a:off x="8415775" y="4435107"/>
            <a:ext cx="300967" cy="43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24A0F60A-4CAE-92B5-2703-3911402774B4}"/>
                  </a:ext>
                </a:extLst>
              </p:cNvPr>
              <p:cNvSpPr/>
              <p:nvPr/>
            </p:nvSpPr>
            <p:spPr>
              <a:xfrm>
                <a:off x="655986" y="949912"/>
                <a:ext cx="267599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3" name="矩形 8">
                <a:extLst>
                  <a:ext uri="{FF2B5EF4-FFF2-40B4-BE49-F238E27FC236}">
                    <a16:creationId xmlns:a16="http://schemas.microsoft.com/office/drawing/2014/main" id="{24A0F60A-4CAE-92B5-2703-39114027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86" y="949912"/>
                <a:ext cx="2675997" cy="369332"/>
              </a:xfrm>
              <a:prstGeom prst="rect">
                <a:avLst/>
              </a:prstGeom>
              <a:blipFill>
                <a:blip r:embed="rId14"/>
                <a:stretch>
                  <a:fillRect l="-10849" t="-106667" r="-8019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0E1E26BD-5D4F-128C-04D7-5FFD95C4884D}"/>
                  </a:ext>
                </a:extLst>
              </p:cNvPr>
              <p:cNvSpPr/>
              <p:nvPr/>
            </p:nvSpPr>
            <p:spPr>
              <a:xfrm>
                <a:off x="614463" y="1345675"/>
                <a:ext cx="856938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對應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一系列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階梯狀的本徵態，同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的階梯規則完全一樣，即使物理系統不同。</a:t>
                </a:r>
              </a:p>
            </p:txBody>
          </p:sp>
        </mc:Choice>
        <mc:Fallback xmlns="">
          <p:sp>
            <p:nvSpPr>
              <p:cNvPr id="35" name="矩形 8">
                <a:extLst>
                  <a:ext uri="{FF2B5EF4-FFF2-40B4-BE49-F238E27FC236}">
                    <a16:creationId xmlns:a16="http://schemas.microsoft.com/office/drawing/2014/main" id="{0E1E26BD-5D4F-128C-04D7-5FFD95C48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63" y="1345675"/>
                <a:ext cx="8569386" cy="369332"/>
              </a:xfrm>
              <a:prstGeom prst="rect">
                <a:avLst/>
              </a:prstGeom>
              <a:blipFill>
                <a:blip r:embed="rId15"/>
                <a:stretch>
                  <a:fillRect l="-592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0DE48F7B-D7CD-58A2-0A8D-E21B1EE746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4312" y="2752759"/>
                <a:ext cx="75692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角動量大小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經常是守恆的，</a:t>
                </a:r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0DE48F7B-D7CD-58A2-0A8D-E21B1EE74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312" y="2752759"/>
                <a:ext cx="7569254" cy="369332"/>
              </a:xfrm>
              <a:prstGeom prst="rect">
                <a:avLst/>
              </a:prstGeom>
              <a:blipFill>
                <a:blip r:embed="rId16"/>
                <a:stretch>
                  <a:fillRect l="-67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A03C5D3-F4E3-4E84-344C-368722D65F3E}"/>
              </a:ext>
            </a:extLst>
          </p:cNvPr>
          <p:cNvSpPr txBox="1"/>
          <p:nvPr/>
        </p:nvSpPr>
        <p:spPr bwMode="auto">
          <a:xfrm>
            <a:off x="635567" y="3612904"/>
            <a:ext cx="6173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以它們為基底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組成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線性空間，會是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非常有用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7F29E3-9E5B-2910-9ADE-33106BF5EF2C}"/>
                  </a:ext>
                </a:extLst>
              </p:cNvPr>
              <p:cNvSpPr txBox="1"/>
              <p:nvPr/>
            </p:nvSpPr>
            <p:spPr bwMode="auto">
              <a:xfrm>
                <a:off x="629260" y="317414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收集特定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，即同一階梯的本徵態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𝑙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7F29E3-9E5B-2910-9ADE-33106BF5E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260" y="3174146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l="-1108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0003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738157" y="2677126"/>
                <a:ext cx="26823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或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是半自然數</a:t>
                </a:r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157" y="2677126"/>
                <a:ext cx="2682366" cy="369332"/>
              </a:xfrm>
              <a:prstGeom prst="rect">
                <a:avLst/>
              </a:prstGeom>
              <a:blipFill>
                <a:blip r:embed="rId2"/>
                <a:stretch>
                  <a:fillRect l="-1887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77541" y="405185"/>
                <a:ext cx="745047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2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sz="1800" dirty="0"/>
                  <a:t>必須是整數，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可以是自然數，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但也可以是半自然數，真令人驚訝！</a:t>
                </a:r>
                <a:endParaRPr lang="en-US" altLang="zh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541" y="405185"/>
                <a:ext cx="74504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08E09440-9A6A-10F4-BAE6-EEE22618B2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0426" y="1712695"/>
                <a:ext cx="378391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+1,⋯−1,0,1⋯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2">
                <a:extLst>
                  <a:ext uri="{FF2B5EF4-FFF2-40B4-BE49-F238E27FC236}">
                    <a16:creationId xmlns:a16="http://schemas.microsoft.com/office/drawing/2014/main" id="{08E09440-9A6A-10F4-BAE6-EEE22618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426" y="1712695"/>
                <a:ext cx="37839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F9301136-73BB-E786-D1A4-743A35CFEF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6043" y="3926882"/>
                <a:ext cx="3698274" cy="6109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F9301136-73BB-E786-D1A4-743A35CFE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043" y="3926882"/>
                <a:ext cx="3698274" cy="610936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0218D99-FE99-23AA-325A-9231E6B26D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6655" y="1221221"/>
                <a:ext cx="14890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=0,1,2,3⋯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C0218D99-FE99-23AA-325A-9231E6B26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655" y="1221221"/>
                <a:ext cx="148907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B48B868E-67ED-549E-7B39-ABEC4292E1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242" y="3135158"/>
                <a:ext cx="1604846" cy="6165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文字方塊 2">
                <a:extLst>
                  <a:ext uri="{FF2B5EF4-FFF2-40B4-BE49-F238E27FC236}">
                    <a16:creationId xmlns:a16="http://schemas.microsoft.com/office/drawing/2014/main" id="{B48B868E-67ED-549E-7B39-ABEC4292E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1242" y="3135158"/>
                <a:ext cx="1604846" cy="616515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B8A99-A2C3-06CE-4C89-7CE253B6E05B}"/>
                  </a:ext>
                </a:extLst>
              </p:cNvPr>
              <p:cNvSpPr txBox="1"/>
              <p:nvPr/>
            </p:nvSpPr>
            <p:spPr bwMode="auto">
              <a:xfrm>
                <a:off x="4800965" y="976695"/>
                <a:ext cx="24945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就有一個階梯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B8A99-A2C3-06CE-4C89-7CE253B6E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965" y="976695"/>
                <a:ext cx="2494594" cy="369332"/>
              </a:xfrm>
              <a:prstGeom prst="rect">
                <a:avLst/>
              </a:prstGeom>
              <a:blipFill>
                <a:blip r:embed="rId12"/>
                <a:stretch>
                  <a:fillRect l="-25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362B49E-08AD-5857-64D8-80FD554B9D4A}"/>
              </a:ext>
            </a:extLst>
          </p:cNvPr>
          <p:cNvSpPr txBox="1"/>
          <p:nvPr/>
        </p:nvSpPr>
        <p:spPr bwMode="auto">
          <a:xfrm>
            <a:off x="4800965" y="1346027"/>
            <a:ext cx="3260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階梯有最高階、也有最低階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DF7DF8-7379-FE1D-829D-757432C67F83}"/>
                  </a:ext>
                </a:extLst>
              </p:cNvPr>
              <p:cNvSpPr txBox="1"/>
              <p:nvPr/>
            </p:nvSpPr>
            <p:spPr bwMode="auto">
              <a:xfrm>
                <a:off x="4800964" y="1714363"/>
                <a:ext cx="40915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階梯數目等於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DF7DF8-7379-FE1D-829D-757432C67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964" y="1714363"/>
                <a:ext cx="4091515" cy="369332"/>
              </a:xfrm>
              <a:prstGeom prst="rect">
                <a:avLst/>
              </a:prstGeom>
              <a:blipFill>
                <a:blip r:embed="rId14"/>
                <a:stretch>
                  <a:fillRect l="-154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871F4A0F-96E6-89B4-C723-50C8B49A9200}"/>
              </a:ext>
            </a:extLst>
          </p:cNvPr>
          <p:cNvSpPr/>
          <p:nvPr/>
        </p:nvSpPr>
        <p:spPr>
          <a:xfrm>
            <a:off x="2516258" y="1548969"/>
            <a:ext cx="11419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527804-0B1C-6BF4-8ECF-6C18B2F9DACC}"/>
              </a:ext>
            </a:extLst>
          </p:cNvPr>
          <p:cNvSpPr/>
          <p:nvPr/>
        </p:nvSpPr>
        <p:spPr>
          <a:xfrm>
            <a:off x="2476501" y="3751672"/>
            <a:ext cx="11419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7F31BB-FDEC-A57E-C6B6-BA9CDBFBED3D}"/>
                  </a:ext>
                </a:extLst>
              </p:cNvPr>
              <p:cNvSpPr txBox="1"/>
              <p:nvPr/>
            </p:nvSpPr>
            <p:spPr bwMode="auto">
              <a:xfrm>
                <a:off x="3788717" y="5005273"/>
                <a:ext cx="5262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沒有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的可能，繞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軸不能不轉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真令人驚訝！</a:t>
                </a:r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7F31BB-FDEC-A57E-C6B6-BA9CDBFBE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8717" y="5005273"/>
                <a:ext cx="5262252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FB5FD-AD29-640B-C4F8-424BCA91CD46}"/>
                  </a:ext>
                </a:extLst>
              </p:cNvPr>
              <p:cNvSpPr txBox="1"/>
              <p:nvPr/>
            </p:nvSpPr>
            <p:spPr bwMode="auto">
              <a:xfrm>
                <a:off x="744490" y="5432495"/>
                <a:ext cx="8306479" cy="530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不久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會發現位置變化產生的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軌道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角動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altLang="zh-TW" i="1">
                            <a:latin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不能是半整數。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FB5FD-AD29-640B-C4F8-424BCA91C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490" y="5432495"/>
                <a:ext cx="8306479" cy="530979"/>
              </a:xfrm>
              <a:prstGeom prst="rect">
                <a:avLst/>
              </a:prstGeom>
              <a:blipFill>
                <a:blip r:embed="rId16"/>
                <a:stretch>
                  <a:fillRect l="-611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20A907-FB00-A159-440A-198F7F00683D}"/>
                  </a:ext>
                </a:extLst>
              </p:cNvPr>
              <p:cNvSpPr txBox="1"/>
              <p:nvPr/>
            </p:nvSpPr>
            <p:spPr bwMode="auto">
              <a:xfrm>
                <a:off x="742623" y="5925989"/>
                <a:ext cx="8394850" cy="41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但若有其他不是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位置變化產生的角動量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也滿足一樣的對易關係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20A907-FB00-A159-440A-198F7F006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2623" y="5925989"/>
                <a:ext cx="8394850" cy="411010"/>
              </a:xfrm>
              <a:prstGeom prst="rect">
                <a:avLst/>
              </a:prstGeom>
              <a:blipFill>
                <a:blip r:embed="rId17"/>
                <a:stretch>
                  <a:fillRect l="-604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5A701D-9AF9-4114-E418-3781E5FC4D23}"/>
                  </a:ext>
                </a:extLst>
              </p:cNvPr>
              <p:cNvSpPr txBox="1"/>
              <p:nvPr/>
            </p:nvSpPr>
            <p:spPr bwMode="auto">
              <a:xfrm>
                <a:off x="767820" y="6342802"/>
                <a:ext cx="68285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就可能是半自然數。那就是電子的自旋。下下一章會討論。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5A701D-9AF9-4114-E418-3781E5FC4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820" y="6342802"/>
                <a:ext cx="6828516" cy="369332"/>
              </a:xfrm>
              <a:prstGeom prst="rect">
                <a:avLst/>
              </a:prstGeom>
              <a:blipFill>
                <a:blip r:embed="rId18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490E7-2552-2C34-C337-29FA6434C183}"/>
                  </a:ext>
                </a:extLst>
              </p:cNvPr>
              <p:cNvSpPr txBox="1"/>
              <p:nvPr/>
            </p:nvSpPr>
            <p:spPr bwMode="auto">
              <a:xfrm>
                <a:off x="767821" y="792411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zh-TW" altLang="en-US" dirty="0"/>
                  <a:t>是自然數，</a:t>
                </a:r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7490E7-2552-2C34-C337-29FA6434C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821" y="792411"/>
                <a:ext cx="4572000" cy="369332"/>
              </a:xfrm>
              <a:prstGeom prst="rect">
                <a:avLst/>
              </a:prstGeom>
              <a:blipFill>
                <a:blip r:embed="rId19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21D864F4-02EC-B718-2BE1-8F3D64C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5242"/>
          <a:stretch/>
        </p:blipFill>
        <p:spPr>
          <a:xfrm>
            <a:off x="6835144" y="2088807"/>
            <a:ext cx="2256126" cy="2882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6C69AC-0671-2897-6714-C3106570E65C}"/>
                  </a:ext>
                </a:extLst>
              </p:cNvPr>
              <p:cNvSpPr txBox="1"/>
              <p:nvPr/>
            </p:nvSpPr>
            <p:spPr bwMode="auto">
              <a:xfrm>
                <a:off x="8542287" y="3444196"/>
                <a:ext cx="3287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6C69AC-0671-2897-6714-C3106570E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2287" y="3444196"/>
                <a:ext cx="328708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8ABD3324-9E9B-3821-24F7-90088828CF49}"/>
              </a:ext>
            </a:extLst>
          </p:cNvPr>
          <p:cNvSpPr/>
          <p:nvPr/>
        </p:nvSpPr>
        <p:spPr>
          <a:xfrm>
            <a:off x="8055620" y="2088807"/>
            <a:ext cx="631363" cy="5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2D8BB4-24EE-0F6A-63F1-48A29C9D7785}"/>
              </a:ext>
            </a:extLst>
          </p:cNvPr>
          <p:cNvSpPr/>
          <p:nvPr/>
        </p:nvSpPr>
        <p:spPr>
          <a:xfrm>
            <a:off x="7171426" y="4771603"/>
            <a:ext cx="731994" cy="19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EE1CF9E-BFD1-2F19-D6C2-0CD39B57C2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5242"/>
          <a:stretch/>
        </p:blipFill>
        <p:spPr>
          <a:xfrm>
            <a:off x="4599156" y="2096011"/>
            <a:ext cx="2256126" cy="28821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DE1672-2757-5DE1-241A-96E91C39F5F0}"/>
              </a:ext>
            </a:extLst>
          </p:cNvPr>
          <p:cNvSpPr/>
          <p:nvPr/>
        </p:nvSpPr>
        <p:spPr>
          <a:xfrm>
            <a:off x="8686983" y="2112751"/>
            <a:ext cx="408768" cy="69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5B6A5F4-8075-1A43-8E07-D0DE3CDD841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79983" t="10186" r="6728" b="75665"/>
          <a:stretch/>
        </p:blipFill>
        <p:spPr>
          <a:xfrm>
            <a:off x="8544588" y="2911010"/>
            <a:ext cx="30096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7" grpId="0" animBg="1"/>
      <p:bldP spid="19" grpId="0" animBg="1"/>
      <p:bldP spid="20" grpId="0" animBg="1"/>
      <p:bldP spid="21" grpId="0"/>
      <p:bldP spid="22" grpId="0"/>
      <p:bldP spid="24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2E99D66-95F8-B1FF-51F8-01BFA6403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9385" r="30538" b="47472"/>
          <a:stretch/>
        </p:blipFill>
        <p:spPr>
          <a:xfrm>
            <a:off x="2139103" y="981224"/>
            <a:ext cx="751424" cy="50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114832" y="1020771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32" y="1020771"/>
                <a:ext cx="7514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179593" y="1925957"/>
                <a:ext cx="4999760" cy="483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sz="1800" dirty="0"/>
                  <a:t>      對應</a:t>
                </a:r>
                <a:r>
                  <a:rPr lang="zh-TW" altLang="en-US" dirty="0"/>
                  <a:t>電子</a:t>
                </a:r>
                <a:r>
                  <a:rPr lang="zh-TW" altLang="en-US" sz="1800" dirty="0"/>
                  <a:t>自旋</a:t>
                </a:r>
                <a:r>
                  <a:rPr lang="zh-TW" altLang="en-US" dirty="0"/>
                  <a:t>，注意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沒有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𝑍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3" y="1925957"/>
                <a:ext cx="4999760" cy="483466"/>
              </a:xfrm>
              <a:prstGeom prst="rect">
                <a:avLst/>
              </a:prstGeom>
              <a:blipFill>
                <a:blip r:embed="rId4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116457" y="4659845"/>
                <a:ext cx="751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457" y="4659845"/>
                <a:ext cx="751424" cy="61093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4179593" y="3210094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3" y="3210094"/>
                <a:ext cx="7514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A0D20-85D9-285F-D5CA-B25C18FB077A}"/>
                  </a:ext>
                </a:extLst>
              </p:cNvPr>
              <p:cNvSpPr txBox="1"/>
              <p:nvPr/>
            </p:nvSpPr>
            <p:spPr bwMode="auto">
              <a:xfrm>
                <a:off x="880359" y="1032908"/>
                <a:ext cx="70265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A0D20-85D9-285F-D5CA-B25C18FB0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359" y="1032908"/>
                <a:ext cx="702658" cy="369332"/>
              </a:xfrm>
              <a:prstGeom prst="rect">
                <a:avLst/>
              </a:prstGeom>
              <a:blipFill>
                <a:blip r:embed="rId7"/>
                <a:stretch>
                  <a:fillRect l="-41071" t="-110000" r="-2857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130E24-7E31-0409-1AD4-A0543660D2FA}"/>
                  </a:ext>
                </a:extLst>
              </p:cNvPr>
              <p:cNvSpPr txBox="1"/>
              <p:nvPr/>
            </p:nvSpPr>
            <p:spPr bwMode="auto">
              <a:xfrm>
                <a:off x="868259" y="1508912"/>
                <a:ext cx="814091" cy="13798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130E24-7E31-0409-1AD4-A0543660D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259" y="1508912"/>
                <a:ext cx="814091" cy="1379865"/>
              </a:xfrm>
              <a:prstGeom prst="rect">
                <a:avLst/>
              </a:prstGeom>
              <a:blipFill>
                <a:blip r:embed="rId8"/>
                <a:stretch>
                  <a:fillRect l="-112308" t="-100917" r="-126154" b="-1431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ABDF7B-C854-184A-0821-8B3CF2B18614}"/>
                  </a:ext>
                </a:extLst>
              </p:cNvPr>
              <p:cNvSpPr txBox="1"/>
              <p:nvPr/>
            </p:nvSpPr>
            <p:spPr bwMode="auto">
              <a:xfrm>
                <a:off x="846789" y="3004844"/>
                <a:ext cx="814091" cy="81560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ABDF7B-C854-184A-0821-8B3CF2B18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789" y="3004844"/>
                <a:ext cx="814091" cy="815608"/>
              </a:xfrm>
              <a:prstGeom prst="rect">
                <a:avLst/>
              </a:prstGeom>
              <a:blipFill>
                <a:blip r:embed="rId9"/>
                <a:stretch>
                  <a:fillRect l="-35385" t="-47692" r="-27692" b="-76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76C47F-BF0D-E390-EF18-7915D50DB78A}"/>
                  </a:ext>
                </a:extLst>
              </p:cNvPr>
              <p:cNvSpPr txBox="1"/>
              <p:nvPr/>
            </p:nvSpPr>
            <p:spPr bwMode="auto">
              <a:xfrm>
                <a:off x="834721" y="3930970"/>
                <a:ext cx="847629" cy="2702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76C47F-BF0D-E390-EF18-7915D50DB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4721" y="3930970"/>
                <a:ext cx="847629" cy="2702791"/>
              </a:xfrm>
              <a:prstGeom prst="rect">
                <a:avLst/>
              </a:prstGeom>
              <a:blipFill>
                <a:blip r:embed="rId10"/>
                <a:stretch>
                  <a:fillRect l="-107353" t="-50935" r="-116176" b="-724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A5A49A-FF35-3A5F-CB7D-D618616482DA}"/>
                  </a:ext>
                </a:extLst>
              </p:cNvPr>
              <p:cNvSpPr txBox="1"/>
              <p:nvPr/>
            </p:nvSpPr>
            <p:spPr bwMode="auto">
              <a:xfrm>
                <a:off x="5039401" y="3190968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A5A49A-FF35-3A5F-CB7D-D61861648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401" y="3190968"/>
                <a:ext cx="3096344" cy="369332"/>
              </a:xfrm>
              <a:prstGeom prst="rect">
                <a:avLst/>
              </a:prstGeom>
              <a:blipFill>
                <a:blip r:embed="rId11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A70CE9-60DA-6BC2-1CEE-6F065FA8A2CF}"/>
                  </a:ext>
                </a:extLst>
              </p:cNvPr>
              <p:cNvSpPr txBox="1"/>
              <p:nvPr/>
            </p:nvSpPr>
            <p:spPr bwMode="auto">
              <a:xfrm>
                <a:off x="5039401" y="4780647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BA70CE9-60DA-6BC2-1CEE-6F065FA8A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9401" y="4780647"/>
                <a:ext cx="3096344" cy="369332"/>
              </a:xfrm>
              <a:prstGeom prst="rect">
                <a:avLst/>
              </a:prstGeom>
              <a:blipFill>
                <a:blip r:embed="rId12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430E5B32-2AFD-73F0-8418-A51B4305F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0903" r="23287" b="47472"/>
          <a:stretch/>
        </p:blipFill>
        <p:spPr>
          <a:xfrm>
            <a:off x="1969690" y="1766987"/>
            <a:ext cx="1009136" cy="868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8F28D9-69BB-7570-798B-4D977A713E87}"/>
              </a:ext>
            </a:extLst>
          </p:cNvPr>
          <p:cNvSpPr/>
          <p:nvPr/>
        </p:nvSpPr>
        <p:spPr>
          <a:xfrm>
            <a:off x="2148151" y="1488415"/>
            <a:ext cx="742376" cy="11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B83F7B-BBCB-568F-5934-217C1FE45824}"/>
              </a:ext>
            </a:extLst>
          </p:cNvPr>
          <p:cNvSpPr/>
          <p:nvPr/>
        </p:nvSpPr>
        <p:spPr>
          <a:xfrm>
            <a:off x="1975619" y="2618165"/>
            <a:ext cx="998074" cy="9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0C11D5-6C12-39DB-3F2D-4AADBB538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26096" r="23287" b="47472"/>
          <a:stretch/>
        </p:blipFill>
        <p:spPr>
          <a:xfrm>
            <a:off x="1961845" y="2888777"/>
            <a:ext cx="1003214" cy="10552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806E6C7-C7CD-B107-7B61-793412C163D5}"/>
              </a:ext>
            </a:extLst>
          </p:cNvPr>
          <p:cNvSpPr/>
          <p:nvPr/>
        </p:nvSpPr>
        <p:spPr>
          <a:xfrm>
            <a:off x="1964472" y="3936411"/>
            <a:ext cx="1000588" cy="7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73C91B-04CA-A7CB-45F6-B8361F3D6B98}"/>
              </a:ext>
            </a:extLst>
          </p:cNvPr>
          <p:cNvSpPr/>
          <p:nvPr/>
        </p:nvSpPr>
        <p:spPr>
          <a:xfrm>
            <a:off x="1966979" y="2804454"/>
            <a:ext cx="998073" cy="9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F9E99F-2AB6-9918-DAB5-EDF335C7641B}"/>
              </a:ext>
            </a:extLst>
          </p:cNvPr>
          <p:cNvSpPr/>
          <p:nvPr/>
        </p:nvSpPr>
        <p:spPr>
          <a:xfrm>
            <a:off x="2135222" y="917287"/>
            <a:ext cx="751424" cy="1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04E027-BDFF-049C-DAE2-6F5E3C17DA59}"/>
              </a:ext>
            </a:extLst>
          </p:cNvPr>
          <p:cNvSpPr/>
          <p:nvPr/>
        </p:nvSpPr>
        <p:spPr>
          <a:xfrm>
            <a:off x="1976314" y="1697718"/>
            <a:ext cx="1009132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F14789D1-E562-E497-4B9B-CAF351281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578" y="1690144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4FB27509-F32C-FCC1-1ED4-B372957191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4478" y="140121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063B3B7A-1610-CD5E-F9DD-0E7745122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491" y="182508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C6CD1CB2-5ADA-D6C5-88A2-49864720B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6334" y="2372654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18FF7239-AAEE-E647-FEEB-B4BC77A7BC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3822" y="265999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22">
            <a:extLst>
              <a:ext uri="{FF2B5EF4-FFF2-40B4-BE49-F238E27FC236}">
                <a16:creationId xmlns:a16="http://schemas.microsoft.com/office/drawing/2014/main" id="{CAD6081D-6A41-3C48-4B8D-30C1D17171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113759" y="2366304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810D88-62D0-6407-F26D-AFDE269A948E}"/>
                  </a:ext>
                </a:extLst>
              </p:cNvPr>
              <p:cNvSpPr txBox="1"/>
              <p:nvPr/>
            </p:nvSpPr>
            <p:spPr bwMode="auto">
              <a:xfrm>
                <a:off x="863332" y="414676"/>
                <a:ext cx="7655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特定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的這些線性空間都是有限維的，因為基底包含有限數量的態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810D88-62D0-6407-F26D-AFDE269A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332" y="414676"/>
                <a:ext cx="7655491" cy="369332"/>
              </a:xfrm>
              <a:prstGeom prst="rect">
                <a:avLst/>
              </a:prstGeom>
              <a:blipFill>
                <a:blip r:embed="rId13"/>
                <a:stretch>
                  <a:fillRect l="-8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2BA8D2-34AB-1C01-1AD5-A6C9F9A30004}"/>
              </a:ext>
            </a:extLst>
          </p:cNvPr>
          <p:cNvSpPr txBox="1"/>
          <p:nvPr/>
        </p:nvSpPr>
        <p:spPr bwMode="auto">
          <a:xfrm>
            <a:off x="1955168" y="5693867"/>
            <a:ext cx="6563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但如果角動量大小增加或減小，粒子就會在不同空間躍遷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4F8579-4D9B-D658-255C-6E71461CB025}"/>
                  </a:ext>
                </a:extLst>
              </p:cNvPr>
              <p:cNvSpPr txBox="1"/>
              <p:nvPr/>
            </p:nvSpPr>
            <p:spPr bwMode="auto">
              <a:xfrm>
                <a:off x="1961845" y="6081101"/>
                <a:ext cx="72175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角動量大小是量子化的，增加或減小不會是連續的變化。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=0→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4F8579-4D9B-D658-255C-6E71461CB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1845" y="6081101"/>
                <a:ext cx="7217508" cy="369332"/>
              </a:xfrm>
              <a:prstGeom prst="rect">
                <a:avLst/>
              </a:prstGeom>
              <a:blipFill>
                <a:blip r:embed="rId14"/>
                <a:stretch>
                  <a:fillRect l="-703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8315BAF-8240-DC91-B8D3-F1033958426E}"/>
              </a:ext>
            </a:extLst>
          </p:cNvPr>
          <p:cNvSpPr txBox="1"/>
          <p:nvPr/>
        </p:nvSpPr>
        <p:spPr bwMode="auto">
          <a:xfrm>
            <a:off x="1969689" y="5288683"/>
            <a:ext cx="5554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一個粒子的狀態一般會維持在同一個空間內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777C788-CD44-550F-0575-66E0A5B8E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0259" y="786836"/>
                <a:ext cx="26485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777C788-CD44-550F-0575-66E0A5B8E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0259" y="786836"/>
                <a:ext cx="264856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74AD65A4-D496-939A-9E21-6B53FB408872}"/>
              </a:ext>
            </a:extLst>
          </p:cNvPr>
          <p:cNvSpPr txBox="1"/>
          <p:nvPr/>
        </p:nvSpPr>
        <p:spPr bwMode="auto">
          <a:xfrm>
            <a:off x="4174460" y="2368964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二維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225FFA-72A7-A714-34E5-A3C75725F04B}"/>
              </a:ext>
            </a:extLst>
          </p:cNvPr>
          <p:cNvSpPr txBox="1"/>
          <p:nvPr/>
        </p:nvSpPr>
        <p:spPr bwMode="auto">
          <a:xfrm>
            <a:off x="4247335" y="3592736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1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 animBg="1"/>
      <p:bldP spid="3" grpId="0" animBg="1"/>
      <p:bldP spid="4" grpId="0" animBg="1"/>
      <p:bldP spid="14" grpId="0"/>
      <p:bldP spid="22" grpId="0"/>
      <p:bldP spid="26" grpId="0" animBg="1"/>
      <p:bldP spid="28" grpId="0" animBg="1"/>
      <p:bldP spid="29" grpId="0" animBg="1"/>
      <p:bldP spid="32" grpId="0" animBg="1"/>
      <p:bldP spid="6" grpId="0" animBg="1"/>
      <p:bldP spid="9" grpId="0" animBg="1"/>
      <p:bldP spid="12" grpId="0" animBg="1"/>
      <p:bldP spid="10" grpId="0" animBg="1"/>
      <p:bldP spid="11" grpId="0" animBg="1"/>
      <p:bldP spid="13" grpId="0" animBg="1"/>
      <p:bldP spid="15" grpId="0"/>
      <p:bldP spid="20" grpId="0"/>
      <p:bldP spid="35" grpId="0"/>
      <p:bldP spid="38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5" name="Text Box 5"/>
              <p:cNvSpPr txBox="1">
                <a:spLocks noChangeArrowheads="1"/>
              </p:cNvSpPr>
              <p:nvPr/>
            </p:nvSpPr>
            <p:spPr bwMode="auto">
              <a:xfrm>
                <a:off x="1026555" y="1672829"/>
                <a:ext cx="6121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因此加</a:t>
                </a:r>
                <a:r>
                  <a:rPr lang="zh-TW" altLang="en-US" sz="1800" dirty="0">
                    <a:cs typeface="Times New Roman" pitchFamily="18" charset="0"/>
                  </a:rPr>
                  <a:t>磁場再觀察原子光譜，即可以測角動量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963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1672829"/>
                <a:ext cx="6121400" cy="369332"/>
              </a:xfrm>
              <a:prstGeom prst="rect">
                <a:avLst/>
              </a:prstGeom>
              <a:blipFill>
                <a:blip r:embed="rId2"/>
                <a:stretch>
                  <a:fillRect l="-8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39" name="Picture 9" descr="D:\Dropbox\Documents\課程\YoungTextBook\Images\Chapter41\A_Images\A_Figures_and_Photos\41_13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1049324" y="2904337"/>
            <a:ext cx="6759575" cy="34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640" name="文字方塊 8"/>
              <p:cNvSpPr txBox="1">
                <a:spLocks noChangeArrowheads="1"/>
              </p:cNvSpPr>
              <p:nvPr/>
            </p:nvSpPr>
            <p:spPr bwMode="auto">
              <a:xfrm>
                <a:off x="1026555" y="1245388"/>
                <a:ext cx="81174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但若加一</a:t>
                </a:r>
                <a:r>
                  <a:rPr lang="zh-TW" altLang="en-US" sz="1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方向</a:t>
                </a:r>
                <a:r>
                  <a:rPr lang="zh-TW" altLang="en-US" sz="1800" dirty="0"/>
                  <a:t>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，原子能量會被磁偶極修正，就與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方向角動量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/>
                  <a:t>有關。</a:t>
                </a:r>
              </a:p>
            </p:txBody>
          </p:sp>
        </mc:Choice>
        <mc:Fallback xmlns="">
          <p:sp>
            <p:nvSpPr>
              <p:cNvPr id="69640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1245388"/>
                <a:ext cx="8117445" cy="369332"/>
              </a:xfrm>
              <a:prstGeom prst="rect">
                <a:avLst/>
              </a:prstGeom>
              <a:blipFill>
                <a:blip r:embed="rId4"/>
                <a:stretch>
                  <a:fillRect l="-625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41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74" y="1629745"/>
            <a:ext cx="1381931" cy="110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49324" y="2234132"/>
                <a:ext cx="2047548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24" y="2234132"/>
                <a:ext cx="2047548" cy="402931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385130" y="2126474"/>
                <a:ext cx="157915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130" y="2126474"/>
                <a:ext cx="1579150" cy="61824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0298" y="2152250"/>
                <a:ext cx="1723166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0298" y="2152250"/>
                <a:ext cx="1723166" cy="566694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D04BCD85-6B5C-DC95-80DE-94ED4EB951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6555" y="801981"/>
                <a:ext cx="72697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原子能階的能量與角動量無關，完全由主量子數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sz="1800" dirty="0"/>
                  <a:t>決定。</a:t>
                </a:r>
              </a:p>
            </p:txBody>
          </p:sp>
        </mc:Choice>
        <mc:Fallback xmlns="">
          <p:sp>
            <p:nvSpPr>
              <p:cNvPr id="3" name="文字方塊 10">
                <a:extLst>
                  <a:ext uri="{FF2B5EF4-FFF2-40B4-BE49-F238E27FC236}">
                    <a16:creationId xmlns:a16="http://schemas.microsoft.com/office/drawing/2014/main" id="{D04BCD85-6B5C-DC95-80DE-94ED4EB95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6555" y="801981"/>
                <a:ext cx="7269757" cy="369332"/>
              </a:xfrm>
              <a:prstGeom prst="rect">
                <a:avLst/>
              </a:prstGeom>
              <a:blipFill>
                <a:blip r:embed="rId9"/>
                <a:stretch>
                  <a:fillRect l="-697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11">
            <a:extLst>
              <a:ext uri="{FF2B5EF4-FFF2-40B4-BE49-F238E27FC236}">
                <a16:creationId xmlns:a16="http://schemas.microsoft.com/office/drawing/2014/main" id="{9556F629-F1E4-BEB2-61BE-102F4CBD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618" y="6322262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角動量量子化，因此磁偶極矩也是量子化！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445579-4401-E9DE-D68A-6D551DF31DD3}"/>
              </a:ext>
            </a:extLst>
          </p:cNvPr>
          <p:cNvSpPr txBox="1"/>
          <p:nvPr/>
        </p:nvSpPr>
        <p:spPr bwMode="auto">
          <a:xfrm>
            <a:off x="3131840" y="3983021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A21D3-5F43-68A7-3902-447473C691FE}"/>
              </a:ext>
            </a:extLst>
          </p:cNvPr>
          <p:cNvSpPr txBox="1"/>
          <p:nvPr/>
        </p:nvSpPr>
        <p:spPr bwMode="auto">
          <a:xfrm>
            <a:off x="4602253" y="4519896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五個態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65988B-E4BC-6569-F9AC-1D6CF7CAE429}"/>
              </a:ext>
            </a:extLst>
          </p:cNvPr>
          <p:cNvSpPr txBox="1"/>
          <p:nvPr/>
        </p:nvSpPr>
        <p:spPr bwMode="auto">
          <a:xfrm>
            <a:off x="1026555" y="359308"/>
            <a:ext cx="49956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量測磁偶極在磁場中能量，就是量磁偶極矩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27924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4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>
            <a:fillRect/>
          </a:stretch>
        </p:blipFill>
        <p:spPr bwMode="auto">
          <a:xfrm>
            <a:off x="2051050" y="908050"/>
            <a:ext cx="47117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051049" y="406439"/>
            <a:ext cx="4968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cs typeface="Times New Roman" pitchFamily="18" charset="0"/>
              </a:rPr>
              <a:t>Zeeman Effect</a:t>
            </a:r>
            <a:r>
              <a:rPr lang="zh-TW" altLang="en-US" sz="1800" dirty="0">
                <a:cs typeface="Times New Roman" pitchFamily="18" charset="0"/>
              </a:rPr>
              <a:t>：外加磁場後原子光譜的分裂</a:t>
            </a:r>
            <a:endParaRPr lang="en-US" altLang="zh-TW" sz="1800" dirty="0">
              <a:cs typeface="Times New Roman" pitchFamily="18" charset="0"/>
            </a:endParaRPr>
          </a:p>
        </p:txBody>
      </p:sp>
      <p:pic>
        <p:nvPicPr>
          <p:cNvPr id="4" name="Picture 2" descr="D:\Dropbox\Documents\課程\YoungTextBook\Images\Chapter41\A_Images\A_Figures_and_Photos\41_1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0"/>
          <a:stretch>
            <a:fillRect/>
          </a:stretch>
        </p:blipFill>
        <p:spPr bwMode="auto">
          <a:xfrm>
            <a:off x="3203575" y="4365625"/>
            <a:ext cx="31591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4">
            <a:extLst>
              <a:ext uri="{FF2B5EF4-FFF2-40B4-BE49-F238E27FC236}">
                <a16:creationId xmlns:a16="http://schemas.microsoft.com/office/drawing/2014/main" id="{9C637798-2247-00E5-CBB8-3B38565C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3995738"/>
            <a:ext cx="1566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Triplet 3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250128CD-43EF-5A73-E9A7-34D76FB68CDE}"/>
                  </a:ext>
                </a:extLst>
              </p:cNvPr>
              <p:cNvSpPr/>
              <p:nvPr/>
            </p:nvSpPr>
            <p:spPr>
              <a:xfrm>
                <a:off x="3965316" y="3963876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7">
                <a:extLst>
                  <a:ext uri="{FF2B5EF4-FFF2-40B4-BE49-F238E27FC236}">
                    <a16:creationId xmlns:a16="http://schemas.microsoft.com/office/drawing/2014/main" id="{250128CD-43EF-5A73-E9A7-34D76FB68C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316" y="3963876"/>
                <a:ext cx="7514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9180D3-F865-49DA-0CE8-5DE80A834973}"/>
                  </a:ext>
                </a:extLst>
              </p:cNvPr>
              <p:cNvSpPr txBox="1"/>
              <p:nvPr/>
            </p:nvSpPr>
            <p:spPr bwMode="auto">
              <a:xfrm>
                <a:off x="467811" y="3688654"/>
                <a:ext cx="1445736" cy="98405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zh-TW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"/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1,</m:t>
                                        </m:r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 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9180D3-F865-49DA-0CE8-5DE80A834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11" y="3688654"/>
                <a:ext cx="1445736" cy="984052"/>
              </a:xfrm>
              <a:prstGeom prst="rect">
                <a:avLst/>
              </a:prstGeom>
              <a:blipFill>
                <a:blip r:embed="rId5"/>
                <a:stretch>
                  <a:fillRect l="-2609" t="-40506" b="-594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D8C0EF-D7E9-7579-5106-3CE472C201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38" t="26096" r="23287" b="47472"/>
          <a:stretch/>
        </p:blipFill>
        <p:spPr>
          <a:xfrm>
            <a:off x="466966" y="2057987"/>
            <a:ext cx="1450872" cy="1526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72D6E4-0CAC-A74A-8621-84114BB9FE35}"/>
              </a:ext>
            </a:extLst>
          </p:cNvPr>
          <p:cNvSpPr/>
          <p:nvPr/>
        </p:nvSpPr>
        <p:spPr>
          <a:xfrm>
            <a:off x="472102" y="3439804"/>
            <a:ext cx="1445736" cy="179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E8D82B-BD9C-BA89-DF98-02EFB4C29F7A}"/>
              </a:ext>
            </a:extLst>
          </p:cNvPr>
          <p:cNvSpPr/>
          <p:nvPr/>
        </p:nvSpPr>
        <p:spPr>
          <a:xfrm>
            <a:off x="472101" y="1886633"/>
            <a:ext cx="1445737" cy="18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F282F1-4711-B362-A838-CF9E261BBB15}"/>
                  </a:ext>
                </a:extLst>
              </p:cNvPr>
              <p:cNvSpPr txBox="1"/>
              <p:nvPr/>
            </p:nvSpPr>
            <p:spPr>
              <a:xfrm>
                <a:off x="6073284" y="4979633"/>
                <a:ext cx="157915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2">
                <a:extLst>
                  <a:ext uri="{FF2B5EF4-FFF2-40B4-BE49-F238E27FC236}">
                    <a16:creationId xmlns:a16="http://schemas.microsoft.com/office/drawing/2014/main" id="{B9F282F1-4711-B362-A838-CF9E261BB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284" y="4979633"/>
                <a:ext cx="1579150" cy="618246"/>
              </a:xfrm>
              <a:prstGeom prst="rect">
                <a:avLst/>
              </a:prstGeom>
              <a:blipFill>
                <a:blip r:embed="rId7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955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B0E39F8F-9663-DD11-EEFF-265EF3974284}"/>
                  </a:ext>
                </a:extLst>
              </p:cNvPr>
              <p:cNvSpPr/>
              <p:nvPr/>
            </p:nvSpPr>
            <p:spPr>
              <a:xfrm>
                <a:off x="1234396" y="4106179"/>
                <a:ext cx="2088232" cy="396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B0E39F8F-9663-DD11-EEFF-265EF3974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396" y="4106179"/>
                <a:ext cx="2088232" cy="396775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60109310-2485-A2AC-FD0E-03793E87D030}"/>
                  </a:ext>
                </a:extLst>
              </p:cNvPr>
              <p:cNvSpPr/>
              <p:nvPr/>
            </p:nvSpPr>
            <p:spPr>
              <a:xfrm>
                <a:off x="1270124" y="2925800"/>
                <a:ext cx="2088232" cy="7010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4" name="矩形 11">
                <a:extLst>
                  <a:ext uri="{FF2B5EF4-FFF2-40B4-BE49-F238E27FC236}">
                    <a16:creationId xmlns:a16="http://schemas.microsoft.com/office/drawing/2014/main" id="{60109310-2485-A2AC-FD0E-03793E87D0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24" y="2925800"/>
                <a:ext cx="2088232" cy="7010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C6701032-19D3-DA4B-691B-6CC71360E0A0}"/>
                  </a:ext>
                </a:extLst>
              </p:cNvPr>
              <p:cNvSpPr/>
              <p:nvPr/>
            </p:nvSpPr>
            <p:spPr>
              <a:xfrm>
                <a:off x="1228950" y="4561369"/>
                <a:ext cx="2630829" cy="6934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C6701032-19D3-DA4B-691B-6CC71360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950" y="4561369"/>
                <a:ext cx="2630829" cy="6934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4C25373A-A5EC-9DF5-70EE-316BA79B2DA3}"/>
                  </a:ext>
                </a:extLst>
              </p:cNvPr>
              <p:cNvSpPr/>
              <p:nvPr/>
            </p:nvSpPr>
            <p:spPr>
              <a:xfrm>
                <a:off x="1232735" y="6086339"/>
                <a:ext cx="4104456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4C25373A-A5EC-9DF5-70EE-316BA79B2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35" y="6086339"/>
                <a:ext cx="4104456" cy="6751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0BFF-FF14-044C-2D5F-D66BC92C4F6E}"/>
                  </a:ext>
                </a:extLst>
              </p:cNvPr>
              <p:cNvSpPr txBox="1"/>
              <p:nvPr/>
            </p:nvSpPr>
            <p:spPr bwMode="auto">
              <a:xfrm>
                <a:off x="1221419" y="5334464"/>
                <a:ext cx="56412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</a:rPr>
                  <a:t>也是能量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的本徵態</a:t>
                </a:r>
                <a:r>
                  <a:rPr lang="en-US" dirty="0">
                    <a:solidFill>
                      <a:srgbClr val="FF0000"/>
                    </a:solidFill>
                  </a:rPr>
                  <a:t>，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0BFF-FF14-044C-2D5F-D66BC92C4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419" y="5334464"/>
                <a:ext cx="5641273" cy="369332"/>
              </a:xfrm>
              <a:prstGeom prst="rect">
                <a:avLst/>
              </a:prstGeom>
              <a:blipFill>
                <a:blip r:embed="rId6"/>
                <a:stretch>
                  <a:fillRect l="-899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8563D57-FB4A-1B68-C685-904794AC1B87}"/>
                  </a:ext>
                </a:extLst>
              </p:cNvPr>
              <p:cNvSpPr/>
              <p:nvPr/>
            </p:nvSpPr>
            <p:spPr>
              <a:xfrm>
                <a:off x="1270124" y="1666609"/>
                <a:ext cx="2238539" cy="7425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88563D57-FB4A-1B68-C685-904794AC1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124" y="1666609"/>
                <a:ext cx="2238539" cy="742511"/>
              </a:xfrm>
              <a:prstGeom prst="rect">
                <a:avLst/>
              </a:prstGeom>
              <a:blipFill>
                <a:blip r:embed="rId7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O Carbon Monoxide 3d Molecule Isolated On White Royalty Free SVG,  Cliparts, Vectors, and Stock Illustration. Image 48278349.">
            <a:extLst>
              <a:ext uri="{FF2B5EF4-FFF2-40B4-BE49-F238E27FC236}">
                <a16:creationId xmlns:a16="http://schemas.microsoft.com/office/drawing/2014/main" id="{7EB2AC8D-8B23-9E8D-3B1C-8D4D9EB12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6180" r="43700" b="39613"/>
          <a:stretch/>
        </p:blipFill>
        <p:spPr bwMode="auto">
          <a:xfrm>
            <a:off x="4119803" y="247463"/>
            <a:ext cx="1512168" cy="5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7909B-9D69-AB6F-4B7E-97FE9D635044}"/>
              </a:ext>
            </a:extLst>
          </p:cNvPr>
          <p:cNvSpPr txBox="1"/>
          <p:nvPr/>
        </p:nvSpPr>
        <p:spPr bwMode="auto">
          <a:xfrm>
            <a:off x="1174014" y="384026"/>
            <a:ext cx="3384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考慮雙原子分子，例如CO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C83817-0AED-9D37-0FD6-CF58B60F8EB0}"/>
                  </a:ext>
                </a:extLst>
              </p:cNvPr>
              <p:cNvSpPr txBox="1"/>
              <p:nvPr/>
            </p:nvSpPr>
            <p:spPr bwMode="auto">
              <a:xfrm>
                <a:off x="1174014" y="785692"/>
                <a:ext cx="35283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以鍵結方向為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軸：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C83817-0AED-9D37-0FD6-CF58B60F8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14" y="785692"/>
                <a:ext cx="3528391" cy="369332"/>
              </a:xfrm>
              <a:prstGeom prst="rect">
                <a:avLst/>
              </a:prstGeom>
              <a:blipFill>
                <a:blip r:embed="rId9"/>
                <a:stretch>
                  <a:fillRect l="-14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772317-8095-BDFB-EAF0-35BC4E4FA286}"/>
              </a:ext>
            </a:extLst>
          </p:cNvPr>
          <p:cNvCxnSpPr/>
          <p:nvPr/>
        </p:nvCxnSpPr>
        <p:spPr>
          <a:xfrm>
            <a:off x="7452320" y="968224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B825190D-23FF-3C90-B9D0-D4DE91E3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764475" y="238556"/>
            <a:ext cx="1911981" cy="518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65CEC-8152-537E-4043-A34530A2FE4C}"/>
                  </a:ext>
                </a:extLst>
              </p:cNvPr>
              <p:cNvSpPr txBox="1"/>
              <p:nvPr/>
            </p:nvSpPr>
            <p:spPr bwMode="auto">
              <a:xfrm>
                <a:off x="8388424" y="783558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65CEC-8152-537E-4043-A34530A2F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8424" y="783558"/>
                <a:ext cx="288032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3D637-85C2-C97C-53DB-4531505F0800}"/>
                  </a:ext>
                </a:extLst>
              </p:cNvPr>
              <p:cNvSpPr txBox="1"/>
              <p:nvPr/>
            </p:nvSpPr>
            <p:spPr bwMode="auto">
              <a:xfrm>
                <a:off x="8325994" y="2564904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73D637-85C2-C97C-53DB-4531505F0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25994" y="2564904"/>
                <a:ext cx="288032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7319DA-0132-41D1-4332-444FC79E2389}"/>
                  </a:ext>
                </a:extLst>
              </p:cNvPr>
              <p:cNvSpPr txBox="1"/>
              <p:nvPr/>
            </p:nvSpPr>
            <p:spPr bwMode="auto">
              <a:xfrm>
                <a:off x="8288079" y="4409763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7319DA-0132-41D1-4332-444FC79E2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88079" y="4409763"/>
                <a:ext cx="288032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4A8A2D-2790-A51F-09B8-F40A3914AA40}"/>
                  </a:ext>
                </a:extLst>
              </p:cNvPr>
              <p:cNvSpPr txBox="1"/>
              <p:nvPr/>
            </p:nvSpPr>
            <p:spPr bwMode="auto">
              <a:xfrm>
                <a:off x="6880282" y="1054311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4A8A2D-2790-A51F-09B8-F40A3914A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80282" y="1054311"/>
                <a:ext cx="288032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2B63D9-1B74-D674-415A-DE3A97B42D88}"/>
                  </a:ext>
                </a:extLst>
              </p:cNvPr>
              <p:cNvSpPr txBox="1"/>
              <p:nvPr/>
            </p:nvSpPr>
            <p:spPr bwMode="auto">
              <a:xfrm>
                <a:off x="6773252" y="2825791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2B63D9-1B74-D674-415A-DE3A97B42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252" y="2825791"/>
                <a:ext cx="288032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AC8A2F-893D-145F-F9BD-835FE2150A60}"/>
                  </a:ext>
                </a:extLst>
              </p:cNvPr>
              <p:cNvSpPr txBox="1"/>
              <p:nvPr/>
            </p:nvSpPr>
            <p:spPr bwMode="auto">
              <a:xfrm>
                <a:off x="6773252" y="4691212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AC8A2F-893D-145F-F9BD-835FE2150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3252" y="4691212"/>
                <a:ext cx="288032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0992E2-B3CF-6D85-D446-C5A575A3A6C4}"/>
                  </a:ext>
                </a:extLst>
              </p:cNvPr>
              <p:cNvSpPr txBox="1"/>
              <p:nvPr/>
            </p:nvSpPr>
            <p:spPr bwMode="auto">
              <a:xfrm>
                <a:off x="1174013" y="1220885"/>
                <a:ext cx="5065469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轉動動能可以以轉動慣量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及角動量表示：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0992E2-B3CF-6D85-D446-C5A575A3A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4013" y="1220885"/>
                <a:ext cx="5065469" cy="391261"/>
              </a:xfrm>
              <a:prstGeom prst="rect">
                <a:avLst/>
              </a:prstGeom>
              <a:blipFill>
                <a:blip r:embed="rId17"/>
                <a:stretch>
                  <a:fillRect l="-1000" t="-6452"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D64DA77-D616-54D7-41CF-8660EED7FD77}"/>
              </a:ext>
            </a:extLst>
          </p:cNvPr>
          <p:cNvSpPr txBox="1"/>
          <p:nvPr/>
        </p:nvSpPr>
        <p:spPr bwMode="auto">
          <a:xfrm>
            <a:off x="1203600" y="2455574"/>
            <a:ext cx="2305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5BCD2-2005-B769-A45C-9AE3F20896C8}"/>
                  </a:ext>
                </a:extLst>
              </p:cNvPr>
              <p:cNvSpPr txBox="1"/>
              <p:nvPr/>
            </p:nvSpPr>
            <p:spPr bwMode="auto">
              <a:xfrm>
                <a:off x="1977447" y="2455574"/>
                <a:ext cx="1553944" cy="3912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85BCD2-2005-B769-A45C-9AE3F2089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7447" y="2455574"/>
                <a:ext cx="1553944" cy="391261"/>
              </a:xfrm>
              <a:prstGeom prst="rect">
                <a:avLst/>
              </a:prstGeom>
              <a:blipFill>
                <a:blip r:embed="rId18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D1721C-A727-6A02-2705-9CF3CFBA29B5}"/>
                  </a:ext>
                </a:extLst>
              </p:cNvPr>
              <p:cNvSpPr txBox="1"/>
              <p:nvPr/>
            </p:nvSpPr>
            <p:spPr bwMode="auto">
              <a:xfrm>
                <a:off x="1259559" y="3685812"/>
                <a:ext cx="4658810" cy="39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i="1">
                        <a:latin typeface="Cambria Math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可以以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表示：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D1721C-A727-6A02-2705-9CF3CFBA2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559" y="3685812"/>
                <a:ext cx="4658810" cy="396775"/>
              </a:xfrm>
              <a:prstGeom prst="rect">
                <a:avLst/>
              </a:prstGeom>
              <a:blipFill>
                <a:blip r:embed="rId19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80807A-3DFD-7A74-591E-9C8646AF9BD0}"/>
                  </a:ext>
                </a:extLst>
              </p:cNvPr>
              <p:cNvSpPr txBox="1"/>
              <p:nvPr/>
            </p:nvSpPr>
            <p:spPr bwMode="auto">
              <a:xfrm>
                <a:off x="1239009" y="5685901"/>
                <a:ext cx="65733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的本徵</a:t>
                </a:r>
                <a:r>
                  <a:rPr lang="en-US" dirty="0">
                    <a:solidFill>
                      <a:srgbClr val="FF0000"/>
                    </a:solidFill>
                  </a:rPr>
                  <a:t>值就是將對應的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的本徵</a:t>
                </a:r>
                <a:r>
                  <a:rPr lang="en-GB" dirty="0" err="1">
                    <a:solidFill>
                      <a:srgbClr val="FF0000"/>
                    </a:solidFill>
                  </a:rPr>
                  <a:t>值代入即可</a:t>
                </a:r>
                <a:r>
                  <a:rPr lang="en-GB" dirty="0">
                    <a:solidFill>
                      <a:srgbClr val="FF0000"/>
                    </a:solidFill>
                  </a:rPr>
                  <a:t>：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80807A-3DFD-7A74-591E-9C8646AF9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009" y="5685901"/>
                <a:ext cx="6573351" cy="369332"/>
              </a:xfrm>
              <a:prstGeom prst="rect">
                <a:avLst/>
              </a:prstGeom>
              <a:blipFill>
                <a:blip r:embed="rId20"/>
                <a:stretch>
                  <a:fillRect l="-7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953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/>
      <p:bldP spid="25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173D0-FA00-B9C4-876C-057BF62975E5}"/>
              </a:ext>
            </a:extLst>
          </p:cNvPr>
          <p:cNvSpPr/>
          <p:nvPr/>
        </p:nvSpPr>
        <p:spPr>
          <a:xfrm>
            <a:off x="4355976" y="2856498"/>
            <a:ext cx="1692396" cy="3560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6D01B-E630-5C7E-1240-E66444AF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22274"/>
            <a:ext cx="7223736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68B07A-85B9-4E72-38D9-1A019666051F}"/>
                  </a:ext>
                </a:extLst>
              </p:cNvPr>
              <p:cNvSpPr txBox="1"/>
              <p:nvPr/>
            </p:nvSpPr>
            <p:spPr bwMode="auto">
              <a:xfrm>
                <a:off x="5869572" y="1872748"/>
                <a:ext cx="21602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For b) try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=0,1,2.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68B07A-85B9-4E72-38D9-1A0196660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9572" y="1872748"/>
                <a:ext cx="2160240" cy="369332"/>
              </a:xfrm>
              <a:prstGeom prst="rect">
                <a:avLst/>
              </a:prstGeom>
              <a:blipFill>
                <a:blip r:embed="rId3"/>
                <a:stretch>
                  <a:fillRect l="-292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2108">
            <a:extLst>
              <a:ext uri="{FF2B5EF4-FFF2-40B4-BE49-F238E27FC236}">
                <a16:creationId xmlns:a16="http://schemas.microsoft.com/office/drawing/2014/main" id="{C6854F5C-D09F-F194-532D-80117171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62" y="2852936"/>
            <a:ext cx="4322682" cy="356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57B115-5414-2463-35BA-97C2DFB9B27A}"/>
                  </a:ext>
                </a:extLst>
              </p:cNvPr>
              <p:cNvSpPr txBox="1"/>
              <p:nvPr/>
            </p:nvSpPr>
            <p:spPr bwMode="auto">
              <a:xfrm>
                <a:off x="4564210" y="3922297"/>
                <a:ext cx="148950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=0,1,2,3⋯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57B115-5414-2463-35BA-97C2DFB9B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4210" y="3922297"/>
                <a:ext cx="14895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2359EB-5F02-5A96-C32C-D2ABF0A09A17}"/>
                  </a:ext>
                </a:extLst>
              </p:cNvPr>
              <p:cNvSpPr txBox="1"/>
              <p:nvPr/>
            </p:nvSpPr>
            <p:spPr bwMode="auto">
              <a:xfrm>
                <a:off x="4558867" y="5598057"/>
                <a:ext cx="1489505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=0,1,2,3⋯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2359EB-5F02-5A96-C32C-D2ABF0A09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8867" y="5598057"/>
                <a:ext cx="14895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02F72E-C008-5BC5-3645-8FD0AC0660C1}"/>
                  </a:ext>
                </a:extLst>
              </p:cNvPr>
              <p:cNvSpPr txBox="1"/>
              <p:nvPr/>
            </p:nvSpPr>
            <p:spPr bwMode="auto">
              <a:xfrm>
                <a:off x="4558867" y="5219427"/>
                <a:ext cx="84787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02F72E-C008-5BC5-3645-8FD0AC066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8867" y="5219427"/>
                <a:ext cx="8478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5E2B9B-2B41-C06D-7BD7-118C817D9839}"/>
                  </a:ext>
                </a:extLst>
              </p:cNvPr>
              <p:cNvSpPr txBox="1"/>
              <p:nvPr/>
            </p:nvSpPr>
            <p:spPr bwMode="auto">
              <a:xfrm>
                <a:off x="4545720" y="3543667"/>
                <a:ext cx="84787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5E2B9B-2B41-C06D-7BD7-118C817D9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5720" y="3543667"/>
                <a:ext cx="84787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16482C84-E628-A93D-60ED-501621316315}"/>
                  </a:ext>
                </a:extLst>
              </p:cNvPr>
              <p:cNvSpPr/>
              <p:nvPr/>
            </p:nvSpPr>
            <p:spPr>
              <a:xfrm>
                <a:off x="4969060" y="2856498"/>
                <a:ext cx="4104456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矩形 11">
                <a:extLst>
                  <a:ext uri="{FF2B5EF4-FFF2-40B4-BE49-F238E27FC236}">
                    <a16:creationId xmlns:a16="http://schemas.microsoft.com/office/drawing/2014/main" id="{16482C84-E628-A93D-60ED-501621316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60" y="2856498"/>
                <a:ext cx="4104456" cy="6751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B0BD931-FAE9-17B1-2D17-44C0CE76F41D}"/>
                  </a:ext>
                </a:extLst>
              </p:cNvPr>
              <p:cNvSpPr/>
              <p:nvPr/>
            </p:nvSpPr>
            <p:spPr>
              <a:xfrm>
                <a:off x="6175292" y="3912999"/>
                <a:ext cx="2898224" cy="55701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，第二項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/>
                  <a:t>較大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2B0BD931-FAE9-17B1-2D17-44C0CE76F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292" y="3912999"/>
                <a:ext cx="2898224" cy="5570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88AD2E7-138F-9683-1275-68AA6927C06B}"/>
              </a:ext>
            </a:extLst>
          </p:cNvPr>
          <p:cNvSpPr/>
          <p:nvPr/>
        </p:nvSpPr>
        <p:spPr>
          <a:xfrm>
            <a:off x="1115616" y="4328319"/>
            <a:ext cx="833643" cy="468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75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6A097-60F3-C87F-D93E-59E23F8D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5851"/>
            <a:ext cx="5248198" cy="64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/>
              <p:nvPr/>
            </p:nvSpPr>
            <p:spPr>
              <a:xfrm>
                <a:off x="2055673" y="2010747"/>
                <a:ext cx="2052228" cy="62805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矩形 11">
                <a:extLst>
                  <a:ext uri="{FF2B5EF4-FFF2-40B4-BE49-F238E27FC236}">
                    <a16:creationId xmlns:a16="http://schemas.microsoft.com/office/drawing/2014/main" id="{45309B9B-280E-967B-2F12-3D701D3B6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673" y="2010747"/>
                <a:ext cx="2052228" cy="628057"/>
              </a:xfrm>
              <a:prstGeom prst="rect">
                <a:avLst/>
              </a:prstGeom>
              <a:blipFill>
                <a:blip r:embed="rId2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0E4224-8EE3-CD19-E4F6-A7C10A7009A2}"/>
              </a:ext>
            </a:extLst>
          </p:cNvPr>
          <p:cNvCxnSpPr/>
          <p:nvPr/>
        </p:nvCxnSpPr>
        <p:spPr>
          <a:xfrm>
            <a:off x="750124" y="1096741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D:\Users\Vincent\Downloads\Data\Knight\Media\Chapter18\Images\18_12Figure-F.jpg">
            <a:extLst>
              <a:ext uri="{FF2B5EF4-FFF2-40B4-BE49-F238E27FC236}">
                <a16:creationId xmlns:a16="http://schemas.microsoft.com/office/drawing/2014/main" id="{2CBB2AE8-E10E-26C8-709A-1CF7DA45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37" b="27779"/>
          <a:stretch>
            <a:fillRect/>
          </a:stretch>
        </p:blipFill>
        <p:spPr bwMode="auto">
          <a:xfrm>
            <a:off x="62279" y="367073"/>
            <a:ext cx="1911981" cy="5187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A52-6212-2456-D805-CF5C23E54EB3}"/>
                  </a:ext>
                </a:extLst>
              </p:cNvPr>
              <p:cNvSpPr txBox="1"/>
              <p:nvPr/>
            </p:nvSpPr>
            <p:spPr bwMode="auto">
              <a:xfrm>
                <a:off x="1686228" y="915300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A52-6212-2456-D805-CF5C23E54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6228" y="915300"/>
                <a:ext cx="288032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1183D-039A-CA82-6389-3630EF910BCB}"/>
                  </a:ext>
                </a:extLst>
              </p:cNvPr>
              <p:cNvSpPr txBox="1"/>
              <p:nvPr/>
            </p:nvSpPr>
            <p:spPr bwMode="auto">
              <a:xfrm>
                <a:off x="1635735" y="2701107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E1183D-039A-CA82-6389-3630EF910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5735" y="2701107"/>
                <a:ext cx="28803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B23758-FC68-E628-6D52-2C386C87316C}"/>
                  </a:ext>
                </a:extLst>
              </p:cNvPr>
              <p:cNvSpPr txBox="1"/>
              <p:nvPr/>
            </p:nvSpPr>
            <p:spPr bwMode="auto">
              <a:xfrm>
                <a:off x="1993215" y="4888887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B23758-FC68-E628-6D52-2C386C873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3215" y="4888887"/>
                <a:ext cx="28803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5C11C9-F657-02ED-83F7-82B9C84E3FA6}"/>
                  </a:ext>
                </a:extLst>
              </p:cNvPr>
              <p:cNvSpPr txBox="1"/>
              <p:nvPr/>
            </p:nvSpPr>
            <p:spPr bwMode="auto">
              <a:xfrm>
                <a:off x="178086" y="1182828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5C11C9-F657-02ED-83F7-82B9C84E3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086" y="1182828"/>
                <a:ext cx="288032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1C3581-37AB-0B4E-0263-27405A900F62}"/>
                  </a:ext>
                </a:extLst>
              </p:cNvPr>
              <p:cNvSpPr txBox="1"/>
              <p:nvPr/>
            </p:nvSpPr>
            <p:spPr bwMode="auto">
              <a:xfrm>
                <a:off x="71056" y="2954308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1C3581-37AB-0B4E-0263-27405A900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56" y="2954308"/>
                <a:ext cx="2880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A7F8C2-922B-CB05-938C-A1909BED754F}"/>
                  </a:ext>
                </a:extLst>
              </p:cNvPr>
              <p:cNvSpPr txBox="1"/>
              <p:nvPr/>
            </p:nvSpPr>
            <p:spPr bwMode="auto">
              <a:xfrm>
                <a:off x="71056" y="4819729"/>
                <a:ext cx="2880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A7F8C2-922B-CB05-938C-A1909BED7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56" y="4819729"/>
                <a:ext cx="2880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5847E0-D358-C795-F916-4C9D02B02B33}"/>
                  </a:ext>
                </a:extLst>
              </p:cNvPr>
              <p:cNvSpPr txBox="1"/>
              <p:nvPr/>
            </p:nvSpPr>
            <p:spPr bwMode="auto">
              <a:xfrm>
                <a:off x="2013542" y="333973"/>
                <a:ext cx="34563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如圖所示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5847E0-D358-C795-F916-4C9D02B02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3542" y="333973"/>
                <a:ext cx="3456384" cy="369332"/>
              </a:xfrm>
              <a:prstGeom prst="rect">
                <a:avLst/>
              </a:prstGeom>
              <a:blipFill>
                <a:blip r:embed="rId10"/>
                <a:stretch>
                  <a:fillRect l="-1465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4CA6DA-24CE-0604-7323-BB7E2E765F02}"/>
                  </a:ext>
                </a:extLst>
              </p:cNvPr>
              <p:cNvSpPr txBox="1"/>
              <p:nvPr/>
            </p:nvSpPr>
            <p:spPr bwMode="auto">
              <a:xfrm>
                <a:off x="2025871" y="717680"/>
                <a:ext cx="3635896" cy="532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zh-TW" altLang="en-US" dirty="0"/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D4CA6DA-24CE-0604-7323-BB7E2E765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871" y="717680"/>
                <a:ext cx="3635896" cy="532838"/>
              </a:xfrm>
              <a:prstGeom prst="rect">
                <a:avLst/>
              </a:prstGeom>
              <a:blipFill>
                <a:blip r:embed="rId11"/>
                <a:stretch>
                  <a:fillRect l="-139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D936417-ABAC-137A-7C65-74A478E1439F}"/>
              </a:ext>
            </a:extLst>
          </p:cNvPr>
          <p:cNvSpPr txBox="1"/>
          <p:nvPr/>
        </p:nvSpPr>
        <p:spPr bwMode="auto">
          <a:xfrm>
            <a:off x="2025871" y="1239053"/>
            <a:ext cx="37624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這些能階將永遠無法激發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618E32-AD54-A4B7-7B36-56555DF19958}"/>
                  </a:ext>
                </a:extLst>
              </p:cNvPr>
              <p:cNvSpPr txBox="1"/>
              <p:nvPr/>
            </p:nvSpPr>
            <p:spPr bwMode="auto">
              <a:xfrm>
                <a:off x="2025871" y="1619850"/>
                <a:ext cx="43801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的能階留下！能量由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618E32-AD54-A4B7-7B36-56555DF19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871" y="1619850"/>
                <a:ext cx="4380159" cy="369332"/>
              </a:xfrm>
              <a:prstGeom prst="rect">
                <a:avLst/>
              </a:prstGeom>
              <a:blipFill>
                <a:blip r:embed="rId12"/>
                <a:stretch>
                  <a:fillRect l="-11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E92840-05C9-4C3A-A31A-419D475BB0C5}"/>
                  </a:ext>
                </a:extLst>
              </p:cNvPr>
              <p:cNvSpPr txBox="1"/>
              <p:nvPr/>
            </p:nvSpPr>
            <p:spPr bwMode="auto">
              <a:xfrm>
                <a:off x="2039667" y="3028639"/>
                <a:ext cx="4234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光譜線對應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+1→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的躍遷，能差為：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E92840-05C9-4C3A-A31A-419D475BB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9667" y="3028639"/>
                <a:ext cx="4234768" cy="369332"/>
              </a:xfrm>
              <a:prstGeom prst="rect">
                <a:avLst/>
              </a:prstGeom>
              <a:blipFill>
                <a:blip r:embed="rId13"/>
                <a:stretch>
                  <a:fillRect l="-11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604BCD6D-68F7-4877-1B62-F5DC9EA68327}"/>
                  </a:ext>
                </a:extLst>
              </p:cNvPr>
              <p:cNvSpPr/>
              <p:nvPr/>
            </p:nvSpPr>
            <p:spPr>
              <a:xfrm>
                <a:off x="2005723" y="3445199"/>
                <a:ext cx="2102178" cy="646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604BCD6D-68F7-4877-1B62-F5DC9EA68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723" y="3445199"/>
                <a:ext cx="2102178" cy="646331"/>
              </a:xfrm>
              <a:prstGeom prst="rect">
                <a:avLst/>
              </a:prstGeom>
              <a:blipFill>
                <a:blip r:embed="rId14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79C266E-4A89-4927-780D-6A892A375E1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0073"/>
          <a:stretch/>
        </p:blipFill>
        <p:spPr>
          <a:xfrm>
            <a:off x="1923767" y="4221088"/>
            <a:ext cx="4482264" cy="2391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97E164-C9B2-2336-0950-786E851868C1}"/>
                  </a:ext>
                </a:extLst>
              </p:cNvPr>
              <p:cNvSpPr txBox="1"/>
              <p:nvPr/>
            </p:nvSpPr>
            <p:spPr bwMode="auto">
              <a:xfrm>
                <a:off x="1975393" y="2650263"/>
                <a:ext cx="48385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因角動量受恆，發射光子的前後態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=±1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97E164-C9B2-2336-0950-786E85186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5393" y="2650263"/>
                <a:ext cx="4838533" cy="369332"/>
              </a:xfrm>
              <a:prstGeom prst="rect">
                <a:avLst/>
              </a:prstGeom>
              <a:blipFill>
                <a:blip r:embed="rId16"/>
                <a:stretch>
                  <a:fillRect l="-10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DEC9BF7-2BC8-0FFB-79EF-9A04C9AFF5C1}"/>
              </a:ext>
            </a:extLst>
          </p:cNvPr>
          <p:cNvSpPr/>
          <p:nvPr/>
        </p:nvSpPr>
        <p:spPr>
          <a:xfrm>
            <a:off x="8506376" y="1284977"/>
            <a:ext cx="637624" cy="2374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4" descr="2108">
            <a:extLst>
              <a:ext uri="{FF2B5EF4-FFF2-40B4-BE49-F238E27FC236}">
                <a16:creationId xmlns:a16="http://schemas.microsoft.com/office/drawing/2014/main" id="{06456374-51FC-212A-F847-E232F19E2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9" t="1286"/>
          <a:stretch/>
        </p:blipFill>
        <p:spPr bwMode="auto">
          <a:xfrm>
            <a:off x="6339842" y="1284977"/>
            <a:ext cx="2196634" cy="23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608A49-9080-2C88-F111-5792B23DC4C5}"/>
                  </a:ext>
                </a:extLst>
              </p:cNvPr>
              <p:cNvSpPr txBox="1"/>
              <p:nvPr/>
            </p:nvSpPr>
            <p:spPr bwMode="auto">
              <a:xfrm>
                <a:off x="7942585" y="1919582"/>
                <a:ext cx="1201416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=0,1,2,⋯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608A49-9080-2C88-F111-5792B23DC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2585" y="1919582"/>
                <a:ext cx="1201416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ADD896-10AD-0DA0-7DC6-18054B9C68D2}"/>
                  </a:ext>
                </a:extLst>
              </p:cNvPr>
              <p:cNvSpPr txBox="1"/>
              <p:nvPr/>
            </p:nvSpPr>
            <p:spPr bwMode="auto">
              <a:xfrm>
                <a:off x="7939373" y="2960810"/>
                <a:ext cx="1204627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=0,1,2,⋯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ADD896-10AD-0DA0-7DC6-18054B9C6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9373" y="2960810"/>
                <a:ext cx="1204627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132C60-8B93-0015-F54D-FEB201FFC275}"/>
                  </a:ext>
                </a:extLst>
              </p:cNvPr>
              <p:cNvSpPr txBox="1"/>
              <p:nvPr/>
            </p:nvSpPr>
            <p:spPr bwMode="auto">
              <a:xfrm>
                <a:off x="8034827" y="2586925"/>
                <a:ext cx="911344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132C60-8B93-0015-F54D-FEB201FFC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34827" y="2586925"/>
                <a:ext cx="911344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E55EAC-60EF-D0C6-A8CB-4F8E5DE7F0B6}"/>
                  </a:ext>
                </a:extLst>
              </p:cNvPr>
              <p:cNvSpPr txBox="1"/>
              <p:nvPr/>
            </p:nvSpPr>
            <p:spPr bwMode="auto">
              <a:xfrm>
                <a:off x="7939373" y="1327220"/>
                <a:ext cx="92449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E55EAC-60EF-D0C6-A8CB-4F8E5DE7F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9373" y="1327220"/>
                <a:ext cx="924490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35F122C3-CE4A-B6D2-0684-0DECD70C2CD5}"/>
              </a:ext>
            </a:extLst>
          </p:cNvPr>
          <p:cNvSpPr/>
          <p:nvPr/>
        </p:nvSpPr>
        <p:spPr>
          <a:xfrm>
            <a:off x="8476276" y="4238645"/>
            <a:ext cx="637624" cy="2374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4" descr="2108">
            <a:extLst>
              <a:ext uri="{FF2B5EF4-FFF2-40B4-BE49-F238E27FC236}">
                <a16:creationId xmlns:a16="http://schemas.microsoft.com/office/drawing/2014/main" id="{952A4F02-66C8-1407-0EF5-024F16178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9" t="1286"/>
          <a:stretch/>
        </p:blipFill>
        <p:spPr bwMode="auto">
          <a:xfrm>
            <a:off x="6309742" y="4238645"/>
            <a:ext cx="2196634" cy="23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99FFAA4-ECC6-31E5-5536-B1D2894070B8}"/>
                  </a:ext>
                </a:extLst>
              </p:cNvPr>
              <p:cNvSpPr txBox="1"/>
              <p:nvPr/>
            </p:nvSpPr>
            <p:spPr bwMode="auto">
              <a:xfrm>
                <a:off x="7909273" y="5914478"/>
                <a:ext cx="1204627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=0,1,2,⋯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99FFAA4-ECC6-31E5-5536-B1D289407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9273" y="5914478"/>
                <a:ext cx="1204627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2AC8EEE-5BFA-93DA-FE9B-5DBECA35C166}"/>
                  </a:ext>
                </a:extLst>
              </p:cNvPr>
              <p:cNvSpPr txBox="1"/>
              <p:nvPr/>
            </p:nvSpPr>
            <p:spPr bwMode="auto">
              <a:xfrm>
                <a:off x="7806213" y="5575924"/>
                <a:ext cx="911344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2AC8EEE-5BFA-93DA-FE9B-5DBECA35C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6213" y="5575924"/>
                <a:ext cx="911344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F119C72E-37FA-394A-69EB-502073618D1B}"/>
              </a:ext>
            </a:extLst>
          </p:cNvPr>
          <p:cNvSpPr/>
          <p:nvPr/>
        </p:nvSpPr>
        <p:spPr>
          <a:xfrm>
            <a:off x="6239854" y="4220515"/>
            <a:ext cx="2874045" cy="131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87E65C60-A0F8-628A-17AB-FF9AE5D14F99}"/>
              </a:ext>
            </a:extLst>
          </p:cNvPr>
          <p:cNvSpPr/>
          <p:nvPr/>
        </p:nvSpPr>
        <p:spPr>
          <a:xfrm>
            <a:off x="7408059" y="3768364"/>
            <a:ext cx="268817" cy="32316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E8613A-C4E6-17C9-3E23-929CD9E7FBC4}"/>
              </a:ext>
            </a:extLst>
          </p:cNvPr>
          <p:cNvCxnSpPr/>
          <p:nvPr/>
        </p:nvCxnSpPr>
        <p:spPr>
          <a:xfrm>
            <a:off x="7596336" y="5914478"/>
            <a:ext cx="0" cy="250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4848A8-9E56-4FE1-F1BA-C4A33635D925}"/>
              </a:ext>
            </a:extLst>
          </p:cNvPr>
          <p:cNvCxnSpPr>
            <a:cxnSpLocks/>
          </p:cNvCxnSpPr>
          <p:nvPr/>
        </p:nvCxnSpPr>
        <p:spPr>
          <a:xfrm>
            <a:off x="7308304" y="6200713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4D92414-21C9-2D1E-F085-EDBE24D4EAA5}"/>
              </a:ext>
            </a:extLst>
          </p:cNvPr>
          <p:cNvCxnSpPr/>
          <p:nvPr/>
        </p:nvCxnSpPr>
        <p:spPr>
          <a:xfrm>
            <a:off x="7019925" y="6381328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49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1198866" y="1858632"/>
                <a:ext cx="193287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8866" y="1858632"/>
                <a:ext cx="1932878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4DAB83-57C7-652B-5204-54240BF84AAF}"/>
              </a:ext>
            </a:extLst>
          </p:cNvPr>
          <p:cNvSpPr txBox="1"/>
          <p:nvPr/>
        </p:nvSpPr>
        <p:spPr bwMode="auto">
          <a:xfrm>
            <a:off x="3548201" y="3342113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rtlCol="0">
            <a:spAutoFit/>
          </a:bodyPr>
          <a:lstStyle/>
          <a:p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Chia-Hung Chang\Downloads\Data\Knight\Media\Chapter41\Images\41_23Figure-F.jpg">
            <a:extLst>
              <a:ext uri="{FF2B5EF4-FFF2-40B4-BE49-F238E27FC236}">
                <a16:creationId xmlns:a16="http://schemas.microsoft.com/office/drawing/2014/main" id="{7C8D3EC4-ECAC-DA97-758E-04B27123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4656533" y="1888522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6B7FA-DF1E-866C-C50A-19F231EA271D}"/>
              </a:ext>
            </a:extLst>
          </p:cNvPr>
          <p:cNvSpPr txBox="1"/>
          <p:nvPr/>
        </p:nvSpPr>
        <p:spPr bwMode="auto">
          <a:xfrm>
            <a:off x="1114354" y="979808"/>
            <a:ext cx="8029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現在我們採新的方式，用算子的代數關係，計算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Quantum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SHO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能量本徵值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11BA6B-7126-808A-7394-97083DAE9B95}"/>
                  </a:ext>
                </a:extLst>
              </p:cNvPr>
              <p:cNvSpPr txBox="1"/>
              <p:nvPr/>
            </p:nvSpPr>
            <p:spPr bwMode="auto">
              <a:xfrm>
                <a:off x="1147914" y="3525643"/>
                <a:ext cx="303399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𝑖𝑢</m:t>
                          </m:r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𝑖𝑢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">
                <a:extLst>
                  <a:ext uri="{FF2B5EF4-FFF2-40B4-BE49-F238E27FC236}">
                    <a16:creationId xmlns:a16="http://schemas.microsoft.com/office/drawing/2014/main" id="{C511BA6B-7126-808A-7394-97083DAE9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14" y="3525643"/>
                <a:ext cx="303399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97E3BD3-86E8-4329-C3CB-C98A3692F684}"/>
              </a:ext>
            </a:extLst>
          </p:cNvPr>
          <p:cNvSpPr txBox="1"/>
          <p:nvPr/>
        </p:nvSpPr>
        <p:spPr bwMode="auto">
          <a:xfrm>
            <a:off x="1147912" y="3030295"/>
            <a:ext cx="7600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但兩個平方項的和，可以分解Factor成一個複數與其共軛的乘積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C58A390A-C3A4-5F9F-C19F-7C575932AEF8}"/>
                  </a:ext>
                </a:extLst>
              </p:cNvPr>
              <p:cNvSpPr txBox="1"/>
              <p:nvPr/>
            </p:nvSpPr>
            <p:spPr bwMode="auto">
              <a:xfrm>
                <a:off x="1151009" y="5307095"/>
                <a:ext cx="72601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b="0" dirty="0"/>
                  <a:t>然而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dirty="0"/>
                  <a:t>並不像一般的數可以對易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。但似乎可以往這個方向試一試。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7">
                <a:extLst>
                  <a:ext uri="{FF2B5EF4-FFF2-40B4-BE49-F238E27FC236}">
                    <a16:creationId xmlns:a16="http://schemas.microsoft.com/office/drawing/2014/main" id="{C58A390A-C3A4-5F9F-C19F-7C575932A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1009" y="5307095"/>
                <a:ext cx="7260148" cy="369332"/>
              </a:xfrm>
              <a:prstGeom prst="rect">
                <a:avLst/>
              </a:prstGeom>
              <a:blipFill>
                <a:blip r:embed="rId5"/>
                <a:stretch>
                  <a:fillRect l="-69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6B2BB28-AF67-96AF-B442-C5723EB9C98E}"/>
              </a:ext>
            </a:extLst>
          </p:cNvPr>
          <p:cNvSpPr txBox="1"/>
          <p:nvPr/>
        </p:nvSpPr>
        <p:spPr bwMode="auto">
          <a:xfrm>
            <a:off x="1147913" y="2597955"/>
            <a:ext cx="7138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能量看起像兩個獨立的平方項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5DCBB9-1824-FA7D-A399-00F73E5B96D3}"/>
                  </a:ext>
                </a:extLst>
              </p:cNvPr>
              <p:cNvSpPr txBox="1"/>
              <p:nvPr/>
            </p:nvSpPr>
            <p:spPr bwMode="auto">
              <a:xfrm>
                <a:off x="1147912" y="4386037"/>
                <a:ext cx="6825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能量好像也可以分解，複數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是位置與動量的線性組合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5DCBB9-1824-FA7D-A399-00F73E5B9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912" y="4386037"/>
                <a:ext cx="6825471" cy="369332"/>
              </a:xfrm>
              <a:prstGeom prst="rect">
                <a:avLst/>
              </a:prstGeom>
              <a:blipFill>
                <a:blip r:embed="rId6"/>
                <a:stretch>
                  <a:fillRect l="-74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E6FE2F52-6105-9B9A-5C45-AEA26F6BA790}"/>
                  </a:ext>
                </a:extLst>
              </p:cNvPr>
              <p:cNvSpPr txBox="1"/>
              <p:nvPr/>
            </p:nvSpPr>
            <p:spPr bwMode="auto">
              <a:xfrm>
                <a:off x="1170617" y="4846566"/>
                <a:ext cx="15733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𝑖𝑢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E6FE2F52-6105-9B9A-5C45-AEA26F6BA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0617" y="4846566"/>
                <a:ext cx="1573383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3B75DF4-B465-9D56-A304-2578E26A170F}"/>
              </a:ext>
            </a:extLst>
          </p:cNvPr>
          <p:cNvSpPr txBox="1"/>
          <p:nvPr/>
        </p:nvSpPr>
        <p:spPr bwMode="auto">
          <a:xfrm>
            <a:off x="1114353" y="1410005"/>
            <a:ext cx="6825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從能量算子出發，以下在符號中不加帽子，但物理量都是算子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82A18E-B523-9C31-D5D0-D0AFE6806AC5}"/>
              </a:ext>
            </a:extLst>
          </p:cNvPr>
          <p:cNvSpPr txBox="1"/>
          <p:nvPr/>
        </p:nvSpPr>
        <p:spPr bwMode="auto">
          <a:xfrm>
            <a:off x="1123006" y="5744223"/>
            <a:ext cx="6037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這樣分解為什麼有用，也要等一下才會清楚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534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AE5DE-1022-207D-DB4B-F0FA6A065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12" descr="deBroglie_E">
            <a:extLst>
              <a:ext uri="{FF2B5EF4-FFF2-40B4-BE49-F238E27FC236}">
                <a16:creationId xmlns:a16="http://schemas.microsoft.com/office/drawing/2014/main" id="{16D809A6-01A5-BDC0-59D1-65AB4A31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3931089"/>
            <a:ext cx="2531503" cy="199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BA21BAF6-1E8F-3F5D-81FD-204C94D9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2" y="1023589"/>
            <a:ext cx="25209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/>
              <p:nvPr/>
            </p:nvSpPr>
            <p:spPr bwMode="auto">
              <a:xfrm>
                <a:off x="3276991" y="3362080"/>
                <a:ext cx="2531890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≡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8FBC7D-9F96-75F6-EDC1-22AD74778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6991" y="3362080"/>
                <a:ext cx="2531890" cy="379976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/>
              <p:nvPr/>
            </p:nvSpPr>
            <p:spPr bwMode="auto">
              <a:xfrm>
                <a:off x="7095750" y="4605189"/>
                <a:ext cx="1287084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∙2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C45ECB-3BAD-91C8-DC50-69C0E6EA8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5750" y="4605189"/>
                <a:ext cx="1287084" cy="378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/>
              <p:nvPr/>
            </p:nvSpPr>
            <p:spPr bwMode="auto">
              <a:xfrm>
                <a:off x="3303104" y="5036965"/>
                <a:ext cx="1453411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/>
                          <a:ea typeface="Cambria Math"/>
                        </a:rPr>
                        <m:t>integer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F79C0390-47FC-F9D7-230E-8A313C4A6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3104" y="5036965"/>
                <a:ext cx="145341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/>
              <p:nvPr/>
            </p:nvSpPr>
            <p:spPr bwMode="auto">
              <a:xfrm>
                <a:off x="3235190" y="1782117"/>
                <a:ext cx="5624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TW" dirty="0"/>
                  <a:t>的微分，</a:t>
                </a:r>
                <a:r>
                  <a:rPr lang="en-GB" dirty="0"/>
                  <a:t>不含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𝑟</m:t>
                    </m:r>
                  </m:oMath>
                </a14:m>
                <a:r>
                  <a:rPr lang="en-GB" dirty="0" err="1"/>
                  <a:t>的微分</a:t>
                </a:r>
                <a:r>
                  <a:rPr lang="en-TW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的本徵態</a:t>
                </a:r>
                <a:r>
                  <a:rPr 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B21278-0E2D-1C45-BB9F-87968C5DF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190" y="1782117"/>
                <a:ext cx="5624490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/>
              <p:nvPr/>
            </p:nvSpPr>
            <p:spPr bwMode="auto">
              <a:xfrm>
                <a:off x="3206486" y="4602509"/>
                <a:ext cx="3974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要求波函數繞一圈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加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後值不變。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D846C0-4345-BD14-7578-DECDCF5C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6486" y="4602509"/>
                <a:ext cx="3974023" cy="369332"/>
              </a:xfrm>
              <a:prstGeom prst="rect">
                <a:avLst/>
              </a:prstGeom>
              <a:blipFill>
                <a:blip r:embed="rId8"/>
                <a:stretch>
                  <a:fillRect l="-12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7889D-D0B2-4B88-609A-4435DB54CE12}"/>
                  </a:ext>
                </a:extLst>
              </p:cNvPr>
              <p:cNvSpPr txBox="1"/>
              <p:nvPr/>
            </p:nvSpPr>
            <p:spPr bwMode="auto">
              <a:xfrm>
                <a:off x="3223254" y="5530683"/>
                <a:ext cx="56364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的本徵值為量子化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ℏ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這一次得到波函數了。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7889D-D0B2-4B88-609A-4435DB54C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3254" y="5530683"/>
                <a:ext cx="5636426" cy="369332"/>
              </a:xfrm>
              <a:prstGeom prst="rect">
                <a:avLst/>
              </a:prstGeom>
              <a:blipFill>
                <a:blip r:embed="rId9"/>
                <a:stretch>
                  <a:fillRect l="-89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92693-4476-54C2-9A9C-0BCC17C7AF33}"/>
                  </a:ext>
                </a:extLst>
              </p:cNvPr>
              <p:cNvSpPr txBox="1"/>
              <p:nvPr/>
            </p:nvSpPr>
            <p:spPr bwMode="auto">
              <a:xfrm>
                <a:off x="3237418" y="2944812"/>
                <a:ext cx="55095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立刻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的關係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3892693-4476-54C2-9A9C-0BCC17C7A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7418" y="2944812"/>
                <a:ext cx="5509506" cy="369332"/>
              </a:xfrm>
              <a:prstGeom prst="rect">
                <a:avLst/>
              </a:prstGeom>
              <a:blipFill>
                <a:blip r:embed="rId10"/>
                <a:stretch>
                  <a:fillRect l="-69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/>
              <p:nvPr/>
            </p:nvSpPr>
            <p:spPr>
              <a:xfrm>
                <a:off x="3263290" y="2217344"/>
                <a:ext cx="4606520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</a:rPr>
                        <m:t>𝑖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矩形 3">
                <a:extLst>
                  <a:ext uri="{FF2B5EF4-FFF2-40B4-BE49-F238E27FC236}">
                    <a16:creationId xmlns:a16="http://schemas.microsoft.com/office/drawing/2014/main" id="{D7F06BB2-4FFA-36D6-2417-415C8A444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90" y="2217344"/>
                <a:ext cx="4606520" cy="676532"/>
              </a:xfrm>
              <a:prstGeom prst="rect">
                <a:avLst/>
              </a:prstGeom>
              <a:blipFill>
                <a:blip r:embed="rId11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E6EF05-1A15-4F35-0BAD-D9F09BE1369F}"/>
                  </a:ext>
                </a:extLst>
              </p:cNvPr>
              <p:cNvSpPr txBox="1"/>
              <p:nvPr/>
            </p:nvSpPr>
            <p:spPr bwMode="auto">
              <a:xfrm>
                <a:off x="3235190" y="3809146"/>
                <a:ext cx="57867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無關，前面的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可以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zh-TW" altLang="el-GR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4E6EF05-1A15-4F35-0BAD-D9F09BE13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190" y="3809146"/>
                <a:ext cx="5786748" cy="369332"/>
              </a:xfrm>
              <a:prstGeom prst="rect">
                <a:avLst/>
              </a:prstGeom>
              <a:blipFill>
                <a:blip r:embed="rId12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04294CC-E72A-7152-E24F-E2B91B61D0F0}"/>
              </a:ext>
            </a:extLst>
          </p:cNvPr>
          <p:cNvSpPr txBox="1"/>
          <p:nvPr/>
        </p:nvSpPr>
        <p:spPr bwMode="auto">
          <a:xfrm>
            <a:off x="3218671" y="4172079"/>
            <a:ext cx="5927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因此波函數與三個極座標的關係分離於三個個別的函數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29E0DE-7DC8-920E-B383-BF98C785F0E3}"/>
              </a:ext>
            </a:extLst>
          </p:cNvPr>
          <p:cNvSpPr txBox="1"/>
          <p:nvPr/>
        </p:nvSpPr>
        <p:spPr bwMode="auto">
          <a:xfrm>
            <a:off x="5015603" y="5036965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注意：不會是半整數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/>
              <p:nvPr/>
            </p:nvSpPr>
            <p:spPr>
              <a:xfrm>
                <a:off x="3284239" y="1056647"/>
                <a:ext cx="1577798" cy="6656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𝜕𝜙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3">
                <a:extLst>
                  <a:ext uri="{FF2B5EF4-FFF2-40B4-BE49-F238E27FC236}">
                    <a16:creationId xmlns:a16="http://schemas.microsoft.com/office/drawing/2014/main" id="{AFA22A60-9ADC-0B90-ACDC-3C16176555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39" y="1056647"/>
                <a:ext cx="1577798" cy="665695"/>
              </a:xfrm>
              <a:prstGeom prst="rect">
                <a:avLst/>
              </a:prstGeom>
              <a:blipFill>
                <a:blip r:embed="rId13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834D787-160A-A58C-936D-85DA819595B3}"/>
              </a:ext>
            </a:extLst>
          </p:cNvPr>
          <p:cNvSpPr txBox="1"/>
          <p:nvPr/>
        </p:nvSpPr>
        <p:spPr bwMode="auto">
          <a:xfrm>
            <a:off x="3218671" y="548680"/>
            <a:ext cx="5803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在三度空間中，角動量算子可以表示為角座標的微分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668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1" grpId="0"/>
      <p:bldP spid="13" grpId="0"/>
      <p:bldP spid="5" grpId="0"/>
      <p:bldP spid="8" grpId="0" animBg="1"/>
      <p:bldP spid="21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/>
              <p:nvPr/>
            </p:nvSpPr>
            <p:spPr bwMode="auto">
              <a:xfrm>
                <a:off x="654958" y="2235823"/>
                <a:ext cx="6128473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𝑙𝑚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𝑙𝑚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EAA41B25-92EE-0F6C-E71F-D7163EE3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958" y="2235823"/>
                <a:ext cx="6128473" cy="694806"/>
              </a:xfrm>
              <a:prstGeom prst="rect">
                <a:avLst/>
              </a:prstGeom>
              <a:blipFill>
                <a:blip r:embed="rId2"/>
                <a:stretch>
                  <a:fillRect b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/>
              <p:nvPr/>
            </p:nvSpPr>
            <p:spPr bwMode="auto">
              <a:xfrm>
                <a:off x="2196405" y="3013040"/>
                <a:ext cx="3045577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731DEFF4-065E-1BAF-C254-E0568C0F8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405" y="3013040"/>
                <a:ext cx="3045577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29B552C-87DE-A9BC-58D1-9DE549FBCBB5}"/>
              </a:ext>
            </a:extLst>
          </p:cNvPr>
          <p:cNvSpPr txBox="1"/>
          <p:nvPr/>
        </p:nvSpPr>
        <p:spPr bwMode="auto">
          <a:xfrm>
            <a:off x="654958" y="3180015"/>
            <a:ext cx="17568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代入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已知的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/>
              <p:nvPr/>
            </p:nvSpPr>
            <p:spPr bwMode="auto">
              <a:xfrm>
                <a:off x="732175" y="3744357"/>
                <a:ext cx="6312480" cy="7062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𝑖𝑚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1">
                <a:extLst>
                  <a:ext uri="{FF2B5EF4-FFF2-40B4-BE49-F238E27FC236}">
                    <a16:creationId xmlns:a16="http://schemas.microsoft.com/office/drawing/2014/main" id="{0395EFAD-241D-15F2-28AA-560384D50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2175" y="3744357"/>
                <a:ext cx="6312480" cy="706284"/>
              </a:xfrm>
              <a:prstGeom prst="rect">
                <a:avLst/>
              </a:prstGeom>
              <a:blipFill>
                <a:blip r:embed="rId4"/>
                <a:stretch>
                  <a:fillRect b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/>
              <p:nvPr/>
            </p:nvSpPr>
            <p:spPr bwMode="auto">
              <a:xfrm>
                <a:off x="718343" y="4700133"/>
                <a:ext cx="4896543" cy="6424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11">
                <a:extLst>
                  <a:ext uri="{FF2B5EF4-FFF2-40B4-BE49-F238E27FC236}">
                    <a16:creationId xmlns:a16="http://schemas.microsoft.com/office/drawing/2014/main" id="{6572B198-0781-EE7E-1A6A-58588D92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343" y="4700133"/>
                <a:ext cx="4896543" cy="642484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 descr="D:\Dropbox\Documents\課程\YoungTextBook\Images\Chapter41\A_Images\A_Figures_and_Photos\41_05_Figure.jpg">
            <a:extLst>
              <a:ext uri="{FF2B5EF4-FFF2-40B4-BE49-F238E27FC236}">
                <a16:creationId xmlns:a16="http://schemas.microsoft.com/office/drawing/2014/main" id="{E15BA6CE-447C-E313-99B4-0575990A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39" y="1380046"/>
            <a:ext cx="1857424" cy="22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/>
              <p:nvPr/>
            </p:nvSpPr>
            <p:spPr bwMode="auto">
              <a:xfrm>
                <a:off x="650316" y="5378928"/>
                <a:ext cx="729753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這是解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b="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的方程式。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可見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Cambria Math"/>
                      </a:rPr>
                      <m:t>≡</m:t>
                    </m:r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同時與兩個量子數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有關。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E89490-278D-A97D-4341-88EE84DE3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316" y="5378928"/>
                <a:ext cx="7297538" cy="369332"/>
              </a:xfrm>
              <a:prstGeom prst="rect">
                <a:avLst/>
              </a:prstGeom>
              <a:blipFill>
                <a:blip r:embed="rId7"/>
                <a:stretch>
                  <a:fillRect l="-69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D7219F70-43A1-9798-199C-3DB1206001FC}"/>
                  </a:ext>
                </a:extLst>
              </p:cNvPr>
              <p:cNvSpPr txBox="1"/>
              <p:nvPr/>
            </p:nvSpPr>
            <p:spPr bwMode="auto">
              <a:xfrm>
                <a:off x="691414" y="382084"/>
                <a:ext cx="442109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D7219F70-43A1-9798-199C-3DB12060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414" y="382084"/>
                <a:ext cx="4421098" cy="717312"/>
              </a:xfrm>
              <a:prstGeom prst="rect">
                <a:avLst/>
              </a:prstGeom>
              <a:blipFill>
                <a:blip r:embed="rId8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3370A-B77D-7EFE-6E30-EFBD92EF9977}"/>
                  </a:ext>
                </a:extLst>
              </p:cNvPr>
              <p:cNvSpPr txBox="1"/>
              <p:nvPr/>
            </p:nvSpPr>
            <p:spPr bwMode="auto">
              <a:xfrm>
                <a:off x="664148" y="1109740"/>
                <a:ext cx="46618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都與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53370A-B77D-7EFE-6E30-EFBD92EF9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1109740"/>
                <a:ext cx="4661852" cy="369332"/>
              </a:xfrm>
              <a:prstGeom prst="rect">
                <a:avLst/>
              </a:prstGeom>
              <a:blipFill>
                <a:blip r:embed="rId9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735FB9-D128-508C-78F4-C00C21AE3411}"/>
                  </a:ext>
                </a:extLst>
              </p:cNvPr>
              <p:cNvSpPr txBox="1"/>
              <p:nvPr/>
            </p:nvSpPr>
            <p:spPr bwMode="auto">
              <a:xfrm>
                <a:off x="650316" y="1467655"/>
                <a:ext cx="63649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這就是一開始</a:t>
                </a:r>
                <a:r>
                  <a:rPr lang="en-US" dirty="0"/>
                  <a:t>可以寫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的原因。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4735FB9-D128-508C-78F4-C00C21AE3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316" y="1467655"/>
                <a:ext cx="6364967" cy="369332"/>
              </a:xfrm>
              <a:prstGeom prst="rect">
                <a:avLst/>
              </a:prstGeom>
              <a:blipFill>
                <a:blip r:embed="rId11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435FF-DA21-E534-BFA0-DF107FEE33EE}"/>
                  </a:ext>
                </a:extLst>
              </p:cNvPr>
              <p:cNvSpPr txBox="1"/>
              <p:nvPr/>
            </p:nvSpPr>
            <p:spPr bwMode="auto">
              <a:xfrm>
                <a:off x="664148" y="1849944"/>
                <a:ext cx="30403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dirty="0"/>
                  <a:t>就</a:t>
                </a:r>
                <a:r>
                  <a:rPr lang="en-TW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的本徵態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/>
                      <m:t>。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1435FF-DA21-E534-BFA0-DF107FEE3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1849944"/>
                <a:ext cx="304034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1A20252-09F4-BE36-71C4-F6611B21B0D1}"/>
                  </a:ext>
                </a:extLst>
              </p:cNvPr>
              <p:cNvSpPr txBox="1"/>
              <p:nvPr/>
            </p:nvSpPr>
            <p:spPr bwMode="auto">
              <a:xfrm>
                <a:off x="6551714" y="5775774"/>
                <a:ext cx="1963999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1">
                <a:extLst>
                  <a:ext uri="{FF2B5EF4-FFF2-40B4-BE49-F238E27FC236}">
                    <a16:creationId xmlns:a16="http://schemas.microsoft.com/office/drawing/2014/main" id="{91A20252-09F4-BE36-71C4-F6611B21B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1714" y="5775774"/>
                <a:ext cx="1963999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E908D3-8F0F-EC11-5C87-5EEF7EA723D8}"/>
                  </a:ext>
                </a:extLst>
              </p:cNvPr>
              <p:cNvSpPr txBox="1"/>
              <p:nvPr/>
            </p:nvSpPr>
            <p:spPr bwMode="auto">
              <a:xfrm>
                <a:off x="664148" y="5775774"/>
                <a:ext cx="66888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此式只與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有關，因此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滿足同樣的式子：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E908D3-8F0F-EC11-5C87-5EEF7EA72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148" y="5775774"/>
                <a:ext cx="6688898" cy="369332"/>
              </a:xfrm>
              <a:prstGeom prst="rect">
                <a:avLst/>
              </a:prstGeom>
              <a:blipFill>
                <a:blip r:embed="rId14"/>
                <a:stretch>
                  <a:fillRect l="-75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A56560A-9C41-24B9-21C9-6484C57543BA}"/>
              </a:ext>
            </a:extLst>
          </p:cNvPr>
          <p:cNvSpPr txBox="1"/>
          <p:nvPr/>
        </p:nvSpPr>
        <p:spPr bwMode="auto">
          <a:xfrm>
            <a:off x="5724128" y="4797152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注意偏微分可以改為常微分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485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12" grpId="0"/>
      <p:bldP spid="14" grpId="0"/>
      <p:bldP spid="9" grpId="0" animBg="1"/>
      <p:bldP spid="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083389" y="3467966"/>
            <a:ext cx="136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才有解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60" y="2924944"/>
                <a:ext cx="4521734" cy="391774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/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6A199198-253E-09E9-EC05-2953C03EA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592686"/>
                <a:ext cx="2197909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/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F4CCE85-9AE3-52BE-35A2-6EC8420A6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31146" y="5931737"/>
                <a:ext cx="295459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/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次的多項式，微分次數不能超過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因此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AF28CD-F7A4-C3E2-224C-C9703DA0F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9695" y="1213489"/>
                <a:ext cx="478739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/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A40C4C-F65D-DEEC-FFF0-626474509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54442" y="1686380"/>
                <a:ext cx="782522" cy="276999"/>
              </a:xfrm>
              <a:prstGeom prst="rect">
                <a:avLst/>
              </a:prstGeom>
              <a:blipFill>
                <a:blip r:embed="rId6"/>
                <a:stretch>
                  <a:fillRect r="-645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/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C61D67-5790-1DA8-4EA8-90244F16C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732" y="3538317"/>
                <a:ext cx="782522" cy="276999"/>
              </a:xfrm>
              <a:prstGeom prst="rect">
                <a:avLst/>
              </a:prstGeom>
              <a:blipFill>
                <a:blip r:embed="rId7"/>
                <a:stretch>
                  <a:fillRect r="-4762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/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𝑑𝑧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6907D6-4B96-E346-5858-702F17202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1569" y="491464"/>
                <a:ext cx="3694666" cy="604461"/>
              </a:xfrm>
              <a:prstGeom prst="rect">
                <a:avLst/>
              </a:prstGeom>
              <a:blipFill>
                <a:blip r:embed="rId8"/>
                <a:stretch>
                  <a:fillRect b="-102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/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A208448-00F5-E241-8E01-4D7753C94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1959" y="4028382"/>
                <a:ext cx="1190390" cy="276999"/>
              </a:xfrm>
              <a:prstGeom prst="rect">
                <a:avLst/>
              </a:prstGeom>
              <a:blipFill>
                <a:blip r:embed="rId9"/>
                <a:stretch>
                  <a:fillRect r="-3158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/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確認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的本徵值滿足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A4CC91-FBA3-DBE6-5597-9EC03120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0171" y="2002996"/>
                <a:ext cx="4247841" cy="376770"/>
              </a:xfrm>
              <a:prstGeom prst="rect">
                <a:avLst/>
              </a:prstGeom>
              <a:blipFill>
                <a:blip r:embed="rId10"/>
                <a:stretch>
                  <a:fillRect l="-119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/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979F04-5C5B-8782-FD94-5DC0D9A9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28" y="2489990"/>
                <a:ext cx="972510" cy="276999"/>
              </a:xfrm>
              <a:prstGeom prst="rect">
                <a:avLst/>
              </a:prstGeom>
              <a:blipFill>
                <a:blip r:embed="rId11"/>
                <a:stretch>
                  <a:fillRect l="-2597" r="-3896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297D96-B6B3-865C-A144-320C65BA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840"/>
          <a:stretch/>
        </p:blipFill>
        <p:spPr>
          <a:xfrm>
            <a:off x="710394" y="420909"/>
            <a:ext cx="3157357" cy="5930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89FAD5-B329-306B-321C-F15187080080}"/>
              </a:ext>
            </a:extLst>
          </p:cNvPr>
          <p:cNvSpPr/>
          <p:nvPr/>
        </p:nvSpPr>
        <p:spPr>
          <a:xfrm>
            <a:off x="674844" y="916635"/>
            <a:ext cx="2582788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/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次的多項式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474D39-BAB3-32ED-BA66-E35E4F22A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8133" y="1622957"/>
                <a:ext cx="2606228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/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">
                <a:extLst>
                  <a:ext uri="{FF2B5EF4-FFF2-40B4-BE49-F238E27FC236}">
                    <a16:creationId xmlns:a16="http://schemas.microsoft.com/office/drawing/2014/main" id="{83504F4C-1577-295C-2D11-BF142FD7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8104" y="3982215"/>
                <a:ext cx="315939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13" grpId="0" animBg="1"/>
      <p:bldP spid="3" grpId="0" animBg="1"/>
      <p:bldP spid="4" grpId="0" animBg="1"/>
      <p:bldP spid="8" grpId="0" animBg="1"/>
      <p:bldP spid="10" grpId="0" animBg="1"/>
      <p:bldP spid="5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F39_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1"/>
          <a:stretch/>
        </p:blipFill>
        <p:spPr bwMode="auto">
          <a:xfrm>
            <a:off x="1325637" y="1761133"/>
            <a:ext cx="2274888" cy="29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F39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4681538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54127" y="609278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氫原子中的電子定態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/>
              <p:nvPr/>
            </p:nvSpPr>
            <p:spPr bwMode="auto">
              <a:xfrm>
                <a:off x="6090952" y="878905"/>
                <a:ext cx="1414810" cy="6463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9C085F95-3ABE-9643-B191-7B28409E1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0952" y="878905"/>
                <a:ext cx="141481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40D95D4-74F0-3487-50FE-941B10BD6157}"/>
              </a:ext>
            </a:extLst>
          </p:cNvPr>
          <p:cNvSpPr txBox="1"/>
          <p:nvPr/>
        </p:nvSpPr>
        <p:spPr bwMode="auto">
          <a:xfrm>
            <a:off x="2506576" y="1054824"/>
            <a:ext cx="3975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電子受到來自原子核的庫倫位能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5B56B-81B8-A28F-91D6-9B42042A1B07}"/>
              </a:ext>
            </a:extLst>
          </p:cNvPr>
          <p:cNvSpPr txBox="1"/>
          <p:nvPr/>
        </p:nvSpPr>
        <p:spPr bwMode="auto">
          <a:xfrm>
            <a:off x="1034909" y="5899053"/>
            <a:ext cx="4868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以下推導有許多也適用於其他中心力位能。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5EF7DA-10F9-1E48-1B77-E83DFBBBA1B8}"/>
                  </a:ext>
                </a:extLst>
              </p:cNvPr>
              <p:cNvSpPr txBox="1"/>
              <p:nvPr/>
            </p:nvSpPr>
            <p:spPr bwMode="auto">
              <a:xfrm>
                <a:off x="1037753" y="5458894"/>
                <a:ext cx="78547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氫原子核比電子重的多，可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假設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TW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5EF7DA-10F9-1E48-1B77-E83DFBBBA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753" y="5458894"/>
                <a:ext cx="7854727" cy="369332"/>
              </a:xfrm>
              <a:prstGeom prst="rect">
                <a:avLst/>
              </a:prstGeom>
              <a:blipFill>
                <a:blip r:embed="rId5"/>
                <a:stretch>
                  <a:fillRect l="-64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147986-9C9C-D15D-D395-286CA7E48F97}"/>
                  </a:ext>
                </a:extLst>
              </p:cNvPr>
              <p:cNvSpPr txBox="1"/>
              <p:nvPr/>
            </p:nvSpPr>
            <p:spPr bwMode="auto">
              <a:xfrm>
                <a:off x="6367240" y="4807882"/>
                <a:ext cx="1728192" cy="65101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147986-9C9C-D15D-D395-286CA7E48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7240" y="4807882"/>
                <a:ext cx="1728192" cy="651012"/>
              </a:xfrm>
              <a:prstGeom prst="rect">
                <a:avLst/>
              </a:prstGeom>
              <a:blipFill>
                <a:blip r:embed="rId6"/>
                <a:stretch>
                  <a:fillRect b="-192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DD563-22AE-2691-C291-1654015AB781}"/>
                  </a:ext>
                </a:extLst>
              </p:cNvPr>
              <p:cNvSpPr txBox="1"/>
              <p:nvPr/>
            </p:nvSpPr>
            <p:spPr bwMode="auto">
              <a:xfrm>
                <a:off x="1034909" y="4955949"/>
                <a:ext cx="5447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這是二體問題，電子繞質心以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reduced mass, 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運動：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3DD563-22AE-2691-C291-1654015AB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909" y="4955949"/>
                <a:ext cx="5447090" cy="369332"/>
              </a:xfrm>
              <a:prstGeom prst="rect">
                <a:avLst/>
              </a:prstGeom>
              <a:blipFill>
                <a:blip r:embed="rId7"/>
                <a:stretch>
                  <a:fillRect l="-9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679055" y="4528064"/>
            <a:ext cx="6164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位能只與距離有關，有球對稱性質，以極座標表示最方便：</a:t>
            </a:r>
          </a:p>
        </p:txBody>
      </p:sp>
      <p:sp>
        <p:nvSpPr>
          <p:cNvPr id="14" name="向下箭號 13"/>
          <p:cNvSpPr/>
          <p:nvPr/>
        </p:nvSpPr>
        <p:spPr>
          <a:xfrm>
            <a:off x="5095919" y="2831533"/>
            <a:ext cx="214312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1" y="1230240"/>
            <a:ext cx="2580456" cy="30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3470731" y="1681819"/>
                <a:ext cx="4557653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0731" y="1681819"/>
                <a:ext cx="4557653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561965"/>
                <a:ext cx="1135247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DAF767D-E83A-43ED-6252-37F4DFF404C6}"/>
              </a:ext>
            </a:extLst>
          </p:cNvPr>
          <p:cNvSpPr txBox="1"/>
          <p:nvPr/>
        </p:nvSpPr>
        <p:spPr bwMode="auto">
          <a:xfrm>
            <a:off x="3446528" y="1218015"/>
            <a:ext cx="5517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三度空間中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氫原子內電子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能量本徵態的定態方程式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75B40C-61F9-0183-C4E6-A3DB856BF0F3}"/>
                  </a:ext>
                </a:extLst>
              </p:cNvPr>
              <p:cNvSpPr txBox="1"/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475B40C-61F9-0183-C4E6-A3DB856BF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1826" y="5006916"/>
                <a:ext cx="4824536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0">
            <a:extLst>
              <a:ext uri="{FF2B5EF4-FFF2-40B4-BE49-F238E27FC236}">
                <a16:creationId xmlns:a16="http://schemas.microsoft.com/office/drawing/2014/main" id="{8A8A8997-623E-7FC6-E7EC-FDD6748F7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561" y="5552126"/>
            <a:ext cx="39248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/>
              <a:t>在極座標如何寫？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9C593AD1-73BD-C1D6-3A29-0EE95D0C7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30" y="5561965"/>
            <a:ext cx="27353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cs typeface="Times New Roman" panose="02020603050405020304" pitchFamily="18" charset="0"/>
              </a:rPr>
              <a:t>是梯度的散度！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4C86B398-F676-1C99-A369-743BC33D2CC2}"/>
                  </a:ext>
                </a:extLst>
              </p:cNvPr>
              <p:cNvSpPr txBox="1"/>
              <p:nvPr/>
            </p:nvSpPr>
            <p:spPr bwMode="auto">
              <a:xfrm>
                <a:off x="6083254" y="2493603"/>
                <a:ext cx="1945130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)=−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4C86B398-F676-1C99-A369-743BC33D2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3254" y="2493603"/>
                <a:ext cx="1945130" cy="7173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92D1BE17-C2CB-B185-EEF5-5434D6B3774A}"/>
                  </a:ext>
                </a:extLst>
              </p:cNvPr>
              <p:cNvSpPr txBox="1"/>
              <p:nvPr/>
            </p:nvSpPr>
            <p:spPr bwMode="auto">
              <a:xfrm>
                <a:off x="3348340" y="3578587"/>
                <a:ext cx="3495159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92D1BE17-C2CB-B185-EEF5-5434D6B37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8340" y="3578587"/>
                <a:ext cx="3495159" cy="7173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3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14" grpId="0" animBg="1"/>
      <p:bldP spid="11" grpId="0" animBg="1"/>
      <p:bldP spid="12" grpId="0" animBg="1"/>
      <p:bldP spid="3" grpId="0"/>
      <p:bldP spid="4" grpId="0" animBg="1"/>
      <p:bldP spid="8" grpId="0"/>
      <p:bldP spid="6" grpId="0"/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972A8-0DCE-1FCF-EB73-0BB86E446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F58913-4941-A131-9478-F0C5661B9346}"/>
                  </a:ext>
                </a:extLst>
              </p:cNvPr>
              <p:cNvSpPr txBox="1"/>
              <p:nvPr/>
            </p:nvSpPr>
            <p:spPr bwMode="auto">
              <a:xfrm>
                <a:off x="1239471" y="1125404"/>
                <a:ext cx="5972019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1">
                <a:extLst>
                  <a:ext uri="{FF2B5EF4-FFF2-40B4-BE49-F238E27FC236}">
                    <a16:creationId xmlns:a16="http://schemas.microsoft.com/office/drawing/2014/main" id="{9FF58913-4941-A131-9478-F0C5661B9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471" y="1125404"/>
                <a:ext cx="5972019" cy="694806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F4D939-A143-9DB2-9D5F-25EF027244E5}"/>
              </a:ext>
            </a:extLst>
          </p:cNvPr>
          <p:cNvSpPr txBox="1"/>
          <p:nvPr/>
        </p:nvSpPr>
        <p:spPr bwMode="auto">
          <a:xfrm>
            <a:off x="1292383" y="1901531"/>
            <a:ext cx="5819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這看起來很複雜，但第二項及第三項就是角動量大小！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A2C28F-002C-35A0-E3C9-7357314E1645}"/>
              </a:ext>
            </a:extLst>
          </p:cNvPr>
          <p:cNvSpPr/>
          <p:nvPr/>
        </p:nvSpPr>
        <p:spPr>
          <a:xfrm>
            <a:off x="3327703" y="1135377"/>
            <a:ext cx="4061072" cy="694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A96CC1DB-D925-5805-114D-FA556A3377E9}"/>
                  </a:ext>
                </a:extLst>
              </p:cNvPr>
              <p:cNvSpPr txBox="1"/>
              <p:nvPr/>
            </p:nvSpPr>
            <p:spPr bwMode="auto">
              <a:xfrm>
                <a:off x="1245320" y="3844632"/>
                <a:ext cx="2390576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9">
                <a:extLst>
                  <a:ext uri="{FF2B5EF4-FFF2-40B4-BE49-F238E27FC236}">
                    <a16:creationId xmlns:a16="http://schemas.microsoft.com/office/drawing/2014/main" id="{A96CC1DB-D925-5805-114D-FA556A33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5320" y="3844632"/>
                <a:ext cx="2390576" cy="717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9E1D73F-8A3C-B70A-75B0-85DCF3440C8E}"/>
                  </a:ext>
                </a:extLst>
              </p:cNvPr>
              <p:cNvSpPr txBox="1"/>
              <p:nvPr/>
            </p:nvSpPr>
            <p:spPr bwMode="auto">
              <a:xfrm>
                <a:off x="1259632" y="2380475"/>
                <a:ext cx="2516395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C9E1D73F-8A3C-B70A-75B0-85DCF3440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380475"/>
                <a:ext cx="2516395" cy="654025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0A0F50A-1577-663D-E41A-1A2C11EB8FB9}"/>
                  </a:ext>
                </a:extLst>
              </p:cNvPr>
              <p:cNvSpPr txBox="1"/>
              <p:nvPr/>
            </p:nvSpPr>
            <p:spPr bwMode="auto">
              <a:xfrm>
                <a:off x="1247818" y="5597042"/>
                <a:ext cx="3831373" cy="65562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0A0F50A-1577-663D-E41A-1A2C11EB8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7818" y="5597042"/>
                <a:ext cx="3831373" cy="655629"/>
              </a:xfrm>
              <a:prstGeom prst="rect">
                <a:avLst/>
              </a:prstGeom>
              <a:blipFill>
                <a:blip r:embed="rId5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CE0B0222-67D3-1732-F432-A9FD63C6BCCC}"/>
                  </a:ext>
                </a:extLst>
              </p:cNvPr>
              <p:cNvSpPr txBox="1"/>
              <p:nvPr/>
            </p:nvSpPr>
            <p:spPr bwMode="auto">
              <a:xfrm>
                <a:off x="1247818" y="4720837"/>
                <a:ext cx="691276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𝜕𝜃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zh-TW">
                                      <a:latin typeface="Cambria Math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CE0B0222-67D3-1732-F432-A9FD63C6B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7818" y="4720837"/>
                <a:ext cx="6912768" cy="71731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38E1B8A-A881-744F-1EA3-FE871D592F2A}"/>
              </a:ext>
            </a:extLst>
          </p:cNvPr>
          <p:cNvSpPr txBox="1"/>
          <p:nvPr/>
        </p:nvSpPr>
        <p:spPr bwMode="auto">
          <a:xfrm>
            <a:off x="1245320" y="3429000"/>
            <a:ext cx="3542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因此能量算子也能大幅簡化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C75E7BB-B606-54A0-9DB4-47EF33D7B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12552"/>
            <a:ext cx="511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可以寫成</a:t>
            </a:r>
            <a:r>
              <a:rPr lang="zh-TW" altLang="en-US" dirty="0"/>
              <a:t>極座標兩次微分，沒有交差項。</a:t>
            </a:r>
          </a:p>
        </p:txBody>
      </p:sp>
    </p:spTree>
    <p:extLst>
      <p:ext uri="{BB962C8B-B14F-4D97-AF65-F5344CB8AC3E}">
        <p14:creationId xmlns:p14="http://schemas.microsoft.com/office/powerpoint/2010/main" val="20158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1698C6-F538-43E0-76CF-B2B2FCA0C570}"/>
              </a:ext>
            </a:extLst>
          </p:cNvPr>
          <p:cNvSpPr txBox="1"/>
          <p:nvPr/>
        </p:nvSpPr>
        <p:spPr bwMode="auto">
          <a:xfrm>
            <a:off x="1402670" y="700127"/>
            <a:ext cx="432044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3維空間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量子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動能為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微分算子。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F6ABCA6-924E-430D-475D-8216579DE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974" y="1276191"/>
            <a:ext cx="3580207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cs typeface="Times New Roman" panose="02020603050405020304" pitchFamily="18" charset="0"/>
              </a:rPr>
              <a:t>可以以</a:t>
            </a:r>
            <a:r>
              <a:rPr lang="zh-TW" altLang="en-US" dirty="0"/>
              <a:t>極座標微分書寫。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1D250E09-33FE-9519-26E9-FC5D97E6D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670" y="1832516"/>
            <a:ext cx="511256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Laplacian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可以寫成</a:t>
            </a:r>
            <a:r>
              <a:rPr lang="zh-TW" altLang="en-US" dirty="0"/>
              <a:t>極座標兩次微分，沒有交差項。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BC646-03EA-1C9A-33C8-CF4D17C330D1}"/>
              </a:ext>
            </a:extLst>
          </p:cNvPr>
          <p:cNvSpPr txBox="1"/>
          <p:nvPr/>
        </p:nvSpPr>
        <p:spPr bwMode="auto">
          <a:xfrm>
            <a:off x="1402670" y="3399281"/>
            <a:ext cx="530928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角動量算子可以表示為極座標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兩個角度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的微分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B6738D-3EFA-CA24-B42D-C131B2F754FC}"/>
                  </a:ext>
                </a:extLst>
              </p:cNvPr>
              <p:cNvSpPr txBox="1"/>
              <p:nvPr/>
            </p:nvSpPr>
            <p:spPr bwMode="auto">
              <a:xfrm>
                <a:off x="1381232" y="4038062"/>
                <a:ext cx="7563151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Laplacian方程式中與角度微分關的部分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，其實就是角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量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大小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算子</a:t>
                </a:r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B6738D-3EFA-CA24-B42D-C131B2F7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4038062"/>
                <a:ext cx="7563151" cy="369332"/>
              </a:xfrm>
              <a:prstGeom prst="rect">
                <a:avLst/>
              </a:prstGeom>
              <a:blipFill>
                <a:blip r:embed="rId2"/>
                <a:stretch>
                  <a:fillRect l="-670" t="-6452" b="-19355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902BEE34-D773-9772-BC85-1856A480D388}"/>
                  </a:ext>
                </a:extLst>
              </p:cNvPr>
              <p:cNvSpPr txBox="1"/>
              <p:nvPr/>
            </p:nvSpPr>
            <p:spPr bwMode="auto">
              <a:xfrm>
                <a:off x="1381232" y="5212946"/>
                <a:ext cx="313913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902BEE34-D773-9772-BC85-1856A480D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5212946"/>
                <a:ext cx="313913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71E37-D8B2-0E41-A67C-3C598F96F2F4}"/>
                  </a:ext>
                </a:extLst>
              </p:cNvPr>
              <p:cNvSpPr txBox="1"/>
              <p:nvPr/>
            </p:nvSpPr>
            <p:spPr bwMode="auto">
              <a:xfrm>
                <a:off x="1381232" y="5769271"/>
                <a:ext cx="4490288" cy="3693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定態波函數可分解。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chemeClr val="tx1"/>
                    </a:solidFill>
                  </a:rPr>
                  <a:t>的本徵態</a:t>
                </a:r>
                <a:r>
                  <a:rPr lang="en-GB" dirty="0">
                    <a:solidFill>
                      <a:schemeClr val="tx1"/>
                    </a:solidFill>
                  </a:rPr>
                  <a:t>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771E37-D8B2-0E41-A67C-3C598F96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1232" y="5769271"/>
                <a:ext cx="4490288" cy="369332"/>
              </a:xfrm>
              <a:prstGeom prst="rect">
                <a:avLst/>
              </a:prstGeom>
              <a:blipFill>
                <a:blip r:embed="rId4"/>
                <a:stretch>
                  <a:fillRect l="-1127" t="-3226" r="-563" b="-2258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C3BE56-036B-F415-D71B-BA2033733E30}"/>
              </a:ext>
            </a:extLst>
          </p:cNvPr>
          <p:cNvSpPr txBox="1"/>
          <p:nvPr/>
        </p:nvSpPr>
        <p:spPr bwMode="auto">
          <a:xfrm>
            <a:off x="4647384" y="5212946"/>
            <a:ext cx="2448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38C9E398-D6F3-3E73-B9B5-063C13048D9D}"/>
                  </a:ext>
                </a:extLst>
              </p:cNvPr>
              <p:cNvSpPr txBox="1"/>
              <p:nvPr/>
            </p:nvSpPr>
            <p:spPr bwMode="auto">
              <a:xfrm>
                <a:off x="536515" y="2429072"/>
                <a:ext cx="7745838" cy="6948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1">
                <a:extLst>
                  <a:ext uri="{FF2B5EF4-FFF2-40B4-BE49-F238E27FC236}">
                    <a16:creationId xmlns:a16="http://schemas.microsoft.com/office/drawing/2014/main" id="{38C9E398-D6F3-3E73-B9B5-063C13048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515" y="2429072"/>
                <a:ext cx="7745838" cy="694806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D4B760C-613B-4D8F-729F-7ECAED19238E}"/>
              </a:ext>
            </a:extLst>
          </p:cNvPr>
          <p:cNvSpPr/>
          <p:nvPr/>
        </p:nvSpPr>
        <p:spPr>
          <a:xfrm>
            <a:off x="2408723" y="2429071"/>
            <a:ext cx="3888432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5E1D1-2883-9320-A7DD-FB76454F430A}"/>
                  </a:ext>
                </a:extLst>
              </p:cNvPr>
              <p:cNvSpPr txBox="1"/>
              <p:nvPr/>
            </p:nvSpPr>
            <p:spPr bwMode="auto">
              <a:xfrm>
                <a:off x="1390229" y="4622434"/>
                <a:ext cx="3611952" cy="3912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</a:t>
                </a:r>
                <a:r>
                  <a:rPr lang="en-US" dirty="0">
                    <a:solidFill>
                      <a:schemeClr val="tx1"/>
                    </a:solidFill>
                  </a:rPr>
                  <a:t>，因此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對易。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55E1D1-2883-9320-A7DD-FB76454F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229" y="4622434"/>
                <a:ext cx="3611952" cy="391261"/>
              </a:xfrm>
              <a:prstGeom prst="rect">
                <a:avLst/>
              </a:prstGeom>
              <a:blipFill>
                <a:blip r:embed="rId6"/>
                <a:stretch>
                  <a:fillRect t="-6061" b="-12121"/>
                </a:stretch>
              </a:blip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09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8EE5B-B665-5B7F-BAAC-7F792BFC8D39}"/>
                  </a:ext>
                </a:extLst>
              </p:cNvPr>
              <p:cNvSpPr txBox="1"/>
              <p:nvPr/>
            </p:nvSpPr>
            <p:spPr bwMode="auto">
              <a:xfrm>
                <a:off x="804071" y="1038739"/>
                <a:ext cx="648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solidFill>
                      <a:srgbClr val="FF0000"/>
                    </a:solidFill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的</a:t>
                </a:r>
                <a:r>
                  <a:rPr lang="en-GB" dirty="0" err="1">
                    <a:solidFill>
                      <a:srgbClr val="FF0000"/>
                    </a:solidFill>
                  </a:rPr>
                  <a:t>表示式，很容易可以導出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對易：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58EE5B-B665-5B7F-BAAC-7F792BFC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71" y="1038739"/>
                <a:ext cx="6480720" cy="369332"/>
              </a:xfrm>
              <a:prstGeom prst="rect">
                <a:avLst/>
              </a:prstGeom>
              <a:blipFill>
                <a:blip r:embed="rId2"/>
                <a:stretch>
                  <a:fillRect l="-78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7A3376E0-3847-5F49-FE06-897B26270DF3}"/>
                  </a:ext>
                </a:extLst>
              </p:cNvPr>
              <p:cNvSpPr txBox="1"/>
              <p:nvPr/>
            </p:nvSpPr>
            <p:spPr bwMode="auto">
              <a:xfrm>
                <a:off x="798664" y="2496619"/>
                <a:ext cx="348852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7A3376E0-3847-5F49-FE06-897B26270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664" y="2496619"/>
                <a:ext cx="3488528" cy="717312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D8438-FDB9-8608-1D8C-03D6656FA9E0}"/>
                  </a:ext>
                </a:extLst>
              </p:cNvPr>
              <p:cNvSpPr txBox="1"/>
              <p:nvPr/>
            </p:nvSpPr>
            <p:spPr bwMode="auto">
              <a:xfrm>
                <a:off x="804071" y="4767857"/>
                <a:ext cx="7524024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不意外：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算子中完全沒有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/>
                  <a:t>座標，自然與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對易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D8438-FDB9-8608-1D8C-03D6656FA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71" y="4767857"/>
                <a:ext cx="7524024" cy="533351"/>
              </a:xfrm>
              <a:prstGeom prst="rect">
                <a:avLst/>
              </a:prstGeom>
              <a:blipFill>
                <a:blip r:embed="rId4"/>
                <a:stretch>
                  <a:fillRect l="-675"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DBCF2A-27FF-749E-C8E5-F74EACA74798}"/>
                  </a:ext>
                </a:extLst>
              </p:cNvPr>
              <p:cNvSpPr txBox="1"/>
              <p:nvPr/>
            </p:nvSpPr>
            <p:spPr bwMode="auto">
              <a:xfrm>
                <a:off x="823120" y="6152284"/>
                <a:ext cx="4577442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組成，自然也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對易。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DBCF2A-27FF-749E-C8E5-F74EACA74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120" y="6152284"/>
                <a:ext cx="4577442" cy="391261"/>
              </a:xfrm>
              <a:prstGeom prst="rect">
                <a:avLst/>
              </a:prstGeom>
              <a:blipFill>
                <a:blip r:embed="rId5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2B2DCC5-9FA4-2495-2DD8-A10E3867EA5F}"/>
                  </a:ext>
                </a:extLst>
              </p:cNvPr>
              <p:cNvSpPr txBox="1"/>
              <p:nvPr/>
            </p:nvSpPr>
            <p:spPr bwMode="auto">
              <a:xfrm>
                <a:off x="815905" y="4066262"/>
                <a:ext cx="5395558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B2B2DCC5-9FA4-2495-2DD8-A10E3867E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905" y="4066262"/>
                <a:ext cx="5395558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1D094-3DE7-5F7C-D917-EF072D041A13}"/>
                  </a:ext>
                </a:extLst>
              </p:cNvPr>
              <p:cNvSpPr txBox="1"/>
              <p:nvPr/>
            </p:nvSpPr>
            <p:spPr bwMode="auto">
              <a:xfrm>
                <a:off x="772023" y="5339687"/>
                <a:ext cx="8115856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因為旋轉對稱，三個角動量分量的性質應該沒有區別，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F1D094-3DE7-5F7C-D917-EF072D041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023" y="5339687"/>
                <a:ext cx="8115856" cy="391261"/>
              </a:xfrm>
              <a:prstGeom prst="rect">
                <a:avLst/>
              </a:prstGeom>
              <a:blipFill>
                <a:blip r:embed="rId7"/>
                <a:stretch>
                  <a:fillRect l="-625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77C2A5AD-D558-D7E7-B750-E6158D074791}"/>
                  </a:ext>
                </a:extLst>
              </p:cNvPr>
              <p:cNvSpPr txBox="1"/>
              <p:nvPr/>
            </p:nvSpPr>
            <p:spPr bwMode="auto">
              <a:xfrm>
                <a:off x="860652" y="5717273"/>
                <a:ext cx="3312369" cy="41101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77C2A5AD-D558-D7E7-B750-E6158D074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652" y="5717273"/>
                <a:ext cx="3312369" cy="4110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C0F6CDE3-CE18-2220-30AD-2AB6E1994F38}"/>
                  </a:ext>
                </a:extLst>
              </p:cNvPr>
              <p:cNvSpPr txBox="1"/>
              <p:nvPr/>
            </p:nvSpPr>
            <p:spPr bwMode="auto">
              <a:xfrm>
                <a:off x="3967527" y="6188798"/>
                <a:ext cx="139986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C0F6CDE3-CE18-2220-30AD-2AB6E1994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7527" y="6188798"/>
                <a:ext cx="13998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CC305E56-9725-1880-446F-4F111FA9B48F}"/>
                  </a:ext>
                </a:extLst>
              </p:cNvPr>
              <p:cNvSpPr txBox="1"/>
              <p:nvPr/>
            </p:nvSpPr>
            <p:spPr bwMode="auto">
              <a:xfrm>
                <a:off x="5538550" y="1038739"/>
                <a:ext cx="134582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CC305E56-9725-1880-446F-4F111FA9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8550" y="1038739"/>
                <a:ext cx="13458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F3E19C54-D7A4-3253-4189-AF4D8D417431}"/>
                  </a:ext>
                </a:extLst>
              </p:cNvPr>
              <p:cNvSpPr txBox="1"/>
              <p:nvPr/>
            </p:nvSpPr>
            <p:spPr bwMode="auto">
              <a:xfrm>
                <a:off x="804071" y="1453338"/>
                <a:ext cx="3378558" cy="6656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𝜕𝜙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F3E19C54-D7A4-3253-4189-AF4D8D417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71" y="1453338"/>
                <a:ext cx="3378558" cy="665695"/>
              </a:xfrm>
              <a:prstGeom prst="rect">
                <a:avLst/>
              </a:prstGeom>
              <a:blipFill>
                <a:blip r:embed="rId11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77BC34-7183-EC14-57C4-8EE9B1DA5E54}"/>
                  </a:ext>
                </a:extLst>
              </p:cNvPr>
              <p:cNvSpPr txBox="1"/>
              <p:nvPr/>
            </p:nvSpPr>
            <p:spPr bwMode="auto">
              <a:xfrm>
                <a:off x="4178428" y="1556792"/>
                <a:ext cx="4662286" cy="533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/>
                  <a:t>沒有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 err="1"/>
                  <a:t>座標，自然與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𝜕𝜙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對易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77BC34-7183-EC14-57C4-8EE9B1DA5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8428" y="1556792"/>
                <a:ext cx="4662286" cy="533351"/>
              </a:xfrm>
              <a:prstGeom prst="rect">
                <a:avLst/>
              </a:prstGeom>
              <a:blipFill>
                <a:blip r:embed="rId12"/>
                <a:stretch>
                  <a:fillRect b="-69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4CDF2A6-FA7F-AAEA-AF7B-FFEFD514B8E5}"/>
              </a:ext>
            </a:extLst>
          </p:cNvPr>
          <p:cNvSpPr txBox="1"/>
          <p:nvPr/>
        </p:nvSpPr>
        <p:spPr bwMode="auto">
          <a:xfrm>
            <a:off x="815905" y="2108722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1A17FC0B-C20B-748F-D766-B9A5684D6F1D}"/>
                  </a:ext>
                </a:extLst>
              </p:cNvPr>
              <p:cNvSpPr txBox="1"/>
              <p:nvPr/>
            </p:nvSpPr>
            <p:spPr bwMode="auto">
              <a:xfrm>
                <a:off x="2897498" y="3307357"/>
                <a:ext cx="139018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1A17FC0B-C20B-748F-D766-B9A5684D6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7498" y="3307357"/>
                <a:ext cx="139018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7E90CE-1131-9340-6530-8915E2386AF1}"/>
                  </a:ext>
                </a:extLst>
              </p:cNvPr>
              <p:cNvSpPr txBox="1"/>
              <p:nvPr/>
            </p:nvSpPr>
            <p:spPr bwMode="auto">
              <a:xfrm>
                <a:off x="772023" y="3322570"/>
                <a:ext cx="31683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本來就對易：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7E90CE-1131-9340-6530-8915E2386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023" y="3322570"/>
                <a:ext cx="3168352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9">
                <a:extLst>
                  <a:ext uri="{FF2B5EF4-FFF2-40B4-BE49-F238E27FC236}">
                    <a16:creationId xmlns:a16="http://schemas.microsoft.com/office/drawing/2014/main" id="{586A5BCB-340E-B9B0-CA6B-F15E44DE1EBB}"/>
                  </a:ext>
                </a:extLst>
              </p:cNvPr>
              <p:cNvSpPr txBox="1"/>
              <p:nvPr/>
            </p:nvSpPr>
            <p:spPr bwMode="auto">
              <a:xfrm>
                <a:off x="815905" y="370111"/>
                <a:ext cx="4082602" cy="65562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9">
                <a:extLst>
                  <a:ext uri="{FF2B5EF4-FFF2-40B4-BE49-F238E27FC236}">
                    <a16:creationId xmlns:a16="http://schemas.microsoft.com/office/drawing/2014/main" id="{586A5BCB-340E-B9B0-CA6B-F15E44DE1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905" y="370111"/>
                <a:ext cx="4082602" cy="655629"/>
              </a:xfrm>
              <a:prstGeom prst="rect">
                <a:avLst/>
              </a:prstGeom>
              <a:blipFill>
                <a:blip r:embed="rId15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8A7A4F-58FF-7806-6953-0413E497E6B3}"/>
                  </a:ext>
                </a:extLst>
              </p:cNvPr>
              <p:cNvSpPr txBox="1"/>
              <p:nvPr/>
            </p:nvSpPr>
            <p:spPr bwMode="auto">
              <a:xfrm>
                <a:off x="795389" y="369069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對易：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8A7A4F-58FF-7806-6953-0413E497E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389" y="3690690"/>
                <a:ext cx="4572000" cy="369332"/>
              </a:xfrm>
              <a:prstGeom prst="rect">
                <a:avLst/>
              </a:prstGeom>
              <a:blipFill>
                <a:blip r:embed="rId16"/>
                <a:stretch>
                  <a:fillRect l="-11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5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8" grpId="0"/>
      <p:bldP spid="19" grpId="0" animBg="1"/>
      <p:bldP spid="20" grpId="0"/>
      <p:bldP spid="21" grpId="0" animBg="1"/>
      <p:bldP spid="22" grpId="0" animBg="1"/>
      <p:bldP spid="11" grpId="0" animBg="1"/>
      <p:bldP spid="13" grpId="0"/>
      <p:bldP spid="14" grpId="0"/>
      <p:bldP spid="16" grpId="0" animBg="1"/>
      <p:bldP spid="23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CA486-FE59-4E3D-C404-89CFB2B1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F50F47-DAC4-EF77-AECF-6C3B200B643A}"/>
                  </a:ext>
                </a:extLst>
              </p:cNvPr>
              <p:cNvSpPr txBox="1"/>
              <p:nvPr/>
            </p:nvSpPr>
            <p:spPr bwMode="auto">
              <a:xfrm>
                <a:off x="1022339" y="2349518"/>
                <a:ext cx="81158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因此可以選擇能量的本徵態，同時也是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</a:rPr>
                  <a:t>也就是</a:t>
                </a:r>
                <a:r>
                  <a:rPr lang="en-US" dirty="0">
                    <a:solidFill>
                      <a:srgbClr val="FF0000"/>
                    </a:solidFill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𝑙𝑚</m:t>
                        </m:r>
                      </m:sub>
                    </m:sSub>
                    <m:d>
                      <m:dPr>
                        <m:ctrl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：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F50F47-DAC4-EF77-AECF-6C3B200B6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339" y="2349518"/>
                <a:ext cx="8115857" cy="369332"/>
              </a:xfrm>
              <a:prstGeom prst="rect">
                <a:avLst/>
              </a:prstGeom>
              <a:blipFill>
                <a:blip r:embed="rId2"/>
                <a:stretch>
                  <a:fillRect l="-625" t="-6452" r="-46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7338E21-967F-13DB-22E4-99B60E9BF120}"/>
                  </a:ext>
                </a:extLst>
              </p:cNvPr>
              <p:cNvSpPr txBox="1"/>
              <p:nvPr/>
            </p:nvSpPr>
            <p:spPr bwMode="auto">
              <a:xfrm>
                <a:off x="4806058" y="3335411"/>
                <a:ext cx="374833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97338E21-967F-13DB-22E4-99B60E9B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6058" y="3335411"/>
                <a:ext cx="3748334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3D023491-B816-D75D-8420-DB3BAFDD7C34}"/>
                  </a:ext>
                </a:extLst>
              </p:cNvPr>
              <p:cNvSpPr txBox="1"/>
              <p:nvPr/>
            </p:nvSpPr>
            <p:spPr bwMode="auto">
              <a:xfrm>
                <a:off x="4806058" y="3844825"/>
                <a:ext cx="3089500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1">
                <a:extLst>
                  <a:ext uri="{FF2B5EF4-FFF2-40B4-BE49-F238E27FC236}">
                    <a16:creationId xmlns:a16="http://schemas.microsoft.com/office/drawing/2014/main" id="{3D023491-B816-D75D-8420-DB3BAFDD7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6058" y="3844825"/>
                <a:ext cx="308950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5BD1C449-42C1-B7D6-C37B-EBE75691D14C}"/>
                  </a:ext>
                </a:extLst>
              </p:cNvPr>
              <p:cNvSpPr txBox="1"/>
              <p:nvPr/>
            </p:nvSpPr>
            <p:spPr bwMode="auto">
              <a:xfrm>
                <a:off x="1083681" y="1668228"/>
                <a:ext cx="3312369" cy="41101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9">
                <a:extLst>
                  <a:ext uri="{FF2B5EF4-FFF2-40B4-BE49-F238E27FC236}">
                    <a16:creationId xmlns:a16="http://schemas.microsoft.com/office/drawing/2014/main" id="{5BD1C449-42C1-B7D6-C37B-EBE75691D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681" y="1668228"/>
                <a:ext cx="3312369" cy="4110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A73C2E0-BC1A-44E2-28FB-520A20ABD2DF}"/>
                  </a:ext>
                </a:extLst>
              </p:cNvPr>
              <p:cNvSpPr txBox="1"/>
              <p:nvPr/>
            </p:nvSpPr>
            <p:spPr bwMode="auto">
              <a:xfrm>
                <a:off x="4744112" y="1689067"/>
                <a:ext cx="139986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9">
                <a:extLst>
                  <a:ext uri="{FF2B5EF4-FFF2-40B4-BE49-F238E27FC236}">
                    <a16:creationId xmlns:a16="http://schemas.microsoft.com/office/drawing/2014/main" id="{3A73C2E0-BC1A-44E2-28FB-520A20ABD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4112" y="1689067"/>
                <a:ext cx="139986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F009E6-3830-9B68-30C9-A4DE8076AD30}"/>
                  </a:ext>
                </a:extLst>
              </p:cNvPr>
              <p:cNvSpPr txBox="1"/>
              <p:nvPr/>
            </p:nvSpPr>
            <p:spPr bwMode="auto">
              <a:xfrm>
                <a:off x="995347" y="5135810"/>
                <a:ext cx="756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這個結果適用於任何的中心力位能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，不限於氫原子中的庫倫位能。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F009E6-3830-9B68-30C9-A4DE8076A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347" y="5135810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5382D0-0005-8B87-E45F-1166FB102EA6}"/>
              </a:ext>
            </a:extLst>
          </p:cNvPr>
          <p:cNvSpPr txBox="1"/>
          <p:nvPr/>
        </p:nvSpPr>
        <p:spPr bwMode="auto">
          <a:xfrm>
            <a:off x="1001749" y="4626396"/>
            <a:ext cx="2753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以上推導的關鍵是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6A1264FB-3B7D-E96F-4473-BA535FA615C2}"/>
                  </a:ext>
                </a:extLst>
              </p:cNvPr>
              <p:cNvSpPr txBox="1"/>
              <p:nvPr/>
            </p:nvSpPr>
            <p:spPr bwMode="auto">
              <a:xfrm>
                <a:off x="3055507" y="4581128"/>
                <a:ext cx="249592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6A1264FB-3B7D-E96F-4473-BA535FA61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5507" y="4581128"/>
                <a:ext cx="249592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D79468F2-B1F8-90F7-0D3B-1EB8744B0819}"/>
                  </a:ext>
                </a:extLst>
              </p:cNvPr>
              <p:cNvSpPr txBox="1"/>
              <p:nvPr/>
            </p:nvSpPr>
            <p:spPr bwMode="auto">
              <a:xfrm>
                <a:off x="1054002" y="3296233"/>
                <a:ext cx="313913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D79468F2-B1F8-90F7-0D3B-1EB8744B0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4002" y="3296233"/>
                <a:ext cx="313913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716541-DF7E-738B-8625-D0826C893A92}"/>
                  </a:ext>
                </a:extLst>
              </p:cNvPr>
              <p:cNvSpPr txBox="1"/>
              <p:nvPr/>
            </p:nvSpPr>
            <p:spPr bwMode="auto">
              <a:xfrm>
                <a:off x="1023349" y="2764118"/>
                <a:ext cx="45887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r>
                      <a:rPr lang="zh-TW" altLang="el-GR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𝜃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無關的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可以是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err="1"/>
                  <a:t>的函數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716541-DF7E-738B-8625-D0826C893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3349" y="2764118"/>
                <a:ext cx="4588726" cy="369332"/>
              </a:xfrm>
              <a:prstGeom prst="rect">
                <a:avLst/>
              </a:prstGeom>
              <a:blipFill>
                <a:blip r:embed="rId10"/>
                <a:stretch>
                  <a:fillRect l="-11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90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" grpId="0"/>
      <p:bldP spid="3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29811"/>
            <a:ext cx="2135610" cy="256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46710" y="2164078"/>
                <a:ext cx="3183846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zh-TW" altLang="en-US" b="0" i="1" smtClean="0">
                              <a:latin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10" y="2164078"/>
                <a:ext cx="318384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/>
              <p:nvPr/>
            </p:nvSpPr>
            <p:spPr bwMode="auto">
              <a:xfrm>
                <a:off x="758413" y="1059697"/>
                <a:ext cx="5757803" cy="62491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1">
                <a:extLst>
                  <a:ext uri="{FF2B5EF4-FFF2-40B4-BE49-F238E27FC236}">
                    <a16:creationId xmlns:a16="http://schemas.microsoft.com/office/drawing/2014/main" id="{2F56CFD9-FF50-8B43-A9C8-640A722EE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3" y="1059697"/>
                <a:ext cx="5757803" cy="62491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/>
              <p:nvPr/>
            </p:nvSpPr>
            <p:spPr bwMode="auto">
              <a:xfrm>
                <a:off x="707939" y="2969042"/>
                <a:ext cx="5630660" cy="62491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11">
                <a:extLst>
                  <a:ext uri="{FF2B5EF4-FFF2-40B4-BE49-F238E27FC236}">
                    <a16:creationId xmlns:a16="http://schemas.microsoft.com/office/drawing/2014/main" id="{5150209B-0042-FD1F-83E7-D3992C7C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939" y="2969042"/>
                <a:ext cx="5630660" cy="624915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4832B8C-C52B-5A32-AF1F-A56E48D08A52}"/>
              </a:ext>
            </a:extLst>
          </p:cNvPr>
          <p:cNvSpPr txBox="1"/>
          <p:nvPr/>
        </p:nvSpPr>
        <p:spPr bwMode="auto">
          <a:xfrm>
            <a:off x="658007" y="2584404"/>
            <a:ext cx="7978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將上式代入定態方程式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637E945-D358-AF9A-B4D5-D75CB33C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000" y="579939"/>
            <a:ext cx="7047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有了以上簡化，就可求解定態波函數的與時間無關薛定格方程式：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/>
              <p:nvPr/>
            </p:nvSpPr>
            <p:spPr bwMode="auto">
              <a:xfrm>
                <a:off x="693000" y="1739557"/>
                <a:ext cx="66219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能量的本徵態，同時也是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chemeClr val="tx1"/>
                    </a:solidFill>
                  </a:rPr>
                  <a:t>的本徵態</a:t>
                </a:r>
                <a:r>
                  <a:rPr lang="en-GB" dirty="0">
                    <a:solidFill>
                      <a:schemeClr val="tx1"/>
                    </a:solidFill>
                  </a:rPr>
                  <a:t>：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A0AC70-7604-B9A5-66C6-D5684A5DB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000" y="1739557"/>
                <a:ext cx="6621931" cy="369332"/>
              </a:xfrm>
              <a:prstGeom prst="rect">
                <a:avLst/>
              </a:prstGeom>
              <a:blipFill>
                <a:blip r:embed="rId7"/>
                <a:stretch>
                  <a:fillRect l="-76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011F0BB-04DF-5FF2-FB6E-190FC8C13E23}"/>
                  </a:ext>
                </a:extLst>
              </p:cNvPr>
              <p:cNvSpPr txBox="1"/>
              <p:nvPr/>
            </p:nvSpPr>
            <p:spPr bwMode="auto">
              <a:xfrm>
                <a:off x="780599" y="5306286"/>
                <a:ext cx="5558000" cy="6241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1">
                <a:extLst>
                  <a:ext uri="{FF2B5EF4-FFF2-40B4-BE49-F238E27FC236}">
                    <a16:creationId xmlns:a16="http://schemas.microsoft.com/office/drawing/2014/main" id="{F011F0BB-04DF-5FF2-FB6E-190FC8C1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5306286"/>
                <a:ext cx="5558000" cy="624145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4D9DAA-8EE4-B6F0-AF59-16E8FF282155}"/>
                  </a:ext>
                </a:extLst>
              </p:cNvPr>
              <p:cNvSpPr txBox="1"/>
              <p:nvPr/>
            </p:nvSpPr>
            <p:spPr bwMode="auto">
              <a:xfrm>
                <a:off x="780599" y="4881545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代入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的本徵值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滿足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4D9DAA-8EE4-B6F0-AF59-16E8FF282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4881545"/>
                <a:ext cx="4071472" cy="369332"/>
              </a:xfrm>
              <a:prstGeom prst="rect">
                <a:avLst/>
              </a:prstGeom>
              <a:blipFill>
                <a:blip r:embed="rId9"/>
                <a:stretch>
                  <a:fillRect l="-12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273E996-12CF-DD77-6E1D-46643B7ED494}"/>
                  </a:ext>
                </a:extLst>
              </p:cNvPr>
              <p:cNvSpPr txBox="1"/>
              <p:nvPr/>
            </p:nvSpPr>
            <p:spPr bwMode="auto">
              <a:xfrm>
                <a:off x="758414" y="4077159"/>
                <a:ext cx="5228266" cy="64248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>
                                  <a:latin typeface="Cambria Math"/>
                                </a:rPr>
                                <m:t>𝜕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11">
                <a:extLst>
                  <a:ext uri="{FF2B5EF4-FFF2-40B4-BE49-F238E27FC236}">
                    <a16:creationId xmlns:a16="http://schemas.microsoft.com/office/drawing/2014/main" id="{B273E996-12CF-DD77-6E1D-46643B7ED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8414" y="4077159"/>
                <a:ext cx="5228266" cy="642484"/>
              </a:xfrm>
              <a:prstGeom prst="rect">
                <a:avLst/>
              </a:prstGeom>
              <a:blipFill>
                <a:blip r:embed="rId10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710800-744F-25C5-AECF-FEFDE3969285}"/>
                  </a:ext>
                </a:extLst>
              </p:cNvPr>
              <p:cNvSpPr txBox="1"/>
              <p:nvPr/>
            </p:nvSpPr>
            <p:spPr bwMode="auto">
              <a:xfrm>
                <a:off x="746710" y="3695607"/>
                <a:ext cx="55506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整個方程式除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710800-744F-25C5-AECF-FEFDE396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710" y="3695607"/>
                <a:ext cx="5550660" cy="369332"/>
              </a:xfrm>
              <a:prstGeom prst="rect">
                <a:avLst/>
              </a:prstGeom>
              <a:blipFill>
                <a:blip r:embed="rId11"/>
                <a:stretch>
                  <a:fillRect l="-91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C1067-D187-48D0-BDD8-0A4EC46CCB8E}"/>
                  </a:ext>
                </a:extLst>
              </p:cNvPr>
              <p:cNvSpPr txBox="1"/>
              <p:nvPr/>
            </p:nvSpPr>
            <p:spPr bwMode="auto">
              <a:xfrm>
                <a:off x="780599" y="6060377"/>
                <a:ext cx="40714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這是求解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𝑟</m:t>
                        </m:r>
                      </m:e>
                    </m:d>
                  </m:oMath>
                </a14:m>
                <a:r>
                  <a:rPr lang="zh-TW" altLang="en-US" b="0" dirty="0"/>
                  <a:t>的方程式。</a:t>
                </a:r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DC1067-D187-48D0-BDD8-0A4EC46CC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599" y="6060377"/>
                <a:ext cx="4071472" cy="369332"/>
              </a:xfrm>
              <a:prstGeom prst="rect">
                <a:avLst/>
              </a:prstGeom>
              <a:blipFill>
                <a:blip r:embed="rId12"/>
                <a:stretch>
                  <a:fillRect l="-12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 animBg="1"/>
      <p:bldP spid="9" grpId="0"/>
      <p:bldP spid="10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/>
              <p:nvPr/>
            </p:nvSpPr>
            <p:spPr bwMode="auto">
              <a:xfrm>
                <a:off x="1043607" y="655816"/>
                <a:ext cx="274819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51D50F1B-E428-7BFE-068D-10702DE73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7" y="655816"/>
                <a:ext cx="2748199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/>
              <p:nvPr/>
            </p:nvSpPr>
            <p:spPr bwMode="auto">
              <a:xfrm>
                <a:off x="4384736" y="641348"/>
                <a:ext cx="2832314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𝑝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0">
                <a:extLst>
                  <a:ext uri="{FF2B5EF4-FFF2-40B4-BE49-F238E27FC236}">
                    <a16:creationId xmlns:a16="http://schemas.microsoft.com/office/drawing/2014/main" id="{5CBCAF06-65F6-BAC5-067D-85E2DDA8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4736" y="641348"/>
                <a:ext cx="2832314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F5FE500B-D1AC-E331-EBBC-B67817907F50}"/>
                  </a:ext>
                </a:extLst>
              </p:cNvPr>
              <p:cNvSpPr txBox="1"/>
              <p:nvPr/>
            </p:nvSpPr>
            <p:spPr bwMode="auto">
              <a:xfrm>
                <a:off x="1043608" y="1616648"/>
                <a:ext cx="1326581" cy="40498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F5FE500B-D1AC-E331-EBBC-B6781790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616648"/>
                <a:ext cx="1326581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58BC32FB-69E7-E30E-280B-0FFFC0A1E714}"/>
                  </a:ext>
                </a:extLst>
              </p:cNvPr>
              <p:cNvSpPr txBox="1"/>
              <p:nvPr/>
            </p:nvSpPr>
            <p:spPr bwMode="auto">
              <a:xfrm>
                <a:off x="1043607" y="2108777"/>
                <a:ext cx="352839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6">
                <a:extLst>
                  <a:ext uri="{FF2B5EF4-FFF2-40B4-BE49-F238E27FC236}">
                    <a16:creationId xmlns:a16="http://schemas.microsoft.com/office/drawing/2014/main" id="{58BC32FB-69E7-E30E-280B-0FFFC0A1E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7" y="2108777"/>
                <a:ext cx="3528393" cy="648126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4EC140F-5A40-112F-D15A-68A693289DB7}"/>
                  </a:ext>
                </a:extLst>
              </p:cNvPr>
              <p:cNvSpPr txBox="1"/>
              <p:nvPr/>
            </p:nvSpPr>
            <p:spPr bwMode="auto">
              <a:xfrm>
                <a:off x="1046439" y="3171122"/>
                <a:ext cx="1939109" cy="4049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4EC140F-5A40-112F-D15A-68A693289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439" y="3171122"/>
                <a:ext cx="1939109" cy="4049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A032C51-35D1-3F59-F26F-D712A7E8BD83}"/>
                  </a:ext>
                </a:extLst>
              </p:cNvPr>
              <p:cNvSpPr txBox="1"/>
              <p:nvPr/>
            </p:nvSpPr>
            <p:spPr bwMode="auto">
              <a:xfrm>
                <a:off x="3308869" y="3207086"/>
                <a:ext cx="215173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A032C51-35D1-3F59-F26F-D712A7E8B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869" y="3207086"/>
                <a:ext cx="2151734" cy="369332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A54BB7F6-FA6A-BC2C-3176-FEF731FA848E}"/>
                  </a:ext>
                </a:extLst>
              </p:cNvPr>
              <p:cNvSpPr/>
              <p:nvPr/>
            </p:nvSpPr>
            <p:spPr>
              <a:xfrm>
                <a:off x="1169777" y="4932349"/>
                <a:ext cx="4443760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A54BB7F6-FA6A-BC2C-3176-FEF731FA84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777" y="4932349"/>
                <a:ext cx="4443760" cy="376450"/>
              </a:xfrm>
              <a:prstGeom prst="rect">
                <a:avLst/>
              </a:prstGeom>
              <a:blipFill>
                <a:blip r:embed="rId8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0">
                <a:extLst>
                  <a:ext uri="{FF2B5EF4-FFF2-40B4-BE49-F238E27FC236}">
                    <a16:creationId xmlns:a16="http://schemas.microsoft.com/office/drawing/2014/main" id="{9DEF9481-2D42-A60F-AB16-AA5A89B6AEEF}"/>
                  </a:ext>
                </a:extLst>
              </p:cNvPr>
              <p:cNvSpPr txBox="1"/>
              <p:nvPr/>
            </p:nvSpPr>
            <p:spPr bwMode="auto">
              <a:xfrm>
                <a:off x="1169777" y="4523644"/>
                <a:ext cx="7271812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8" name="文字方塊 20">
                <a:extLst>
                  <a:ext uri="{FF2B5EF4-FFF2-40B4-BE49-F238E27FC236}">
                    <a16:creationId xmlns:a16="http://schemas.microsoft.com/office/drawing/2014/main" id="{9DEF9481-2D42-A60F-AB16-AA5A89B6A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9777" y="4523644"/>
                <a:ext cx="7271812" cy="376450"/>
              </a:xfrm>
              <a:prstGeom prst="rect">
                <a:avLst/>
              </a:prstGeom>
              <a:blipFill>
                <a:blip r:embed="rId9"/>
                <a:stretch>
                  <a:fillRect l="-873" t="-106667" b="-17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9">
                <a:extLst>
                  <a:ext uri="{FF2B5EF4-FFF2-40B4-BE49-F238E27FC236}">
                    <a16:creationId xmlns:a16="http://schemas.microsoft.com/office/drawing/2014/main" id="{F48C1542-5348-5517-EEEC-A492DD7EF5B6}"/>
                  </a:ext>
                </a:extLst>
              </p:cNvPr>
              <p:cNvSpPr txBox="1"/>
              <p:nvPr/>
            </p:nvSpPr>
            <p:spPr bwMode="auto">
              <a:xfrm>
                <a:off x="2159136" y="4101097"/>
                <a:ext cx="3166369" cy="37645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9">
                <a:extLst>
                  <a:ext uri="{FF2B5EF4-FFF2-40B4-BE49-F238E27FC236}">
                    <a16:creationId xmlns:a16="http://schemas.microsoft.com/office/drawing/2014/main" id="{F48C1542-5348-5517-EEEC-A492DD7EF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136" y="4101097"/>
                <a:ext cx="3166369" cy="376450"/>
              </a:xfrm>
              <a:prstGeom prst="rect">
                <a:avLst/>
              </a:prstGeom>
              <a:blipFill>
                <a:blip r:embed="rId10"/>
                <a:stretch>
                  <a:fillRect t="-110000" r="-478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B81E97E0-000D-2798-998A-55437646E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2585" y="6248007"/>
                <a:ext cx="441910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算子可以降低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矩形 9">
                <a:extLst>
                  <a:ext uri="{FF2B5EF4-FFF2-40B4-BE49-F238E27FC236}">
                    <a16:creationId xmlns:a16="http://schemas.microsoft.com/office/drawing/2014/main" id="{B81E97E0-000D-2798-998A-55437646E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2585" y="6248007"/>
                <a:ext cx="4419104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1">
                <a:extLst>
                  <a:ext uri="{FF2B5EF4-FFF2-40B4-BE49-F238E27FC236}">
                    <a16:creationId xmlns:a16="http://schemas.microsoft.com/office/drawing/2014/main" id="{37BB3D25-4116-6836-D7C8-B338EAF2EFAD}"/>
                  </a:ext>
                </a:extLst>
              </p:cNvPr>
              <p:cNvSpPr txBox="1"/>
              <p:nvPr/>
            </p:nvSpPr>
            <p:spPr bwMode="auto">
              <a:xfrm>
                <a:off x="1212437" y="5840202"/>
                <a:ext cx="6090208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因此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/>
                  <a:t>也是算子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zh-TW" altLang="en-US" sz="1800" dirty="0"/>
                  <a:t>的一個本徵態，其本徵值是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latin typeface="Cambria Math"/>
                      </a:rPr>
                      <m:t>𝜔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31" name="文字方塊 21">
                <a:extLst>
                  <a:ext uri="{FF2B5EF4-FFF2-40B4-BE49-F238E27FC236}">
                    <a16:creationId xmlns:a16="http://schemas.microsoft.com/office/drawing/2014/main" id="{37BB3D25-4116-6836-D7C8-B338EAF2E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437" y="5840202"/>
                <a:ext cx="6090208" cy="376450"/>
              </a:xfrm>
              <a:prstGeom prst="rect">
                <a:avLst/>
              </a:prstGeom>
              <a:blipFill>
                <a:blip r:embed="rId12"/>
                <a:stretch>
                  <a:fillRect l="-832" t="-106452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37E276E7-D208-5BFC-4C98-DFB8AC0ECD43}"/>
                  </a:ext>
                </a:extLst>
              </p:cNvPr>
              <p:cNvSpPr txBox="1"/>
              <p:nvPr/>
            </p:nvSpPr>
            <p:spPr bwMode="auto">
              <a:xfrm>
                <a:off x="2203588" y="5377502"/>
                <a:ext cx="3016484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29">
                <a:extLst>
                  <a:ext uri="{FF2B5EF4-FFF2-40B4-BE49-F238E27FC236}">
                    <a16:creationId xmlns:a16="http://schemas.microsoft.com/office/drawing/2014/main" id="{37E276E7-D208-5BFC-4C98-DFB8AC0E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3588" y="5377502"/>
                <a:ext cx="3016484" cy="369332"/>
              </a:xfrm>
              <a:prstGeom prst="rect">
                <a:avLst/>
              </a:prstGeom>
              <a:blipFill>
                <a:blip r:embed="rId13"/>
                <a:stretch>
                  <a:fillRect t="-106667" r="-252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5FCDA6F-F2AB-5E4F-209D-27EF39A57E97}"/>
              </a:ext>
            </a:extLst>
          </p:cNvPr>
          <p:cNvSpPr txBox="1"/>
          <p:nvPr/>
        </p:nvSpPr>
        <p:spPr bwMode="auto">
          <a:xfrm>
            <a:off x="4020443" y="206434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157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38859" y="1376312"/>
                <a:ext cx="648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處此解由遞減指數函數控制：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859" y="1376312"/>
                <a:ext cx="6480720" cy="369332"/>
              </a:xfrm>
              <a:prstGeom prst="rect">
                <a:avLst/>
              </a:prstGeom>
              <a:blipFill>
                <a:blip r:embed="rId2"/>
                <a:stretch>
                  <a:fillRect l="-78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/>
              <p:nvPr/>
            </p:nvSpPr>
            <p:spPr bwMode="auto">
              <a:xfrm>
                <a:off x="720093" y="765263"/>
                <a:ext cx="324321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75FD6D-F935-A889-6C5F-C25971234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93" y="765263"/>
                <a:ext cx="3243214" cy="567463"/>
              </a:xfrm>
              <a:prstGeom prst="rect">
                <a:avLst/>
              </a:prstGeom>
              <a:blipFill>
                <a:blip r:embed="rId3"/>
                <a:stretch>
                  <a:fillRect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/>
              <p:nvPr/>
            </p:nvSpPr>
            <p:spPr bwMode="auto">
              <a:xfrm>
                <a:off x="644171" y="1814308"/>
                <a:ext cx="5415727" cy="374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在原點附近則由</a:t>
                </a:r>
                <a:r>
                  <a:rPr lang="en-US" dirty="0" err="1">
                    <a:solidFill>
                      <a:srgbClr val="FF0000"/>
                    </a:solidFill>
                  </a:rPr>
                  <a:t>角動量的量子數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決定函數的行為：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DF1-B26D-CDCD-76F4-6EF746D6F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171" y="1814308"/>
                <a:ext cx="5415727" cy="374270"/>
              </a:xfrm>
              <a:prstGeom prst="rect">
                <a:avLst/>
              </a:prstGeom>
              <a:blipFill>
                <a:blip r:embed="rId4"/>
                <a:stretch>
                  <a:fillRect l="-93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/>
              <p:nvPr/>
            </p:nvSpPr>
            <p:spPr bwMode="auto">
              <a:xfrm>
                <a:off x="4671306" y="1353581"/>
                <a:ext cx="881043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B01C10-B004-0A87-B97A-AFE9DC92B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1306" y="1353581"/>
                <a:ext cx="881043" cy="414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40A7A2-C26D-CA33-3689-3739876DDCBF}"/>
                  </a:ext>
                </a:extLst>
              </p:cNvPr>
              <p:cNvSpPr txBox="1"/>
              <p:nvPr/>
            </p:nvSpPr>
            <p:spPr bwMode="auto">
              <a:xfrm>
                <a:off x="674306" y="343156"/>
                <a:ext cx="71895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氫原子定態的徑向波函數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也非常類似，現在端點是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40A7A2-C26D-CA33-3689-3739876DD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306" y="343156"/>
                <a:ext cx="7189524" cy="369332"/>
              </a:xfrm>
              <a:prstGeom prst="rect">
                <a:avLst/>
              </a:prstGeom>
              <a:blipFill>
                <a:blip r:embed="rId6"/>
                <a:stretch>
                  <a:fillRect l="-88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F0AFF-4958-50F6-FC2A-97F99E25DBF4}"/>
                  </a:ext>
                </a:extLst>
              </p:cNvPr>
              <p:cNvSpPr txBox="1"/>
              <p:nvPr/>
            </p:nvSpPr>
            <p:spPr bwMode="auto">
              <a:xfrm>
                <a:off x="5884223" y="1806112"/>
                <a:ext cx="351350" cy="37427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F0AFF-4958-50F6-FC2A-97F99E25D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4223" y="1806112"/>
                <a:ext cx="351350" cy="3742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1FB888-02AB-7823-3AEB-7F026D7E61E0}"/>
                  </a:ext>
                </a:extLst>
              </p:cNvPr>
              <p:cNvSpPr txBox="1"/>
              <p:nvPr/>
            </p:nvSpPr>
            <p:spPr bwMode="auto">
              <a:xfrm>
                <a:off x="687341" y="3173023"/>
                <a:ext cx="36096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21FB888-02AB-7823-3AEB-7F026D7E6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341" y="3173023"/>
                <a:ext cx="3609662" cy="369332"/>
              </a:xfrm>
              <a:prstGeom prst="rect">
                <a:avLst/>
              </a:prstGeom>
              <a:blipFill>
                <a:blip r:embed="rId8"/>
                <a:stretch>
                  <a:fillRect l="-175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586891-04AC-5D1C-5772-63F66FA59379}"/>
                  </a:ext>
                </a:extLst>
              </p:cNvPr>
              <p:cNvSpPr txBox="1"/>
              <p:nvPr/>
            </p:nvSpPr>
            <p:spPr bwMode="auto">
              <a:xfrm>
                <a:off x="679531" y="4088804"/>
                <a:ext cx="5580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會通過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  <m:r>
                      <a:rPr lang="zh-TW" alt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次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</a:rPr>
                  <a:t>個節點</a:t>
                </a:r>
                <a:r>
                  <a:rPr lang="en-US" dirty="0">
                    <a:solidFill>
                      <a:srgbClr val="FF0000"/>
                    </a:solidFill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586891-04AC-5D1C-5772-63F66FA5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531" y="4088804"/>
                <a:ext cx="5580112" cy="369332"/>
              </a:xfrm>
              <a:prstGeom prst="rect">
                <a:avLst/>
              </a:prstGeom>
              <a:blipFill>
                <a:blip r:embed="rId9"/>
                <a:stretch>
                  <a:fillRect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DD65A4-38AF-3E5A-544C-BCB58F1206DC}"/>
                  </a:ext>
                </a:extLst>
              </p:cNvPr>
              <p:cNvSpPr txBox="1"/>
              <p:nvPr/>
            </p:nvSpPr>
            <p:spPr bwMode="auto">
              <a:xfrm>
                <a:off x="644949" y="4544019"/>
                <a:ext cx="482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例如：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有一個節點，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有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/>
                  <a:t>個節點。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DD65A4-38AF-3E5A-544C-BCB58F12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949" y="4544019"/>
                <a:ext cx="4824536" cy="369332"/>
              </a:xfrm>
              <a:prstGeom prst="rect">
                <a:avLst/>
              </a:prstGeom>
              <a:blipFill>
                <a:blip r:embed="rId10"/>
                <a:stretch>
                  <a:fillRect l="-10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B781A-07DC-54CB-FEEF-8BD422AB2A51}"/>
                  </a:ext>
                </a:extLst>
              </p:cNvPr>
              <p:cNvSpPr txBox="1"/>
              <p:nvPr/>
            </p:nvSpPr>
            <p:spPr bwMode="auto">
              <a:xfrm>
                <a:off x="638859" y="3637703"/>
                <a:ext cx="58254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cs typeface="Times New Roman" pitchFamily="18" charset="0"/>
                  </a:rPr>
                  <a:t>它是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次的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多項式，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𝑛𝑙</m:t>
                        </m:r>
                      </m:sub>
                    </m:sSub>
                    <m:d>
                      <m:d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e>
                    </m:d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個解。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B781A-07DC-54CB-FEEF-8BD422AB2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859" y="3637703"/>
                <a:ext cx="5825481" cy="369332"/>
              </a:xfrm>
              <a:prstGeom prst="rect">
                <a:avLst/>
              </a:prstGeom>
              <a:blipFill>
                <a:blip r:embed="rId11"/>
                <a:stretch>
                  <a:fillRect l="-87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14D87A44-816C-8452-8D13-092951B57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3690" y="836712"/>
            <a:ext cx="2244074" cy="5912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D7CF0F-D323-A0AC-CCDD-ADF61356F2C1}"/>
                  </a:ext>
                </a:extLst>
              </p:cNvPr>
              <p:cNvSpPr txBox="1"/>
              <p:nvPr/>
            </p:nvSpPr>
            <p:spPr bwMode="auto">
              <a:xfrm>
                <a:off x="674307" y="2257242"/>
                <a:ext cx="58419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特別是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趨近一常數。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時，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趨近零。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D7CF0F-D323-A0AC-CCDD-ADF61356F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4307" y="2257242"/>
                <a:ext cx="5841910" cy="369332"/>
              </a:xfrm>
              <a:prstGeom prst="rect">
                <a:avLst/>
              </a:prstGeom>
              <a:blipFill>
                <a:blip r:embed="rId13"/>
                <a:stretch>
                  <a:fillRect l="-10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3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0" descr="D:\Dropbox\Documents\課程\YoungTextBook\Images\Chapter41\A_Images\A_Figures_and_Photos\41_05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04" y="983524"/>
            <a:ext cx="2231479" cy="267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705311" y="3824266"/>
                <a:ext cx="3492238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311" y="3824266"/>
                <a:ext cx="3492238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/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B07EDC-D6F3-910C-4574-E2D9D2943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3277" y="4331833"/>
                <a:ext cx="1368153" cy="369332"/>
              </a:xfrm>
              <a:prstGeom prst="rect">
                <a:avLst/>
              </a:prstGeom>
              <a:blipFill>
                <a:blip r:embed="rId4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/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無關。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CB878A-9CCE-15FE-F797-64D8B5C1B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7050" y="4331833"/>
                <a:ext cx="1368153" cy="369332"/>
              </a:xfrm>
              <a:prstGeom prst="rect">
                <a:avLst/>
              </a:prstGeom>
              <a:blipFill>
                <a:blip r:embed="rId5"/>
                <a:stretch>
                  <a:fillRect l="-3704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EDDDE-9D02-6601-267F-C4E1A69BA723}"/>
              </a:ext>
            </a:extLst>
          </p:cNvPr>
          <p:cNvCxnSpPr>
            <a:cxnSpLocks/>
          </p:cNvCxnSpPr>
          <p:nvPr/>
        </p:nvCxnSpPr>
        <p:spPr>
          <a:xfrm flipV="1">
            <a:off x="155132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C6B20C-0618-FC0C-EEBE-64ADD6A7B6BD}"/>
              </a:ext>
            </a:extLst>
          </p:cNvPr>
          <p:cNvCxnSpPr>
            <a:cxnSpLocks/>
          </p:cNvCxnSpPr>
          <p:nvPr/>
        </p:nvCxnSpPr>
        <p:spPr>
          <a:xfrm flipH="1" flipV="1">
            <a:off x="2667454" y="4177948"/>
            <a:ext cx="252028" cy="235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72D6E1-36CC-F78B-19C9-2FC8D24EB2D0}"/>
              </a:ext>
            </a:extLst>
          </p:cNvPr>
          <p:cNvCxnSpPr>
            <a:cxnSpLocks/>
          </p:cNvCxnSpPr>
          <p:nvPr/>
        </p:nvCxnSpPr>
        <p:spPr>
          <a:xfrm flipV="1">
            <a:off x="3249259" y="4134277"/>
            <a:ext cx="216024" cy="27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/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sup>
                      </m:sSubSup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</m:d>
                        </m:sup>
                      </m:sSup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r>
                            <m:rPr>
                              <m:nor/>
                            </m:rPr>
                            <a:rPr lang="en-TW" dirty="0">
                              <a:latin typeface="Times New Roman" pitchFamily="18" charset="0"/>
                              <a:cs typeface="Times New Roman" pitchFamily="18" charset="0"/>
                            </a:rPr>
                            <m:t>次的多項式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12">
                <a:extLst>
                  <a:ext uri="{FF2B5EF4-FFF2-40B4-BE49-F238E27FC236}">
                    <a16:creationId xmlns:a16="http://schemas.microsoft.com/office/drawing/2014/main" id="{623FE8C7-00D6-CCEF-290E-E2991EB3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2284" y="4861836"/>
                <a:ext cx="4521734" cy="391774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/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+1,⋯0, 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−1,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0F662DB8-0426-AECF-BEFD-93A875D88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8" y="5873063"/>
                <a:ext cx="31593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FF098B0-3494-D1E6-6C04-F3A8841346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840"/>
          <a:stretch/>
        </p:blipFill>
        <p:spPr>
          <a:xfrm>
            <a:off x="6050036" y="1450613"/>
            <a:ext cx="2659015" cy="4994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902EDFD1-89C8-1EB0-27AF-7719A7218E6D}"/>
                  </a:ext>
                </a:extLst>
              </p:cNvPr>
              <p:cNvSpPr txBox="1"/>
              <p:nvPr/>
            </p:nvSpPr>
            <p:spPr bwMode="auto">
              <a:xfrm>
                <a:off x="672858" y="5373039"/>
                <a:ext cx="1602169" cy="3799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b="0" i="1" smtClean="0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𝑖𝑚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902EDFD1-89C8-1EB0-27AF-7719A721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858" y="5373039"/>
                <a:ext cx="1602169" cy="379976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905472A-044E-84DE-8BA1-2C66B1752749}"/>
              </a:ext>
            </a:extLst>
          </p:cNvPr>
          <p:cNvSpPr txBox="1"/>
          <p:nvPr/>
        </p:nvSpPr>
        <p:spPr bwMode="auto">
          <a:xfrm>
            <a:off x="705310" y="578589"/>
            <a:ext cx="55954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乘上Spherical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Harmonics，就得到完整定態波函數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996916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97478" y="463794"/>
            <a:ext cx="3367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基態 </a:t>
            </a:r>
            <a:r>
              <a:rPr lang="en-US" altLang="zh-TW" dirty="0">
                <a:latin typeface="Times New Roman" charset="0"/>
                <a:cs typeface="Times New Roman" charset="0"/>
              </a:rPr>
              <a:t>Ground State</a:t>
            </a:r>
            <a:r>
              <a:rPr lang="zh-TW" altLang="en-US" dirty="0">
                <a:latin typeface="Times New Roman" charset="0"/>
                <a:cs typeface="Times New Roman" charset="0"/>
              </a:rPr>
              <a:t> </a:t>
            </a:r>
            <a:r>
              <a:rPr lang="en-US" altLang="zh-TW" dirty="0">
                <a:latin typeface="Times New Roman" charset="0"/>
                <a:cs typeface="Times New Roman" charset="0"/>
              </a:rPr>
              <a:t>1S</a:t>
            </a:r>
            <a:endParaRPr lang="zh-TW" alt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11269" name="Picture 8" descr="F39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5"/>
          <a:stretch>
            <a:fillRect/>
          </a:stretch>
        </p:blipFill>
        <p:spPr bwMode="auto">
          <a:xfrm>
            <a:off x="4916065" y="3914370"/>
            <a:ext cx="2291113" cy="23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:\Users\Chia-Hung Chang\Downloads\Data\Knight\Media\Chapter42\Images\42_0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31" y="3914370"/>
            <a:ext cx="3719569" cy="240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文字方塊 6"/>
              <p:cNvSpPr txBox="1">
                <a:spLocks noChangeArrowheads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zh-TW" altLang="el-GR" i="1">
                            <a:latin typeface="Cambria Math"/>
                            <a:ea typeface="Cambria Math"/>
                          </a:rPr>
                          <m:t>𝜙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都是常數，這是與角度無關，球對稱的波函數</a:t>
                </a:r>
              </a:p>
            </p:txBody>
          </p:sp>
        </mc:Choice>
        <mc:Fallback xmlns="">
          <p:sp>
            <p:nvSpPr>
              <p:cNvPr id="11271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2653" y="3416952"/>
                <a:ext cx="6671897" cy="3765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/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2F5FD5-8D67-704B-EEB1-90739F1DB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790" y="1510781"/>
                <a:ext cx="1553006" cy="507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/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136F17-7C23-7274-E2AB-F46A9AB60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392" y="463794"/>
                <a:ext cx="21834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8D9A0F9-4362-4037-7B02-3676E2677FAA}"/>
              </a:ext>
            </a:extLst>
          </p:cNvPr>
          <p:cNvSpPr txBox="1"/>
          <p:nvPr/>
        </p:nvSpPr>
        <p:spPr bwMode="auto">
          <a:xfrm>
            <a:off x="863631" y="6361667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波函數在原點最大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/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dirty="0"/>
                  <a:t>為一常數：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1230F-5D61-ADB3-1AED-4E803F699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4141" y="992036"/>
                <a:ext cx="1874648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/>
              <p:nvPr/>
            </p:nvSpPr>
            <p:spPr>
              <a:xfrm>
                <a:off x="852431" y="2417948"/>
                <a:ext cx="4493926" cy="95731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TW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800" b="0" i="1" u="none" strike="noStrike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Sup>
                        <m:sSubSup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b="0" i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8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u="none" strike="noStrike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F3287C-6969-C650-7AAC-8AA60D719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31" y="2417948"/>
                <a:ext cx="4493926" cy="9573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8D124FE-BEAB-DF04-45C6-945855F4AE38}"/>
              </a:ext>
            </a:extLst>
          </p:cNvPr>
          <p:cNvSpPr txBox="1"/>
          <p:nvPr/>
        </p:nvSpPr>
        <p:spPr bwMode="auto">
          <a:xfrm>
            <a:off x="797478" y="2009660"/>
            <a:ext cx="4492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這是一個單純指數遞減函數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/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4C4E64-1010-FA60-DA15-CCEED9397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1790" y="892971"/>
                <a:ext cx="2956364" cy="567463"/>
              </a:xfrm>
              <a:prstGeom prst="rect">
                <a:avLst/>
              </a:prstGeom>
              <a:blipFill>
                <a:blip r:embed="rId9"/>
                <a:stretch>
                  <a:fillRect t="-4348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1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P spid="10" grpId="0" animBg="1"/>
      <p:bldP spid="3" grpId="0"/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918F-70DE-2624-1FB4-5056330B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F2C9DA-19F5-B428-57A8-64F3D243B61C}"/>
                  </a:ext>
                </a:extLst>
              </p:cNvPr>
              <p:cNvSpPr txBox="1"/>
              <p:nvPr/>
            </p:nvSpPr>
            <p:spPr bwMode="auto">
              <a:xfrm>
                <a:off x="1149400" y="1051695"/>
                <a:ext cx="3243214" cy="56746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EF2C9DA-19F5-B428-57A8-64F3D243B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9400" y="1051695"/>
                <a:ext cx="3243214" cy="567463"/>
              </a:xfrm>
              <a:prstGeom prst="rect">
                <a:avLst/>
              </a:prstGeom>
              <a:blipFill>
                <a:blip r:embed="rId2"/>
                <a:stretch>
                  <a:fillRect t="-6667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8A5587D0-921C-0FD5-2151-4ACB83653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257655"/>
            <a:ext cx="3859302" cy="2342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DE2BC-D553-2D62-2360-18572BDBC1B9}"/>
                  </a:ext>
                </a:extLst>
              </p:cNvPr>
              <p:cNvSpPr txBox="1"/>
              <p:nvPr/>
            </p:nvSpPr>
            <p:spPr bwMode="auto">
              <a:xfrm>
                <a:off x="3326787" y="2624670"/>
                <a:ext cx="881043" cy="4147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ADE2BC-D553-2D62-2360-18572BDBC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6787" y="2624670"/>
                <a:ext cx="881043" cy="414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693ADC-AC35-A63D-3C8F-70666B4A95B9}"/>
                  </a:ext>
                </a:extLst>
              </p:cNvPr>
              <p:cNvSpPr txBox="1"/>
              <p:nvPr/>
            </p:nvSpPr>
            <p:spPr bwMode="auto">
              <a:xfrm>
                <a:off x="2225700" y="2360266"/>
                <a:ext cx="341784" cy="3742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693ADC-AC35-A63D-3C8F-70666B4A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5700" y="2360266"/>
                <a:ext cx="341784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54459DF-BA27-4F31-6E1F-820A09F06E89}"/>
              </a:ext>
            </a:extLst>
          </p:cNvPr>
          <p:cNvSpPr/>
          <p:nvPr/>
        </p:nvSpPr>
        <p:spPr>
          <a:xfrm>
            <a:off x="2246667" y="3841831"/>
            <a:ext cx="432048" cy="244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B6A222-C9AC-9669-BFA0-4449D2D78F9D}"/>
                  </a:ext>
                </a:extLst>
              </p:cNvPr>
              <p:cNvSpPr txBox="1"/>
              <p:nvPr/>
            </p:nvSpPr>
            <p:spPr bwMode="auto">
              <a:xfrm>
                <a:off x="1491250" y="2260066"/>
                <a:ext cx="77383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TW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B6A222-C9AC-9669-BFA0-4449D2D78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1250" y="2260066"/>
                <a:ext cx="773832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681B58-812E-864B-ADAD-41F11BF78C10}"/>
                  </a:ext>
                </a:extLst>
              </p:cNvPr>
              <p:cNvSpPr txBox="1"/>
              <p:nvPr/>
            </p:nvSpPr>
            <p:spPr bwMode="auto">
              <a:xfrm>
                <a:off x="1103012" y="175240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/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−1=0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即是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C681B58-812E-864B-ADAD-41F11BF78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3012" y="1752407"/>
                <a:ext cx="5328592" cy="369332"/>
              </a:xfrm>
              <a:prstGeom prst="rect">
                <a:avLst/>
              </a:prstGeom>
              <a:blipFill>
                <a:blip r:embed="rId7"/>
                <a:stretch>
                  <a:fillRect l="-713" t="-6452" r="-238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E4BFA1-1AEB-6BD7-37A3-F531711631BF}"/>
                  </a:ext>
                </a:extLst>
              </p:cNvPr>
              <p:cNvSpPr txBox="1"/>
              <p:nvPr/>
            </p:nvSpPr>
            <p:spPr bwMode="auto">
              <a:xfrm>
                <a:off x="1119560" y="4866842"/>
                <a:ext cx="2376264" cy="4147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TW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E4BFA1-1AEB-6BD7-37A3-F53171163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9560" y="4866842"/>
                <a:ext cx="2376264" cy="414794"/>
              </a:xfrm>
              <a:prstGeom prst="rect">
                <a:avLst/>
              </a:prstGeom>
              <a:blipFill>
                <a:blip r:embed="rId8"/>
                <a:stretch>
                  <a:fillRect l="-532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B0CE4-80E2-15F4-7434-F83E90E7D60F}"/>
                  </a:ext>
                </a:extLst>
              </p:cNvPr>
              <p:cNvSpPr txBox="1"/>
              <p:nvPr/>
            </p:nvSpPr>
            <p:spPr bwMode="auto">
              <a:xfrm>
                <a:off x="3541914" y="4914159"/>
                <a:ext cx="17283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例如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1B0CE4-80E2-15F4-7434-F83E90E7D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1914" y="4914159"/>
                <a:ext cx="1728370" cy="369332"/>
              </a:xfrm>
              <a:prstGeom prst="rect">
                <a:avLst/>
              </a:prstGeom>
              <a:blipFill>
                <a:blip r:embed="rId9"/>
                <a:stretch>
                  <a:fillRect l="-21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F3F155A-BF05-A6CA-2D3B-C971D71B1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719"/>
          <a:stretch/>
        </p:blipFill>
        <p:spPr>
          <a:xfrm>
            <a:off x="6321377" y="969028"/>
            <a:ext cx="2270797" cy="37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80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906144" y="450912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44" y="4509120"/>
                <a:ext cx="1331711" cy="402931"/>
              </a:xfrm>
              <a:prstGeom prst="rect">
                <a:avLst/>
              </a:prstGeom>
              <a:blipFill>
                <a:blip r:embed="rId2"/>
                <a:stretch>
                  <a:fillRect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053849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此式在不均勻磁場中也成立。此時磁偶極會受一個力。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8B55676-A5A9-7E84-59D1-9430E9684120}"/>
                  </a:ext>
                </a:extLst>
              </p:cNvPr>
              <p:cNvSpPr txBox="1"/>
              <p:nvPr/>
            </p:nvSpPr>
            <p:spPr>
              <a:xfrm>
                <a:off x="3879691" y="5543197"/>
                <a:ext cx="2280689" cy="4251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i="1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8B55676-A5A9-7E84-59D1-9430E9684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691" y="5543197"/>
                <a:ext cx="2280689" cy="425181"/>
              </a:xfrm>
              <a:prstGeom prst="rect">
                <a:avLst/>
              </a:prstGeom>
              <a:blipFill>
                <a:blip r:embed="rId3"/>
                <a:stretch>
                  <a:fillRect t="-294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8FF77-0E98-100C-8255-04E77B90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538" y="1196752"/>
            <a:ext cx="6400800" cy="311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A373B7-1C83-7039-B69D-8B5AEFC9B70C}"/>
              </a:ext>
            </a:extLst>
          </p:cNvPr>
          <p:cNvSpPr txBox="1"/>
          <p:nvPr/>
        </p:nvSpPr>
        <p:spPr bwMode="auto">
          <a:xfrm>
            <a:off x="1692274" y="6018621"/>
            <a:ext cx="6624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量測磁偶極在</a:t>
            </a:r>
            <a:r>
              <a:rPr lang="zh-TW" altLang="en-US" sz="1800" dirty="0">
                <a:solidFill>
                  <a:srgbClr val="FF0000"/>
                </a:solidFill>
              </a:rPr>
              <a:t>不均勻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磁場中的軌跡，就是量磁偶極矩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08999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8"/>
          <p:cNvSpPr txBox="1">
            <a:spLocks noChangeArrowheads="1"/>
          </p:cNvSpPr>
          <p:nvPr/>
        </p:nvSpPr>
        <p:spPr bwMode="auto">
          <a:xfrm>
            <a:off x="2107783" y="229891"/>
            <a:ext cx="374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Stern-Gerlach Experiment  1922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0" name="文字方塊 7"/>
              <p:cNvSpPr txBox="1">
                <a:spLocks noChangeArrowheads="1"/>
              </p:cNvSpPr>
              <p:nvPr/>
            </p:nvSpPr>
            <p:spPr bwMode="auto">
              <a:xfrm>
                <a:off x="1184652" y="4049257"/>
                <a:ext cx="766941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觀察粒子軌跡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等於是對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角動量分量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的測量，測得值只會是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i="1" baseline="-250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本徵值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。。</a:t>
                </a:r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510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4652" y="4049257"/>
                <a:ext cx="7669416" cy="369332"/>
              </a:xfrm>
              <a:prstGeom prst="rect">
                <a:avLst/>
              </a:prstGeom>
              <a:blipFill>
                <a:blip r:embed="rId2"/>
                <a:stretch>
                  <a:fillRect l="-662" t="-6667" r="-3808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14" name="文字方塊 10"/>
              <p:cNvSpPr txBox="1">
                <a:spLocks noChangeArrowheads="1"/>
              </p:cNvSpPr>
              <p:nvPr/>
            </p:nvSpPr>
            <p:spPr bwMode="auto">
              <a:xfrm>
                <a:off x="1156933" y="610802"/>
                <a:ext cx="66247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使原子通過一不均勻的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方向磁場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，它會</a:t>
                </a:r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受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charset="0"/>
                      </a:rPr>
                      <m:t>𝑧</m:t>
                    </m:r>
                  </m:oMath>
                </a14:m>
                <a:r>
                  <a:rPr lang="zh-TW" altLang="en-US" dirty="0">
                    <a:latin typeface="Times New Roman" charset="0"/>
                    <a:cs typeface="Times New Roman" charset="0"/>
                  </a:rPr>
                  <a:t>方向的</a:t>
                </a:r>
                <a:r>
                  <a:rPr lang="zh-TW" altLang="en-US" sz="1800" dirty="0">
                    <a:latin typeface="Times New Roman" charset="0"/>
                    <a:cs typeface="Times New Roman" charset="0"/>
                  </a:rPr>
                  <a:t>力。</a:t>
                </a:r>
              </a:p>
            </p:txBody>
          </p:sp>
        </mc:Choice>
        <mc:Fallback xmlns="">
          <p:sp>
            <p:nvSpPr>
              <p:cNvPr id="2151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933" y="610802"/>
                <a:ext cx="6624736" cy="369332"/>
              </a:xfrm>
              <a:prstGeom prst="rect">
                <a:avLst/>
              </a:prstGeom>
              <a:blipFill>
                <a:blip r:embed="rId3"/>
                <a:stretch>
                  <a:fillRect l="-95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07F6F8-DB75-3143-9B95-943007FE06D6}"/>
                  </a:ext>
                </a:extLst>
              </p:cNvPr>
              <p:cNvSpPr txBox="1"/>
              <p:nvPr/>
            </p:nvSpPr>
            <p:spPr bwMode="auto">
              <a:xfrm>
                <a:off x="4864469" y="1048453"/>
                <a:ext cx="1739130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𝑑𝑧</m:t>
                          </m:r>
                        </m:den>
                      </m:f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07F6F8-DB75-3143-9B95-943007FE0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4469" y="1048453"/>
                <a:ext cx="1739130" cy="525913"/>
              </a:xfrm>
              <a:prstGeom prst="rect">
                <a:avLst/>
              </a:prstGeom>
              <a:blipFill>
                <a:blip r:embed="rId4"/>
                <a:stretch>
                  <a:fillRect l="-2920" t="-238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634DEAF-2ECD-80EF-4B2A-82DD3199D224}"/>
                  </a:ext>
                </a:extLst>
              </p:cNvPr>
              <p:cNvSpPr txBox="1"/>
              <p:nvPr/>
            </p:nvSpPr>
            <p:spPr>
              <a:xfrm>
                <a:off x="1174742" y="1069404"/>
                <a:ext cx="3184653" cy="42518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i="1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4">
                <a:extLst>
                  <a:ext uri="{FF2B5EF4-FFF2-40B4-BE49-F238E27FC236}">
                    <a16:creationId xmlns:a16="http://schemas.microsoft.com/office/drawing/2014/main" id="{B634DEAF-2ECD-80EF-4B2A-82DD3199D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742" y="1069404"/>
                <a:ext cx="3184653" cy="425181"/>
              </a:xfrm>
              <a:prstGeom prst="rect">
                <a:avLst/>
              </a:prstGeom>
              <a:blipFill>
                <a:blip r:embed="rId5"/>
                <a:stretch>
                  <a:fillRect t="-294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9" descr="D:\Users\Vincent\Downloads\Data\Knight\Media\Chapter42\Images\42_12Figurea-F.jpg">
            <a:extLst>
              <a:ext uri="{FF2B5EF4-FFF2-40B4-BE49-F238E27FC236}">
                <a16:creationId xmlns:a16="http://schemas.microsoft.com/office/drawing/2014/main" id="{CD189FC9-B417-3A8F-38F0-9F117DBD6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4" y="4960789"/>
            <a:ext cx="2068512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:\Users\Vincent\Downloads\Data\Knight\Media\Chapter42\Images\42_12Figureb-F.jpg">
            <a:extLst>
              <a:ext uri="{FF2B5EF4-FFF2-40B4-BE49-F238E27FC236}">
                <a16:creationId xmlns:a16="http://schemas.microsoft.com/office/drawing/2014/main" id="{0CA46C3D-7838-B72A-82F6-18C54AD29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13176"/>
            <a:ext cx="20272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:\Users\Vincent\Downloads\Data\Knight\Media\Chapter42\Images\42_12Figurec-F.jpg">
            <a:extLst>
              <a:ext uri="{FF2B5EF4-FFF2-40B4-BE49-F238E27FC236}">
                <a16:creationId xmlns:a16="http://schemas.microsoft.com/office/drawing/2014/main" id="{10C06A6E-D48F-A2DF-1E3E-64211D4BE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86" y="4960789"/>
            <a:ext cx="1828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D25542-4D5C-71B4-448C-B6C7F3DD31EF}"/>
                  </a:ext>
                </a:extLst>
              </p:cNvPr>
              <p:cNvSpPr txBox="1"/>
              <p:nvPr/>
            </p:nvSpPr>
            <p:spPr bwMode="auto">
              <a:xfrm>
                <a:off x="5917886" y="4992147"/>
                <a:ext cx="13525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 err="1">
                    <a:cs typeface="Times New Roman" pitchFamily="18" charset="0"/>
                  </a:rPr>
                  <a:t>量子</a:t>
                </a:r>
                <a:r>
                  <a:rPr lang="zh-TW" altLang="en-US" b="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D25542-4D5C-71B4-448C-B6C7F3DD3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7886" y="4992147"/>
                <a:ext cx="1352512" cy="369332"/>
              </a:xfrm>
              <a:prstGeom prst="rect">
                <a:avLst/>
              </a:prstGeom>
              <a:blipFill>
                <a:blip r:embed="rId9"/>
                <a:stretch>
                  <a:fillRect l="-467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B4958-3EA0-0EA6-A91A-CC3486A15865}"/>
                  </a:ext>
                </a:extLst>
              </p:cNvPr>
              <p:cNvSpPr txBox="1"/>
              <p:nvPr/>
            </p:nvSpPr>
            <p:spPr bwMode="auto">
              <a:xfrm>
                <a:off x="1182970" y="4458538"/>
                <a:ext cx="69886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例如若是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，對應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−1,0,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三個狀態，會有三條分離軌跡。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B4958-3EA0-0EA6-A91A-CC3486A15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2970" y="4458538"/>
                <a:ext cx="6988636" cy="369332"/>
              </a:xfrm>
              <a:prstGeom prst="rect">
                <a:avLst/>
              </a:prstGeom>
              <a:blipFill>
                <a:blip r:embed="rId10"/>
                <a:stretch>
                  <a:fillRect l="-726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ile:Stern-Gerlach experiment.PNG">
            <a:hlinkClick r:id="rId11"/>
            <a:extLst>
              <a:ext uri="{FF2B5EF4-FFF2-40B4-BE49-F238E27FC236}">
                <a16:creationId xmlns:a16="http://schemas.microsoft.com/office/drawing/2014/main" id="{62DD7890-37ED-33CC-7239-543B4C84F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33" y="1571890"/>
            <a:ext cx="3230551" cy="201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2AABF6-781B-3BA2-66CE-1765A8E47C20}"/>
                  </a:ext>
                </a:extLst>
              </p:cNvPr>
              <p:cNvSpPr txBox="1"/>
              <p:nvPr/>
            </p:nvSpPr>
            <p:spPr bwMode="auto">
              <a:xfrm>
                <a:off x="1638816" y="5199539"/>
                <a:ext cx="8072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2AABF6-781B-3BA2-66CE-1765A8E47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8816" y="5199539"/>
                <a:ext cx="80726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9B2F95-A0C5-C707-DBB1-7C6E81F0CFDE}"/>
              </a:ext>
            </a:extLst>
          </p:cNvPr>
          <p:cNvSpPr txBox="1"/>
          <p:nvPr/>
        </p:nvSpPr>
        <p:spPr bwMode="auto">
          <a:xfrm>
            <a:off x="3923134" y="5176813"/>
            <a:ext cx="807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古典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71BD04-5094-AFEC-64E8-5D5F2C816DB6}"/>
                  </a:ext>
                </a:extLst>
              </p:cNvPr>
              <p:cNvSpPr txBox="1"/>
              <p:nvPr/>
            </p:nvSpPr>
            <p:spPr bwMode="auto">
              <a:xfrm>
                <a:off x="1182970" y="3639976"/>
                <a:ext cx="5937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不同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dirty="0"/>
                  <a:t>方向角動量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 err="1"/>
                  <a:t>受力不同，軌跡就不一樣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71BD04-5094-AFEC-64E8-5D5F2C816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2970" y="3639976"/>
                <a:ext cx="5937115" cy="369332"/>
              </a:xfrm>
              <a:prstGeom prst="rect">
                <a:avLst/>
              </a:prstGeom>
              <a:blipFill>
                <a:blip r:embed="rId14"/>
                <a:stretch>
                  <a:fillRect l="-8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8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fig4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94"/>
          <a:stretch>
            <a:fillRect/>
          </a:stretch>
        </p:blipFill>
        <p:spPr bwMode="auto">
          <a:xfrm>
            <a:off x="1920309" y="3754315"/>
            <a:ext cx="4505548" cy="12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2" descr="D:\Users\Vincent\Downloads\Data\Knight\Media\Chapter42\Images\42_13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16" y="1351624"/>
            <a:ext cx="1739060" cy="22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File:Stern-Gerlach experiment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19" y="1351624"/>
            <a:ext cx="3593307" cy="22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A2F9C4-6B8A-B14F-8153-E7B9D4434C93}"/>
              </a:ext>
            </a:extLst>
          </p:cNvPr>
          <p:cNvSpPr txBox="1"/>
          <p:nvPr/>
        </p:nvSpPr>
        <p:spPr bwMode="auto">
          <a:xfrm>
            <a:off x="868204" y="425806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銀原子軌道角動量為零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可以想像是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氫原子</a:t>
            </a:r>
            <a:r>
              <a:rPr lang="en-TW" sz="1800">
                <a:latin typeface="Times New Roman" pitchFamily="18" charset="0"/>
                <a:cs typeface="Times New Roman" pitchFamily="18" charset="0"/>
              </a:rPr>
              <a:t>，</a:t>
            </a:r>
            <a:endParaRPr lang="en-TW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1210EE-CF1A-5146-93F4-E26B23B89C72}"/>
                  </a:ext>
                </a:extLst>
              </p:cNvPr>
              <p:cNvSpPr txBox="1"/>
              <p:nvPr/>
            </p:nvSpPr>
            <p:spPr bwMode="auto">
              <a:xfrm>
                <a:off x="7347141" y="5563807"/>
                <a:ext cx="1696170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+1=2,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1210EE-CF1A-5146-93F4-E26B23B89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47141" y="5563807"/>
                <a:ext cx="1696170" cy="518604"/>
              </a:xfrm>
              <a:prstGeom prst="rect">
                <a:avLst/>
              </a:prstGeom>
              <a:blipFill>
                <a:blip r:embed="rId6"/>
                <a:stretch>
                  <a:fillRect l="-2985" t="-7143" r="-2985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7EF9F6-A0D5-6E44-A598-E73B83CCF82A}"/>
                  </a:ext>
                </a:extLst>
              </p:cNvPr>
              <p:cNvSpPr txBox="1"/>
              <p:nvPr/>
            </p:nvSpPr>
            <p:spPr bwMode="auto">
              <a:xfrm>
                <a:off x="956322" y="5645162"/>
                <a:ext cx="6568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而且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只量到兩個分離的軌跡</a:t>
                </a:r>
                <a:r>
                  <a:rPr lang="en-TW" sz="1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代表</a:t>
                </a:r>
                <a:r>
                  <a:rPr lang="en-TW" sz="1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只有兩</a:t>
                </a:r>
                <a:r>
                  <a:rPr lang="en-GB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TW" sz="1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可能的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i="1" baseline="-250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本徵值</a:t>
                </a:r>
                <a:r>
                  <a:rPr lang="en-TW" sz="180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7EF9F6-A0D5-6E44-A598-E73B83CCF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22" y="5645162"/>
                <a:ext cx="6568006" cy="369332"/>
              </a:xfrm>
              <a:prstGeom prst="rect">
                <a:avLst/>
              </a:prstGeom>
              <a:blipFill>
                <a:blip r:embed="rId7"/>
                <a:stretch>
                  <a:fillRect l="-77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09971F3-04A2-A2C0-5B8A-D3FF5F5EB91D}"/>
              </a:ext>
            </a:extLst>
          </p:cNvPr>
          <p:cNvSpPr txBox="1"/>
          <p:nvPr/>
        </p:nvSpPr>
        <p:spPr bwMode="auto">
          <a:xfrm>
            <a:off x="868204" y="841272"/>
            <a:ext cx="81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Times New Roman" pitchFamily="18" charset="0"/>
                <a:cs typeface="Times New Roman" pitchFamily="18" charset="0"/>
              </a:rPr>
              <a:t>基態氫原子的電子處於1s，</a:t>
            </a:r>
            <a:r>
              <a:rPr lang="en-TW" sz="1800">
                <a:latin typeface="Times New Roman" pitchFamily="18" charset="0"/>
                <a:cs typeface="Times New Roman" pitchFamily="18" charset="0"/>
              </a:rPr>
              <a:t>沒有軌道角動量！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照理應該沒有偏折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C645B-507B-3CD3-859A-D6EC67069798}"/>
              </a:ext>
            </a:extLst>
          </p:cNvPr>
          <p:cNvSpPr txBox="1"/>
          <p:nvPr/>
        </p:nvSpPr>
        <p:spPr bwMode="auto">
          <a:xfrm>
            <a:off x="956322" y="5194475"/>
            <a:ext cx="5582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但的確量到氫原子有磁偶極矩，因此有角動量。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6CC479-6EEF-E5AF-335A-10D0474B250A}"/>
                  </a:ext>
                </a:extLst>
              </p:cNvPr>
              <p:cNvSpPr txBox="1"/>
              <p:nvPr/>
            </p:nvSpPr>
            <p:spPr bwMode="auto">
              <a:xfrm>
                <a:off x="956322" y="6093296"/>
                <a:ext cx="72313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是半整數。所以這不是軌道角動量。就稱為自旋角動量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6CC479-6EEF-E5AF-335A-10D0474B2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6322" y="6093296"/>
                <a:ext cx="7231356" cy="369332"/>
              </a:xfrm>
              <a:prstGeom prst="rect">
                <a:avLst/>
              </a:prstGeom>
              <a:blipFill>
                <a:blip r:embed="rId8"/>
                <a:stretch>
                  <a:fillRect l="-7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13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FA1B8-6B4C-78EF-0EF4-FD56D9E64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7678755-D8AF-7271-56DB-1CFDE998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9385" r="30538" b="47472"/>
          <a:stretch/>
        </p:blipFill>
        <p:spPr>
          <a:xfrm>
            <a:off x="1964487" y="651458"/>
            <a:ext cx="751424" cy="500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509CCA7-60F8-4278-5016-7339B3EC0E40}"/>
                  </a:ext>
                </a:extLst>
              </p:cNvPr>
              <p:cNvSpPr/>
              <p:nvPr/>
            </p:nvSpPr>
            <p:spPr>
              <a:xfrm>
                <a:off x="3940216" y="691005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8509CCA7-60F8-4278-5016-7339B3EC0E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216" y="691005"/>
                <a:ext cx="7514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209125E-3140-4DC7-4A12-06CA05AB9F92}"/>
                  </a:ext>
                </a:extLst>
              </p:cNvPr>
              <p:cNvSpPr/>
              <p:nvPr/>
            </p:nvSpPr>
            <p:spPr>
              <a:xfrm>
                <a:off x="4004977" y="1596191"/>
                <a:ext cx="732741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209125E-3140-4DC7-4A12-06CA05AB9F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77" y="1596191"/>
                <a:ext cx="732741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9AA64C-A229-AA4C-9C09-8CE207112CEB}"/>
                  </a:ext>
                </a:extLst>
              </p:cNvPr>
              <p:cNvSpPr/>
              <p:nvPr/>
            </p:nvSpPr>
            <p:spPr>
              <a:xfrm>
                <a:off x="3941841" y="4330079"/>
                <a:ext cx="751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059AA64C-A229-AA4C-9C09-8CE207112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841" y="4330079"/>
                <a:ext cx="751424" cy="610936"/>
              </a:xfrm>
              <a:prstGeom prst="rect">
                <a:avLst/>
              </a:prstGeom>
              <a:blipFill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73CF716-0A54-1B4A-7DC3-0EF702099396}"/>
                  </a:ext>
                </a:extLst>
              </p:cNvPr>
              <p:cNvSpPr/>
              <p:nvPr/>
            </p:nvSpPr>
            <p:spPr>
              <a:xfrm>
                <a:off x="4004977" y="2880328"/>
                <a:ext cx="751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73CF716-0A54-1B4A-7DC3-0EF7020993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977" y="2880328"/>
                <a:ext cx="7514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02073-ED9E-DE3D-669D-08FCB58EBF62}"/>
                  </a:ext>
                </a:extLst>
              </p:cNvPr>
              <p:cNvSpPr txBox="1"/>
              <p:nvPr/>
            </p:nvSpPr>
            <p:spPr bwMode="auto">
              <a:xfrm>
                <a:off x="705743" y="703142"/>
                <a:ext cx="70265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02073-ED9E-DE3D-669D-08FCB58EB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743" y="703142"/>
                <a:ext cx="702658" cy="369332"/>
              </a:xfrm>
              <a:prstGeom prst="rect">
                <a:avLst/>
              </a:prstGeom>
              <a:blipFill>
                <a:blip r:embed="rId7"/>
                <a:stretch>
                  <a:fillRect l="-39286" t="-106667" r="-3035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290E5-1BB3-31A9-C60F-9440D9880C78}"/>
                  </a:ext>
                </a:extLst>
              </p:cNvPr>
              <p:cNvSpPr txBox="1"/>
              <p:nvPr/>
            </p:nvSpPr>
            <p:spPr bwMode="auto">
              <a:xfrm>
                <a:off x="693643" y="1179146"/>
                <a:ext cx="814091" cy="137986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altLang="zh-TW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290E5-1BB3-31A9-C60F-9440D9880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643" y="1179146"/>
                <a:ext cx="814091" cy="1379865"/>
              </a:xfrm>
              <a:prstGeom prst="rect">
                <a:avLst/>
              </a:prstGeom>
              <a:blipFill>
                <a:blip r:embed="rId8"/>
                <a:stretch>
                  <a:fillRect l="-112308" t="-99091" r="-126154" b="-14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CBC13-8745-F803-D0A6-9378109D6B3C}"/>
                  </a:ext>
                </a:extLst>
              </p:cNvPr>
              <p:cNvSpPr txBox="1"/>
              <p:nvPr/>
            </p:nvSpPr>
            <p:spPr bwMode="auto">
              <a:xfrm>
                <a:off x="672173" y="2675078"/>
                <a:ext cx="814091" cy="81560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zh-TW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TW" sz="1600" i="1"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CCBC13-8745-F803-D0A6-9378109D6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173" y="2675078"/>
                <a:ext cx="814091" cy="815608"/>
              </a:xfrm>
              <a:prstGeom prst="rect">
                <a:avLst/>
              </a:prstGeom>
              <a:blipFill>
                <a:blip r:embed="rId9"/>
                <a:stretch>
                  <a:fillRect l="-34848" t="-46970" r="-25758" b="-7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75509F-49FC-AD37-97E1-5F498E92401B}"/>
                  </a:ext>
                </a:extLst>
              </p:cNvPr>
              <p:cNvSpPr txBox="1"/>
              <p:nvPr/>
            </p:nvSpPr>
            <p:spPr bwMode="auto">
              <a:xfrm>
                <a:off x="660105" y="3601204"/>
                <a:ext cx="847629" cy="2702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  <m:m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zh-TW" alt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TW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75509F-49FC-AD37-97E1-5F498E924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105" y="3601204"/>
                <a:ext cx="847629" cy="2702791"/>
              </a:xfrm>
              <a:prstGeom prst="rect">
                <a:avLst/>
              </a:prstGeom>
              <a:blipFill>
                <a:blip r:embed="rId10"/>
                <a:stretch>
                  <a:fillRect l="-107353" t="-50935" r="-116176" b="-724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370F9-8866-BA6D-B20E-F8933CD12E39}"/>
                  </a:ext>
                </a:extLst>
              </p:cNvPr>
              <p:cNvSpPr txBox="1"/>
              <p:nvPr/>
            </p:nvSpPr>
            <p:spPr bwMode="auto">
              <a:xfrm>
                <a:off x="1939006" y="5261809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奇數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7370F9-8866-BA6D-B20E-F8933CD12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9006" y="5261809"/>
                <a:ext cx="3096344" cy="369332"/>
              </a:xfrm>
              <a:prstGeom prst="rect">
                <a:avLst/>
              </a:prstGeom>
              <a:blipFill>
                <a:blip r:embed="rId11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6A01AF-5BC3-FB43-E8F8-CF62496AB833}"/>
                  </a:ext>
                </a:extLst>
              </p:cNvPr>
              <p:cNvSpPr txBox="1"/>
              <p:nvPr/>
            </p:nvSpPr>
            <p:spPr bwMode="auto">
              <a:xfrm>
                <a:off x="4823397" y="5261809"/>
                <a:ext cx="30963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半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整數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的本徵態有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6A01AF-5BC3-FB43-E8F8-CF62496AB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3397" y="5261809"/>
                <a:ext cx="3096344" cy="369332"/>
              </a:xfrm>
              <a:prstGeom prst="rect">
                <a:avLst/>
              </a:prstGeom>
              <a:blipFill>
                <a:blip r:embed="rId12"/>
                <a:stretch>
                  <a:fillRect l="-16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7A03AEAE-AB6B-8430-BAF4-44E50492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30903" r="23287" b="47472"/>
          <a:stretch/>
        </p:blipFill>
        <p:spPr>
          <a:xfrm>
            <a:off x="1795074" y="1437221"/>
            <a:ext cx="1009136" cy="8684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7A7EE0C-3026-5283-6800-A4553201C84D}"/>
              </a:ext>
            </a:extLst>
          </p:cNvPr>
          <p:cNvSpPr/>
          <p:nvPr/>
        </p:nvSpPr>
        <p:spPr>
          <a:xfrm>
            <a:off x="1973535" y="1158649"/>
            <a:ext cx="742376" cy="11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B66E7E-5375-787E-9C23-7E663ABDC7D6}"/>
              </a:ext>
            </a:extLst>
          </p:cNvPr>
          <p:cNvSpPr/>
          <p:nvPr/>
        </p:nvSpPr>
        <p:spPr>
          <a:xfrm>
            <a:off x="1801003" y="2288399"/>
            <a:ext cx="998074" cy="9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5DCCADC-94A1-4ACA-90C3-D5B7FDACA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8" t="26096" r="23287" b="47472"/>
          <a:stretch/>
        </p:blipFill>
        <p:spPr>
          <a:xfrm>
            <a:off x="1787229" y="2559011"/>
            <a:ext cx="1003214" cy="105529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8E7B330-1507-717D-3830-E0E5C46CD6B4}"/>
              </a:ext>
            </a:extLst>
          </p:cNvPr>
          <p:cNvSpPr/>
          <p:nvPr/>
        </p:nvSpPr>
        <p:spPr>
          <a:xfrm>
            <a:off x="1789856" y="3606645"/>
            <a:ext cx="1000588" cy="7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FE8E19-4375-1212-B47E-B7920C509835}"/>
              </a:ext>
            </a:extLst>
          </p:cNvPr>
          <p:cNvSpPr/>
          <p:nvPr/>
        </p:nvSpPr>
        <p:spPr>
          <a:xfrm>
            <a:off x="1792363" y="2474688"/>
            <a:ext cx="998073" cy="9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9CD40D-EBA0-2BD9-6803-1DE8C764462C}"/>
              </a:ext>
            </a:extLst>
          </p:cNvPr>
          <p:cNvSpPr/>
          <p:nvPr/>
        </p:nvSpPr>
        <p:spPr>
          <a:xfrm>
            <a:off x="1960606" y="587521"/>
            <a:ext cx="751424" cy="1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241A37-4D1A-36C4-C333-541A71BEA14C}"/>
              </a:ext>
            </a:extLst>
          </p:cNvPr>
          <p:cNvSpPr/>
          <p:nvPr/>
        </p:nvSpPr>
        <p:spPr>
          <a:xfrm>
            <a:off x="1801698" y="1367952"/>
            <a:ext cx="1009132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">
            <a:extLst>
              <a:ext uri="{FF2B5EF4-FFF2-40B4-BE49-F238E27FC236}">
                <a16:creationId xmlns:a16="http://schemas.microsoft.com/office/drawing/2014/main" id="{2E819C97-380C-6360-CBBB-A5202AAF8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962" y="1360378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8B4C661F-4BBF-D855-2679-E940EB7E5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69862" y="107145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A0939D39-B8E3-2E20-2D64-5FAA7A8E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875" y="1495315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" name="Oval 18">
            <a:extLst>
              <a:ext uri="{FF2B5EF4-FFF2-40B4-BE49-F238E27FC236}">
                <a16:creationId xmlns:a16="http://schemas.microsoft.com/office/drawing/2014/main" id="{57F46C2D-2B20-C12A-BD22-9CB292E57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1718" y="2042888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E091C2E9-DACE-AE29-659C-E9C57A37C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9206" y="2330226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22">
            <a:extLst>
              <a:ext uri="{FF2B5EF4-FFF2-40B4-BE49-F238E27FC236}">
                <a16:creationId xmlns:a16="http://schemas.microsoft.com/office/drawing/2014/main" id="{B4E04519-8517-0808-1ACD-90B76B3237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39143" y="2036538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DAABF20-1A5A-0F90-1C87-9BC1C57D4B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643" y="457070"/>
                <a:ext cx="26485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6" name="文字方塊 2">
                <a:extLst>
                  <a:ext uri="{FF2B5EF4-FFF2-40B4-BE49-F238E27FC236}">
                    <a16:creationId xmlns:a16="http://schemas.microsoft.com/office/drawing/2014/main" id="{2DAABF20-1A5A-0F90-1C87-9BC1C57D4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95643" y="457070"/>
                <a:ext cx="264856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96F7D009-2F60-CD8B-B277-80AAC4E99B3E}"/>
              </a:ext>
            </a:extLst>
          </p:cNvPr>
          <p:cNvSpPr txBox="1"/>
          <p:nvPr/>
        </p:nvSpPr>
        <p:spPr bwMode="auto">
          <a:xfrm>
            <a:off x="4011752" y="2139210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二維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EBB47D-0665-CDFE-1712-55221DB5F122}"/>
              </a:ext>
            </a:extLst>
          </p:cNvPr>
          <p:cNvSpPr txBox="1"/>
          <p:nvPr/>
        </p:nvSpPr>
        <p:spPr bwMode="auto">
          <a:xfrm>
            <a:off x="4072719" y="3262970"/>
            <a:ext cx="7378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三維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745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1385533" y="2972669"/>
            <a:ext cx="1473329" cy="23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3098289" y="2887068"/>
            <a:ext cx="5038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自旋也產生磁偶極矩，也與自旋角動量成正比。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3167866" y="3779943"/>
                <a:ext cx="2226523" cy="6844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7866" y="3779943"/>
                <a:ext cx="2226523" cy="684418"/>
              </a:xfrm>
              <a:prstGeom prst="rect">
                <a:avLst/>
              </a:prstGeom>
              <a:blipFill>
                <a:blip r:embed="rId3"/>
                <a:stretch>
                  <a:fillRect t="-7273" b="-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6">
            <a:extLst>
              <a:ext uri="{FF2B5EF4-FFF2-40B4-BE49-F238E27FC236}">
                <a16:creationId xmlns:a16="http://schemas.microsoft.com/office/drawing/2014/main" id="{BCB62093-648B-8B0C-93DA-2AB63C67F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289" y="3299084"/>
            <a:ext cx="5178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但磁偶極矩與角動量的比例是軌道角動量的兩倍！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3CB4E799-BEAF-6B48-9EAB-7C0836393B02}"/>
                  </a:ext>
                </a:extLst>
              </p:cNvPr>
              <p:cNvSpPr txBox="1"/>
              <p:nvPr/>
            </p:nvSpPr>
            <p:spPr bwMode="auto">
              <a:xfrm>
                <a:off x="3167867" y="2034789"/>
                <a:ext cx="2226522" cy="68255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3CB4E799-BEAF-6B48-9EAB-7C0836393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7867" y="2034789"/>
                <a:ext cx="2226522" cy="682559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C9D3C78-C191-01F2-2073-6E25757FC880}"/>
                  </a:ext>
                </a:extLst>
              </p:cNvPr>
              <p:cNvSpPr txBox="1"/>
              <p:nvPr/>
            </p:nvSpPr>
            <p:spPr bwMode="auto">
              <a:xfrm>
                <a:off x="5654711" y="2059538"/>
                <a:ext cx="1076247" cy="6182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C9D3C78-C191-01F2-2073-6E25757FC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4711" y="2059538"/>
                <a:ext cx="1076247" cy="618246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7" descr="D:\Dropbox\Documents\課程\YoungTextBook\Images\Chapter28\A_Images\A_Figures_and_Photos\28_26_Figure.jpg">
            <a:extLst>
              <a:ext uri="{FF2B5EF4-FFF2-40B4-BE49-F238E27FC236}">
                <a16:creationId xmlns:a16="http://schemas.microsoft.com/office/drawing/2014/main" id="{E2B031EE-5F44-2171-9431-6FECADFF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0" y="677443"/>
            <a:ext cx="195353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A2BBAA87-E56D-1135-E09F-DE6D19FDF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295" y="1617987"/>
            <a:ext cx="5056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帶電粒子磁偶極矩向量與軌道角動量成正比。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3BFF9-6442-4104-3A9E-FFB62D19798A}"/>
              </a:ext>
            </a:extLst>
          </p:cNvPr>
          <p:cNvSpPr txBox="1"/>
          <p:nvPr/>
        </p:nvSpPr>
        <p:spPr bwMode="auto">
          <a:xfrm>
            <a:off x="3147463" y="498097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可見自旋角動量不同於軌道角動量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6D13A18-89C7-2549-9F78-315A8F2ED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1201793"/>
            <a:ext cx="59041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Stern-Gerlach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實驗直接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測量的是磁偶極矩，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有一驚人結果：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5">
                <a:extLst>
                  <a:ext uri="{FF2B5EF4-FFF2-40B4-BE49-F238E27FC236}">
                    <a16:creationId xmlns:a16="http://schemas.microsoft.com/office/drawing/2014/main" id="{5EE30F94-B1B4-8D20-CFFC-BBA17CDAF2F8}"/>
                  </a:ext>
                </a:extLst>
              </p:cNvPr>
              <p:cNvSpPr txBox="1"/>
              <p:nvPr/>
            </p:nvSpPr>
            <p:spPr bwMode="auto">
              <a:xfrm>
                <a:off x="5665668" y="3963442"/>
                <a:ext cx="927721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5">
                <a:extLst>
                  <a:ext uri="{FF2B5EF4-FFF2-40B4-BE49-F238E27FC236}">
                    <a16:creationId xmlns:a16="http://schemas.microsoft.com/office/drawing/2014/main" id="{5EE30F94-B1B4-8D20-CFFC-BBA17CDAF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5668" y="3963442"/>
                <a:ext cx="927721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B2FA145-0FDC-8D9B-A9C6-46E22CD6DA7F}"/>
              </a:ext>
            </a:extLst>
          </p:cNvPr>
          <p:cNvSpPr txBox="1"/>
          <p:nvPr/>
        </p:nvSpPr>
        <p:spPr bwMode="auto">
          <a:xfrm>
            <a:off x="3135694" y="456816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b="0" i="0" u="none" strike="noStrike" dirty="0">
                <a:effectLst/>
                <a:latin typeface="Linux Libertine"/>
              </a:rPr>
              <a:t>Called gyromagnetic ratio or g-factor.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710BDC-6263-1615-47FB-1E01D827E9F7}"/>
                  </a:ext>
                </a:extLst>
              </p:cNvPr>
              <p:cNvSpPr txBox="1"/>
              <p:nvPr/>
            </p:nvSpPr>
            <p:spPr bwMode="auto">
              <a:xfrm>
                <a:off x="3131840" y="764704"/>
                <a:ext cx="42484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確定了電子自旋的大小為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=1/2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710BDC-6263-1615-47FB-1E01D827E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764704"/>
                <a:ext cx="4248473" cy="369332"/>
              </a:xfrm>
              <a:prstGeom prst="rect">
                <a:avLst/>
              </a:prstGeom>
              <a:blipFill>
                <a:blip r:embed="rId8"/>
                <a:stretch>
                  <a:fillRect l="-119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66AAB8-3C4B-588A-1015-B04D534C6B55}"/>
                  </a:ext>
                </a:extLst>
              </p:cNvPr>
              <p:cNvSpPr txBox="1"/>
              <p:nvPr/>
            </p:nvSpPr>
            <p:spPr>
              <a:xfrm>
                <a:off x="3171223" y="5837246"/>
                <a:ext cx="3444276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⊃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e>
                      </m:acc>
                      <m:r>
                        <a:rPr lang="zh-TW" altLang="en-US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66AAB8-3C4B-588A-1015-B04D534C6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23" y="5837246"/>
                <a:ext cx="3444276" cy="566694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25543D6-3F1F-1A3A-A278-FD3F8EF196BB}"/>
              </a:ext>
            </a:extLst>
          </p:cNvPr>
          <p:cNvSpPr txBox="1"/>
          <p:nvPr/>
        </p:nvSpPr>
        <p:spPr bwMode="auto">
          <a:xfrm>
            <a:off x="3147463" y="5393787"/>
            <a:ext cx="46648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電子在磁場中，能量將多一個項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9768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6" grpId="0" animBg="1"/>
      <p:bldP spid="2" grpId="0"/>
      <p:bldP spid="9" grpId="0"/>
      <p:bldP spid="11" grpId="0" animBg="1"/>
      <p:bldP spid="13" grpId="0"/>
      <p:bldP spid="5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FC49625B-6FD3-9602-8ADF-FFC291B518AF}"/>
                  </a:ext>
                </a:extLst>
              </p:cNvPr>
              <p:cNvSpPr/>
              <p:nvPr/>
            </p:nvSpPr>
            <p:spPr>
              <a:xfrm>
                <a:off x="826159" y="4313703"/>
                <a:ext cx="1406272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">
                <a:extLst>
                  <a:ext uri="{FF2B5EF4-FFF2-40B4-BE49-F238E27FC236}">
                    <a16:creationId xmlns:a16="http://schemas.microsoft.com/office/drawing/2014/main" id="{FC49625B-6FD3-9602-8ADF-FFC291B51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59" y="4313703"/>
                <a:ext cx="1406272" cy="552459"/>
              </a:xfrm>
              <a:prstGeom prst="rect">
                <a:avLst/>
              </a:prstGeom>
              <a:blipFill>
                <a:blip r:embed="rId2"/>
                <a:stretch>
                  <a:fillRect l="-18919" t="-57778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">
                <a:extLst>
                  <a:ext uri="{FF2B5EF4-FFF2-40B4-BE49-F238E27FC236}">
                    <a16:creationId xmlns:a16="http://schemas.microsoft.com/office/drawing/2014/main" id="{A6AABB57-4FD6-3666-136A-CCD0A90E77C2}"/>
                  </a:ext>
                </a:extLst>
              </p:cNvPr>
              <p:cNvSpPr/>
              <p:nvPr/>
            </p:nvSpPr>
            <p:spPr>
              <a:xfrm>
                <a:off x="2631073" y="4331056"/>
                <a:ext cx="1552196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1">
                <a:extLst>
                  <a:ext uri="{FF2B5EF4-FFF2-40B4-BE49-F238E27FC236}">
                    <a16:creationId xmlns:a16="http://schemas.microsoft.com/office/drawing/2014/main" id="{A6AABB57-4FD6-3666-136A-CCD0A90E7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073" y="4331056"/>
                <a:ext cx="1552196" cy="552459"/>
              </a:xfrm>
              <a:prstGeom prst="rect">
                <a:avLst/>
              </a:prstGeom>
              <a:blipFill>
                <a:blip r:embed="rId3"/>
                <a:stretch>
                  <a:fillRect l="-12195" t="-57778" b="-9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9E412FA5-358A-8356-3B92-8E2F58A82D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553" y="213091"/>
                <a:ext cx="790276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只有兩個本徵態，一般稱為自旋向上及自旋向下。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9E412FA5-358A-8356-3B92-8E2F58A82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2553" y="213091"/>
                <a:ext cx="7902767" cy="369332"/>
              </a:xfrm>
              <a:prstGeom prst="rect">
                <a:avLst/>
              </a:prstGeom>
              <a:blipFill>
                <a:blip r:embed="rId4"/>
                <a:stretch>
                  <a:fillRect l="-803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15">
            <a:extLst>
              <a:ext uri="{FF2B5EF4-FFF2-40B4-BE49-F238E27FC236}">
                <a16:creationId xmlns:a16="http://schemas.microsoft.com/office/drawing/2014/main" id="{473B796F-3C93-02BF-2A45-5203F45D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8088" y="920795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BA248C2D-13DA-4AF8-9CB9-A73BCC767D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03988" y="63187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Oval 18">
            <a:extLst>
              <a:ext uri="{FF2B5EF4-FFF2-40B4-BE49-F238E27FC236}">
                <a16:creationId xmlns:a16="http://schemas.microsoft.com/office/drawing/2014/main" id="{2C22C4F4-D368-8790-7E04-1ED95B1EF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564" y="794575"/>
            <a:ext cx="4333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" name="Line 19">
            <a:extLst>
              <a:ext uri="{FF2B5EF4-FFF2-40B4-BE49-F238E27FC236}">
                <a16:creationId xmlns:a16="http://schemas.microsoft.com/office/drawing/2014/main" id="{8A32034D-14B4-DA71-0940-FD2B016B5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43052" y="108191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AutoShape 20">
            <a:extLst>
              <a:ext uri="{FF2B5EF4-FFF2-40B4-BE49-F238E27FC236}">
                <a16:creationId xmlns:a16="http://schemas.microsoft.com/office/drawing/2014/main" id="{CC0F5C2D-448E-BCF5-4E9E-78FB35219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001" y="1055732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" name="AutoShape 22">
            <a:extLst>
              <a:ext uri="{FF2B5EF4-FFF2-40B4-BE49-F238E27FC236}">
                <a16:creationId xmlns:a16="http://schemas.microsoft.com/office/drawing/2014/main" id="{EAFAE8D6-5464-6C85-33CD-244D2C8519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42989" y="788225"/>
            <a:ext cx="935038" cy="287338"/>
          </a:xfrm>
          <a:prstGeom prst="curvedUpArrow">
            <a:avLst>
              <a:gd name="adj1" fmla="val 65083"/>
              <a:gd name="adj2" fmla="val 130166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1">
                <a:extLst>
                  <a:ext uri="{FF2B5EF4-FFF2-40B4-BE49-F238E27FC236}">
                    <a16:creationId xmlns:a16="http://schemas.microsoft.com/office/drawing/2014/main" id="{28D9EBE9-A2A8-62D8-9EBC-E89953527C2C}"/>
                  </a:ext>
                </a:extLst>
              </p:cNvPr>
              <p:cNvSpPr/>
              <p:nvPr/>
            </p:nvSpPr>
            <p:spPr>
              <a:xfrm>
                <a:off x="727475" y="649002"/>
                <a:ext cx="2812543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矩形 1">
                <a:extLst>
                  <a:ext uri="{FF2B5EF4-FFF2-40B4-BE49-F238E27FC236}">
                    <a16:creationId xmlns:a16="http://schemas.microsoft.com/office/drawing/2014/main" id="{28D9EBE9-A2A8-62D8-9EBC-E89953527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75" y="649002"/>
                <a:ext cx="2812543" cy="796628"/>
              </a:xfrm>
              <a:prstGeom prst="rect">
                <a:avLst/>
              </a:prstGeom>
              <a:blipFill>
                <a:blip r:embed="rId5"/>
                <a:stretch>
                  <a:fillRect l="-5405" t="-192188" r="-34685" b="-2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1">
                <a:extLst>
                  <a:ext uri="{FF2B5EF4-FFF2-40B4-BE49-F238E27FC236}">
                    <a16:creationId xmlns:a16="http://schemas.microsoft.com/office/drawing/2014/main" id="{49B65BE0-655C-79B5-34EF-C5A3D570BCC4}"/>
                  </a:ext>
                </a:extLst>
              </p:cNvPr>
              <p:cNvSpPr/>
              <p:nvPr/>
            </p:nvSpPr>
            <p:spPr>
              <a:xfrm>
                <a:off x="4998402" y="649002"/>
                <a:ext cx="2160240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矩形 1">
                <a:extLst>
                  <a:ext uri="{FF2B5EF4-FFF2-40B4-BE49-F238E27FC236}">
                    <a16:creationId xmlns:a16="http://schemas.microsoft.com/office/drawing/2014/main" id="{49B65BE0-655C-79B5-34EF-C5A3D570B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402" y="649002"/>
                <a:ext cx="2160240" cy="796628"/>
              </a:xfrm>
              <a:prstGeom prst="rect">
                <a:avLst/>
              </a:prstGeom>
              <a:blipFill>
                <a:blip r:embed="rId6"/>
                <a:stretch>
                  <a:fillRect l="-4094" t="-192188" r="-42105" b="-27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6" descr="fig42">
            <a:extLst>
              <a:ext uri="{FF2B5EF4-FFF2-40B4-BE49-F238E27FC236}">
                <a16:creationId xmlns:a16="http://schemas.microsoft.com/office/drawing/2014/main" id="{52578D95-663C-8492-BAF6-695BBF10E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7" t="-202" r="9693" b="47890"/>
          <a:stretch/>
        </p:blipFill>
        <p:spPr bwMode="auto">
          <a:xfrm>
            <a:off x="7716485" y="1569505"/>
            <a:ext cx="1169001" cy="87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BC0DF-FE81-B163-5C7A-9B05FCD98C89}"/>
                  </a:ext>
                </a:extLst>
              </p:cNvPr>
              <p:cNvSpPr txBox="1"/>
              <p:nvPr/>
            </p:nvSpPr>
            <p:spPr bwMode="auto">
              <a:xfrm>
                <a:off x="683038" y="1475355"/>
                <a:ext cx="65638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這是測量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有確定結果、電子在測量後會崩潰進入的兩個狀態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BC0DF-FE81-B163-5C7A-9B05FCD98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038" y="1475355"/>
                <a:ext cx="6563874" cy="369332"/>
              </a:xfrm>
              <a:prstGeom prst="rect">
                <a:avLst/>
              </a:prstGeom>
              <a:blipFill>
                <a:blip r:embed="rId8"/>
                <a:stretch>
                  <a:fillRect l="-772" t="-6667" r="-772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AA5F4A9-5F55-A4EF-4F1F-CE324F2A5354}"/>
              </a:ext>
            </a:extLst>
          </p:cNvPr>
          <p:cNvSpPr txBox="1"/>
          <p:nvPr/>
        </p:nvSpPr>
        <p:spPr bwMode="auto">
          <a:xfrm>
            <a:off x="727475" y="6257118"/>
            <a:ext cx="83239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推想電子自旋所有可能狀態都是這樣</a:t>
            </a:r>
            <a:r>
              <a:rPr lang="en-TW"/>
              <a:t>的線性疊加</a:t>
            </a:r>
            <a:r>
              <a:rPr lang="en-GB" dirty="0"/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都可以以行向量表示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8ED38-E632-3150-A473-D9DA5D09D410}"/>
                  </a:ext>
                </a:extLst>
              </p:cNvPr>
              <p:cNvSpPr txBox="1"/>
              <p:nvPr/>
            </p:nvSpPr>
            <p:spPr bwMode="auto">
              <a:xfrm>
                <a:off x="727037" y="4914449"/>
                <a:ext cx="81584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>
                    <a:latin typeface="+mj-ea"/>
                    <a:ea typeface="+mj-ea"/>
                  </a:rPr>
                  <a:t>接下來會討論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因此有時會保留方向的標記以免混淆</a:t>
                </a:r>
                <a:r>
                  <a:rPr lang="en-US" dirty="0"/>
                  <a:t>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8ED38-E632-3150-A473-D9DA5D09D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037" y="4914449"/>
                <a:ext cx="8158449" cy="369332"/>
              </a:xfrm>
              <a:prstGeom prst="rect">
                <a:avLst/>
              </a:prstGeom>
              <a:blipFill>
                <a:blip r:embed="rId9"/>
                <a:stretch>
                  <a:fillRect l="-622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CACFEE15-529A-8902-A9FA-F0467238B570}"/>
                  </a:ext>
                </a:extLst>
              </p:cNvPr>
              <p:cNvSpPr/>
              <p:nvPr/>
            </p:nvSpPr>
            <p:spPr>
              <a:xfrm>
                <a:off x="4314537" y="5703633"/>
                <a:ext cx="3220341" cy="5534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kumimoji="0" lang="zh-TW" altLang="en-US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𝜓</m:t>
                            </m:r>
                          </m:e>
                        </m:d>
                      </m:e>
                    </m:d>
                    <m:r>
                      <a:rPr kumimoji="0" lang="en-US" altLang="zh-TW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𝑧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i="1" smtClean="0">
                                <a:latin typeface="Cambria Math"/>
                                <a:ea typeface="Cambria Math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+</m:t>
                    </m:r>
                  </m:oMath>
                </a14:m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CACFEE15-529A-8902-A9FA-F0467238B5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537" y="5703633"/>
                <a:ext cx="3220341" cy="553485"/>
              </a:xfrm>
              <a:prstGeom prst="rect">
                <a:avLst/>
              </a:prstGeom>
              <a:blipFill>
                <a:blip r:embed="rId10"/>
                <a:stretch>
                  <a:fillRect l="-9804" t="-61364" b="-9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5">
            <a:extLst>
              <a:ext uri="{FF2B5EF4-FFF2-40B4-BE49-F238E27FC236}">
                <a16:creationId xmlns:a16="http://schemas.microsoft.com/office/drawing/2014/main" id="{E464AB93-435C-68A3-6E59-5CBA00F69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53" y="5344288"/>
            <a:ext cx="50461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這兩個狀態的線性疊加也會是一個可能狀態。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CF12EFE3-048B-E340-57D3-1DCA4763D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08" y="3860878"/>
            <a:ext cx="7789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這兩個</a:t>
            </a:r>
            <a:r>
              <a:rPr lang="zh-TW" altLang="en-US" sz="1800" dirty="0"/>
              <a:t>態構成二維線性空間</a:t>
            </a:r>
            <a:r>
              <a:rPr lang="zh-TW" altLang="en-US" dirty="0"/>
              <a:t>的一組基底，因此</a:t>
            </a:r>
            <a:r>
              <a:rPr lang="zh-TW" altLang="en-US" sz="1800" dirty="0"/>
              <a:t>可以寫成行向量：</a:t>
            </a:r>
            <a:endParaRPr lang="en-US" altLang="zh-TW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9F0CF-C99A-E6E1-5DBB-460B48D5ED76}"/>
              </a:ext>
            </a:extLst>
          </p:cNvPr>
          <p:cNvSpPr txBox="1"/>
          <p:nvPr/>
        </p:nvSpPr>
        <p:spPr bwMode="auto">
          <a:xfrm>
            <a:off x="735454" y="5789327"/>
            <a:ext cx="5046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這樣的疊加</a:t>
            </a:r>
            <a:r>
              <a:rPr kumimoji="0" lang="zh-TW" altLang="en-US" sz="1800" dirty="0">
                <a:solidFill>
                  <a:srgbClr val="000000"/>
                </a:solidFill>
              </a:rPr>
              <a:t>可以寫成一個</a:t>
            </a:r>
            <a:r>
              <a:rPr kumimoji="0" lang="zh-TW" altLang="en-US" sz="1800" dirty="0">
                <a:solidFill>
                  <a:srgbClr val="FF0000"/>
                </a:solidFill>
              </a:rPr>
              <a:t>行向量</a:t>
            </a:r>
            <a:r>
              <a:rPr kumimoji="0" lang="zh-TW" altLang="en-US" sz="1800" dirty="0">
                <a:solidFill>
                  <a:srgbClr val="000000"/>
                </a:solidFill>
              </a:rPr>
              <a:t>：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4BEFC-C4C5-4F65-FA5A-8B93347B7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t="19764" r="38653" b="13231"/>
          <a:stretch/>
        </p:blipFill>
        <p:spPr bwMode="auto">
          <a:xfrm>
            <a:off x="2903449" y="1884734"/>
            <a:ext cx="2039929" cy="15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785F93-B8A5-CCA3-E426-C659BA1084F3}"/>
              </a:ext>
            </a:extLst>
          </p:cNvPr>
          <p:cNvSpPr/>
          <p:nvPr/>
        </p:nvSpPr>
        <p:spPr>
          <a:xfrm>
            <a:off x="4439323" y="1884734"/>
            <a:ext cx="490968" cy="8292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D6B94-1024-3CDD-A90C-BBF28AF56E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806" t="63675" r="30211"/>
          <a:stretch/>
        </p:blipFill>
        <p:spPr>
          <a:xfrm>
            <a:off x="722508" y="1875751"/>
            <a:ext cx="1972317" cy="1536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C2819-87BF-8B61-F0E8-33DA50FF29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2748" t="75594" r="20042" b="14073"/>
          <a:stretch/>
        </p:blipFill>
        <p:spPr>
          <a:xfrm>
            <a:off x="1038641" y="2369595"/>
            <a:ext cx="490654" cy="437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36AAC9-1C2A-33B4-49D6-9AE6532531E1}"/>
                  </a:ext>
                </a:extLst>
              </p:cNvPr>
              <p:cNvSpPr txBox="1"/>
              <p:nvPr/>
            </p:nvSpPr>
            <p:spPr bwMode="auto">
              <a:xfrm>
                <a:off x="735454" y="3489442"/>
                <a:ext cx="83239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n-ea"/>
                    <a:ea typeface="+mn-ea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/>
                  <a:t>就是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</a:t>
                </a:r>
                <a:r>
                  <a:rPr lang="en-US" dirty="0" err="1"/>
                  <a:t>實驗由下方離開的電子的狀態</a:t>
                </a:r>
                <a:r>
                  <a:rPr lang="en-US" dirty="0"/>
                  <a:t>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就是由上方離開的狀態。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36AAC9-1C2A-33B4-49D6-9AE653253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454" y="3489442"/>
                <a:ext cx="8323968" cy="369332"/>
              </a:xfrm>
              <a:prstGeom prst="rect">
                <a:avLst/>
              </a:prstGeom>
              <a:blipFill>
                <a:blip r:embed="rId13"/>
                <a:stretch>
                  <a:fillRect l="-762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6EE0E5-5891-8FA0-0FD5-85293B31047D}"/>
                  </a:ext>
                </a:extLst>
              </p:cNvPr>
              <p:cNvSpPr txBox="1"/>
              <p:nvPr/>
            </p:nvSpPr>
            <p:spPr bwMode="auto">
              <a:xfrm>
                <a:off x="1713064" y="2859719"/>
                <a:ext cx="31995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6EE0E5-5891-8FA0-0FD5-85293B310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064" y="2859719"/>
                <a:ext cx="319958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4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7" grpId="0"/>
      <p:bldP spid="11" grpId="0"/>
      <p:bldP spid="12" grpId="0" animBg="1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8308" name="矩形 5"/>
              <p:cNvSpPr>
                <a:spLocks noChangeArrowheads="1"/>
              </p:cNvSpPr>
              <p:nvPr/>
            </p:nvSpPr>
            <p:spPr bwMode="auto">
              <a:xfrm>
                <a:off x="644241" y="1385888"/>
                <a:ext cx="55360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ahoma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最後總要有停止之處，能量不能再降，將此態記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8308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4241" y="1385888"/>
                <a:ext cx="5536095" cy="369332"/>
              </a:xfrm>
              <a:prstGeom prst="rect">
                <a:avLst/>
              </a:prstGeom>
              <a:blipFill>
                <a:blip r:embed="rId2"/>
                <a:stretch>
                  <a:fillRect l="-915" t="-106452" r="-229" b="-1612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611560" y="2933864"/>
                <a:ext cx="7513223" cy="495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是</a:t>
                </a:r>
                <a:r>
                  <a:rPr lang="zh-TW" altLang="en-US" sz="1800" dirty="0"/>
                  <a:t>能量本徵態</a:t>
                </a:r>
                <a:r>
                  <a:rPr lang="zh-TW" altLang="en-US" dirty="0"/>
                  <a:t>，本徵值為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zh-TW" altLang="en-US" i="1">
                            <a:latin typeface="Cambria Math"/>
                          </a:rPr>
                          <m:t>𝜔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dirty="0"/>
                  <a:t>，能量最低，</a:t>
                </a:r>
                <a:r>
                  <a:rPr lang="zh-TW" altLang="en-US" sz="1800" dirty="0"/>
                  <a:t>就稱為基態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Ground State</a:t>
                </a:r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2933864"/>
                <a:ext cx="7513223" cy="495136"/>
              </a:xfrm>
              <a:prstGeom prst="rect">
                <a:avLst/>
              </a:prstGeom>
              <a:blipFill>
                <a:blip r:embed="rId3"/>
                <a:stretch>
                  <a:fillRect l="-4223" t="-68293" b="-107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21792" y="2417263"/>
                <a:ext cx="1853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cs typeface="Times New Roman" pitchFamily="18" charset="0"/>
                  </a:rPr>
                  <a:t>此態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的能量：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2" y="2417263"/>
                <a:ext cx="1853905" cy="369332"/>
              </a:xfrm>
              <a:prstGeom prst="rect">
                <a:avLst/>
              </a:prstGeom>
              <a:blipFill>
                <a:blip r:embed="rId4"/>
                <a:stretch>
                  <a:fillRect l="-2041" t="-113333" r="-2041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22715" y="2265223"/>
                <a:ext cx="3815403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715" y="2265223"/>
                <a:ext cx="3815403" cy="616451"/>
              </a:xfrm>
              <a:prstGeom prst="rect">
                <a:avLst/>
              </a:prstGeom>
              <a:blipFill>
                <a:blip r:embed="rId5"/>
                <a:stretch>
                  <a:fillRect l="-2318" t="-44000" r="-4636" b="-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566910" y="1805564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910" y="1805564"/>
                <a:ext cx="1096519" cy="369332"/>
              </a:xfrm>
              <a:prstGeom prst="rect">
                <a:avLst/>
              </a:prstGeom>
              <a:blipFill>
                <a:blip r:embed="rId6"/>
                <a:stretch>
                  <a:fillRect l="-12500" t="-11000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018C3AA-71EE-6FAC-ED16-A78C9753C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3576269"/>
            <a:ext cx="2427538" cy="199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/>
              <p:nvPr/>
            </p:nvSpPr>
            <p:spPr bwMode="auto">
              <a:xfrm>
                <a:off x="3955931" y="4120932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474DA3-E44B-D3D1-44D3-21D5121EE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931" y="4120932"/>
                <a:ext cx="279649" cy="344966"/>
              </a:xfrm>
              <a:prstGeom prst="rect">
                <a:avLst/>
              </a:prstGeom>
              <a:blipFill>
                <a:blip r:embed="rId8"/>
                <a:stretch>
                  <a:fillRect r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/>
              <p:nvPr/>
            </p:nvSpPr>
            <p:spPr bwMode="auto">
              <a:xfrm>
                <a:off x="3960817" y="4575047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CF1D90-E768-9292-AE8D-C112CC29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0817" y="4575047"/>
                <a:ext cx="279649" cy="3449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731C6-5BE9-517C-170A-F3EFD65E86AD}"/>
                  </a:ext>
                </a:extLst>
              </p:cNvPr>
              <p:cNvSpPr txBox="1"/>
              <p:nvPr/>
            </p:nvSpPr>
            <p:spPr bwMode="auto">
              <a:xfrm>
                <a:off x="640641" y="1791174"/>
                <a:ext cx="30335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顯然必需滿足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條件：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1731C6-5BE9-517C-170A-F3EFD65E8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641" y="1791174"/>
                <a:ext cx="3033508" cy="369332"/>
              </a:xfrm>
              <a:prstGeom prst="rect">
                <a:avLst/>
              </a:prstGeom>
              <a:blipFill>
                <a:blip r:embed="rId10"/>
                <a:stretch>
                  <a:fillRect l="-1667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/>
              <p:nvPr/>
            </p:nvSpPr>
            <p:spPr bwMode="auto">
              <a:xfrm>
                <a:off x="4605532" y="5209559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12781C-4056-E854-3F38-E021A46C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5532" y="5209559"/>
                <a:ext cx="593308" cy="338554"/>
              </a:xfrm>
              <a:prstGeom prst="rect">
                <a:avLst/>
              </a:prstGeom>
              <a:blipFill>
                <a:blip r:embed="rId11"/>
                <a:stretch>
                  <a:fillRect l="-33333" t="-107407" r="-22917" b="-1851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B10A7A0C-4A44-90F5-3349-F0A53689ED7C}"/>
                  </a:ext>
                </a:extLst>
              </p:cNvPr>
              <p:cNvSpPr txBox="1"/>
              <p:nvPr/>
            </p:nvSpPr>
            <p:spPr bwMode="auto">
              <a:xfrm>
                <a:off x="629044" y="916333"/>
                <a:ext cx="609020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從任一能量本徵態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出發，</a:t>
                </a:r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連續使用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降低能量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2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字方塊 21">
                <a:extLst>
                  <a:ext uri="{FF2B5EF4-FFF2-40B4-BE49-F238E27FC236}">
                    <a16:creationId xmlns:a16="http://schemas.microsoft.com/office/drawing/2014/main" id="{B10A7A0C-4A44-90F5-3349-F0A53689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044" y="916333"/>
                <a:ext cx="6090208" cy="400110"/>
              </a:xfrm>
              <a:prstGeom prst="rect">
                <a:avLst/>
              </a:prstGeom>
              <a:blipFill>
                <a:blip r:embed="rId12"/>
                <a:stretch>
                  <a:fillRect l="-833" t="-100000" b="-15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own Arrow 15">
            <a:extLst>
              <a:ext uri="{FF2B5EF4-FFF2-40B4-BE49-F238E27FC236}">
                <a16:creationId xmlns:a16="http://schemas.microsoft.com/office/drawing/2014/main" id="{E766CF0F-4031-54AC-73F2-CC8937A1B96D}"/>
              </a:ext>
            </a:extLst>
          </p:cNvPr>
          <p:cNvSpPr/>
          <p:nvPr/>
        </p:nvSpPr>
        <p:spPr>
          <a:xfrm flipH="1">
            <a:off x="3809196" y="4541735"/>
            <a:ext cx="220950" cy="37827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58805A12-9D90-84CD-6670-F918FE2DA9CE}"/>
                  </a:ext>
                </a:extLst>
              </p:cNvPr>
              <p:cNvSpPr txBox="1"/>
              <p:nvPr/>
            </p:nvSpPr>
            <p:spPr bwMode="auto">
              <a:xfrm>
                <a:off x="4534361" y="4721540"/>
                <a:ext cx="102501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文字方塊 21">
                <a:extLst>
                  <a:ext uri="{FF2B5EF4-FFF2-40B4-BE49-F238E27FC236}">
                    <a16:creationId xmlns:a16="http://schemas.microsoft.com/office/drawing/2014/main" id="{58805A12-9D90-84CD-6670-F918FE2DA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4361" y="4721540"/>
                <a:ext cx="1025018" cy="338554"/>
              </a:xfrm>
              <a:prstGeom prst="rect">
                <a:avLst/>
              </a:prstGeom>
              <a:blipFill>
                <a:blip r:embed="rId13"/>
                <a:stretch>
                  <a:fillRect l="-25926" t="-111111" r="-19753" b="-1814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1">
                <a:extLst>
                  <a:ext uri="{FF2B5EF4-FFF2-40B4-BE49-F238E27FC236}">
                    <a16:creationId xmlns:a16="http://schemas.microsoft.com/office/drawing/2014/main" id="{4F3561C0-EF38-4D07-5419-5E7B5CDCDBA1}"/>
                  </a:ext>
                </a:extLst>
              </p:cNvPr>
              <p:cNvSpPr txBox="1"/>
              <p:nvPr/>
            </p:nvSpPr>
            <p:spPr bwMode="auto">
              <a:xfrm>
                <a:off x="4605532" y="4352869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文字方塊 21">
                <a:extLst>
                  <a:ext uri="{FF2B5EF4-FFF2-40B4-BE49-F238E27FC236}">
                    <a16:creationId xmlns:a16="http://schemas.microsoft.com/office/drawing/2014/main" id="{4F3561C0-EF38-4D07-5419-5E7B5CDC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5532" y="4352869"/>
                <a:ext cx="593308" cy="338554"/>
              </a:xfrm>
              <a:prstGeom prst="rect">
                <a:avLst/>
              </a:prstGeom>
              <a:blipFill>
                <a:blip r:embed="rId14"/>
                <a:stretch>
                  <a:fillRect l="-35417" t="-103571" r="-25000" b="-17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1">
                <a:extLst>
                  <a:ext uri="{FF2B5EF4-FFF2-40B4-BE49-F238E27FC236}">
                    <a16:creationId xmlns:a16="http://schemas.microsoft.com/office/drawing/2014/main" id="{6C22A1E8-72A2-466E-BB94-AA8A844A6593}"/>
                  </a:ext>
                </a:extLst>
              </p:cNvPr>
              <p:cNvSpPr txBox="1"/>
              <p:nvPr/>
            </p:nvSpPr>
            <p:spPr bwMode="auto">
              <a:xfrm>
                <a:off x="4534360" y="3903731"/>
                <a:ext cx="102501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sz="1600" i="1">
                                  <a:latin typeface="Cambria Math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文字方塊 21">
                <a:extLst>
                  <a:ext uri="{FF2B5EF4-FFF2-40B4-BE49-F238E27FC236}">
                    <a16:creationId xmlns:a16="http://schemas.microsoft.com/office/drawing/2014/main" id="{6C22A1E8-72A2-466E-BB94-AA8A844A6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4360" y="3903731"/>
                <a:ext cx="1025018" cy="338554"/>
              </a:xfrm>
              <a:prstGeom prst="rect">
                <a:avLst/>
              </a:prstGeom>
              <a:blipFill>
                <a:blip r:embed="rId15"/>
                <a:stretch>
                  <a:fillRect l="-25926" t="-107143" r="-19753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8E74221-3C2C-F29E-87AC-2E95915AFF20}"/>
              </a:ext>
            </a:extLst>
          </p:cNvPr>
          <p:cNvCxnSpPr/>
          <p:nvPr/>
        </p:nvCxnSpPr>
        <p:spPr>
          <a:xfrm flipV="1">
            <a:off x="3674148" y="2355661"/>
            <a:ext cx="415005" cy="438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own Arrow 30">
            <a:extLst>
              <a:ext uri="{FF2B5EF4-FFF2-40B4-BE49-F238E27FC236}">
                <a16:creationId xmlns:a16="http://schemas.microsoft.com/office/drawing/2014/main" id="{943B880D-190F-9B7E-6DF5-8F01E5AB1AF5}"/>
              </a:ext>
            </a:extLst>
          </p:cNvPr>
          <p:cNvSpPr/>
          <p:nvPr/>
        </p:nvSpPr>
        <p:spPr>
          <a:xfrm flipH="1">
            <a:off x="3694614" y="4960049"/>
            <a:ext cx="220950" cy="37827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9510DF-5EBA-FF6D-4855-DEBCDB26461A}"/>
                  </a:ext>
                </a:extLst>
              </p:cNvPr>
              <p:cNvSpPr txBox="1"/>
              <p:nvPr/>
            </p:nvSpPr>
            <p:spPr bwMode="auto">
              <a:xfrm>
                <a:off x="3409393" y="4960049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9510DF-5EBA-FF6D-4855-DEBCDB264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9393" y="4960049"/>
                <a:ext cx="279649" cy="34496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6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3122514" y="2137034"/>
                <a:ext cx="2526654" cy="7645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l-GR" altLang="zh-TW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en-US" altLang="zh-TW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altLang="zh-TW" sz="1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kumimoji="0" lang="zh-TW" altLang="en-US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kumimoji="0" lang="zh-TW" altLang="el-GR" sz="1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kumimoji="0" lang="en-US" altLang="zh-TW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zh-TW" altLang="en-US" sz="1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514" y="2137034"/>
                <a:ext cx="2526654" cy="764505"/>
              </a:xfrm>
              <a:prstGeom prst="rect">
                <a:avLst/>
              </a:prstGeom>
              <a:blipFill>
                <a:blip r:embed="rId2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1470205" y="3900680"/>
                <a:ext cx="5748167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是測量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對應本徵值</m:t>
                    </m:r>
                    <m:r>
                      <a:rPr kumimoji="0" lang="en-US" altLang="zh-TW" sz="1800" i="1">
                        <a:solidFill>
                          <a:srgbClr val="00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205" y="3900680"/>
                <a:ext cx="5748167" cy="378758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/>
              <p:cNvSpPr/>
              <p:nvPr/>
            </p:nvSpPr>
            <p:spPr>
              <a:xfrm>
                <a:off x="1475656" y="3414692"/>
                <a:ext cx="7470908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的分量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等於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測量得到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FF0000"/>
                        </a:solidFill>
                        <a:latin typeface="Cambria Math"/>
                      </a:rPr>
                      <m:t>結果是</m:t>
                    </m:r>
                    <m:r>
                      <a:rPr kumimoji="0" lang="zh-TW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對應本徵值</m:t>
                    </m:r>
                    <m:r>
                      <a:rPr kumimoji="0" lang="en-US" altLang="zh-TW" sz="1800" i="1">
                        <a:solidFill>
                          <a:srgbClr val="FF0000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的振幅。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414692"/>
                <a:ext cx="7470908" cy="378758"/>
              </a:xfrm>
              <a:prstGeom prst="rect">
                <a:avLst/>
              </a:prstGeom>
              <a:blipFill>
                <a:blip r:embed="rId4"/>
                <a:stretch>
                  <a:fillRect l="-679" t="-3226" r="-170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456F74A-863A-A2B5-D12D-2BDB0DDD62A5}"/>
              </a:ext>
            </a:extLst>
          </p:cNvPr>
          <p:cNvSpPr txBox="1"/>
          <p:nvPr/>
        </p:nvSpPr>
        <p:spPr bwMode="auto">
          <a:xfrm>
            <a:off x="3563888" y="1179016"/>
            <a:ext cx="252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Measurement Theorem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/>
              <p:nvPr/>
            </p:nvSpPr>
            <p:spPr bwMode="auto">
              <a:xfrm>
                <a:off x="1470205" y="4431898"/>
                <a:ext cx="612067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此</a:t>
                </a:r>
                <a:r>
                  <a:rPr lang="zh-TW" altLang="en-US" sz="1800" dirty="0"/>
                  <a:t>測量使粒子的狀態由</a:t>
                </a:r>
                <a14:m>
                  <m:oMath xmlns:m="http://schemas.openxmlformats.org/officeDocument/2006/math"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kumimoji="0" lang="el-GR" altLang="zh-TW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kumimoji="0" lang="zh-TW" altLang="en-US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瞬間崩潰成了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zh-TW" altLang="en-US" sz="1800" b="0" dirty="0">
                    <a:solidFill>
                      <a:srgbClr val="000000"/>
                    </a:solidFill>
                  </a:rPr>
                  <a:t>：</a:t>
                </a:r>
                <a:endParaRPr kumimoji="0" lang="en-US" altLang="zh-TW" sz="1800" b="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文字方塊 4">
                <a:extLst>
                  <a:ext uri="{FF2B5EF4-FFF2-40B4-BE49-F238E27FC236}">
                    <a16:creationId xmlns:a16="http://schemas.microsoft.com/office/drawing/2014/main" id="{DC3FF27D-55BB-6FE3-AB76-302D8845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0205" y="4431898"/>
                <a:ext cx="6120679" cy="369332"/>
              </a:xfrm>
              <a:prstGeom prst="rect">
                <a:avLst/>
              </a:prstGeom>
              <a:blipFill>
                <a:blip r:embed="rId5"/>
                <a:stretch>
                  <a:fillRect l="-828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/>
              <p:nvPr/>
            </p:nvSpPr>
            <p:spPr bwMode="auto">
              <a:xfrm>
                <a:off x="6502540" y="4391374"/>
                <a:ext cx="1835696" cy="45038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kumimoji="0" lang="zh-TW" altLang="en-US" sz="1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̂"/>
                              <m:ctrlPr>
                                <a:rPr kumimoji="0" lang="zh-TW" alt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kumimoji="0" lang="en-US" altLang="zh-TW" sz="1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  <m:r>
                            <m:rPr>
                              <m:brk m:alnAt="1"/>
                            </m:rP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kumimoji="0" lang="en-US" altLang="zh-TW" sz="1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groupChr>
                      <m:sSub>
                        <m:sSub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TW" altLang="en-US" sz="1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kumimoji="0" lang="zh-TW" altLang="el-GR" sz="1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TW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zh-TW" altLang="en-US" sz="1800" dirty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7" name="文字方塊 7">
                <a:extLst>
                  <a:ext uri="{FF2B5EF4-FFF2-40B4-BE49-F238E27FC236}">
                    <a16:creationId xmlns:a16="http://schemas.microsoft.com/office/drawing/2014/main" id="{B716E474-DDCE-8605-D8AE-090F1F87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2540" y="4391374"/>
                <a:ext cx="1835696" cy="4503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12">
                <a:extLst>
                  <a:ext uri="{FF2B5EF4-FFF2-40B4-BE49-F238E27FC236}">
                    <a16:creationId xmlns:a16="http://schemas.microsoft.com/office/drawing/2014/main" id="{78A0BBDA-D0E0-D0B4-1CF6-D41BA2C6DD77}"/>
                  </a:ext>
                </a:extLst>
              </p:cNvPr>
              <p:cNvSpPr/>
              <p:nvPr/>
            </p:nvSpPr>
            <p:spPr>
              <a:xfrm>
                <a:off x="1475656" y="1632213"/>
                <a:ext cx="6768752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狀態函數</a:t>
                </a:r>
                <a14:m>
                  <m:oMath xmlns:m="http://schemas.openxmlformats.org/officeDocument/2006/math">
                    <m:r>
                      <a:rPr kumimoji="0" lang="zh-TW" altLang="el-GR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可以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的本徵函數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TW" altLang="el-GR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e>
                      <m:sub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展開：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矩形 12">
                <a:extLst>
                  <a:ext uri="{FF2B5EF4-FFF2-40B4-BE49-F238E27FC236}">
                    <a16:creationId xmlns:a16="http://schemas.microsoft.com/office/drawing/2014/main" id="{78A0BBDA-D0E0-D0B4-1CF6-D41BA2C6DD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632213"/>
                <a:ext cx="6768752" cy="378758"/>
              </a:xfrm>
              <a:prstGeom prst="rect">
                <a:avLst/>
              </a:prstGeom>
              <a:blipFill>
                <a:blip r:embed="rId7"/>
                <a:stretch>
                  <a:fillRect l="-750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12">
                <a:extLst>
                  <a:ext uri="{FF2B5EF4-FFF2-40B4-BE49-F238E27FC236}">
                    <a16:creationId xmlns:a16="http://schemas.microsoft.com/office/drawing/2014/main" id="{BFAC9551-D5E2-9CEE-E73A-BAFF8642DCB4}"/>
                  </a:ext>
                </a:extLst>
              </p:cNvPr>
              <p:cNvSpPr/>
              <p:nvPr/>
            </p:nvSpPr>
            <p:spPr>
              <a:xfrm>
                <a:off x="1475656" y="2971477"/>
                <a:ext cx="6768752" cy="37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測量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的結果只會是其本徵值之一。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矩形 12">
                <a:extLst>
                  <a:ext uri="{FF2B5EF4-FFF2-40B4-BE49-F238E27FC236}">
                    <a16:creationId xmlns:a16="http://schemas.microsoft.com/office/drawing/2014/main" id="{BFAC9551-D5E2-9CEE-E73A-BAFF8642D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971477"/>
                <a:ext cx="6768752" cy="378758"/>
              </a:xfrm>
              <a:prstGeom prst="rect">
                <a:avLst/>
              </a:prstGeom>
              <a:blipFill>
                <a:blip r:embed="rId8"/>
                <a:stretch>
                  <a:fillRect l="-750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3953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24217" y="1001409"/>
                <a:ext cx="4396640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𝑧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17" y="1001409"/>
                <a:ext cx="4396640" cy="554254"/>
              </a:xfrm>
              <a:prstGeom prst="rect">
                <a:avLst/>
              </a:prstGeom>
              <a:blipFill>
                <a:blip r:embed="rId2"/>
                <a:stretch>
                  <a:fillRect l="-1149" t="-57778" b="-9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43864" y="1631523"/>
            <a:ext cx="74650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>
                <a:solidFill>
                  <a:srgbClr val="000000"/>
                </a:solidFill>
              </a:rPr>
              <a:t>這個電子的一般自旋狀態是</a:t>
            </a:r>
            <a:r>
              <a:rPr lang="zh-TW" altLang="en-US" sz="1800" dirty="0"/>
              <a:t>自旋向上及自旋向下狀態</a:t>
            </a:r>
            <a:r>
              <a:rPr kumimoji="0" lang="zh-TW" altLang="en-US" sz="1800" dirty="0">
                <a:solidFill>
                  <a:srgbClr val="000000"/>
                </a:solidFill>
              </a:rPr>
              <a:t>的疊加。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84ED7-F907-4F70-AB7E-D789EFCCE794}"/>
                  </a:ext>
                </a:extLst>
              </p:cNvPr>
              <p:cNvSpPr txBox="1"/>
              <p:nvPr/>
            </p:nvSpPr>
            <p:spPr bwMode="auto">
              <a:xfrm>
                <a:off x="837215" y="2743682"/>
                <a:ext cx="8256905" cy="553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狀態，量測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方向自旋，結果為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的振幅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，機率就是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。</m:t>
                    </m:r>
                  </m:oMath>
                </a14:m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584ED7-F907-4F70-AB7E-D789EFCCE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215" y="2743682"/>
                <a:ext cx="8256905" cy="553485"/>
              </a:xfrm>
              <a:prstGeom prst="rect">
                <a:avLst/>
              </a:prstGeom>
              <a:blipFill>
                <a:blip r:embed="rId3"/>
                <a:stretch>
                  <a:fillRect l="-61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4F61CA-BDB6-0C73-843D-2B3DD2910764}"/>
                  </a:ext>
                </a:extLst>
              </p:cNvPr>
              <p:cNvSpPr txBox="1"/>
              <p:nvPr/>
            </p:nvSpPr>
            <p:spPr bwMode="auto">
              <a:xfrm>
                <a:off x="837215" y="3275396"/>
                <a:ext cx="7740650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結果為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的振幅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機率就是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4F61CA-BDB6-0C73-843D-2B3DD2910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215" y="3275396"/>
                <a:ext cx="7740650" cy="495136"/>
              </a:xfrm>
              <a:prstGeom prst="rect">
                <a:avLst/>
              </a:prstGeom>
              <a:blipFill>
                <a:blip r:embed="rId4"/>
                <a:stretch>
                  <a:fillRect l="-655" b="-24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B6A4965-B42D-145F-64EE-D90E55AD755E}"/>
              </a:ext>
            </a:extLst>
          </p:cNvPr>
          <p:cNvSpPr txBox="1"/>
          <p:nvPr/>
        </p:nvSpPr>
        <p:spPr bwMode="auto">
          <a:xfrm>
            <a:off x="862060" y="4221088"/>
            <a:ext cx="6158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這就是這兩個係數的物理意義。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機率總和必須等於一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39E2D-12C0-0B65-9647-849882C8F46D}"/>
                  </a:ext>
                </a:extLst>
              </p:cNvPr>
              <p:cNvSpPr txBox="1"/>
              <p:nvPr/>
            </p:nvSpPr>
            <p:spPr bwMode="auto">
              <a:xfrm>
                <a:off x="890660" y="4679786"/>
                <a:ext cx="201622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E39E2D-12C0-0B65-9647-849882C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0660" y="4679786"/>
                <a:ext cx="20162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FFBAB-9A4C-4AD7-62CF-97E93D85E28F}"/>
              </a:ext>
            </a:extLst>
          </p:cNvPr>
          <p:cNvSpPr txBox="1"/>
          <p:nvPr/>
        </p:nvSpPr>
        <p:spPr bwMode="auto">
          <a:xfrm>
            <a:off x="2992283" y="4688207"/>
            <a:ext cx="5761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這就是歸一化條件。此式可以以行向量內積表示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42700A-6BF3-6AC9-A0AB-5C3F08E1D06F}"/>
                  </a:ext>
                </a:extLst>
              </p:cNvPr>
              <p:cNvSpPr txBox="1"/>
              <p:nvPr/>
            </p:nvSpPr>
            <p:spPr bwMode="auto">
              <a:xfrm>
                <a:off x="889593" y="5229200"/>
                <a:ext cx="3536990" cy="5534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42700A-6BF3-6AC9-A0AB-5C3F08E1D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593" y="5229200"/>
                <a:ext cx="3536990" cy="553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1">
            <a:extLst>
              <a:ext uri="{FF2B5EF4-FFF2-40B4-BE49-F238E27FC236}">
                <a16:creationId xmlns:a16="http://schemas.microsoft.com/office/drawing/2014/main" id="{4A68C46B-1BEC-D7C1-DBD4-670BBA4D1B40}"/>
              </a:ext>
            </a:extLst>
          </p:cNvPr>
          <p:cNvSpPr/>
          <p:nvPr/>
        </p:nvSpPr>
        <p:spPr>
          <a:xfrm>
            <a:off x="813858" y="2357721"/>
            <a:ext cx="8521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dirty="0">
                <a:latin typeface="+mj-ea"/>
              </a:rPr>
              <a:t>已知：測量某量時得某本徵值的機率，等於</a:t>
            </a:r>
            <a:r>
              <a:rPr kumimoji="0" lang="zh-TW" altLang="en-US" dirty="0">
                <a:latin typeface="+mj-ea"/>
                <a:ea typeface="+mj-ea"/>
              </a:rPr>
              <a:t>被測</a:t>
            </a:r>
            <a:r>
              <a:rPr kumimoji="0" lang="zh-TW" altLang="en-US" dirty="0">
                <a:solidFill>
                  <a:schemeClr val="tx1"/>
                </a:solidFill>
                <a:latin typeface="+mj-ea"/>
                <a:ea typeface="+mj-ea"/>
              </a:rPr>
              <a:t>狀態對該本徵態展開的分量平方</a:t>
            </a:r>
            <a:r>
              <a:rPr lang="zh-TW" altLang="en-US" sz="1800" dirty="0">
                <a:solidFill>
                  <a:schemeClr val="tx1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100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6" grpId="0" animBg="1"/>
      <p:bldP spid="7" grpId="0"/>
      <p:bldP spid="8" grpId="0" animBg="1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56021" y="1322924"/>
            <a:ext cx="247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狀態：行向量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482283" y="2207319"/>
            <a:ext cx="1470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1800" dirty="0"/>
              <a:t>物理量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10"/>
              <p:cNvSpPr txBox="1">
                <a:spLocks noChangeArrowheads="1"/>
              </p:cNvSpPr>
              <p:nvPr/>
            </p:nvSpPr>
            <p:spPr bwMode="auto">
              <a:xfrm>
                <a:off x="1503883" y="2224949"/>
                <a:ext cx="230765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Hermitian</a:t>
                </a: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矩陣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48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3883" y="2224949"/>
                <a:ext cx="2307651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91" name="Text Box 14"/>
              <p:cNvSpPr txBox="1">
                <a:spLocks noChangeArrowheads="1"/>
              </p:cNvSpPr>
              <p:nvPr/>
            </p:nvSpPr>
            <p:spPr bwMode="auto">
              <a:xfrm>
                <a:off x="446473" y="3557031"/>
                <a:ext cx="56131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kumimoji="0" lang="zh-TW" altLang="en-US" sz="1800" dirty="0"/>
                  <a:t>把</a:t>
                </a: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的矩陣</a:t>
                </a:r>
                <a:r>
                  <a:rPr kumimoji="0" lang="zh-TW" altLang="en-US" sz="1800" dirty="0"/>
                  <a:t>放入此式就可得到測量期望值。</a:t>
                </a:r>
              </a:p>
            </p:txBody>
          </p:sp>
        </mc:Choice>
        <mc:Fallback xmlns="">
          <p:sp>
            <p:nvSpPr>
              <p:cNvPr id="20491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473" y="3557031"/>
                <a:ext cx="5613137" cy="369332"/>
              </a:xfrm>
              <a:prstGeom prst="rect">
                <a:avLst/>
              </a:prstGeom>
              <a:blipFill>
                <a:blip r:embed="rId3"/>
                <a:stretch>
                  <a:fillRect l="-903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96077" y="4050511"/>
                <a:ext cx="4430187" cy="5535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acc>
                        <m:accPr>
                          <m:chr m:val="̂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7" y="4050511"/>
                <a:ext cx="4430187" cy="553549"/>
              </a:xfrm>
              <a:prstGeom prst="rect">
                <a:avLst/>
              </a:prstGeom>
              <a:blipFill>
                <a:blip r:embed="rId4"/>
                <a:stretch>
                  <a:fillRect t="-57778" b="-9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/>
              <p:nvPr/>
            </p:nvSpPr>
            <p:spPr bwMode="auto">
              <a:xfrm>
                <a:off x="496077" y="5545944"/>
                <a:ext cx="1799065" cy="3787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l-GR" i="1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61AA2A2B-EBBF-CD56-4F09-2C05B55DF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077" y="5545944"/>
                <a:ext cx="1799065" cy="378758"/>
              </a:xfrm>
              <a:prstGeom prst="rect">
                <a:avLst/>
              </a:prstGeom>
              <a:blipFill>
                <a:blip r:embed="rId5"/>
                <a:stretch>
                  <a:fillRect l="-3497" t="-103226" r="-7692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3D98972-6E28-C3F3-D596-008A4BE6B025}"/>
                  </a:ext>
                </a:extLst>
              </p:cNvPr>
              <p:cNvSpPr/>
              <p:nvPr/>
            </p:nvSpPr>
            <p:spPr>
              <a:xfrm>
                <a:off x="2041139" y="1210642"/>
                <a:ext cx="242380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F3D98972-6E28-C3F3-D596-008A4BE6B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139" y="1210642"/>
                <a:ext cx="2423804" cy="554254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4">
                <a:extLst>
                  <a:ext uri="{FF2B5EF4-FFF2-40B4-BE49-F238E27FC236}">
                    <a16:creationId xmlns:a16="http://schemas.microsoft.com/office/drawing/2014/main" id="{CB1428D9-9649-450A-8725-7DD52A4723FB}"/>
                  </a:ext>
                </a:extLst>
              </p:cNvPr>
              <p:cNvSpPr/>
              <p:nvPr/>
            </p:nvSpPr>
            <p:spPr>
              <a:xfrm>
                <a:off x="3944937" y="2115210"/>
                <a:ext cx="1776393" cy="55354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4">
                <a:extLst>
                  <a:ext uri="{FF2B5EF4-FFF2-40B4-BE49-F238E27FC236}">
                    <a16:creationId xmlns:a16="http://schemas.microsoft.com/office/drawing/2014/main" id="{CB1428D9-9649-450A-8725-7DD52A472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937" y="2115210"/>
                <a:ext cx="1776393" cy="553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326C287-03D1-D274-FEEE-1754267784A9}"/>
                  </a:ext>
                </a:extLst>
              </p:cNvPr>
              <p:cNvSpPr txBox="1"/>
              <p:nvPr/>
            </p:nvSpPr>
            <p:spPr bwMode="auto">
              <a:xfrm>
                <a:off x="2316846" y="5458548"/>
                <a:ext cx="2768949" cy="5535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326C287-03D1-D274-FEEE-17542677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6846" y="5458548"/>
                <a:ext cx="2768949" cy="553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0">
            <a:extLst>
              <a:ext uri="{FF2B5EF4-FFF2-40B4-BE49-F238E27FC236}">
                <a16:creationId xmlns:a16="http://schemas.microsoft.com/office/drawing/2014/main" id="{93421C6E-3259-1AA3-6E92-4C5CB4E1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21" y="2825993"/>
            <a:ext cx="55356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線性</a:t>
            </a:r>
            <a:r>
              <a:rPr lang="zh-TW" altLang="en-US" sz="1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算子作用於狀態函數，就對應矩陣乘上行向量！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E143972-D142-88C8-A799-25848D6E84E4}"/>
                  </a:ext>
                </a:extLst>
              </p:cNvPr>
              <p:cNvSpPr txBox="1"/>
              <p:nvPr/>
            </p:nvSpPr>
            <p:spPr bwMode="auto">
              <a:xfrm>
                <a:off x="5978275" y="2744632"/>
                <a:ext cx="1836161" cy="5535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0E143972-D142-88C8-A799-25848D6E8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8275" y="2744632"/>
                <a:ext cx="1836161" cy="553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2AF7E4-3C9B-C28A-6FCC-3E8D2069EE51}"/>
              </a:ext>
            </a:extLst>
          </p:cNvPr>
          <p:cNvSpPr txBox="1"/>
          <p:nvPr/>
        </p:nvSpPr>
        <p:spPr bwMode="auto">
          <a:xfrm>
            <a:off x="496077" y="6111126"/>
            <a:ext cx="5401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算子的本徵態問題，就是矩陣的本徵向量問題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68EAC4-7A39-135F-79D4-030EE3C03CFF}"/>
              </a:ext>
            </a:extLst>
          </p:cNvPr>
          <p:cNvSpPr txBox="1"/>
          <p:nvPr/>
        </p:nvSpPr>
        <p:spPr bwMode="auto">
          <a:xfrm>
            <a:off x="488600" y="4661972"/>
            <a:ext cx="5401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算子的期望值，就是矩陣的矩陣元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74596-67E2-29E8-FEDE-CB4FF506D092}"/>
              </a:ext>
            </a:extLst>
          </p:cNvPr>
          <p:cNvSpPr txBox="1"/>
          <p:nvPr/>
        </p:nvSpPr>
        <p:spPr bwMode="auto">
          <a:xfrm>
            <a:off x="2885709" y="721880"/>
            <a:ext cx="1947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自旋的量子世界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18D33-C1EB-D4D8-89ED-573EB99D1A2C}"/>
              </a:ext>
            </a:extLst>
          </p:cNvPr>
          <p:cNvSpPr txBox="1"/>
          <p:nvPr/>
        </p:nvSpPr>
        <p:spPr bwMode="auto">
          <a:xfrm>
            <a:off x="2644432" y="341221"/>
            <a:ext cx="2601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符號與觀念的自然演化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9D9429-912A-76A9-1050-1FD065FA2793}"/>
                  </a:ext>
                </a:extLst>
              </p:cNvPr>
              <p:cNvSpPr txBox="1"/>
              <p:nvPr/>
            </p:nvSpPr>
            <p:spPr bwMode="auto">
              <a:xfrm>
                <a:off x="5157513" y="4362698"/>
                <a:ext cx="3375348" cy="5240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𝐻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9D9429-912A-76A9-1050-1FD065FA2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7513" y="4362698"/>
                <a:ext cx="3375348" cy="524054"/>
              </a:xfrm>
              <a:prstGeom prst="rect">
                <a:avLst/>
              </a:prstGeom>
              <a:blipFill>
                <a:blip r:embed="rId10"/>
                <a:stretch>
                  <a:fillRect t="-2381"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F3814997-AFD4-318F-B82F-C7AF0BA28BA7}"/>
                  </a:ext>
                </a:extLst>
              </p:cNvPr>
              <p:cNvSpPr txBox="1"/>
              <p:nvPr/>
            </p:nvSpPr>
            <p:spPr bwMode="auto">
              <a:xfrm>
                <a:off x="5148064" y="5445224"/>
                <a:ext cx="3722494" cy="6163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20">
                <a:extLst>
                  <a:ext uri="{FF2B5EF4-FFF2-40B4-BE49-F238E27FC236}">
                    <a16:creationId xmlns:a16="http://schemas.microsoft.com/office/drawing/2014/main" id="{F3814997-AFD4-318F-B82F-C7AF0BA28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064" y="5445224"/>
                <a:ext cx="3722494" cy="6163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5A0F1B-1741-E8B7-EE57-D2ECBC96E338}"/>
              </a:ext>
            </a:extLst>
          </p:cNvPr>
          <p:cNvSpPr txBox="1"/>
          <p:nvPr/>
        </p:nvSpPr>
        <p:spPr bwMode="auto">
          <a:xfrm>
            <a:off x="5122067" y="3996543"/>
            <a:ext cx="3214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例如能量期望值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C40AA-8D0F-D1A0-C830-24CAE8AD13BF}"/>
              </a:ext>
            </a:extLst>
          </p:cNvPr>
          <p:cNvSpPr txBox="1"/>
          <p:nvPr/>
        </p:nvSpPr>
        <p:spPr bwMode="auto">
          <a:xfrm>
            <a:off x="5101201" y="5039702"/>
            <a:ext cx="3214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例如定態，即能量本徵態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6111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091590" y="845157"/>
                <a:ext cx="1776393" cy="55354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1800" b="0" i="1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590" y="845157"/>
                <a:ext cx="1776393" cy="5535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025849" y="3023025"/>
                <a:ext cx="1818382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849" y="3023025"/>
                <a:ext cx="1818382" cy="610936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17712" y="2586305"/>
                <a:ext cx="79928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因此</a:t>
                </a:r>
                <a:r>
                  <a:rPr lang="zh-TW" altLang="en-US" sz="1800" dirty="0"/>
                  <a:t>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所對應的矩陣是對角化的！</a:t>
                </a:r>
                <a:r>
                  <a:rPr lang="zh-TW" altLang="en-US" dirty="0"/>
                  <a:t>對角上的矩陣元素就是對應的本徵值！</a:t>
                </a: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712" y="2586305"/>
                <a:ext cx="7992888" cy="369332"/>
              </a:xfrm>
              <a:prstGeom prst="rect">
                <a:avLst/>
              </a:prstGeom>
              <a:blipFill>
                <a:blip r:embed="rId4"/>
                <a:stretch>
                  <a:fillRect l="-79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611CDD87-3A43-CD17-0FDD-8EFA80DAE1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861" y="431909"/>
                <a:ext cx="47604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算子對應於線性變換，則是</a:t>
                </a: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的矩陣，</a:t>
                </a:r>
              </a:p>
            </p:txBody>
          </p:sp>
        </mc:Choice>
        <mc:Fallback xmlns="">
          <p:sp>
            <p:nvSpPr>
              <p:cNvPr id="23" name="Text Box 10">
                <a:extLst>
                  <a:ext uri="{FF2B5EF4-FFF2-40B4-BE49-F238E27FC236}">
                    <a16:creationId xmlns:a16="http://schemas.microsoft.com/office/drawing/2014/main" id="{611CDD87-3A43-CD17-0FDD-8EFA80DAE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861" y="431909"/>
                <a:ext cx="4760447" cy="369332"/>
              </a:xfrm>
              <a:prstGeom prst="rect">
                <a:avLst/>
              </a:prstGeom>
              <a:blipFill>
                <a:blip r:embed="rId5"/>
                <a:stretch>
                  <a:fillRect l="-1333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97EB73D9-9A83-4DA6-0261-4DE83801ABEA}"/>
                  </a:ext>
                </a:extLst>
              </p:cNvPr>
              <p:cNvSpPr/>
              <p:nvPr/>
            </p:nvSpPr>
            <p:spPr>
              <a:xfrm>
                <a:off x="541885" y="4353295"/>
                <a:ext cx="4028988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97EB73D9-9A83-4DA6-0261-4DE83801AB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85" y="4353295"/>
                <a:ext cx="4028988" cy="610936"/>
              </a:xfrm>
              <a:prstGeom prst="rect">
                <a:avLst/>
              </a:prstGeom>
              <a:blipFill>
                <a:blip r:embed="rId6"/>
                <a:stretch>
                  <a:fillRect l="-1572" t="-42857" r="-5031" b="-8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60B312-FF42-5449-DF52-1C14944A708D}"/>
                  </a:ext>
                </a:extLst>
              </p:cNvPr>
              <p:cNvSpPr txBox="1"/>
              <p:nvPr/>
            </p:nvSpPr>
            <p:spPr bwMode="auto">
              <a:xfrm>
                <a:off x="4570873" y="4128159"/>
                <a:ext cx="34436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本徵態，本徵值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160B312-FF42-5449-DF52-1C14944A7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873" y="4128159"/>
                <a:ext cx="3443606" cy="369332"/>
              </a:xfrm>
              <a:prstGeom prst="rect">
                <a:avLst/>
              </a:prstGeom>
              <a:blipFill>
                <a:blip r:embed="rId7"/>
                <a:stretch>
                  <a:fillRect l="-9191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F11C7F-DB40-1BFC-47BC-CB166A5052C6}"/>
                  </a:ext>
                </a:extLst>
              </p:cNvPr>
              <p:cNvSpPr txBox="1"/>
              <p:nvPr/>
            </p:nvSpPr>
            <p:spPr bwMode="auto">
              <a:xfrm>
                <a:off x="5053732" y="5373035"/>
                <a:ext cx="3384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是本徵態，本徵值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FF11C7F-DB40-1BFC-47BC-CB166A50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53732" y="5373035"/>
                <a:ext cx="3384376" cy="369332"/>
              </a:xfrm>
              <a:prstGeom prst="rect">
                <a:avLst/>
              </a:prstGeom>
              <a:blipFill>
                <a:blip r:embed="rId8"/>
                <a:stretch>
                  <a:fillRect l="-9328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F3F2A3-996E-0B89-F845-AF1D7AA5CCB5}"/>
              </a:ext>
            </a:extLst>
          </p:cNvPr>
          <p:cNvSpPr txBox="1"/>
          <p:nvPr/>
        </p:nvSpPr>
        <p:spPr bwMode="auto">
          <a:xfrm>
            <a:off x="541885" y="3921247"/>
            <a:ext cx="14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確認一下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8">
                <a:extLst>
                  <a:ext uri="{FF2B5EF4-FFF2-40B4-BE49-F238E27FC236}">
                    <a16:creationId xmlns:a16="http://schemas.microsoft.com/office/drawing/2014/main" id="{38DA9105-1CCE-2DC7-630B-216781ED3169}"/>
                  </a:ext>
                </a:extLst>
              </p:cNvPr>
              <p:cNvSpPr/>
              <p:nvPr/>
            </p:nvSpPr>
            <p:spPr>
              <a:xfrm>
                <a:off x="541885" y="5464627"/>
                <a:ext cx="4476225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8">
                <a:extLst>
                  <a:ext uri="{FF2B5EF4-FFF2-40B4-BE49-F238E27FC236}">
                    <a16:creationId xmlns:a16="http://schemas.microsoft.com/office/drawing/2014/main" id="{38DA9105-1CCE-2DC7-630B-216781ED31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85" y="5464627"/>
                <a:ext cx="4476225" cy="616451"/>
              </a:xfrm>
              <a:prstGeom prst="rect">
                <a:avLst/>
              </a:prstGeom>
              <a:blipFill>
                <a:blip r:embed="rId9"/>
                <a:stretch>
                  <a:fillRect l="-1130" t="-44000" r="-3955" b="-8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485C42-2C20-02CE-78F4-04B89F17AC91}"/>
                  </a:ext>
                </a:extLst>
              </p:cNvPr>
              <p:cNvSpPr txBox="1"/>
              <p:nvPr/>
            </p:nvSpPr>
            <p:spPr bwMode="auto">
              <a:xfrm>
                <a:off x="417712" y="1407267"/>
                <a:ext cx="4572000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FF0000"/>
                    </a:solidFill>
                  </a:rPr>
                  <a:t>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FF0000"/>
                    </a:solidFill>
                  </a:rPr>
                  <a:t>就是</a:t>
                </a:r>
                <a:r>
                  <a:rPr kumimoji="0" lang="zh-TW" altLang="en-US" dirty="0">
                    <a:solidFill>
                      <a:srgbClr val="FF0000"/>
                    </a:solidFill>
                  </a:rPr>
                  <a:t>就是最重要的例子</a:t>
                </a:r>
                <a:r>
                  <a:rPr kumimoji="0" lang="zh-TW" altLang="en-US" sz="1800" dirty="0">
                    <a:solidFill>
                      <a:srgbClr val="FF0000"/>
                    </a:solidFill>
                  </a:rPr>
                  <a:t>。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485C42-2C20-02CE-78F4-04B89F17A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712" y="1407267"/>
                <a:ext cx="4572000" cy="391261"/>
              </a:xfrm>
              <a:prstGeom prst="rect">
                <a:avLst/>
              </a:prstGeom>
              <a:blipFill>
                <a:blip r:embed="rId10"/>
                <a:stretch>
                  <a:fillRect l="-1385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7B017-872A-C82F-98AF-0C1031307B2A}"/>
                  </a:ext>
                </a:extLst>
              </p:cNvPr>
              <p:cNvSpPr txBox="1"/>
              <p:nvPr/>
            </p:nvSpPr>
            <p:spPr bwMode="auto">
              <a:xfrm>
                <a:off x="395536" y="1988840"/>
                <a:ext cx="5939609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算子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的本徵態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dirty="0"/>
                  <a:t>是二維空間的基底。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7B017-872A-C82F-98AF-0C1031307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988840"/>
                <a:ext cx="5939609" cy="554254"/>
              </a:xfrm>
              <a:prstGeom prst="rect">
                <a:avLst/>
              </a:prstGeom>
              <a:blipFill>
                <a:blip r:embed="rId11"/>
                <a:stretch>
                  <a:fillRect l="-106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B42E61-9829-F630-311D-3F2BF00DA4FB}"/>
                  </a:ext>
                </a:extLst>
              </p:cNvPr>
              <p:cNvSpPr txBox="1"/>
              <p:nvPr/>
            </p:nvSpPr>
            <p:spPr bwMode="auto">
              <a:xfrm>
                <a:off x="4570873" y="4491766"/>
                <a:ext cx="4139952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/>
                  <a:t>矩陣的</a:t>
                </a:r>
                <a:r>
                  <a:rPr lang="en-TW" dirty="0"/>
                  <a:t>本徵</a:t>
                </a:r>
                <a:r>
                  <a:rPr lang="en-GB" dirty="0"/>
                  <a:t>向量</a:t>
                </a:r>
                <a:r>
                  <a:rPr lang="en-TW" dirty="0"/>
                  <a:t>，本徵值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B42E61-9829-F630-311D-3F2BF00DA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0873" y="4491766"/>
                <a:ext cx="4139952" cy="554254"/>
              </a:xfrm>
              <a:prstGeom prst="rect">
                <a:avLst/>
              </a:prstGeom>
              <a:blipFill>
                <a:blip r:embed="rId12"/>
                <a:stretch>
                  <a:fillRect r="-307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3117C-22A6-1ADB-867B-2B8AE523A14D}"/>
                  </a:ext>
                </a:extLst>
              </p:cNvPr>
              <p:cNvSpPr txBox="1"/>
              <p:nvPr/>
            </p:nvSpPr>
            <p:spPr bwMode="auto">
              <a:xfrm>
                <a:off x="5018111" y="5729258"/>
                <a:ext cx="4234410" cy="55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/>
                  <a:t>矩陣</a:t>
                </a:r>
                <a:r>
                  <a:rPr lang="en-TW" dirty="0"/>
                  <a:t>本徵</a:t>
                </a:r>
                <a:r>
                  <a:rPr lang="en-GB" dirty="0"/>
                  <a:t>向量</a:t>
                </a:r>
                <a:r>
                  <a:rPr lang="en-TW" dirty="0"/>
                  <a:t>，本徵值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Cambria Math"/>
                      </a:rPr>
                      <m:t>−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ℏ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613117C-22A6-1ADB-867B-2B8AE523A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8111" y="5729258"/>
                <a:ext cx="4234410" cy="552459"/>
              </a:xfrm>
              <a:prstGeom prst="rect">
                <a:avLst/>
              </a:prstGeom>
              <a:blipFill>
                <a:blip r:embed="rId13"/>
                <a:stretch>
                  <a:fillRect b="-45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6352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D2CD1D2A-7B05-46F0-D99F-480144097FD2}"/>
                  </a:ext>
                </a:extLst>
              </p:cNvPr>
              <p:cNvSpPr/>
              <p:nvPr/>
            </p:nvSpPr>
            <p:spPr>
              <a:xfrm>
                <a:off x="4016160" y="372675"/>
                <a:ext cx="4598436" cy="4277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D2CD1D2A-7B05-46F0-D99F-480144097F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160" y="372675"/>
                <a:ext cx="4598436" cy="427746"/>
              </a:xfrm>
              <a:prstGeom prst="rect">
                <a:avLst/>
              </a:prstGeom>
              <a:blipFill>
                <a:blip r:embed="rId2"/>
                <a:stretch>
                  <a:fillRect t="-85294" r="-3306" b="-1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DBD42323-DFBF-64FF-F638-C774A9139312}"/>
                  </a:ext>
                </a:extLst>
              </p:cNvPr>
              <p:cNvSpPr/>
              <p:nvPr/>
            </p:nvSpPr>
            <p:spPr>
              <a:xfrm>
                <a:off x="1187624" y="1227272"/>
                <a:ext cx="5718568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ra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DBD42323-DFBF-64FF-F638-C774A91393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227272"/>
                <a:ext cx="5718568" cy="910699"/>
              </a:xfrm>
              <a:prstGeom prst="rect">
                <a:avLst/>
              </a:prstGeom>
              <a:blipFill>
                <a:blip r:embed="rId3"/>
                <a:stretch>
                  <a:fillRect l="-13304" t="-158904" r="-19956" b="-24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6">
                <a:extLst>
                  <a:ext uri="{FF2B5EF4-FFF2-40B4-BE49-F238E27FC236}">
                    <a16:creationId xmlns:a16="http://schemas.microsoft.com/office/drawing/2014/main" id="{1ECB0A2B-9C9B-B4D4-ED18-E20E91FB163D}"/>
                  </a:ext>
                </a:extLst>
              </p:cNvPr>
              <p:cNvSpPr/>
              <p:nvPr/>
            </p:nvSpPr>
            <p:spPr>
              <a:xfrm>
                <a:off x="1187624" y="3162581"/>
                <a:ext cx="168161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6">
                <a:extLst>
                  <a:ext uri="{FF2B5EF4-FFF2-40B4-BE49-F238E27FC236}">
                    <a16:creationId xmlns:a16="http://schemas.microsoft.com/office/drawing/2014/main" id="{1ECB0A2B-9C9B-B4D4-ED18-E20E91FB1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62581"/>
                <a:ext cx="1681614" cy="554254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DCF51CA4-C6EA-2601-49D5-9F5E9A79CEE7}"/>
                  </a:ext>
                </a:extLst>
              </p:cNvPr>
              <p:cNvSpPr/>
              <p:nvPr/>
            </p:nvSpPr>
            <p:spPr>
              <a:xfrm>
                <a:off x="1187624" y="3789040"/>
                <a:ext cx="2310889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矩形 11">
                <a:extLst>
                  <a:ext uri="{FF2B5EF4-FFF2-40B4-BE49-F238E27FC236}">
                    <a16:creationId xmlns:a16="http://schemas.microsoft.com/office/drawing/2014/main" id="{DCF51CA4-C6EA-2601-49D5-9F5E9A79C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789040"/>
                <a:ext cx="2310889" cy="796628"/>
              </a:xfrm>
              <a:prstGeom prst="rect">
                <a:avLst/>
              </a:prstGeom>
              <a:blipFill>
                <a:blip r:embed="rId5"/>
                <a:stretch>
                  <a:fillRect l="-31148" t="-196825" r="-47541" b="-28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6">
                <a:extLst>
                  <a:ext uri="{FF2B5EF4-FFF2-40B4-BE49-F238E27FC236}">
                    <a16:creationId xmlns:a16="http://schemas.microsoft.com/office/drawing/2014/main" id="{296B544E-5F0E-45FA-F767-0AD179811952}"/>
                  </a:ext>
                </a:extLst>
              </p:cNvPr>
              <p:cNvSpPr/>
              <p:nvPr/>
            </p:nvSpPr>
            <p:spPr>
              <a:xfrm>
                <a:off x="1206394" y="4936280"/>
                <a:ext cx="168161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6">
                <a:extLst>
                  <a:ext uri="{FF2B5EF4-FFF2-40B4-BE49-F238E27FC236}">
                    <a16:creationId xmlns:a16="http://schemas.microsoft.com/office/drawing/2014/main" id="{296B544E-5F0E-45FA-F767-0AD179811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394" y="4936280"/>
                <a:ext cx="1681614" cy="554254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6">
                <a:extLst>
                  <a:ext uri="{FF2B5EF4-FFF2-40B4-BE49-F238E27FC236}">
                    <a16:creationId xmlns:a16="http://schemas.microsoft.com/office/drawing/2014/main" id="{E504C748-94FC-BF8B-F7C6-28CD27367524}"/>
                  </a:ext>
                </a:extLst>
              </p:cNvPr>
              <p:cNvSpPr/>
              <p:nvPr/>
            </p:nvSpPr>
            <p:spPr>
              <a:xfrm>
                <a:off x="1193403" y="6072907"/>
                <a:ext cx="2718886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6">
                <a:extLst>
                  <a:ext uri="{FF2B5EF4-FFF2-40B4-BE49-F238E27FC236}">
                    <a16:creationId xmlns:a16="http://schemas.microsoft.com/office/drawing/2014/main" id="{E504C748-94FC-BF8B-F7C6-28CD27367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3" y="6072907"/>
                <a:ext cx="2718886" cy="610936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6FD6D5C9-458B-8297-3996-1A1A4C50B5A3}"/>
                  </a:ext>
                </a:extLst>
              </p:cNvPr>
              <p:cNvSpPr/>
              <p:nvPr/>
            </p:nvSpPr>
            <p:spPr>
              <a:xfrm>
                <a:off x="4016160" y="6093685"/>
                <a:ext cx="2852448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7">
                <a:extLst>
                  <a:ext uri="{FF2B5EF4-FFF2-40B4-BE49-F238E27FC236}">
                    <a16:creationId xmlns:a16="http://schemas.microsoft.com/office/drawing/2014/main" id="{6FD6D5C9-458B-8297-3996-1A1A4C50B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160" y="6093685"/>
                <a:ext cx="2852448" cy="612732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EC200946-BB68-9D26-C6AB-80E1B41A7DA8}"/>
                  </a:ext>
                </a:extLst>
              </p:cNvPr>
              <p:cNvSpPr/>
              <p:nvPr/>
            </p:nvSpPr>
            <p:spPr>
              <a:xfrm>
                <a:off x="1187624" y="2189558"/>
                <a:ext cx="1715598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11">
                <a:extLst>
                  <a:ext uri="{FF2B5EF4-FFF2-40B4-BE49-F238E27FC236}">
                    <a16:creationId xmlns:a16="http://schemas.microsoft.com/office/drawing/2014/main" id="{EC200946-BB68-9D26-C6AB-80E1B41A7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189558"/>
                <a:ext cx="1715598" cy="554254"/>
              </a:xfrm>
              <a:prstGeom prst="rect">
                <a:avLst/>
              </a:prstGeom>
              <a:blipFill>
                <a:blip r:embed="rId9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75BCA1BA-5A34-051C-A042-FFBB711E09A8}"/>
                  </a:ext>
                </a:extLst>
              </p:cNvPr>
              <p:cNvSpPr/>
              <p:nvPr/>
            </p:nvSpPr>
            <p:spPr>
              <a:xfrm>
                <a:off x="3707975" y="3921052"/>
                <a:ext cx="1715598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75BCA1BA-5A34-051C-A042-FFBB711E09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75" y="3921052"/>
                <a:ext cx="1715598" cy="554254"/>
              </a:xfrm>
              <a:prstGeom prst="rect">
                <a:avLst/>
              </a:prstGeom>
              <a:blipFill>
                <a:blip r:embed="rId10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8D8D13-919D-B8BB-FD22-B6B8EEBE33E6}"/>
              </a:ext>
            </a:extLst>
          </p:cNvPr>
          <p:cNvSpPr txBox="1"/>
          <p:nvPr/>
        </p:nvSpPr>
        <p:spPr bwMode="auto">
          <a:xfrm>
            <a:off x="1191432" y="2780480"/>
            <a:ext cx="170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可以猜得到：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88DBEA-BFB1-9778-52EA-B844E2B46C90}"/>
                  </a:ext>
                </a:extLst>
              </p:cNvPr>
              <p:cNvSpPr txBox="1"/>
              <p:nvPr/>
            </p:nvSpPr>
            <p:spPr bwMode="auto">
              <a:xfrm>
                <a:off x="1193403" y="5586090"/>
                <a:ext cx="6415966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/>
                  <a:t>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</m:oMath>
                </a14:m>
                <a:r>
                  <a:rPr lang="en-TW" dirty="0"/>
                  <a:t>的組合，因此可以得到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/>
                  <a:t>的矩陣表示：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88DBEA-BFB1-9778-52EA-B844E2B4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403" y="5586090"/>
                <a:ext cx="6415966" cy="391261"/>
              </a:xfrm>
              <a:prstGeom prst="rect">
                <a:avLst/>
              </a:prstGeom>
              <a:blipFill>
                <a:blip r:embed="rId11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E2A5ED-D349-02A3-8334-DB8ED6B5C3C9}"/>
                  </a:ext>
                </a:extLst>
              </p:cNvPr>
              <p:cNvSpPr txBox="1"/>
              <p:nvPr/>
            </p:nvSpPr>
            <p:spPr bwMode="auto">
              <a:xfrm>
                <a:off x="1162997" y="428386"/>
                <a:ext cx="2952704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zh-TW" altLang="en-US" i="1">
                        <a:latin typeface="Cambria Math" panose="02040503050406030204" pitchFamily="18" charset="0"/>
                      </a:rPr>
                      <m:t>可以由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+−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得到：已知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E2A5ED-D349-02A3-8334-DB8ED6B5C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997" y="428386"/>
                <a:ext cx="2952704" cy="391261"/>
              </a:xfrm>
              <a:prstGeom prst="rect">
                <a:avLst/>
              </a:prstGeom>
              <a:blipFill>
                <a:blip r:embed="rId12"/>
                <a:stretch>
                  <a:fillRect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4F38918-02AE-5F2F-17BB-157C7C579D1A}"/>
              </a:ext>
            </a:extLst>
          </p:cNvPr>
          <p:cNvSpPr txBox="1"/>
          <p:nvPr/>
        </p:nvSpPr>
        <p:spPr bwMode="auto">
          <a:xfrm>
            <a:off x="1136920" y="825139"/>
            <a:ext cx="3185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用新的符號表示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ED3237C8-73A9-7DF7-EB46-9BFE0AD1D48D}"/>
                  </a:ext>
                </a:extLst>
              </p:cNvPr>
              <p:cNvSpPr/>
              <p:nvPr/>
            </p:nvSpPr>
            <p:spPr>
              <a:xfrm>
                <a:off x="7108222" y="1272401"/>
                <a:ext cx="1506374" cy="796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"/>
                          <m:endChr m:val="⟩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11">
                <a:extLst>
                  <a:ext uri="{FF2B5EF4-FFF2-40B4-BE49-F238E27FC236}">
                    <a16:creationId xmlns:a16="http://schemas.microsoft.com/office/drawing/2014/main" id="{ED3237C8-73A9-7DF7-EB46-9BFE0AD1D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222" y="1272401"/>
                <a:ext cx="1506374" cy="796628"/>
              </a:xfrm>
              <a:prstGeom prst="rect">
                <a:avLst/>
              </a:prstGeom>
              <a:blipFill>
                <a:blip r:embed="rId13"/>
                <a:stretch>
                  <a:fillRect l="-48333" t="-196825" r="-44167" b="-28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1F5FAD4-036F-3428-4C43-185D0B4C7225}"/>
                  </a:ext>
                </a:extLst>
              </p:cNvPr>
              <p:cNvSpPr/>
              <p:nvPr/>
            </p:nvSpPr>
            <p:spPr>
              <a:xfrm>
                <a:off x="3155905" y="2189291"/>
                <a:ext cx="1314527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1F5FAD4-036F-3428-4C43-185D0B4C72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905" y="2189291"/>
                <a:ext cx="1314527" cy="554254"/>
              </a:xfrm>
              <a:prstGeom prst="rect">
                <a:avLst/>
              </a:prstGeom>
              <a:blipFill>
                <a:blip r:embed="rId1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73A4799F-A511-3FFF-B0C8-6DE9DFE29BF4}"/>
                  </a:ext>
                </a:extLst>
              </p:cNvPr>
              <p:cNvSpPr/>
              <p:nvPr/>
            </p:nvSpPr>
            <p:spPr>
              <a:xfrm>
                <a:off x="5690846" y="3922847"/>
                <a:ext cx="1314527" cy="5524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11">
                <a:extLst>
                  <a:ext uri="{FF2B5EF4-FFF2-40B4-BE49-F238E27FC236}">
                    <a16:creationId xmlns:a16="http://schemas.microsoft.com/office/drawing/2014/main" id="{73A4799F-A511-3FFF-B0C8-6DE9DFE29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846" y="3922847"/>
                <a:ext cx="1314527" cy="552459"/>
              </a:xfrm>
              <a:prstGeom prst="rect">
                <a:avLst/>
              </a:prstGeom>
              <a:blipFill>
                <a:blip r:embed="rId1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96CA38-0B92-EC55-CFAF-F848BBA57E83}"/>
              </a:ext>
            </a:extLst>
          </p:cNvPr>
          <p:cNvSpPr txBox="1"/>
          <p:nvPr/>
        </p:nvSpPr>
        <p:spPr bwMode="auto">
          <a:xfrm>
            <a:off x="608749" y="3716835"/>
            <a:ext cx="1195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C81BF-81A3-EE22-0E33-F2F59F845078}"/>
              </a:ext>
            </a:extLst>
          </p:cNvPr>
          <p:cNvSpPr txBox="1"/>
          <p:nvPr/>
        </p:nvSpPr>
        <p:spPr bwMode="auto">
          <a:xfrm>
            <a:off x="1180026" y="4545914"/>
            <a:ext cx="170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可以猜得到：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6">
                <a:extLst>
                  <a:ext uri="{FF2B5EF4-FFF2-40B4-BE49-F238E27FC236}">
                    <a16:creationId xmlns:a16="http://schemas.microsoft.com/office/drawing/2014/main" id="{43AD318E-445D-5E0A-ABB9-06D387D66263}"/>
                  </a:ext>
                </a:extLst>
              </p:cNvPr>
              <p:cNvSpPr/>
              <p:nvPr/>
            </p:nvSpPr>
            <p:spPr>
              <a:xfrm>
                <a:off x="3155905" y="3138431"/>
                <a:ext cx="2017860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6">
                <a:extLst>
                  <a:ext uri="{FF2B5EF4-FFF2-40B4-BE49-F238E27FC236}">
                    <a16:creationId xmlns:a16="http://schemas.microsoft.com/office/drawing/2014/main" id="{43AD318E-445D-5E0A-ABB9-06D387D66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905" y="3138431"/>
                <a:ext cx="2017860" cy="554254"/>
              </a:xfrm>
              <a:prstGeom prst="rect">
                <a:avLst/>
              </a:prstGeom>
              <a:blipFill>
                <a:blip r:embed="rId1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2DB21F32-1CF0-0B6C-0C59-ABFFB41B7D69}"/>
                  </a:ext>
                </a:extLst>
              </p:cNvPr>
              <p:cNvSpPr/>
              <p:nvPr/>
            </p:nvSpPr>
            <p:spPr>
              <a:xfrm>
                <a:off x="5419723" y="3138431"/>
                <a:ext cx="1753044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2DB21F32-1CF0-0B6C-0C59-ABFFB41B7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723" y="3138431"/>
                <a:ext cx="1753044" cy="554254"/>
              </a:xfrm>
              <a:prstGeom prst="rect">
                <a:avLst/>
              </a:prstGeom>
              <a:blipFill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5425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4D4384-F01B-9B9B-FB57-A19C97894052}"/>
                  </a:ext>
                </a:extLst>
              </p:cNvPr>
              <p:cNvSpPr txBox="1"/>
              <p:nvPr/>
            </p:nvSpPr>
            <p:spPr bwMode="auto">
              <a:xfrm>
                <a:off x="660058" y="5987663"/>
                <a:ext cx="7440333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有了自旋角動量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的矩陣表示</a:t>
                </a:r>
                <a:r>
                  <a:rPr lang="en-TW">
                    <a:solidFill>
                      <a:srgbClr val="FF0000"/>
                    </a:solidFill>
                  </a:rPr>
                  <a:t>，有關自旋的問題就</a:t>
                </a:r>
                <a:r>
                  <a:rPr lang="en-GB" dirty="0" err="1">
                    <a:solidFill>
                      <a:srgbClr val="FF0000"/>
                    </a:solidFill>
                  </a:rPr>
                  <a:t>都</a:t>
                </a:r>
                <a:r>
                  <a:rPr lang="en-TW">
                    <a:solidFill>
                      <a:srgbClr val="FF0000"/>
                    </a:solidFill>
                  </a:rPr>
                  <a:t>能計算</a:t>
                </a:r>
                <a:r>
                  <a:rPr lang="en-GB" dirty="0">
                    <a:solidFill>
                      <a:srgbClr val="FF0000"/>
                    </a:solidFill>
                  </a:rPr>
                  <a:t>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4D4384-F01B-9B9B-FB57-A19C97894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058" y="5987663"/>
                <a:ext cx="7440333" cy="391261"/>
              </a:xfrm>
              <a:prstGeom prst="rect">
                <a:avLst/>
              </a:prstGeom>
              <a:blipFill>
                <a:blip r:embed="rId2"/>
                <a:stretch>
                  <a:fillRect l="-511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6">
                <a:extLst>
                  <a:ext uri="{FF2B5EF4-FFF2-40B4-BE49-F238E27FC236}">
                    <a16:creationId xmlns:a16="http://schemas.microsoft.com/office/drawing/2014/main" id="{D82493D0-92B3-8CE4-EDE1-313298C93B48}"/>
                  </a:ext>
                </a:extLst>
              </p:cNvPr>
              <p:cNvSpPr/>
              <p:nvPr/>
            </p:nvSpPr>
            <p:spPr>
              <a:xfrm>
                <a:off x="718636" y="932962"/>
                <a:ext cx="2372060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矩形 6">
                <a:extLst>
                  <a:ext uri="{FF2B5EF4-FFF2-40B4-BE49-F238E27FC236}">
                    <a16:creationId xmlns:a16="http://schemas.microsoft.com/office/drawing/2014/main" id="{D82493D0-92B3-8CE4-EDE1-313298C93B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36" y="932962"/>
                <a:ext cx="2372060" cy="616451"/>
              </a:xfrm>
              <a:prstGeom prst="rect">
                <a:avLst/>
              </a:prstGeom>
              <a:blipFill>
                <a:blip r:embed="rId3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A5948D5F-E6FE-29FE-DB12-9CD9F8905D5B}"/>
                  </a:ext>
                </a:extLst>
              </p:cNvPr>
              <p:cNvSpPr/>
              <p:nvPr/>
            </p:nvSpPr>
            <p:spPr>
              <a:xfrm>
                <a:off x="3166908" y="934743"/>
                <a:ext cx="2576153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7">
                <a:extLst>
                  <a:ext uri="{FF2B5EF4-FFF2-40B4-BE49-F238E27FC236}">
                    <a16:creationId xmlns:a16="http://schemas.microsoft.com/office/drawing/2014/main" id="{A5948D5F-E6FE-29FE-DB12-9CD9F8905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908" y="934743"/>
                <a:ext cx="2576153" cy="616451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82D5DDF0-2EE2-6A8F-5096-ED9BCAE61883}"/>
                  </a:ext>
                </a:extLst>
              </p:cNvPr>
              <p:cNvSpPr/>
              <p:nvPr/>
            </p:nvSpPr>
            <p:spPr>
              <a:xfrm>
                <a:off x="5819273" y="938891"/>
                <a:ext cx="2605329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82D5DDF0-2EE2-6A8F-5096-ED9BCAE61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273" y="938891"/>
                <a:ext cx="2605329" cy="616451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F9E51C14-721B-709D-813F-C39A2E75A90A}"/>
                  </a:ext>
                </a:extLst>
              </p:cNvPr>
              <p:cNvSpPr/>
              <p:nvPr/>
            </p:nvSpPr>
            <p:spPr>
              <a:xfrm>
                <a:off x="1356121" y="1786181"/>
                <a:ext cx="2037674" cy="6164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=1,2,3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F9E51C14-721B-709D-813F-C39A2E75A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121" y="1786181"/>
                <a:ext cx="2037674" cy="616451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405E6-012B-63FB-E144-CA377285D1F0}"/>
                  </a:ext>
                </a:extLst>
              </p:cNvPr>
              <p:cNvSpPr txBox="1"/>
              <p:nvPr/>
            </p:nvSpPr>
            <p:spPr bwMode="auto">
              <a:xfrm>
                <a:off x="3673158" y="1963970"/>
                <a:ext cx="23365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 稱為</a:t>
                </a:r>
                <a:r>
                  <a:rPr lang="en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Pauli Matrices</a:t>
                </a:r>
                <a:endParaRPr lang="en-TW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2405E6-012B-63FB-E144-CA377285D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3158" y="1963970"/>
                <a:ext cx="2336518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C8EDB8D8-0F21-E01B-4C39-B01CE6796138}"/>
                  </a:ext>
                </a:extLst>
              </p:cNvPr>
              <p:cNvSpPr/>
              <p:nvPr/>
            </p:nvSpPr>
            <p:spPr>
              <a:xfrm>
                <a:off x="1356121" y="3169649"/>
                <a:ext cx="2118941" cy="70872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C8EDB8D8-0F21-E01B-4C39-B01CE67961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121" y="3169649"/>
                <a:ext cx="2118941" cy="7087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6">
                <a:extLst>
                  <a:ext uri="{FF2B5EF4-FFF2-40B4-BE49-F238E27FC236}">
                    <a16:creationId xmlns:a16="http://schemas.microsoft.com/office/drawing/2014/main" id="{17176D2A-96FB-EDBC-29C9-8078663EDB2A}"/>
                  </a:ext>
                </a:extLst>
              </p:cNvPr>
              <p:cNvSpPr/>
              <p:nvPr/>
            </p:nvSpPr>
            <p:spPr>
              <a:xfrm>
                <a:off x="1329994" y="5424191"/>
                <a:ext cx="933910" cy="3843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6">
                <a:extLst>
                  <a:ext uri="{FF2B5EF4-FFF2-40B4-BE49-F238E27FC236}">
                    <a16:creationId xmlns:a16="http://schemas.microsoft.com/office/drawing/2014/main" id="{17176D2A-96FB-EDBC-29C9-8078663ED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94" y="5424191"/>
                <a:ext cx="933910" cy="3843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ADE57CE8-DE66-283C-1DDD-3BE269E65AE9}"/>
                  </a:ext>
                </a:extLst>
              </p:cNvPr>
              <p:cNvSpPr/>
              <p:nvPr/>
            </p:nvSpPr>
            <p:spPr>
              <a:xfrm>
                <a:off x="2532787" y="5398158"/>
                <a:ext cx="3132464" cy="41036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矩形 2">
                <a:extLst>
                  <a:ext uri="{FF2B5EF4-FFF2-40B4-BE49-F238E27FC236}">
                    <a16:creationId xmlns:a16="http://schemas.microsoft.com/office/drawing/2014/main" id="{ADE57CE8-DE66-283C-1DDD-3BE269E65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787" y="5398158"/>
                <a:ext cx="3132464" cy="410369"/>
              </a:xfrm>
              <a:prstGeom prst="rect">
                <a:avLst/>
              </a:prstGeom>
              <a:blipFill>
                <a:blip r:embed="rId1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0">
                <a:extLst>
                  <a:ext uri="{FF2B5EF4-FFF2-40B4-BE49-F238E27FC236}">
                    <a16:creationId xmlns:a16="http://schemas.microsoft.com/office/drawing/2014/main" id="{E8761915-F727-72AA-8B9A-3D099AB29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059" y="2701972"/>
                <a:ext cx="7930958" cy="39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kumimoji="0" lang="zh-TW" altLang="en-US" sz="1800" dirty="0">
                    <a:solidFill>
                      <a:srgbClr val="000000"/>
                    </a:solidFill>
                  </a:rPr>
                  <a:t>可以很容易驗證：自旋角動量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滿足角動量需要滿足的對易關係：</a:t>
                </a:r>
              </a:p>
            </p:txBody>
          </p:sp>
        </mc:Choice>
        <mc:Fallback xmlns="">
          <p:sp>
            <p:nvSpPr>
              <p:cNvPr id="2" name="Text Box 10">
                <a:extLst>
                  <a:ext uri="{FF2B5EF4-FFF2-40B4-BE49-F238E27FC236}">
                    <a16:creationId xmlns:a16="http://schemas.microsoft.com/office/drawing/2014/main" id="{E8761915-F727-72AA-8B9A-3D099AB29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059" y="2701972"/>
                <a:ext cx="7930958" cy="391261"/>
              </a:xfrm>
              <a:prstGeom prst="rect">
                <a:avLst/>
              </a:prstGeom>
              <a:blipFill>
                <a:blip r:embed="rId11"/>
                <a:stretch>
                  <a:fillRect l="-479" t="-6250" b="-15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9FD0EA0-0F60-4444-ABD5-474022861085}"/>
              </a:ext>
            </a:extLst>
          </p:cNvPr>
          <p:cNvSpPr txBox="1"/>
          <p:nvPr/>
        </p:nvSpPr>
        <p:spPr bwMode="auto">
          <a:xfrm>
            <a:off x="660059" y="4965291"/>
            <a:ext cx="4776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這三個矩陣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還有兩個很可愛的性質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F6C395-4309-4A57-3149-016B1D020036}"/>
                  </a:ext>
                </a:extLst>
              </p:cNvPr>
              <p:cNvSpPr txBox="1"/>
              <p:nvPr/>
            </p:nvSpPr>
            <p:spPr bwMode="auto">
              <a:xfrm>
                <a:off x="660059" y="4057505"/>
                <a:ext cx="79309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sz="1800" dirty="0">
                    <a:solidFill>
                      <a:srgbClr val="000000"/>
                    </a:solidFill>
                  </a:rPr>
                  <a:t>角動量的對易關係不是只有軌道角動量的微分算子符合，</a:t>
                </a:r>
                <a:r>
                  <a:rPr kumimoji="0" lang="en-US" altLang="zh-TW" sz="1800" b="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矩陣也可以！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F6C395-4309-4A57-3149-016B1D020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059" y="4057505"/>
                <a:ext cx="7930957" cy="369332"/>
              </a:xfrm>
              <a:prstGeom prst="rect">
                <a:avLst/>
              </a:prstGeom>
              <a:blipFill>
                <a:blip r:embed="rId12"/>
                <a:stretch>
                  <a:fillRect l="-47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AEFB494-358B-A75F-85D0-C6045C1C77FF}"/>
              </a:ext>
            </a:extLst>
          </p:cNvPr>
          <p:cNvSpPr txBox="1"/>
          <p:nvPr/>
        </p:nvSpPr>
        <p:spPr bwMode="auto">
          <a:xfrm>
            <a:off x="663348" y="4488859"/>
            <a:ext cx="7765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物理學家大膽猜想，這三個矩陣就可以描述靜止電子的自旋角動量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367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  <p:bldP spid="2" grpId="0"/>
      <p:bldP spid="4" grpId="0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9D4218-C8FE-483E-E82F-6D7F19E44D42}"/>
                  </a:ext>
                </a:extLst>
              </p:cNvPr>
              <p:cNvSpPr txBox="1"/>
              <p:nvPr/>
            </p:nvSpPr>
            <p:spPr bwMode="auto">
              <a:xfrm>
                <a:off x="976598" y="3392830"/>
                <a:ext cx="5244449" cy="51860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↑</m:t>
                          </m:r>
                        </m:e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↑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1,0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1,0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C9D4218-C8FE-483E-E82F-6D7F19E44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6598" y="3392830"/>
                <a:ext cx="5244449" cy="518604"/>
              </a:xfrm>
              <a:prstGeom prst="rect">
                <a:avLst/>
              </a:prstGeom>
              <a:blipFill>
                <a:blip r:embed="rId2"/>
                <a:stretch>
                  <a:fillRect t="-7143" r="-482" b="-1190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DC8909-6797-FB22-EDA8-C1ADBF1F311F}"/>
                  </a:ext>
                </a:extLst>
              </p:cNvPr>
              <p:cNvSpPr txBox="1"/>
              <p:nvPr/>
            </p:nvSpPr>
            <p:spPr bwMode="auto">
              <a:xfrm>
                <a:off x="912149" y="2393775"/>
                <a:ext cx="7416824" cy="554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我們可以計算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與測量在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態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的期望值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DC8909-6797-FB22-EDA8-C1ADBF1F3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2149" y="2393775"/>
                <a:ext cx="7416824" cy="554254"/>
              </a:xfrm>
              <a:prstGeom prst="rect">
                <a:avLst/>
              </a:prstGeom>
              <a:blipFill>
                <a:blip r:embed="rId3"/>
                <a:stretch>
                  <a:fillRect l="-856" t="-57778" b="-9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F46202-404F-F62B-D4DB-8F8EABC9ADE6}"/>
                  </a:ext>
                </a:extLst>
              </p:cNvPr>
              <p:cNvSpPr txBox="1"/>
              <p:nvPr/>
            </p:nvSpPr>
            <p:spPr bwMode="auto">
              <a:xfrm>
                <a:off x="875631" y="3903980"/>
                <a:ext cx="813690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但注意：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時，結果從來不會是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，而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會如同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一樣測到本徵值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或</m:t>
                    </m:r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F46202-404F-F62B-D4DB-8F8EABC9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631" y="3903980"/>
                <a:ext cx="8136904" cy="495136"/>
              </a:xfrm>
              <a:prstGeom prst="rect">
                <a:avLst/>
              </a:prstGeom>
              <a:blipFill>
                <a:blip r:embed="rId4"/>
                <a:stretch>
                  <a:fillRect l="-780" b="-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603CCC-28AF-EA45-25F7-3CEBB1245B77}"/>
                  </a:ext>
                </a:extLst>
              </p:cNvPr>
              <p:cNvSpPr txBox="1"/>
              <p:nvPr/>
            </p:nvSpPr>
            <p:spPr bwMode="auto">
              <a:xfrm>
                <a:off x="910925" y="4415459"/>
                <a:ext cx="7322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畢竟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方向與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方向的選擇只是任意的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測量的可能結果應該無異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603CCC-28AF-EA45-25F7-3CEBB1245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925" y="4415459"/>
                <a:ext cx="7322149" cy="369332"/>
              </a:xfrm>
              <a:prstGeom prst="rect">
                <a:avLst/>
              </a:prstGeom>
              <a:blipFill>
                <a:blip r:embed="rId5"/>
                <a:stretch>
                  <a:fillRect l="-69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3D model of 2 S-G analyzers in sequence, showing the path of neutrons. The first one measures the z-axis spin, and the second one the x-axis spin.">
            <a:extLst>
              <a:ext uri="{FF2B5EF4-FFF2-40B4-BE49-F238E27FC236}">
                <a16:creationId xmlns:a16="http://schemas.microsoft.com/office/drawing/2014/main" id="{C068C977-C850-0242-652B-79BCB300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5346" r="23226" b="27658"/>
          <a:stretch/>
        </p:blipFill>
        <p:spPr bwMode="auto">
          <a:xfrm>
            <a:off x="4137810" y="197286"/>
            <a:ext cx="3746558" cy="21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4C80C1-C07B-FBC9-57A3-D142BC98047D}"/>
                  </a:ext>
                </a:extLst>
              </p:cNvPr>
              <p:cNvSpPr txBox="1"/>
              <p:nvPr/>
            </p:nvSpPr>
            <p:spPr bwMode="auto">
              <a:xfrm>
                <a:off x="910925" y="2042061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有了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的表示式，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4C80C1-C07B-FBC9-57A3-D142BC980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925" y="2042061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F40A3A-28ED-1756-07E9-B8A0FC9212DD}"/>
                  </a:ext>
                </a:extLst>
              </p:cNvPr>
              <p:cNvSpPr txBox="1"/>
              <p:nvPr/>
            </p:nvSpPr>
            <p:spPr bwMode="auto">
              <a:xfrm>
                <a:off x="892401" y="2913213"/>
                <a:ext cx="7784054" cy="375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測量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zh-TW" altLang="en-US" dirty="0"/>
                  <a:t>自旋角動量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只要將</a:t>
                </a:r>
                <a:r>
                  <a:rPr lang="en-US" altLang="zh-TW" dirty="0">
                    <a:latin typeface="Times New Roman" pitchFamily="18" charset="0"/>
                    <a:cs typeface="Times New Roman" pitchFamily="18" charset="0"/>
                  </a:rPr>
                  <a:t>SG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儀器繞粒子束移動的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軸轉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90</m:t>
                        </m:r>
                      </m:e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就可以了。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F40A3A-28ED-1756-07E9-B8A0FC921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2401" y="2913213"/>
                <a:ext cx="7784054" cy="375552"/>
              </a:xfrm>
              <a:prstGeom prst="rect">
                <a:avLst/>
              </a:prstGeom>
              <a:blipFill>
                <a:blip r:embed="rId8"/>
                <a:stretch>
                  <a:fillRect l="-651" t="-3333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872C48-12BB-9F0E-1113-F044E15BFAE2}"/>
              </a:ext>
            </a:extLst>
          </p:cNvPr>
          <p:cNvCxnSpPr/>
          <p:nvPr/>
        </p:nvCxnSpPr>
        <p:spPr>
          <a:xfrm flipV="1">
            <a:off x="7629241" y="692696"/>
            <a:ext cx="679984" cy="261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C3FA46-C671-E7F6-59F7-1DA9FBA00B79}"/>
                  </a:ext>
                </a:extLst>
              </p:cNvPr>
              <p:cNvSpPr txBox="1"/>
              <p:nvPr/>
            </p:nvSpPr>
            <p:spPr bwMode="auto">
              <a:xfrm>
                <a:off x="8265560" y="468452"/>
                <a:ext cx="3600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C3FA46-C671-E7F6-59F7-1DA9FBA00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65560" y="468452"/>
                <a:ext cx="360040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3AFD7C5D-E97D-1904-E4E7-E82080ECA577}"/>
              </a:ext>
            </a:extLst>
          </p:cNvPr>
          <p:cNvSpPr/>
          <p:nvPr/>
        </p:nvSpPr>
        <p:spPr>
          <a:xfrm>
            <a:off x="5940152" y="0"/>
            <a:ext cx="1944216" cy="1927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9587A1-6E45-E3DD-6198-C8863D00BD42}"/>
                  </a:ext>
                </a:extLst>
              </p:cNvPr>
              <p:cNvSpPr txBox="1"/>
              <p:nvPr/>
            </p:nvSpPr>
            <p:spPr bwMode="auto">
              <a:xfrm>
                <a:off x="910925" y="4844335"/>
                <a:ext cx="813690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狀態下，測得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機會是一半一半！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如圖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9587A1-6E45-E3DD-6198-C8863D00B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0925" y="4844335"/>
                <a:ext cx="8136904" cy="495136"/>
              </a:xfrm>
              <a:prstGeom prst="rect">
                <a:avLst/>
              </a:prstGeom>
              <a:blipFill>
                <a:blip r:embed="rId12"/>
                <a:stretch>
                  <a:fillRect l="-1090" t="-700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2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CF74EF-8016-74A5-F52A-BAB0FCF874C0}"/>
                  </a:ext>
                </a:extLst>
              </p:cNvPr>
              <p:cNvSpPr txBox="1"/>
              <p:nvPr/>
            </p:nvSpPr>
            <p:spPr bwMode="auto">
              <a:xfrm>
                <a:off x="723241" y="3957557"/>
                <a:ext cx="81450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正式確認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我們得先找到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展開。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CF74EF-8016-74A5-F52A-BAB0FCF87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241" y="3957557"/>
                <a:ext cx="8145088" cy="369332"/>
              </a:xfrm>
              <a:prstGeom prst="rect">
                <a:avLst/>
              </a:prstGeom>
              <a:blipFill>
                <a:blip r:embed="rId2"/>
                <a:stretch>
                  <a:fillRect l="-779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3D model of 2 S-G analyzers in sequence, showing the path of neutrons. The first one measures the z-axis spin, and the second one the x-axis spin.">
            <a:extLst>
              <a:ext uri="{FF2B5EF4-FFF2-40B4-BE49-F238E27FC236}">
                <a16:creationId xmlns:a16="http://schemas.microsoft.com/office/drawing/2014/main" id="{C068C977-C850-0242-652B-79BCB300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5346" r="23226" b="27658"/>
          <a:stretch/>
        </p:blipFill>
        <p:spPr bwMode="auto">
          <a:xfrm>
            <a:off x="2592131" y="772628"/>
            <a:ext cx="3816424" cy="21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50C9-5731-685B-1C51-58CF9845801B}"/>
                  </a:ext>
                </a:extLst>
              </p:cNvPr>
              <p:cNvSpPr txBox="1"/>
              <p:nvPr/>
            </p:nvSpPr>
            <p:spPr bwMode="auto">
              <a:xfrm>
                <a:off x="707468" y="4733934"/>
                <a:ext cx="7729063" cy="508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矩陣的本徵向量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設此向量為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zh-TW" altLang="en-US" dirty="0">
                    <a:latin typeface="+mj-ea"/>
                  </a:rPr>
                  <a:t>本徵值為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50C9-5731-685B-1C51-58CF9845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468" y="4733934"/>
                <a:ext cx="7729063" cy="508216"/>
              </a:xfrm>
              <a:prstGeom prst="rect">
                <a:avLst/>
              </a:prstGeom>
              <a:blipFill>
                <a:blip r:embed="rId4"/>
                <a:stretch>
                  <a:fillRect l="-656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4C570600-D946-C185-3C1F-18EC804F23FA}"/>
                  </a:ext>
                </a:extLst>
              </p:cNvPr>
              <p:cNvSpPr/>
              <p:nvPr/>
            </p:nvSpPr>
            <p:spPr>
              <a:xfrm>
                <a:off x="4388085" y="5405006"/>
                <a:ext cx="234904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4C570600-D946-C185-3C1F-18EC804F23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085" y="5405006"/>
                <a:ext cx="2349041" cy="616451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7655B2-E1B0-FA66-8BBB-B0715DF918AE}"/>
                  </a:ext>
                </a:extLst>
              </p:cNvPr>
              <p:cNvSpPr txBox="1"/>
              <p:nvPr/>
            </p:nvSpPr>
            <p:spPr bwMode="auto">
              <a:xfrm>
                <a:off x="750692" y="5386668"/>
                <a:ext cx="2441104" cy="63478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7655B2-E1B0-FA66-8BBB-B0715DF91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692" y="5386668"/>
                <a:ext cx="2441104" cy="634789"/>
              </a:xfrm>
              <a:prstGeom prst="rect">
                <a:avLst/>
              </a:prstGeom>
              <a:blipFill>
                <a:blip r:embed="rId6"/>
                <a:stretch>
                  <a:fillRect t="-43137" r="-5699" b="-803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BA75BFA7-4600-1AFA-8DCC-13477B7CE46C}"/>
              </a:ext>
            </a:extLst>
          </p:cNvPr>
          <p:cNvSpPr/>
          <p:nvPr/>
        </p:nvSpPr>
        <p:spPr>
          <a:xfrm>
            <a:off x="3496389" y="5572359"/>
            <a:ext cx="427294" cy="26340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A901FC-0851-82FE-D02F-A930020FA3F5}"/>
                  </a:ext>
                </a:extLst>
              </p:cNvPr>
              <p:cNvSpPr txBox="1"/>
              <p:nvPr/>
            </p:nvSpPr>
            <p:spPr bwMode="auto">
              <a:xfrm>
                <a:off x="731425" y="3043051"/>
                <a:ext cx="813690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猜測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狀態下，測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，結果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機會是一半一半！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如圖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A901FC-0851-82FE-D02F-A930020FA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425" y="3043051"/>
                <a:ext cx="8136904" cy="495136"/>
              </a:xfrm>
              <a:prstGeom prst="rect">
                <a:avLst/>
              </a:prstGeom>
              <a:blipFill>
                <a:blip r:embed="rId7"/>
                <a:stretch>
                  <a:fillRect l="-623" t="-700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F6E3776-36FF-0B83-8287-04633340D659}"/>
              </a:ext>
            </a:extLst>
          </p:cNvPr>
          <p:cNvSpPr/>
          <p:nvPr/>
        </p:nvSpPr>
        <p:spPr>
          <a:xfrm rot="18766132">
            <a:off x="5577878" y="753178"/>
            <a:ext cx="504056" cy="8999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7EC01682-C173-7BDD-1864-69E8E61433BE}"/>
                  </a:ext>
                </a:extLst>
              </p:cNvPr>
              <p:cNvSpPr/>
              <p:nvPr/>
            </p:nvSpPr>
            <p:spPr>
              <a:xfrm>
                <a:off x="731423" y="3544407"/>
                <a:ext cx="841257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latin typeface="+mj-ea"/>
                  </a:rPr>
                  <a:t>已知：測量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zh-TW" altLang="en-US" dirty="0">
                    <a:latin typeface="+mj-ea"/>
                  </a:rPr>
                  <a:t>時得某本徵值的機率，等於</a:t>
                </a:r>
                <a:r>
                  <a:rPr kumimoji="0" lang="zh-TW" altLang="en-US" dirty="0">
                    <a:latin typeface="+mj-ea"/>
                    <a:ea typeface="+mj-ea"/>
                  </a:rPr>
                  <a:t>被測</a:t>
                </a:r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狀態對該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本徵態展開的分量平方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</a:p>
            </p:txBody>
          </p:sp>
        </mc:Choice>
        <mc:Fallback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7EC01682-C173-7BDD-1864-69E8E614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3" y="3544407"/>
                <a:ext cx="8412577" cy="369332"/>
              </a:xfrm>
              <a:prstGeom prst="rect">
                <a:avLst/>
              </a:prstGeom>
              <a:blipFill>
                <a:blip r:embed="rId8"/>
                <a:stretch>
                  <a:fillRect l="-603" t="-6452" r="-60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881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/>
              <p:nvPr/>
            </p:nvSpPr>
            <p:spPr>
              <a:xfrm>
                <a:off x="944022" y="584971"/>
                <a:ext cx="1655646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EDBA52E-D536-4463-95E1-21B9A5AFC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22" y="584971"/>
                <a:ext cx="1655646" cy="61093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/>
              <p:nvPr/>
            </p:nvSpPr>
            <p:spPr bwMode="auto">
              <a:xfrm>
                <a:off x="868162" y="136732"/>
                <a:ext cx="56761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推想這就是找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矩陣的本徵向量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49F89F-07B6-10EB-D65A-7C789F4D1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162" y="136732"/>
                <a:ext cx="5676172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/>
              <p:nvPr/>
            </p:nvSpPr>
            <p:spPr>
              <a:xfrm>
                <a:off x="933992" y="1280072"/>
                <a:ext cx="2336922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矩形 6">
                <a:extLst>
                  <a:ext uri="{FF2B5EF4-FFF2-40B4-BE49-F238E27FC236}">
                    <a16:creationId xmlns:a16="http://schemas.microsoft.com/office/drawing/2014/main" id="{B155477C-9463-E867-711D-71DDFF672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92" y="1280072"/>
                <a:ext cx="2336922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/>
              <p:nvPr/>
            </p:nvSpPr>
            <p:spPr>
              <a:xfrm>
                <a:off x="3465025" y="795042"/>
                <a:ext cx="5475281" cy="1180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7E95E89-C4A8-5D27-D66A-0886B7464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025" y="795042"/>
                <a:ext cx="5475281" cy="1180388"/>
              </a:xfrm>
              <a:prstGeom prst="rect">
                <a:avLst/>
              </a:prstGeom>
              <a:blipFill>
                <a:blip r:embed="rId5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/>
              <p:nvPr/>
            </p:nvSpPr>
            <p:spPr>
              <a:xfrm>
                <a:off x="959167" y="2353270"/>
                <a:ext cx="1641475" cy="116935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6">
                <a:extLst>
                  <a:ext uri="{FF2B5EF4-FFF2-40B4-BE49-F238E27FC236}">
                    <a16:creationId xmlns:a16="http://schemas.microsoft.com/office/drawing/2014/main" id="{331BFDF6-5220-6B8C-6216-548B73EF7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67" y="2353270"/>
                <a:ext cx="1641475" cy="1169359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/>
              <p:nvPr/>
            </p:nvSpPr>
            <p:spPr>
              <a:xfrm>
                <a:off x="2846385" y="2661108"/>
                <a:ext cx="101111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6">
                <a:extLst>
                  <a:ext uri="{FF2B5EF4-FFF2-40B4-BE49-F238E27FC236}">
                    <a16:creationId xmlns:a16="http://schemas.microsoft.com/office/drawing/2014/main" id="{34FF701C-D993-E46F-BBE4-FD78326E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385" y="2661108"/>
                <a:ext cx="1011111" cy="616451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/>
              <p:nvPr/>
            </p:nvSpPr>
            <p:spPr>
              <a:xfrm>
                <a:off x="962206" y="3656156"/>
                <a:ext cx="799513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id="{0CBD062F-EA5F-4684-6704-16C30A3A65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206" y="3656156"/>
                <a:ext cx="799513" cy="616451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/>
              <p:nvPr/>
            </p:nvSpPr>
            <p:spPr>
              <a:xfrm>
                <a:off x="4208942" y="3614530"/>
                <a:ext cx="2311722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3EFC0FEC-E673-C697-5D53-4C45362C1A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942" y="3614530"/>
                <a:ext cx="2311722" cy="616451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A977EC77-DA97-C93A-F648-B5F75EC6BA9F}"/>
              </a:ext>
            </a:extLst>
          </p:cNvPr>
          <p:cNvSpPr/>
          <p:nvPr/>
        </p:nvSpPr>
        <p:spPr>
          <a:xfrm>
            <a:off x="3199553" y="1455084"/>
            <a:ext cx="411510" cy="24543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/>
              <p:nvPr/>
            </p:nvSpPr>
            <p:spPr bwMode="auto">
              <a:xfrm>
                <a:off x="3858563" y="2717078"/>
                <a:ext cx="484688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本徵值，代表測量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方向自旋，結果可為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370011-45FB-6C02-FC0F-467FADF98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8563" y="2717078"/>
                <a:ext cx="4846884" cy="495136"/>
              </a:xfrm>
              <a:prstGeom prst="rect">
                <a:avLst/>
              </a:prstGeom>
              <a:blipFill>
                <a:blip r:embed="rId10"/>
                <a:stretch>
                  <a:fillRect l="-783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/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DC5CCD-3D2F-F253-2F83-3D438F022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353" y="4432674"/>
                <a:ext cx="1196674" cy="276999"/>
              </a:xfrm>
              <a:prstGeom prst="rect">
                <a:avLst/>
              </a:prstGeom>
              <a:blipFill>
                <a:blip r:embed="rId12"/>
                <a:stretch>
                  <a:fillRect l="-1053" r="-4211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/>
              <p:nvPr/>
            </p:nvSpPr>
            <p:spPr bwMode="auto">
              <a:xfrm>
                <a:off x="2392575" y="4313726"/>
                <a:ext cx="1366400" cy="460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1683CDD-F6B0-FBA7-CF06-1F5022C78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4313726"/>
                <a:ext cx="1366400" cy="460126"/>
              </a:xfrm>
              <a:prstGeom prst="rect">
                <a:avLst/>
              </a:prstGeom>
              <a:blipFill>
                <a:blip r:embed="rId13"/>
                <a:stretch>
                  <a:fillRect l="-27523" t="-81081" b="-1270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C3C21DF-8529-3E76-45F4-A6BF13694251}"/>
              </a:ext>
            </a:extLst>
          </p:cNvPr>
          <p:cNvSpPr txBox="1"/>
          <p:nvPr/>
        </p:nvSpPr>
        <p:spPr bwMode="auto">
          <a:xfrm>
            <a:off x="892573" y="4858017"/>
            <a:ext cx="2239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引入歸一化條件：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/>
              <p:nvPr/>
            </p:nvSpPr>
            <p:spPr bwMode="auto">
              <a:xfrm>
                <a:off x="2832587" y="4869069"/>
                <a:ext cx="2596544" cy="41588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02F009-9628-1FD5-FE89-0964C7590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587" y="4869069"/>
                <a:ext cx="2596544" cy="415883"/>
              </a:xfrm>
              <a:prstGeom prst="rect">
                <a:avLst/>
              </a:prstGeom>
              <a:blipFill>
                <a:blip r:embed="rId14"/>
                <a:stretch>
                  <a:fillRect l="-1951" r="-488" b="-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/>
              <p:nvPr/>
            </p:nvSpPr>
            <p:spPr bwMode="auto">
              <a:xfrm>
                <a:off x="5743244" y="4796973"/>
                <a:ext cx="918841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3419AC-89CE-1EB8-F16F-09CEB35B9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3244" y="4796973"/>
                <a:ext cx="918841" cy="572273"/>
              </a:xfrm>
              <a:prstGeom prst="rect">
                <a:avLst/>
              </a:prstGeom>
              <a:blipFill>
                <a:blip r:embed="rId15"/>
                <a:stretch>
                  <a:fillRect t="-4348" r="-411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/>
              <p:nvPr/>
            </p:nvSpPr>
            <p:spPr bwMode="auto">
              <a:xfrm>
                <a:off x="2392575" y="3685050"/>
                <a:ext cx="1431033" cy="50821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B0E0-417C-9762-2C20-DFAE9EAA3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2575" y="3685050"/>
                <a:ext cx="1431033" cy="508216"/>
              </a:xfrm>
              <a:prstGeom prst="rect">
                <a:avLst/>
              </a:prstGeom>
              <a:blipFill>
                <a:blip r:embed="rId16"/>
                <a:stretch>
                  <a:fillRect t="-68293" r="-12389" b="-10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A1E951A-A4C8-75D3-8396-D0FFD3F2D211}"/>
                  </a:ext>
                </a:extLst>
              </p:cNvPr>
              <p:cNvSpPr txBox="1"/>
              <p:nvPr/>
            </p:nvSpPr>
            <p:spPr bwMode="auto">
              <a:xfrm>
                <a:off x="961852" y="5297710"/>
                <a:ext cx="1123577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A1E951A-A4C8-75D3-8396-D0FFD3F2D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852" y="5297710"/>
                <a:ext cx="1123577" cy="572273"/>
              </a:xfrm>
              <a:prstGeom prst="rect">
                <a:avLst/>
              </a:prstGeom>
              <a:blipFill>
                <a:blip r:embed="rId17"/>
                <a:stretch>
                  <a:fillRect l="-2222" t="-434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2044DE-4F5E-AEBC-28D1-1D3007C33593}"/>
              </a:ext>
            </a:extLst>
          </p:cNvPr>
          <p:cNvSpPr txBox="1"/>
          <p:nvPr/>
        </p:nvSpPr>
        <p:spPr bwMode="auto">
          <a:xfrm>
            <a:off x="840571" y="1975430"/>
            <a:ext cx="4652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此式要有非零解，矩陣的行列式必須為零！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/>
              <p:nvPr/>
            </p:nvSpPr>
            <p:spPr bwMode="auto">
              <a:xfrm>
                <a:off x="3857496" y="4396618"/>
                <a:ext cx="34067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複數常數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還沒有被決定！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FAC3714-ED42-575B-0E29-B60221C58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7496" y="4396618"/>
                <a:ext cx="3406724" cy="369332"/>
              </a:xfrm>
              <a:prstGeom prst="rect">
                <a:avLst/>
              </a:prstGeom>
              <a:blipFill>
                <a:blip r:embed="rId18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D89BCB-F3C6-5694-0E71-5BF686A4252A}"/>
                  </a:ext>
                </a:extLst>
              </p:cNvPr>
              <p:cNvSpPr txBox="1"/>
              <p:nvPr/>
            </p:nvSpPr>
            <p:spPr bwMode="auto">
              <a:xfrm>
                <a:off x="2133942" y="5391511"/>
                <a:ext cx="62776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令人驚訝的是：實數常數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/>
                      </a:rPr>
                      <m:t>𝑎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還是可以取任意值！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D89BCB-F3C6-5694-0E71-5BF686A42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942" y="5391511"/>
                <a:ext cx="6277623" cy="369332"/>
              </a:xfrm>
              <a:prstGeom prst="rect">
                <a:avLst/>
              </a:prstGeom>
              <a:blipFill>
                <a:blip r:embed="rId19"/>
                <a:stretch>
                  <a:fillRect l="-8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C21BD8-3B69-A772-1CD5-2E22215C9630}"/>
                  </a:ext>
                </a:extLst>
              </p:cNvPr>
              <p:cNvSpPr txBox="1"/>
              <p:nvPr/>
            </p:nvSpPr>
            <p:spPr bwMode="auto">
              <a:xfrm>
                <a:off x="885268" y="5929880"/>
                <a:ext cx="8367252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這是量子力學非常奇特的特徵！狀態可自由乘一個phase factor</a:t>
                </a:r>
                <a:r>
                  <a:rPr lang="en-US" altLang="zh-TW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，不影響物理。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C21BD8-3B69-A772-1CD5-2E22215C9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268" y="5929880"/>
                <a:ext cx="8367252" cy="378245"/>
              </a:xfrm>
              <a:prstGeom prst="rect">
                <a:avLst/>
              </a:prstGeom>
              <a:blipFill>
                <a:blip r:embed="rId20"/>
                <a:stretch>
                  <a:fillRect l="-6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783FB31-8C88-6F5B-B0A4-8F421F40617E}"/>
              </a:ext>
            </a:extLst>
          </p:cNvPr>
          <p:cNvSpPr txBox="1"/>
          <p:nvPr/>
        </p:nvSpPr>
        <p:spPr bwMode="auto">
          <a:xfrm>
            <a:off x="885269" y="6312181"/>
            <a:ext cx="6678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畢竟物理結果由絕對值決定，數學上的phase不影響結果。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F53182-DE4C-ECAA-9F0A-ADD9EDF6AF43}"/>
              </a:ext>
            </a:extLst>
          </p:cNvPr>
          <p:cNvSpPr txBox="1"/>
          <p:nvPr/>
        </p:nvSpPr>
        <p:spPr bwMode="auto">
          <a:xfrm>
            <a:off x="520522" y="3754492"/>
            <a:ext cx="515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</a:t>
            </a:r>
          </a:p>
        </p:txBody>
      </p:sp>
    </p:spTree>
    <p:extLst>
      <p:ext uri="{BB962C8B-B14F-4D97-AF65-F5344CB8AC3E}">
        <p14:creationId xmlns:p14="http://schemas.microsoft.com/office/powerpoint/2010/main" val="5651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2" grpId="0"/>
      <p:bldP spid="29" grpId="0" animBg="1"/>
      <p:bldP spid="30" grpId="0" animBg="1"/>
      <p:bldP spid="32" grpId="0"/>
      <p:bldP spid="33" grpId="0" animBg="1"/>
      <p:bldP spid="35" grpId="0" animBg="1"/>
      <p:bldP spid="36" grpId="0" animBg="1"/>
      <p:bldP spid="37" grpId="0" animBg="1"/>
      <p:bldP spid="5" grpId="0"/>
      <p:bldP spid="13" grpId="0"/>
      <p:bldP spid="14" grpId="0"/>
      <p:bldP spid="16" grpId="0"/>
      <p:bldP spid="17" grpId="0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">
                <a:extLst>
                  <a:ext uri="{FF2B5EF4-FFF2-40B4-BE49-F238E27FC236}">
                    <a16:creationId xmlns:a16="http://schemas.microsoft.com/office/drawing/2014/main" id="{1983144C-9A77-2A20-2F77-BA565F1515FF}"/>
                  </a:ext>
                </a:extLst>
              </p:cNvPr>
              <p:cNvSpPr/>
              <p:nvPr/>
            </p:nvSpPr>
            <p:spPr>
              <a:xfrm>
                <a:off x="4249942" y="1154693"/>
                <a:ext cx="2684514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6" name="矩形 1">
                <a:extLst>
                  <a:ext uri="{FF2B5EF4-FFF2-40B4-BE49-F238E27FC236}">
                    <a16:creationId xmlns:a16="http://schemas.microsoft.com/office/drawing/2014/main" id="{1983144C-9A77-2A20-2F77-BA565F151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942" y="1154693"/>
                <a:ext cx="2684514" cy="664606"/>
              </a:xfrm>
              <a:prstGeom prst="rect">
                <a:avLst/>
              </a:prstGeom>
              <a:blipFill>
                <a:blip r:embed="rId2"/>
                <a:stretch>
                  <a:fillRect l="-11268" t="-40741" r="-4695" b="-6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BB63E3-BA03-975B-A93F-24E56536B735}"/>
                  </a:ext>
                </a:extLst>
              </p:cNvPr>
              <p:cNvSpPr txBox="1"/>
              <p:nvPr/>
            </p:nvSpPr>
            <p:spPr bwMode="auto">
              <a:xfrm>
                <a:off x="2060695" y="1161756"/>
                <a:ext cx="1761575" cy="6646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BB63E3-BA03-975B-A93F-24E56536B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0695" y="1161756"/>
                <a:ext cx="1761575" cy="664606"/>
              </a:xfrm>
              <a:prstGeom prst="rect">
                <a:avLst/>
              </a:prstGeom>
              <a:blipFill>
                <a:blip r:embed="rId3"/>
                <a:stretch>
                  <a:fillRect l="-14388" t="-41509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2C9A3-CA06-8F42-43B5-55148A0FF731}"/>
                  </a:ext>
                </a:extLst>
              </p:cNvPr>
              <p:cNvSpPr txBox="1"/>
              <p:nvPr/>
            </p:nvSpPr>
            <p:spPr bwMode="auto">
              <a:xfrm>
                <a:off x="2641001" y="521399"/>
                <a:ext cx="1704762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82C9A3-CA06-8F42-43B5-55148A0FF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1001" y="521399"/>
                <a:ext cx="1704762" cy="572273"/>
              </a:xfrm>
              <a:prstGeom prst="rect">
                <a:avLst/>
              </a:prstGeom>
              <a:blipFill>
                <a:blip r:embed="rId4"/>
                <a:stretch>
                  <a:fillRect l="-1471" t="-6667" r="-2206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A419B8E-87DA-7DDB-9BF0-630924CB22AA}"/>
                  </a:ext>
                </a:extLst>
              </p:cNvPr>
              <p:cNvSpPr txBox="1"/>
              <p:nvPr/>
            </p:nvSpPr>
            <p:spPr bwMode="auto">
              <a:xfrm>
                <a:off x="1229982" y="637471"/>
                <a:ext cx="25922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A419B8E-87DA-7DDB-9BF0-630924CB2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9982" y="637471"/>
                <a:ext cx="2592288" cy="369332"/>
              </a:xfrm>
              <a:prstGeom prst="rect">
                <a:avLst/>
              </a:prstGeom>
              <a:blipFill>
                <a:blip r:embed="rId5"/>
                <a:stretch>
                  <a:fillRect l="-195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94464C0D-C03F-942F-BD39-9833D837260E}"/>
                  </a:ext>
                </a:extLst>
              </p:cNvPr>
              <p:cNvSpPr/>
              <p:nvPr/>
            </p:nvSpPr>
            <p:spPr>
              <a:xfrm>
                <a:off x="1309683" y="3359285"/>
                <a:ext cx="1003095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6">
                <a:extLst>
                  <a:ext uri="{FF2B5EF4-FFF2-40B4-BE49-F238E27FC236}">
                    <a16:creationId xmlns:a16="http://schemas.microsoft.com/office/drawing/2014/main" id="{94464C0D-C03F-942F-BD39-9833D8372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83" y="3359285"/>
                <a:ext cx="1003095" cy="610936"/>
              </a:xfrm>
              <a:prstGeom prst="rect">
                <a:avLst/>
              </a:prstGeom>
              <a:blipFill>
                <a:blip r:embed="rId6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6">
                <a:extLst>
                  <a:ext uri="{FF2B5EF4-FFF2-40B4-BE49-F238E27FC236}">
                    <a16:creationId xmlns:a16="http://schemas.microsoft.com/office/drawing/2014/main" id="{2CDE4D26-1297-5DD0-341E-1FE378B94726}"/>
                  </a:ext>
                </a:extLst>
              </p:cNvPr>
              <p:cNvSpPr/>
              <p:nvPr/>
            </p:nvSpPr>
            <p:spPr>
              <a:xfrm>
                <a:off x="2801569" y="3283756"/>
                <a:ext cx="3919599" cy="1180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6">
                <a:extLst>
                  <a:ext uri="{FF2B5EF4-FFF2-40B4-BE49-F238E27FC236}">
                    <a16:creationId xmlns:a16="http://schemas.microsoft.com/office/drawing/2014/main" id="{2CDE4D26-1297-5DD0-341E-1FE378B947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569" y="3283756"/>
                <a:ext cx="3919599" cy="1180388"/>
              </a:xfrm>
              <a:prstGeom prst="rect">
                <a:avLst/>
              </a:prstGeom>
              <a:blipFill>
                <a:blip r:embed="rId7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52B73D-8934-92B2-7B1E-29E6F836AD4F}"/>
                  </a:ext>
                </a:extLst>
              </p:cNvPr>
              <p:cNvSpPr txBox="1"/>
              <p:nvPr/>
            </p:nvSpPr>
            <p:spPr bwMode="auto">
              <a:xfrm>
                <a:off x="1275996" y="5402897"/>
                <a:ext cx="5696862" cy="6646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52B73D-8934-92B2-7B1E-29E6F836A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5996" y="5402897"/>
                <a:ext cx="5696862" cy="664606"/>
              </a:xfrm>
              <a:prstGeom prst="rect">
                <a:avLst/>
              </a:prstGeom>
              <a:blipFill>
                <a:blip r:embed="rId8"/>
                <a:stretch>
                  <a:fillRect l="-4444" t="-41509" r="-1111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090A18-A3FE-40F3-F727-475D3CA4A3CF}"/>
                  </a:ext>
                </a:extLst>
              </p:cNvPr>
              <p:cNvSpPr txBox="1"/>
              <p:nvPr/>
            </p:nvSpPr>
            <p:spPr bwMode="auto">
              <a:xfrm>
                <a:off x="1212436" y="6138677"/>
                <a:ext cx="640523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，結果確定為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的狀態，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090A18-A3FE-40F3-F727-475D3CA4A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436" y="6138677"/>
                <a:ext cx="6405234" cy="495136"/>
              </a:xfrm>
              <a:prstGeom prst="rect">
                <a:avLst/>
              </a:prstGeom>
              <a:blipFill>
                <a:blip r:embed="rId9"/>
                <a:stretch>
                  <a:fillRect l="-792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5">
            <a:extLst>
              <a:ext uri="{FF2B5EF4-FFF2-40B4-BE49-F238E27FC236}">
                <a16:creationId xmlns:a16="http://schemas.microsoft.com/office/drawing/2014/main" id="{C849E70A-C82B-055E-727D-FFC601314FD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38494" y="2001515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AutoShape 20">
            <a:extLst>
              <a:ext uri="{FF2B5EF4-FFF2-40B4-BE49-F238E27FC236}">
                <a16:creationId xmlns:a16="http://schemas.microsoft.com/office/drawing/2014/main" id="{2249B7DD-C881-9D4D-7E9D-34F06E9FC33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7275984" y="2127104"/>
            <a:ext cx="864239" cy="180866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37822-6A2B-0874-92DF-A6B23BCE57DC}"/>
              </a:ext>
            </a:extLst>
          </p:cNvPr>
          <p:cNvSpPr txBox="1"/>
          <p:nvPr/>
        </p:nvSpPr>
        <p:spPr bwMode="auto">
          <a:xfrm>
            <a:off x="1212436" y="2972843"/>
            <a:ext cx="19073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若本徵值為負：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AC5440-13E5-EF3C-9F07-C22B5251946D}"/>
                  </a:ext>
                </a:extLst>
              </p:cNvPr>
              <p:cNvSpPr txBox="1"/>
              <p:nvPr/>
            </p:nvSpPr>
            <p:spPr bwMode="auto">
              <a:xfrm>
                <a:off x="1309683" y="4560934"/>
                <a:ext cx="1027012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kumimoji="0" lang="en-US" altLang="zh-TW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TW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AC5440-13E5-EF3C-9F07-C22B52519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9683" y="4560934"/>
                <a:ext cx="1027012" cy="276999"/>
              </a:xfrm>
              <a:prstGeom prst="rect">
                <a:avLst/>
              </a:prstGeom>
              <a:blipFill>
                <a:blip r:embed="rId10"/>
                <a:stretch>
                  <a:fillRect l="-3704" r="-4938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36F937-C741-7ADF-F286-E5CBD8133E3C}"/>
                  </a:ext>
                </a:extLst>
              </p:cNvPr>
              <p:cNvSpPr txBox="1"/>
              <p:nvPr/>
            </p:nvSpPr>
            <p:spPr bwMode="auto">
              <a:xfrm>
                <a:off x="2801569" y="4469195"/>
                <a:ext cx="1539524" cy="460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d>
                        <m:dPr>
                          <m:ctrlPr>
                            <a:rPr kumimoji="0"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en-US" altLang="zh-TW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36F937-C741-7ADF-F286-E5CBD813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1569" y="4469195"/>
                <a:ext cx="1539524" cy="460126"/>
              </a:xfrm>
              <a:prstGeom prst="rect">
                <a:avLst/>
              </a:prstGeom>
              <a:blipFill>
                <a:blip r:embed="rId11"/>
                <a:stretch>
                  <a:fillRect l="-23770" t="-76316" b="-12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46512AC-BA43-8136-1615-F9A3287D5449}"/>
              </a:ext>
            </a:extLst>
          </p:cNvPr>
          <p:cNvSpPr txBox="1"/>
          <p:nvPr/>
        </p:nvSpPr>
        <p:spPr bwMode="auto">
          <a:xfrm>
            <a:off x="1240624" y="495946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引入歸一化條件，</a:t>
            </a:r>
            <a:endParaRPr lang="en-TW" dirty="0"/>
          </a:p>
        </p:txBody>
      </p:sp>
      <p:sp>
        <p:nvSpPr>
          <p:cNvPr id="2" name="Line 16">
            <a:extLst>
              <a:ext uri="{FF2B5EF4-FFF2-40B4-BE49-F238E27FC236}">
                <a16:creationId xmlns:a16="http://schemas.microsoft.com/office/drawing/2014/main" id="{B6712157-E1FB-4CE7-AE2C-3EA9598C5F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96356" y="2260329"/>
            <a:ext cx="62131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01C58-1954-AE2D-E78F-083B599D35CB}"/>
              </a:ext>
            </a:extLst>
          </p:cNvPr>
          <p:cNvSpPr txBox="1"/>
          <p:nvPr/>
        </p:nvSpPr>
        <p:spPr bwMode="auto">
          <a:xfrm>
            <a:off x="4393050" y="2347222"/>
            <a:ext cx="2955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箭頭不是自旋向量的方向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4184E-26EE-97B1-130E-AA850FDFE296}"/>
              </a:ext>
            </a:extLst>
          </p:cNvPr>
          <p:cNvSpPr txBox="1"/>
          <p:nvPr/>
        </p:nvSpPr>
        <p:spPr bwMode="auto">
          <a:xfrm>
            <a:off x="4397591" y="2740738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指的是狀態是此方向自旋分量的本徵態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A76EA4-425F-FD8C-169D-7359D8F6F340}"/>
                  </a:ext>
                </a:extLst>
              </p:cNvPr>
              <p:cNvSpPr txBox="1"/>
              <p:nvPr/>
            </p:nvSpPr>
            <p:spPr bwMode="auto">
              <a:xfrm>
                <a:off x="1218128" y="1898721"/>
                <a:ext cx="640523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測量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，結果確定為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的狀態，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A76EA4-425F-FD8C-169D-7359D8F6F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8128" y="1898721"/>
                <a:ext cx="6405234" cy="495136"/>
              </a:xfrm>
              <a:prstGeom prst="rect">
                <a:avLst/>
              </a:prstGeom>
              <a:blipFill>
                <a:blip r:embed="rId12"/>
                <a:stretch>
                  <a:fillRect l="-990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386C55-2BEA-5F8A-78BC-7317B347698C}"/>
                  </a:ext>
                </a:extLst>
              </p:cNvPr>
              <p:cNvSpPr txBox="1"/>
              <p:nvPr/>
            </p:nvSpPr>
            <p:spPr bwMode="auto">
              <a:xfrm>
                <a:off x="6681448" y="1883801"/>
                <a:ext cx="629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386C55-2BEA-5F8A-78BC-7317B3476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1448" y="1883801"/>
                <a:ext cx="62981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8" grpId="0"/>
      <p:bldP spid="19" grpId="0" animBg="1"/>
      <p:bldP spid="20" grpId="0" animBg="1"/>
      <p:bldP spid="21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13179-C14C-BA04-2CBC-1E91F53B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Media\Images\chapter40\4006.jpg">
            <a:extLst>
              <a:ext uri="{FF2B5EF4-FFF2-40B4-BE49-F238E27FC236}">
                <a16:creationId xmlns:a16="http://schemas.microsoft.com/office/drawing/2014/main" id="{7065CC54-F6ED-C3DC-56F4-1AF3F32C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22" y="3576078"/>
            <a:ext cx="2304909" cy="26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9CF1B3-DA9B-D9DC-E412-69BC31BCDEC3}"/>
              </a:ext>
            </a:extLst>
          </p:cNvPr>
          <p:cNvSpPr/>
          <p:nvPr/>
        </p:nvSpPr>
        <p:spPr>
          <a:xfrm>
            <a:off x="6762508" y="3962768"/>
            <a:ext cx="711330" cy="2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A20931AC-1DB0-7973-4771-14F02EACE5D4}"/>
                  </a:ext>
                </a:extLst>
              </p:cNvPr>
              <p:cNvSpPr txBox="1"/>
              <p:nvPr/>
            </p:nvSpPr>
            <p:spPr>
              <a:xfrm>
                <a:off x="738665" y="632275"/>
                <a:ext cx="8312094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得到基態後，倒過來將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連續作用在基態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/>
                                <a:cs typeface="Times New Roman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上，就得到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一系列</a:t>
                </a:r>
                <a:r>
                  <a:rPr lang="zh-TW" altLang="en-US" dirty="0"/>
                  <a:t>本徵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態：</a:t>
                </a: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A20931AC-1DB0-7973-4771-14F02EACE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65" y="632275"/>
                <a:ext cx="8312094" cy="376450"/>
              </a:xfrm>
              <a:prstGeom prst="rect">
                <a:avLst/>
              </a:prstGeom>
              <a:blipFill>
                <a:blip r:embed="rId3"/>
                <a:stretch>
                  <a:fillRect l="-611" t="-103226" b="-16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5350E-FBED-5FC7-559B-CD0AA4267941}"/>
                  </a:ext>
                </a:extLst>
              </p:cNvPr>
              <p:cNvSpPr txBox="1"/>
              <p:nvPr/>
            </p:nvSpPr>
            <p:spPr bwMode="auto">
              <a:xfrm>
                <a:off x="773420" y="3461606"/>
                <a:ext cx="4841342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能態依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作用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次數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編號，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也是能量子數目：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5350E-FBED-5FC7-559B-CD0AA4267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420" y="3461606"/>
                <a:ext cx="4841342" cy="376450"/>
              </a:xfrm>
              <a:prstGeom prst="rect">
                <a:avLst/>
              </a:prstGeom>
              <a:blipFill>
                <a:blip r:embed="rId4"/>
                <a:stretch>
                  <a:fillRect l="-1044" t="-3226" r="-261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D644088A-C909-1D89-F17C-C274EFDA948D}"/>
                  </a:ext>
                </a:extLst>
              </p:cNvPr>
              <p:cNvSpPr/>
              <p:nvPr/>
            </p:nvSpPr>
            <p:spPr>
              <a:xfrm>
                <a:off x="793454" y="1607352"/>
                <a:ext cx="1348639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D644088A-C909-1D89-F17C-C274EFDA9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54" y="1607352"/>
                <a:ext cx="1348639" cy="376450"/>
              </a:xfrm>
              <a:prstGeom prst="rect">
                <a:avLst/>
              </a:prstGeom>
              <a:blipFill>
                <a:blip r:embed="rId5"/>
                <a:stretch>
                  <a:fillRect l="-2804" t="-106667" r="-14953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979624BD-FC5A-04E1-BA6D-E369B16E420D}"/>
                  </a:ext>
                </a:extLst>
              </p:cNvPr>
              <p:cNvSpPr/>
              <p:nvPr/>
            </p:nvSpPr>
            <p:spPr>
              <a:xfrm>
                <a:off x="792241" y="4647120"/>
                <a:ext cx="4723088" cy="6241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cs typeface="Times New Roman" pitchFamily="18" charset="0"/>
                        </a:rPr>
                        <m:t>𝐻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800" i="1">
                          <a:latin typeface="Cambria Math"/>
                          <a:cs typeface="Times New Roman" pitchFamily="18" charset="0"/>
                        </a:rPr>
                        <m:t>𝜔</m:t>
                      </m:r>
                      <m:r>
                        <a:rPr lang="zh-TW" altLang="en-US" sz="1800" i="1" smtClean="0">
                          <a:latin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979624BD-FC5A-04E1-BA6D-E369B16E4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41" y="4647120"/>
                <a:ext cx="4723088" cy="624145"/>
              </a:xfrm>
              <a:prstGeom prst="rect">
                <a:avLst/>
              </a:prstGeom>
              <a:blipFill>
                <a:blip r:embed="rId6"/>
                <a:stretch>
                  <a:fillRect l="-1877" t="-41176" r="-3753" b="-80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31854969-7138-378F-4736-B7B023130CA5}"/>
                  </a:ext>
                </a:extLst>
              </p:cNvPr>
              <p:cNvSpPr/>
              <p:nvPr/>
            </p:nvSpPr>
            <p:spPr>
              <a:xfrm>
                <a:off x="824654" y="3921652"/>
                <a:ext cx="1803130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0">
                <a:extLst>
                  <a:ext uri="{FF2B5EF4-FFF2-40B4-BE49-F238E27FC236}">
                    <a16:creationId xmlns:a16="http://schemas.microsoft.com/office/drawing/2014/main" id="{31854969-7138-378F-4736-B7B023130C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54" y="3921652"/>
                <a:ext cx="1803130" cy="376450"/>
              </a:xfrm>
              <a:prstGeom prst="rect">
                <a:avLst/>
              </a:prstGeom>
              <a:blipFill>
                <a:blip r:embed="rId7"/>
                <a:stretch>
                  <a:fillRect l="-699" t="-103226" r="-10490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E1A26-C271-A8E9-3F99-9B5BEA8E928E}"/>
                  </a:ext>
                </a:extLst>
              </p:cNvPr>
              <p:cNvSpPr txBox="1"/>
              <p:nvPr/>
            </p:nvSpPr>
            <p:spPr bwMode="auto">
              <a:xfrm>
                <a:off x="2252184" y="1439291"/>
                <a:ext cx="1887440" cy="6186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E1A26-C271-A8E9-3F99-9B5BEA8E9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2184" y="1439291"/>
                <a:ext cx="1887440" cy="618631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5">
                <a:extLst>
                  <a:ext uri="{FF2B5EF4-FFF2-40B4-BE49-F238E27FC236}">
                    <a16:creationId xmlns:a16="http://schemas.microsoft.com/office/drawing/2014/main" id="{D998F9F5-DAFC-6771-4136-56A61CBA3240}"/>
                  </a:ext>
                </a:extLst>
              </p:cNvPr>
              <p:cNvSpPr/>
              <p:nvPr/>
            </p:nvSpPr>
            <p:spPr>
              <a:xfrm>
                <a:off x="4327675" y="5392737"/>
                <a:ext cx="1816651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矩形 15">
                <a:extLst>
                  <a:ext uri="{FF2B5EF4-FFF2-40B4-BE49-F238E27FC236}">
                    <a16:creationId xmlns:a16="http://schemas.microsoft.com/office/drawing/2014/main" id="{D998F9F5-DAFC-6771-4136-56A61CBA3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675" y="5392737"/>
                <a:ext cx="1816651" cy="376450"/>
              </a:xfrm>
              <a:prstGeom prst="rect">
                <a:avLst/>
              </a:prstGeom>
              <a:blipFill>
                <a:blip r:embed="rId9"/>
                <a:stretch>
                  <a:fillRect t="-103226" r="-11111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12">
                <a:extLst>
                  <a:ext uri="{FF2B5EF4-FFF2-40B4-BE49-F238E27FC236}">
                    <a16:creationId xmlns:a16="http://schemas.microsoft.com/office/drawing/2014/main" id="{6809DDCB-7F6F-0960-5173-19D40ED0B371}"/>
                  </a:ext>
                </a:extLst>
              </p:cNvPr>
              <p:cNvSpPr txBox="1"/>
              <p:nvPr/>
            </p:nvSpPr>
            <p:spPr bwMode="auto">
              <a:xfrm>
                <a:off x="741007" y="5383051"/>
                <a:ext cx="3619685" cy="37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很明顯的，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  <m:r>
                      <a:rPr lang="en-US" altLang="zh-TW" sz="1800" i="1"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zh-TW" altLang="en-US" sz="1800" dirty="0"/>
                  <a:t>就是能量子數目：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5" name="文字方塊 12">
                <a:extLst>
                  <a:ext uri="{FF2B5EF4-FFF2-40B4-BE49-F238E27FC236}">
                    <a16:creationId xmlns:a16="http://schemas.microsoft.com/office/drawing/2014/main" id="{6809DDCB-7F6F-0960-5173-19D40ED0B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1007" y="5383051"/>
                <a:ext cx="3619685" cy="376450"/>
              </a:xfrm>
              <a:prstGeom prst="rect">
                <a:avLst/>
              </a:prstGeom>
              <a:blipFill>
                <a:blip r:embed="rId10"/>
                <a:stretch>
                  <a:fillRect l="-1399" t="-3226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166AA214-5296-A19A-D7D1-892978C6BFE5}"/>
                  </a:ext>
                </a:extLst>
              </p:cNvPr>
              <p:cNvSpPr/>
              <p:nvPr/>
            </p:nvSpPr>
            <p:spPr>
              <a:xfrm>
                <a:off x="792241" y="1048384"/>
                <a:ext cx="4139799" cy="376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算子可以提高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本徵態的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能量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/>
                      </a:rPr>
                      <m:t>𝜔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166AA214-5296-A19A-D7D1-892978C6B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41" y="1048384"/>
                <a:ext cx="4139799" cy="376450"/>
              </a:xfrm>
              <a:prstGeom prst="rect">
                <a:avLst/>
              </a:prstGeom>
              <a:blipFill>
                <a:blip r:embed="rId11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F15D30F4-9B03-57F6-7600-906A0F5EB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308" y="1416029"/>
            <a:ext cx="2427538" cy="199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B7A2FE-9055-8AFE-B6AE-DC455668E66D}"/>
                  </a:ext>
                </a:extLst>
              </p:cNvPr>
              <p:cNvSpPr txBox="1"/>
              <p:nvPr/>
            </p:nvSpPr>
            <p:spPr bwMode="auto">
              <a:xfrm>
                <a:off x="7741309" y="1973708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B7A2FE-9055-8AFE-B6AE-DC455668E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1309" y="1973708"/>
                <a:ext cx="279649" cy="344966"/>
              </a:xfrm>
              <a:prstGeom prst="rect">
                <a:avLst/>
              </a:prstGeom>
              <a:blipFill>
                <a:blip r:embed="rId13"/>
                <a:stretch>
                  <a:fillRect r="-26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DA857A-3752-0FFD-365E-B72D0C96C8D7}"/>
                  </a:ext>
                </a:extLst>
              </p:cNvPr>
              <p:cNvSpPr txBox="1"/>
              <p:nvPr/>
            </p:nvSpPr>
            <p:spPr bwMode="auto">
              <a:xfrm>
                <a:off x="8247064" y="3003851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DA857A-3752-0FFD-365E-B72D0C96C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7064" y="3003851"/>
                <a:ext cx="593308" cy="338554"/>
              </a:xfrm>
              <a:prstGeom prst="rect">
                <a:avLst/>
              </a:prstGeom>
              <a:blipFill>
                <a:blip r:embed="rId14"/>
                <a:stretch>
                  <a:fillRect l="-36170" t="-103571" r="-25532" b="-17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Down Arrow 33">
            <a:extLst>
              <a:ext uri="{FF2B5EF4-FFF2-40B4-BE49-F238E27FC236}">
                <a16:creationId xmlns:a16="http://schemas.microsoft.com/office/drawing/2014/main" id="{135F67E4-922F-FB6A-D493-DE0684A84E22}"/>
              </a:ext>
            </a:extLst>
          </p:cNvPr>
          <p:cNvSpPr/>
          <p:nvPr/>
        </p:nvSpPr>
        <p:spPr>
          <a:xfrm flipH="1" flipV="1">
            <a:off x="7450729" y="2378521"/>
            <a:ext cx="259562" cy="414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1">
                <a:extLst>
                  <a:ext uri="{FF2B5EF4-FFF2-40B4-BE49-F238E27FC236}">
                    <a16:creationId xmlns:a16="http://schemas.microsoft.com/office/drawing/2014/main" id="{01057793-9F3A-41DF-F01F-A48219C6EBD2}"/>
                  </a:ext>
                </a:extLst>
              </p:cNvPr>
              <p:cNvSpPr txBox="1"/>
              <p:nvPr/>
            </p:nvSpPr>
            <p:spPr bwMode="auto">
              <a:xfrm>
                <a:off x="8238034" y="2604677"/>
                <a:ext cx="59330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字方塊 21">
                <a:extLst>
                  <a:ext uri="{FF2B5EF4-FFF2-40B4-BE49-F238E27FC236}">
                    <a16:creationId xmlns:a16="http://schemas.microsoft.com/office/drawing/2014/main" id="{01057793-9F3A-41DF-F01F-A48219C6E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034" y="2604677"/>
                <a:ext cx="593307" cy="338554"/>
              </a:xfrm>
              <a:prstGeom prst="rect">
                <a:avLst/>
              </a:prstGeom>
              <a:blipFill>
                <a:blip r:embed="rId15"/>
                <a:stretch>
                  <a:fillRect l="-35417" t="-103571" r="-22917" b="-17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1">
                <a:extLst>
                  <a:ext uri="{FF2B5EF4-FFF2-40B4-BE49-F238E27FC236}">
                    <a16:creationId xmlns:a16="http://schemas.microsoft.com/office/drawing/2014/main" id="{23C7A2B9-E7ED-2B09-6F60-DAA436588F43}"/>
                  </a:ext>
                </a:extLst>
              </p:cNvPr>
              <p:cNvSpPr txBox="1"/>
              <p:nvPr/>
            </p:nvSpPr>
            <p:spPr bwMode="auto">
              <a:xfrm>
                <a:off x="8238034" y="2180005"/>
                <a:ext cx="59330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文字方塊 21">
                <a:extLst>
                  <a:ext uri="{FF2B5EF4-FFF2-40B4-BE49-F238E27FC236}">
                    <a16:creationId xmlns:a16="http://schemas.microsoft.com/office/drawing/2014/main" id="{23C7A2B9-E7ED-2B09-6F60-DAA436588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8034" y="2180005"/>
                <a:ext cx="593308" cy="338554"/>
              </a:xfrm>
              <a:prstGeom prst="rect">
                <a:avLst/>
              </a:prstGeom>
              <a:blipFill>
                <a:blip r:embed="rId16"/>
                <a:stretch>
                  <a:fillRect l="-35417" t="-103571" r="-22917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21">
                <a:extLst>
                  <a:ext uri="{FF2B5EF4-FFF2-40B4-BE49-F238E27FC236}">
                    <a16:creationId xmlns:a16="http://schemas.microsoft.com/office/drawing/2014/main" id="{0E1DEC5F-E6AE-E13E-009C-7E74C5C79513}"/>
                  </a:ext>
                </a:extLst>
              </p:cNvPr>
              <p:cNvSpPr txBox="1"/>
              <p:nvPr/>
            </p:nvSpPr>
            <p:spPr bwMode="auto">
              <a:xfrm>
                <a:off x="8247065" y="1767689"/>
                <a:ext cx="593307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文字方塊 21">
                <a:extLst>
                  <a:ext uri="{FF2B5EF4-FFF2-40B4-BE49-F238E27FC236}">
                    <a16:creationId xmlns:a16="http://schemas.microsoft.com/office/drawing/2014/main" id="{0E1DEC5F-E6AE-E13E-009C-7E74C5C79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47065" y="1767689"/>
                <a:ext cx="593307" cy="338554"/>
              </a:xfrm>
              <a:prstGeom prst="rect">
                <a:avLst/>
              </a:prstGeom>
              <a:blipFill>
                <a:blip r:embed="rId17"/>
                <a:stretch>
                  <a:fillRect l="-36170" t="-107143" r="-25532" b="-17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own Arrow 37">
            <a:extLst>
              <a:ext uri="{FF2B5EF4-FFF2-40B4-BE49-F238E27FC236}">
                <a16:creationId xmlns:a16="http://schemas.microsoft.com/office/drawing/2014/main" id="{FF5F59AA-4759-79D8-4467-F3418988A447}"/>
              </a:ext>
            </a:extLst>
          </p:cNvPr>
          <p:cNvSpPr/>
          <p:nvPr/>
        </p:nvSpPr>
        <p:spPr>
          <a:xfrm flipH="1" flipV="1">
            <a:off x="7471301" y="2809627"/>
            <a:ext cx="238989" cy="43081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AC7467E-3467-2779-97AB-B28771137956}"/>
                  </a:ext>
                </a:extLst>
              </p:cNvPr>
              <p:cNvSpPr txBox="1"/>
              <p:nvPr/>
            </p:nvSpPr>
            <p:spPr bwMode="auto">
              <a:xfrm>
                <a:off x="7668295" y="2849714"/>
                <a:ext cx="352663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AC7467E-3467-2779-97AB-B28771137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68295" y="2849714"/>
                <a:ext cx="352663" cy="344966"/>
              </a:xfrm>
              <a:prstGeom prst="rect">
                <a:avLst/>
              </a:prstGeom>
              <a:blipFill>
                <a:blip r:embed="rId18"/>
                <a:stretch>
                  <a:fillRect r="-34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311B5B-3D04-8F1E-5D61-9FF67877246F}"/>
                  </a:ext>
                </a:extLst>
              </p:cNvPr>
              <p:cNvSpPr txBox="1"/>
              <p:nvPr/>
            </p:nvSpPr>
            <p:spPr bwMode="auto">
              <a:xfrm>
                <a:off x="7701260" y="2413337"/>
                <a:ext cx="279649" cy="3449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6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4311B5B-3D04-8F1E-5D61-9FF67877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1260" y="2413337"/>
                <a:ext cx="279649" cy="344966"/>
              </a:xfrm>
              <a:prstGeom prst="rect">
                <a:avLst/>
              </a:prstGeom>
              <a:blipFill>
                <a:blip r:embed="rId19"/>
                <a:stretch>
                  <a:fillRect r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own Arrow 41">
            <a:extLst>
              <a:ext uri="{FF2B5EF4-FFF2-40B4-BE49-F238E27FC236}">
                <a16:creationId xmlns:a16="http://schemas.microsoft.com/office/drawing/2014/main" id="{EC451918-9ABD-C28C-71A0-034B50F39538}"/>
              </a:ext>
            </a:extLst>
          </p:cNvPr>
          <p:cNvSpPr/>
          <p:nvPr/>
        </p:nvSpPr>
        <p:spPr>
          <a:xfrm flipH="1" flipV="1">
            <a:off x="7450091" y="1928066"/>
            <a:ext cx="259562" cy="41430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7">
                <a:extLst>
                  <a:ext uri="{FF2B5EF4-FFF2-40B4-BE49-F238E27FC236}">
                    <a16:creationId xmlns:a16="http://schemas.microsoft.com/office/drawing/2014/main" id="{BE223F6F-6A22-CF7D-16BE-AD3E5E7FB236}"/>
                  </a:ext>
                </a:extLst>
              </p:cNvPr>
              <p:cNvSpPr/>
              <p:nvPr/>
            </p:nvSpPr>
            <p:spPr>
              <a:xfrm>
                <a:off x="764780" y="2343239"/>
                <a:ext cx="1348639" cy="37645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3" name="矩形 7">
                <a:extLst>
                  <a:ext uri="{FF2B5EF4-FFF2-40B4-BE49-F238E27FC236}">
                    <a16:creationId xmlns:a16="http://schemas.microsoft.com/office/drawing/2014/main" id="{BE223F6F-6A22-CF7D-16BE-AD3E5E7FB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780" y="2343239"/>
                <a:ext cx="1348639" cy="376450"/>
              </a:xfrm>
              <a:prstGeom prst="rect">
                <a:avLst/>
              </a:prstGeom>
              <a:blipFill>
                <a:blip r:embed="rId20"/>
                <a:stretch>
                  <a:fillRect l="-2804" t="-103226" r="-14019" b="-16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A68103-DB6B-4BF7-4675-7195559B7BD2}"/>
                  </a:ext>
                </a:extLst>
              </p:cNvPr>
              <p:cNvSpPr txBox="1"/>
              <p:nvPr/>
            </p:nvSpPr>
            <p:spPr bwMode="auto">
              <a:xfrm>
                <a:off x="2314649" y="2220316"/>
                <a:ext cx="1887440" cy="6186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A68103-DB6B-4BF7-4675-7195559B7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14649" y="2220316"/>
                <a:ext cx="1887440" cy="618631"/>
              </a:xfrm>
              <a:prstGeom prst="rect">
                <a:avLst/>
              </a:prstGeom>
              <a:blipFill>
                <a:blip r:embed="rId21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F924A1-FD64-BD13-14A8-DE03756DB34C}"/>
                  </a:ext>
                </a:extLst>
              </p:cNvPr>
              <p:cNvSpPr txBox="1"/>
              <p:nvPr/>
            </p:nvSpPr>
            <p:spPr bwMode="auto">
              <a:xfrm>
                <a:off x="2868173" y="3853980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0F924A1-FD64-BD13-14A8-DE03756DB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68173" y="3853980"/>
                <a:ext cx="1887440" cy="618631"/>
              </a:xfrm>
              <a:prstGeom prst="rect">
                <a:avLst/>
              </a:prstGeom>
              <a:blipFill>
                <a:blip r:embed="rId22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B95B3E9A-E67C-93BB-3375-B6943DC3154B}"/>
              </a:ext>
            </a:extLst>
          </p:cNvPr>
          <p:cNvSpPr txBox="1"/>
          <p:nvPr/>
        </p:nvSpPr>
        <p:spPr bwMode="auto">
          <a:xfrm>
            <a:off x="4790866" y="3962768"/>
            <a:ext cx="19232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此即普朗克能階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2D3969-5BE4-217D-CEEA-3957DECC5713}"/>
                  </a:ext>
                </a:extLst>
              </p:cNvPr>
              <p:cNvSpPr txBox="1"/>
              <p:nvPr/>
            </p:nvSpPr>
            <p:spPr>
              <a:xfrm>
                <a:off x="6707675" y="5880416"/>
                <a:ext cx="656496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400" i="1">
                          <a:latin typeface="Cambria Math"/>
                        </a:rPr>
                        <m:t>𝜔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2D3969-5BE4-217D-CEEA-3957DECC5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75" y="5880416"/>
                <a:ext cx="656496" cy="307777"/>
              </a:xfrm>
              <a:prstGeom prst="rect">
                <a:avLst/>
              </a:prstGeom>
              <a:blipFill>
                <a:blip r:embed="rId23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7DC2B7-52F1-376E-F68B-77B59AD8DDCF}"/>
                  </a:ext>
                </a:extLst>
              </p:cNvPr>
              <p:cNvSpPr txBox="1"/>
              <p:nvPr/>
            </p:nvSpPr>
            <p:spPr>
              <a:xfrm flipH="1">
                <a:off x="6877985" y="5106995"/>
                <a:ext cx="43088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h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𝜈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7DC2B7-52F1-376E-F68B-77B59AD8D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877985" y="5106995"/>
                <a:ext cx="430889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5D8AAF-37CE-858C-1BBD-06F74F27214A}"/>
                  </a:ext>
                </a:extLst>
              </p:cNvPr>
              <p:cNvSpPr txBox="1"/>
              <p:nvPr/>
            </p:nvSpPr>
            <p:spPr>
              <a:xfrm>
                <a:off x="6855446" y="4728564"/>
                <a:ext cx="41643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h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𝜈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85D8AAF-37CE-858C-1BBD-06F74F27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446" y="4728564"/>
                <a:ext cx="416439" cy="307777"/>
              </a:xfrm>
              <a:prstGeom prst="rect">
                <a:avLst/>
              </a:prstGeom>
              <a:blipFill>
                <a:blip r:embed="rId25"/>
                <a:stretch>
                  <a:fillRect r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1AFEE0-5134-3AC5-E483-16D6A3672C8F}"/>
                  </a:ext>
                </a:extLst>
              </p:cNvPr>
              <p:cNvSpPr txBox="1"/>
              <p:nvPr/>
            </p:nvSpPr>
            <p:spPr>
              <a:xfrm>
                <a:off x="6841039" y="4357603"/>
                <a:ext cx="46783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4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h</m:t>
                      </m:r>
                      <m:r>
                        <a:rPr lang="en-US" altLang="zh-TW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𝜈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1AFEE0-5134-3AC5-E483-16D6A3672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39" y="4357603"/>
                <a:ext cx="467835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22BB95-62A7-1460-B7F0-26FAA10A4D70}"/>
                  </a:ext>
                </a:extLst>
              </p:cNvPr>
              <p:cNvSpPr txBox="1"/>
              <p:nvPr/>
            </p:nvSpPr>
            <p:spPr>
              <a:xfrm>
                <a:off x="6704260" y="5471841"/>
                <a:ext cx="800113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400" i="1">
                          <a:latin typeface="Cambria Math"/>
                        </a:rPr>
                        <m:t>𝜔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22BB95-62A7-1460-B7F0-26FAA10A4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260" y="5471841"/>
                <a:ext cx="800113" cy="307777"/>
              </a:xfrm>
              <a:prstGeom prst="rect">
                <a:avLst/>
              </a:prstGeom>
              <a:blipFill>
                <a:blip r:embed="rId27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9648C-8329-24D4-E330-EBBACD262479}"/>
                  </a:ext>
                </a:extLst>
              </p:cNvPr>
              <p:cNvSpPr txBox="1"/>
              <p:nvPr/>
            </p:nvSpPr>
            <p:spPr>
              <a:xfrm>
                <a:off x="6707675" y="5066814"/>
                <a:ext cx="766163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400" i="1">
                          <a:latin typeface="Cambria Math"/>
                        </a:rPr>
                        <m:t>𝜔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9648C-8329-24D4-E330-EBBACD262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75" y="5066814"/>
                <a:ext cx="766163" cy="307777"/>
              </a:xfrm>
              <a:prstGeom prst="rect">
                <a:avLst/>
              </a:prstGeom>
              <a:blipFill>
                <a:blip r:embed="rId28"/>
                <a:stretch>
                  <a:fillRect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FF39BF-AEDB-7B06-69E1-369CBB672D51}"/>
                  </a:ext>
                </a:extLst>
              </p:cNvPr>
              <p:cNvSpPr txBox="1"/>
              <p:nvPr/>
            </p:nvSpPr>
            <p:spPr>
              <a:xfrm>
                <a:off x="6716414" y="4694617"/>
                <a:ext cx="791374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400" i="1">
                          <a:latin typeface="Cambria Math"/>
                        </a:rPr>
                        <m:t>𝜔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FF39BF-AEDB-7B06-69E1-369CBB672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414" y="4694617"/>
                <a:ext cx="791374" cy="307777"/>
              </a:xfrm>
              <a:prstGeom prst="rect">
                <a:avLst/>
              </a:prstGeom>
              <a:blipFill>
                <a:blip r:embed="rId29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952015-AA35-957B-3C81-402923474741}"/>
                  </a:ext>
                </a:extLst>
              </p:cNvPr>
              <p:cNvSpPr txBox="1"/>
              <p:nvPr/>
            </p:nvSpPr>
            <p:spPr>
              <a:xfrm>
                <a:off x="6762508" y="4354630"/>
                <a:ext cx="71133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sz="1400" i="1">
                          <a:latin typeface="Cambria Math"/>
                        </a:rPr>
                        <m:t>𝜔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952015-AA35-957B-3C81-402923474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508" y="4354630"/>
                <a:ext cx="711330" cy="307777"/>
              </a:xfrm>
              <a:prstGeom prst="rect">
                <a:avLst/>
              </a:prstGeom>
              <a:blipFill>
                <a:blip r:embed="rId30"/>
                <a:stretch>
                  <a:fillRect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150A08-BF07-BB31-4973-E2FDFBB3AD15}"/>
                  </a:ext>
                </a:extLst>
              </p:cNvPr>
              <p:cNvSpPr txBox="1"/>
              <p:nvPr/>
            </p:nvSpPr>
            <p:spPr bwMode="auto">
              <a:xfrm>
                <a:off x="764780" y="2953217"/>
                <a:ext cx="37092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左式還未歸一化，所以是正比</a:t>
                </a:r>
                <a:r>
                  <a:rPr lang="en-US" altLang="zh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150A08-BF07-BB31-4973-E2FDFBB3A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4780" y="2953217"/>
                <a:ext cx="3709204" cy="369332"/>
              </a:xfrm>
              <a:prstGeom prst="rect">
                <a:avLst/>
              </a:prstGeom>
              <a:blipFill>
                <a:blip r:embed="rId31"/>
                <a:stretch>
                  <a:fillRect l="-136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2B1206C1-605E-5F5E-BA99-B5153C100A93}"/>
                  </a:ext>
                </a:extLst>
              </p:cNvPr>
              <p:cNvSpPr/>
              <p:nvPr/>
            </p:nvSpPr>
            <p:spPr>
              <a:xfrm>
                <a:off x="4790866" y="6183028"/>
                <a:ext cx="2627835" cy="40197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矩形 2">
                <a:extLst>
                  <a:ext uri="{FF2B5EF4-FFF2-40B4-BE49-F238E27FC236}">
                    <a16:creationId xmlns:a16="http://schemas.microsoft.com/office/drawing/2014/main" id="{2B1206C1-605E-5F5E-BA99-B5153C100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0866" y="6183028"/>
                <a:ext cx="2627835" cy="401970"/>
              </a:xfrm>
              <a:prstGeom prst="rect">
                <a:avLst/>
              </a:prstGeom>
              <a:blipFill>
                <a:blip r:embed="rId32"/>
                <a:stretch>
                  <a:fillRect l="-1923" t="-90909" r="-721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B5874A01-886D-B89C-1BAD-16A66BDDDE5B}"/>
                  </a:ext>
                </a:extLst>
              </p:cNvPr>
              <p:cNvSpPr/>
              <p:nvPr/>
            </p:nvSpPr>
            <p:spPr>
              <a:xfrm>
                <a:off x="788958" y="6183028"/>
                <a:ext cx="3913507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近一步計算顯示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B5874A01-886D-B89C-1BAD-16A66BDDDE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8" y="6183028"/>
                <a:ext cx="3913507" cy="372410"/>
              </a:xfrm>
              <a:prstGeom prst="rect">
                <a:avLst/>
              </a:prstGeom>
              <a:blipFill>
                <a:blip r:embed="rId33"/>
                <a:stretch>
                  <a:fillRect l="-968" t="-106667" r="-4839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7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20" grpId="0" animBg="1"/>
      <p:bldP spid="3" grpId="0" animBg="1"/>
      <p:bldP spid="24" grpId="0" animBg="1"/>
      <p:bldP spid="25" grpId="0"/>
      <p:bldP spid="45" grpId="0" animBg="1"/>
      <p:bldP spid="46" grpId="0"/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F80526-8919-872C-976F-640D733005D7}"/>
                  </a:ext>
                </a:extLst>
              </p:cNvPr>
              <p:cNvSpPr txBox="1"/>
              <p:nvPr/>
            </p:nvSpPr>
            <p:spPr bwMode="auto">
              <a:xfrm>
                <a:off x="888403" y="1062546"/>
                <a:ext cx="6697269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時，結果確定為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F80526-8919-872C-976F-640D73300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403" y="1062546"/>
                <a:ext cx="6697269" cy="495136"/>
              </a:xfrm>
              <a:prstGeom prst="rect">
                <a:avLst/>
              </a:prstGeom>
              <a:blipFill>
                <a:blip r:embed="rId2"/>
                <a:stretch>
                  <a:fillRect l="-947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3D model of 2 S-G analyzers in sequence, showing the path of neutrons. The first one measures the z-axis spin, and the second one the x-axis spin.">
            <a:extLst>
              <a:ext uri="{FF2B5EF4-FFF2-40B4-BE49-F238E27FC236}">
                <a16:creationId xmlns:a16="http://schemas.microsoft.com/office/drawing/2014/main" id="{06286DC5-778E-FACB-E464-3638E2167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5346" r="23226" b="27658"/>
          <a:stretch/>
        </p:blipFill>
        <p:spPr bwMode="auto">
          <a:xfrm>
            <a:off x="4092206" y="3357609"/>
            <a:ext cx="4627257" cy="26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F59016B-9919-1E8A-580C-A251377276B6}"/>
              </a:ext>
            </a:extLst>
          </p:cNvPr>
          <p:cNvSpPr/>
          <p:nvPr/>
        </p:nvSpPr>
        <p:spPr>
          <a:xfrm>
            <a:off x="7991909" y="3968202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7" name="Picture 10" descr="D:\Dropbox\Documents\課程\YoungTextBook\Images\Chapter41\A_Images\A_Figures_and_Photos\41_17_Figure.jpg">
            <a:extLst>
              <a:ext uri="{FF2B5EF4-FFF2-40B4-BE49-F238E27FC236}">
                <a16:creationId xmlns:a16="http://schemas.microsoft.com/office/drawing/2014/main" id="{B574411E-D904-EB0C-2F4A-228B3364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4"/>
          <a:stretch>
            <a:fillRect/>
          </a:stretch>
        </p:blipFill>
        <p:spPr bwMode="auto">
          <a:xfrm>
            <a:off x="982807" y="3382053"/>
            <a:ext cx="3096590" cy="147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rved Down Arrow 7">
            <a:extLst>
              <a:ext uri="{FF2B5EF4-FFF2-40B4-BE49-F238E27FC236}">
                <a16:creationId xmlns:a16="http://schemas.microsoft.com/office/drawing/2014/main" id="{3A4A6D90-A3E2-8A60-ED91-487D0F1B5678}"/>
              </a:ext>
            </a:extLst>
          </p:cNvPr>
          <p:cNvSpPr/>
          <p:nvPr/>
        </p:nvSpPr>
        <p:spPr>
          <a:xfrm rot="2264317">
            <a:off x="2853569" y="3374737"/>
            <a:ext cx="955536" cy="4445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357372-24AD-5432-6BD8-3EF2A10D9B3B}"/>
                  </a:ext>
                </a:extLst>
              </p:cNvPr>
              <p:cNvSpPr txBox="1"/>
              <p:nvPr/>
            </p:nvSpPr>
            <p:spPr bwMode="auto">
              <a:xfrm>
                <a:off x="875760" y="1973070"/>
                <a:ext cx="81004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Stern-Gerlach中的磁鐵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如果轉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磁力會轉為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357372-24AD-5432-6BD8-3EF2A10D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760" y="1973070"/>
                <a:ext cx="8100428" cy="369332"/>
              </a:xfrm>
              <a:prstGeom prst="rect">
                <a:avLst/>
              </a:prstGeom>
              <a:blipFill>
                <a:blip r:embed="rId5"/>
                <a:stretch>
                  <a:fillRect l="-7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07C0E97-827E-1756-0179-1F2232D9DFEE}"/>
              </a:ext>
            </a:extLst>
          </p:cNvPr>
          <p:cNvSpPr/>
          <p:nvPr/>
        </p:nvSpPr>
        <p:spPr>
          <a:xfrm>
            <a:off x="7736231" y="3619507"/>
            <a:ext cx="36004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0FC98-9A77-3C36-59CB-BF72123223DE}"/>
                  </a:ext>
                </a:extLst>
              </p:cNvPr>
              <p:cNvSpPr txBox="1"/>
              <p:nvPr/>
            </p:nvSpPr>
            <p:spPr bwMode="auto">
              <a:xfrm>
                <a:off x="888403" y="1530853"/>
                <a:ext cx="65638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也就是電子在測量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後會崩潰進入的兩個狀態。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600FC98-9A77-3C36-59CB-BF7212322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403" y="1530853"/>
                <a:ext cx="6563874" cy="369332"/>
              </a:xfrm>
              <a:prstGeom prst="rect">
                <a:avLst/>
              </a:prstGeom>
              <a:blipFill>
                <a:blip r:embed="rId6"/>
                <a:stretch>
                  <a:fillRect l="-9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7C81BC4A-9FBB-C36D-202F-8283CC27D2DF}"/>
                  </a:ext>
                </a:extLst>
              </p:cNvPr>
              <p:cNvSpPr/>
              <p:nvPr/>
            </p:nvSpPr>
            <p:spPr>
              <a:xfrm>
                <a:off x="958975" y="384730"/>
                <a:ext cx="1806922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7C81BC4A-9FBB-C36D-202F-8283CC27D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75" y="384730"/>
                <a:ext cx="1806922" cy="664606"/>
              </a:xfrm>
              <a:prstGeom prst="rect">
                <a:avLst/>
              </a:prstGeom>
              <a:blipFill>
                <a:blip r:embed="rId7"/>
                <a:stretch>
                  <a:fillRect l="-12587" t="-43396" b="-7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01D8310-6509-0B11-E61F-2CEDBB67D4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516" r="57791" b="36108"/>
          <a:stretch/>
        </p:blipFill>
        <p:spPr>
          <a:xfrm>
            <a:off x="982807" y="4971139"/>
            <a:ext cx="2598678" cy="1047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301A2E-B3B8-30D8-F2DD-A2D65D999B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661" t="45758" r="47661" b="43386"/>
          <a:stretch/>
        </p:blipFill>
        <p:spPr>
          <a:xfrm>
            <a:off x="2138130" y="5346843"/>
            <a:ext cx="288032" cy="415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E7F088-B2CC-A3DA-FB66-9D2CA5E18C92}"/>
                  </a:ext>
                </a:extLst>
              </p:cNvPr>
              <p:cNvSpPr txBox="1"/>
              <p:nvPr/>
            </p:nvSpPr>
            <p:spPr bwMode="auto">
              <a:xfrm>
                <a:off x="2756978" y="4971139"/>
                <a:ext cx="31995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E7F088-B2CC-A3DA-FB66-9D2CA5E18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6978" y="4971139"/>
                <a:ext cx="319958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ACEE00-5AB6-D926-CA78-511EDDA89C97}"/>
                  </a:ext>
                </a:extLst>
              </p:cNvPr>
              <p:cNvSpPr txBox="1"/>
              <p:nvPr/>
            </p:nvSpPr>
            <p:spPr bwMode="auto">
              <a:xfrm>
                <a:off x="3227623" y="361498"/>
                <a:ext cx="1932141" cy="66460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ACEE00-5AB6-D926-CA78-511EDDA89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623" y="361498"/>
                <a:ext cx="1932141" cy="664606"/>
              </a:xfrm>
              <a:prstGeom prst="rect">
                <a:avLst/>
              </a:prstGeom>
              <a:blipFill>
                <a:blip r:embed="rId10"/>
                <a:stretch>
                  <a:fillRect l="-12338" t="-41509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C43066-3B1B-5E9E-1371-3DA7E520FAAF}"/>
                  </a:ext>
                </a:extLst>
              </p:cNvPr>
              <p:cNvSpPr txBox="1"/>
              <p:nvPr/>
            </p:nvSpPr>
            <p:spPr bwMode="auto">
              <a:xfrm>
                <a:off x="875759" y="6199752"/>
                <a:ext cx="7843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是基底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的兩個獨立正交的線性組合。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也可以是基底。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C43066-3B1B-5E9E-1371-3DA7E520F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759" y="6199752"/>
                <a:ext cx="7843703" cy="369332"/>
              </a:xfrm>
              <a:prstGeom prst="rect">
                <a:avLst/>
              </a:prstGeom>
              <a:blipFill>
                <a:blip r:embed="rId11"/>
                <a:stretch>
                  <a:fillRect l="-420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6F5E2-F6DB-7D9F-8107-77EF85072423}"/>
                  </a:ext>
                </a:extLst>
              </p:cNvPr>
              <p:cNvSpPr txBox="1"/>
              <p:nvPr/>
            </p:nvSpPr>
            <p:spPr bwMode="auto">
              <a:xfrm>
                <a:off x="6905362" y="1873426"/>
                <a:ext cx="1754519" cy="52591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D6F5E2-F6DB-7D9F-8107-77EF85072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5362" y="1873426"/>
                <a:ext cx="1754519" cy="525913"/>
              </a:xfrm>
              <a:prstGeom prst="rect">
                <a:avLst/>
              </a:prstGeom>
              <a:blipFill>
                <a:blip r:embed="rId12"/>
                <a:stretch>
                  <a:fillRect l="-2143" t="-2326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4C789A-52EB-0295-C26A-72E82C2E2630}"/>
                  </a:ext>
                </a:extLst>
              </p:cNvPr>
              <p:cNvSpPr txBox="1"/>
              <p:nvPr/>
            </p:nvSpPr>
            <p:spPr bwMode="auto">
              <a:xfrm>
                <a:off x="875759" y="2864170"/>
                <a:ext cx="65765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因此O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utput的電子的狀態就是</a:t>
                </a:r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剛剛求得的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4C789A-52EB-0295-C26A-72E82C2E2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759" y="2864170"/>
                <a:ext cx="6576517" cy="369332"/>
              </a:xfrm>
              <a:prstGeom prst="rect">
                <a:avLst/>
              </a:prstGeom>
              <a:blipFill>
                <a:blip r:embed="rId13"/>
                <a:stretch>
                  <a:fillRect l="-96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67D65FF7-7CCD-733C-8E88-F797BDFE6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5760" y="2442494"/>
                <a:ext cx="82682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此時觀察粒子軌跡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等於是對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的測量，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兩個分離軌跡就對應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b="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的兩個本徵態。</a:t>
                </a:r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7">
                <a:extLst>
                  <a:ext uri="{FF2B5EF4-FFF2-40B4-BE49-F238E27FC236}">
                    <a16:creationId xmlns:a16="http://schemas.microsoft.com/office/drawing/2014/main" id="{67D65FF7-7CCD-733C-8E88-F797BDFE6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5760" y="2442494"/>
                <a:ext cx="8268240" cy="369332"/>
              </a:xfrm>
              <a:prstGeom prst="rect">
                <a:avLst/>
              </a:prstGeom>
              <a:blipFill>
                <a:blip r:embed="rId14"/>
                <a:stretch>
                  <a:fillRect l="-76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35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14" grpId="0"/>
      <p:bldP spid="10" grpId="0" animBg="1"/>
      <p:bldP spid="16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29BD04-5541-E7A1-1A34-B53173EDF62A}"/>
                  </a:ext>
                </a:extLst>
              </p:cNvPr>
              <p:cNvSpPr txBox="1"/>
              <p:nvPr/>
            </p:nvSpPr>
            <p:spPr bwMode="auto">
              <a:xfrm>
                <a:off x="588190" y="2729132"/>
                <a:ext cx="7740650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狀態，量測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發現為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機率是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cs typeface="Times New Roman" pitchFamily="18" charset="0"/>
                      </a:rPr>
                      <m:t>，測量完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就崩潰為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TW" i="1">
                        <a:latin typeface="Cambria Math" panose="02040503050406030204" pitchFamily="18" charset="0"/>
                        <a:cs typeface="Times New Roman" pitchFamily="18" charset="0"/>
                      </a:rPr>
                      <m:t>。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429BD04-5541-E7A1-1A34-B53173ED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190" y="2729132"/>
                <a:ext cx="7740650" cy="495136"/>
              </a:xfrm>
              <a:prstGeom prst="rect">
                <a:avLst/>
              </a:prstGeom>
              <a:blipFill>
                <a:blip r:embed="rId2"/>
                <a:stretch>
                  <a:fillRect l="-1148" t="-74359" b="-1179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B6ADCF-5DA9-2D96-CEC2-5EF48D74C8B0}"/>
                  </a:ext>
                </a:extLst>
              </p:cNvPr>
              <p:cNvSpPr txBox="1"/>
              <p:nvPr/>
            </p:nvSpPr>
            <p:spPr bwMode="auto">
              <a:xfrm>
                <a:off x="576158" y="3224268"/>
                <a:ext cx="7569422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狀態，量測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發現為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機率也是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就崩潰為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B6ADCF-5DA9-2D96-CEC2-5EF48D74C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6158" y="3224268"/>
                <a:ext cx="7569422" cy="495136"/>
              </a:xfrm>
              <a:prstGeom prst="rect">
                <a:avLst/>
              </a:prstGeom>
              <a:blipFill>
                <a:blip r:embed="rId3"/>
                <a:stretch>
                  <a:fillRect l="-1173" t="-700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37BBB47-C028-9EC3-90D8-114CC84B0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068" b="36108"/>
          <a:stretch/>
        </p:blipFill>
        <p:spPr>
          <a:xfrm>
            <a:off x="649307" y="4102197"/>
            <a:ext cx="6156635" cy="10263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279FC18A-736C-2EF6-FEE1-A5592653E653}"/>
                  </a:ext>
                </a:extLst>
              </p:cNvPr>
              <p:cNvSpPr/>
              <p:nvPr/>
            </p:nvSpPr>
            <p:spPr>
              <a:xfrm>
                <a:off x="2411760" y="3693446"/>
                <a:ext cx="847694" cy="4003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200" i="1" smtClean="0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sz="12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200" dirty="0"/>
              </a:p>
            </p:txBody>
          </p:sp>
        </mc:Choice>
        <mc:Fallback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279FC18A-736C-2EF6-FEE1-A5592653E6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693446"/>
                <a:ext cx="847694" cy="400302"/>
              </a:xfrm>
              <a:prstGeom prst="rect">
                <a:avLst/>
              </a:prstGeom>
              <a:blipFill>
                <a:blip r:embed="rId5"/>
                <a:stretch>
                  <a:fillRect l="-19403" t="-48485" b="-9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928641-23C8-CAD9-3C01-857021BF76E4}"/>
                  </a:ext>
                </a:extLst>
              </p:cNvPr>
              <p:cNvSpPr txBox="1"/>
              <p:nvPr/>
            </p:nvSpPr>
            <p:spPr bwMode="auto">
              <a:xfrm>
                <a:off x="5778417" y="4654790"/>
                <a:ext cx="1368152" cy="4737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928641-23C8-CAD9-3C01-857021BF7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8417" y="4654790"/>
                <a:ext cx="1368152" cy="473784"/>
              </a:xfrm>
              <a:prstGeom prst="rect">
                <a:avLst/>
              </a:prstGeom>
              <a:blipFill>
                <a:blip r:embed="rId6"/>
                <a:stretch>
                  <a:fillRect l="-10185" t="-34211" b="-736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9A933E-A3C5-6634-F5E4-89EF47B9E0A6}"/>
                  </a:ext>
                </a:extLst>
              </p:cNvPr>
              <p:cNvSpPr txBox="1"/>
              <p:nvPr/>
            </p:nvSpPr>
            <p:spPr bwMode="auto">
              <a:xfrm>
                <a:off x="5778417" y="4104052"/>
                <a:ext cx="1279140" cy="4737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sz="12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2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9A933E-A3C5-6634-F5E4-89EF47B9E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8417" y="4104052"/>
                <a:ext cx="1279140" cy="473784"/>
              </a:xfrm>
              <a:prstGeom prst="rect">
                <a:avLst/>
              </a:prstGeom>
              <a:blipFill>
                <a:blip r:embed="rId7"/>
                <a:stretch>
                  <a:fillRect l="-9901" t="-34211" b="-710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B91491-F4DA-A9D1-3FE5-EE0A8F23ADC5}"/>
                  </a:ext>
                </a:extLst>
              </p:cNvPr>
              <p:cNvSpPr txBox="1"/>
              <p:nvPr/>
            </p:nvSpPr>
            <p:spPr bwMode="auto">
              <a:xfrm>
                <a:off x="683278" y="551663"/>
                <a:ext cx="6122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得到了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就可以用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來展開。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B91491-F4DA-A9D1-3FE5-EE0A8F23A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278" y="551663"/>
                <a:ext cx="6122664" cy="369332"/>
              </a:xfrm>
              <a:prstGeom prst="rect">
                <a:avLst/>
              </a:prstGeom>
              <a:blipFill>
                <a:blip r:embed="rId8"/>
                <a:stretch>
                  <a:fillRect l="-82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544EB3-DF75-D4DB-1600-7DA4897B9BC8}"/>
                  </a:ext>
                </a:extLst>
              </p:cNvPr>
              <p:cNvSpPr txBox="1"/>
              <p:nvPr/>
            </p:nvSpPr>
            <p:spPr bwMode="auto">
              <a:xfrm>
                <a:off x="705922" y="997949"/>
                <a:ext cx="5965257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544EB3-DF75-D4DB-1600-7DA4897B9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922" y="997949"/>
                <a:ext cx="5965257" cy="664606"/>
              </a:xfrm>
              <a:prstGeom prst="rect">
                <a:avLst/>
              </a:prstGeom>
              <a:blipFill>
                <a:blip r:embed="rId9"/>
                <a:stretch>
                  <a:fillRect l="-4671" t="-40741" r="-1699" b="-685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D4873-7EE0-B37C-DCD5-84C75646A043}"/>
                  </a:ext>
                </a:extLst>
              </p:cNvPr>
              <p:cNvSpPr txBox="1"/>
              <p:nvPr/>
            </p:nvSpPr>
            <p:spPr bwMode="auto">
              <a:xfrm>
                <a:off x="717083" y="5374475"/>
                <a:ext cx="5970064" cy="66460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−</m:t>
                                    </m:r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/>
                        </a:rPr>
                        <m:t>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D4873-7EE0-B37C-DCD5-84C75646A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083" y="5374475"/>
                <a:ext cx="5970064" cy="664606"/>
              </a:xfrm>
              <a:prstGeom prst="rect">
                <a:avLst/>
              </a:prstGeom>
              <a:blipFill>
                <a:blip r:embed="rId10"/>
                <a:stretch>
                  <a:fillRect l="-4671" t="-43396" r="-1699" b="-716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04734DC-AC56-D083-4972-DBD06D7FD654}"/>
              </a:ext>
            </a:extLst>
          </p:cNvPr>
          <p:cNvSpPr txBox="1"/>
          <p:nvPr/>
        </p:nvSpPr>
        <p:spPr bwMode="auto">
          <a:xfrm>
            <a:off x="3491880" y="3693446"/>
            <a:ext cx="3439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這證實了我們的猜想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277F2-564E-3B65-365F-263560197CC0}"/>
              </a:ext>
            </a:extLst>
          </p:cNvPr>
          <p:cNvSpPr/>
          <p:nvPr/>
        </p:nvSpPr>
        <p:spPr>
          <a:xfrm>
            <a:off x="6864849" y="1027327"/>
            <a:ext cx="2279777" cy="1282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B7A80D-AAB1-B105-12BC-3D432949464F}"/>
              </a:ext>
            </a:extLst>
          </p:cNvPr>
          <p:cNvCxnSpPr>
            <a:cxnSpLocks/>
          </p:cNvCxnSpPr>
          <p:nvPr/>
        </p:nvCxnSpPr>
        <p:spPr>
          <a:xfrm>
            <a:off x="7897902" y="2208487"/>
            <a:ext cx="8162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85AE37-7253-62CE-16A6-B96F30537B5B}"/>
              </a:ext>
            </a:extLst>
          </p:cNvPr>
          <p:cNvCxnSpPr>
            <a:cxnSpLocks/>
          </p:cNvCxnSpPr>
          <p:nvPr/>
        </p:nvCxnSpPr>
        <p:spPr>
          <a:xfrm flipV="1">
            <a:off x="7897902" y="1494071"/>
            <a:ext cx="0" cy="7144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D4CF06-99CA-D3D5-3F3B-6432B47FDFE6}"/>
              </a:ext>
            </a:extLst>
          </p:cNvPr>
          <p:cNvCxnSpPr>
            <a:cxnSpLocks/>
          </p:cNvCxnSpPr>
          <p:nvPr/>
        </p:nvCxnSpPr>
        <p:spPr>
          <a:xfrm flipV="1">
            <a:off x="7897902" y="1712787"/>
            <a:ext cx="560077" cy="495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8BCB26-D9A8-73E6-32F6-35DDE56AD6E8}"/>
                  </a:ext>
                </a:extLst>
              </p:cNvPr>
              <p:cNvSpPr txBox="1"/>
              <p:nvPr/>
            </p:nvSpPr>
            <p:spPr bwMode="auto">
              <a:xfrm>
                <a:off x="8597818" y="1712787"/>
                <a:ext cx="629816" cy="502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8BCB26-D9A8-73E6-32F6-35DDE56AD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7818" y="1712787"/>
                <a:ext cx="629816" cy="502958"/>
              </a:xfrm>
              <a:prstGeom prst="rect">
                <a:avLst/>
              </a:prstGeom>
              <a:blipFill>
                <a:blip r:embed="rId13"/>
                <a:stretch>
                  <a:fillRect b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A8ED3C-239E-37F1-E5E9-24EB2E11FC78}"/>
                  </a:ext>
                </a:extLst>
              </p:cNvPr>
              <p:cNvSpPr txBox="1"/>
              <p:nvPr/>
            </p:nvSpPr>
            <p:spPr bwMode="auto">
              <a:xfrm>
                <a:off x="7753902" y="1023759"/>
                <a:ext cx="488054" cy="501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A8ED3C-239E-37F1-E5E9-24EB2E11F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3902" y="1023759"/>
                <a:ext cx="488054" cy="501356"/>
              </a:xfrm>
              <a:prstGeom prst="rect">
                <a:avLst/>
              </a:prstGeom>
              <a:blipFill>
                <a:blip r:embed="rId14"/>
                <a:stretch>
                  <a:fillRect b="-24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4C5AEA-CA94-F999-8BFC-DC032D20D0DC}"/>
                  </a:ext>
                </a:extLst>
              </p:cNvPr>
              <p:cNvSpPr txBox="1"/>
              <p:nvPr/>
            </p:nvSpPr>
            <p:spPr bwMode="auto">
              <a:xfrm>
                <a:off x="8368540" y="989628"/>
                <a:ext cx="787493" cy="600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4C5AEA-CA94-F999-8BFC-DC032D20D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540" y="989628"/>
                <a:ext cx="787493" cy="600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88389A-72BE-0333-3631-CC8029C0D683}"/>
              </a:ext>
            </a:extLst>
          </p:cNvPr>
          <p:cNvCxnSpPr>
            <a:cxnSpLocks/>
          </p:cNvCxnSpPr>
          <p:nvPr/>
        </p:nvCxnSpPr>
        <p:spPr>
          <a:xfrm flipH="1" flipV="1">
            <a:off x="7407423" y="1677789"/>
            <a:ext cx="490478" cy="530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CDAD13-0D96-D6E5-6754-CF45A6176967}"/>
                  </a:ext>
                </a:extLst>
              </p:cNvPr>
              <p:cNvSpPr txBox="1"/>
              <p:nvPr/>
            </p:nvSpPr>
            <p:spPr bwMode="auto">
              <a:xfrm>
                <a:off x="6903117" y="1000474"/>
                <a:ext cx="787493" cy="600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FCDAD13-0D96-D6E5-6754-CF45A6176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3117" y="1000474"/>
                <a:ext cx="787493" cy="600998"/>
              </a:xfrm>
              <a:prstGeom prst="rect">
                <a:avLst/>
              </a:prstGeom>
              <a:blipFill>
                <a:blip r:embed="rId16"/>
                <a:stretch>
                  <a:fillRect r="-47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4AC6FC90-E9F7-C94F-0F0C-3DA7E6902ECA}"/>
                  </a:ext>
                </a:extLst>
              </p:cNvPr>
              <p:cNvSpPr/>
              <p:nvPr/>
            </p:nvSpPr>
            <p:spPr>
              <a:xfrm>
                <a:off x="598040" y="2231171"/>
                <a:ext cx="8426672" cy="495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zh-TW" altLang="en-US" dirty="0">
                    <a:latin typeface="+mj-ea"/>
                  </a:rPr>
                  <a:t>測量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zh-TW" altLang="en-US" dirty="0">
                    <a:latin typeface="+mj-ea"/>
                  </a:rPr>
                  <a:t>時得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zh-TW" altLang="en-US" dirty="0">
                    <a:latin typeface="+mj-ea"/>
                  </a:rPr>
                  <a:t>的機率，等於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對本徵態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zh-TW" altLang="en-US" dirty="0">
                    <a:solidFill>
                      <a:schemeClr val="tx1"/>
                    </a:solidFill>
                    <a:latin typeface="+mj-ea"/>
                    <a:ea typeface="+mj-ea"/>
                  </a:rPr>
                  <a:t>展開的分量平方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。</a:t>
                </a:r>
              </a:p>
            </p:txBody>
          </p:sp>
        </mc:Choice>
        <mc:Fallback>
          <p:sp>
            <p:nvSpPr>
              <p:cNvPr id="7" name="矩形 1">
                <a:extLst>
                  <a:ext uri="{FF2B5EF4-FFF2-40B4-BE49-F238E27FC236}">
                    <a16:creationId xmlns:a16="http://schemas.microsoft.com/office/drawing/2014/main" id="{4AC6FC90-E9F7-C94F-0F0C-3DA7E6902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40" y="2231171"/>
                <a:ext cx="8426672" cy="495136"/>
              </a:xfrm>
              <a:prstGeom prst="rect">
                <a:avLst/>
              </a:prstGeom>
              <a:blipFill>
                <a:blip r:embed="rId17"/>
                <a:stretch>
                  <a:fillRect l="-3765" t="-70000" b="-1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A55FBE-AA80-6518-A5C1-87C34E00CB01}"/>
                  </a:ext>
                </a:extLst>
              </p:cNvPr>
              <p:cNvSpPr txBox="1"/>
              <p:nvPr/>
            </p:nvSpPr>
            <p:spPr bwMode="auto">
              <a:xfrm>
                <a:off x="681305" y="6121671"/>
                <a:ext cx="61226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也是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的線性組合。</a:t>
                </a:r>
                <a:endParaRPr lang="en-TW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A55FBE-AA80-6518-A5C1-87C34E00C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305" y="6121671"/>
                <a:ext cx="6122664" cy="369332"/>
              </a:xfrm>
              <a:prstGeom prst="rect">
                <a:avLst/>
              </a:prstGeom>
              <a:blipFill>
                <a:blip r:embed="rId18"/>
                <a:stretch>
                  <a:fillRect l="-5176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9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9" grpId="0" animBg="1"/>
      <p:bldP spid="10" grpId="0" animBg="1"/>
      <p:bldP spid="21" grpId="0" animBg="1"/>
      <p:bldP spid="5" grpId="0" animBg="1"/>
      <p:bldP spid="13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01E7A28-7744-5BE0-C890-764C8C39F266}"/>
                  </a:ext>
                </a:extLst>
              </p:cNvPr>
              <p:cNvSpPr/>
              <p:nvPr/>
            </p:nvSpPr>
            <p:spPr>
              <a:xfrm>
                <a:off x="867516" y="1503876"/>
                <a:ext cx="3287900" cy="5542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1800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18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,↓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01E7A28-7744-5BE0-C890-764C8C39F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16" y="1503876"/>
                <a:ext cx="3287900" cy="554254"/>
              </a:xfrm>
              <a:prstGeom prst="rect">
                <a:avLst/>
              </a:prstGeom>
              <a:blipFill>
                <a:blip r:embed="rId2"/>
                <a:stretch>
                  <a:fillRect l="-8462" t="-57778" r="-5769" b="-9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BBEEA3-EC81-B68D-63D8-CBCB882C5E91}"/>
                  </a:ext>
                </a:extLst>
              </p:cNvPr>
              <p:cNvSpPr txBox="1"/>
              <p:nvPr/>
            </p:nvSpPr>
            <p:spPr bwMode="auto">
              <a:xfrm>
                <a:off x="827583" y="1053946"/>
                <a:ext cx="69233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因為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也是一組基底，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所以任一自旋態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都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可用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來展開。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BBEEA3-EC81-B68D-63D8-CBCB882C5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3" y="1053946"/>
                <a:ext cx="6923353" cy="369332"/>
              </a:xfrm>
              <a:prstGeom prst="rect">
                <a:avLst/>
              </a:prstGeom>
              <a:blipFill>
                <a:blip r:embed="rId3"/>
                <a:stretch>
                  <a:fillRect l="-916" t="-117241" r="-366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A6F2A-32C2-2D74-1CC1-7A97B6CECCD8}"/>
                  </a:ext>
                </a:extLst>
              </p:cNvPr>
              <p:cNvSpPr txBox="1"/>
              <p:nvPr/>
            </p:nvSpPr>
            <p:spPr bwMode="auto">
              <a:xfrm>
                <a:off x="830498" y="2028713"/>
                <a:ext cx="7713393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展開的分量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或稱投影，就是在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量測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發現為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的振幅，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A6F2A-32C2-2D74-1CC1-7A97B6CEC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498" y="2028713"/>
                <a:ext cx="7713393" cy="495136"/>
              </a:xfrm>
              <a:prstGeom prst="rect">
                <a:avLst/>
              </a:prstGeom>
              <a:blipFill>
                <a:blip r:embed="rId4"/>
                <a:stretch>
                  <a:fillRect l="-658" t="-700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E982B6D-CBF2-201D-14DA-B6E5880BFC2B}"/>
              </a:ext>
            </a:extLst>
          </p:cNvPr>
          <p:cNvSpPr txBox="1"/>
          <p:nvPr/>
        </p:nvSpPr>
        <p:spPr bwMode="auto">
          <a:xfrm>
            <a:off x="827584" y="2502615"/>
            <a:ext cx="3816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取絕對值平方即是機率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845A1A-6982-7332-A8F9-4B88D7A2CCE3}"/>
                  </a:ext>
                </a:extLst>
              </p:cNvPr>
              <p:cNvSpPr txBox="1"/>
              <p:nvPr/>
            </p:nvSpPr>
            <p:spPr bwMode="auto">
              <a:xfrm>
                <a:off x="852169" y="2968334"/>
                <a:ext cx="6467586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𝑑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dirty="0"/>
                  <a:t>的計算可以將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對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分別取內積就能得到：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845A1A-6982-7332-A8F9-4B88D7A2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169" y="2968334"/>
                <a:ext cx="6467586" cy="381515"/>
              </a:xfrm>
              <a:prstGeom prst="rect">
                <a:avLst/>
              </a:prstGeom>
              <a:blipFill>
                <a:blip r:embed="rId5"/>
                <a:stretch>
                  <a:fillRect l="-980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B68EBC6-75CE-B9E5-F500-46F288FDE546}"/>
                  </a:ext>
                </a:extLst>
              </p:cNvPr>
              <p:cNvSpPr/>
              <p:nvPr/>
            </p:nvSpPr>
            <p:spPr>
              <a:xfrm>
                <a:off x="884157" y="3421544"/>
                <a:ext cx="449051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,↓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B68EBC6-75CE-B9E5-F500-46F288FDE5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57" y="3421544"/>
                <a:ext cx="4490516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FBE338DD-B6A1-CB9F-6513-3035859BE457}"/>
                  </a:ext>
                </a:extLst>
              </p:cNvPr>
              <p:cNvSpPr/>
              <p:nvPr/>
            </p:nvSpPr>
            <p:spPr>
              <a:xfrm>
                <a:off x="877355" y="5408643"/>
                <a:ext cx="3268221" cy="66460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,↑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1,1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13" name="矩形 1">
                <a:extLst>
                  <a:ext uri="{FF2B5EF4-FFF2-40B4-BE49-F238E27FC236}">
                    <a16:creationId xmlns:a16="http://schemas.microsoft.com/office/drawing/2014/main" id="{FBE338DD-B6A1-CB9F-6513-3035859BE4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5" y="5408643"/>
                <a:ext cx="3268221" cy="6646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8B7432B-D025-1A55-4B3A-361CD05B09B9}"/>
              </a:ext>
            </a:extLst>
          </p:cNvPr>
          <p:cNvSpPr txBox="1"/>
          <p:nvPr/>
        </p:nvSpPr>
        <p:spPr bwMode="auto">
          <a:xfrm>
            <a:off x="827584" y="4528201"/>
            <a:ext cx="8075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如一般向量分析算投影分量的辦法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A4EECB-030D-9283-5495-32DCD39CBC2C}"/>
                  </a:ext>
                </a:extLst>
              </p:cNvPr>
              <p:cNvSpPr txBox="1"/>
              <p:nvPr/>
            </p:nvSpPr>
            <p:spPr bwMode="auto">
              <a:xfrm>
                <a:off x="827584" y="4113882"/>
                <a:ext cx="66002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內積可以得出一個狀態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沿另一個狀態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𝑥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的分量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A4EECB-030D-9283-5495-32DCD39CB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4113882"/>
                <a:ext cx="6600268" cy="369332"/>
              </a:xfrm>
              <a:prstGeom prst="rect">
                <a:avLst/>
              </a:prstGeom>
              <a:blipFill>
                <a:blip r:embed="rId8"/>
                <a:stretch>
                  <a:fillRect l="-962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1243EAD-48E3-0F4D-C41A-DC35268762A3}"/>
              </a:ext>
            </a:extLst>
          </p:cNvPr>
          <p:cNvSpPr txBox="1"/>
          <p:nvPr/>
        </p:nvSpPr>
        <p:spPr bwMode="auto">
          <a:xfrm>
            <a:off x="810023" y="4958753"/>
            <a:ext cx="55004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內積可以用行向量的矩陣乘法計算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1">
                <a:extLst>
                  <a:ext uri="{FF2B5EF4-FFF2-40B4-BE49-F238E27FC236}">
                    <a16:creationId xmlns:a16="http://schemas.microsoft.com/office/drawing/2014/main" id="{3D538172-2E04-CC0E-C717-45BEC38EC262}"/>
                  </a:ext>
                </a:extLst>
              </p:cNvPr>
              <p:cNvSpPr/>
              <p:nvPr/>
            </p:nvSpPr>
            <p:spPr>
              <a:xfrm>
                <a:off x="4664867" y="4511401"/>
                <a:ext cx="1465332" cy="4029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5" name="矩形 1">
                <a:extLst>
                  <a:ext uri="{FF2B5EF4-FFF2-40B4-BE49-F238E27FC236}">
                    <a16:creationId xmlns:a16="http://schemas.microsoft.com/office/drawing/2014/main" id="{3D538172-2E04-CC0E-C717-45BEC38EC2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67" y="4511401"/>
                <a:ext cx="1465332" cy="402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58B68FE-3B8B-C672-48E9-D132410F00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643" t="40432" r="39474" b="36108"/>
          <a:stretch/>
        </p:blipFill>
        <p:spPr>
          <a:xfrm>
            <a:off x="7750936" y="1789627"/>
            <a:ext cx="1224136" cy="8976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25E421-7692-7EA6-AF06-3ACB2BA7041D}"/>
                  </a:ext>
                </a:extLst>
              </p:cNvPr>
              <p:cNvSpPr txBox="1"/>
              <p:nvPr/>
            </p:nvSpPr>
            <p:spPr bwMode="auto">
              <a:xfrm>
                <a:off x="845214" y="614409"/>
                <a:ext cx="73483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以上有關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𝑧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量測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的討論也適用於任一個狀態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25E421-7692-7EA6-AF06-3ACB2BA70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214" y="614409"/>
                <a:ext cx="7348356" cy="369332"/>
              </a:xfrm>
              <a:prstGeom prst="rect">
                <a:avLst/>
              </a:prstGeom>
              <a:blipFill>
                <a:blip r:embed="rId11"/>
                <a:stretch>
                  <a:fillRect l="-69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62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  <p:bldP spid="14" grpId="0"/>
      <p:bldP spid="15" grpId="0"/>
      <p:bldP spid="16" grpId="0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59DE2B-B3ED-E2E6-3520-F9B642DC251F}"/>
              </a:ext>
            </a:extLst>
          </p:cNvPr>
          <p:cNvSpPr txBox="1"/>
          <p:nvPr/>
        </p:nvSpPr>
        <p:spPr bwMode="auto">
          <a:xfrm>
            <a:off x="696092" y="2090330"/>
            <a:ext cx="7773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  <a:cs typeface="Times New Roman" pitchFamily="18" charset="0"/>
              </a:rPr>
              <a:t>可以想像從這樣的儀器</a:t>
            </a:r>
            <a:r>
              <a:rPr lang="en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SG的Output</a:t>
            </a:r>
            <a:r>
              <a:rPr lang="en-TW" dirty="0">
                <a:solidFill>
                  <a:srgbClr val="FF0000"/>
                </a:solidFill>
                <a:cs typeface="Times New Roman" pitchFamily="18" charset="0"/>
              </a:rPr>
              <a:t>中，被分裂出來的兩個狀態：</a:t>
            </a:r>
            <a:endParaRPr lang="en-T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41FDE-797F-FAAF-7D76-BB1F7E7C9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1" t="60320" r="35379" b="5274"/>
          <a:stretch/>
        </p:blipFill>
        <p:spPr>
          <a:xfrm>
            <a:off x="762847" y="4666159"/>
            <a:ext cx="2520280" cy="1872208"/>
          </a:xfrm>
          <a:prstGeom prst="rect">
            <a:avLst/>
          </a:prstGeom>
        </p:spPr>
      </p:pic>
      <p:sp>
        <p:nvSpPr>
          <p:cNvPr id="5" name="Oval 15">
            <a:extLst>
              <a:ext uri="{FF2B5EF4-FFF2-40B4-BE49-F238E27FC236}">
                <a16:creationId xmlns:a16="http://schemas.microsoft.com/office/drawing/2014/main" id="{5848C927-C6D5-2664-E53A-1C47C471EE47}"/>
              </a:ext>
            </a:extLst>
          </p:cNvPr>
          <p:cNvSpPr>
            <a:spLocks noChangeArrowheads="1"/>
          </p:cNvSpPr>
          <p:nvPr/>
        </p:nvSpPr>
        <p:spPr bwMode="auto">
          <a:xfrm rot="2272745">
            <a:off x="2431521" y="4519640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15409267-9185-003C-E523-E8208C8F25E7}"/>
              </a:ext>
            </a:extLst>
          </p:cNvPr>
          <p:cNvSpPr>
            <a:spLocks noChangeArrowheads="1"/>
          </p:cNvSpPr>
          <p:nvPr/>
        </p:nvSpPr>
        <p:spPr bwMode="auto">
          <a:xfrm rot="2815317">
            <a:off x="2239434" y="4654577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DB26EE-FC04-21DD-402A-1D0CD2253D81}"/>
                  </a:ext>
                </a:extLst>
              </p:cNvPr>
              <p:cNvSpPr txBox="1"/>
              <p:nvPr/>
            </p:nvSpPr>
            <p:spPr bwMode="auto">
              <a:xfrm>
                <a:off x="2286476" y="4814494"/>
                <a:ext cx="15055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DB26EE-FC04-21DD-402A-1D0CD2253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476" y="4814494"/>
                <a:ext cx="150554" cy="215444"/>
              </a:xfrm>
              <a:prstGeom prst="rect">
                <a:avLst/>
              </a:prstGeom>
              <a:blipFill>
                <a:blip r:embed="rId3"/>
                <a:stretch>
                  <a:fillRect l="-25000" t="-23529" r="-16667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16">
            <a:extLst>
              <a:ext uri="{FF2B5EF4-FFF2-40B4-BE49-F238E27FC236}">
                <a16:creationId xmlns:a16="http://schemas.microsoft.com/office/drawing/2014/main" id="{92C0F94A-453C-A405-6287-AD1EABFB3248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107070" y="5055234"/>
            <a:ext cx="355258" cy="3046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967AC4D-B4FF-0E00-A313-980C0C02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66" y="4167202"/>
            <a:ext cx="5058485" cy="23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62660DE-662C-A508-6721-A5534F512EBB}"/>
              </a:ext>
            </a:extLst>
          </p:cNvPr>
          <p:cNvSpPr/>
          <p:nvPr/>
        </p:nvSpPr>
        <p:spPr>
          <a:xfrm>
            <a:off x="7767591" y="5601776"/>
            <a:ext cx="123688" cy="11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43C30E-ACC8-B187-F1F4-7A30972128A6}"/>
              </a:ext>
            </a:extLst>
          </p:cNvPr>
          <p:cNvSpPr/>
          <p:nvPr/>
        </p:nvSpPr>
        <p:spPr>
          <a:xfrm>
            <a:off x="7456386" y="5976555"/>
            <a:ext cx="123688" cy="11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9" name="Picture 2" descr="Spin">
            <a:extLst>
              <a:ext uri="{FF2B5EF4-FFF2-40B4-BE49-F238E27FC236}">
                <a16:creationId xmlns:a16="http://schemas.microsoft.com/office/drawing/2014/main" id="{D7B348E3-C35C-7C50-90BB-29C64B1C6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45" y="5492326"/>
            <a:ext cx="1292941" cy="9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9B881-6416-C7F3-98FC-7F3DB5C3B1E2}"/>
                  </a:ext>
                </a:extLst>
              </p:cNvPr>
              <p:cNvSpPr txBox="1"/>
              <p:nvPr/>
            </p:nvSpPr>
            <p:spPr bwMode="auto">
              <a:xfrm>
                <a:off x="681598" y="785144"/>
                <a:ext cx="7773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SG的磁場可以安排指向任意方向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9B881-6416-C7F3-98FC-7F3DB5C3B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598" y="785144"/>
                <a:ext cx="7773659" cy="369332"/>
              </a:xfrm>
              <a:prstGeom prst="rect">
                <a:avLst/>
              </a:prstGeom>
              <a:blipFill>
                <a:blip r:embed="rId6"/>
                <a:stretch>
                  <a:fillRect l="-6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79816B-A2FB-69C0-021D-2982AEEF7A47}"/>
                  </a:ext>
                </a:extLst>
              </p:cNvPr>
              <p:cNvSpPr txBox="1"/>
              <p:nvPr/>
            </p:nvSpPr>
            <p:spPr bwMode="auto">
              <a:xfrm>
                <a:off x="681598" y="2519619"/>
                <a:ext cx="7084764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就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方向的自旋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本徵值為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𝑛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79816B-A2FB-69C0-021D-2982AEEF7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598" y="2519619"/>
                <a:ext cx="7084764" cy="495136"/>
              </a:xfrm>
              <a:prstGeom prst="rect">
                <a:avLst/>
              </a:prstGeom>
              <a:blipFill>
                <a:blip r:embed="rId7"/>
                <a:stretch>
                  <a:fillRect l="-716" t="-72500" b="-1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D7C93A7-CAC2-EDF6-163D-3080ED194E93}"/>
              </a:ext>
            </a:extLst>
          </p:cNvPr>
          <p:cNvSpPr txBox="1"/>
          <p:nvPr/>
        </p:nvSpPr>
        <p:spPr bwMode="auto">
          <a:xfrm>
            <a:off x="5080122" y="4282624"/>
            <a:ext cx="2963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第二個磁鐵，就是指向：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5D3DBF-4EE7-A4F2-1B69-6C6EDE823A42}"/>
                  </a:ext>
                </a:extLst>
              </p:cNvPr>
              <p:cNvSpPr txBox="1"/>
              <p:nvPr/>
            </p:nvSpPr>
            <p:spPr bwMode="auto">
              <a:xfrm>
                <a:off x="5744883" y="4647449"/>
                <a:ext cx="20307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方向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5D3DBF-4EE7-A4F2-1B69-6C6EDE823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4883" y="4647449"/>
                <a:ext cx="2030720" cy="369332"/>
              </a:xfrm>
              <a:prstGeom prst="rect">
                <a:avLst/>
              </a:prstGeom>
              <a:blipFill>
                <a:blip r:embed="rId8"/>
                <a:stretch>
                  <a:fillRect l="-62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1DBF5-C438-D2D3-D12F-D70AA6B63228}"/>
                  </a:ext>
                </a:extLst>
              </p:cNvPr>
              <p:cNvSpPr txBox="1"/>
              <p:nvPr/>
            </p:nvSpPr>
            <p:spPr bwMode="auto">
              <a:xfrm>
                <a:off x="660597" y="3097447"/>
                <a:ext cx="70847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有時候就被稱為狀態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𝑛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  <m:t>,↑↓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的自旋方向</a:t>
                </a:r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1DBF5-C438-D2D3-D12F-D70AA6B63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0597" y="3097447"/>
                <a:ext cx="7084764" cy="369332"/>
              </a:xfrm>
              <a:prstGeom prst="rect">
                <a:avLst/>
              </a:prstGeom>
              <a:blipFill>
                <a:blip r:embed="rId9"/>
                <a:stretch>
                  <a:fillRect l="-536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93369E-DA02-CB2C-7140-EDE015E45FAD}"/>
                  </a:ext>
                </a:extLst>
              </p:cNvPr>
              <p:cNvSpPr txBox="1"/>
              <p:nvPr/>
            </p:nvSpPr>
            <p:spPr bwMode="auto">
              <a:xfrm>
                <a:off x="696092" y="3548110"/>
                <a:ext cx="67602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但切記垂直於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方向的自旋只是期望值為零，測量不會得到零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93369E-DA02-CB2C-7140-EDE015E45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92" y="3548110"/>
                <a:ext cx="6760294" cy="369332"/>
              </a:xfrm>
              <a:prstGeom prst="rect">
                <a:avLst/>
              </a:prstGeom>
              <a:blipFill>
                <a:blip r:embed="rId10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069D96-0A4B-62AB-8F68-A632A17F73A6}"/>
                  </a:ext>
                </a:extLst>
              </p:cNvPr>
              <p:cNvSpPr txBox="1"/>
              <p:nvPr/>
            </p:nvSpPr>
            <p:spPr bwMode="auto">
              <a:xfrm>
                <a:off x="662497" y="422849"/>
                <a:ext cx="775726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以上沿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方向的自旋的討論，可以推廣到指向任意方向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dirty="0"/>
                  <a:t>的自旋！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069D96-0A4B-62AB-8F68-A632A17F7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497" y="422849"/>
                <a:ext cx="7757265" cy="369332"/>
              </a:xfrm>
              <a:prstGeom prst="rect">
                <a:avLst/>
              </a:prstGeom>
              <a:blipFill>
                <a:blip r:embed="rId11"/>
                <a:stretch>
                  <a:fillRect l="-65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6">
            <a:extLst>
              <a:ext uri="{FF2B5EF4-FFF2-40B4-BE49-F238E27FC236}">
                <a16:creationId xmlns:a16="http://schemas.microsoft.com/office/drawing/2014/main" id="{859F51D9-1246-322D-C7AF-FC19E1D4C3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99026" y="4278797"/>
            <a:ext cx="351960" cy="3725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A3178-7CBF-BFDA-9822-26F23A4737BF}"/>
                  </a:ext>
                </a:extLst>
              </p:cNvPr>
              <p:cNvSpPr txBox="1"/>
              <p:nvPr/>
            </p:nvSpPr>
            <p:spPr bwMode="auto">
              <a:xfrm>
                <a:off x="696092" y="1205241"/>
                <a:ext cx="81004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Stern-Gerlach中的磁鐵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如果轉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向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磁力會轉為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0A3178-7CBF-BFDA-9822-26F23A473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092" y="1205241"/>
                <a:ext cx="8100428" cy="369332"/>
              </a:xfrm>
              <a:prstGeom prst="rect">
                <a:avLst/>
              </a:prstGeom>
              <a:blipFill>
                <a:blip r:embed="rId12"/>
                <a:stretch>
                  <a:fillRect l="-62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2AD814-9FE3-D26C-F1C6-54579DB272A8}"/>
                  </a:ext>
                </a:extLst>
              </p:cNvPr>
              <p:cNvSpPr txBox="1"/>
              <p:nvPr/>
            </p:nvSpPr>
            <p:spPr bwMode="auto">
              <a:xfrm>
                <a:off x="6738995" y="1268094"/>
                <a:ext cx="804836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TW" sz="1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2AD814-9FE3-D26C-F1C6-54579DB27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38995" y="1268094"/>
                <a:ext cx="804836" cy="276999"/>
              </a:xfrm>
              <a:prstGeom prst="rect">
                <a:avLst/>
              </a:prstGeom>
              <a:blipFill>
                <a:blip r:embed="rId13"/>
                <a:stretch>
                  <a:fillRect l="-4615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F95831BC-11AA-2DB4-3CB3-A4A03569C1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598" y="1646002"/>
                <a:ext cx="82682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此時觀察粒子軌跡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等於是對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的測量，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兩個分離軌跡就對應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的兩個本徵態。</a:t>
                </a:r>
                <a:endParaRPr lang="en-US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文字方塊 7">
                <a:extLst>
                  <a:ext uri="{FF2B5EF4-FFF2-40B4-BE49-F238E27FC236}">
                    <a16:creationId xmlns:a16="http://schemas.microsoft.com/office/drawing/2014/main" id="{F95831BC-11AA-2DB4-3CB3-A4A03569C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598" y="1646002"/>
                <a:ext cx="8268240" cy="369332"/>
              </a:xfrm>
              <a:prstGeom prst="rect">
                <a:avLst/>
              </a:prstGeom>
              <a:blipFill>
                <a:blip r:embed="rId14"/>
                <a:stretch>
                  <a:fillRect l="-6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20" grpId="0"/>
      <p:bldP spid="21" grpId="0"/>
      <p:bldP spid="22" grpId="0"/>
      <p:bldP spid="10" grpId="0"/>
      <p:bldP spid="12" grpId="0"/>
      <p:bldP spid="2" grpId="0"/>
      <p:bldP spid="6" grpId="0" animBg="1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19E23C-E92D-D79A-78CB-33D2CA66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CE083A-8BD5-61B3-8A4A-F0BE791B3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1" t="60320" r="35379" b="5274"/>
          <a:stretch/>
        </p:blipFill>
        <p:spPr>
          <a:xfrm>
            <a:off x="6292138" y="3773890"/>
            <a:ext cx="2520280" cy="187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C8FB0F-4178-2186-11FB-427282CCC768}"/>
                  </a:ext>
                </a:extLst>
              </p:cNvPr>
              <p:cNvSpPr txBox="1"/>
              <p:nvPr/>
            </p:nvSpPr>
            <p:spPr bwMode="auto">
              <a:xfrm>
                <a:off x="421384" y="1798870"/>
                <a:ext cx="883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如同沿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方向的角動量對應的矩陣是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我們可以找到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沿任意方向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的角動量分量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6AD4F0-DAB4-3B34-7A23-5BCB33DAC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84" y="1798870"/>
                <a:ext cx="8835114" cy="369332"/>
              </a:xfrm>
              <a:prstGeom prst="rect">
                <a:avLst/>
              </a:prstGeom>
              <a:blipFill>
                <a:blip r:embed="rId3"/>
                <a:stretch>
                  <a:fillRect l="-5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16">
            <a:extLst>
              <a:ext uri="{FF2B5EF4-FFF2-40B4-BE49-F238E27FC236}">
                <a16:creationId xmlns:a16="http://schemas.microsoft.com/office/drawing/2014/main" id="{E7C1D392-3BBD-7106-D5BC-44560F1CBE63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7636361" y="4162965"/>
            <a:ext cx="355258" cy="3046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D88E2B-52E2-1A14-7687-08701CB0EDB0}"/>
                  </a:ext>
                </a:extLst>
              </p:cNvPr>
              <p:cNvSpPr txBox="1"/>
              <p:nvPr/>
            </p:nvSpPr>
            <p:spPr bwMode="auto">
              <a:xfrm>
                <a:off x="427976" y="2276741"/>
                <a:ext cx="51440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首先以極座標表示一個方向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的單位向量較方便：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89ECB-B70B-9599-D1E5-073EFE537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976" y="2276741"/>
                <a:ext cx="5144082" cy="369332"/>
              </a:xfrm>
              <a:prstGeom prst="rect">
                <a:avLst/>
              </a:prstGeom>
              <a:blipFill>
                <a:blip r:embed="rId5"/>
                <a:stretch>
                  <a:fillRect l="-985" t="-6667" r="-49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5430D3-DD87-AA7F-689F-F696FB0C8567}"/>
                  </a:ext>
                </a:extLst>
              </p:cNvPr>
              <p:cNvSpPr txBox="1"/>
              <p:nvPr/>
            </p:nvSpPr>
            <p:spPr bwMode="auto">
              <a:xfrm>
                <a:off x="5396528" y="2330132"/>
                <a:ext cx="3535520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6693EBD-BDDC-ABDE-B7AA-E1E1E2A9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6528" y="2330132"/>
                <a:ext cx="3535520" cy="276999"/>
              </a:xfrm>
              <a:prstGeom prst="rect">
                <a:avLst/>
              </a:prstGeom>
              <a:blipFill>
                <a:blip r:embed="rId6"/>
                <a:stretch>
                  <a:fillRect t="-1304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BE7DC1D-3DB6-06C3-FB28-121CB894A9C1}"/>
              </a:ext>
            </a:extLst>
          </p:cNvPr>
          <p:cNvSpPr txBox="1"/>
          <p:nvPr/>
        </p:nvSpPr>
        <p:spPr bwMode="auto">
          <a:xfrm>
            <a:off x="427976" y="2735894"/>
            <a:ext cx="5144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別忘了角動量是一個有三個分量的向量：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CCDAB3-6001-E4AA-2CEF-FDC199D3EF69}"/>
                  </a:ext>
                </a:extLst>
              </p:cNvPr>
              <p:cNvSpPr txBox="1"/>
              <p:nvPr/>
            </p:nvSpPr>
            <p:spPr bwMode="auto">
              <a:xfrm>
                <a:off x="4724794" y="2747372"/>
                <a:ext cx="1538498" cy="3407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13B865E-3109-1FC4-B29E-26A3761E8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794" y="2747372"/>
                <a:ext cx="1538498" cy="340734"/>
              </a:xfrm>
              <a:prstGeom prst="rect">
                <a:avLst/>
              </a:prstGeom>
              <a:blipFill>
                <a:blip r:embed="rId7"/>
                <a:stretch>
                  <a:fillRect l="-3306" t="-2857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9DD30A-71CF-16B4-FAFA-E3D58C50E36D}"/>
                  </a:ext>
                </a:extLst>
              </p:cNvPr>
              <p:cNvSpPr txBox="1"/>
              <p:nvPr/>
            </p:nvSpPr>
            <p:spPr bwMode="auto">
              <a:xfrm>
                <a:off x="438563" y="3152021"/>
                <a:ext cx="7409487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都是</a:t>
                </a:r>
                <a:r>
                  <a:rPr kumimoji="0" lang="en-US" altLang="zh-TW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</a:rPr>
                  <a:t>矩陣，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就是一個由</a:t>
                </a: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矩陣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分量組成的向量！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9DD30A-71CF-16B4-FAFA-E3D58C50E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563" y="3152021"/>
                <a:ext cx="7409487" cy="404791"/>
              </a:xfrm>
              <a:prstGeom prst="rect">
                <a:avLst/>
              </a:prstGeom>
              <a:blipFill>
                <a:blip r:embed="rId8"/>
                <a:stretch>
                  <a:fillRect t="-1875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4B39D0-BF68-2992-ED74-1A55321C3390}"/>
                  </a:ext>
                </a:extLst>
              </p:cNvPr>
              <p:cNvSpPr txBox="1"/>
              <p:nvPr/>
            </p:nvSpPr>
            <p:spPr bwMode="auto">
              <a:xfrm>
                <a:off x="427976" y="3650585"/>
                <a:ext cx="6012296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古典物理中沿任意方向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的角動量分量就是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的內積。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F16D011-1D64-6312-DB73-D587FF228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976" y="3650585"/>
                <a:ext cx="6012296" cy="404791"/>
              </a:xfrm>
              <a:prstGeom prst="rect">
                <a:avLst/>
              </a:prstGeom>
              <a:blipFill>
                <a:blip r:embed="rId9"/>
                <a:stretch>
                  <a:fillRect l="-844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5665A4-70B3-6E13-13A1-432E015C2000}"/>
                  </a:ext>
                </a:extLst>
              </p:cNvPr>
              <p:cNvSpPr txBox="1"/>
              <p:nvPr/>
            </p:nvSpPr>
            <p:spPr bwMode="auto">
              <a:xfrm>
                <a:off x="450502" y="4120240"/>
                <a:ext cx="5212902" cy="3407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0880C-78D1-C545-28A7-E1EDACB72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502" y="4120240"/>
                <a:ext cx="5212902" cy="340734"/>
              </a:xfrm>
              <a:prstGeom prst="rect">
                <a:avLst/>
              </a:prstGeom>
              <a:blipFill>
                <a:blip r:embed="rId10"/>
                <a:stretch>
                  <a:fillRect l="-243" t="-28571" r="-243" b="-1785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43F1F6-F7B3-3B8C-C761-A2F98399E613}"/>
                  </a:ext>
                </a:extLst>
              </p:cNvPr>
              <p:cNvSpPr txBox="1"/>
              <p:nvPr/>
            </p:nvSpPr>
            <p:spPr bwMode="auto">
              <a:xfrm>
                <a:off x="399862" y="4919128"/>
                <a:ext cx="54726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大膽猜想，量子物理中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就是如上述的</a:t>
                </a:r>
                <a14:m>
                  <m:oMath xmlns:m="http://schemas.openxmlformats.org/officeDocument/2006/math"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</a:rPr>
                  <a:t>矩陣。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E7816E-4219-8D99-F036-A4EFEE8A6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862" y="4919128"/>
                <a:ext cx="5472608" cy="369332"/>
              </a:xfrm>
              <a:prstGeom prst="rect">
                <a:avLst/>
              </a:prstGeom>
              <a:blipFill>
                <a:blip r:embed="rId11"/>
                <a:stretch>
                  <a:fillRect l="-926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4B5894-D6DC-79BA-CE3F-EDD82AB164FD}"/>
                  </a:ext>
                </a:extLst>
              </p:cNvPr>
              <p:cNvSpPr txBox="1"/>
              <p:nvPr/>
            </p:nvSpPr>
            <p:spPr bwMode="auto">
              <a:xfrm>
                <a:off x="421384" y="4518343"/>
                <a:ext cx="51440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在量子力學中，這樣的數學組合是</a:t>
                </a:r>
                <a14:m>
                  <m:oMath xmlns:m="http://schemas.openxmlformats.org/officeDocument/2006/math"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</a:rPr>
                      <m:t>2</m:t>
                    </m:r>
                    <m:r>
                      <a:rPr kumimoji="0" lang="en-US" altLang="zh-TW" sz="1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×2</m:t>
                    </m:r>
                  </m:oMath>
                </a14:m>
                <a:r>
                  <a:rPr kumimoji="0" lang="zh-TW" altLang="en-US" sz="1800" dirty="0">
                    <a:solidFill>
                      <a:srgbClr val="000000"/>
                    </a:solidFill>
                  </a:rPr>
                  <a:t>矩陣。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CC3A155-26F3-B9C2-B89D-11C38514F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1384" y="4518343"/>
                <a:ext cx="5144081" cy="369332"/>
              </a:xfrm>
              <a:prstGeom prst="rect">
                <a:avLst/>
              </a:prstGeom>
              <a:blipFill>
                <a:blip r:embed="rId12"/>
                <a:stretch>
                  <a:fillRect l="-9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5">
            <a:extLst>
              <a:ext uri="{FF2B5EF4-FFF2-40B4-BE49-F238E27FC236}">
                <a16:creationId xmlns:a16="http://schemas.microsoft.com/office/drawing/2014/main" id="{EAF45173-5301-305D-209E-1C6952DC535F}"/>
              </a:ext>
            </a:extLst>
          </p:cNvPr>
          <p:cNvSpPr>
            <a:spLocks noChangeArrowheads="1"/>
          </p:cNvSpPr>
          <p:nvPr/>
        </p:nvSpPr>
        <p:spPr bwMode="auto">
          <a:xfrm rot="2272745">
            <a:off x="8137250" y="3591331"/>
            <a:ext cx="503238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82A99941-6398-593F-4384-052CA294CA09}"/>
              </a:ext>
            </a:extLst>
          </p:cNvPr>
          <p:cNvSpPr>
            <a:spLocks noChangeArrowheads="1"/>
          </p:cNvSpPr>
          <p:nvPr/>
        </p:nvSpPr>
        <p:spPr bwMode="auto">
          <a:xfrm rot="2815317">
            <a:off x="7945163" y="3726268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108474-189E-70FA-9AF1-E5322CD1385E}"/>
                  </a:ext>
                </a:extLst>
              </p:cNvPr>
              <p:cNvSpPr txBox="1"/>
              <p:nvPr/>
            </p:nvSpPr>
            <p:spPr bwMode="auto">
              <a:xfrm>
                <a:off x="7992205" y="3886185"/>
                <a:ext cx="15055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108474-189E-70FA-9AF1-E5322CD13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2205" y="3886185"/>
                <a:ext cx="150554" cy="215444"/>
              </a:xfrm>
              <a:prstGeom prst="rect">
                <a:avLst/>
              </a:prstGeom>
              <a:blipFill>
                <a:blip r:embed="rId13"/>
                <a:stretch>
                  <a:fillRect l="-23077" t="-15789" r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16">
            <a:extLst>
              <a:ext uri="{FF2B5EF4-FFF2-40B4-BE49-F238E27FC236}">
                <a16:creationId xmlns:a16="http://schemas.microsoft.com/office/drawing/2014/main" id="{BAB583AD-4F84-8557-C1F8-D1A8F0F9CC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4755" y="3350488"/>
            <a:ext cx="351960" cy="37253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6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140D6B-15F4-55C3-CF64-2936EEAFBDCE}"/>
                  </a:ext>
                </a:extLst>
              </p:cNvPr>
              <p:cNvSpPr txBox="1"/>
              <p:nvPr/>
            </p:nvSpPr>
            <p:spPr bwMode="auto">
              <a:xfrm>
                <a:off x="1084166" y="1499488"/>
                <a:ext cx="6872210" cy="61645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140D6B-15F4-55C3-CF64-2936EEAFB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166" y="1499488"/>
                <a:ext cx="6872210" cy="616451"/>
              </a:xfrm>
              <a:prstGeom prst="rect">
                <a:avLst/>
              </a:prstGeom>
              <a:blipFill>
                <a:blip r:embed="rId2"/>
                <a:stretch>
                  <a:fillRect b="-61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0B7269-1A91-EB4A-0927-93DDC83843FF}"/>
                  </a:ext>
                </a:extLst>
              </p:cNvPr>
              <p:cNvSpPr txBox="1"/>
              <p:nvPr/>
            </p:nvSpPr>
            <p:spPr bwMode="auto">
              <a:xfrm>
                <a:off x="1930006" y="980728"/>
                <a:ext cx="554461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GB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  <m:func>
                            <m:funcPr>
                              <m:ctrlPr>
                                <a:rPr lang="en-GB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GB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0B7269-1A91-EB4A-0927-93DDC8384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0006" y="980728"/>
                <a:ext cx="5544616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B1E414-E3CA-330B-A0E0-2F5D8B719656}"/>
                  </a:ext>
                </a:extLst>
              </p:cNvPr>
              <p:cNvSpPr txBox="1"/>
              <p:nvPr/>
            </p:nvSpPr>
            <p:spPr bwMode="auto">
              <a:xfrm>
                <a:off x="1084166" y="980728"/>
                <a:ext cx="84584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B1E414-E3CA-330B-A0E0-2F5D8B719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166" y="980728"/>
                <a:ext cx="84584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38D91F-19B8-59D6-6B04-7E9EDBB2EC51}"/>
                  </a:ext>
                </a:extLst>
              </p:cNvPr>
              <p:cNvSpPr txBox="1"/>
              <p:nvPr/>
            </p:nvSpPr>
            <p:spPr bwMode="auto">
              <a:xfrm>
                <a:off x="1084166" y="2310556"/>
                <a:ext cx="4572000" cy="508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</a:rPr>
                  <a:t>求解本徵值為</a:t>
                </a:r>
                <a14:m>
                  <m:oMath xmlns:m="http://schemas.openxmlformats.org/officeDocument/2006/math">
                    <m:r>
                      <a:rPr kumimoji="0" lang="zh-TW" alt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zh-TW" altLang="en-US" dirty="0">
                    <a:solidFill>
                      <a:srgbClr val="000000"/>
                    </a:solidFill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altLang="zh-TW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altLang="zh-TW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38D91F-19B8-59D6-6B04-7E9EDBB2E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166" y="2310556"/>
                <a:ext cx="4572000" cy="508344"/>
              </a:xfrm>
              <a:prstGeom prst="rect">
                <a:avLst/>
              </a:prstGeom>
              <a:blipFill>
                <a:blip r:embed="rId5"/>
                <a:stretch>
                  <a:fillRect l="-1108" b="-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14CFA8-912F-62E6-427F-A5F35F94BE8A}"/>
                  </a:ext>
                </a:extLst>
              </p:cNvPr>
              <p:cNvSpPr txBox="1"/>
              <p:nvPr/>
            </p:nvSpPr>
            <p:spPr bwMode="auto">
              <a:xfrm>
                <a:off x="4283968" y="2286414"/>
                <a:ext cx="3078088" cy="55662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1800" i="1" smtClean="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𝜆</m:t>
                      </m:r>
                      <m:d>
                        <m:d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14CFA8-912F-62E6-427F-A5F35F94B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286414"/>
                <a:ext cx="3078088" cy="556627"/>
              </a:xfrm>
              <a:prstGeom prst="rect">
                <a:avLst/>
              </a:prstGeom>
              <a:blipFill>
                <a:blip r:embed="rId6"/>
                <a:stretch>
                  <a:fillRect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A82507D-4C70-D6B5-5865-75411ED01A9C}"/>
              </a:ext>
            </a:extLst>
          </p:cNvPr>
          <p:cNvSpPr txBox="1"/>
          <p:nvPr/>
        </p:nvSpPr>
        <p:spPr bwMode="auto">
          <a:xfrm>
            <a:off x="1084166" y="2928072"/>
            <a:ext cx="37758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latin typeface="Cambria Math" panose="020405030504060302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此式只有在行列式為零時有非零解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E8CD70-32A2-7439-2487-5E19BCF5570C}"/>
                  </a:ext>
                </a:extLst>
              </p:cNvPr>
              <p:cNvSpPr txBox="1"/>
              <p:nvPr/>
            </p:nvSpPr>
            <p:spPr bwMode="auto">
              <a:xfrm>
                <a:off x="1084166" y="3405331"/>
                <a:ext cx="3078088" cy="55989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sz="1800" i="1" smtClean="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GB" sz="1800" i="1">
                                    <a:effectLst/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E8CD70-32A2-7439-2487-5E19BCF55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166" y="3405331"/>
                <a:ext cx="3078088" cy="559897"/>
              </a:xfrm>
              <a:prstGeom prst="rect">
                <a:avLst/>
              </a:prstGeom>
              <a:blipFill>
                <a:blip r:embed="rId7"/>
                <a:stretch>
                  <a:fillRect b="-11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FF91D5-7147-A7B0-67F2-A15E95A4607C}"/>
                  </a:ext>
                </a:extLst>
              </p:cNvPr>
              <p:cNvSpPr txBox="1"/>
              <p:nvPr/>
            </p:nvSpPr>
            <p:spPr bwMode="auto">
              <a:xfrm>
                <a:off x="4396534" y="3545928"/>
                <a:ext cx="413590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800" i="1" smtClean="0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1800" i="1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800" i="1">
                                  <a:effectLst/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GB" sz="1800" i="1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PMingLiU" panose="02020500000000000000" pitchFamily="18" charset="-120"/>
                                      <a:cs typeface="Times New Roman" panose="020206030504050203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1=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FF91D5-7147-A7B0-67F2-A15E95A46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6534" y="3545928"/>
                <a:ext cx="41359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29C0E9-1072-AA4F-3246-CC05CE90AA82}"/>
                  </a:ext>
                </a:extLst>
              </p:cNvPr>
              <p:cNvSpPr txBox="1"/>
              <p:nvPr/>
            </p:nvSpPr>
            <p:spPr bwMode="auto">
              <a:xfrm>
                <a:off x="1084166" y="4126069"/>
                <a:ext cx="987833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180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±1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29C0E9-1072-AA4F-3246-CC05CE90A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4166" y="4126069"/>
                <a:ext cx="98783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70F601-963B-6662-1D5D-2EEAE45D6AD6}"/>
                  </a:ext>
                </a:extLst>
              </p:cNvPr>
              <p:cNvSpPr txBox="1"/>
              <p:nvPr/>
            </p:nvSpPr>
            <p:spPr bwMode="auto">
              <a:xfrm>
                <a:off x="2071999" y="4063167"/>
                <a:ext cx="2448272" cy="495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0" lang="zh-TW" altLang="en-US" dirty="0">
                    <a:solidFill>
                      <a:srgbClr val="000000"/>
                    </a:solidFill>
                  </a:rPr>
                  <a:t>如預期本徵值為</a:t>
                </a:r>
                <a14:m>
                  <m:oMath xmlns:m="http://schemas.openxmlformats.org/officeDocument/2006/math">
                    <m:r>
                      <a:rPr kumimoji="0" lang="en-US" altLang="zh-TW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70F601-963B-6662-1D5D-2EEAE45D6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71999" y="4063167"/>
                <a:ext cx="2448272" cy="495136"/>
              </a:xfrm>
              <a:prstGeom prst="rect">
                <a:avLst/>
              </a:prstGeom>
              <a:blipFill>
                <a:blip r:embed="rId10"/>
                <a:stretch>
                  <a:fillRect l="-2577" b="-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4F045ADE-7B49-9D3E-2C1D-5F3D7679D4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49813" r="21173"/>
          <a:stretch/>
        </p:blipFill>
        <p:spPr>
          <a:xfrm>
            <a:off x="4266441" y="4073155"/>
            <a:ext cx="4269903" cy="1948133"/>
          </a:xfrm>
          <a:prstGeom prst="rect">
            <a:avLst/>
          </a:prstGeom>
        </p:spPr>
      </p:pic>
      <p:sp>
        <p:nvSpPr>
          <p:cNvPr id="33" name="Line 16">
            <a:extLst>
              <a:ext uri="{FF2B5EF4-FFF2-40B4-BE49-F238E27FC236}">
                <a16:creationId xmlns:a16="http://schemas.microsoft.com/office/drawing/2014/main" id="{4432DB57-46C1-98EE-A32C-CE60D8F36E8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661409" y="5386002"/>
            <a:ext cx="295840" cy="2996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9CFECB-8867-8088-F869-179C80FE40FA}"/>
                  </a:ext>
                </a:extLst>
              </p:cNvPr>
              <p:cNvSpPr txBox="1"/>
              <p:nvPr/>
            </p:nvSpPr>
            <p:spPr bwMode="auto">
              <a:xfrm>
                <a:off x="6335619" y="5445224"/>
                <a:ext cx="299602" cy="2462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TW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9CFECB-8867-8088-F869-179C80FE4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5619" y="5445224"/>
                <a:ext cx="299602" cy="246221"/>
              </a:xfrm>
              <a:prstGeom prst="rect">
                <a:avLst/>
              </a:prstGeom>
              <a:blipFill>
                <a:blip r:embed="rId12"/>
                <a:stretch>
                  <a:fillRect t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7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/>
      <p:bldP spid="17" grpId="0" animBg="1"/>
      <p:bldP spid="19" grpId="0" animBg="1"/>
      <p:bldP spid="21" grpId="0" animBg="1"/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eam with lines and a line&#10;&#10;AI-generated content may be incorrect.">
            <a:extLst>
              <a:ext uri="{FF2B5EF4-FFF2-40B4-BE49-F238E27FC236}">
                <a16:creationId xmlns:a16="http://schemas.microsoft.com/office/drawing/2014/main" id="{AB94E990-8946-7CED-F06C-7E7160C9E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86905"/>
            <a:ext cx="7772400" cy="4721639"/>
          </a:xfrm>
          <a:prstGeom prst="rect">
            <a:avLst/>
          </a:prstGeom>
        </p:spPr>
      </p:pic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F9F2251A-32B8-E7D6-7140-C1B4B275D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43"/>
          <a:stretch/>
        </p:blipFill>
        <p:spPr>
          <a:xfrm>
            <a:off x="827584" y="5408544"/>
            <a:ext cx="7772400" cy="140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69CF55-00B6-08B6-C4A3-78D165129877}"/>
              </a:ext>
            </a:extLst>
          </p:cNvPr>
          <p:cNvSpPr/>
          <p:nvPr/>
        </p:nvSpPr>
        <p:spPr>
          <a:xfrm>
            <a:off x="6588224" y="4384151"/>
            <a:ext cx="576064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8F4DCC-1A60-F4AD-7D77-A8B90F5681FC}"/>
                  </a:ext>
                </a:extLst>
              </p:cNvPr>
              <p:cNvSpPr txBox="1"/>
              <p:nvPr/>
            </p:nvSpPr>
            <p:spPr bwMode="auto">
              <a:xfrm>
                <a:off x="2987824" y="201451"/>
                <a:ext cx="2592288" cy="485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一個例子：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8F4DCC-1A60-F4AD-7D77-A8B90F568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201451"/>
                <a:ext cx="2592288" cy="485454"/>
              </a:xfrm>
              <a:prstGeom prst="rect">
                <a:avLst/>
              </a:prstGeom>
              <a:blipFill>
                <a:blip r:embed="rId4"/>
                <a:stretch>
                  <a:fillRect l="-1951" b="-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696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numbers and equations&#10;&#10;AI-generated content may be incorrect.">
            <a:extLst>
              <a:ext uri="{FF2B5EF4-FFF2-40B4-BE49-F238E27FC236}">
                <a16:creationId xmlns:a16="http://schemas.microsoft.com/office/drawing/2014/main" id="{7D5EF967-A1DA-E879-83AD-63B798025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0"/>
          <a:stretch/>
        </p:blipFill>
        <p:spPr>
          <a:xfrm>
            <a:off x="1043608" y="2060848"/>
            <a:ext cx="7772400" cy="4328478"/>
          </a:xfrm>
          <a:prstGeom prst="rect">
            <a:avLst/>
          </a:prstGeom>
        </p:spPr>
      </p:pic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A21645CA-20C0-F21F-8CC6-AB0E2D232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29"/>
          <a:stretch/>
        </p:blipFill>
        <p:spPr>
          <a:xfrm>
            <a:off x="1043608" y="731859"/>
            <a:ext cx="7772400" cy="13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021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5DBD98CF-754D-782D-2F94-598735962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4" b="59821"/>
          <a:stretch/>
        </p:blipFill>
        <p:spPr>
          <a:xfrm>
            <a:off x="565302" y="1124744"/>
            <a:ext cx="7772400" cy="720080"/>
          </a:xfrm>
          <a:prstGeom prst="rect">
            <a:avLst/>
          </a:prstGeom>
        </p:spPr>
      </p:pic>
      <p:pic>
        <p:nvPicPr>
          <p:cNvPr id="5" name="Picture 4" descr="A math problem with numbers and equations&#10;&#10;AI-generated content may be incorrect.">
            <a:extLst>
              <a:ext uri="{FF2B5EF4-FFF2-40B4-BE49-F238E27FC236}">
                <a16:creationId xmlns:a16="http://schemas.microsoft.com/office/drawing/2014/main" id="{A6EA80DD-508C-584B-3860-2DB9065C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57"/>
          <a:stretch/>
        </p:blipFill>
        <p:spPr>
          <a:xfrm>
            <a:off x="561503" y="5061817"/>
            <a:ext cx="7772400" cy="1381293"/>
          </a:xfrm>
          <a:prstGeom prst="rect">
            <a:avLst/>
          </a:prstGeom>
        </p:spPr>
      </p:pic>
      <p:pic>
        <p:nvPicPr>
          <p:cNvPr id="6" name="Picture 5" descr="A diagram of a beam with lines and a line&#10;&#10;AI-generated content may be incorrect.">
            <a:extLst>
              <a:ext uri="{FF2B5EF4-FFF2-40B4-BE49-F238E27FC236}">
                <a16:creationId xmlns:a16="http://schemas.microsoft.com/office/drawing/2014/main" id="{71FA1DFB-88C2-23DB-69F0-522C455DC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37372"/>
          <a:stretch/>
        </p:blipFill>
        <p:spPr>
          <a:xfrm>
            <a:off x="561503" y="2060848"/>
            <a:ext cx="7772400" cy="1804915"/>
          </a:xfrm>
          <a:prstGeom prst="rect">
            <a:avLst/>
          </a:prstGeom>
        </p:spPr>
      </p:pic>
      <p:pic>
        <p:nvPicPr>
          <p:cNvPr id="7" name="Picture 6" descr="A diagram of a beam with lines and a line&#10;&#10;AI-generated content may be incorrect.">
            <a:extLst>
              <a:ext uri="{FF2B5EF4-FFF2-40B4-BE49-F238E27FC236}">
                <a16:creationId xmlns:a16="http://schemas.microsoft.com/office/drawing/2014/main" id="{751212FD-205D-3A56-B414-4078D28F1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64151" r="26810"/>
          <a:stretch/>
        </p:blipFill>
        <p:spPr>
          <a:xfrm>
            <a:off x="5173812" y="3239472"/>
            <a:ext cx="3160091" cy="14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5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14">
            <a:extLst>
              <a:ext uri="{FF2B5EF4-FFF2-40B4-BE49-F238E27FC236}">
                <a16:creationId xmlns:a16="http://schemas.microsoft.com/office/drawing/2014/main" id="{8F7343C0-63DC-FB65-D578-FB570FB94907}"/>
              </a:ext>
            </a:extLst>
          </p:cNvPr>
          <p:cNvSpPr txBox="1"/>
          <p:nvPr/>
        </p:nvSpPr>
        <p:spPr bwMode="auto">
          <a:xfrm>
            <a:off x="1043608" y="4355578"/>
            <a:ext cx="73448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SHM</a:t>
            </a:r>
            <a:r>
              <a:rPr lang="zh-TW" altLang="en-US" sz="1800" dirty="0"/>
              <a:t>的整個量子空間就被定義為以這些能量本徵態為基底所展開的空間！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/>
              <p:nvPr/>
            </p:nvSpPr>
            <p:spPr bwMode="auto">
              <a:xfrm>
                <a:off x="4409785" y="3704371"/>
                <a:ext cx="2034423" cy="66460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7AF6232B-5099-26D5-3188-04D8A9724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3704371"/>
                <a:ext cx="2034423" cy="664606"/>
              </a:xfrm>
              <a:prstGeom prst="rect">
                <a:avLst/>
              </a:prstGeom>
              <a:blipFill>
                <a:blip r:embed="rId2"/>
                <a:stretch>
                  <a:fillRect l="-14907" t="-40741" r="-11180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/>
              <p:nvPr/>
            </p:nvSpPr>
            <p:spPr bwMode="auto">
              <a:xfrm>
                <a:off x="4409785" y="1693115"/>
                <a:ext cx="18183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BD02E9FD-AA2D-EA86-C0AB-A09C069B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1693115"/>
                <a:ext cx="1818399" cy="664606"/>
              </a:xfrm>
              <a:prstGeom prst="rect">
                <a:avLst/>
              </a:prstGeom>
              <a:blipFill>
                <a:blip r:embed="rId3"/>
                <a:stretch>
                  <a:fillRect l="-11806" t="-43396" r="-6944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/>
              <p:nvPr/>
            </p:nvSpPr>
            <p:spPr bwMode="auto">
              <a:xfrm>
                <a:off x="4409785" y="2859063"/>
                <a:ext cx="312605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9DAF8D55-BE74-89F5-B971-1048A396F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2859063"/>
                <a:ext cx="3126056" cy="664606"/>
              </a:xfrm>
              <a:prstGeom prst="rect">
                <a:avLst/>
              </a:prstGeom>
              <a:blipFill>
                <a:blip r:embed="rId4"/>
                <a:stretch>
                  <a:fillRect l="-8907" t="-43396" r="-607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/>
              <p:nvPr/>
            </p:nvSpPr>
            <p:spPr bwMode="auto">
              <a:xfrm>
                <a:off x="4409785" y="1223908"/>
                <a:ext cx="4266671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第一激發態可以由基態以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B95605-969B-7AC0-DA77-FFBFE9F4E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1223908"/>
                <a:ext cx="4266671" cy="376450"/>
              </a:xfrm>
              <a:prstGeom prst="rect">
                <a:avLst/>
              </a:prstGeom>
              <a:blipFill>
                <a:blip r:embed="rId5"/>
                <a:stretch>
                  <a:fillRect l="-1187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/>
              <p:nvPr/>
            </p:nvSpPr>
            <p:spPr bwMode="auto">
              <a:xfrm>
                <a:off x="4409785" y="2420167"/>
                <a:ext cx="4554703" cy="37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第二激發態又由第一激發態以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製造出來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825DB7-AED7-443A-FA44-0F109F6CE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2420167"/>
                <a:ext cx="4554703" cy="376450"/>
              </a:xfrm>
              <a:prstGeom prst="rect">
                <a:avLst/>
              </a:prstGeom>
              <a:blipFill>
                <a:blip r:embed="rId6"/>
                <a:stretch>
                  <a:fillRect l="-1111" t="-3226" r="-55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/>
              <p:nvPr/>
            </p:nvSpPr>
            <p:spPr>
              <a:xfrm>
                <a:off x="4409785" y="482930"/>
                <a:ext cx="2512418" cy="6646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23">
                <a:extLst>
                  <a:ext uri="{FF2B5EF4-FFF2-40B4-BE49-F238E27FC236}">
                    <a16:creationId xmlns:a16="http://schemas.microsoft.com/office/drawing/2014/main" id="{096CDF8A-8F5A-4056-CD74-BABFE15BE9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9785" y="482930"/>
                <a:ext cx="2512418" cy="664606"/>
              </a:xfrm>
              <a:prstGeom prst="rect">
                <a:avLst/>
              </a:prstGeom>
              <a:blipFill>
                <a:blip r:embed="rId7"/>
                <a:stretch>
                  <a:fillRect l="-11055" t="-40741" r="-7538" b="-7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/>
              <p:nvPr/>
            </p:nvSpPr>
            <p:spPr bwMode="auto">
              <a:xfrm>
                <a:off x="4409785" y="4724910"/>
                <a:ext cx="1887440" cy="6186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zh-TW" altLang="en-US" i="1">
                          <a:latin typeface="Cambria Math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7881B4-DD1C-8DA5-0A54-9BFD3D572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4724910"/>
                <a:ext cx="1887440" cy="618631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F6FCAB9C-2BDE-43AA-D7D4-04A1A494D55C}"/>
                  </a:ext>
                </a:extLst>
              </p:cNvPr>
              <p:cNvSpPr txBox="1"/>
              <p:nvPr/>
            </p:nvSpPr>
            <p:spPr bwMode="auto">
              <a:xfrm>
                <a:off x="4409785" y="5863124"/>
                <a:ext cx="124233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F6FCAB9C-2BDE-43AA-D7D4-04A1A494D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9785" y="5863124"/>
                <a:ext cx="1242335" cy="369332"/>
              </a:xfrm>
              <a:prstGeom prst="rect">
                <a:avLst/>
              </a:prstGeom>
              <a:blipFill>
                <a:blip r:embed="rId9"/>
                <a:stretch>
                  <a:fillRect l="-24490"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8711BC-5E60-1635-B702-40AB36B8BDA5}"/>
                  </a:ext>
                </a:extLst>
              </p:cNvPr>
              <p:cNvSpPr txBox="1"/>
              <p:nvPr/>
            </p:nvSpPr>
            <p:spPr bwMode="auto">
              <a:xfrm>
                <a:off x="1043608" y="5445224"/>
                <a:ext cx="77768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別忘了！抽象的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ket符號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就是代表上學期解出的定態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8711BC-5E60-1635-B702-40AB36B8B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445224"/>
                <a:ext cx="7776864" cy="369332"/>
              </a:xfrm>
              <a:prstGeom prst="rect">
                <a:avLst/>
              </a:prstGeom>
              <a:blipFill>
                <a:blip r:embed="rId10"/>
                <a:stretch>
                  <a:fillRect l="-65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243D93F-961A-CCA5-8237-DF021C0BC1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31" t="28804" r="57109" b="4429"/>
          <a:stretch/>
        </p:blipFill>
        <p:spPr>
          <a:xfrm>
            <a:off x="1925503" y="482930"/>
            <a:ext cx="1532331" cy="3716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29CE6-64FD-26B1-B237-35D4AFA4F388}"/>
              </a:ext>
            </a:extLst>
          </p:cNvPr>
          <p:cNvSpPr txBox="1"/>
          <p:nvPr/>
        </p:nvSpPr>
        <p:spPr bwMode="auto">
          <a:xfrm>
            <a:off x="1043608" y="6232456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但不需要真的寫下波函數，我們已經可以利用抽象符號得到很多資訊了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800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3" grpId="0"/>
      <p:bldP spid="2" grpId="0" animBg="1"/>
      <p:bldP spid="3" grpId="0" animBg="1"/>
      <p:bldP spid="1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772059" y="2418717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59" y="2418717"/>
                <a:ext cx="2627835" cy="401970"/>
              </a:xfrm>
              <a:prstGeom prst="rect">
                <a:avLst/>
              </a:prstGeom>
              <a:blipFill>
                <a:blip r:embed="rId2"/>
                <a:stretch>
                  <a:fillRect l="-1923" t="-93939" r="-721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827584" y="2433497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33497"/>
                <a:ext cx="2751331" cy="372410"/>
              </a:xfrm>
              <a:prstGeom prst="rect">
                <a:avLst/>
              </a:prstGeom>
              <a:blipFill>
                <a:blip r:embed="rId3"/>
                <a:stretch>
                  <a:fillRect l="-2304" t="-106667" r="-8295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/>
              <p:nvPr/>
            </p:nvSpPr>
            <p:spPr bwMode="auto">
              <a:xfrm>
                <a:off x="850954" y="1196752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Exercise :</a:t>
                </a:r>
                <a:r>
                  <a:rPr lang="zh-TW" altLang="en-US" sz="1800" dirty="0"/>
                  <a:t>計算在能量本徵態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zh-TW" altLang="en-US" sz="1800" b="0" i="1" smtClean="0">
                        <a:latin typeface="Cambria Math"/>
                      </a:rPr>
                      <m:t>，</m:t>
                    </m:r>
                  </m:oMath>
                </a14:m>
                <a:r>
                  <a:rPr lang="zh-TW" altLang="en-US" sz="1800" dirty="0"/>
                  <a:t>位置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TW" altLang="en-US" sz="1800" dirty="0"/>
                  <a:t>及動</a:t>
                </a:r>
                <a:r>
                  <a:rPr lang="zh-TW" altLang="en-US" dirty="0"/>
                  <a:t>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TW" altLang="en-US" sz="1800" dirty="0"/>
                  <a:t>的期望值。</a:t>
                </a:r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208C1170-31B0-9D63-A773-43EDDA9E6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0954" y="1196752"/>
                <a:ext cx="7560840" cy="369332"/>
              </a:xfrm>
              <a:prstGeom prst="rect">
                <a:avLst/>
              </a:prstGeom>
              <a:blipFill>
                <a:blip r:embed="rId4"/>
                <a:stretch>
                  <a:fillRect l="-839" t="-113333" b="-16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/>
              <p:nvPr/>
            </p:nvSpPr>
            <p:spPr bwMode="auto">
              <a:xfrm>
                <a:off x="2775042" y="1696028"/>
                <a:ext cx="77418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D1397-E62F-66F4-48B7-F7D4AB678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5042" y="1696028"/>
                <a:ext cx="77418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/>
              <p:nvPr/>
            </p:nvSpPr>
            <p:spPr bwMode="auto">
              <a:xfrm>
                <a:off x="827584" y="3019817"/>
                <a:ext cx="7946561" cy="8183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rad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9DDCC7-F5BF-13CE-7468-6D4CF9894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019817"/>
                <a:ext cx="7946561" cy="818366"/>
              </a:xfrm>
              <a:prstGeom prst="rect">
                <a:avLst/>
              </a:prstGeom>
              <a:blipFill>
                <a:blip r:embed="rId6"/>
                <a:stretch>
                  <a:fillRect r="-3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/>
              <p:nvPr/>
            </p:nvSpPr>
            <p:spPr bwMode="auto">
              <a:xfrm>
                <a:off x="6279435" y="5060913"/>
                <a:ext cx="228650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TW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TW" i="1"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TW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TW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TW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TW" i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0BB1CC-2CAE-8845-FC41-C9C1EF74B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9435" y="5060913"/>
                <a:ext cx="2286505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/>
              <p:nvPr/>
            </p:nvSpPr>
            <p:spPr bwMode="auto">
              <a:xfrm>
                <a:off x="6279435" y="4107311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5">
                <a:extLst>
                  <a:ext uri="{FF2B5EF4-FFF2-40B4-BE49-F238E27FC236}">
                    <a16:creationId xmlns:a16="http://schemas.microsoft.com/office/drawing/2014/main" id="{FEF581BE-03CD-1BD8-2844-030D34441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9435" y="4107311"/>
                <a:ext cx="224773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1863A33-3262-0CAB-CAB6-AE737E55A71E}"/>
              </a:ext>
            </a:extLst>
          </p:cNvPr>
          <p:cNvSpPr txBox="1"/>
          <p:nvPr/>
        </p:nvSpPr>
        <p:spPr bwMode="auto">
          <a:xfrm>
            <a:off x="850954" y="662686"/>
            <a:ext cx="4657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接下來是一系列很有用的計算練習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E13F9F3C-56E2-7FA4-96DA-93C9777B0BF5}"/>
                  </a:ext>
                </a:extLst>
              </p:cNvPr>
              <p:cNvSpPr/>
              <p:nvPr/>
            </p:nvSpPr>
            <p:spPr>
              <a:xfrm>
                <a:off x="6279435" y="6056074"/>
                <a:ext cx="19912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</m:t>
                          </m:r>
                        </m:e>
                        <m:e>
                          <m:r>
                            <a:rPr kumimoji="0" lang="en-US" altLang="zh-TW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36">
                <a:extLst>
                  <a:ext uri="{FF2B5EF4-FFF2-40B4-BE49-F238E27FC236}">
                    <a16:creationId xmlns:a16="http://schemas.microsoft.com/office/drawing/2014/main" id="{E13F9F3C-56E2-7FA4-96DA-93C9777B0B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9435" y="6056074"/>
                <a:ext cx="1991251" cy="369332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00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998879" y="69377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:</a:t>
            </a:r>
            <a:r>
              <a:rPr lang="zh-TW" altLang="en-US" sz="1800" dirty="0"/>
              <a:t>計算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851920" y="1150361"/>
                <a:ext cx="2627835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e>
                      </m:rad>
                      <m:r>
                        <a:rPr lang="en-US" altLang="zh-TW" sz="1800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TW" sz="18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150361"/>
                <a:ext cx="2627835" cy="401970"/>
              </a:xfrm>
              <a:prstGeom prst="rect">
                <a:avLst/>
              </a:prstGeom>
              <a:blipFill>
                <a:blip r:embed="rId2"/>
                <a:stretch>
                  <a:fillRect l="-1442" t="-90909" r="-7692" b="-1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98879" y="1165141"/>
                <a:ext cx="2751331" cy="3724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提示</a:t>
                </a:r>
                <a14:m>
                  <m:oMath xmlns:m="http://schemas.openxmlformats.org/officeDocument/2006/math"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：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altLang="zh-TW" sz="18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800" b="0" i="1" smtClean="0"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e>
                    </m:rad>
                    <m:r>
                      <a:rPr lang="en-US" altLang="zh-TW" sz="1800" b="0" i="1" smtClean="0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d>
                      <m:dPr>
                        <m:begChr m:val=""/>
                        <m:endChr m:val="⟩"/>
                        <m:ctrlPr>
                          <a:rPr lang="en-US" altLang="zh-TW" sz="1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/>
                                <a:cs typeface="Times New Roman" pitchFamily="18" charset="0"/>
                              </a:rPr>
                              <m:t>𝑛</m:t>
                            </m:r>
                            <m:r>
                              <a:rPr lang="en-US" altLang="zh-TW" sz="1800" b="0" i="1" smtClean="0">
                                <a:latin typeface="Cambria Math"/>
                                <a:cs typeface="Times New Roman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879" y="1165141"/>
                <a:ext cx="2751331" cy="372410"/>
              </a:xfrm>
              <a:prstGeom prst="rect">
                <a:avLst/>
              </a:prstGeom>
              <a:blipFill>
                <a:blip r:embed="rId3"/>
                <a:stretch>
                  <a:fillRect l="-1835" t="-106667" r="-7798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/>
              <p:nvPr/>
            </p:nvSpPr>
            <p:spPr bwMode="auto">
              <a:xfrm>
                <a:off x="2555776" y="726616"/>
                <a:ext cx="88716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C5E94F-1394-1CA9-735E-3CEF5B600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726616"/>
                <a:ext cx="887166" cy="276999"/>
              </a:xfrm>
              <a:prstGeom prst="rect">
                <a:avLst/>
              </a:prstGeom>
              <a:blipFill>
                <a:blip r:embed="rId5"/>
                <a:stretch>
                  <a:fillRect t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/>
              <p:nvPr/>
            </p:nvSpPr>
            <p:spPr bwMode="auto">
              <a:xfrm>
                <a:off x="790726" y="1809403"/>
                <a:ext cx="421837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817B4-F8C4-16BB-654C-9E1B47F2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0726" y="1809403"/>
                <a:ext cx="4218370" cy="525913"/>
              </a:xfrm>
              <a:prstGeom prst="rect">
                <a:avLst/>
              </a:prstGeom>
              <a:blipFill>
                <a:blip r:embed="rId6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/>
              <p:nvPr/>
            </p:nvSpPr>
            <p:spPr bwMode="auto">
              <a:xfrm>
                <a:off x="827584" y="2467202"/>
                <a:ext cx="6701792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A33489-DBD8-9FB8-C34B-CF962D454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467202"/>
                <a:ext cx="6701792" cy="525913"/>
              </a:xfrm>
              <a:prstGeom prst="rect">
                <a:avLst/>
              </a:prstGeom>
              <a:blipFill>
                <a:blip r:embed="rId7"/>
                <a:stretch>
                  <a:fillRect t="-4762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9BF434CF-C76B-4381-5AF2-A6036DD4773A}"/>
                  </a:ext>
                </a:extLst>
              </p:cNvPr>
              <p:cNvSpPr txBox="1"/>
              <p:nvPr/>
            </p:nvSpPr>
            <p:spPr bwMode="auto">
              <a:xfrm>
                <a:off x="6611853" y="862487"/>
                <a:ext cx="2247730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TW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15">
                <a:extLst>
                  <a:ext uri="{FF2B5EF4-FFF2-40B4-BE49-F238E27FC236}">
                    <a16:creationId xmlns:a16="http://schemas.microsoft.com/office/drawing/2014/main" id="{9BF434CF-C76B-4381-5AF2-A6036DD47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1853" y="862487"/>
                <a:ext cx="224773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B239F6-270E-0205-C217-086E839A6299}"/>
                  </a:ext>
                </a:extLst>
              </p:cNvPr>
              <p:cNvSpPr txBox="1"/>
              <p:nvPr/>
            </p:nvSpPr>
            <p:spPr bwMode="auto">
              <a:xfrm>
                <a:off x="713670" y="3938108"/>
                <a:ext cx="6346866" cy="33188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B239F6-270E-0205-C217-086E839A6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3938108"/>
                <a:ext cx="6346866" cy="331886"/>
              </a:xfrm>
              <a:prstGeom prst="rect">
                <a:avLst/>
              </a:prstGeom>
              <a:blipFill>
                <a:blip r:embed="rId9"/>
                <a:stretch>
                  <a:fillRect r="-400"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52A33-F288-E6D2-71B3-AA98313E0050}"/>
                  </a:ext>
                </a:extLst>
              </p:cNvPr>
              <p:cNvSpPr txBox="1"/>
              <p:nvPr/>
            </p:nvSpPr>
            <p:spPr bwMode="auto">
              <a:xfrm>
                <a:off x="713670" y="4382377"/>
                <a:ext cx="5530168" cy="33188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ad>
                        <m:radPr>
                          <m:deg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rad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TW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52A33-F288-E6D2-71B3-AA98313E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4382377"/>
                <a:ext cx="5530168" cy="331886"/>
              </a:xfrm>
              <a:prstGeom prst="rect">
                <a:avLst/>
              </a:prstGeom>
              <a:blipFill>
                <a:blip r:embed="rId10"/>
                <a:stretch>
                  <a:fillRect r="-2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39DDE-9FE2-F86C-2997-3AF07694F2EC}"/>
                  </a:ext>
                </a:extLst>
              </p:cNvPr>
              <p:cNvSpPr txBox="1"/>
              <p:nvPr/>
            </p:nvSpPr>
            <p:spPr bwMode="auto">
              <a:xfrm>
                <a:off x="713670" y="5137410"/>
                <a:ext cx="2581796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TW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E39DDE-9FE2-F86C-2997-3AF07694F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5137410"/>
                <a:ext cx="2581796" cy="525913"/>
              </a:xfrm>
              <a:prstGeom prst="rect">
                <a:avLst/>
              </a:prstGeom>
              <a:blipFill>
                <a:blip r:embed="rId11"/>
                <a:stretch>
                  <a:fillRect t="-2381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4DF7F15-8F6A-2706-A11F-F662D5A3C604}"/>
              </a:ext>
            </a:extLst>
          </p:cNvPr>
          <p:cNvSpPr txBox="1"/>
          <p:nvPr/>
        </p:nvSpPr>
        <p:spPr bwMode="auto">
          <a:xfrm>
            <a:off x="713670" y="3567616"/>
            <a:ext cx="180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利用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94A20-46E6-A041-9B2D-B24F717F37AC}"/>
              </a:ext>
            </a:extLst>
          </p:cNvPr>
          <p:cNvSpPr txBox="1"/>
          <p:nvPr/>
        </p:nvSpPr>
        <p:spPr bwMode="auto">
          <a:xfrm>
            <a:off x="713670" y="4741170"/>
            <a:ext cx="180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可以得到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440ED366-EFD2-07DC-11EE-9A4E421AC575}"/>
                  </a:ext>
                </a:extLst>
              </p:cNvPr>
              <p:cNvSpPr/>
              <p:nvPr/>
            </p:nvSpPr>
            <p:spPr>
              <a:xfrm>
                <a:off x="4930220" y="3157220"/>
                <a:ext cx="26086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  <m:e>
                        <m:r>
                          <a:rPr lang="en-US" altLang="zh-TW" i="1">
                            <a:latin typeface="Cambria Math"/>
                          </a:rPr>
                          <m:t>𝑎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矩形 3">
                <a:extLst>
                  <a:ext uri="{FF2B5EF4-FFF2-40B4-BE49-F238E27FC236}">
                    <a16:creationId xmlns:a16="http://schemas.microsoft.com/office/drawing/2014/main" id="{440ED366-EFD2-07DC-11EE-9A4E421A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220" y="3157220"/>
                <a:ext cx="260866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E50DEA-6DCB-3BA7-9756-7B829A5E5D51}"/>
                  </a:ext>
                </a:extLst>
              </p:cNvPr>
              <p:cNvSpPr txBox="1"/>
              <p:nvPr/>
            </p:nvSpPr>
            <p:spPr bwMode="auto">
              <a:xfrm>
                <a:off x="713670" y="5805264"/>
                <a:ext cx="38583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位置不準度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可以計算出來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E50DEA-6DCB-3BA7-9756-7B829A5E5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670" y="5805264"/>
                <a:ext cx="3858330" cy="369332"/>
              </a:xfrm>
              <a:prstGeom prst="rect">
                <a:avLst/>
              </a:prstGeom>
              <a:blipFill>
                <a:blip r:embed="rId14"/>
                <a:stretch>
                  <a:fillRect l="-1316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animBg="1"/>
      <p:bldP spid="8" grpId="0" animBg="1"/>
      <p:bldP spid="9" grpId="0" animBg="1"/>
      <p:bldP spid="11" grpId="0"/>
      <p:bldP spid="12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18216</TotalTime>
  <Words>5764</Words>
  <Application>Microsoft Macintosh PowerPoint</Application>
  <PresentationFormat>On-screen Show (4:3)</PresentationFormat>
  <Paragraphs>783</Paragraphs>
  <Slides>68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Linux Libertine</vt:lpstr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803</cp:revision>
  <cp:lastPrinted>2024-04-08T05:07:14Z</cp:lastPrinted>
  <dcterms:created xsi:type="dcterms:W3CDTF">2008-03-17T12:32:20Z</dcterms:created>
  <dcterms:modified xsi:type="dcterms:W3CDTF">2025-04-07T17:45:34Z</dcterms:modified>
</cp:coreProperties>
</file>