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786" r:id="rId2"/>
    <p:sldId id="1420" r:id="rId3"/>
    <p:sldId id="1422" r:id="rId4"/>
    <p:sldId id="1789" r:id="rId5"/>
    <p:sldId id="1309" r:id="rId6"/>
    <p:sldId id="924" r:id="rId7"/>
    <p:sldId id="1313" r:id="rId8"/>
    <p:sldId id="1778" r:id="rId9"/>
    <p:sldId id="1321" r:id="rId10"/>
    <p:sldId id="1787" r:id="rId11"/>
    <p:sldId id="1788" r:id="rId12"/>
    <p:sldId id="739" r:id="rId13"/>
    <p:sldId id="401" r:id="rId14"/>
    <p:sldId id="770" r:id="rId15"/>
    <p:sldId id="1773" r:id="rId16"/>
    <p:sldId id="1771" r:id="rId17"/>
    <p:sldId id="1584" r:id="rId18"/>
    <p:sldId id="1784" r:id="rId19"/>
    <p:sldId id="1785" r:id="rId20"/>
    <p:sldId id="1583" r:id="rId21"/>
    <p:sldId id="1580" r:id="rId22"/>
    <p:sldId id="1578" r:id="rId23"/>
    <p:sldId id="1579" r:id="rId24"/>
    <p:sldId id="1781" r:id="rId25"/>
    <p:sldId id="1780" r:id="rId26"/>
    <p:sldId id="414" r:id="rId27"/>
    <p:sldId id="425" r:id="rId28"/>
    <p:sldId id="1093" r:id="rId29"/>
    <p:sldId id="1063" r:id="rId30"/>
    <p:sldId id="426" r:id="rId31"/>
    <p:sldId id="429" r:id="rId32"/>
    <p:sldId id="430" r:id="rId33"/>
    <p:sldId id="1790" r:id="rId34"/>
    <p:sldId id="1791" r:id="rId35"/>
    <p:sldId id="1792" r:id="rId36"/>
    <p:sldId id="1001" r:id="rId37"/>
    <p:sldId id="431" r:id="rId38"/>
    <p:sldId id="1793" r:id="rId39"/>
    <p:sldId id="1577" r:id="rId40"/>
    <p:sldId id="1572" r:id="rId41"/>
    <p:sldId id="1573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2"/>
    <p:restoredTop sz="96197" autoAdjust="0"/>
  </p:normalViewPr>
  <p:slideViewPr>
    <p:cSldViewPr>
      <p:cViewPr varScale="1">
        <p:scale>
          <a:sx n="127" d="100"/>
          <a:sy n="127" d="100"/>
        </p:scale>
        <p:origin x="20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2024/10/20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1.png"/><Relationship Id="rId3" Type="http://schemas.openxmlformats.org/officeDocument/2006/relationships/image" Target="../media/image15.png"/><Relationship Id="rId7" Type="http://schemas.openxmlformats.org/officeDocument/2006/relationships/image" Target="../media/image255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4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7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176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02.png"/><Relationship Id="rId4" Type="http://schemas.openxmlformats.org/officeDocument/2006/relationships/image" Target="../media/image17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7.jpeg"/><Relationship Id="rId3" Type="http://schemas.openxmlformats.org/officeDocument/2006/relationships/image" Target="../media/image23.gif"/><Relationship Id="rId7" Type="http://schemas.openxmlformats.org/officeDocument/2006/relationships/image" Target="../media/image2650.png"/><Relationship Id="rId12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11" Type="http://schemas.openxmlformats.org/officeDocument/2006/relationships/image" Target="../media/image25.jpeg"/><Relationship Id="rId5" Type="http://schemas.openxmlformats.org/officeDocument/2006/relationships/image" Target="../media/image263.png"/><Relationship Id="rId15" Type="http://schemas.openxmlformats.org/officeDocument/2006/relationships/image" Target="../media/image29.jpeg"/><Relationship Id="rId10" Type="http://schemas.openxmlformats.org/officeDocument/2006/relationships/image" Target="../media/image268.png"/><Relationship Id="rId4" Type="http://schemas.openxmlformats.org/officeDocument/2006/relationships/image" Target="../media/image24.jpeg"/><Relationship Id="rId9" Type="http://schemas.openxmlformats.org/officeDocument/2006/relationships/image" Target="../media/image267.pn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00.png"/><Relationship Id="rId3" Type="http://schemas.openxmlformats.org/officeDocument/2006/relationships/image" Target="../media/image26910.png"/><Relationship Id="rId7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47.png"/><Relationship Id="rId5" Type="http://schemas.openxmlformats.org/officeDocument/2006/relationships/image" Target="../media/image32.svg"/><Relationship Id="rId10" Type="http://schemas.openxmlformats.org/officeDocument/2006/relationships/image" Target="../media/image24610.png"/><Relationship Id="rId4" Type="http://schemas.openxmlformats.org/officeDocument/2006/relationships/image" Target="../media/image31.png"/><Relationship Id="rId9" Type="http://schemas.openxmlformats.org/officeDocument/2006/relationships/image" Target="../media/image24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1.png"/><Relationship Id="rId7" Type="http://schemas.openxmlformats.org/officeDocument/2006/relationships/image" Target="../media/image28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1.png"/><Relationship Id="rId18" Type="http://schemas.openxmlformats.org/officeDocument/2006/relationships/image" Target="../media/image320.pn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12" Type="http://schemas.openxmlformats.org/officeDocument/2006/relationships/image" Target="../media/image319.png"/><Relationship Id="rId17" Type="http://schemas.openxmlformats.org/officeDocument/2006/relationships/image" Target="../media/image301.png"/><Relationship Id="rId2" Type="http://schemas.openxmlformats.org/officeDocument/2006/relationships/image" Target="../media/image37.jpe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318.png"/><Relationship Id="rId5" Type="http://schemas.openxmlformats.org/officeDocument/2006/relationships/image" Target="../media/image38.jpe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1.png"/><Relationship Id="rId3" Type="http://schemas.openxmlformats.org/officeDocument/2006/relationships/image" Target="../media/image3090.png"/><Relationship Id="rId7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10.png"/><Relationship Id="rId5" Type="http://schemas.openxmlformats.org/officeDocument/2006/relationships/image" Target="NULL"/><Relationship Id="rId4" Type="http://schemas.openxmlformats.org/officeDocument/2006/relationships/image" Target="../media/image12700.png"/><Relationship Id="rId9" Type="http://schemas.openxmlformats.org/officeDocument/2006/relationships/image" Target="../media/image32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5.png"/><Relationship Id="rId7" Type="http://schemas.openxmlformats.org/officeDocument/2006/relationships/image" Target="../media/image3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1.png"/><Relationship Id="rId5" Type="http://schemas.openxmlformats.org/officeDocument/2006/relationships/image" Target="../media/image197.png"/><Relationship Id="rId10" Type="http://schemas.openxmlformats.org/officeDocument/2006/relationships/image" Target="../media/image200.png"/><Relationship Id="rId4" Type="http://schemas.openxmlformats.org/officeDocument/2006/relationships/image" Target="../media/image45.jpeg"/><Relationship Id="rId9" Type="http://schemas.openxmlformats.org/officeDocument/2006/relationships/image" Target="../media/image1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45.jpeg"/><Relationship Id="rId21" Type="http://schemas.openxmlformats.org/officeDocument/2006/relationships/image" Target="../media/image216.png"/><Relationship Id="rId7" Type="http://schemas.openxmlformats.org/officeDocument/2006/relationships/image" Target="../media/image2020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44.jpe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6.png"/><Relationship Id="rId5" Type="http://schemas.openxmlformats.org/officeDocument/2006/relationships/image" Target="../media/image32.sv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31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1610.png"/><Relationship Id="rId7" Type="http://schemas.openxmlformats.org/officeDocument/2006/relationships/image" Target="../media/image200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.png"/><Relationship Id="rId12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12" Type="http://schemas.openxmlformats.org/officeDocument/2006/relationships/image" Target="../media/image163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7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12" Type="http://schemas.openxmlformats.org/officeDocument/2006/relationships/image" Target="../media/image6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68.png"/><Relationship Id="rId5" Type="http://schemas.openxmlformats.org/officeDocument/2006/relationships/image" Target="../media/image860.png"/><Relationship Id="rId10" Type="http://schemas.openxmlformats.org/officeDocument/2006/relationships/image" Target="../media/image67.png"/><Relationship Id="rId4" Type="http://schemas.openxmlformats.org/officeDocument/2006/relationships/image" Target="../media/image850.png"/><Relationship Id="rId9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2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5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4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75.jpe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2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1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1.png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1.png"/><Relationship Id="rId3" Type="http://schemas.openxmlformats.org/officeDocument/2006/relationships/image" Target="../media/image1210.png"/><Relationship Id="rId7" Type="http://schemas.openxmlformats.org/officeDocument/2006/relationships/image" Target="../media/image12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10" Type="http://schemas.openxmlformats.org/officeDocument/2006/relationships/image" Target="../media/image1281.png"/><Relationship Id="rId4" Type="http://schemas.openxmlformats.org/officeDocument/2006/relationships/image" Target="../media/image5.png"/><Relationship Id="rId9" Type="http://schemas.openxmlformats.org/officeDocument/2006/relationships/image" Target="../media/image12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1.png"/><Relationship Id="rId7" Type="http://schemas.openxmlformats.org/officeDocument/2006/relationships/image" Target="../media/image133.png"/><Relationship Id="rId12" Type="http://schemas.openxmlformats.org/officeDocument/2006/relationships/image" Target="../media/image13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0.png"/><Relationship Id="rId11" Type="http://schemas.openxmlformats.org/officeDocument/2006/relationships/image" Target="../media/image137.png"/><Relationship Id="rId5" Type="http://schemas.openxmlformats.org/officeDocument/2006/relationships/image" Target="../media/image1280.png"/><Relationship Id="rId10" Type="http://schemas.openxmlformats.org/officeDocument/2006/relationships/image" Target="../media/image136.png"/><Relationship Id="rId4" Type="http://schemas.openxmlformats.org/officeDocument/2006/relationships/image" Target="../media/image1270.png"/><Relationship Id="rId9" Type="http://schemas.openxmlformats.org/officeDocument/2006/relationships/image" Target="../media/image1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B3879-D6D8-C320-A33D-A9146064255F}"/>
              </a:ext>
            </a:extLst>
          </p:cNvPr>
          <p:cNvSpPr txBox="1"/>
          <p:nvPr/>
        </p:nvSpPr>
        <p:spPr bwMode="auto">
          <a:xfrm>
            <a:off x="1034683" y="1572125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Simple blackbody radiation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B87F9-5A3F-AD4B-49AB-86D5081534EE}"/>
              </a:ext>
            </a:extLst>
          </p:cNvPr>
          <p:cNvSpPr txBox="1"/>
          <p:nvPr/>
        </p:nvSpPr>
        <p:spPr bwMode="auto">
          <a:xfrm>
            <a:off x="1043608" y="2292205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Relativistic particle decay using energy and momentum conservation……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FCB9D-7A5C-1C9E-6EA4-112694A064E1}"/>
              </a:ext>
            </a:extLst>
          </p:cNvPr>
          <p:cNvSpPr txBox="1"/>
          <p:nvPr/>
        </p:nvSpPr>
        <p:spPr bwMode="auto">
          <a:xfrm>
            <a:off x="1043608" y="2969790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Photoelectric Effect plus simple electron wave property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CADBA-0FB1-F13F-0F7D-A00DC06ACEF3}"/>
              </a:ext>
            </a:extLst>
          </p:cNvPr>
          <p:cNvSpPr txBox="1"/>
          <p:nvPr/>
        </p:nvSpPr>
        <p:spPr bwMode="auto">
          <a:xfrm>
            <a:off x="1045230" y="3660357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Compton Effects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ED347-8B1A-7904-E4B8-5A2580A20008}"/>
              </a:ext>
            </a:extLst>
          </p:cNvPr>
          <p:cNvSpPr txBox="1"/>
          <p:nvPr/>
        </p:nvSpPr>
        <p:spPr bwMode="auto">
          <a:xfrm>
            <a:off x="1034683" y="4380031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 Electron Probability Calculation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EE39C-6EA9-A1D0-837D-15E0588A7CB9}"/>
              </a:ext>
            </a:extLst>
          </p:cNvPr>
          <p:cNvSpPr txBox="1"/>
          <p:nvPr/>
        </p:nvSpPr>
        <p:spPr bwMode="auto">
          <a:xfrm>
            <a:off x="1034683" y="5099705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6. Normalization of wave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8E732-4A5E-DAC6-B7FC-34C1DE5FF6D0}"/>
              </a:ext>
            </a:extLst>
          </p:cNvPr>
          <p:cNvSpPr txBox="1"/>
          <p:nvPr/>
        </p:nvSpPr>
        <p:spPr bwMode="auto">
          <a:xfrm>
            <a:off x="2843808" y="692696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期中考題目大致題標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0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6"/>
          <a:stretch/>
        </p:blipFill>
        <p:spPr bwMode="auto">
          <a:xfrm>
            <a:off x="863600" y="1156335"/>
            <a:ext cx="7170738" cy="5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" y="2734945"/>
            <a:ext cx="74533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1" b="53930"/>
          <a:stretch/>
        </p:blipFill>
        <p:spPr bwMode="auto">
          <a:xfrm>
            <a:off x="929798" y="5117465"/>
            <a:ext cx="7170738" cy="84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63600" y="1749425"/>
            <a:ext cx="4174648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What is the momentum of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3373" y="145288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Speed is usually inconvenient to use.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產物不同時的二體衰變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33" y="563682"/>
                <a:ext cx="3713871" cy="369332"/>
              </a:xfrm>
              <a:prstGeom prst="rect">
                <a:avLst/>
              </a:prstGeom>
              <a:blipFill>
                <a:blip r:embed="rId7"/>
                <a:stretch>
                  <a:fillRect l="-1365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/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5">
                <a:extLst>
                  <a:ext uri="{FF2B5EF4-FFF2-40B4-BE49-F238E27FC236}">
                    <a16:creationId xmlns:a16="http://schemas.microsoft.com/office/drawing/2014/main" id="{1A339431-EED4-9F32-76DD-204C5917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20" y="2186856"/>
                <a:ext cx="1620957" cy="391646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02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311272" y="1911051"/>
                <a:ext cx="4460240" cy="41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這些能量都可以用動量大小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來表示：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2" y="1911051"/>
                <a:ext cx="4460240" cy="411395"/>
              </a:xfrm>
              <a:prstGeom prst="rect">
                <a:avLst/>
              </a:prstGeom>
              <a:blipFill>
                <a:blip r:embed="rId2"/>
                <a:stretch>
                  <a:fillRect l="-1136"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/>
              <p:nvPr/>
            </p:nvSpPr>
            <p:spPr>
              <a:xfrm>
                <a:off x="1311273" y="656447"/>
                <a:ext cx="6204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選擇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的靜止座標系，這就是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的質心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COM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坐標系：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480054-CB05-E24A-89BF-D900DDCC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3" y="656447"/>
                <a:ext cx="6204029" cy="369332"/>
              </a:xfrm>
              <a:prstGeom prst="rect">
                <a:avLst/>
              </a:prstGeom>
              <a:blipFill>
                <a:blip r:embed="rId3"/>
                <a:stretch>
                  <a:fillRect l="-81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1">
            <a:extLst>
              <a:ext uri="{FF2B5EF4-FFF2-40B4-BE49-F238E27FC236}">
                <a16:creationId xmlns:a16="http://schemas.microsoft.com/office/drawing/2014/main" id="{70321CDC-061C-997D-0D4A-537569F85CA2}"/>
              </a:ext>
            </a:extLst>
          </p:cNvPr>
          <p:cNvSpPr txBox="1"/>
          <p:nvPr/>
        </p:nvSpPr>
        <p:spPr>
          <a:xfrm>
            <a:off x="1311272" y="1516502"/>
            <a:ext cx="24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由能量守恆可得：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/>
              <p:nvPr/>
            </p:nvSpPr>
            <p:spPr>
              <a:xfrm>
                <a:off x="1311272" y="1099299"/>
                <a:ext cx="6638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由動量守恆，可得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的三維動量大小相等，方向相反：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8E2921F6-9CC4-6773-B288-AF1EC24C5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72" y="1099299"/>
                <a:ext cx="6638007" cy="369332"/>
              </a:xfrm>
              <a:prstGeom prst="rect">
                <a:avLst/>
              </a:prstGeom>
              <a:blipFill>
                <a:blip r:embed="rId4"/>
                <a:stretch>
                  <a:fillRect l="-76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/>
              <p:nvPr/>
            </p:nvSpPr>
            <p:spPr>
              <a:xfrm>
                <a:off x="3336009" y="239969"/>
                <a:ext cx="1620957" cy="391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DC050CEE-1357-5421-46BA-E52D23B3A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09" y="239969"/>
                <a:ext cx="1620957" cy="391646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/>
              <p:nvPr/>
            </p:nvSpPr>
            <p:spPr>
              <a:xfrm>
                <a:off x="3336009" y="1561689"/>
                <a:ext cx="1378904" cy="299313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B5EBDD-0264-1F8D-A5A6-995B2B343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009" y="1561689"/>
                <a:ext cx="1378904" cy="299313"/>
              </a:xfrm>
              <a:prstGeom prst="rect">
                <a:avLst/>
              </a:prstGeom>
              <a:blipFill>
                <a:blip r:embed="rId6"/>
                <a:stretch>
                  <a:fillRect l="-272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/>
              <p:nvPr/>
            </p:nvSpPr>
            <p:spPr>
              <a:xfrm>
                <a:off x="3289576" y="2793330"/>
                <a:ext cx="2195088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73A0E1-8CD5-B3FE-4658-2462A7F6B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6" y="2793330"/>
                <a:ext cx="2195088" cy="563680"/>
              </a:xfrm>
              <a:prstGeom prst="rect">
                <a:avLst/>
              </a:prstGeom>
              <a:blipFill>
                <a:blip r:embed="rId7"/>
                <a:stretch>
                  <a:fillRect l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/>
              <p:nvPr/>
            </p:nvSpPr>
            <p:spPr>
              <a:xfrm>
                <a:off x="5516676" y="1879835"/>
                <a:ext cx="2185919" cy="42800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20">
                <a:extLst>
                  <a:ext uri="{FF2B5EF4-FFF2-40B4-BE49-F238E27FC236}">
                    <a16:creationId xmlns:a16="http://schemas.microsoft.com/office/drawing/2014/main" id="{82817C10-2844-D7C8-7760-6E66BF718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76" y="1879835"/>
                <a:ext cx="2185919" cy="428002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/>
              <p:nvPr/>
            </p:nvSpPr>
            <p:spPr>
              <a:xfrm>
                <a:off x="3289576" y="2427812"/>
                <a:ext cx="1156855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195F91-D8F8-DA20-B4CF-4C752F2F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76" y="2427812"/>
                <a:ext cx="1156855" cy="276999"/>
              </a:xfrm>
              <a:prstGeom prst="rect">
                <a:avLst/>
              </a:prstGeom>
              <a:blipFill>
                <a:blip r:embed="rId9"/>
                <a:stretch>
                  <a:fillRect l="-4396" t="-4348" r="-219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/>
              <p:nvPr/>
            </p:nvSpPr>
            <p:spPr>
              <a:xfrm>
                <a:off x="3283648" y="3442651"/>
                <a:ext cx="1956882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7F9D26-1C6E-B893-A128-0ED1112EC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48" y="3442651"/>
                <a:ext cx="1956882" cy="319062"/>
              </a:xfrm>
              <a:prstGeom prst="rect">
                <a:avLst/>
              </a:prstGeom>
              <a:blipFill>
                <a:blip r:embed="rId10"/>
                <a:stretch>
                  <a:fillRect l="-645" t="-230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/>
              <p:nvPr/>
            </p:nvSpPr>
            <p:spPr>
              <a:xfrm>
                <a:off x="2627859" y="3865086"/>
                <a:ext cx="3268459" cy="56368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E4B6A6-EE8D-63BB-7862-479E9BC1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59" y="3865086"/>
                <a:ext cx="3268459" cy="563680"/>
              </a:xfrm>
              <a:prstGeom prst="rect">
                <a:avLst/>
              </a:prstGeom>
              <a:blipFill>
                <a:blip r:embed="rId11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/>
              <p:nvPr/>
            </p:nvSpPr>
            <p:spPr>
              <a:xfrm>
                <a:off x="2627858" y="4556319"/>
                <a:ext cx="3268459" cy="376834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7A87D1-9BB9-366A-1376-D9FFA6EC8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58" y="4556319"/>
                <a:ext cx="3268459" cy="376834"/>
              </a:xfrm>
              <a:prstGeom prst="rect">
                <a:avLst/>
              </a:prstGeom>
              <a:blipFill>
                <a:blip r:embed="rId12"/>
                <a:stretch>
                  <a:fillRect t="-322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A551F-31E2-5FD8-3590-6547CBE0A361}"/>
                  </a:ext>
                </a:extLst>
              </p:cNvPr>
              <p:cNvSpPr txBox="1"/>
              <p:nvPr/>
            </p:nvSpPr>
            <p:spPr>
              <a:xfrm>
                <a:off x="7049289" y="1124434"/>
                <a:ext cx="1123320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A551F-31E2-5FD8-3590-6547CBE0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89" y="1124434"/>
                <a:ext cx="1123320" cy="319062"/>
              </a:xfrm>
              <a:prstGeom prst="rect">
                <a:avLst/>
              </a:prstGeom>
              <a:blipFill>
                <a:blip r:embed="rId13"/>
                <a:stretch>
                  <a:fillRect t="-1923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7F24A-9A65-311B-7325-C5748B9B3F42}"/>
                  </a:ext>
                </a:extLst>
              </p:cNvPr>
              <p:cNvSpPr txBox="1"/>
              <p:nvPr/>
            </p:nvSpPr>
            <p:spPr>
              <a:xfrm>
                <a:off x="2627167" y="5080688"/>
                <a:ext cx="2745052" cy="31906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7F24A-9A65-311B-7325-C5748B9B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67" y="5080688"/>
                <a:ext cx="2745052" cy="319062"/>
              </a:xfrm>
              <a:prstGeom prst="rect">
                <a:avLst/>
              </a:prstGeom>
              <a:blipFill>
                <a:blip r:embed="rId14"/>
                <a:stretch>
                  <a:fillRect t="-1481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EFA83-A4EF-7B0D-E6A8-F055D6BC15AC}"/>
                  </a:ext>
                </a:extLst>
              </p:cNvPr>
              <p:cNvSpPr txBox="1"/>
              <p:nvPr/>
            </p:nvSpPr>
            <p:spPr>
              <a:xfrm>
                <a:off x="1335326" y="6013241"/>
                <a:ext cx="2087746" cy="6105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EFA83-A4EF-7B0D-E6A8-F055D6BC1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6" y="6013241"/>
                <a:ext cx="2087746" cy="610552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6873E6A-685D-D3F5-4115-ECB613FC3493}"/>
              </a:ext>
            </a:extLst>
          </p:cNvPr>
          <p:cNvSpPr txBox="1"/>
          <p:nvPr/>
        </p:nvSpPr>
        <p:spPr>
          <a:xfrm>
            <a:off x="1335326" y="4046124"/>
            <a:ext cx="22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能量守恆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C9D1C-A483-9DE8-4510-A7A4291CDF1E}"/>
                  </a:ext>
                </a:extLst>
              </p:cNvPr>
              <p:cNvSpPr txBox="1"/>
              <p:nvPr/>
            </p:nvSpPr>
            <p:spPr>
              <a:xfrm>
                <a:off x="1335326" y="5546644"/>
                <a:ext cx="457200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就可以解出：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C9D1C-A483-9DE8-4510-A7A4291C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6" y="5546644"/>
                <a:ext cx="4572000" cy="411395"/>
              </a:xfrm>
              <a:prstGeom prst="rect">
                <a:avLst/>
              </a:prstGeom>
              <a:blipFill>
                <a:blip r:embed="rId16"/>
                <a:stretch>
                  <a:fillRect l="-1108"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1A6E1F-AC53-7D30-850F-A4C42DE3EB42}"/>
                  </a:ext>
                </a:extLst>
              </p:cNvPr>
              <p:cNvSpPr txBox="1"/>
              <p:nvPr/>
            </p:nvSpPr>
            <p:spPr>
              <a:xfrm>
                <a:off x="4283833" y="5968577"/>
                <a:ext cx="3741794" cy="61427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1A6E1F-AC53-7D30-850F-A4C42DE3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33" y="5968577"/>
                <a:ext cx="3741794" cy="614271"/>
              </a:xfrm>
              <a:prstGeom prst="rect">
                <a:avLst/>
              </a:prstGeom>
              <a:blipFill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7188698-4A40-7CBE-628B-8E9E148EFDDD}"/>
              </a:ext>
            </a:extLst>
          </p:cNvPr>
          <p:cNvSpPr txBox="1"/>
          <p:nvPr/>
        </p:nvSpPr>
        <p:spPr>
          <a:xfrm>
            <a:off x="4215760" y="5568258"/>
            <a:ext cx="22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能量也可以解出：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64612" y="1204461"/>
            <a:ext cx="7129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經過測量，</a:t>
            </a:r>
            <a:r>
              <a:rPr lang="zh-TW" altLang="en-US" sz="1800" dirty="0">
                <a:solidFill>
                  <a:srgbClr val="FF0000"/>
                </a:solidFill>
              </a:rPr>
              <a:t>黑體輻射總功率，與黑體的面積及溫度的四次方成正比：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3883757" y="3069625"/>
            <a:ext cx="352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Stefan-Boltzmann Constant</a:t>
            </a:r>
          </a:p>
        </p:txBody>
      </p:sp>
      <p:pic>
        <p:nvPicPr>
          <p:cNvPr id="6151" name="Picture 14" descr="http://image.absoluteastronomy.com/images/encyclopediaimages/p/pa/pahoehoe_t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3" y="3867954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4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55" y="3867954"/>
            <a:ext cx="1872977" cy="188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http://t2.gstatic.com/images?q=tbn:ANd9GcT6CWMQT7u-cX61oSIbeczGLNdy97xl1L5Krl7ugYod_58iX-qZRunNlgi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36620" y="1636078"/>
            <a:ext cx="435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而與所有其他黑體性質都無關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08628" y="2140134"/>
                <a:ext cx="1775037" cy="6127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𝑃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𝜎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28" y="2140134"/>
                <a:ext cx="1775037" cy="612732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/>
              <p:nvPr/>
            </p:nvSpPr>
            <p:spPr>
              <a:xfrm>
                <a:off x="1008628" y="3044909"/>
                <a:ext cx="26763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b="0" i="1" smtClean="0">
                          <a:latin typeface="Cambria Math"/>
                        </a:rPr>
                        <m:t>𝜎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=5.67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TW" sz="1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3" name="文字方塊 11">
                <a:extLst>
                  <a:ext uri="{FF2B5EF4-FFF2-40B4-BE49-F238E27FC236}">
                    <a16:creationId xmlns:a16="http://schemas.microsoft.com/office/drawing/2014/main" id="{FB1D71D1-374D-F243-9A5D-E5BBBA9DE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28" y="3044909"/>
                <a:ext cx="267637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620" y="781335"/>
                <a:ext cx="76328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我們可以用黑體的溫度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來稱呼它的熱輻射，稱為溫度為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的黑體輻射！</a:t>
                </a:r>
              </a:p>
            </p:txBody>
          </p:sp>
        </mc:Choice>
        <mc:Fallback xmlns="">
          <p:sp>
            <p:nvSpPr>
              <p:cNvPr id="14" name="矩形 10">
                <a:extLst>
                  <a:ext uri="{FF2B5EF4-FFF2-40B4-BE49-F238E27FC236}">
                    <a16:creationId xmlns:a16="http://schemas.microsoft.com/office/drawing/2014/main" id="{9CECCFFF-E0CE-5043-8D10-B69D0CC5C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620" y="781335"/>
                <a:ext cx="7632848" cy="369332"/>
              </a:xfrm>
              <a:prstGeom prst="rect">
                <a:avLst/>
              </a:prstGeom>
              <a:blipFill>
                <a:blip r:embed="rId7"/>
                <a:stretch>
                  <a:fillRect l="-66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0E59-35AA-0136-32DF-5C0C00AC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4003">
            <a:extLst>
              <a:ext uri="{FF2B5EF4-FFF2-40B4-BE49-F238E27FC236}">
                <a16:creationId xmlns:a16="http://schemas.microsoft.com/office/drawing/2014/main" id="{6AF518E3-0F94-9792-18A5-D598E768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2"/>
          <a:stretch>
            <a:fillRect/>
          </a:stretch>
        </p:blipFill>
        <p:spPr bwMode="auto">
          <a:xfrm>
            <a:off x="611560" y="836969"/>
            <a:ext cx="39306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7">
            <a:extLst>
              <a:ext uri="{FF2B5EF4-FFF2-40B4-BE49-F238E27FC236}">
                <a16:creationId xmlns:a16="http://schemas.microsoft.com/office/drawing/2014/main" id="{975D452B-2EFB-125F-588E-07D493D1F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723" y="5589944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文字方塊 7">
            <a:extLst>
              <a:ext uri="{FF2B5EF4-FFF2-40B4-BE49-F238E27FC236}">
                <a16:creationId xmlns:a16="http://schemas.microsoft.com/office/drawing/2014/main" id="{C0C60ED2-3778-D6DA-0AC4-72A400A1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77" y="341669"/>
            <a:ext cx="7179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黑體輻射的波長分布是固定的，由溫度決定，而與材質無關！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5FCBB1-AA4C-F569-60EE-7D4E561DB954}"/>
              </a:ext>
            </a:extLst>
          </p:cNvPr>
          <p:cNvSpPr txBox="1"/>
          <p:nvPr/>
        </p:nvSpPr>
        <p:spPr>
          <a:xfrm>
            <a:off x="395437" y="5949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可見光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C97E021E-7DF4-1FC7-7856-54593674B425}"/>
              </a:ext>
            </a:extLst>
          </p:cNvPr>
          <p:cNvCxnSpPr/>
          <p:nvPr/>
        </p:nvCxnSpPr>
        <p:spPr>
          <a:xfrm flipV="1">
            <a:off x="1187525" y="5589944"/>
            <a:ext cx="359866" cy="431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/>
              <p:nvPr/>
            </p:nvSpPr>
            <p:spPr>
              <a:xfrm>
                <a:off x="5460879" y="2059757"/>
                <a:ext cx="2480038" cy="78829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8</m:t>
                          </m:r>
                          <m:r>
                            <a:rPr lang="zh-TW" altLang="en-US" sz="1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sz="18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936F2F2-18F2-C66B-39DD-AE747A0BB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79" y="2059757"/>
                <a:ext cx="2480038" cy="788293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/>
              <p:nvPr/>
            </p:nvSpPr>
            <p:spPr>
              <a:xfrm>
                <a:off x="4556667" y="1185123"/>
                <a:ext cx="4479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頻率介於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zh-TW" altLang="en-US" sz="1800" b="0" i="1" smtClean="0">
                        <a:latin typeface="Cambria Math"/>
                      </a:rPr>
                      <m:t>及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r>
                      <a:rPr lang="en-US" altLang="zh-TW" sz="1800" b="0" i="1" smtClean="0">
                        <a:latin typeface="Cambria Math"/>
                      </a:rPr>
                      <m:t>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TW" altLang="en-US" sz="1800" dirty="0"/>
                  <a:t>熱輻射功率等於：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3505078-3B3E-7B1A-C330-DD30A389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67" y="1185123"/>
                <a:ext cx="4479051" cy="369332"/>
              </a:xfrm>
              <a:prstGeom prst="rect">
                <a:avLst/>
              </a:prstGeom>
              <a:blipFill>
                <a:blip r:embed="rId4"/>
                <a:stretch>
                  <a:fillRect l="-113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4619DCB-145C-9E87-36B3-54F82BDC62E5}"/>
                  </a:ext>
                </a:extLst>
              </p:cNvPr>
              <p:cNvSpPr txBox="1"/>
              <p:nvPr/>
            </p:nvSpPr>
            <p:spPr>
              <a:xfrm>
                <a:off x="5460879" y="1622440"/>
                <a:ext cx="113114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4619DCB-145C-9E87-36B3-54F82BDC6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79" y="1622440"/>
                <a:ext cx="11311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E029A3-2E8A-5DD1-C180-33D4D35B3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330" y="3410306"/>
            <a:ext cx="4165600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4">
                <a:extLst>
                  <a:ext uri="{FF2B5EF4-FFF2-40B4-BE49-F238E27FC236}">
                    <a16:creationId xmlns:a16="http://schemas.microsoft.com/office/drawing/2014/main" id="{4CA5AB53-1BA1-B3C0-4655-59BE86C751CE}"/>
                  </a:ext>
                </a:extLst>
              </p:cNvPr>
              <p:cNvSpPr txBox="1"/>
              <p:nvPr/>
            </p:nvSpPr>
            <p:spPr>
              <a:xfrm>
                <a:off x="4599604" y="2904086"/>
                <a:ext cx="4479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zh-TW" altLang="en-US" sz="1800" dirty="0"/>
                  <a:t>為頻率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TW" altLang="en-US" sz="1800" dirty="0"/>
                  <a:t>時的輻射強度</a:t>
                </a:r>
                <a:r>
                  <a:rPr lang="en-US" altLang="zh-TW" sz="1800" dirty="0"/>
                  <a:t>(Intensity)</a:t>
                </a:r>
                <a:r>
                  <a:rPr lang="zh-TW" altLang="en-US" sz="1800" dirty="0"/>
                  <a:t>：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7" name="文字方塊 4">
                <a:extLst>
                  <a:ext uri="{FF2B5EF4-FFF2-40B4-BE49-F238E27FC236}">
                    <a16:creationId xmlns:a16="http://schemas.microsoft.com/office/drawing/2014/main" id="{4CA5AB53-1BA1-B3C0-4655-59BE86C7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04" y="2904086"/>
                <a:ext cx="447905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8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  <p:bldP spid="3" grpId="0" animBg="1"/>
      <p:bldP spid="5" grpId="0"/>
      <p:bldP spid="9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518939" y="476672"/>
                <a:ext cx="640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峰值的波長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sz="18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zh-TW" altLang="en-US" sz="1800" dirty="0"/>
                  <a:t>與溫度成反比關係！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39" y="476672"/>
                <a:ext cx="6408712" cy="369332"/>
              </a:xfrm>
              <a:prstGeom prst="rect">
                <a:avLst/>
              </a:prstGeom>
              <a:blipFill>
                <a:blip r:embed="rId2"/>
                <a:stretch>
                  <a:fillRect l="-79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966401" y="1107387"/>
            <a:ext cx="2910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Wien's displacement constant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66" name="Picture 194">
            <a:extLst>
              <a:ext uri="{FF2B5EF4-FFF2-40B4-BE49-F238E27FC236}">
                <a16:creationId xmlns:a16="http://schemas.microsoft.com/office/drawing/2014/main" id="{714A187B-0B6C-2948-AC27-92E34DDA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7" y="1628800"/>
            <a:ext cx="540388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BD6C56-3EC4-2541-936B-C966F5BCBB4C}"/>
                  </a:ext>
                </a:extLst>
              </p:cNvPr>
              <p:cNvSpPr/>
              <p:nvPr/>
            </p:nvSpPr>
            <p:spPr>
              <a:xfrm>
                <a:off x="1617523" y="1012086"/>
                <a:ext cx="312630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800"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=2.898×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BD6C56-3EC4-2541-936B-C966F5BCB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3" y="1012086"/>
                <a:ext cx="31263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37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A7CF-EB8C-8949-8F11-D75CF72C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\\psf\Home\Downloads\image010.gif">
            <a:extLst>
              <a:ext uri="{FF2B5EF4-FFF2-40B4-BE49-F238E27FC236}">
                <a16:creationId xmlns:a16="http://schemas.microsoft.com/office/drawing/2014/main" id="{09DC9B5B-7767-6AF3-AA4D-53C2AE7C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51" y="481362"/>
            <a:ext cx="1755271" cy="169907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</p:pic>
      <p:sp>
        <p:nvSpPr>
          <p:cNvPr id="5" name="矩形 1">
            <a:extLst>
              <a:ext uri="{FF2B5EF4-FFF2-40B4-BE49-F238E27FC236}">
                <a16:creationId xmlns:a16="http://schemas.microsoft.com/office/drawing/2014/main" id="{69BF26C7-C7E8-4A3D-E798-4B1BAC2EBCD3}"/>
              </a:ext>
            </a:extLst>
          </p:cNvPr>
          <p:cNvSpPr/>
          <p:nvPr/>
        </p:nvSpPr>
        <p:spPr>
          <a:xfrm>
            <a:off x="722641" y="481362"/>
            <a:ext cx="1755272" cy="169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\\psf\Home\Downloads\bkg3.gif">
            <a:extLst>
              <a:ext uri="{FF2B5EF4-FFF2-40B4-BE49-F238E27FC236}">
                <a16:creationId xmlns:a16="http://schemas.microsoft.com/office/drawing/2014/main" id="{28EE1F30-C9C6-805B-2AE1-4B47EE162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42884" r="54848" b="-1"/>
          <a:stretch/>
        </p:blipFill>
        <p:spPr bwMode="auto">
          <a:xfrm>
            <a:off x="722641" y="534853"/>
            <a:ext cx="1623294" cy="15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eat4">
            <a:extLst>
              <a:ext uri="{FF2B5EF4-FFF2-40B4-BE49-F238E27FC236}">
                <a16:creationId xmlns:a16="http://schemas.microsoft.com/office/drawing/2014/main" id="{EABF3FA0-F968-9CB9-22EE-8E57BF040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19014" r="62779" b="13586"/>
          <a:stretch/>
        </p:blipFill>
        <p:spPr bwMode="auto">
          <a:xfrm>
            <a:off x="1236292" y="1007299"/>
            <a:ext cx="635330" cy="52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53CF4B-85FD-766E-54C0-97A3B07D25C8}"/>
              </a:ext>
            </a:extLst>
          </p:cNvPr>
          <p:cNvSpPr/>
          <p:nvPr/>
        </p:nvSpPr>
        <p:spPr>
          <a:xfrm>
            <a:off x="2006170" y="534853"/>
            <a:ext cx="471743" cy="15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F0B396-6B17-34A4-6911-E2F16B824293}"/>
                  </a:ext>
                </a:extLst>
              </p:cNvPr>
              <p:cNvSpPr txBox="1"/>
              <p:nvPr/>
            </p:nvSpPr>
            <p:spPr>
              <a:xfrm>
                <a:off x="170791" y="2165527"/>
                <a:ext cx="2925493" cy="433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單位面積黑體輻射功率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黑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F0B396-6B17-34A4-6911-E2F16B82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1" y="2165527"/>
                <a:ext cx="2925493" cy="433645"/>
              </a:xfrm>
              <a:prstGeom prst="rect">
                <a:avLst/>
              </a:prstGeom>
              <a:blipFill>
                <a:blip r:embed="rId5"/>
                <a:stretch>
                  <a:fillRect l="-1732" t="-571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D9199-9EB0-D36B-AE5E-C077A08F21B2}"/>
                  </a:ext>
                </a:extLst>
              </p:cNvPr>
              <p:cNvSpPr txBox="1"/>
              <p:nvPr/>
            </p:nvSpPr>
            <p:spPr>
              <a:xfrm>
                <a:off x="3374639" y="2194747"/>
                <a:ext cx="1662853" cy="43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空腔輻射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空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8D9199-9EB0-D36B-AE5E-C077A08F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39" y="2194747"/>
                <a:ext cx="1662853" cy="434543"/>
              </a:xfrm>
              <a:prstGeom prst="rect">
                <a:avLst/>
              </a:prstGeom>
              <a:blipFill>
                <a:blip r:embed="rId6"/>
                <a:stretch>
                  <a:fillRect l="-3030" t="-5714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677CE-38B6-E7C0-07BD-52CAA5D5BE01}"/>
                  </a:ext>
                </a:extLst>
              </p:cNvPr>
              <p:cNvSpPr txBox="1"/>
              <p:nvPr/>
            </p:nvSpPr>
            <p:spPr>
              <a:xfrm>
                <a:off x="4831285" y="1535704"/>
                <a:ext cx="1168313" cy="45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1400" i="1">
                              <a:latin typeface="Cambria Math" panose="02040503050406030204" pitchFamily="18" charset="0"/>
                            </a:rPr>
                            <m:t>空</m:t>
                          </m:r>
                        </m:sub>
                      </m:sSub>
                      <m:r>
                        <a:rPr lang="en-US" altLang="zh-TW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CN" sz="1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4677CE-38B6-E7C0-07BD-52CAA5D5B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85" y="1535704"/>
                <a:ext cx="1168313" cy="459806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7BEBBF-75B0-1553-4A26-8C0BCCC9A2FA}"/>
                  </a:ext>
                </a:extLst>
              </p:cNvPr>
              <p:cNvSpPr txBox="1"/>
              <p:nvPr/>
            </p:nvSpPr>
            <p:spPr>
              <a:xfrm>
                <a:off x="5868144" y="2194747"/>
                <a:ext cx="31231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空腔內電磁輻射的能量密度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7BEBBF-75B0-1553-4A26-8C0BCCC9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194747"/>
                <a:ext cx="3123119" cy="369332"/>
              </a:xfrm>
              <a:prstGeom prst="rect">
                <a:avLst/>
              </a:prstGeom>
              <a:blipFill>
                <a:blip r:embed="rId8"/>
                <a:stretch>
                  <a:fillRect l="-2033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757EBF-A9FA-1C65-3E7D-587C2C3526CA}"/>
                  </a:ext>
                </a:extLst>
              </p:cNvPr>
              <p:cNvSpPr txBox="1"/>
              <p:nvPr/>
            </p:nvSpPr>
            <p:spPr>
              <a:xfrm>
                <a:off x="2526918" y="1166372"/>
                <a:ext cx="376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757EBF-A9FA-1C65-3E7D-587C2C352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18" y="1166372"/>
                <a:ext cx="37630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750F86-DAC5-8430-B572-9874C5FE58F7}"/>
                  </a:ext>
                </a:extLst>
              </p:cNvPr>
              <p:cNvSpPr txBox="1"/>
              <p:nvPr/>
            </p:nvSpPr>
            <p:spPr>
              <a:xfrm>
                <a:off x="5075162" y="1172051"/>
                <a:ext cx="3763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750F86-DAC5-8430-B572-9874C5FE5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62" y="1172051"/>
                <a:ext cx="3763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黑體01">
            <a:extLst>
              <a:ext uri="{FF2B5EF4-FFF2-40B4-BE49-F238E27FC236}">
                <a16:creationId xmlns:a16="http://schemas.microsoft.com/office/drawing/2014/main" id="{2EFBB3AF-1559-58D5-CA1D-A88EFC9F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6732" r="40863"/>
          <a:stretch>
            <a:fillRect/>
          </a:stretch>
        </p:blipFill>
        <p:spPr bwMode="auto">
          <a:xfrm>
            <a:off x="6109187" y="495085"/>
            <a:ext cx="2016224" cy="16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黑體01">
            <a:extLst>
              <a:ext uri="{FF2B5EF4-FFF2-40B4-BE49-F238E27FC236}">
                <a16:creationId xmlns:a16="http://schemas.microsoft.com/office/drawing/2014/main" id="{CF71F934-A73A-9C5E-E910-3E119CE0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6732" r="40863"/>
          <a:stretch>
            <a:fillRect/>
          </a:stretch>
        </p:blipFill>
        <p:spPr bwMode="auto">
          <a:xfrm>
            <a:off x="2592748" y="2993726"/>
            <a:ext cx="1602547" cy="1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F15_05">
            <a:extLst>
              <a:ext uri="{FF2B5EF4-FFF2-40B4-BE49-F238E27FC236}">
                <a16:creationId xmlns:a16="http://schemas.microsoft.com/office/drawing/2014/main" id="{9A101A74-68C8-32F8-6713-4B3D18F8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837825" y="4170176"/>
            <a:ext cx="869059" cy="2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15_05">
            <a:extLst>
              <a:ext uri="{FF2B5EF4-FFF2-40B4-BE49-F238E27FC236}">
                <a16:creationId xmlns:a16="http://schemas.microsoft.com/office/drawing/2014/main" id="{CB262BE6-1DBB-0EA1-C9C3-5AECC6D2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129133" y="3631814"/>
            <a:ext cx="650119" cy="2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F15_05">
            <a:extLst>
              <a:ext uri="{FF2B5EF4-FFF2-40B4-BE49-F238E27FC236}">
                <a16:creationId xmlns:a16="http://schemas.microsoft.com/office/drawing/2014/main" id="{E5820E85-24EB-4255-1850-0AB6E2F6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846078" y="2975015"/>
            <a:ext cx="869058" cy="27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">
            <a:extLst>
              <a:ext uri="{FF2B5EF4-FFF2-40B4-BE49-F238E27FC236}">
                <a16:creationId xmlns:a16="http://schemas.microsoft.com/office/drawing/2014/main" id="{51464681-C5CF-289E-9D47-A054547E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1" y="2504298"/>
            <a:ext cx="8973209" cy="45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Planck</a:t>
            </a:r>
            <a:r>
              <a:rPr lang="zh-TW" altLang="en-US" sz="1800" dirty="0"/>
              <a:t>針對如何的空腔內的輻射能量密度，會與空腔器壁上的簡諧振盪器達成熱平衡。</a:t>
            </a:r>
            <a:endParaRPr lang="zh-TW" altLang="en-US" sz="1800" dirty="0">
              <a:cs typeface="Times New Roman" pitchFamily="18" charset="0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7274792-D8BA-446C-CCE3-5408703B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91" y="4468497"/>
            <a:ext cx="8820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完全針對空腔內達到熱平衡狀態的電磁波輻射，將周圍就視為熱庫。</a:t>
            </a:r>
            <a:endParaRPr lang="zh-TW" altLang="en-US" sz="1800" dirty="0">
              <a:cs typeface="Times New Roman" pitchFamily="18" charset="0"/>
            </a:endParaRPr>
          </a:p>
        </p:txBody>
      </p:sp>
      <p:pic>
        <p:nvPicPr>
          <p:cNvPr id="29" name="Picture 2" descr="黑體01">
            <a:extLst>
              <a:ext uri="{FF2B5EF4-FFF2-40B4-BE49-F238E27FC236}">
                <a16:creationId xmlns:a16="http://schemas.microsoft.com/office/drawing/2014/main" id="{339E8523-F6A5-99E6-D86F-10A9049B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6732" r="40863"/>
          <a:stretch>
            <a:fillRect/>
          </a:stretch>
        </p:blipFill>
        <p:spPr bwMode="auto">
          <a:xfrm>
            <a:off x="2572399" y="5253670"/>
            <a:ext cx="1602547" cy="1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F15_05">
            <a:extLst>
              <a:ext uri="{FF2B5EF4-FFF2-40B4-BE49-F238E27FC236}">
                <a16:creationId xmlns:a16="http://schemas.microsoft.com/office/drawing/2014/main" id="{0606EBE6-283D-72A5-CAEB-79579A53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813573" y="6075901"/>
            <a:ext cx="764985" cy="2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F15_05">
            <a:extLst>
              <a:ext uri="{FF2B5EF4-FFF2-40B4-BE49-F238E27FC236}">
                <a16:creationId xmlns:a16="http://schemas.microsoft.com/office/drawing/2014/main" id="{5E949B06-7979-B222-CFE6-49B1584D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813573" y="5786412"/>
            <a:ext cx="764985" cy="2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F15_05">
            <a:extLst>
              <a:ext uri="{FF2B5EF4-FFF2-40B4-BE49-F238E27FC236}">
                <a16:creationId xmlns:a16="http://schemas.microsoft.com/office/drawing/2014/main" id="{77525711-CF03-0070-36B9-AD44D4C0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2813573" y="5486543"/>
            <a:ext cx="764985" cy="24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0">
            <a:extLst>
              <a:ext uri="{FF2B5EF4-FFF2-40B4-BE49-F238E27FC236}">
                <a16:creationId xmlns:a16="http://schemas.microsoft.com/office/drawing/2014/main" id="{85C1FBDB-D77E-016C-E850-BD531A17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41" y="4863276"/>
            <a:ext cx="7671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將空腔輻射看成一系列駐波，每一個駐波對應一個簡諧震盪器</a:t>
            </a:r>
            <a:r>
              <a:rPr lang="zh-TW" altLang="en-US" sz="1800" dirty="0">
                <a:cs typeface="Times New Roman" pitchFamily="18" charset="0"/>
              </a:rPr>
              <a:t>！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41601-00A9-166C-1D18-31A316C73FE9}"/>
              </a:ext>
            </a:extLst>
          </p:cNvPr>
          <p:cNvSpPr txBox="1"/>
          <p:nvPr/>
        </p:nvSpPr>
        <p:spPr>
          <a:xfrm>
            <a:off x="141841" y="6376638"/>
            <a:ext cx="360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Cambria Math" panose="02040503050406030204" pitchFamily="18" charset="0"/>
              </a:rPr>
              <a:t>兩者的答案一致</a:t>
            </a:r>
            <a:r>
              <a:rPr lang="en-US" sz="1800" dirty="0">
                <a:latin typeface="Cambria Math" panose="02040503050406030204" pitchFamily="18" charset="0"/>
              </a:rPr>
              <a:t>。</a:t>
            </a:r>
          </a:p>
        </p:txBody>
      </p:sp>
      <p:pic>
        <p:nvPicPr>
          <p:cNvPr id="2" name="Picture 5" descr="F20_07">
            <a:extLst>
              <a:ext uri="{FF2B5EF4-FFF2-40B4-BE49-F238E27FC236}">
                <a16:creationId xmlns:a16="http://schemas.microsoft.com/office/drawing/2014/main" id="{69100A00-309E-4118-2E79-5C657163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8"/>
          <a:stretch>
            <a:fillRect/>
          </a:stretch>
        </p:blipFill>
        <p:spPr bwMode="auto">
          <a:xfrm>
            <a:off x="7836161" y="3873369"/>
            <a:ext cx="1165998" cy="17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6FBCB-51D0-56A6-B012-BCE09533D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368F6D17-4352-FF84-328F-C4F4D08AE54F}"/>
              </a:ext>
            </a:extLst>
          </p:cNvPr>
          <p:cNvSpPr/>
          <p:nvPr/>
        </p:nvSpPr>
        <p:spPr>
          <a:xfrm>
            <a:off x="681683" y="188764"/>
            <a:ext cx="6120680" cy="532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2228EB-DA32-3E54-7445-460EBC4A5518}"/>
              </a:ext>
            </a:extLst>
          </p:cNvPr>
          <p:cNvSpPr/>
          <p:nvPr/>
        </p:nvSpPr>
        <p:spPr>
          <a:xfrm>
            <a:off x="1124174" y="3301852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11982D89-6920-E031-DE8A-97608F4199A8}"/>
              </a:ext>
            </a:extLst>
          </p:cNvPr>
          <p:cNvSpPr/>
          <p:nvPr/>
        </p:nvSpPr>
        <p:spPr>
          <a:xfrm>
            <a:off x="1276574" y="368285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5CCF334-0E0E-D1CE-EB18-F35E1C312524}"/>
              </a:ext>
            </a:extLst>
          </p:cNvPr>
          <p:cNvSpPr/>
          <p:nvPr/>
        </p:nvSpPr>
        <p:spPr>
          <a:xfrm>
            <a:off x="1581374" y="368285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02BD10-9066-79F5-5C7F-C997D05F9D9C}"/>
              </a:ext>
            </a:extLst>
          </p:cNvPr>
          <p:cNvSpPr/>
          <p:nvPr/>
        </p:nvSpPr>
        <p:spPr>
          <a:xfrm>
            <a:off x="1114649" y="2563664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053C662-5951-ABA9-C7BD-D76B0AA3D541}"/>
              </a:ext>
            </a:extLst>
          </p:cNvPr>
          <p:cNvSpPr/>
          <p:nvPr/>
        </p:nvSpPr>
        <p:spPr>
          <a:xfrm>
            <a:off x="1267049" y="29446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5F4699E5-AAD9-87C7-36BC-513EC869C41F}"/>
              </a:ext>
            </a:extLst>
          </p:cNvPr>
          <p:cNvSpPr/>
          <p:nvPr/>
        </p:nvSpPr>
        <p:spPr>
          <a:xfrm>
            <a:off x="1571849" y="29446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A38A7D45-F7B9-10C9-AE08-1C23B35B6307}"/>
              </a:ext>
            </a:extLst>
          </p:cNvPr>
          <p:cNvSpPr/>
          <p:nvPr/>
        </p:nvSpPr>
        <p:spPr>
          <a:xfrm>
            <a:off x="1419449" y="27922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CB98A0C-487C-B315-E875-8B04ADA2A94C}"/>
              </a:ext>
            </a:extLst>
          </p:cNvPr>
          <p:cNvSpPr/>
          <p:nvPr/>
        </p:nvSpPr>
        <p:spPr>
          <a:xfrm>
            <a:off x="1800449" y="215250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7BC75D-314B-4084-2C3A-5F78B19813FB}"/>
              </a:ext>
            </a:extLst>
          </p:cNvPr>
          <p:cNvSpPr/>
          <p:nvPr/>
        </p:nvSpPr>
        <p:spPr>
          <a:xfrm>
            <a:off x="1114649" y="1771502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D54532E-6D74-6E71-2E7C-5FACA300B1BE}"/>
              </a:ext>
            </a:extLst>
          </p:cNvPr>
          <p:cNvSpPr/>
          <p:nvPr/>
        </p:nvSpPr>
        <p:spPr>
          <a:xfrm>
            <a:off x="1267049" y="215250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91138B61-4BDD-8EB2-4F43-D5291777F383}"/>
              </a:ext>
            </a:extLst>
          </p:cNvPr>
          <p:cNvSpPr/>
          <p:nvPr/>
        </p:nvSpPr>
        <p:spPr>
          <a:xfrm>
            <a:off x="1571849" y="215250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FA294E1A-FC84-60A8-00AE-2216005C0E40}"/>
              </a:ext>
            </a:extLst>
          </p:cNvPr>
          <p:cNvSpPr/>
          <p:nvPr/>
        </p:nvSpPr>
        <p:spPr>
          <a:xfrm>
            <a:off x="1419449" y="200010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6F81CC-1024-340E-4E59-1D8E72AD27A1}"/>
              </a:ext>
            </a:extLst>
          </p:cNvPr>
          <p:cNvSpPr/>
          <p:nvPr/>
        </p:nvSpPr>
        <p:spPr>
          <a:xfrm>
            <a:off x="1114649" y="188764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B80CED3C-E351-6C25-B2E9-CED006609ECF}"/>
              </a:ext>
            </a:extLst>
          </p:cNvPr>
          <p:cNvSpPr/>
          <p:nvPr/>
        </p:nvSpPr>
        <p:spPr>
          <a:xfrm>
            <a:off x="1114649" y="5697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86389A3-1D61-45F9-DDB3-3F75F20E489E}"/>
              </a:ext>
            </a:extLst>
          </p:cNvPr>
          <p:cNvSpPr/>
          <p:nvPr/>
        </p:nvSpPr>
        <p:spPr>
          <a:xfrm>
            <a:off x="1800449" y="215250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5E12C99-DFCF-9070-48CD-9F1E08F914E5}"/>
              </a:ext>
            </a:extLst>
          </p:cNvPr>
          <p:cNvSpPr/>
          <p:nvPr/>
        </p:nvSpPr>
        <p:spPr>
          <a:xfrm>
            <a:off x="1267049" y="4173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F3D1504-36D4-FCC4-5F16-B71994098FE1}"/>
              </a:ext>
            </a:extLst>
          </p:cNvPr>
          <p:cNvSpPr/>
          <p:nvPr/>
        </p:nvSpPr>
        <p:spPr>
          <a:xfrm>
            <a:off x="1571849" y="4173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BC28B617-5D05-A939-2D48-53138A1C4D55}"/>
              </a:ext>
            </a:extLst>
          </p:cNvPr>
          <p:cNvSpPr/>
          <p:nvPr/>
        </p:nvSpPr>
        <p:spPr>
          <a:xfrm>
            <a:off x="1648049" y="5697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9FE4BA05-76C3-9EA2-3EED-C7452183698A}"/>
              </a:ext>
            </a:extLst>
          </p:cNvPr>
          <p:cNvSpPr/>
          <p:nvPr/>
        </p:nvSpPr>
        <p:spPr>
          <a:xfrm>
            <a:off x="1419449" y="5697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123D864-CD71-C4DB-CDA0-81D02D39488E}"/>
              </a:ext>
            </a:extLst>
          </p:cNvPr>
          <p:cNvSpPr/>
          <p:nvPr/>
        </p:nvSpPr>
        <p:spPr>
          <a:xfrm>
            <a:off x="1648049" y="2649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E9B171E5-96DB-534D-B5D5-EEFAF0344F1B}"/>
              </a:ext>
            </a:extLst>
          </p:cNvPr>
          <p:cNvSpPr/>
          <p:nvPr/>
        </p:nvSpPr>
        <p:spPr>
          <a:xfrm>
            <a:off x="1800449" y="4173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AC045623-8D69-B606-498A-6C12FF308F16}"/>
              </a:ext>
            </a:extLst>
          </p:cNvPr>
          <p:cNvSpPr/>
          <p:nvPr/>
        </p:nvSpPr>
        <p:spPr>
          <a:xfrm>
            <a:off x="1343249" y="26496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472" name="文字方塊 35">
            <a:extLst>
              <a:ext uri="{FF2B5EF4-FFF2-40B4-BE49-F238E27FC236}">
                <a16:creationId xmlns:a16="http://schemas.microsoft.com/office/drawing/2014/main" id="{ECCEC468-7A30-CA08-E56D-6CBC05C3ABF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15443" y="1267470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itchFamily="18" charset="0"/>
                <a:cs typeface="Times New Roman" pitchFamily="18" charset="0"/>
              </a:rPr>
              <a:t>…….</a:t>
            </a:r>
            <a:endParaRPr lang="zh-TW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73" name="Picture 2" descr="E:\Media\Images\chapter40\4006.jpg">
            <a:extLst>
              <a:ext uri="{FF2B5EF4-FFF2-40B4-BE49-F238E27FC236}">
                <a16:creationId xmlns:a16="http://schemas.microsoft.com/office/drawing/2014/main" id="{647E3179-7EC0-B84E-ABE6-39035961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3878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84F4AF6-D3AD-9C5D-2135-261C67CC0AAB}"/>
              </a:ext>
            </a:extLst>
          </p:cNvPr>
          <p:cNvSpPr/>
          <p:nvPr/>
        </p:nvSpPr>
        <p:spPr>
          <a:xfrm>
            <a:off x="1114649" y="4005114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2F8AC123-D504-8981-D2EE-0CC9EFDDF75C}"/>
              </a:ext>
            </a:extLst>
          </p:cNvPr>
          <p:cNvSpPr/>
          <p:nvPr/>
        </p:nvSpPr>
        <p:spPr>
          <a:xfrm>
            <a:off x="1571849" y="438611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C2C3F8F-74CE-ADF3-632E-83995DF4A95E}"/>
              </a:ext>
            </a:extLst>
          </p:cNvPr>
          <p:cNvSpPr/>
          <p:nvPr/>
        </p:nvSpPr>
        <p:spPr>
          <a:xfrm>
            <a:off x="1114649" y="4868714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477" name="文字方塊 33">
            <a:extLst>
              <a:ext uri="{FF2B5EF4-FFF2-40B4-BE49-F238E27FC236}">
                <a16:creationId xmlns:a16="http://schemas.microsoft.com/office/drawing/2014/main" id="{D8A6CA1A-AE5D-911E-6A53-3AE9B502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84" y="5547648"/>
            <a:ext cx="8107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量子彈簧的能階像極了在盒子中一個一個裝入</a:t>
            </a:r>
            <a:r>
              <a:rPr lang="zh-TW" altLang="en-US" sz="1800" dirty="0">
                <a:solidFill>
                  <a:srgbClr val="FF0000"/>
                </a:solidFill>
              </a:rPr>
              <a:t>能量相同、無法分割</a:t>
            </a:r>
            <a:r>
              <a:rPr lang="zh-TW" altLang="en-US" sz="1800" dirty="0"/>
              <a:t>的粒子。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8F356FC-B8D1-E747-72DD-EBF64FA2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11" y="6021239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量子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3106E78-B4DA-89FC-89D5-D04E167DF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74" y="6021239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粒子</a:t>
            </a:r>
          </a:p>
        </p:txBody>
      </p:sp>
      <p:sp>
        <p:nvSpPr>
          <p:cNvPr id="37" name="向右箭號 36">
            <a:extLst>
              <a:ext uri="{FF2B5EF4-FFF2-40B4-BE49-F238E27FC236}">
                <a16:creationId xmlns:a16="http://schemas.microsoft.com/office/drawing/2014/main" id="{85289EED-BD99-F6BF-B548-F58162FB6FFC}"/>
              </a:ext>
            </a:extLst>
          </p:cNvPr>
          <p:cNvSpPr/>
          <p:nvPr/>
        </p:nvSpPr>
        <p:spPr>
          <a:xfrm>
            <a:off x="1619474" y="6092677"/>
            <a:ext cx="431800" cy="2873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16A4A5D-788B-5937-D6B8-759157712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799" y="6021239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粒子數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73A951D-C4D4-A70A-A3A3-14F446CC7725}"/>
                  </a:ext>
                </a:extLst>
              </p:cNvPr>
              <p:cNvSpPr/>
              <p:nvPr/>
            </p:nvSpPr>
            <p:spPr>
              <a:xfrm>
                <a:off x="4213878" y="5875651"/>
                <a:ext cx="932756" cy="6108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</a:rPr>
                        <m:t>𝑛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h</m:t>
                          </m:r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73A951D-C4D4-A70A-A3A3-14F446CC7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78" y="5875651"/>
                <a:ext cx="932756" cy="610873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Cat with solid fill">
            <a:extLst>
              <a:ext uri="{FF2B5EF4-FFF2-40B4-BE49-F238E27FC236}">
                <a16:creationId xmlns:a16="http://schemas.microsoft.com/office/drawing/2014/main" id="{508339A0-0C78-D2A1-281C-5638A96AA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pic>
        <p:nvPicPr>
          <p:cNvPr id="26" name="Picture 11" descr="f_1994480_1">
            <a:extLst>
              <a:ext uri="{FF2B5EF4-FFF2-40B4-BE49-F238E27FC236}">
                <a16:creationId xmlns:a16="http://schemas.microsoft.com/office/drawing/2014/main" id="{A9B5193E-8B72-CDB6-357D-E5DE4A43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6320"/>
          <a:stretch>
            <a:fillRect/>
          </a:stretch>
        </p:blipFill>
        <p:spPr bwMode="auto">
          <a:xfrm>
            <a:off x="6740748" y="3268264"/>
            <a:ext cx="23828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F15_05">
            <a:extLst>
              <a:ext uri="{FF2B5EF4-FFF2-40B4-BE49-F238E27FC236}">
                <a16:creationId xmlns:a16="http://schemas.microsoft.com/office/drawing/2014/main" id="{A287FD35-979B-B276-D74C-FD78263C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6652716" y="684064"/>
            <a:ext cx="2470869" cy="7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32">
            <a:extLst>
              <a:ext uri="{FF2B5EF4-FFF2-40B4-BE49-F238E27FC236}">
                <a16:creationId xmlns:a16="http://schemas.microsoft.com/office/drawing/2014/main" id="{0221406D-6901-7CCD-28A4-E89134BD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74" y="6489552"/>
            <a:ext cx="5975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空腔中的輻射駐波是不是可以視為一顆一顆的粒子呢？</a:t>
            </a:r>
          </a:p>
        </p:txBody>
      </p:sp>
      <p:sp>
        <p:nvSpPr>
          <p:cNvPr id="32" name="矩形 32">
            <a:extLst>
              <a:ext uri="{FF2B5EF4-FFF2-40B4-BE49-F238E27FC236}">
                <a16:creationId xmlns:a16="http://schemas.microsoft.com/office/drawing/2014/main" id="{E07A4DCE-7D6C-D71B-4B6A-2102B03B7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99" y="123728"/>
            <a:ext cx="5975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空腔中的輻射駐波可以視為一個一個的量子彈簧！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92F303-7BCB-3EA0-B88A-1AA96FF687A5}"/>
                  </a:ext>
                </a:extLst>
              </p:cNvPr>
              <p:cNvSpPr txBox="1"/>
              <p:nvPr/>
            </p:nvSpPr>
            <p:spPr>
              <a:xfrm>
                <a:off x="3163771" y="4306937"/>
                <a:ext cx="30950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𝜈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92F303-7BCB-3EA0-B88A-1AA96FF6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71" y="4306937"/>
                <a:ext cx="309502" cy="307777"/>
              </a:xfrm>
              <a:prstGeom prst="rect">
                <a:avLst/>
              </a:prstGeom>
              <a:blipFill>
                <a:blip r:embed="rId8"/>
                <a:stretch>
                  <a:fillRect r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7E8D6D-B7D2-D947-A251-3FC0F1671591}"/>
                  </a:ext>
                </a:extLst>
              </p:cNvPr>
              <p:cNvSpPr txBox="1"/>
              <p:nvPr/>
            </p:nvSpPr>
            <p:spPr>
              <a:xfrm flipH="1">
                <a:off x="3062944" y="3526680"/>
                <a:ext cx="43088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𝜈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7E8D6D-B7D2-D947-A251-3FC0F167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62944" y="3526680"/>
                <a:ext cx="43088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9EF574-E13B-29D2-E26D-F401D44F5566}"/>
                  </a:ext>
                </a:extLst>
              </p:cNvPr>
              <p:cNvSpPr txBox="1"/>
              <p:nvPr/>
            </p:nvSpPr>
            <p:spPr>
              <a:xfrm>
                <a:off x="3056834" y="2668971"/>
                <a:ext cx="41643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𝜈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9EF574-E13B-29D2-E26D-F401D44F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34" y="2668971"/>
                <a:ext cx="416439" cy="307777"/>
              </a:xfrm>
              <a:prstGeom prst="rect">
                <a:avLst/>
              </a:prstGeom>
              <a:blipFill>
                <a:blip r:embed="rId10"/>
                <a:stretch>
                  <a:fillRect r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FE9C6F-8564-5AB1-E682-A17904614599}"/>
                  </a:ext>
                </a:extLst>
              </p:cNvPr>
              <p:cNvSpPr txBox="1"/>
              <p:nvPr/>
            </p:nvSpPr>
            <p:spPr>
              <a:xfrm>
                <a:off x="3075267" y="1844725"/>
                <a:ext cx="46783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altLang="zh-TW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𝜈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FE9C6F-8564-5AB1-E682-A17904614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67" y="1844725"/>
                <a:ext cx="46783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9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4C5E5-D622-8AE1-7BE9-FE200D0A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A0B0B-FDE0-FE31-0EAC-A0FC7E95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59" y="593393"/>
            <a:ext cx="5472608" cy="57945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67C006-9806-86FB-A822-73B3D9898F89}"/>
              </a:ext>
            </a:extLst>
          </p:cNvPr>
          <p:cNvSpPr/>
          <p:nvPr/>
        </p:nvSpPr>
        <p:spPr>
          <a:xfrm>
            <a:off x="1547271" y="5830061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3" name="Graphic 2" descr="Cat with solid fill">
            <a:extLst>
              <a:ext uri="{FF2B5EF4-FFF2-40B4-BE49-F238E27FC236}">
                <a16:creationId xmlns:a16="http://schemas.microsoft.com/office/drawing/2014/main" id="{7DB43412-A9B5-9E07-395F-D417D4AB1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03148B62-FD14-8083-7FA0-E336B4546B74}"/>
              </a:ext>
            </a:extLst>
          </p:cNvPr>
          <p:cNvSpPr txBox="1"/>
          <p:nvPr/>
        </p:nvSpPr>
        <p:spPr>
          <a:xfrm>
            <a:off x="2410840" y="1476179"/>
            <a:ext cx="5904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光電流的出現與光的照射幾乎完全沒有時間差。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D448865-C138-2F3F-7162-F78EA546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463" y="2844398"/>
            <a:ext cx="2502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光越強，光電流越強。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68994805-ED4F-A572-5955-A22D96409377}"/>
                  </a:ext>
                </a:extLst>
              </p:cNvPr>
              <p:cNvSpPr txBox="1"/>
              <p:nvPr/>
            </p:nvSpPr>
            <p:spPr>
              <a:xfrm>
                <a:off x="3524730" y="3747383"/>
                <a:ext cx="54101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加上電壓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TW" altLang="en-US" sz="1800" dirty="0"/>
                  <a:t>以抑制光電流，測量完全抑制時的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68994805-ED4F-A572-5955-A22D964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730" y="3747383"/>
                <a:ext cx="5410116" cy="369332"/>
              </a:xfrm>
              <a:prstGeom prst="rect">
                <a:avLst/>
              </a:prstGeom>
              <a:blipFill>
                <a:blip r:embed="rId5"/>
                <a:stretch>
                  <a:fillRect l="-937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9ED755F0-C589-0D35-3B7E-E3A487510559}"/>
                  </a:ext>
                </a:extLst>
              </p:cNvPr>
              <p:cNvSpPr txBox="1"/>
              <p:nvPr/>
            </p:nvSpPr>
            <p:spPr>
              <a:xfrm>
                <a:off x="3544674" y="4142370"/>
                <a:ext cx="54726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截止電壓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完全由光的頻率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決定。與光強度無關。</a:t>
                </a:r>
              </a:p>
            </p:txBody>
          </p:sp>
        </mc:Choice>
        <mc:Fallback xmlns="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9ED755F0-C589-0D35-3B7E-E3A487510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74" y="4142370"/>
                <a:ext cx="5472608" cy="369332"/>
              </a:xfrm>
              <a:prstGeom prst="rect">
                <a:avLst/>
              </a:prstGeom>
              <a:blipFill>
                <a:blip r:embed="rId6"/>
                <a:stretch>
                  <a:fillRect l="-694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05CED5-69EB-7D77-C43D-48DA78D8503A}"/>
                  </a:ext>
                </a:extLst>
              </p:cNvPr>
              <p:cNvSpPr txBox="1"/>
              <p:nvPr/>
            </p:nvSpPr>
            <p:spPr>
              <a:xfrm>
                <a:off x="3851920" y="5962248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頻率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05CED5-69EB-7D77-C43D-48DA78D8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962248"/>
                <a:ext cx="1061864" cy="369332"/>
              </a:xfrm>
              <a:prstGeom prst="rect">
                <a:avLst/>
              </a:prstGeom>
              <a:blipFill>
                <a:blip r:embed="rId7"/>
                <a:stretch>
                  <a:fillRect l="-476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2">
                <a:extLst>
                  <a:ext uri="{FF2B5EF4-FFF2-40B4-BE49-F238E27FC236}">
                    <a16:creationId xmlns:a16="http://schemas.microsoft.com/office/drawing/2014/main" id="{4B551DAC-858E-4A45-BA6F-863B32BB1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784" y="5161348"/>
                <a:ext cx="240469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若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12" name="矩形 32">
                <a:extLst>
                  <a:ext uri="{FF2B5EF4-FFF2-40B4-BE49-F238E27FC236}">
                    <a16:creationId xmlns:a16="http://schemas.microsoft.com/office/drawing/2014/main" id="{4B551DAC-858E-4A45-BA6F-863B32BB1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784" y="5161348"/>
                <a:ext cx="2404692" cy="369332"/>
              </a:xfrm>
              <a:prstGeom prst="rect">
                <a:avLst/>
              </a:prstGeom>
              <a:blipFill>
                <a:blip r:embed="rId8"/>
                <a:stretch>
                  <a:fillRect l="-1571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356DD2-32D2-0118-836B-407A1D0C0FAB}"/>
              </a:ext>
            </a:extLst>
          </p:cNvPr>
          <p:cNvSpPr txBox="1"/>
          <p:nvPr/>
        </p:nvSpPr>
        <p:spPr>
          <a:xfrm>
            <a:off x="4913784" y="5556335"/>
            <a:ext cx="38772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1800" dirty="0"/>
              <a:t>無需截止電壓，就沒有光電流了！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6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DA5AA-53B1-5250-9B46-488D8928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>
            <a:extLst>
              <a:ext uri="{FF2B5EF4-FFF2-40B4-BE49-F238E27FC236}">
                <a16:creationId xmlns:a16="http://schemas.microsoft.com/office/drawing/2014/main" id="{28ED3112-B666-030B-7290-5959D7DC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03" y="4892899"/>
            <a:ext cx="768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實驗結果顯示光電流是否出現，與光強度無關，只和頻率有關，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DAAB168-561B-1B18-0D90-7FBFB198B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160" y="5725152"/>
            <a:ext cx="7205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這樣的結果，連續的波動理論是很難解釋的，畢竟連續能量可以累積。</a:t>
            </a:r>
          </a:p>
        </p:txBody>
      </p:sp>
      <p:pic>
        <p:nvPicPr>
          <p:cNvPr id="12" name="Picture 2" descr="D:\Dropbox\Documents\課程\YoungTextBook\Images\Chapter38\A_Images\A_Figures_and_Photos\38_01_Figure.jpg">
            <a:extLst>
              <a:ext uri="{FF2B5EF4-FFF2-40B4-BE49-F238E27FC236}">
                <a16:creationId xmlns:a16="http://schemas.microsoft.com/office/drawing/2014/main" id="{F04502D8-10A5-0680-3444-FD8D8009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03" y="714740"/>
            <a:ext cx="3426333" cy="36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C2EE6E-2C5E-9FB7-3A4B-3E664B87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55" t="70990" r="7023"/>
          <a:stretch/>
        </p:blipFill>
        <p:spPr>
          <a:xfrm>
            <a:off x="4624157" y="2801226"/>
            <a:ext cx="4310689" cy="1618251"/>
          </a:xfrm>
          <a:prstGeom prst="rect">
            <a:avLst/>
          </a:prstGeom>
        </p:spPr>
      </p:pic>
      <p:pic>
        <p:nvPicPr>
          <p:cNvPr id="4" name="Graphic 3" descr="Cat with solid fill">
            <a:extLst>
              <a:ext uri="{FF2B5EF4-FFF2-40B4-BE49-F238E27FC236}">
                <a16:creationId xmlns:a16="http://schemas.microsoft.com/office/drawing/2014/main" id="{9514DE12-D648-B4A8-DA91-0226F1CCB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F1E8F2-0DBA-61A8-7A6A-8F1F08B56B76}"/>
              </a:ext>
            </a:extLst>
          </p:cNvPr>
          <p:cNvSpPr txBox="1"/>
          <p:nvPr/>
        </p:nvSpPr>
        <p:spPr>
          <a:xfrm>
            <a:off x="1105103" y="4506657"/>
            <a:ext cx="698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Cambria Math" panose="02040503050406030204" pitchFamily="18" charset="0"/>
              </a:rPr>
              <a:t>光的能量被電子吸收後，用來克服固體中固定的束縛能</a:t>
            </a:r>
            <a:r>
              <a:rPr lang="en-US" sz="1800" dirty="0">
                <a:latin typeface="Cambria Math" panose="020405030504060302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402394-D058-0CC1-DD62-B1E3E1D45F6B}"/>
                  </a:ext>
                </a:extLst>
              </p:cNvPr>
              <p:cNvSpPr txBox="1"/>
              <p:nvPr/>
            </p:nvSpPr>
            <p:spPr>
              <a:xfrm>
                <a:off x="1105103" y="5287413"/>
                <a:ext cx="67790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若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，再強的光都無法產生光電流！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402394-D058-0CC1-DD62-B1E3E1D45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03" y="5287413"/>
                <a:ext cx="6779017" cy="369332"/>
              </a:xfrm>
              <a:prstGeom prst="rect">
                <a:avLst/>
              </a:prstGeom>
              <a:blipFill>
                <a:blip r:embed="rId6"/>
                <a:stretch>
                  <a:fillRect l="-5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F6B43AA-9EAC-D245-27C0-5ADFA150DC1A}"/>
              </a:ext>
            </a:extLst>
          </p:cNvPr>
          <p:cNvSpPr/>
          <p:nvPr/>
        </p:nvSpPr>
        <p:spPr>
          <a:xfrm>
            <a:off x="5002699" y="388787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Picture 10" descr="http://www.hdwallpapers.in/download/small_sea_wave_hdtv_1080p-1920x1080.jpg">
            <a:extLst>
              <a:ext uri="{FF2B5EF4-FFF2-40B4-BE49-F238E27FC236}">
                <a16:creationId xmlns:a16="http://schemas.microsoft.com/office/drawing/2014/main" id="{7E688EF5-9C26-4C0D-11C5-E3CCD04B0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/>
          <a:stretch/>
        </p:blipFill>
        <p:spPr bwMode="auto">
          <a:xfrm>
            <a:off x="6064532" y="714740"/>
            <a:ext cx="2736106" cy="171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2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97E4F-7A75-42E4-C6FE-31E6AADC5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9">
            <a:extLst>
              <a:ext uri="{FF2B5EF4-FFF2-40B4-BE49-F238E27FC236}">
                <a16:creationId xmlns:a16="http://schemas.microsoft.com/office/drawing/2014/main" id="{607284EA-19A1-0AF4-1FE4-46EA6419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06" y="4005064"/>
            <a:ext cx="7434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但如果假設光與物質交換能量時是以</a:t>
            </a:r>
            <a:r>
              <a:rPr lang="zh-TW" altLang="en-US" sz="1800" dirty="0">
                <a:solidFill>
                  <a:srgbClr val="FF0000"/>
                </a:solidFill>
              </a:rPr>
              <a:t>一次一顆固定量子</a:t>
            </a:r>
            <a:r>
              <a:rPr lang="zh-TW" altLang="en-US" sz="1800" dirty="0"/>
              <a:t>的形式進行：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CE79E86-2E3B-CF6D-94BE-5D5F31229931}"/>
              </a:ext>
            </a:extLst>
          </p:cNvPr>
          <p:cNvSpPr txBox="1"/>
          <p:nvPr/>
        </p:nvSpPr>
        <p:spPr>
          <a:xfrm>
            <a:off x="965706" y="4430055"/>
            <a:ext cx="79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當一個光量子的能量不足以克服離開固體的束縛能，能量就完全不被吸收。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AA243D2-28C7-A12E-3BC0-11875DDA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78" y="4869160"/>
            <a:ext cx="7779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這是零或一的選擇，不能累積的，難怪有時光即使再強，都無法產生電流。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E2B9857-A680-A215-988D-30D46AEE1971}"/>
              </a:ext>
            </a:extLst>
          </p:cNvPr>
          <p:cNvSpPr txBox="1"/>
          <p:nvPr/>
        </p:nvSpPr>
        <p:spPr>
          <a:xfrm>
            <a:off x="957578" y="6222524"/>
            <a:ext cx="828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光強度只決定光粒子數量，即交換發生機會，只影響光電流一旦出現時的大小。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9708DE41-95D0-5D8A-F5A2-E382306F2F82}"/>
                  </a:ext>
                </a:extLst>
              </p:cNvPr>
              <p:cNvSpPr txBox="1"/>
              <p:nvPr/>
            </p:nvSpPr>
            <p:spPr>
              <a:xfrm>
                <a:off x="973851" y="5308265"/>
                <a:ext cx="8178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若再設一個光量子的能量由頻率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TW" altLang="en-US" sz="1800" dirty="0"/>
                  <a:t>決定，光電流是否出現，自然只和頻率有關。</a:t>
                </a:r>
              </a:p>
            </p:txBody>
          </p:sp>
        </mc:Choice>
        <mc:Fallback xmlns="">
          <p:sp>
            <p:nvSpPr>
              <p:cNvPr id="5" name="文字方塊 1">
                <a:extLst>
                  <a:ext uri="{FF2B5EF4-FFF2-40B4-BE49-F238E27FC236}">
                    <a16:creationId xmlns:a16="http://schemas.microsoft.com/office/drawing/2014/main" id="{9708DE41-95D0-5D8A-F5A2-E382306F2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51" y="5308265"/>
                <a:ext cx="8178294" cy="369332"/>
              </a:xfrm>
              <a:prstGeom prst="rect">
                <a:avLst/>
              </a:prstGeom>
              <a:blipFill>
                <a:blip r:embed="rId2"/>
                <a:stretch>
                  <a:fillRect l="-62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5DFDCD-5792-E010-2166-BDC753B8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63" b="46193"/>
          <a:stretch/>
        </p:blipFill>
        <p:spPr>
          <a:xfrm>
            <a:off x="5194797" y="2747823"/>
            <a:ext cx="3469287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F59F4-8A2A-5FC6-8E20-34150E9AF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556"/>
          <a:stretch/>
        </p:blipFill>
        <p:spPr>
          <a:xfrm>
            <a:off x="5194797" y="1553444"/>
            <a:ext cx="3469287" cy="1008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EA8E5-BB7A-0FC4-5D5B-D8BF32110DCE}"/>
              </a:ext>
            </a:extLst>
          </p:cNvPr>
          <p:cNvSpPr/>
          <p:nvPr/>
        </p:nvSpPr>
        <p:spPr>
          <a:xfrm>
            <a:off x="6708576" y="1553444"/>
            <a:ext cx="648072" cy="32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7141C-B6A0-F599-26CE-17AE8FCEF301}"/>
              </a:ext>
            </a:extLst>
          </p:cNvPr>
          <p:cNvSpPr/>
          <p:nvPr/>
        </p:nvSpPr>
        <p:spPr>
          <a:xfrm>
            <a:off x="6199290" y="2744328"/>
            <a:ext cx="648072" cy="32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8404A-D3C9-0AAF-CA41-EFAA3609955D}"/>
              </a:ext>
            </a:extLst>
          </p:cNvPr>
          <p:cNvSpPr/>
          <p:nvPr/>
        </p:nvSpPr>
        <p:spPr>
          <a:xfrm>
            <a:off x="5485899" y="3515883"/>
            <a:ext cx="648072" cy="24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">
                <a:extLst>
                  <a:ext uri="{FF2B5EF4-FFF2-40B4-BE49-F238E27FC236}">
                    <a16:creationId xmlns:a16="http://schemas.microsoft.com/office/drawing/2014/main" id="{7BCCEFE3-3B25-A6C4-002A-7AC03EEF1B39}"/>
                  </a:ext>
                </a:extLst>
              </p:cNvPr>
              <p:cNvSpPr txBox="1"/>
              <p:nvPr/>
            </p:nvSpPr>
            <p:spPr>
              <a:xfrm>
                <a:off x="4720276" y="5747370"/>
                <a:ext cx="94904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">
                <a:extLst>
                  <a:ext uri="{FF2B5EF4-FFF2-40B4-BE49-F238E27FC236}">
                    <a16:creationId xmlns:a16="http://schemas.microsoft.com/office/drawing/2014/main" id="{7BCCEFE3-3B25-A6C4-002A-7AC03EEF1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276" y="5747370"/>
                <a:ext cx="9490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6B001E4-F869-F53D-7417-3AAC53EFABED}"/>
              </a:ext>
            </a:extLst>
          </p:cNvPr>
          <p:cNvSpPr txBox="1"/>
          <p:nvPr/>
        </p:nvSpPr>
        <p:spPr>
          <a:xfrm>
            <a:off x="973851" y="5758010"/>
            <a:ext cx="39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Cambria Math" panose="02040503050406030204" pitchFamily="18" charset="0"/>
              </a:rPr>
              <a:t>正好已知空腔電磁輻射粒子的能量</a:t>
            </a:r>
            <a:r>
              <a:rPr lang="en-US" sz="1800" dirty="0">
                <a:latin typeface="Cambria Math" panose="02040503050406030204" pitchFamily="18" charset="0"/>
              </a:rPr>
              <a:t>：</a:t>
            </a:r>
          </a:p>
        </p:txBody>
      </p:sp>
      <p:pic>
        <p:nvPicPr>
          <p:cNvPr id="4" name="Picture 2" descr="D:\Dropbox\Documents\課程\YoungTextBook\Images\Chapter38\A_Images\A_Figures_and_Photos\38_01_Figure.jpg">
            <a:extLst>
              <a:ext uri="{FF2B5EF4-FFF2-40B4-BE49-F238E27FC236}">
                <a16:creationId xmlns:a16="http://schemas.microsoft.com/office/drawing/2014/main" id="{A25E2684-4E74-D8FA-D699-0F700350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0" y="254452"/>
            <a:ext cx="3426333" cy="36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5">
            <a:extLst>
              <a:ext uri="{FF2B5EF4-FFF2-40B4-BE49-F238E27FC236}">
                <a16:creationId xmlns:a16="http://schemas.microsoft.com/office/drawing/2014/main" id="{5A0DC546-DD22-FC93-87A6-091AC8551E28}"/>
              </a:ext>
            </a:extLst>
          </p:cNvPr>
          <p:cNvSpPr/>
          <p:nvPr/>
        </p:nvSpPr>
        <p:spPr>
          <a:xfrm>
            <a:off x="1673052" y="155344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5">
            <a:extLst>
              <a:ext uri="{FF2B5EF4-FFF2-40B4-BE49-F238E27FC236}">
                <a16:creationId xmlns:a16="http://schemas.microsoft.com/office/drawing/2014/main" id="{6E1F1026-496F-3B2E-0705-E7672CECF90D}"/>
              </a:ext>
            </a:extLst>
          </p:cNvPr>
          <p:cNvSpPr/>
          <p:nvPr/>
        </p:nvSpPr>
        <p:spPr>
          <a:xfrm>
            <a:off x="1673052" y="8942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5">
            <a:extLst>
              <a:ext uri="{FF2B5EF4-FFF2-40B4-BE49-F238E27FC236}">
                <a16:creationId xmlns:a16="http://schemas.microsoft.com/office/drawing/2014/main" id="{39BEDD67-AC64-439E-4B84-AD99C7A248DD}"/>
              </a:ext>
            </a:extLst>
          </p:cNvPr>
          <p:cNvSpPr/>
          <p:nvPr/>
        </p:nvSpPr>
        <p:spPr>
          <a:xfrm>
            <a:off x="2381616" y="161932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橢圓 15">
            <a:extLst>
              <a:ext uri="{FF2B5EF4-FFF2-40B4-BE49-F238E27FC236}">
                <a16:creationId xmlns:a16="http://schemas.microsoft.com/office/drawing/2014/main" id="{FFF20254-12C3-DB86-5F6F-E366F9E6F5D7}"/>
              </a:ext>
            </a:extLst>
          </p:cNvPr>
          <p:cNvSpPr/>
          <p:nvPr/>
        </p:nvSpPr>
        <p:spPr>
          <a:xfrm>
            <a:off x="1187624" y="25558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15">
            <a:extLst>
              <a:ext uri="{FF2B5EF4-FFF2-40B4-BE49-F238E27FC236}">
                <a16:creationId xmlns:a16="http://schemas.microsoft.com/office/drawing/2014/main" id="{CF804FD5-137B-8B00-AEFB-770F4000AC20}"/>
              </a:ext>
            </a:extLst>
          </p:cNvPr>
          <p:cNvSpPr/>
          <p:nvPr/>
        </p:nvSpPr>
        <p:spPr>
          <a:xfrm>
            <a:off x="1427606" y="23939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橢圓 15">
            <a:extLst>
              <a:ext uri="{FF2B5EF4-FFF2-40B4-BE49-F238E27FC236}">
                <a16:creationId xmlns:a16="http://schemas.microsoft.com/office/drawing/2014/main" id="{0A7EEC20-1FD9-0C31-5345-516A319921FE}"/>
              </a:ext>
            </a:extLst>
          </p:cNvPr>
          <p:cNvSpPr/>
          <p:nvPr/>
        </p:nvSpPr>
        <p:spPr>
          <a:xfrm>
            <a:off x="1896188" y="262253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B82561-6B11-1D66-0E86-A9AAC6BC5C78}"/>
              </a:ext>
            </a:extLst>
          </p:cNvPr>
          <p:cNvSpPr/>
          <p:nvPr/>
        </p:nvSpPr>
        <p:spPr>
          <a:xfrm>
            <a:off x="5809935" y="2199401"/>
            <a:ext cx="481851" cy="2385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2924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 animBg="1"/>
      <p:bldP spid="10" grpId="0" animBg="1"/>
      <p:bldP spid="12" grpId="0" animBg="1"/>
      <p:bldP spid="17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2887" name="Text Box 12"/>
          <p:cNvSpPr txBox="1">
            <a:spLocks noChangeArrowheads="1"/>
          </p:cNvSpPr>
          <p:nvPr/>
        </p:nvSpPr>
        <p:spPr bwMode="auto">
          <a:xfrm>
            <a:off x="4496416" y="2022220"/>
            <a:ext cx="241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接近牛頓的定義</a:t>
            </a:r>
          </a:p>
        </p:txBody>
      </p:sp>
      <p:sp>
        <p:nvSpPr>
          <p:cNvPr id="122888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/>
              <p:nvPr/>
            </p:nvSpPr>
            <p:spPr>
              <a:xfrm>
                <a:off x="1130123" y="1048438"/>
                <a:ext cx="2510880" cy="8189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899A3D7-80AD-D74D-BE48-45F1B3830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1048438"/>
                <a:ext cx="2510880" cy="818942"/>
              </a:xfrm>
              <a:prstGeom prst="rect">
                <a:avLst/>
              </a:prstGeom>
              <a:blipFill>
                <a:blip r:embed="rId2"/>
                <a:stretch>
                  <a:fillRect l="-1508" b="-307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/>
              <p:nvPr/>
            </p:nvSpPr>
            <p:spPr>
              <a:xfrm>
                <a:off x="1130123" y="2048799"/>
                <a:ext cx="3224344" cy="27699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≪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𝛾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因此</m:t>
                      </m:r>
                      <m:r>
                        <m:rPr>
                          <m:nor/>
                        </m:rPr>
                        <a:rPr lang="zh-TW" altLang="en-US" b="0" i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DAB79F-4988-D742-BAE1-146F2471F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3" y="2048799"/>
                <a:ext cx="3224344" cy="276999"/>
              </a:xfrm>
              <a:prstGeom prst="rect">
                <a:avLst/>
              </a:prstGeom>
              <a:blipFill>
                <a:blip r:embed="rId3"/>
                <a:stretch>
                  <a:fillRect l="-392" t="-8696" b="-3478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1FAE71-381C-C80F-4F48-C606BC82D3FD}"/>
              </a:ext>
            </a:extLst>
          </p:cNvPr>
          <p:cNvSpPr txBox="1"/>
          <p:nvPr/>
        </p:nvSpPr>
        <p:spPr>
          <a:xfrm>
            <a:off x="1047929" y="5693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相對論的動量：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/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1">
                <a:extLst>
                  <a:ext uri="{FF2B5EF4-FFF2-40B4-BE49-F238E27FC236}">
                    <a16:creationId xmlns:a16="http://schemas.microsoft.com/office/drawing/2014/main" id="{CF984B6E-E84D-5CBD-D27B-BEF453A8D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2" y="4802794"/>
                <a:ext cx="7274417" cy="114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10">
            <a:extLst>
              <a:ext uri="{FF2B5EF4-FFF2-40B4-BE49-F238E27FC236}">
                <a16:creationId xmlns:a16="http://schemas.microsoft.com/office/drawing/2014/main" id="{5D72320E-6FF0-81A7-7F46-D443B60BB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59736" y="4549900"/>
            <a:ext cx="99386" cy="484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8205D74-10B7-A750-E86B-27513814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73" y="2638028"/>
            <a:ext cx="437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相對論的能量：</a:t>
            </a:r>
          </a:p>
        </p:txBody>
      </p:sp>
      <p:sp>
        <p:nvSpPr>
          <p:cNvPr id="6" name="文字方塊 16">
            <a:extLst>
              <a:ext uri="{FF2B5EF4-FFF2-40B4-BE49-F238E27FC236}">
                <a16:creationId xmlns:a16="http://schemas.microsoft.com/office/drawing/2014/main" id="{ECD5D7E4-021E-F5A3-9D07-16B9936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305" y="4180012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動能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DBEE1993-044A-21FF-6F80-CEE942ECA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7882" y="4513386"/>
            <a:ext cx="44231" cy="6647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18">
            <a:extLst>
              <a:ext uri="{FF2B5EF4-FFF2-40B4-BE49-F238E27FC236}">
                <a16:creationId xmlns:a16="http://schemas.microsoft.com/office/drawing/2014/main" id="{15FF9D2C-93A8-DF38-526C-5280A9A3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161" y="4189536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靜止能量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/>
              <p:nvPr/>
            </p:nvSpPr>
            <p:spPr bwMode="auto">
              <a:xfrm>
                <a:off x="1078473" y="3064768"/>
                <a:ext cx="2592376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20">
                <a:extLst>
                  <a:ext uri="{FF2B5EF4-FFF2-40B4-BE49-F238E27FC236}">
                    <a16:creationId xmlns:a16="http://schemas.microsoft.com/office/drawing/2014/main" id="{A8EB3DAA-58F9-9694-7D4A-C0FF4793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473" y="3064768"/>
                <a:ext cx="2592376" cy="992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/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>
                    <a:cs typeface="Times New Roman" pitchFamily="18" charset="0"/>
                  </a:rPr>
                  <a:t>當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≪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>
                <a:extLst>
                  <a:ext uri="{FF2B5EF4-FFF2-40B4-BE49-F238E27FC236}">
                    <a16:creationId xmlns:a16="http://schemas.microsoft.com/office/drawing/2014/main" id="{AAE52DE2-5758-393A-76C4-DC43529E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29" y="4420970"/>
                <a:ext cx="1073051" cy="369332"/>
              </a:xfrm>
              <a:prstGeom prst="rect">
                <a:avLst/>
              </a:prstGeom>
              <a:blipFill>
                <a:blip r:embed="rId6"/>
                <a:stretch>
                  <a:fillRect l="-4651" t="-6667"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7D96A-870B-0935-572E-6AC34D79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 descr="f39_02">
            <a:extLst>
              <a:ext uri="{FF2B5EF4-FFF2-40B4-BE49-F238E27FC236}">
                <a16:creationId xmlns:a16="http://schemas.microsoft.com/office/drawing/2014/main" id="{5893BB85-1A0A-6E27-9F3B-A59BDA51F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/>
          <a:stretch/>
        </p:blipFill>
        <p:spPr bwMode="auto">
          <a:xfrm>
            <a:off x="4572000" y="765176"/>
            <a:ext cx="3926667" cy="31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763" name="Text Box 6">
                <a:extLst>
                  <a:ext uri="{FF2B5EF4-FFF2-40B4-BE49-F238E27FC236}">
                    <a16:creationId xmlns:a16="http://schemas.microsoft.com/office/drawing/2014/main" id="{BFE94B64-7C76-4F15-8A9B-3B9BED2A3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350" y="286487"/>
                <a:ext cx="709531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solidFill>
                      <a:schemeClr val="tx1"/>
                    </a:solidFill>
                  </a:rPr>
                  <a:t>若有光電流時，將測得的截止電壓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chemeClr val="tx1"/>
                    </a:solidFill>
                  </a:rPr>
                  <a:t>對光的頻率作圖，呈線性關係！</a:t>
                </a:r>
              </a:p>
            </p:txBody>
          </p:sp>
        </mc:Choice>
        <mc:Fallback xmlns="">
          <p:sp>
            <p:nvSpPr>
              <p:cNvPr id="117763" name="Text Box 6">
                <a:extLst>
                  <a:ext uri="{FF2B5EF4-FFF2-40B4-BE49-F238E27FC236}">
                    <a16:creationId xmlns:a16="http://schemas.microsoft.com/office/drawing/2014/main" id="{BFE94B64-7C76-4F15-8A9B-3B9BED2A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286487"/>
                <a:ext cx="7095317" cy="369332"/>
              </a:xfrm>
              <a:prstGeom prst="rect">
                <a:avLst/>
              </a:prstGeom>
              <a:blipFill>
                <a:blip r:embed="rId3"/>
                <a:stretch>
                  <a:fillRect l="-71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66" name="文字方塊 9">
                <a:extLst>
                  <a:ext uri="{FF2B5EF4-FFF2-40B4-BE49-F238E27FC236}">
                    <a16:creationId xmlns:a16="http://schemas.microsoft.com/office/drawing/2014/main" id="{EEB690E0-E3A0-C671-77E0-A8253D127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4973" y="3909234"/>
                <a:ext cx="69354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cs typeface="Times New Roman" pitchFamily="18" charset="0"/>
                  </a:rPr>
                  <a:t>這是因為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  <a:cs typeface="Times New Roman" pitchFamily="18" charset="0"/>
                      </a:rPr>
                      <m:t>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即是光電子的最大動能。右圖的實驗結果顯示：</a:t>
                </a:r>
              </a:p>
            </p:txBody>
          </p:sp>
        </mc:Choice>
        <mc:Fallback xmlns="">
          <p:sp>
            <p:nvSpPr>
              <p:cNvPr id="117766" name="文字方塊 9">
                <a:extLst>
                  <a:ext uri="{FF2B5EF4-FFF2-40B4-BE49-F238E27FC236}">
                    <a16:creationId xmlns:a16="http://schemas.microsoft.com/office/drawing/2014/main" id="{EEB690E0-E3A0-C671-77E0-A8253D12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73" y="3909234"/>
                <a:ext cx="6935455" cy="369332"/>
              </a:xfrm>
              <a:prstGeom prst="rect">
                <a:avLst/>
              </a:prstGeom>
              <a:blipFill>
                <a:blip r:embed="rId4"/>
                <a:stretch>
                  <a:fillRect l="-73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67" name="Picture 11" descr="4009">
            <a:extLst>
              <a:ext uri="{FF2B5EF4-FFF2-40B4-BE49-F238E27FC236}">
                <a16:creationId xmlns:a16="http://schemas.microsoft.com/office/drawing/2014/main" id="{AB1A74C9-7DCD-2CB1-95D5-02B54F10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3" y="765176"/>
            <a:ext cx="3384054" cy="31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11" descr="4009">
            <a:extLst>
              <a:ext uri="{FF2B5EF4-FFF2-40B4-BE49-F238E27FC236}">
                <a16:creationId xmlns:a16="http://schemas.microsoft.com/office/drawing/2014/main" id="{DC4FE306-433E-873F-5051-744C6582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12701" r="58557" b="76387"/>
          <a:stretch>
            <a:fillRect/>
          </a:stretch>
        </p:blipFill>
        <p:spPr bwMode="auto">
          <a:xfrm>
            <a:off x="2805920" y="33575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1E9B5862-C31F-C0A7-25D5-975E99AB3879}"/>
              </a:ext>
            </a:extLst>
          </p:cNvPr>
          <p:cNvSpPr/>
          <p:nvPr/>
        </p:nvSpPr>
        <p:spPr>
          <a:xfrm>
            <a:off x="3093257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0405146-0BF2-3D97-0541-20D82694FE43}"/>
              </a:ext>
            </a:extLst>
          </p:cNvPr>
          <p:cNvSpPr/>
          <p:nvPr/>
        </p:nvSpPr>
        <p:spPr>
          <a:xfrm>
            <a:off x="1797857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CB40B70B-EAAE-2A17-2FF4-EC46A657C85E}"/>
              </a:ext>
            </a:extLst>
          </p:cNvPr>
          <p:cNvSpPr/>
          <p:nvPr/>
        </p:nvSpPr>
        <p:spPr>
          <a:xfrm>
            <a:off x="1508932" y="1701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99B20E80-88C0-EF8C-DB97-5ECB1FAF1F02}"/>
              </a:ext>
            </a:extLst>
          </p:cNvPr>
          <p:cNvSpPr/>
          <p:nvPr/>
        </p:nvSpPr>
        <p:spPr>
          <a:xfrm>
            <a:off x="861232" y="16287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3" name="文字方塊 16">
                <a:extLst>
                  <a:ext uri="{FF2B5EF4-FFF2-40B4-BE49-F238E27FC236}">
                    <a16:creationId xmlns:a16="http://schemas.microsoft.com/office/drawing/2014/main" id="{F26A7531-ED85-893E-B5CE-FFD2771D7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350" y="5373688"/>
                <a:ext cx="62649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zh-TW" altLang="en-US" sz="1800" dirty="0">
                    <a:cs typeface="Times New Roman" pitchFamily="18" charset="0"/>
                  </a:rPr>
                  <a:t>是光電子離開電極所需克服的束縛能：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 Function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17773" name="文字方塊 16">
                <a:extLst>
                  <a:ext uri="{FF2B5EF4-FFF2-40B4-BE49-F238E27FC236}">
                    <a16:creationId xmlns:a16="http://schemas.microsoft.com/office/drawing/2014/main" id="{F26A7531-ED85-893E-B5CE-FFD2771D7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5373688"/>
                <a:ext cx="6264994" cy="369332"/>
              </a:xfrm>
              <a:prstGeom prst="rect">
                <a:avLst/>
              </a:prstGeom>
              <a:blipFill>
                <a:blip r:embed="rId7"/>
                <a:stretch>
                  <a:fillRect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74" name="文字方塊 19">
                <a:extLst>
                  <a:ext uri="{FF2B5EF4-FFF2-40B4-BE49-F238E27FC236}">
                    <a16:creationId xmlns:a16="http://schemas.microsoft.com/office/drawing/2014/main" id="{FD1A8FF2-8C0C-166B-2C3D-9C72C07D2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350" y="6237288"/>
                <a:ext cx="7095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直線的斜率即是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Planck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。這是最容易測蒲朗克常數的辦法。</a:t>
                </a:r>
              </a:p>
            </p:txBody>
          </p:sp>
        </mc:Choice>
        <mc:Fallback xmlns="">
          <p:sp>
            <p:nvSpPr>
              <p:cNvPr id="117774" name="文字方塊 19">
                <a:extLst>
                  <a:ext uri="{FF2B5EF4-FFF2-40B4-BE49-F238E27FC236}">
                    <a16:creationId xmlns:a16="http://schemas.microsoft.com/office/drawing/2014/main" id="{FD1A8FF2-8C0C-166B-2C3D-9C72C07D2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6237288"/>
                <a:ext cx="7095318" cy="369332"/>
              </a:xfrm>
              <a:prstGeom prst="rect">
                <a:avLst/>
              </a:prstGeom>
              <a:blipFill>
                <a:blip r:embed="rId8"/>
                <a:stretch>
                  <a:fillRect l="-71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75" name="Text Box 9">
            <a:extLst>
              <a:ext uri="{FF2B5EF4-FFF2-40B4-BE49-F238E27FC236}">
                <a16:creationId xmlns:a16="http://schemas.microsoft.com/office/drawing/2014/main" id="{8F788B5E-F806-79E5-6F95-8F6BFB93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941888"/>
            <a:ext cx="590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光交給電子的能量就是光量子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76" name="文字方塊 10">
                <a:extLst>
                  <a:ext uri="{FF2B5EF4-FFF2-40B4-BE49-F238E27FC236}">
                    <a16:creationId xmlns:a16="http://schemas.microsoft.com/office/drawing/2014/main" id="{FA866D80-9F3D-D5FD-40EF-8097843F48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3350" y="5805488"/>
                <a:ext cx="75611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光量子能量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h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TW" altLang="en-US" sz="1800" dirty="0"/>
                  <a:t>低於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r>
                      <a:rPr lang="zh-TW" altLang="en-US" sz="18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1800" dirty="0"/>
                  <a:t>，即無法打出電子。</a:t>
                </a:r>
              </a:p>
            </p:txBody>
          </p:sp>
        </mc:Choice>
        <mc:Fallback xmlns="">
          <p:sp>
            <p:nvSpPr>
              <p:cNvPr id="117776" name="文字方塊 10">
                <a:extLst>
                  <a:ext uri="{FF2B5EF4-FFF2-40B4-BE49-F238E27FC236}">
                    <a16:creationId xmlns:a16="http://schemas.microsoft.com/office/drawing/2014/main" id="{FA866D80-9F3D-D5FD-40EF-8097843F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5805488"/>
                <a:ext cx="7561138" cy="369332"/>
              </a:xfrm>
              <a:prstGeom prst="rect">
                <a:avLst/>
              </a:prstGeom>
              <a:blipFill>
                <a:blip r:embed="rId9"/>
                <a:stretch>
                  <a:fillRect l="-670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05612DE-378E-32D6-EC75-104A5EFD8061}"/>
                  </a:ext>
                </a:extLst>
              </p:cNvPr>
              <p:cNvSpPr txBox="1"/>
              <p:nvPr/>
            </p:nvSpPr>
            <p:spPr>
              <a:xfrm>
                <a:off x="4535847" y="4994473"/>
                <a:ext cx="94904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05612DE-378E-32D6-EC75-104A5EFD8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47" y="4994473"/>
                <a:ext cx="9490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C280657A-584C-6F5F-7859-6ADCDCA93983}"/>
                  </a:ext>
                </a:extLst>
              </p:cNvPr>
              <p:cNvSpPr txBox="1"/>
              <p:nvPr/>
            </p:nvSpPr>
            <p:spPr>
              <a:xfrm>
                <a:off x="1504631" y="4368506"/>
                <a:ext cx="219072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C280657A-584C-6F5F-7859-6ADCDCA93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31" y="4368506"/>
                <a:ext cx="219072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2DE57-453D-C2AC-63F3-418C7EC0B4A0}"/>
                  </a:ext>
                </a:extLst>
              </p:cNvPr>
              <p:cNvSpPr txBox="1"/>
              <p:nvPr/>
            </p:nvSpPr>
            <p:spPr>
              <a:xfrm>
                <a:off x="7260562" y="5369274"/>
                <a:ext cx="107986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2DE57-453D-C2AC-63F3-418C7EC0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562" y="5369274"/>
                <a:ext cx="107986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at with solid fill">
            <a:extLst>
              <a:ext uri="{FF2B5EF4-FFF2-40B4-BE49-F238E27FC236}">
                <a16:creationId xmlns:a16="http://schemas.microsoft.com/office/drawing/2014/main" id="{F38FC76A-9011-FFEF-95F3-FE7953360E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0696C7-5F59-F11C-B38A-9E2EA6EF5238}"/>
                  </a:ext>
                </a:extLst>
              </p:cNvPr>
              <p:cNvSpPr txBox="1"/>
              <p:nvPr/>
            </p:nvSpPr>
            <p:spPr>
              <a:xfrm>
                <a:off x="4431089" y="1025976"/>
                <a:ext cx="5199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0696C7-5F59-F11C-B38A-9E2EA6EF5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089" y="1025976"/>
                <a:ext cx="51992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2EB6E3-D72C-AE59-C1D1-4CD097937D00}"/>
                  </a:ext>
                </a:extLst>
              </p:cNvPr>
              <p:cNvSpPr txBox="1"/>
              <p:nvPr/>
            </p:nvSpPr>
            <p:spPr>
              <a:xfrm>
                <a:off x="5796136" y="3001701"/>
                <a:ext cx="36004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2EB6E3-D72C-AE59-C1D1-4CD097937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001701"/>
                <a:ext cx="36004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BBB2EE8B-FD52-0E5B-F975-AB30A9160C2C}"/>
                  </a:ext>
                </a:extLst>
              </p:cNvPr>
              <p:cNvSpPr txBox="1"/>
              <p:nvPr/>
            </p:nvSpPr>
            <p:spPr>
              <a:xfrm>
                <a:off x="3943947" y="4282091"/>
                <a:ext cx="1563505" cy="6182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">
                <a:extLst>
                  <a:ext uri="{FF2B5EF4-FFF2-40B4-BE49-F238E27FC236}">
                    <a16:creationId xmlns:a16="http://schemas.microsoft.com/office/drawing/2014/main" id="{BBB2EE8B-FD52-0E5B-F975-AB30A9160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47" y="4282091"/>
                <a:ext cx="1563505" cy="618246"/>
              </a:xfrm>
              <a:prstGeom prst="rect">
                <a:avLst/>
              </a:prstGeom>
              <a:blipFill>
                <a:blip r:embed="rId1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7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/>
      <p:bldP spid="117774" grpId="0"/>
      <p:bldP spid="117775" grpId="0"/>
      <p:bldP spid="117776" grpId="0"/>
      <p:bldP spid="2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5F73-203B-CBD4-9FFD-4F99C94F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9">
            <a:extLst>
              <a:ext uri="{FF2B5EF4-FFF2-40B4-BE49-F238E27FC236}">
                <a16:creationId xmlns:a16="http://schemas.microsoft.com/office/drawing/2014/main" id="{94620C90-408D-9544-2BD3-C294288F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93" y="796534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光子 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endParaRPr lang="zh-TW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97C18D6D-9DFD-6A3F-2645-5825D3BFC177}"/>
              </a:ext>
            </a:extLst>
          </p:cNvPr>
          <p:cNvSpPr/>
          <p:nvPr/>
        </p:nvSpPr>
        <p:spPr>
          <a:xfrm>
            <a:off x="3730868" y="1444234"/>
            <a:ext cx="576263" cy="5762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1860" name="Picture 4" descr="http://www-d0.fnal.gov/Run2Physics/WWW/results/final/TOP/T06C/elementary_particles.jpg">
            <a:extLst>
              <a:ext uri="{FF2B5EF4-FFF2-40B4-BE49-F238E27FC236}">
                <a16:creationId xmlns:a16="http://schemas.microsoft.com/office/drawing/2014/main" id="{E80B3529-37A4-98BA-4D06-6C67A352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857" b="5501"/>
          <a:stretch>
            <a:fillRect/>
          </a:stretch>
        </p:blipFill>
        <p:spPr bwMode="auto">
          <a:xfrm>
            <a:off x="2795831" y="2307834"/>
            <a:ext cx="25796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82FE33E-8F97-2F09-1F3F-F63A2C6D3298}"/>
                  </a:ext>
                </a:extLst>
              </p:cNvPr>
              <p:cNvSpPr txBox="1"/>
              <p:nvPr/>
            </p:nvSpPr>
            <p:spPr>
              <a:xfrm>
                <a:off x="6156176" y="2668072"/>
                <a:ext cx="94904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82FE33E-8F97-2F09-1F3F-F63A2C6D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68072"/>
                <a:ext cx="9490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1B23457-F749-C152-4B7F-25B366F35ACC}"/>
                  </a:ext>
                </a:extLst>
              </p:cNvPr>
              <p:cNvSpPr txBox="1"/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66445"/>
                <a:ext cx="802206" cy="618311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E540ECB-CF60-BFBB-5159-95A640A7570B}"/>
                  </a:ext>
                </a:extLst>
              </p:cNvPr>
              <p:cNvSpPr txBox="1"/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64724"/>
                <a:ext cx="38388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8F584B2-3015-3C05-DB52-12BDDC732FC5}"/>
                  </a:ext>
                </a:extLst>
              </p:cNvPr>
              <p:cNvSpPr txBox="1"/>
              <p:nvPr/>
            </p:nvSpPr>
            <p:spPr>
              <a:xfrm>
                <a:off x="2123728" y="5577780"/>
                <a:ext cx="4556696" cy="3724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=6.626×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−34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smtClean="0">
                          <a:latin typeface="Cambria Math"/>
                          <a:ea typeface="Cambria Math"/>
                        </a:rPr>
                        <m:t>J</m:t>
                      </m:r>
                      <m:r>
                        <a:rPr lang="zh-TW" altLang="en-US" sz="1800" dirty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altLang="zh-TW" sz="1800" b="0" i="0" dirty="0" smtClean="0">
                          <a:latin typeface="Cambria Math"/>
                        </a:rPr>
                        <m:t>s</m:t>
                      </m:r>
                      <m:r>
                        <a:rPr lang="en-US" altLang="zh-TW" sz="1800" b="0" i="0" dirty="0" smtClean="0">
                          <a:latin typeface="Cambria Math"/>
                        </a:rPr>
                        <m:t>=4.136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800" b="0" i="1" dirty="0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en-US" altLang="zh-TW" sz="18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altLang="zh-TW" sz="1800" b="0" i="0" dirty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77780"/>
                <a:ext cx="4556696" cy="372410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58507F6-B496-6B75-6F28-EBF8B70E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90" y="61614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430331AB-983A-BBE2-77AC-AB2B41032D3D}"/>
                  </a:ext>
                </a:extLst>
              </p:cNvPr>
              <p:cNvSpPr txBox="1"/>
              <p:nvPr/>
            </p:nvSpPr>
            <p:spPr>
              <a:xfrm>
                <a:off x="7596336" y="3391380"/>
                <a:ext cx="94442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430331AB-983A-BBE2-77AC-AB2B41032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391380"/>
                <a:ext cx="944426" cy="369332"/>
              </a:xfrm>
              <a:prstGeom prst="rect">
                <a:avLst/>
              </a:prstGeom>
              <a:blipFill>
                <a:blip r:embed="rId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8B344B3E-AA42-5181-71D2-2A090C43264D}"/>
                  </a:ext>
                </a:extLst>
              </p:cNvPr>
              <p:cNvSpPr txBox="1"/>
              <p:nvPr/>
            </p:nvSpPr>
            <p:spPr>
              <a:xfrm>
                <a:off x="7578780" y="2668072"/>
                <a:ext cx="1005082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8B344B3E-AA42-5181-71D2-2A090C43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80" y="2668072"/>
                <a:ext cx="10050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B8C44-0EB5-8ADF-8183-6A9DDFEF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0" descr="4013">
            <a:extLst>
              <a:ext uri="{FF2B5EF4-FFF2-40B4-BE49-F238E27FC236}">
                <a16:creationId xmlns:a16="http://schemas.microsoft.com/office/drawing/2014/main" id="{4BE3F674-E653-3086-D9D6-75BFED07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1" r="11843"/>
          <a:stretch/>
        </p:blipFill>
        <p:spPr bwMode="auto">
          <a:xfrm>
            <a:off x="803516" y="1453009"/>
            <a:ext cx="3505726" cy="22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1D44FA53-E12B-28CA-404C-F8B5B4AC9479}"/>
              </a:ext>
            </a:extLst>
          </p:cNvPr>
          <p:cNvSpPr/>
          <p:nvPr/>
        </p:nvSpPr>
        <p:spPr>
          <a:xfrm>
            <a:off x="1019415" y="22210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30638B0-B712-488F-2F3F-390029EF784A}"/>
              </a:ext>
            </a:extLst>
          </p:cNvPr>
          <p:cNvSpPr/>
          <p:nvPr/>
        </p:nvSpPr>
        <p:spPr>
          <a:xfrm>
            <a:off x="2891077" y="279730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" name="Picture 2" descr="D:\Dropbox\Documents\課程\YoungTextBook\Images\Chapter38\A_Images\A_Figures_and_Photos\38_11_Figure.jpg">
            <a:extLst>
              <a:ext uri="{FF2B5EF4-FFF2-40B4-BE49-F238E27FC236}">
                <a16:creationId xmlns:a16="http://schemas.microsoft.com/office/drawing/2014/main" id="{856948B3-54D3-E6BE-2356-529248B4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82" y="1453010"/>
            <a:ext cx="4738521" cy="220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8">
            <a:extLst>
              <a:ext uri="{FF2B5EF4-FFF2-40B4-BE49-F238E27FC236}">
                <a16:creationId xmlns:a16="http://schemas.microsoft.com/office/drawing/2014/main" id="{D306ECA6-7FE0-F710-7208-F8EE43BC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184" y="4185535"/>
            <a:ext cx="6882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光子，與電子碰撞後，光子動量會改變。因此波長會改變。</a:t>
            </a:r>
          </a:p>
        </p:txBody>
      </p:sp>
      <p:pic>
        <p:nvPicPr>
          <p:cNvPr id="2" name="Graphic 1" descr="Cat with solid fill">
            <a:extLst>
              <a:ext uri="{FF2B5EF4-FFF2-40B4-BE49-F238E27FC236}">
                <a16:creationId xmlns:a16="http://schemas.microsoft.com/office/drawing/2014/main" id="{A44AF5B9-973E-ABB2-204F-95747B7E9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CE8AE-20B9-EB54-56EA-BC00C4CDC1C5}"/>
              </a:ext>
            </a:extLst>
          </p:cNvPr>
          <p:cNvSpPr txBox="1"/>
          <p:nvPr/>
        </p:nvSpPr>
        <p:spPr>
          <a:xfrm>
            <a:off x="2792896" y="844246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Cambria Math" panose="02040503050406030204" pitchFamily="18" charset="0"/>
              </a:rPr>
              <a:t>康普頓效應</a:t>
            </a:r>
            <a:r>
              <a:rPr lang="zh-TW" altLang="en-US" sz="1800" dirty="0">
                <a:latin typeface="Cambria Math" panose="02040503050406030204" pitchFamily="18" charset="0"/>
              </a:rPr>
              <a:t> </a:t>
            </a:r>
            <a:r>
              <a:rPr lang="en-US" altLang="zh-TW" sz="1800" dirty="0">
                <a:latin typeface="Cambria Math" panose="02040503050406030204" pitchFamily="18" charset="0"/>
              </a:rPr>
              <a:t>Compton Scattering</a:t>
            </a:r>
            <a:endParaRPr lang="en-US" sz="1800" dirty="0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36EAD-3C8D-3E87-F394-A13C1DA1BA89}"/>
              </a:ext>
            </a:extLst>
          </p:cNvPr>
          <p:cNvSpPr txBox="1"/>
          <p:nvPr/>
        </p:nvSpPr>
        <p:spPr>
          <a:xfrm>
            <a:off x="1743183" y="4677103"/>
            <a:ext cx="49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這是典型的相對論性二體彈性碰撞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197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2F03-C90A-BDDB-43DE-D94A760A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1" descr="f39_04">
            <a:extLst>
              <a:ext uri="{FF2B5EF4-FFF2-40B4-BE49-F238E27FC236}">
                <a16:creationId xmlns:a16="http://schemas.microsoft.com/office/drawing/2014/main" id="{66D47059-7656-662E-3FD5-AE3EF0B4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1455"/>
            <a:ext cx="3214256" cy="32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863" name="文字方塊 10">
                <a:extLst>
                  <a:ext uri="{FF2B5EF4-FFF2-40B4-BE49-F238E27FC236}">
                    <a16:creationId xmlns:a16="http://schemas.microsoft.com/office/drawing/2014/main" id="{AE9077E5-984E-F6DC-C631-204475E30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824" y="303081"/>
                <a:ext cx="31855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動量的改變與散射角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有關，</a:t>
                </a:r>
              </a:p>
            </p:txBody>
          </p:sp>
        </mc:Choice>
        <mc:Fallback xmlns="">
          <p:sp>
            <p:nvSpPr>
              <p:cNvPr id="121863" name="文字方塊 10">
                <a:extLst>
                  <a:ext uri="{FF2B5EF4-FFF2-40B4-BE49-F238E27FC236}">
                    <a16:creationId xmlns:a16="http://schemas.microsoft.com/office/drawing/2014/main" id="{AE9077E5-984E-F6DC-C631-204475E3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303081"/>
                <a:ext cx="3185514" cy="369332"/>
              </a:xfrm>
              <a:prstGeom prst="rect">
                <a:avLst/>
              </a:prstGeom>
              <a:blipFill>
                <a:blip r:embed="rId3"/>
                <a:stretch>
                  <a:fillRect l="-1587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FD6559C3-FD97-775B-17B0-7B1ECE041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6145"/>
            <a:ext cx="3024336" cy="335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DE122CEB-FA49-14C1-C0E6-308B4B482B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824" y="748058"/>
                <a:ext cx="3888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因此波長的變化也與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有關。</a:t>
                </a:r>
              </a:p>
            </p:txBody>
          </p:sp>
        </mc:Choice>
        <mc:Fallback xmlns="">
          <p:sp>
            <p:nvSpPr>
              <p:cNvPr id="3" name="文字方塊 8">
                <a:extLst>
                  <a:ext uri="{FF2B5EF4-FFF2-40B4-BE49-F238E27FC236}">
                    <a16:creationId xmlns:a16="http://schemas.microsoft.com/office/drawing/2014/main" id="{DE122CEB-FA49-14C1-C0E6-308B4B48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748058"/>
                <a:ext cx="3888432" cy="369332"/>
              </a:xfrm>
              <a:prstGeom prst="rect">
                <a:avLst/>
              </a:prstGeom>
              <a:blipFill>
                <a:blip r:embed="rId5"/>
                <a:stretch>
                  <a:fillRect l="-1303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09D9A-B742-3428-0A9B-92D0115B39F3}"/>
                  </a:ext>
                </a:extLst>
              </p:cNvPr>
              <p:cNvSpPr txBox="1"/>
              <p:nvPr/>
            </p:nvSpPr>
            <p:spPr>
              <a:xfrm>
                <a:off x="3345734" y="4786406"/>
                <a:ext cx="2452531" cy="525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09D9A-B742-3428-0A9B-92D0115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734" y="4786406"/>
                <a:ext cx="2452531" cy="525978"/>
              </a:xfrm>
              <a:prstGeom prst="rect">
                <a:avLst/>
              </a:prstGeom>
              <a:blipFill>
                <a:blip r:embed="rId6"/>
                <a:stretch>
                  <a:fillRect l="-515" t="-232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at with solid fill">
            <a:extLst>
              <a:ext uri="{FF2B5EF4-FFF2-40B4-BE49-F238E27FC236}">
                <a16:creationId xmlns:a16="http://schemas.microsoft.com/office/drawing/2014/main" id="{B5B208BF-3C91-8513-5BDA-3A919F7FE5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2201C-2822-9466-3D4F-739A917B3200}"/>
              </a:ext>
            </a:extLst>
          </p:cNvPr>
          <p:cNvSpPr txBox="1"/>
          <p:nvPr/>
        </p:nvSpPr>
        <p:spPr>
          <a:xfrm>
            <a:off x="5798265" y="4918859"/>
            <a:ext cx="232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見課本推導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C067-359C-51FD-48A6-27AB7286D202}"/>
                  </a:ext>
                </a:extLst>
              </p:cNvPr>
              <p:cNvSpPr txBox="1"/>
              <p:nvPr/>
            </p:nvSpPr>
            <p:spPr>
              <a:xfrm>
                <a:off x="1370706" y="5441048"/>
                <a:ext cx="6287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解題訣竅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：寫下各個粒子的動量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用上動量守恆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C067-359C-51FD-48A6-27AB7286D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06" y="5441048"/>
                <a:ext cx="6287108" cy="369332"/>
              </a:xfrm>
              <a:prstGeom prst="rect">
                <a:avLst/>
              </a:prstGeom>
              <a:blipFill>
                <a:blip r:embed="rId9"/>
                <a:stretch>
                  <a:fillRect l="-1010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FFE07-722B-4973-EED1-F20D7724554E}"/>
                  </a:ext>
                </a:extLst>
              </p:cNvPr>
              <p:cNvSpPr txBox="1"/>
              <p:nvPr/>
            </p:nvSpPr>
            <p:spPr>
              <a:xfrm>
                <a:off x="1368562" y="5819140"/>
                <a:ext cx="6676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將各個粒子的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能量以其動量大小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用上能量守恆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FFE07-722B-4973-EED1-F20D77245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62" y="5819140"/>
                <a:ext cx="6676877" cy="369332"/>
              </a:xfrm>
              <a:prstGeom prst="rect">
                <a:avLst/>
              </a:prstGeom>
              <a:blipFill>
                <a:blip r:embed="rId10"/>
                <a:stretch>
                  <a:fillRect l="-951" t="-1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CCEA1-1D19-1F96-8638-793FE8472C2A}"/>
                  </a:ext>
                </a:extLst>
              </p:cNvPr>
              <p:cNvSpPr txBox="1"/>
              <p:nvPr/>
            </p:nvSpPr>
            <p:spPr>
              <a:xfrm>
                <a:off x="3291267" y="6209075"/>
                <a:ext cx="36719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8CCEA1-1D19-1F96-8638-793FE8472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67" y="6209075"/>
                <a:ext cx="3671924" cy="369332"/>
              </a:xfrm>
              <a:prstGeom prst="rect">
                <a:avLst/>
              </a:prstGeom>
              <a:blipFill>
                <a:blip r:embed="rId11"/>
                <a:stretch>
                  <a:fillRect t="-10345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75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735B40B-BD2A-9053-99EA-2AA323EEC1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8381" y="1340334"/>
                <a:ext cx="31855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以散射角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zh-TW" altLang="en-US" sz="1800" dirty="0"/>
                  <a:t>為例：</a:t>
                </a:r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0735B40B-BD2A-9053-99EA-2AA323EE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381" y="1340334"/>
                <a:ext cx="3185514" cy="369332"/>
              </a:xfrm>
              <a:prstGeom prst="rect">
                <a:avLst/>
              </a:prstGeom>
              <a:blipFill>
                <a:blip r:embed="rId2"/>
                <a:stretch>
                  <a:fillRect l="-158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452E14-4BD5-E91D-7FAE-BCD505A40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4" y="1947169"/>
            <a:ext cx="8116956" cy="7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24D5-4974-37FE-F111-327962F6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1" descr="f39_04">
            <a:extLst>
              <a:ext uri="{FF2B5EF4-FFF2-40B4-BE49-F238E27FC236}">
                <a16:creationId xmlns:a16="http://schemas.microsoft.com/office/drawing/2014/main" id="{5022FDC9-3D81-1C79-578D-F2D9D03E5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3" r="48466"/>
          <a:stretch/>
        </p:blipFill>
        <p:spPr bwMode="auto">
          <a:xfrm>
            <a:off x="1586105" y="293606"/>
            <a:ext cx="2093346" cy="20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F70E692-AB85-4594-1137-AC0655499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6" b="38203"/>
          <a:stretch/>
        </p:blipFill>
        <p:spPr>
          <a:xfrm>
            <a:off x="3933740" y="242679"/>
            <a:ext cx="3024336" cy="2134405"/>
          </a:xfrm>
          <a:prstGeom prst="rect">
            <a:avLst/>
          </a:prstGeom>
        </p:spPr>
      </p:pic>
      <p:pic>
        <p:nvPicPr>
          <p:cNvPr id="5" name="Graphic 4" descr="Cat with solid fill">
            <a:extLst>
              <a:ext uri="{FF2B5EF4-FFF2-40B4-BE49-F238E27FC236}">
                <a16:creationId xmlns:a16="http://schemas.microsoft.com/office/drawing/2014/main" id="{DE1D18C4-019A-C656-699A-32EB29EE4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56" y="6209075"/>
            <a:ext cx="619090" cy="619090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2C12AF0E-7AC9-B28B-E05A-C3A80BC7B2BE}"/>
              </a:ext>
            </a:extLst>
          </p:cNvPr>
          <p:cNvSpPr/>
          <p:nvPr/>
        </p:nvSpPr>
        <p:spPr>
          <a:xfrm>
            <a:off x="4250117" y="1126908"/>
            <a:ext cx="367862" cy="3846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3A938-E025-D075-D4F9-79D88D0A9588}"/>
              </a:ext>
            </a:extLst>
          </p:cNvPr>
          <p:cNvSpPr/>
          <p:nvPr/>
        </p:nvSpPr>
        <p:spPr>
          <a:xfrm>
            <a:off x="5815332" y="283319"/>
            <a:ext cx="1122030" cy="1010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76E5AAC-191B-9FEA-7AF2-C628DB0A5E14}"/>
              </a:ext>
            </a:extLst>
          </p:cNvPr>
          <p:cNvSpPr/>
          <p:nvPr/>
        </p:nvSpPr>
        <p:spPr>
          <a:xfrm>
            <a:off x="5445908" y="293606"/>
            <a:ext cx="363103" cy="3693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17BA4A-3DA1-4951-419F-2A29B20BA711}"/>
              </a:ext>
            </a:extLst>
          </p:cNvPr>
          <p:cNvCxnSpPr/>
          <p:nvPr/>
        </p:nvCxnSpPr>
        <p:spPr>
          <a:xfrm flipV="1">
            <a:off x="5627460" y="662937"/>
            <a:ext cx="0" cy="53506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CBB6A-FA31-BCD2-AAF2-11C29D56CA88}"/>
              </a:ext>
            </a:extLst>
          </p:cNvPr>
          <p:cNvSpPr/>
          <p:nvPr/>
        </p:nvSpPr>
        <p:spPr>
          <a:xfrm>
            <a:off x="4621919" y="1197999"/>
            <a:ext cx="924901" cy="305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5DC2F4-BD39-44D2-478C-D82D2D92E936}"/>
              </a:ext>
            </a:extLst>
          </p:cNvPr>
          <p:cNvCxnSpPr>
            <a:cxnSpLocks/>
          </p:cNvCxnSpPr>
          <p:nvPr/>
        </p:nvCxnSpPr>
        <p:spPr>
          <a:xfrm>
            <a:off x="4548339" y="1297848"/>
            <a:ext cx="91259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34BF77-DDDC-E350-5AE9-C7244F658151}"/>
                  </a:ext>
                </a:extLst>
              </p:cNvPr>
              <p:cNvSpPr txBox="1"/>
              <p:nvPr/>
            </p:nvSpPr>
            <p:spPr>
              <a:xfrm>
                <a:off x="2528446" y="2386391"/>
                <a:ext cx="367192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34BF77-DDDC-E350-5AE9-C7244F658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46" y="2386391"/>
                <a:ext cx="3671924" cy="369332"/>
              </a:xfrm>
              <a:prstGeom prst="rect">
                <a:avLst/>
              </a:prstGeom>
              <a:blipFill>
                <a:blip r:embed="rId7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4AD119-6C55-CCAF-9556-872A37C79CD2}"/>
                  </a:ext>
                </a:extLst>
              </p:cNvPr>
              <p:cNvSpPr txBox="1"/>
              <p:nvPr/>
            </p:nvSpPr>
            <p:spPr>
              <a:xfrm>
                <a:off x="1036923" y="2742665"/>
                <a:ext cx="6287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解題訣竅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：寫下各個粒子的動量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用上動量守恆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4AD119-6C55-CCAF-9556-872A37C79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23" y="2742665"/>
                <a:ext cx="6287108" cy="369332"/>
              </a:xfrm>
              <a:prstGeom prst="rect">
                <a:avLst/>
              </a:prstGeom>
              <a:blipFill>
                <a:blip r:embed="rId8"/>
                <a:stretch>
                  <a:fillRect l="-806" t="-13793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71E064-DE33-177C-3ED7-F83824AD7309}"/>
                  </a:ext>
                </a:extLst>
              </p:cNvPr>
              <p:cNvSpPr txBox="1"/>
              <p:nvPr/>
            </p:nvSpPr>
            <p:spPr>
              <a:xfrm>
                <a:off x="1036923" y="3461152"/>
                <a:ext cx="6676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將各個粒子的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能量以其動量大小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用上能量守恆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71E064-DE33-177C-3ED7-F83824AD7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23" y="3461152"/>
                <a:ext cx="6676877" cy="369332"/>
              </a:xfrm>
              <a:prstGeom prst="rect">
                <a:avLst/>
              </a:prstGeom>
              <a:blipFill>
                <a:blip r:embed="rId9"/>
                <a:stretch>
                  <a:fillRect l="-759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CAB40882-59A8-0305-8888-B1A2C8029FDD}"/>
                  </a:ext>
                </a:extLst>
              </p:cNvPr>
              <p:cNvSpPr txBox="1"/>
              <p:nvPr/>
            </p:nvSpPr>
            <p:spPr bwMode="auto">
              <a:xfrm>
                <a:off x="2545087" y="4199846"/>
                <a:ext cx="1735442" cy="39151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CAB40882-59A8-0305-8888-B1A2C802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087" y="4199846"/>
                <a:ext cx="1735442" cy="391517"/>
              </a:xfrm>
              <a:prstGeom prst="rect">
                <a:avLst/>
              </a:prstGeom>
              <a:blipFill>
                <a:blip r:embed="rId10"/>
                <a:stretch>
                  <a:fillRect t="-12500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7235E9-9EC8-4D57-89B0-71C52E3C0974}"/>
              </a:ext>
            </a:extLst>
          </p:cNvPr>
          <p:cNvSpPr txBox="1"/>
          <p:nvPr/>
        </p:nvSpPr>
        <p:spPr>
          <a:xfrm>
            <a:off x="1036923" y="3821207"/>
            <a:ext cx="36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因為光子質量為零，因此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B6CBE869-18FF-BF3E-3279-5E0E2FAE9F1A}"/>
                  </a:ext>
                </a:extLst>
              </p:cNvPr>
              <p:cNvSpPr txBox="1"/>
              <p:nvPr/>
            </p:nvSpPr>
            <p:spPr bwMode="auto">
              <a:xfrm>
                <a:off x="4548339" y="4179639"/>
                <a:ext cx="1845505" cy="391517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B6CBE869-18FF-BF3E-3279-5E0E2FAE9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8339" y="4179639"/>
                <a:ext cx="1845505" cy="391517"/>
              </a:xfrm>
              <a:prstGeom prst="rect">
                <a:avLst/>
              </a:prstGeom>
              <a:blipFill>
                <a:blip r:embed="rId11"/>
                <a:stretch>
                  <a:fillRect t="-12903"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48AD8372-13AE-F15B-9B79-CF707DBA5069}"/>
                  </a:ext>
                </a:extLst>
              </p:cNvPr>
              <p:cNvSpPr txBox="1"/>
              <p:nvPr/>
            </p:nvSpPr>
            <p:spPr bwMode="auto">
              <a:xfrm>
                <a:off x="2528446" y="4652476"/>
                <a:ext cx="4299737" cy="6560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48AD8372-13AE-F15B-9B79-CF707DBA5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8446" y="4652476"/>
                <a:ext cx="4299737" cy="6560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CC7414F4-8FEA-75DD-44A4-C531DDA67666}"/>
                  </a:ext>
                </a:extLst>
              </p:cNvPr>
              <p:cNvSpPr txBox="1"/>
              <p:nvPr/>
            </p:nvSpPr>
            <p:spPr bwMode="auto">
              <a:xfrm>
                <a:off x="2545087" y="3084935"/>
                <a:ext cx="2025497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0">
                <a:extLst>
                  <a:ext uri="{FF2B5EF4-FFF2-40B4-BE49-F238E27FC236}">
                    <a16:creationId xmlns:a16="http://schemas.microsoft.com/office/drawing/2014/main" id="{CC7414F4-8FEA-75DD-44A4-C531DDA6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087" y="3084935"/>
                <a:ext cx="2025497" cy="369332"/>
              </a:xfrm>
              <a:prstGeom prst="rect">
                <a:avLst/>
              </a:prstGeom>
              <a:blipFill>
                <a:blip r:embed="rId13"/>
                <a:stretch>
                  <a:fillRect t="-9677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0">
                <a:extLst>
                  <a:ext uri="{FF2B5EF4-FFF2-40B4-BE49-F238E27FC236}">
                    <a16:creationId xmlns:a16="http://schemas.microsoft.com/office/drawing/2014/main" id="{B543E4E8-2B97-CB21-FA42-7001D364451C}"/>
                  </a:ext>
                </a:extLst>
              </p:cNvPr>
              <p:cNvSpPr txBox="1"/>
              <p:nvPr/>
            </p:nvSpPr>
            <p:spPr bwMode="auto">
              <a:xfrm>
                <a:off x="2536766" y="5367183"/>
                <a:ext cx="4283096" cy="656013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0">
                <a:extLst>
                  <a:ext uri="{FF2B5EF4-FFF2-40B4-BE49-F238E27FC236}">
                    <a16:creationId xmlns:a16="http://schemas.microsoft.com/office/drawing/2014/main" id="{B543E4E8-2B97-CB21-FA42-7001D364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766" y="5367183"/>
                <a:ext cx="4283096" cy="656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0">
                <a:extLst>
                  <a:ext uri="{FF2B5EF4-FFF2-40B4-BE49-F238E27FC236}">
                    <a16:creationId xmlns:a16="http://schemas.microsoft.com/office/drawing/2014/main" id="{12AC06BA-E139-678A-4A7B-F468C1CE2F0A}"/>
                  </a:ext>
                </a:extLst>
              </p:cNvPr>
              <p:cNvSpPr txBox="1"/>
              <p:nvPr/>
            </p:nvSpPr>
            <p:spPr bwMode="auto">
              <a:xfrm>
                <a:off x="2536765" y="6081890"/>
                <a:ext cx="2177657" cy="6135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10">
                <a:extLst>
                  <a:ext uri="{FF2B5EF4-FFF2-40B4-BE49-F238E27FC236}">
                    <a16:creationId xmlns:a16="http://schemas.microsoft.com/office/drawing/2014/main" id="{12AC06BA-E139-678A-4A7B-F468C1CE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765" y="6081890"/>
                <a:ext cx="2177657" cy="613501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0">
                <a:extLst>
                  <a:ext uri="{FF2B5EF4-FFF2-40B4-BE49-F238E27FC236}">
                    <a16:creationId xmlns:a16="http://schemas.microsoft.com/office/drawing/2014/main" id="{EC28E324-5D67-1678-20C7-311B54D0CC73}"/>
                  </a:ext>
                </a:extLst>
              </p:cNvPr>
              <p:cNvSpPr txBox="1"/>
              <p:nvPr/>
            </p:nvSpPr>
            <p:spPr bwMode="auto">
              <a:xfrm>
                <a:off x="4907835" y="6081890"/>
                <a:ext cx="1932728" cy="69493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10">
                <a:extLst>
                  <a:ext uri="{FF2B5EF4-FFF2-40B4-BE49-F238E27FC236}">
                    <a16:creationId xmlns:a16="http://schemas.microsoft.com/office/drawing/2014/main" id="{EC28E324-5D67-1678-20C7-311B54D0C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7835" y="6081890"/>
                <a:ext cx="1932728" cy="694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43D49-2B01-B40B-D7F6-0B2496B243AB}"/>
                  </a:ext>
                </a:extLst>
              </p:cNvPr>
              <p:cNvSpPr txBox="1"/>
              <p:nvPr/>
            </p:nvSpPr>
            <p:spPr>
              <a:xfrm>
                <a:off x="4729891" y="897603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43D49-2B01-B40B-D7F6-0B2496B2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91" y="897603"/>
                <a:ext cx="360529" cy="338554"/>
              </a:xfrm>
              <a:prstGeom prst="rect">
                <a:avLst/>
              </a:prstGeom>
              <a:blipFill>
                <a:blip r:embed="rId17"/>
                <a:stretch>
                  <a:fillRect t="-1071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2EC328-15B7-A82F-FED4-B3B255C08E0A}"/>
                  </a:ext>
                </a:extLst>
              </p:cNvPr>
              <p:cNvSpPr txBox="1"/>
              <p:nvPr/>
            </p:nvSpPr>
            <p:spPr>
              <a:xfrm>
                <a:off x="6393844" y="1571428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2EC328-15B7-A82F-FED4-B3B255C08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44" y="1571428"/>
                <a:ext cx="360529" cy="338554"/>
              </a:xfrm>
              <a:prstGeom prst="rect">
                <a:avLst/>
              </a:prstGeom>
              <a:blipFill>
                <a:blip r:embed="rId18"/>
                <a:stretch>
                  <a:fillRect t="-10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F205E-75E4-8A67-2A92-96A0049F094F}"/>
                  </a:ext>
                </a:extLst>
              </p:cNvPr>
              <p:cNvSpPr txBox="1"/>
              <p:nvPr/>
            </p:nvSpPr>
            <p:spPr>
              <a:xfrm>
                <a:off x="5708101" y="751856"/>
                <a:ext cx="36052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F205E-75E4-8A67-2A92-96A0049F0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01" y="751856"/>
                <a:ext cx="360529" cy="338554"/>
              </a:xfrm>
              <a:prstGeom prst="rect">
                <a:avLst/>
              </a:prstGeom>
              <a:blipFill>
                <a:blip r:embed="rId19"/>
                <a:stretch>
                  <a:fillRect t="-1481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40E1A-56E1-6440-762A-786119B596F1}"/>
                  </a:ext>
                </a:extLst>
              </p:cNvPr>
              <p:cNvSpPr txBox="1"/>
              <p:nvPr/>
            </p:nvSpPr>
            <p:spPr>
              <a:xfrm>
                <a:off x="6139555" y="1349755"/>
                <a:ext cx="3605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440E1A-56E1-6440-762A-786119B59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55" y="1349755"/>
                <a:ext cx="360529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DD989-9EE0-9D13-2E1B-A87CC8E2080E}"/>
                  </a:ext>
                </a:extLst>
              </p:cNvPr>
              <p:cNvSpPr txBox="1"/>
              <p:nvPr/>
            </p:nvSpPr>
            <p:spPr>
              <a:xfrm>
                <a:off x="6899248" y="2720104"/>
                <a:ext cx="1771513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DD989-9EE0-9D13-2E1B-A87CC8E20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248" y="2720104"/>
                <a:ext cx="1771513" cy="369332"/>
              </a:xfrm>
              <a:prstGeom prst="rect">
                <a:avLst/>
              </a:prstGeom>
              <a:blipFill>
                <a:blip r:embed="rId21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55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2166372" y="426806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粒子與波的翻譯表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757856" y="817658"/>
            <a:ext cx="7414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找尋波方程式時可以用的線索：</a:t>
            </a:r>
          </a:p>
        </p:txBody>
      </p:sp>
      <p:sp>
        <p:nvSpPr>
          <p:cNvPr id="2058" name="Oval 7"/>
          <p:cNvSpPr>
            <a:spLocks noChangeArrowheads="1"/>
          </p:cNvSpPr>
          <p:nvPr/>
        </p:nvSpPr>
        <p:spPr bwMode="auto">
          <a:xfrm>
            <a:off x="1497389" y="2607741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文字方塊 12"/>
          <p:cNvSpPr txBox="1">
            <a:spLocks noChangeArrowheads="1"/>
          </p:cNvSpPr>
          <p:nvPr/>
        </p:nvSpPr>
        <p:spPr bwMode="auto">
          <a:xfrm>
            <a:off x="757856" y="1228821"/>
            <a:ext cx="811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德布羅意的猜想：一個不受力、動量固定的自由粒子對應於波長固定的正弦波。</a:t>
            </a:r>
          </a:p>
        </p:txBody>
      </p:sp>
      <p:sp>
        <p:nvSpPr>
          <p:cNvPr id="16" name="左-右雙向箭號 15"/>
          <p:cNvSpPr/>
          <p:nvPr/>
        </p:nvSpPr>
        <p:spPr>
          <a:xfrm>
            <a:off x="2486468" y="2507359"/>
            <a:ext cx="981767" cy="500063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62" name="文字方塊 14"/>
          <p:cNvSpPr txBox="1">
            <a:spLocks noChangeArrowheads="1"/>
          </p:cNvSpPr>
          <p:nvPr/>
        </p:nvSpPr>
        <p:spPr bwMode="auto">
          <a:xfrm>
            <a:off x="5331403" y="3740603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波函數</a:t>
            </a:r>
          </a:p>
        </p:txBody>
      </p:sp>
      <p:pic>
        <p:nvPicPr>
          <p:cNvPr id="2063" name="Picture 16" descr="D:\Dropbox\Documents\課程\YoungTextBook\Images\Chapter15\A_Images\A_Figures_and_Photos\15_09_Figur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6041" r="19110" b="5304"/>
          <a:stretch/>
        </p:blipFill>
        <p:spPr bwMode="auto">
          <a:xfrm>
            <a:off x="4427984" y="1700808"/>
            <a:ext cx="2512769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2642969" y="4862075"/>
                <a:ext cx="96507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2969" y="4862075"/>
                <a:ext cx="965072" cy="369332"/>
              </a:xfrm>
              <a:prstGeom prst="rect">
                <a:avLst/>
              </a:prstGeom>
              <a:blipFill>
                <a:blip r:embed="rId3"/>
                <a:stretch>
                  <a:fillRect b="-206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2642969" y="5356716"/>
                <a:ext cx="813428" cy="61831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2969" y="5356716"/>
                <a:ext cx="813428" cy="618311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4452119" y="4857157"/>
                <a:ext cx="101149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119" y="4857157"/>
                <a:ext cx="10114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4461054" y="5457767"/>
                <a:ext cx="95083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1054" y="5457767"/>
                <a:ext cx="95083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12">
            <a:extLst>
              <a:ext uri="{FF2B5EF4-FFF2-40B4-BE49-F238E27FC236}">
                <a16:creationId xmlns:a16="http://schemas.microsoft.com/office/drawing/2014/main" id="{4E4C5727-E7A1-4D4B-9603-BB143BBA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269" y="5973155"/>
            <a:ext cx="40574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尋找一個波方程式可以得到這個關係。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/>
              <p:nvPr/>
            </p:nvSpPr>
            <p:spPr bwMode="auto">
              <a:xfrm>
                <a:off x="6886501" y="5133704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0CD9F7D7-3BD2-0FB8-D1C9-56114E2E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01" y="5133704"/>
                <a:ext cx="1525739" cy="648126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/>
              <p:nvPr/>
            </p:nvSpPr>
            <p:spPr bwMode="auto">
              <a:xfrm>
                <a:off x="544215" y="5178973"/>
                <a:ext cx="102964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3F830012-B8C0-898A-914C-FC01E020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215" y="5178973"/>
                <a:ext cx="1029641" cy="648126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40bio3">
            <a:extLst>
              <a:ext uri="{FF2B5EF4-FFF2-40B4-BE49-F238E27FC236}">
                <a16:creationId xmlns:a16="http://schemas.microsoft.com/office/drawing/2014/main" id="{B28490D2-550A-00BD-9CC8-D212B5DC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71" y="2276872"/>
            <a:ext cx="1160096" cy="15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EB79BC4-C229-861F-FD2D-C430CBCB6C8A}"/>
              </a:ext>
            </a:extLst>
          </p:cNvPr>
          <p:cNvSpPr/>
          <p:nvPr/>
        </p:nvSpPr>
        <p:spPr>
          <a:xfrm>
            <a:off x="5796136" y="5356716"/>
            <a:ext cx="432048" cy="28571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/>
              <p:nvPr/>
            </p:nvSpPr>
            <p:spPr bwMode="auto">
              <a:xfrm>
                <a:off x="4461054" y="4247414"/>
                <a:ext cx="2344873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2DF4BC15-9E33-39BC-3ECF-39D3B8E8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1054" y="4247414"/>
                <a:ext cx="23448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D639991-F2FB-712B-B8C2-E9445D8CCD33}"/>
              </a:ext>
            </a:extLst>
          </p:cNvPr>
          <p:cNvSpPr txBox="1"/>
          <p:nvPr/>
        </p:nvSpPr>
        <p:spPr bwMode="auto">
          <a:xfrm>
            <a:off x="757856" y="16438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dirty="0">
                <a:latin typeface="Calibri" pitchFamily="34" charset="0"/>
              </a:rPr>
              <a:t>牛頓第一運動定律！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3344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" grpId="0" animBg="1"/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3522352" y="5224675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352" y="5224675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6516216" y="32129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-1" y="187689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-1" y="187054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5517857" y="733798"/>
            <a:ext cx="3409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對電子波而言，色散關係如下：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3464860" y="5931911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6100998" y="3318666"/>
                <a:ext cx="1852879" cy="6424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𝑖𝑘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998" y="3318666"/>
                <a:ext cx="1852879" cy="642420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6100998" y="4051436"/>
                <a:ext cx="2064411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998" y="4051436"/>
                <a:ext cx="2064411" cy="62555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5718958" y="1150019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958" y="1150019"/>
                <a:ext cx="152573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49E6A3-0900-E9BC-5645-91D9C89BAA48}"/>
              </a:ext>
            </a:extLst>
          </p:cNvPr>
          <p:cNvSpPr txBox="1"/>
          <p:nvPr/>
        </p:nvSpPr>
        <p:spPr bwMode="auto">
          <a:xfrm>
            <a:off x="690138" y="1308201"/>
            <a:ext cx="3460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對於自由電子，已知：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/>
              <p:nvPr/>
            </p:nvSpPr>
            <p:spPr bwMode="auto">
              <a:xfrm>
                <a:off x="3061235" y="1160324"/>
                <a:ext cx="102964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2372DFB-BBDE-408C-D27E-5C3D9CA6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235" y="1160324"/>
                <a:ext cx="1029641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10">
            <a:extLst>
              <a:ext uri="{FF2B5EF4-FFF2-40B4-BE49-F238E27FC236}">
                <a16:creationId xmlns:a16="http://schemas.microsoft.com/office/drawing/2014/main" id="{9F94FF38-9C4D-A88C-3E70-8A3D7EAFB4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0532" y="1484387"/>
            <a:ext cx="1293103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/>
              <p:nvPr/>
            </p:nvSpPr>
            <p:spPr bwMode="auto">
              <a:xfrm>
                <a:off x="4428832" y="1039552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8">
                <a:extLst>
                  <a:ext uri="{FF2B5EF4-FFF2-40B4-BE49-F238E27FC236}">
                    <a16:creationId xmlns:a16="http://schemas.microsoft.com/office/drawing/2014/main" id="{A0BF2591-ED28-0CD0-7E7A-6451ED6C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832" y="1039552"/>
                <a:ext cx="10114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/>
              <p:nvPr/>
            </p:nvSpPr>
            <p:spPr bwMode="auto">
              <a:xfrm>
                <a:off x="4459160" y="1590084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19">
                <a:extLst>
                  <a:ext uri="{FF2B5EF4-FFF2-40B4-BE49-F238E27FC236}">
                    <a16:creationId xmlns:a16="http://schemas.microsoft.com/office/drawing/2014/main" id="{F487602C-EFDB-913B-7649-0943BFA8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160" y="1590084"/>
                <a:ext cx="95083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/>
              <p:nvPr/>
            </p:nvSpPr>
            <p:spPr bwMode="auto">
              <a:xfrm>
                <a:off x="7249142" y="2068576"/>
                <a:ext cx="1754263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23">
                <a:extLst>
                  <a:ext uri="{FF2B5EF4-FFF2-40B4-BE49-F238E27FC236}">
                    <a16:creationId xmlns:a16="http://schemas.microsoft.com/office/drawing/2014/main" id="{87EBC466-F137-E753-90DC-75997876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9142" y="2068576"/>
                <a:ext cx="1754263" cy="387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171620A-B511-82A9-8B13-CB7BDA27297D}"/>
              </a:ext>
            </a:extLst>
          </p:cNvPr>
          <p:cNvSpPr txBox="1"/>
          <p:nvPr/>
        </p:nvSpPr>
        <p:spPr bwMode="auto">
          <a:xfrm>
            <a:off x="697478" y="2092064"/>
            <a:ext cx="7052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如果模仿前述的波方程式，在色散關係乘一個自由電子波函數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/>
              <p:nvPr/>
            </p:nvSpPr>
            <p:spPr bwMode="auto">
              <a:xfrm>
                <a:off x="3068575" y="2488438"/>
                <a:ext cx="182524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30">
                <a:extLst>
                  <a:ext uri="{FF2B5EF4-FFF2-40B4-BE49-F238E27FC236}">
                    <a16:creationId xmlns:a16="http://schemas.microsoft.com/office/drawing/2014/main" id="{2A068ED4-3A66-8D51-CC74-D2C2B1F79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8575" y="2488438"/>
                <a:ext cx="1825243" cy="648126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/>
              <p:nvPr/>
            </p:nvSpPr>
            <p:spPr bwMode="auto">
              <a:xfrm>
                <a:off x="697210" y="3455210"/>
                <a:ext cx="55309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已知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，對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這一個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波函數取時空微分就分別得到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968A85-4CBF-44D8-74D9-5B177D93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10" y="3455210"/>
                <a:ext cx="5530974" cy="369332"/>
              </a:xfrm>
              <a:prstGeom prst="rect">
                <a:avLst/>
              </a:prstGeom>
              <a:blipFill>
                <a:blip r:embed="rId11"/>
                <a:stretch>
                  <a:fillRect l="-91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0BF542-C096-774A-3064-B975E429912B}"/>
              </a:ext>
            </a:extLst>
          </p:cNvPr>
          <p:cNvSpPr txBox="1"/>
          <p:nvPr/>
        </p:nvSpPr>
        <p:spPr bwMode="auto">
          <a:xfrm>
            <a:off x="690138" y="4791291"/>
            <a:ext cx="7052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由色散關係，自然猜出可以得出此關係的波方程式如下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217E-DF0F-1979-14B1-C2DC4181CC19}"/>
              </a:ext>
            </a:extLst>
          </p:cNvPr>
          <p:cNvSpPr txBox="1"/>
          <p:nvPr/>
        </p:nvSpPr>
        <p:spPr bwMode="auto">
          <a:xfrm>
            <a:off x="697478" y="518423"/>
            <a:ext cx="4503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現在把同樣辦法用在電子波：</a:t>
            </a:r>
          </a:p>
        </p:txBody>
      </p:sp>
      <p:pic>
        <p:nvPicPr>
          <p:cNvPr id="10" name="Picture 8" descr="http://www.google.com/url?source=imglanding&amp;ct=img&amp;q=http://laboratorynews.files.wordpress.com/2010/11/electron.jpg&amp;sa=X&amp;ei=WsWEUIDyN4PZmAWQmICABQ&amp;ved=0CAwQ8wc&amp;usg=AFQjCNEz28Rbu36JFGofuKvyWvmTfIxB1w">
            <a:extLst>
              <a:ext uri="{FF2B5EF4-FFF2-40B4-BE49-F238E27FC236}">
                <a16:creationId xmlns:a16="http://schemas.microsoft.com/office/drawing/2014/main" id="{DF490796-AB0D-55E6-37EA-D4828B61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52" y="4934153"/>
            <a:ext cx="1042932" cy="12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301" grpId="0"/>
      <p:bldP spid="12304" grpId="0"/>
      <p:bldP spid="26" grpId="0" animBg="1"/>
      <p:bldP spid="27" grpId="0" animBg="1"/>
      <p:bldP spid="31" grpId="0" animBg="1"/>
      <p:bldP spid="5" grpId="0" animBg="1"/>
      <p:bldP spid="6" grpId="0" animBg="1"/>
      <p:bldP spid="7" grpId="0" animBg="1"/>
      <p:bldP spid="11" grpId="0" animBg="1"/>
      <p:bldP spid="12" grpId="0"/>
      <p:bldP spid="13" grpId="0" animBg="1"/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0" y="280170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0" y="276836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27620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3" name="Text Box 11"/>
          <p:cNvSpPr txBox="1">
            <a:spLocks noChangeArrowheads="1"/>
          </p:cNvSpPr>
          <p:nvPr/>
        </p:nvSpPr>
        <p:spPr bwMode="auto">
          <a:xfrm>
            <a:off x="1901729" y="5481595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4000">
                <a:latin typeface="Calibri" pitchFamily="34" charset="0"/>
              </a:rPr>
              <a:t>?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1131883" y="5078925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滿足此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" name="Text Box 10"/>
          <p:cNvSpPr txBox="1">
            <a:spLocks noChangeArrowheads="1"/>
          </p:cNvSpPr>
          <p:nvPr/>
        </p:nvSpPr>
        <p:spPr bwMode="auto">
          <a:xfrm>
            <a:off x="1067778" y="539080"/>
            <a:ext cx="3288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自由電子波複數的波函數：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1131883" y="5628066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83" y="5628066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 descr="D:\Dropbox\Documents\課程\YoungTextBook\Images\Chapter40\A_Images\A_Figures_and_Photos\40_03_Figure.jpg">
            <a:extLst>
              <a:ext uri="{FF2B5EF4-FFF2-40B4-BE49-F238E27FC236}">
                <a16:creationId xmlns:a16="http://schemas.microsoft.com/office/drawing/2014/main" id="{6A3F24D2-17A6-EDA6-F409-8F3AF428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3" y="1596046"/>
            <a:ext cx="3779837" cy="34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F07A182A-C392-8063-169B-B00F9A774727}"/>
                  </a:ext>
                </a:extLst>
              </p:cNvPr>
              <p:cNvSpPr txBox="1"/>
              <p:nvPr/>
            </p:nvSpPr>
            <p:spPr bwMode="auto">
              <a:xfrm>
                <a:off x="1131883" y="1054883"/>
                <a:ext cx="5350696" cy="3879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F07A182A-C392-8063-169B-B00F9A77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83" y="1054883"/>
                <a:ext cx="5350696" cy="387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30">
                <a:extLst>
                  <a:ext uri="{FF2B5EF4-FFF2-40B4-BE49-F238E27FC236}">
                    <a16:creationId xmlns:a16="http://schemas.microsoft.com/office/drawing/2014/main" id="{6B2CEA8D-7952-5EC2-923B-E2E560516D40}"/>
                  </a:ext>
                </a:extLst>
              </p:cNvPr>
              <p:cNvSpPr txBox="1"/>
              <p:nvPr/>
            </p:nvSpPr>
            <p:spPr bwMode="auto">
              <a:xfrm>
                <a:off x="6732240" y="908412"/>
                <a:ext cx="1525739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30">
                <a:extLst>
                  <a:ext uri="{FF2B5EF4-FFF2-40B4-BE49-F238E27FC236}">
                    <a16:creationId xmlns:a16="http://schemas.microsoft.com/office/drawing/2014/main" id="{6B2CEA8D-7952-5EC2-923B-E2E56051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908412"/>
                <a:ext cx="1525739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8" descr="http://www.google.com/url?source=imglanding&amp;ct=img&amp;q=http://laboratorynews.files.wordpress.com/2010/11/electron.jpg&amp;sa=X&amp;ei=WsWEUIDyN4PZmAWQmICABQ&amp;ved=0CAwQ8wc&amp;usg=AFQjCNEz28Rbu36JFGofuKvyWvmTfIxB1w">
            <a:extLst>
              <a:ext uri="{FF2B5EF4-FFF2-40B4-BE49-F238E27FC236}">
                <a16:creationId xmlns:a16="http://schemas.microsoft.com/office/drawing/2014/main" id="{317BAA61-2265-E6E0-E60C-835CB119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0" y="2262236"/>
            <a:ext cx="231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9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D20C5E4-5A30-AD43-8397-6866C2F2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420851"/>
            <a:ext cx="4554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現在解的實數部與虛數部是糾纏在一起的！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7C351702-1B70-E144-A33B-C0696B63554F}"/>
                  </a:ext>
                </a:extLst>
              </p:cNvPr>
              <p:cNvSpPr txBox="1"/>
              <p:nvPr/>
            </p:nvSpPr>
            <p:spPr bwMode="auto">
              <a:xfrm>
                <a:off x="3120229" y="1044587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7C351702-1B70-E144-A33B-C0696B63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229" y="1044587"/>
                <a:ext cx="2111283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5BE07460-BF86-C341-A45F-7332AB611454}"/>
                  </a:ext>
                </a:extLst>
              </p:cNvPr>
              <p:cNvSpPr txBox="1"/>
              <p:nvPr/>
            </p:nvSpPr>
            <p:spPr bwMode="auto">
              <a:xfrm>
                <a:off x="1445828" y="2567371"/>
                <a:ext cx="273004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5BE07460-BF86-C341-A45F-7332AB61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828" y="2567371"/>
                <a:ext cx="2730043" cy="648126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FFF27B6-6DE4-B24B-A7C1-0AF1E5EC3FF0}"/>
                  </a:ext>
                </a:extLst>
              </p:cNvPr>
              <p:cNvSpPr txBox="1"/>
              <p:nvPr/>
            </p:nvSpPr>
            <p:spPr bwMode="auto">
              <a:xfrm>
                <a:off x="4560593" y="2556701"/>
                <a:ext cx="263065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4">
                <a:extLst>
                  <a:ext uri="{FF2B5EF4-FFF2-40B4-BE49-F238E27FC236}">
                    <a16:creationId xmlns:a16="http://schemas.microsoft.com/office/drawing/2014/main" id="{1FFF27B6-6DE4-B24B-A7C1-0AF1E5EC3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593" y="2556701"/>
                <a:ext cx="2630657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C86F6313-4912-DF43-A668-47B75D1D4AF7}"/>
              </a:ext>
            </a:extLst>
          </p:cNvPr>
          <p:cNvSpPr/>
          <p:nvPr/>
        </p:nvSpPr>
        <p:spPr>
          <a:xfrm rot="19358945">
            <a:off x="4885794" y="1885836"/>
            <a:ext cx="360040" cy="4320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EAEEC6D-5F42-AE4E-9681-C98DBEBE8D7D}"/>
              </a:ext>
            </a:extLst>
          </p:cNvPr>
          <p:cNvSpPr/>
          <p:nvPr/>
        </p:nvSpPr>
        <p:spPr>
          <a:xfrm rot="1938094">
            <a:off x="3264929" y="1908683"/>
            <a:ext cx="360040" cy="4320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1C5F8-B24F-C94F-BBFA-1BD8A1624293}"/>
              </a:ext>
            </a:extLst>
          </p:cNvPr>
          <p:cNvSpPr txBox="1"/>
          <p:nvPr/>
        </p:nvSpPr>
        <p:spPr bwMode="auto">
          <a:xfrm>
            <a:off x="1335266" y="1845915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方程式的實數部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D43F1-0144-0548-999B-C0A7BE8D508B}"/>
              </a:ext>
            </a:extLst>
          </p:cNvPr>
          <p:cNvSpPr txBox="1"/>
          <p:nvPr/>
        </p:nvSpPr>
        <p:spPr bwMode="auto">
          <a:xfrm>
            <a:off x="5338587" y="1845915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方程式的虛數部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B1F3794-9076-3542-91C9-C6D0ACA0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973593"/>
            <a:ext cx="4554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解的實數部與虛數部不是彼此獨立的！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837D5-FB60-C77E-5614-76CC7207FAEA}"/>
              </a:ext>
            </a:extLst>
          </p:cNvPr>
          <p:cNvSpPr txBox="1"/>
          <p:nvPr/>
        </p:nvSpPr>
        <p:spPr bwMode="auto">
          <a:xfrm>
            <a:off x="1331640" y="4458418"/>
            <a:ext cx="5745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所以我已經不能要求這個電子波函數是實數了！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3551B-39A3-80F2-81E7-8A8E96B6B043}"/>
              </a:ext>
            </a:extLst>
          </p:cNvPr>
          <p:cNvSpPr txBox="1"/>
          <p:nvPr/>
        </p:nvSpPr>
        <p:spPr bwMode="auto">
          <a:xfrm>
            <a:off x="1331640" y="5445224"/>
            <a:ext cx="7564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電子波函數真的是複數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！它的實數部與虛數部都有意義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且</a:t>
            </a:r>
            <a:r>
              <a:rPr kumimoji="0" lang="zh-TW" altLang="en-US" dirty="0">
                <a:latin typeface="Calibri" pitchFamily="34" charset="0"/>
              </a:rPr>
              <a:t>糾纏在一起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883D-719B-0C80-5868-C11D1D847E3B}"/>
              </a:ext>
            </a:extLst>
          </p:cNvPr>
          <p:cNvSpPr txBox="1"/>
          <p:nvPr/>
        </p:nvSpPr>
        <p:spPr bwMode="auto">
          <a:xfrm>
            <a:off x="1334420" y="4951821"/>
            <a:ext cx="3345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假戲真作！弄假成真。</a:t>
            </a:r>
          </a:p>
        </p:txBody>
      </p:sp>
    </p:spTree>
    <p:extLst>
      <p:ext uri="{BB962C8B-B14F-4D97-AF65-F5344CB8AC3E}">
        <p14:creationId xmlns:p14="http://schemas.microsoft.com/office/powerpoint/2010/main" val="267116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7"/>
              <p:cNvSpPr txBox="1">
                <a:spLocks noChangeArrowheads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zh-TW" altLang="en-US" dirty="0">
                    <a:latin typeface="+mn-lt"/>
                  </a:rPr>
                  <a:t>當速度等於光速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+mn-lt"/>
                  </a:rPr>
                  <a:t>時，物體的能量是無限大，因此我們無法將物體的速度加大超過光速。</a:t>
                </a:r>
                <a:r>
                  <a:rPr lang="en-US" altLang="zh-TW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741041"/>
                <a:ext cx="7464441" cy="874085"/>
              </a:xfrm>
              <a:prstGeom prst="rect">
                <a:avLst/>
              </a:prstGeom>
              <a:blipFill>
                <a:blip r:embed="rId2"/>
                <a:stretch>
                  <a:fillRect l="-509" b="-1000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093932" y="5745675"/>
            <a:ext cx="67691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>
                <a:latin typeface="Arial" charset="0"/>
              </a:rPr>
              <a:t>當物體靜止時，它的質量對應一個不為零的能量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pic>
        <p:nvPicPr>
          <p:cNvPr id="198663" name="Picture 11" descr="F3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>
            <a:fillRect/>
          </a:stretch>
        </p:blipFill>
        <p:spPr bwMode="auto">
          <a:xfrm>
            <a:off x="1159794" y="1233240"/>
            <a:ext cx="25384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kumimoji="0" lang="zh-TW" altLang="en-US" sz="1800" dirty="0">
                    <a:solidFill>
                      <a:schemeClr val="tx1"/>
                    </a:solidFill>
                  </a:rPr>
                  <a:t>動能的牛頓定義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chemeClr val="tx1"/>
                    </a:solidFill>
                  </a:rPr>
                  <a:t>是不正確的！</a:t>
                </a: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794" y="626220"/>
                <a:ext cx="6574412" cy="483466"/>
              </a:xfrm>
              <a:prstGeom prst="rect">
                <a:avLst/>
              </a:prstGeom>
              <a:blipFill>
                <a:blip r:embed="rId4"/>
                <a:stretch>
                  <a:fillRect l="-771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2225" y="2822344"/>
            <a:ext cx="397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如此定義的動能才滿足動能守恆定律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（牛頓定義下的動能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在高速時即不守恆）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51" y="3246691"/>
                <a:ext cx="5022272" cy="483466"/>
              </a:xfrm>
              <a:prstGeom prst="rect">
                <a:avLst/>
              </a:prstGeom>
              <a:blipFill>
                <a:blip r:embed="rId5"/>
                <a:stretch>
                  <a:fillRect l="-1010" b="-5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FF0000"/>
                    </a:solidFill>
                  </a:rPr>
                  <a:t>但在速度遠小於光速時，相對論的動能會趨近牛頓力學中的動能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932" y="4257576"/>
                <a:ext cx="7654532" cy="483466"/>
              </a:xfrm>
              <a:prstGeom prst="rect">
                <a:avLst/>
              </a:prstGeom>
              <a:blipFill rotWithShape="1">
                <a:blip r:embed="rId11"/>
                <a:stretch>
                  <a:fillRect l="-637" b="-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161" y="1723909"/>
                <a:ext cx="1739707" cy="9927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3941976" y="1215413"/>
            <a:ext cx="291509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/>
              <a:t>相對論修改了能量的形式，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4894" y="5745675"/>
                <a:ext cx="11194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8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文字方塊 1"/>
          <p:cNvSpPr txBox="1">
            <a:spLocks noChangeArrowheads="1"/>
          </p:cNvSpPr>
          <p:nvPr/>
        </p:nvSpPr>
        <p:spPr bwMode="auto">
          <a:xfrm>
            <a:off x="2826766" y="830247"/>
            <a:ext cx="603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因此，終極翻譯表，直接由粒子圖像翻譯為波函數的運算！</a:t>
            </a:r>
          </a:p>
        </p:txBody>
      </p:sp>
      <p:sp>
        <p:nvSpPr>
          <p:cNvPr id="5" name="矩形 4"/>
          <p:cNvSpPr/>
          <p:nvPr/>
        </p:nvSpPr>
        <p:spPr>
          <a:xfrm>
            <a:off x="1357313" y="1714500"/>
            <a:ext cx="2357437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57875" y="1714500"/>
            <a:ext cx="2357438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2643188" y="4642916"/>
            <a:ext cx="500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698808" y="3643313"/>
            <a:ext cx="29056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動量翻譯為空間微分運算。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698808" y="4000500"/>
            <a:ext cx="315944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能量翻譯為時間微分運算。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2893219" y="5264880"/>
            <a:ext cx="296465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運算得運算於某個東西之上。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5572125" y="4642916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331" name="Picture 6" descr="http://www.projectrho.com/rocket/rosetta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4" y="247436"/>
            <a:ext cx="1539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399529" y="604645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粒子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3153042" y="6124241"/>
            <a:ext cx="235743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6863192" y="6031316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波動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2014532" y="1952734"/>
                <a:ext cx="1055995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4532" y="1952734"/>
                <a:ext cx="1055995" cy="619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1997882" y="2710974"/>
                <a:ext cx="1234120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7882" y="2710974"/>
                <a:ext cx="1234120" cy="619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6259869" y="1975933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869" y="1975933"/>
                <a:ext cx="1401538" cy="619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6242798" y="2726038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2798" y="2726038"/>
                <a:ext cx="1217256" cy="6190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4313086" y="2835816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3086" y="2835816"/>
                <a:ext cx="101149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4340125" y="2077576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0125" y="2077576"/>
                <a:ext cx="95083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1187450" y="4461728"/>
                <a:ext cx="102964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4461728"/>
                <a:ext cx="1029641" cy="648126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3351328" y="4447788"/>
                <a:ext cx="197759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328" y="4447788"/>
                <a:ext cx="1977593" cy="648126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6343333" y="4437557"/>
                <a:ext cx="211128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3333" y="4437557"/>
                <a:ext cx="2111283" cy="648126"/>
              </a:xfrm>
              <a:prstGeom prst="rect">
                <a:avLst/>
              </a:prstGeom>
              <a:blipFill>
                <a:blip r:embed="rId11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4">
            <a:extLst>
              <a:ext uri="{FF2B5EF4-FFF2-40B4-BE49-F238E27FC236}">
                <a16:creationId xmlns:a16="http://schemas.microsoft.com/office/drawing/2014/main" id="{CF7ACD79-D741-B301-0054-38D1A762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033" y="5316021"/>
            <a:ext cx="2965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393542CF-0971-91C8-D2B3-31C8C9636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039" y="425196"/>
                <a:ext cx="54621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我們又已經知道：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zh-TW" altLang="en-US" dirty="0"/>
                  <a:t>翻譯為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翻譯為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文字方塊 23">
                <a:extLst>
                  <a:ext uri="{FF2B5EF4-FFF2-40B4-BE49-F238E27FC236}">
                    <a16:creationId xmlns:a16="http://schemas.microsoft.com/office/drawing/2014/main" id="{393542CF-0971-91C8-D2B3-31C8C963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1039" y="425196"/>
                <a:ext cx="5462172" cy="369332"/>
              </a:xfrm>
              <a:prstGeom prst="rect">
                <a:avLst/>
              </a:prstGeom>
              <a:blipFill>
                <a:blip r:embed="rId12"/>
                <a:stretch>
                  <a:fillRect l="-92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94A4FEC1-5849-91C4-6660-D99A82CEE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219" y="5631607"/>
                <a:ext cx="2964656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這東西自然是波函數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94A4FEC1-5849-91C4-6660-D99A82CE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3219" y="5631607"/>
                <a:ext cx="2964656" cy="369887"/>
              </a:xfrm>
              <a:prstGeom prst="rect">
                <a:avLst/>
              </a:prstGeom>
              <a:blipFill>
                <a:blip r:embed="rId13"/>
                <a:stretch>
                  <a:fillRect l="-213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  <p:bldP spid="15" grpId="0"/>
      <p:bldP spid="16" grpId="0"/>
      <p:bldP spid="18" grpId="0" animBg="1"/>
      <p:bldP spid="20" grpId="0"/>
      <p:bldP spid="21" grpId="0" animBg="1"/>
      <p:bldP spid="22" grpId="0"/>
      <p:bldP spid="25" grpId="0" animBg="1"/>
      <p:bldP spid="26" grpId="0" animBg="1"/>
      <p:bldP spid="29" grpId="0" animBg="1"/>
      <p:bldP spid="30" grpId="0" animBg="1"/>
      <p:bldP spid="31" grpId="0" animBg="1"/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908921" y="3823986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solidFill>
                  <a:srgbClr val="FF0000"/>
                </a:solidFill>
                <a:latin typeface="Calibri" pitchFamily="34" charset="0"/>
              </a:rPr>
              <a:t>電子波波方程式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829545" y="5136849"/>
            <a:ext cx="6416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 以上大致是一個猜出來的過程。</a:t>
            </a: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734049" y="754269"/>
            <a:ext cx="7953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當電子不是自由粒子，而是受到一個位能的影響，假設</a:t>
            </a:r>
            <a:r>
              <a:rPr lang="zh-TW" altLang="en-US" dirty="0"/>
              <a:t>翻譯表還是可以用！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6399" name="文字方塊 13"/>
          <p:cNvSpPr txBox="1">
            <a:spLocks noChangeArrowheads="1"/>
          </p:cNvSpPr>
          <p:nvPr/>
        </p:nvSpPr>
        <p:spPr bwMode="auto">
          <a:xfrm>
            <a:off x="747383" y="1189531"/>
            <a:ext cx="709772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此時動量與能量的關係要修改為：然後代入翻譯表：</a:t>
            </a:r>
          </a:p>
        </p:txBody>
      </p:sp>
      <p:sp>
        <p:nvSpPr>
          <p:cNvPr id="16400" name="Line 13"/>
          <p:cNvSpPr>
            <a:spLocks noChangeShapeType="1"/>
          </p:cNvSpPr>
          <p:nvPr/>
        </p:nvSpPr>
        <p:spPr bwMode="auto">
          <a:xfrm flipV="1">
            <a:off x="1645521" y="2531761"/>
            <a:ext cx="0" cy="135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353220" y="1844824"/>
            <a:ext cx="2066976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871833" y="4257537"/>
                <a:ext cx="2811026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833" y="4257537"/>
                <a:ext cx="2811026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656312" y="2061039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6312" y="2061039"/>
                <a:ext cx="1401538" cy="61901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2639241" y="2811144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241" y="2811144"/>
                <a:ext cx="1217256" cy="61901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747384" y="1833618"/>
                <a:ext cx="145693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384" y="1833618"/>
                <a:ext cx="1456937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821179" y="4248439"/>
                <a:ext cx="30353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179" y="4248439"/>
                <a:ext cx="303531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94A4EFB-F958-B449-A65D-BEA5D1A8FFF0}"/>
              </a:ext>
            </a:extLst>
          </p:cNvPr>
          <p:cNvSpPr txBox="1"/>
          <p:nvPr/>
        </p:nvSpPr>
        <p:spPr bwMode="auto">
          <a:xfrm>
            <a:off x="829545" y="5584233"/>
            <a:ext cx="7015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此方程式的正確性是在薛丁格以它計算出氫原子能階，才算確立。</a:t>
            </a:r>
          </a:p>
        </p:txBody>
      </p:sp>
      <p:pic>
        <p:nvPicPr>
          <p:cNvPr id="5" name="Picture 3" descr="C:\Users\Chia-Hung Chang\Downloads\Data\Knight\Media\Chapter41\Images\41_21Figure-F.jpg">
            <a:extLst>
              <a:ext uri="{FF2B5EF4-FFF2-40B4-BE49-F238E27FC236}">
                <a16:creationId xmlns:a16="http://schemas.microsoft.com/office/drawing/2014/main" id="{9CCE64AF-7C12-DAF2-6C8B-9AA46794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58062" cy="25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9468" grpId="0"/>
      <p:bldP spid="16400" grpId="0" animBg="1"/>
      <p:bldP spid="18" grpId="0" animBg="1"/>
      <p:bldP spid="20" grpId="0" animBg="1"/>
      <p:bldP spid="21" grpId="0" animBg="1"/>
      <p:bldP spid="22" grpId="0" animBg="1"/>
      <p:bldP spid="19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9131" y="855546"/>
            <a:ext cx="377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991926" y="2859474"/>
            <a:ext cx="7511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給定起始條件，未來的波函數原則上可以完全被決定，沒有不確定性！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991926" y="3254024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但複數波函數不是可以測量的物理量。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020571" y="4158942"/>
            <a:ext cx="7295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既然可以測量，必須是實數。每一複數都攜帶著一個實數：</a:t>
            </a:r>
            <a:r>
              <a:rPr lang="zh-CN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絕對值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  <a:cs typeface="Times New Roman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045871" y="1282908"/>
                <a:ext cx="30353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5871" y="1282908"/>
                <a:ext cx="3035318" cy="648126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733512" y="5727527"/>
                <a:ext cx="3521092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3512" y="5727527"/>
                <a:ext cx="35210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00F29A3D-BFF6-EA43-9EA7-A3AFBAE4E1F3}"/>
                  </a:ext>
                </a:extLst>
              </p:cNvPr>
              <p:cNvSpPr txBox="1"/>
              <p:nvPr/>
            </p:nvSpPr>
            <p:spPr bwMode="auto">
              <a:xfrm>
                <a:off x="990395" y="5273744"/>
                <a:ext cx="52797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0" lang="zh-TW" altLang="en-US" dirty="0">
                    <a:solidFill>
                      <a:schemeClr val="tx1"/>
                    </a:solidFill>
                    <a:latin typeface="Calibri" pitchFamily="34" charset="0"/>
                  </a:rPr>
                  <a:t>波強度可以以波</a:t>
                </a:r>
                <a:r>
                  <a:rPr lang="zh-CN" altLang="en-US" dirty="0">
                    <a:solidFill>
                      <a:schemeClr val="tx1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函數的絕對值平方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l-GR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計算。</a:t>
                </a:r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00F29A3D-BFF6-EA43-9EA7-A3AFBAE4E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395" y="5273744"/>
                <a:ext cx="5279779" cy="369332"/>
              </a:xfrm>
              <a:prstGeom prst="rect">
                <a:avLst/>
              </a:prstGeom>
              <a:blipFill>
                <a:blip r:embed="rId4"/>
                <a:stretch>
                  <a:fillRect l="-9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8">
            <a:extLst>
              <a:ext uri="{FF2B5EF4-FFF2-40B4-BE49-F238E27FC236}">
                <a16:creationId xmlns:a16="http://schemas.microsoft.com/office/drawing/2014/main" id="{44765BCB-0E54-6163-FDF7-E5609AD4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71" y="3716047"/>
            <a:ext cx="721057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實驗顯示：波強度正比於以電子束進行實驗得到的分布，應可觀測。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E007C-F815-D020-3BA1-367DE35CEA71}"/>
                  </a:ext>
                </a:extLst>
              </p:cNvPr>
              <p:cNvSpPr txBox="1"/>
              <p:nvPr/>
            </p:nvSpPr>
            <p:spPr bwMode="auto">
              <a:xfrm>
                <a:off x="1000333" y="2064272"/>
                <a:ext cx="75057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 dirty="0">
                            <a:latin typeface="Cambria Math"/>
                          </a:rPr>
                          <m:t>𝑥</m:t>
                        </m:r>
                        <m:r>
                          <a:rPr lang="en-US" altLang="zh-TW" sz="1800" i="1" dirty="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dirty="0"/>
                  <a:t>就描述電子在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𝑡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TW" i="1" baseline="-25000" dirty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</a:rPr>
                  <a:t>時的瞬間波函數，也就是起始條件。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AE007C-F815-D020-3BA1-367DE35CE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333" y="2064272"/>
                <a:ext cx="750573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535933D-87F4-9810-5830-0B9F9E17D7F8}"/>
              </a:ext>
            </a:extLst>
          </p:cNvPr>
          <p:cNvSpPr txBox="1"/>
          <p:nvPr/>
        </p:nvSpPr>
        <p:spPr bwMode="auto">
          <a:xfrm>
            <a:off x="1000333" y="2468327"/>
            <a:ext cx="7514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如同古典波，接下來波型隨時間的演化evolution，就由波方程式決定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CA7E682D-ABAA-6A31-664B-5B2042D04B69}"/>
                  </a:ext>
                </a:extLst>
              </p:cNvPr>
              <p:cNvSpPr txBox="1"/>
              <p:nvPr/>
            </p:nvSpPr>
            <p:spPr bwMode="auto">
              <a:xfrm>
                <a:off x="1088996" y="4658729"/>
                <a:ext cx="733681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Re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Im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24">
                <a:extLst>
                  <a:ext uri="{FF2B5EF4-FFF2-40B4-BE49-F238E27FC236}">
                    <a16:creationId xmlns:a16="http://schemas.microsoft.com/office/drawing/2014/main" id="{CA7E682D-ABAA-6A31-664B-5B2042D0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996" y="4658729"/>
                <a:ext cx="73368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f39_09">
            <a:extLst>
              <a:ext uri="{FF2B5EF4-FFF2-40B4-BE49-F238E27FC236}">
                <a16:creationId xmlns:a16="http://schemas.microsoft.com/office/drawing/2014/main" id="{11F640B1-BB40-5139-97D2-809BDB4E1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764" b="4951"/>
          <a:stretch/>
        </p:blipFill>
        <p:spPr bwMode="auto">
          <a:xfrm>
            <a:off x="6913645" y="5158516"/>
            <a:ext cx="1512168" cy="12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" grpId="0"/>
      <p:bldP spid="3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B5C81-4679-04B0-FB8C-CDDABFA64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f39_08">
            <a:extLst>
              <a:ext uri="{FF2B5EF4-FFF2-40B4-BE49-F238E27FC236}">
                <a16:creationId xmlns:a16="http://schemas.microsoft.com/office/drawing/2014/main" id="{A55B9C84-F3DC-D173-3FB1-14FFB84A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2060848"/>
            <a:ext cx="48974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F38EA83D-093C-9A53-8912-9D1AB1AD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412776"/>
            <a:ext cx="6876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自由電子波波函數及其機率解釋能計算雙狹縫干涉的粒子分佈嗎？</a:t>
            </a:r>
          </a:p>
        </p:txBody>
      </p:sp>
    </p:spTree>
    <p:extLst>
      <p:ext uri="{BB962C8B-B14F-4D97-AF65-F5344CB8AC3E}">
        <p14:creationId xmlns:p14="http://schemas.microsoft.com/office/powerpoint/2010/main" val="122836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A27C-A828-726F-4E90-BBB11D70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BBBD5316-6CA7-8E0E-55DF-E4266D5B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03B75E6-4066-EDC0-5641-4A23A783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EFD45BF6-152E-76FE-893D-EE6500CF2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5367" name="Picture 5" descr="f39_06">
            <a:extLst>
              <a:ext uri="{FF2B5EF4-FFF2-40B4-BE49-F238E27FC236}">
                <a16:creationId xmlns:a16="http://schemas.microsoft.com/office/drawing/2014/main" id="{486AAD80-F848-DE74-2BEC-987D6290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49" y="3800655"/>
            <a:ext cx="2691804" cy="27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AC6FFF8-9CA8-989F-239B-367F2A65F8D7}"/>
              </a:ext>
            </a:extLst>
          </p:cNvPr>
          <p:cNvCxnSpPr>
            <a:cxnSpLocks/>
          </p:cNvCxnSpPr>
          <p:nvPr/>
        </p:nvCxnSpPr>
        <p:spPr>
          <a:xfrm flipV="1">
            <a:off x="6743700" y="4651375"/>
            <a:ext cx="1199895" cy="21386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69" name="文字方塊 22">
                <a:extLst>
                  <a:ext uri="{FF2B5EF4-FFF2-40B4-BE49-F238E27FC236}">
                    <a16:creationId xmlns:a16="http://schemas.microsoft.com/office/drawing/2014/main" id="{937211D5-1924-ACF4-E695-E5598DF27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Re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zh-TW" altLang="en-US" dirty="0"/>
                  <a:t>就是干涉的結果！</a:t>
                </a:r>
              </a:p>
            </p:txBody>
          </p:sp>
        </mc:Choice>
        <mc:Fallback xmlns="">
          <p:sp>
            <p:nvSpPr>
              <p:cNvPr id="15369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2853487"/>
                <a:ext cx="4033068" cy="369888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08FD57E-ED67-2FBA-EA05-87A088D5CD8D}"/>
              </a:ext>
            </a:extLst>
          </p:cNvPr>
          <p:cNvCxnSpPr>
            <a:cxnSpLocks/>
          </p:cNvCxnSpPr>
          <p:nvPr/>
        </p:nvCxnSpPr>
        <p:spPr>
          <a:xfrm flipV="1">
            <a:off x="6743700" y="4651375"/>
            <a:ext cx="1199895" cy="8547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27B11C5-AA11-F257-B9D6-CE64DBD6882D}"/>
                  </a:ext>
                </a:extLst>
              </p:cNvPr>
              <p:cNvSpPr txBox="1"/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13958"/>
                <a:ext cx="4394408" cy="387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ADB85B2-E9B4-C4CD-00E7-D79F2506E832}"/>
                  </a:ext>
                </a:extLst>
              </p:cNvPr>
              <p:cNvSpPr txBox="1"/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E7E14B09-6CE0-A41A-0CB0-062A1F81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1772163"/>
                <a:ext cx="69006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C39D1FE9-A50E-20A7-140F-2B9E76150453}"/>
                  </a:ext>
                </a:extLst>
              </p:cNvPr>
              <p:cNvSpPr txBox="1"/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6">
                <a:extLst>
                  <a:ext uri="{FF2B5EF4-FFF2-40B4-BE49-F238E27FC236}">
                    <a16:creationId xmlns:a16="http://schemas.microsoft.com/office/drawing/2014/main" id="{89AFA043-23C5-590B-78C8-E8FB34477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7497" y="2301316"/>
                <a:ext cx="4544899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8BD54719-1265-F157-29C7-1687AE8F043C}"/>
                  </a:ext>
                </a:extLst>
              </p:cNvPr>
              <p:cNvSpPr txBox="1"/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Re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16">
                <a:extLst>
                  <a:ext uri="{FF2B5EF4-FFF2-40B4-BE49-F238E27FC236}">
                    <a16:creationId xmlns:a16="http://schemas.microsoft.com/office/drawing/2014/main" id="{D0EE5D34-0383-E246-D470-C4AC3803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57" y="3329846"/>
                <a:ext cx="8889485" cy="41017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6617F381-6CA8-8286-47EA-52B0636D07BF}"/>
                  </a:ext>
                </a:extLst>
              </p:cNvPr>
              <p:cNvSpPr txBox="1"/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6">
                <a:extLst>
                  <a:ext uri="{FF2B5EF4-FFF2-40B4-BE49-F238E27FC236}">
                    <a16:creationId xmlns:a16="http://schemas.microsoft.com/office/drawing/2014/main" id="{D864EA57-58B4-E850-BCE2-D729589E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4680577"/>
                <a:ext cx="4115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09EEBF-AB67-DE16-EB13-15E6EC3E29C5}"/>
              </a:ext>
            </a:extLst>
          </p:cNvPr>
          <p:cNvSpPr txBox="1"/>
          <p:nvPr/>
        </p:nvSpPr>
        <p:spPr bwMode="auto">
          <a:xfrm>
            <a:off x="7092280" y="2301316"/>
            <a:ext cx="1008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2-16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4089DB-4238-D59D-60BF-39DA52B7005F}"/>
                  </a:ext>
                </a:extLst>
              </p:cNvPr>
              <p:cNvSpPr txBox="1"/>
              <p:nvPr/>
            </p:nvSpPr>
            <p:spPr bwMode="auto">
              <a:xfrm>
                <a:off x="7092280" y="4382303"/>
                <a:ext cx="291483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F547BD-C7FC-EDF9-6435-DE3A4847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280" y="4382303"/>
                <a:ext cx="29148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E6E99-D899-5080-69AF-35624F8961F2}"/>
                  </a:ext>
                </a:extLst>
              </p:cNvPr>
              <p:cNvSpPr txBox="1"/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663238-AA0C-EECF-4528-F04496909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3647" y="5095611"/>
                <a:ext cx="32469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00AEDC-3D96-754A-7C61-9763F92EF31A}"/>
                  </a:ext>
                </a:extLst>
              </p:cNvPr>
              <p:cNvSpPr txBox="1"/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是狹縫1,2距觀測點的距離！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C1C7D-31AD-0267-4DAE-A5808A80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8109" y="870893"/>
                <a:ext cx="4394408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97AEF0-B724-508C-4254-FF2B1CBE951C}"/>
              </a:ext>
            </a:extLst>
          </p:cNvPr>
          <p:cNvSpPr txBox="1"/>
          <p:nvPr/>
        </p:nvSpPr>
        <p:spPr bwMode="auto">
          <a:xfrm>
            <a:off x="1127500" y="1316271"/>
            <a:ext cx="2580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觀測點的電子波強度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1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833A-87B8-FA6E-9EAF-44614E9D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114814B1-414E-AFB4-EEF3-11DF77DEA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60"/>
          <a:stretch/>
        </p:blipFill>
        <p:spPr bwMode="auto">
          <a:xfrm>
            <a:off x="827584" y="1475332"/>
            <a:ext cx="7848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C12EA7D-CC69-786A-0DF0-43A6F27D994F}"/>
                  </a:ext>
                </a:extLst>
              </p:cNvPr>
              <p:cNvSpPr txBox="1"/>
              <p:nvPr/>
            </p:nvSpPr>
            <p:spPr bwMode="auto">
              <a:xfrm>
                <a:off x="996947" y="318772"/>
                <a:ext cx="6873356" cy="7693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6">
                <a:extLst>
                  <a:ext uri="{FF2B5EF4-FFF2-40B4-BE49-F238E27FC236}">
                    <a16:creationId xmlns:a16="http://schemas.microsoft.com/office/drawing/2014/main" id="{1C12EA7D-CC69-786A-0DF0-43A6F27D9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947" y="318772"/>
                <a:ext cx="6873356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B81F5D-DF10-DB17-A693-15D711EFE871}"/>
              </a:ext>
            </a:extLst>
          </p:cNvPr>
          <p:cNvSpPr txBox="1"/>
          <p:nvPr/>
        </p:nvSpPr>
        <p:spPr bwMode="auto">
          <a:xfrm>
            <a:off x="2915816" y="1097075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與一般雙狹縫干涉完全一致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849D2-32BB-C9C5-5E5F-D9E42FD2BA40}"/>
                  </a:ext>
                </a:extLst>
              </p:cNvPr>
              <p:cNvSpPr txBox="1"/>
              <p:nvPr/>
            </p:nvSpPr>
            <p:spPr bwMode="auto">
              <a:xfrm>
                <a:off x="7884096" y="4023709"/>
                <a:ext cx="792088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4849D2-32BB-C9C5-5E5F-D9E42FD2B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4096" y="4023709"/>
                <a:ext cx="79208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FF10978-AE3B-AAA3-0240-D7790DAAA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355651"/>
            <a:ext cx="1728192" cy="2194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0A1C9-D24B-C6C6-6F55-2B78498D1031}"/>
              </a:ext>
            </a:extLst>
          </p:cNvPr>
          <p:cNvSpPr txBox="1"/>
          <p:nvPr/>
        </p:nvSpPr>
        <p:spPr bwMode="auto">
          <a:xfrm>
            <a:off x="827584" y="472514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以虛數指數函數描述自由電子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EF92E-668A-48D3-119F-E6C3A3547FA9}"/>
              </a:ext>
            </a:extLst>
          </p:cNvPr>
          <p:cNvSpPr txBox="1"/>
          <p:nvPr/>
        </p:nvSpPr>
        <p:spPr bwMode="auto">
          <a:xfrm>
            <a:off x="813384" y="5179276"/>
            <a:ext cx="3686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以波函數絕對值為當地的波強度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D723F-7CBE-A202-F7FE-8563FBA4E339}"/>
              </a:ext>
            </a:extLst>
          </p:cNvPr>
          <p:cNvSpPr txBox="1"/>
          <p:nvPr/>
        </p:nvSpPr>
        <p:spPr bwMode="auto">
          <a:xfrm>
            <a:off x="827584" y="5633408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證實是正確的方向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34183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aip.org/history/heisenberg/images/bor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46231"/>
            <a:ext cx="1848495" cy="273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156590" y="4198559"/>
            <a:ext cx="648134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一顆粒子在各處的</a:t>
            </a:r>
            <a:r>
              <a:rPr lang="zh-TW" altLang="en-US" sz="1800" dirty="0">
                <a:solidFill>
                  <a:srgbClr val="FF0000"/>
                </a:solidFill>
              </a:rPr>
              <a:t>物質波的強度 </a:t>
            </a:r>
            <a:r>
              <a:rPr lang="zh-TW" altLang="en-US" sz="1800" dirty="0"/>
              <a:t>≈ 在該處發現此粒子的</a:t>
            </a:r>
            <a:r>
              <a:rPr lang="zh-TW" altLang="en-US" sz="1800" b="1" dirty="0">
                <a:solidFill>
                  <a:srgbClr val="FF0000"/>
                </a:solidFill>
              </a:rPr>
              <a:t>機率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27784" y="691955"/>
            <a:ext cx="428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物質波的機率解釋 </a:t>
            </a:r>
            <a:r>
              <a:rPr lang="en-US" altLang="zh-TW" sz="1800" dirty="0">
                <a:solidFill>
                  <a:srgbClr val="FF0000"/>
                </a:solidFill>
              </a:rPr>
              <a:t>Max Born 1926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AE65A12B-F083-0BF6-DC96-27C31B69F16F}"/>
                  </a:ext>
                </a:extLst>
              </p:cNvPr>
              <p:cNvSpPr txBox="1"/>
              <p:nvPr/>
            </p:nvSpPr>
            <p:spPr bwMode="auto">
              <a:xfrm>
                <a:off x="2195736" y="5206115"/>
                <a:ext cx="3521092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AE65A12B-F083-0BF6-DC96-27C31B69F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5206115"/>
                <a:ext cx="35210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4777B082-6988-2EA1-71AE-A3C436252944}"/>
                  </a:ext>
                </a:extLst>
              </p:cNvPr>
              <p:cNvSpPr txBox="1"/>
              <p:nvPr/>
            </p:nvSpPr>
            <p:spPr bwMode="auto">
              <a:xfrm>
                <a:off x="1192492" y="4702615"/>
                <a:ext cx="52797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0" lang="zh-TW" altLang="en-US" dirty="0">
                    <a:solidFill>
                      <a:schemeClr val="tx1"/>
                    </a:solidFill>
                    <a:latin typeface="Calibri" pitchFamily="34" charset="0"/>
                  </a:rPr>
                  <a:t>波強度可以以波</a:t>
                </a:r>
                <a:r>
                  <a:rPr lang="zh-CN" altLang="en-US" dirty="0">
                    <a:solidFill>
                      <a:schemeClr val="tx1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函數的絕對值平方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l-GR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計算。</a:t>
                </a:r>
              </a:p>
            </p:txBody>
          </p:sp>
        </mc:Choice>
        <mc:Fallback>
          <p:sp>
            <p:nvSpPr>
              <p:cNvPr id="8" name="文字方塊 11">
                <a:extLst>
                  <a:ext uri="{FF2B5EF4-FFF2-40B4-BE49-F238E27FC236}">
                    <a16:creationId xmlns:a16="http://schemas.microsoft.com/office/drawing/2014/main" id="{4777B082-6988-2EA1-71AE-A3C436252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492" y="4702615"/>
                <a:ext cx="5279779" cy="369332"/>
              </a:xfrm>
              <a:prstGeom prst="rect">
                <a:avLst/>
              </a:prstGeom>
              <a:blipFill>
                <a:blip r:embed="rId4"/>
                <a:stretch>
                  <a:fillRect l="-12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7756081B-8809-E42B-934F-24B19745E2EB}"/>
                  </a:ext>
                </a:extLst>
              </p:cNvPr>
              <p:cNvSpPr txBox="1"/>
              <p:nvPr/>
            </p:nvSpPr>
            <p:spPr bwMode="auto">
              <a:xfrm>
                <a:off x="1331640" y="5733256"/>
                <a:ext cx="733681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Re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Im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Re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Im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7756081B-8809-E42B-934F-24B19745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5733256"/>
                <a:ext cx="73368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1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969095" y="617965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時間為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zh-TW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的瞬間</m:t>
                    </m:r>
                  </m:oMath>
                </a14:m>
                <a:r>
                  <a:rPr lang="zh-TW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dirty="0"/>
                  <a:t>之間發現該粒子的機率，可以寫成：</a:t>
                </a:r>
              </a:p>
            </p:txBody>
          </p:sp>
        </mc:Choice>
        <mc:Fallback xmlns="">
          <p:sp>
            <p:nvSpPr>
              <p:cNvPr id="184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95" y="617965"/>
                <a:ext cx="6807601" cy="369332"/>
              </a:xfrm>
              <a:prstGeom prst="rect">
                <a:avLst/>
              </a:prstGeom>
              <a:blipFill>
                <a:blip r:embed="rId2"/>
                <a:stretch>
                  <a:fillRect l="-74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0" name="Picture 7" descr="4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1009894" y="2293544"/>
            <a:ext cx="3060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2824955" y="5699076"/>
                <a:ext cx="63190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將機率密度積分，得到瞬間在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zh-TW" altLang="en-US" dirty="0"/>
                  <a:t>之間發現該粒子的機率。</a:t>
                </a:r>
              </a:p>
            </p:txBody>
          </p:sp>
        </mc:Choice>
        <mc:Fallback xmlns="">
          <p:sp>
            <p:nvSpPr>
              <p:cNvPr id="1844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4955" y="5699076"/>
                <a:ext cx="6319045" cy="369332"/>
              </a:xfrm>
              <a:prstGeom prst="rect">
                <a:avLst/>
              </a:prstGeom>
              <a:blipFill>
                <a:blip r:embed="rId4"/>
                <a:stretch>
                  <a:fillRect l="-8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522782" y="3338246"/>
            <a:ext cx="142875" cy="16191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8443" name="Picture 7" descr="D:\Downloads\Data\Knight\Media\Chapter40\Images\40_07Figure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330133"/>
            <a:ext cx="3120362" cy="29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977119" y="1458427"/>
                <a:ext cx="537486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𝑑𝑥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19" y="1458427"/>
                <a:ext cx="53748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007712" y="5406695"/>
                <a:ext cx="1849737" cy="9326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12" y="5406695"/>
                <a:ext cx="1849737" cy="932628"/>
              </a:xfrm>
              <a:prstGeom prst="rect">
                <a:avLst/>
              </a:prstGeom>
              <a:blipFill>
                <a:blip r:embed="rId7"/>
                <a:stretch>
                  <a:fillRect l="-46259" t="-102667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 bwMode="auto">
          <a:xfrm>
            <a:off x="4499993" y="5282462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有時會以點的數目來表示機率大小！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6F3DBFB6-ABC2-128D-D23A-9450B4B3E25F}"/>
                  </a:ext>
                </a:extLst>
              </p:cNvPr>
              <p:cNvSpPr txBox="1"/>
              <p:nvPr/>
            </p:nvSpPr>
            <p:spPr bwMode="auto">
              <a:xfrm>
                <a:off x="969095" y="1827759"/>
                <a:ext cx="6987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此瞬間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的波函數絕對值平方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l-GR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</a:t>
                </a:r>
                <a:r>
                  <a:rPr lang="zh-CN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此瞬間的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機率密度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文字方塊 11">
                <a:extLst>
                  <a:ext uri="{FF2B5EF4-FFF2-40B4-BE49-F238E27FC236}">
                    <a16:creationId xmlns:a16="http://schemas.microsoft.com/office/drawing/2014/main" id="{6F3DBFB6-ABC2-128D-D23A-9450B4B3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95" y="1827759"/>
                <a:ext cx="6987282" cy="369332"/>
              </a:xfrm>
              <a:prstGeom prst="rect">
                <a:avLst/>
              </a:prstGeom>
              <a:blipFill>
                <a:blip r:embed="rId8"/>
                <a:stretch>
                  <a:fillRect l="-726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05FF-96F4-513D-C687-FD16F976ECD3}"/>
                  </a:ext>
                </a:extLst>
              </p:cNvPr>
              <p:cNvSpPr txBox="1"/>
              <p:nvPr/>
            </p:nvSpPr>
            <p:spPr bwMode="auto">
              <a:xfrm>
                <a:off x="2282303" y="4887226"/>
                <a:ext cx="235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105FF-96F4-513D-C687-FD16F976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2303" y="4887226"/>
                <a:ext cx="235640" cy="369332"/>
              </a:xfrm>
              <a:prstGeom prst="rect">
                <a:avLst/>
              </a:prstGeom>
              <a:blipFill>
                <a:blip r:embed="rId9"/>
                <a:stretch>
                  <a:fillRect r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3EDC5-0194-E1C8-C878-7C162F7DF2D6}"/>
                  </a:ext>
                </a:extLst>
              </p:cNvPr>
              <p:cNvSpPr txBox="1"/>
              <p:nvPr/>
            </p:nvSpPr>
            <p:spPr bwMode="auto">
              <a:xfrm>
                <a:off x="2465657" y="4897606"/>
                <a:ext cx="9633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i="1" dirty="0" smtClean="0">
                          <a:latin typeface="Cambria Math"/>
                          <a:cs typeface="Times New Roman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3EDC5-0194-E1C8-C878-7C162F7DF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657" y="4897606"/>
                <a:ext cx="9633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811DDC17-9D94-73FD-2CA7-CFD6D9A57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987" y="1039204"/>
                <a:ext cx="619075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（意思就是位置在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附近，不準度大約是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dirty="0"/>
                  <a:t>）</a:t>
                </a:r>
              </a:p>
            </p:txBody>
          </p:sp>
        </mc:Choice>
        <mc:Fallback xmlns="">
          <p:sp>
            <p:nvSpPr>
              <p:cNvPr id="5" name="Text Box 6">
                <a:extLst>
                  <a:ext uri="{FF2B5EF4-FFF2-40B4-BE49-F238E27FC236}">
                    <a16:creationId xmlns:a16="http://schemas.microsoft.com/office/drawing/2014/main" id="{811DDC17-9D94-73FD-2CA7-CFD6D9A57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987" y="1039204"/>
                <a:ext cx="6190759" cy="369332"/>
              </a:xfrm>
              <a:prstGeom prst="rect">
                <a:avLst/>
              </a:prstGeom>
              <a:blipFill>
                <a:blip r:embed="rId11"/>
                <a:stretch>
                  <a:fillRect l="-820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6555F19E-D407-88EE-99BB-5F2D12911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662" y="200407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zh-TW" alt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是連續變數</m:t>
                    </m:r>
                  </m:oMath>
                </a14:m>
                <a:r>
                  <a:rPr lang="zh-TW" altLang="en-US" dirty="0"/>
                  <a:t>，所以機率大小是以機率密度表示！</a:t>
                </a: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6555F19E-D407-88EE-99BB-5F2D1291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662" y="200407"/>
                <a:ext cx="6807601" cy="369332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5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3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354145" y="3773247"/>
            <a:ext cx="35754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機率密度的總積分必需等於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9460" name="Picture 12" descr="D:\Downloads\Data\Knight\Media\Chapter40\Images\40_08Figureb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4"/>
          <a:stretch>
            <a:fillRect/>
          </a:stretch>
        </p:blipFill>
        <p:spPr bwMode="auto">
          <a:xfrm>
            <a:off x="1755407" y="1222676"/>
            <a:ext cx="51974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12"/>
          <p:cNvSpPr txBox="1">
            <a:spLocks noChangeArrowheads="1"/>
          </p:cNvSpPr>
          <p:nvPr/>
        </p:nvSpPr>
        <p:spPr bwMode="auto">
          <a:xfrm>
            <a:off x="1706424" y="4646545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歸一化條件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Normalization Condition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矩形 15"/>
          <p:cNvSpPr>
            <a:spLocks noChangeArrowheads="1"/>
          </p:cNvSpPr>
          <p:nvPr/>
        </p:nvSpPr>
        <p:spPr bwMode="auto">
          <a:xfrm>
            <a:off x="1694550" y="5079892"/>
            <a:ext cx="7027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這個是</a:t>
            </a:r>
            <a:r>
              <a:rPr lang="zh-TW" altLang="en-US" dirty="0"/>
              <a:t>電子</a:t>
            </a:r>
            <a:r>
              <a:rPr lang="zh-TW" altLang="zh-TW" dirty="0"/>
              <a:t>波函數在薛丁格方程式以外必須滿足的額外的條件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800638" y="3520629"/>
                <a:ext cx="2388090" cy="90191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zh-CN" alt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638" y="3520629"/>
                <a:ext cx="2388090" cy="901914"/>
              </a:xfrm>
              <a:prstGeom prst="rect">
                <a:avLst/>
              </a:prstGeom>
              <a:blipFill>
                <a:blip r:embed="rId3"/>
                <a:stretch>
                  <a:fillRect l="-32275" t="-112676" b="-1732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18B9A2-E729-3BD3-3101-749DE5277EB3}"/>
              </a:ext>
            </a:extLst>
          </p:cNvPr>
          <p:cNvSpPr txBox="1"/>
          <p:nvPr/>
        </p:nvSpPr>
        <p:spPr bwMode="auto">
          <a:xfrm>
            <a:off x="1695261" y="5925585"/>
            <a:ext cx="493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但總機率是不是會隨時間變化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7A03558-79D7-A87B-022B-64CE8BF2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407" y="708644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發現該粒子的總機率必需等於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46C53-F7D7-831F-C33F-B9F9A8B4BA70}"/>
              </a:ext>
            </a:extLst>
          </p:cNvPr>
          <p:cNvSpPr txBox="1"/>
          <p:nvPr/>
        </p:nvSpPr>
        <p:spPr bwMode="auto">
          <a:xfrm>
            <a:off x="1706424" y="5491206"/>
            <a:ext cx="57689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光子或會衰變生成的粒子就不滿足此條件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93116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A69908C6-AFD6-9696-766E-F6A8D3AC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328593" cy="1664687"/>
          </a:xfrm>
          <a:prstGeom prst="rect">
            <a:avLst/>
          </a:prstGeom>
        </p:spPr>
      </p:pic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52DA3E9-0400-7CED-DAEA-8B23711AD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88840"/>
            <a:ext cx="6169475" cy="4687296"/>
          </a:xfrm>
          <a:prstGeom prst="rect">
            <a:avLst/>
          </a:prstGeom>
        </p:spPr>
      </p:pic>
      <p:pic>
        <p:nvPicPr>
          <p:cNvPr id="6" name="Picture 12" descr="D:\Dropbox\Documents\課程\YoungTextBook\Images\Chapter40\A_Images\A_Figures_and_Photos\40_12_FigureB.jpg">
            <a:extLst>
              <a:ext uri="{FF2B5EF4-FFF2-40B4-BE49-F238E27FC236}">
                <a16:creationId xmlns:a16="http://schemas.microsoft.com/office/drawing/2014/main" id="{009E9CA9-79B7-68A6-F101-D34976DDA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t="35661" r="6920" b="38708"/>
          <a:stretch/>
        </p:blipFill>
        <p:spPr bwMode="auto">
          <a:xfrm>
            <a:off x="6565010" y="3722263"/>
            <a:ext cx="2561897" cy="84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C8EF3-0A2D-2B7A-2ACD-7882FD3AC8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472" r="6730" b="26072"/>
          <a:stretch/>
        </p:blipFill>
        <p:spPr>
          <a:xfrm>
            <a:off x="6660232" y="1378616"/>
            <a:ext cx="2387488" cy="792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3DC1C1-7F8E-9A64-A86F-3CD8E760B089}"/>
                  </a:ext>
                </a:extLst>
              </p:cNvPr>
              <p:cNvSpPr txBox="1"/>
              <p:nvPr/>
            </p:nvSpPr>
            <p:spPr bwMode="auto">
              <a:xfrm>
                <a:off x="6610536" y="2882912"/>
                <a:ext cx="2215715" cy="61324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/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  <m:r>
                        <a:rPr lang="en-US" i="1"/>
                        <m:t>𝜃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GB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3DC1C1-7F8E-9A64-A86F-3CD8E760B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0536" y="2882912"/>
                <a:ext cx="2215715" cy="613245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57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Oval 2"/>
          <p:cNvSpPr>
            <a:spLocks noChangeArrowheads="1"/>
          </p:cNvSpPr>
          <p:nvPr/>
        </p:nvSpPr>
        <p:spPr bwMode="auto">
          <a:xfrm>
            <a:off x="10429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0" name="Oval 3"/>
          <p:cNvSpPr>
            <a:spLocks noChangeArrowheads="1"/>
          </p:cNvSpPr>
          <p:nvPr/>
        </p:nvSpPr>
        <p:spPr bwMode="auto">
          <a:xfrm>
            <a:off x="2808288" y="1304925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1" name="Line 6"/>
          <p:cNvSpPr>
            <a:spLocks noChangeShapeType="1"/>
          </p:cNvSpPr>
          <p:nvPr/>
        </p:nvSpPr>
        <p:spPr bwMode="auto">
          <a:xfrm>
            <a:off x="1008063" y="116046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2" name="Line 7"/>
          <p:cNvSpPr>
            <a:spLocks noChangeShapeType="1"/>
          </p:cNvSpPr>
          <p:nvPr/>
        </p:nvSpPr>
        <p:spPr bwMode="auto">
          <a:xfrm flipH="1">
            <a:off x="2484438" y="1160463"/>
            <a:ext cx="757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150938" y="765175"/>
            <a:ext cx="17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4" name="Text Box 9"/>
          <p:cNvSpPr txBox="1">
            <a:spLocks noChangeArrowheads="1"/>
          </p:cNvSpPr>
          <p:nvPr/>
        </p:nvSpPr>
        <p:spPr bwMode="auto">
          <a:xfrm>
            <a:off x="2879725" y="765175"/>
            <a:ext cx="179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i="1">
                <a:latin typeface="Times New Roman" pitchFamily="18" charset="0"/>
              </a:rPr>
              <a:t>u</a:t>
            </a:r>
          </a:p>
        </p:txBody>
      </p:sp>
      <p:sp>
        <p:nvSpPr>
          <p:cNvPr id="135175" name="Text Box 26"/>
          <p:cNvSpPr txBox="1">
            <a:spLocks noChangeArrowheads="1"/>
          </p:cNvSpPr>
          <p:nvPr/>
        </p:nvSpPr>
        <p:spPr bwMode="auto">
          <a:xfrm>
            <a:off x="7380288" y="13049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kumimoji="0" lang="zh-TW" altLang="en-US" sz="1800">
              <a:latin typeface="Arial" pitchFamily="34" charset="0"/>
            </a:endParaRPr>
          </a:p>
        </p:txBody>
      </p:sp>
      <p:sp>
        <p:nvSpPr>
          <p:cNvPr id="135176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77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1" name="Text Box 37"/>
          <p:cNvSpPr txBox="1">
            <a:spLocks noChangeArrowheads="1"/>
          </p:cNvSpPr>
          <p:nvPr/>
        </p:nvSpPr>
        <p:spPr bwMode="auto">
          <a:xfrm>
            <a:off x="3650303" y="4329113"/>
            <a:ext cx="484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質量不守恆，入射粒子的動能轉換成質量。</a:t>
            </a:r>
          </a:p>
        </p:txBody>
      </p:sp>
      <p:sp>
        <p:nvSpPr>
          <p:cNvPr id="135182" name="Line 16"/>
          <p:cNvSpPr>
            <a:spLocks noChangeShapeType="1"/>
          </p:cNvSpPr>
          <p:nvPr/>
        </p:nvSpPr>
        <p:spPr bwMode="auto">
          <a:xfrm flipH="1">
            <a:off x="49291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3" name="Line 17"/>
          <p:cNvSpPr>
            <a:spLocks noChangeShapeType="1"/>
          </p:cNvSpPr>
          <p:nvPr/>
        </p:nvSpPr>
        <p:spPr bwMode="auto">
          <a:xfrm>
            <a:off x="49291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4" name="Line 18"/>
          <p:cNvSpPr>
            <a:spLocks noChangeShapeType="1"/>
          </p:cNvSpPr>
          <p:nvPr/>
        </p:nvSpPr>
        <p:spPr bwMode="auto">
          <a:xfrm flipV="1">
            <a:off x="5233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4929188" y="5792788"/>
            <a:ext cx="304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86" name="Line 20"/>
          <p:cNvSpPr>
            <a:spLocks noChangeShapeType="1"/>
          </p:cNvSpPr>
          <p:nvPr/>
        </p:nvSpPr>
        <p:spPr bwMode="auto">
          <a:xfrm flipH="1">
            <a:off x="13636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7" name="Line 21"/>
          <p:cNvSpPr>
            <a:spLocks noChangeShapeType="1"/>
          </p:cNvSpPr>
          <p:nvPr/>
        </p:nvSpPr>
        <p:spPr bwMode="auto">
          <a:xfrm>
            <a:off x="13636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8" name="Line 22"/>
          <p:cNvSpPr>
            <a:spLocks noChangeShapeType="1"/>
          </p:cNvSpPr>
          <p:nvPr/>
        </p:nvSpPr>
        <p:spPr bwMode="auto">
          <a:xfrm flipV="1">
            <a:off x="1668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1363663" y="6321425"/>
            <a:ext cx="3048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0" name="Text Box 24"/>
          <p:cNvSpPr txBox="1">
            <a:spLocks noChangeArrowheads="1"/>
          </p:cNvSpPr>
          <p:nvPr/>
        </p:nvSpPr>
        <p:spPr bwMode="auto">
          <a:xfrm>
            <a:off x="53101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191" name="Line 26"/>
          <p:cNvSpPr>
            <a:spLocks noChangeShapeType="1"/>
          </p:cNvSpPr>
          <p:nvPr/>
        </p:nvSpPr>
        <p:spPr bwMode="auto">
          <a:xfrm flipH="1">
            <a:off x="24304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2" name="Line 27"/>
          <p:cNvSpPr>
            <a:spLocks noChangeShapeType="1"/>
          </p:cNvSpPr>
          <p:nvPr/>
        </p:nvSpPr>
        <p:spPr bwMode="auto">
          <a:xfrm>
            <a:off x="2430463" y="64738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3" name="Line 28"/>
          <p:cNvSpPr>
            <a:spLocks noChangeShapeType="1"/>
          </p:cNvSpPr>
          <p:nvPr/>
        </p:nvSpPr>
        <p:spPr bwMode="auto">
          <a:xfrm flipV="1">
            <a:off x="2735263" y="5788025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4" name="Rectangle 29"/>
          <p:cNvSpPr>
            <a:spLocks noChangeArrowheads="1"/>
          </p:cNvSpPr>
          <p:nvPr/>
        </p:nvSpPr>
        <p:spPr bwMode="auto">
          <a:xfrm>
            <a:off x="2430463" y="5864225"/>
            <a:ext cx="304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195" name="Text Box 30"/>
          <p:cNvSpPr txBox="1">
            <a:spLocks noChangeArrowheads="1"/>
          </p:cNvSpPr>
          <p:nvPr/>
        </p:nvSpPr>
        <p:spPr bwMode="auto">
          <a:xfrm>
            <a:off x="2735263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196" name="Line 31"/>
          <p:cNvSpPr>
            <a:spLocks noChangeShapeType="1"/>
          </p:cNvSpPr>
          <p:nvPr/>
        </p:nvSpPr>
        <p:spPr bwMode="auto">
          <a:xfrm flipH="1">
            <a:off x="59959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7" name="Line 32"/>
          <p:cNvSpPr>
            <a:spLocks noChangeShapeType="1"/>
          </p:cNvSpPr>
          <p:nvPr/>
        </p:nvSpPr>
        <p:spPr bwMode="auto">
          <a:xfrm>
            <a:off x="5995988" y="64023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8" name="Line 33"/>
          <p:cNvSpPr>
            <a:spLocks noChangeShapeType="1"/>
          </p:cNvSpPr>
          <p:nvPr/>
        </p:nvSpPr>
        <p:spPr bwMode="auto">
          <a:xfrm flipV="1">
            <a:off x="6300788" y="5716588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99" name="Rectangle 34"/>
          <p:cNvSpPr>
            <a:spLocks noChangeArrowheads="1"/>
          </p:cNvSpPr>
          <p:nvPr/>
        </p:nvSpPr>
        <p:spPr bwMode="auto">
          <a:xfrm>
            <a:off x="5995988" y="6249988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0" name="Text Box 35"/>
          <p:cNvSpPr txBox="1">
            <a:spLocks noChangeArrowheads="1"/>
          </p:cNvSpPr>
          <p:nvPr/>
        </p:nvSpPr>
        <p:spPr bwMode="auto">
          <a:xfrm>
            <a:off x="6300788" y="60213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K</a:t>
            </a:r>
            <a:endParaRPr kumimoji="0" lang="en-US" altLang="zh-TW" sz="1800" b="1" i="1" baseline="-25000">
              <a:latin typeface="Times New Roman" pitchFamily="18" charset="0"/>
            </a:endParaRPr>
          </a:p>
        </p:txBody>
      </p:sp>
      <p:sp>
        <p:nvSpPr>
          <p:cNvPr id="135201" name="AutoShape 36"/>
          <p:cNvSpPr>
            <a:spLocks noChangeArrowheads="1"/>
          </p:cNvSpPr>
          <p:nvPr/>
        </p:nvSpPr>
        <p:spPr bwMode="auto">
          <a:xfrm flipH="1">
            <a:off x="1331913" y="5373688"/>
            <a:ext cx="1304925" cy="330200"/>
          </a:xfrm>
          <a:prstGeom prst="curvedDownArrow">
            <a:avLst>
              <a:gd name="adj1" fmla="val 75068"/>
              <a:gd name="adj2" fmla="val 15015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35202" name="Text Box 24"/>
          <p:cNvSpPr txBox="1">
            <a:spLocks noChangeArrowheads="1"/>
          </p:cNvSpPr>
          <p:nvPr/>
        </p:nvSpPr>
        <p:spPr bwMode="auto">
          <a:xfrm>
            <a:off x="1704975" y="60928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800" b="1" i="1">
                <a:latin typeface="Times New Roman" pitchFamily="18" charset="0"/>
              </a:rPr>
              <a:t>mc</a:t>
            </a:r>
            <a:r>
              <a:rPr kumimoji="0" lang="en-US" altLang="zh-TW" sz="1800" b="1" i="1" baseline="30000">
                <a:latin typeface="Times New Roman" pitchFamily="18" charset="0"/>
              </a:rPr>
              <a:t>2</a:t>
            </a:r>
            <a:endParaRPr kumimoji="0" lang="en-US" altLang="zh-TW" sz="1800" b="1" i="1">
              <a:latin typeface="Times New Roman" pitchFamily="18" charset="0"/>
            </a:endParaRPr>
          </a:p>
        </p:txBody>
      </p:sp>
      <p:sp>
        <p:nvSpPr>
          <p:cNvPr id="135203" name="Oval 4"/>
          <p:cNvSpPr>
            <a:spLocks noChangeArrowheads="1"/>
          </p:cNvSpPr>
          <p:nvPr/>
        </p:nvSpPr>
        <p:spPr bwMode="auto">
          <a:xfrm>
            <a:off x="1841500" y="3135313"/>
            <a:ext cx="631825" cy="63341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/>
              <p:nvPr/>
            </p:nvSpPr>
            <p:spPr bwMode="auto">
              <a:xfrm>
                <a:off x="4172340" y="902494"/>
                <a:ext cx="2215222" cy="992708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86438F0-1C22-7046-B2A8-00FC0819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40" y="902494"/>
                <a:ext cx="2215222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/>
              <p:nvPr/>
            </p:nvSpPr>
            <p:spPr bwMode="auto">
              <a:xfrm>
                <a:off x="4177475" y="3142878"/>
                <a:ext cx="1619161" cy="397096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4462AEA-955B-BD46-9190-929147D5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475" y="3142878"/>
                <a:ext cx="1619161" cy="397096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/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D6B612E-10CE-8A45-AD35-06CE74F5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50" y="4101281"/>
                <a:ext cx="2423869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BB0729D-A8D8-C6DD-6795-749E1B6B22D6}"/>
              </a:ext>
            </a:extLst>
          </p:cNvPr>
          <p:cNvSpPr txBox="1"/>
          <p:nvPr/>
        </p:nvSpPr>
        <p:spPr>
          <a:xfrm>
            <a:off x="2401532" y="340607"/>
            <a:ext cx="3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完全非彈性碰撞的質量不守恆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7405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DA2B1-B569-4FED-B249-F533B13ED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7" b="54330"/>
          <a:stretch/>
        </p:blipFill>
        <p:spPr>
          <a:xfrm>
            <a:off x="789332" y="2276872"/>
            <a:ext cx="4032448" cy="303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3753C-34AD-A216-1132-8623F4F72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829" b="50882"/>
          <a:stretch/>
        </p:blipFill>
        <p:spPr>
          <a:xfrm>
            <a:off x="4958458" y="2276872"/>
            <a:ext cx="3600400" cy="3037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5DD42-5D6D-125F-82B6-35C025074DDB}"/>
              </a:ext>
            </a:extLst>
          </p:cNvPr>
          <p:cNvSpPr txBox="1"/>
          <p:nvPr/>
        </p:nvSpPr>
        <p:spPr bwMode="auto">
          <a:xfrm>
            <a:off x="819354" y="908720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假設某時間時，瞬間波函數可以寫成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/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18F208-84FF-2749-05FF-59FD6CDB9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847" y="896889"/>
                <a:ext cx="1014297" cy="392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3B999C-F0CC-B98E-40B1-751B1A7CEBD7}"/>
              </a:ext>
            </a:extLst>
          </p:cNvPr>
          <p:cNvSpPr txBox="1"/>
          <p:nvPr/>
        </p:nvSpPr>
        <p:spPr bwMode="auto">
          <a:xfrm>
            <a:off x="789332" y="1419960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考慮其歸一化條件，並計算機率密度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57269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4ABF2-407F-BE8C-54BF-0835D32B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" y="188640"/>
            <a:ext cx="790890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3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ChangeArrowheads="1"/>
          </p:cNvSpPr>
          <p:nvPr/>
        </p:nvSpPr>
        <p:spPr bwMode="auto">
          <a:xfrm>
            <a:off x="5076056" y="4082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26980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/>
              <p:nvPr/>
            </p:nvSpPr>
            <p:spPr>
              <a:xfrm>
                <a:off x="973416" y="3179980"/>
                <a:ext cx="180959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51191E3-082B-EE4B-99EC-6C99BE57F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16" y="3179980"/>
                <a:ext cx="1809598" cy="555858"/>
              </a:xfrm>
              <a:prstGeom prst="rect">
                <a:avLst/>
              </a:prstGeom>
              <a:blipFill>
                <a:blip r:embed="rId2"/>
                <a:stretch>
                  <a:fillRect l="-2083" r="-6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/>
              <p:nvPr/>
            </p:nvSpPr>
            <p:spPr>
              <a:xfrm>
                <a:off x="982747" y="1783218"/>
                <a:ext cx="7393884" cy="970330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𝑢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/>
                                                      <a:cs typeface="Times New Roman" panose="02020603050405020304" pitchFamily="18" charset="0"/>
                                                    </a:rPr>
                                                    <m:t>𝑐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3A53B82-3F4D-A74A-A147-0AAB2AC5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47" y="1783218"/>
                <a:ext cx="7393884" cy="970330"/>
              </a:xfrm>
              <a:prstGeom prst="rect">
                <a:avLst/>
              </a:prstGeom>
              <a:blipFill>
                <a:blip r:embed="rId6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7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00709" name="Rectangle 14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charset="0"/>
            </a:endParaRPr>
          </a:p>
        </p:txBody>
      </p:sp>
      <p:sp>
        <p:nvSpPr>
          <p:cNvPr id="200713" name="文字方塊 14"/>
          <p:cNvSpPr txBox="1">
            <a:spLocks noChangeArrowheads="1"/>
          </p:cNvSpPr>
          <p:nvPr/>
        </p:nvSpPr>
        <p:spPr bwMode="auto">
          <a:xfrm>
            <a:off x="1522659" y="2240788"/>
            <a:ext cx="7203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Arial" charset="0"/>
              </a:rPr>
              <a:t>這就是質量的現代定義！對一個基本粒子是一個定值常數。</a:t>
            </a:r>
          </a:p>
        </p:txBody>
      </p:sp>
      <p:sp>
        <p:nvSpPr>
          <p:cNvPr id="16" name="文字方塊 4"/>
          <p:cNvSpPr txBox="1">
            <a:spLocks noChangeArrowheads="1"/>
          </p:cNvSpPr>
          <p:nvPr/>
        </p:nvSpPr>
        <p:spPr bwMode="auto">
          <a:xfrm>
            <a:off x="1522660" y="1839246"/>
            <a:ext cx="568625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cs typeface="Times New Roman" pitchFamily="18" charset="0"/>
              </a:rPr>
              <a:t>動量越大，能量就越大。這兩個量都可以直接測量。</a:t>
            </a:r>
          </a:p>
        </p:txBody>
      </p:sp>
      <p:pic>
        <p:nvPicPr>
          <p:cNvPr id="17" name="Picture 2" descr="&amp;lt;strong&amp;gt;Figure 2.&amp;lt;/strong&amp;gt; Event recorded with the CMS detector in 2012 at a proton-proton centre-of-mass energy of 8 TeV. The event shows characteristics expected from the decay of the SM Higgs boson to a pair of Z bosons, one of which subsequently decays to a pair of electrons (green lines and green towers) and the other Z decays to a pair of muons (red lines). The event could also be due to known standard model background processes.&amp;lt;br /&amp;gt;&amp;lt;a href=&amp;quot;https://cdsweb.cern.ch/record/1459462/&amp;quot;&amp;gt;DOWNLOAD high-resolution images&amp;lt;/a&amp;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63" y="2689499"/>
            <a:ext cx="4484256" cy="28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5CB09-390B-7E4F-95E4-4FF05D6BC68E}"/>
                  </a:ext>
                </a:extLst>
              </p:cNvPr>
              <p:cNvSpPr txBox="1"/>
              <p:nvPr/>
            </p:nvSpPr>
            <p:spPr>
              <a:xfrm>
                <a:off x="1595263" y="1106926"/>
                <a:ext cx="1867306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395CB09-390B-7E4F-95E4-4FF05D6BC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63" y="1106926"/>
                <a:ext cx="1867306" cy="555858"/>
              </a:xfrm>
              <a:prstGeom prst="rect">
                <a:avLst/>
              </a:prstGeom>
              <a:blipFill>
                <a:blip r:embed="rId3"/>
                <a:stretch>
                  <a:fillRect l="-6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4BF4A-4D66-3C09-F2B4-456A44B25539}"/>
                  </a:ext>
                </a:extLst>
              </p:cNvPr>
              <p:cNvSpPr txBox="1"/>
              <p:nvPr/>
            </p:nvSpPr>
            <p:spPr>
              <a:xfrm>
                <a:off x="3647661" y="1252331"/>
                <a:ext cx="507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這個式子更加好用，因為</a:t>
                </a:r>
                <a:r>
                  <a:rPr lang="zh-TW" altLang="en-US" b="0" dirty="0">
                    <a:cs typeface="Times New Roman" panose="02020603050405020304" pitchFamily="18" charset="0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難測量。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A4BF4A-4D66-3C09-F2B4-456A44B2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61" y="1252331"/>
                <a:ext cx="5078896" cy="369332"/>
              </a:xfrm>
              <a:prstGeom prst="rect">
                <a:avLst/>
              </a:prstGeom>
              <a:blipFill>
                <a:blip r:embed="rId4"/>
                <a:stretch>
                  <a:fillRect l="-998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3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文字方塊 3"/>
          <p:cNvSpPr txBox="1">
            <a:spLocks noChangeArrowheads="1"/>
          </p:cNvSpPr>
          <p:nvPr/>
        </p:nvSpPr>
        <p:spPr bwMode="auto">
          <a:xfrm>
            <a:off x="1797050" y="5080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注意光子是以光速 </a:t>
            </a:r>
            <a:r>
              <a:rPr kumimoji="0" lang="en-US" altLang="zh-TW" sz="1800" i="1" dirty="0">
                <a:latin typeface="Times New Roman" pitchFamily="18" charset="0"/>
              </a:rPr>
              <a:t>c</a:t>
            </a:r>
            <a:r>
              <a:rPr kumimoji="0" lang="zh-TW" altLang="en-US" sz="1800" dirty="0">
                <a:latin typeface="Arial" pitchFamily="34" charset="0"/>
              </a:rPr>
              <a:t> 前進： </a:t>
            </a:r>
          </a:p>
        </p:txBody>
      </p:sp>
      <p:sp>
        <p:nvSpPr>
          <p:cNvPr id="131075" name="文字方塊 5"/>
          <p:cNvSpPr txBox="1">
            <a:spLocks noChangeArrowheads="1"/>
          </p:cNvSpPr>
          <p:nvPr/>
        </p:nvSpPr>
        <p:spPr bwMode="auto">
          <a:xfrm>
            <a:off x="1870075" y="23336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>
                <a:latin typeface="Arial" pitchFamily="34" charset="0"/>
              </a:rPr>
              <a:t>除非</a:t>
            </a:r>
          </a:p>
        </p:txBody>
      </p:sp>
      <p:sp>
        <p:nvSpPr>
          <p:cNvPr id="131077" name="文字方塊 7"/>
          <p:cNvSpPr txBox="1">
            <a:spLocks noChangeArrowheads="1"/>
          </p:cNvSpPr>
          <p:nvPr/>
        </p:nvSpPr>
        <p:spPr bwMode="auto">
          <a:xfrm>
            <a:off x="1870075" y="3214132"/>
            <a:ext cx="702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事實上從馬克斯威爾方程式可推得電磁波的能量與動量密度成正比：</a:t>
            </a:r>
          </a:p>
        </p:txBody>
      </p:sp>
      <p:sp>
        <p:nvSpPr>
          <p:cNvPr id="131080" name="文字方塊 11"/>
          <p:cNvSpPr txBox="1">
            <a:spLocks noChangeArrowheads="1"/>
          </p:cNvSpPr>
          <p:nvPr/>
        </p:nvSpPr>
        <p:spPr bwMode="auto">
          <a:xfrm>
            <a:off x="1906588" y="5295345"/>
            <a:ext cx="317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因此光子質量為零，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Massless</a:t>
            </a:r>
            <a:endParaRPr kumimoji="0" lang="zh-TW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81" name="文字方塊 12"/>
          <p:cNvSpPr txBox="1">
            <a:spLocks noChangeArrowheads="1"/>
          </p:cNvSpPr>
          <p:nvPr/>
        </p:nvSpPr>
        <p:spPr bwMode="auto">
          <a:xfrm>
            <a:off x="1870075" y="5806520"/>
            <a:ext cx="434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Arial" pitchFamily="34" charset="0"/>
              </a:rPr>
              <a:t>無質量的粒子必定以光速前進。</a:t>
            </a:r>
          </a:p>
        </p:txBody>
      </p:sp>
      <p:sp>
        <p:nvSpPr>
          <p:cNvPr id="131082" name="AutoShape 11"/>
          <p:cNvSpPr>
            <a:spLocks noChangeArrowheads="1"/>
          </p:cNvSpPr>
          <p:nvPr/>
        </p:nvSpPr>
        <p:spPr bwMode="auto">
          <a:xfrm>
            <a:off x="4827588" y="1274763"/>
            <a:ext cx="1584325" cy="6477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/>
              <p:nvPr/>
            </p:nvSpPr>
            <p:spPr bwMode="auto">
              <a:xfrm>
                <a:off x="1870075" y="1051692"/>
                <a:ext cx="2342436" cy="992708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groupChr>
                        <m:groupChrPr>
                          <m:chr m:val="→"/>
                          <m:pos m:val="to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groupCh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05D792E-6B5F-234D-B0E9-16C30FC3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075" y="1051692"/>
                <a:ext cx="2342436" cy="992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/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solidFill>
                <a:srgbClr val="FFFDAB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649E98A-DFE5-0A4E-A71A-48B45328D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556" y="2368590"/>
                <a:ext cx="8699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/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565924F-421A-924B-914B-EE4F0871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3774616"/>
                <a:ext cx="1087285" cy="369332"/>
              </a:xfrm>
              <a:prstGeom prst="rect">
                <a:avLst/>
              </a:prstGeom>
              <a:blipFill>
                <a:blip r:embed="rId4"/>
                <a:stretch>
                  <a:fillRect t="-13333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/>
              <p:nvPr/>
            </p:nvSpPr>
            <p:spPr bwMode="auto">
              <a:xfrm>
                <a:off x="1961601" y="4429100"/>
                <a:ext cx="2134815" cy="648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2C8A3D6-C5F6-174E-A623-45170D03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1601" y="4429100"/>
                <a:ext cx="2134815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17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6" r="27727" b="2586"/>
          <a:stretch>
            <a:fillRect/>
          </a:stretch>
        </p:blipFill>
        <p:spPr bwMode="auto">
          <a:xfrm>
            <a:off x="2529347" y="539185"/>
            <a:ext cx="1356793" cy="2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文字方塊 5"/>
          <p:cNvSpPr txBox="1">
            <a:spLocks noChangeArrowheads="1"/>
          </p:cNvSpPr>
          <p:nvPr/>
        </p:nvSpPr>
        <p:spPr bwMode="auto">
          <a:xfrm>
            <a:off x="4041746" y="509876"/>
            <a:ext cx="2720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2 body Decay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 二體衰變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/>
              <p:nvPr/>
            </p:nvSpPr>
            <p:spPr>
              <a:xfrm>
                <a:off x="3548936" y="2927512"/>
                <a:ext cx="1712981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E4077-7716-A148-9211-67BE1AA5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36" y="2927512"/>
                <a:ext cx="1712981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386B9B-12EB-0EA9-F794-A1F46D765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2"/>
          <a:stretch/>
        </p:blipFill>
        <p:spPr bwMode="auto">
          <a:xfrm>
            <a:off x="2529347" y="914282"/>
            <a:ext cx="375012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9EAB2E-2797-A363-D5BF-AE130C0E70D6}"/>
              </a:ext>
            </a:extLst>
          </p:cNvPr>
          <p:cNvSpPr/>
          <p:nvPr/>
        </p:nvSpPr>
        <p:spPr>
          <a:xfrm>
            <a:off x="3516230" y="1516992"/>
            <a:ext cx="694481" cy="81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/>
              <p:nvPr/>
            </p:nvSpPr>
            <p:spPr>
              <a:xfrm>
                <a:off x="3548937" y="3365336"/>
                <a:ext cx="160869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42ACA-185B-8DB3-4288-3D11E2C5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37" y="3365336"/>
                <a:ext cx="1608696" cy="276999"/>
              </a:xfrm>
              <a:prstGeom prst="rect">
                <a:avLst/>
              </a:prstGeom>
              <a:blipFill>
                <a:blip r:embed="rId5"/>
                <a:stretch>
                  <a:fillRect t="-3043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2">
            <a:extLst>
              <a:ext uri="{FF2B5EF4-FFF2-40B4-BE49-F238E27FC236}">
                <a16:creationId xmlns:a16="http://schemas.microsoft.com/office/drawing/2014/main" id="{E240715D-3E99-DF28-F65B-B15040B4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113931"/>
            <a:ext cx="6588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每一個基本粒子的動量與能量都必須滿足</a:t>
            </a:r>
            <a:r>
              <a:rPr kumimoji="0" lang="en-US" altLang="zh-TW" sz="1800" dirty="0">
                <a:latin typeface="Times New Roman" pitchFamily="18" charset="0"/>
                <a:cs typeface="Times New Roman" pitchFamily="18" charset="0"/>
              </a:rPr>
              <a:t>on-shell</a:t>
            </a:r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條件</a:t>
            </a:r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A5CD792F-9F5A-3FDD-CCE9-01930C0F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62" y="5949483"/>
            <a:ext cx="767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800" dirty="0">
                <a:latin typeface="Times New Roman" pitchFamily="18" charset="0"/>
                <a:cs typeface="Times New Roman" pitchFamily="18" charset="0"/>
              </a:rPr>
              <a:t>運用以上幾個關係，就可解出產物粒子的動量與能量。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FED3D77C-BA47-6A7A-0678-2E321190CD97}"/>
                  </a:ext>
                </a:extLst>
              </p:cNvPr>
              <p:cNvSpPr txBox="1"/>
              <p:nvPr/>
            </p:nvSpPr>
            <p:spPr>
              <a:xfrm>
                <a:off x="6451240" y="4020668"/>
                <a:ext cx="180959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FED3D77C-BA47-6A7A-0678-2E321190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0" y="4020668"/>
                <a:ext cx="1809598" cy="555858"/>
              </a:xfrm>
              <a:prstGeom prst="rect">
                <a:avLst/>
              </a:prstGeom>
              <a:blipFill>
                <a:blip r:embed="rId6"/>
                <a:stretch>
                  <a:fillRect l="-2083" r="-6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20">
                <a:extLst>
                  <a:ext uri="{FF2B5EF4-FFF2-40B4-BE49-F238E27FC236}">
                    <a16:creationId xmlns:a16="http://schemas.microsoft.com/office/drawing/2014/main" id="{C85C2075-D14D-6482-0D5C-0F0710E83A9E}"/>
                  </a:ext>
                </a:extLst>
              </p:cNvPr>
              <p:cNvSpPr/>
              <p:nvPr/>
            </p:nvSpPr>
            <p:spPr>
              <a:xfrm>
                <a:off x="916618" y="4543750"/>
                <a:ext cx="2185919" cy="4280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20">
                <a:extLst>
                  <a:ext uri="{FF2B5EF4-FFF2-40B4-BE49-F238E27FC236}">
                    <a16:creationId xmlns:a16="http://schemas.microsoft.com/office/drawing/2014/main" id="{C85C2075-D14D-6482-0D5C-0F0710E8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8" y="4543750"/>
                <a:ext cx="2185919" cy="428002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B548DD-03FC-8F53-F9FD-1ED5A9DBBC77}"/>
              </a:ext>
            </a:extLst>
          </p:cNvPr>
          <p:cNvSpPr txBox="1"/>
          <p:nvPr/>
        </p:nvSpPr>
        <p:spPr bwMode="auto">
          <a:xfrm>
            <a:off x="899593" y="2906413"/>
            <a:ext cx="2509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Energy is conserved: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354A3-1A32-2820-06A7-23C67EF39C81}"/>
              </a:ext>
            </a:extLst>
          </p:cNvPr>
          <p:cNvSpPr txBox="1"/>
          <p:nvPr/>
        </p:nvSpPr>
        <p:spPr bwMode="auto">
          <a:xfrm>
            <a:off x="899592" y="3331352"/>
            <a:ext cx="2509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Momentum is conserved: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1E0629-C92D-952B-E53C-F9A93A1FC443}"/>
                  </a:ext>
                </a:extLst>
              </p:cNvPr>
              <p:cNvSpPr txBox="1"/>
              <p:nvPr/>
            </p:nvSpPr>
            <p:spPr>
              <a:xfrm>
                <a:off x="3102248" y="460940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因此能量可以以動量大小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1E0629-C92D-952B-E53C-F9A93A1FC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48" y="4609401"/>
                <a:ext cx="4572000" cy="369332"/>
              </a:xfrm>
              <a:prstGeom prst="rect">
                <a:avLst/>
              </a:prstGeom>
              <a:blipFill>
                <a:blip r:embed="rId8"/>
                <a:stretch>
                  <a:fillRect l="-1108" t="-9677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496F9-9DCD-EB60-A592-CE7550B31AD4}"/>
                  </a:ext>
                </a:extLst>
              </p:cNvPr>
              <p:cNvSpPr txBox="1"/>
              <p:nvPr/>
            </p:nvSpPr>
            <p:spPr>
              <a:xfrm>
                <a:off x="918762" y="5167779"/>
                <a:ext cx="6287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解題訣竅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：寫下各個粒子的動量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用上動量守恆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A496F9-9DCD-EB60-A592-CE7550B3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62" y="5167779"/>
                <a:ext cx="6287108" cy="369332"/>
              </a:xfrm>
              <a:prstGeom prst="rect">
                <a:avLst/>
              </a:prstGeom>
              <a:blipFill>
                <a:blip r:embed="rId9"/>
                <a:stretch>
                  <a:fillRect l="-806" t="-1379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3D23D-7223-F12A-8E8D-AC1ACD447C3B}"/>
                  </a:ext>
                </a:extLst>
              </p:cNvPr>
              <p:cNvSpPr txBox="1"/>
              <p:nvPr/>
            </p:nvSpPr>
            <p:spPr>
              <a:xfrm>
                <a:off x="916618" y="5545871"/>
                <a:ext cx="6676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latin typeface="Times New Roman" pitchFamily="18" charset="0"/>
                    <a:cs typeface="Times New Roman" pitchFamily="18" charset="0"/>
                  </a:rPr>
                  <a:t>將各個粒子的</a:t>
                </a:r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能量以其動量大小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latin typeface="Times New Roman" pitchFamily="18" charset="0"/>
                    <a:cs typeface="Times New Roman" pitchFamily="18" charset="0"/>
                  </a:rPr>
                  <a:t>表示。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用上能量守恆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D3D23D-7223-F12A-8E8D-AC1ACD447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8" y="5545871"/>
                <a:ext cx="6676877" cy="369332"/>
              </a:xfrm>
              <a:prstGeom prst="rect">
                <a:avLst/>
              </a:prstGeom>
              <a:blipFill>
                <a:blip r:embed="rId10"/>
                <a:stretch>
                  <a:fillRect l="-759"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Oval 2"/>
          <p:cNvSpPr>
            <a:spLocks noChangeArrowheads="1"/>
          </p:cNvSpPr>
          <p:nvPr/>
        </p:nvSpPr>
        <p:spPr bwMode="auto">
          <a:xfrm>
            <a:off x="3455700" y="2119821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0" name="Oval 3"/>
          <p:cNvSpPr>
            <a:spLocks noChangeArrowheads="1"/>
          </p:cNvSpPr>
          <p:nvPr/>
        </p:nvSpPr>
        <p:spPr bwMode="auto">
          <a:xfrm>
            <a:off x="5221000" y="2119821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1" name="Oval 4"/>
          <p:cNvSpPr>
            <a:spLocks noChangeArrowheads="1"/>
          </p:cNvSpPr>
          <p:nvPr/>
        </p:nvSpPr>
        <p:spPr bwMode="auto">
          <a:xfrm>
            <a:off x="4185351" y="770355"/>
            <a:ext cx="631825" cy="63341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2" name="Line 6"/>
          <p:cNvSpPr>
            <a:spLocks noChangeShapeType="1"/>
          </p:cNvSpPr>
          <p:nvPr/>
        </p:nvSpPr>
        <p:spPr bwMode="auto">
          <a:xfrm flipH="1">
            <a:off x="2940397" y="1967422"/>
            <a:ext cx="6232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>
            <a:off x="5292437" y="1975359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Text Box 8"/>
              <p:cNvSpPr txBox="1">
                <a:spLocks noChangeArrowheads="1"/>
              </p:cNvSpPr>
              <p:nvPr/>
            </p:nvSpPr>
            <p:spPr bwMode="auto">
              <a:xfrm>
                <a:off x="3563650" y="1580071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029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650" y="1580071"/>
                <a:ext cx="179387" cy="276999"/>
              </a:xfrm>
              <a:prstGeom prst="rect">
                <a:avLst/>
              </a:prstGeom>
              <a:blipFill>
                <a:blip r:embed="rId2"/>
                <a:stretch>
                  <a:fillRect l="-33333" t="-30435" r="-33333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7" name="Rectangle 2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298" name="Rectangle 2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2840796" y="6099440"/>
            <a:ext cx="478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FF0000"/>
                </a:solidFill>
                <a:latin typeface="Arial" pitchFamily="34" charset="0"/>
              </a:rPr>
              <a:t>衰變產物的總質量必須小於衰變粒子的質量</a:t>
            </a:r>
            <a:r>
              <a:rPr kumimoji="0" lang="en-US" altLang="zh-TW" sz="1800" dirty="0">
                <a:solidFill>
                  <a:srgbClr val="FF0000"/>
                </a:solidFill>
                <a:latin typeface="Arial" pitchFamily="34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33898" y="3456260"/>
                <a:ext cx="511416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由能量守恆可以得出產物粒子的能量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98" y="3456260"/>
                <a:ext cx="5114163" cy="391582"/>
              </a:xfrm>
              <a:prstGeom prst="rect">
                <a:avLst/>
              </a:prstGeom>
              <a:blipFill>
                <a:blip r:embed="rId3"/>
                <a:stretch>
                  <a:fillRect l="-990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67011" y="3871226"/>
                <a:ext cx="1395982" cy="397096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3871226"/>
                <a:ext cx="1395982" cy="397096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559192" y="3822610"/>
                <a:ext cx="1385123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92" y="3822610"/>
                <a:ext cx="1385123" cy="610936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717375" y="5730108"/>
            <a:ext cx="64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產物粒子的能量與動量大小都是固定的值，可以計算出來！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767011" y="6078367"/>
                <a:ext cx="1072730" cy="369332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6078367"/>
                <a:ext cx="10727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/>
              <p:nvPr/>
            </p:nvSpPr>
            <p:spPr>
              <a:xfrm>
                <a:off x="1767011" y="5073315"/>
                <a:ext cx="2219743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BAD705FB-6FDE-954B-8360-F6C4BD1EC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5073315"/>
                <a:ext cx="2219743" cy="646331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7891" y="1591812"/>
                <a:ext cx="1793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kumimoji="0" lang="en-US" altLang="zh-TW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8">
                <a:extLst>
                  <a:ext uri="{FF2B5EF4-FFF2-40B4-BE49-F238E27FC236}">
                    <a16:creationId xmlns:a16="http://schemas.microsoft.com/office/drawing/2014/main" id="{CA30DBA3-D4A7-7349-AF4E-6D3F28AE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7891" y="1591812"/>
                <a:ext cx="179387" cy="276999"/>
              </a:xfrm>
              <a:prstGeom prst="rect">
                <a:avLst/>
              </a:prstGeom>
              <a:blipFill>
                <a:blip r:embed="rId8"/>
                <a:stretch>
                  <a:fillRect l="-26667" t="-30435" r="-106667" b="-26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/>
              <p:nvPr/>
            </p:nvSpPr>
            <p:spPr>
              <a:xfrm>
                <a:off x="1767011" y="3044277"/>
                <a:ext cx="2165220" cy="299249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C2ABB-98B8-2A48-8743-0C343FB2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1" y="3044277"/>
                <a:ext cx="2165220" cy="299249"/>
              </a:xfrm>
              <a:prstGeom prst="rect">
                <a:avLst/>
              </a:prstGeom>
              <a:blipFill>
                <a:blip r:embed="rId9"/>
                <a:stretch>
                  <a:fillRect t="-2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/>
              <p:nvPr/>
            </p:nvSpPr>
            <p:spPr>
              <a:xfrm>
                <a:off x="1717375" y="285842"/>
                <a:ext cx="565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產物相同時的二體衰變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，選擇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靜止座標系</a:t>
                </a:r>
              </a:p>
            </p:txBody>
          </p:sp>
        </mc:Choice>
        <mc:Fallback xmlns="">
          <p:sp>
            <p:nvSpPr>
              <p:cNvPr id="8" name="文字方塊 5">
                <a:extLst>
                  <a:ext uri="{FF2B5EF4-FFF2-40B4-BE49-F238E27FC236}">
                    <a16:creationId xmlns:a16="http://schemas.microsoft.com/office/drawing/2014/main" id="{51229A4A-09B0-EE84-0699-AE14F387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75" y="285842"/>
                <a:ext cx="5659733" cy="369332"/>
              </a:xfrm>
              <a:prstGeom prst="rect">
                <a:avLst/>
              </a:prstGeom>
              <a:blipFill>
                <a:blip r:embed="rId10"/>
                <a:stretch>
                  <a:fillRect l="-89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/>
              <p:nvPr/>
            </p:nvSpPr>
            <p:spPr>
              <a:xfrm>
                <a:off x="3559192" y="4475501"/>
                <a:ext cx="1809598" cy="555858"/>
              </a:xfrm>
              <a:prstGeom prst="rect">
                <a:avLst/>
              </a:prstGeom>
              <a:solidFill>
                <a:srgbClr val="FFFDAB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zh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TW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">
                <a:extLst>
                  <a:ext uri="{FF2B5EF4-FFF2-40B4-BE49-F238E27FC236}">
                    <a16:creationId xmlns:a16="http://schemas.microsoft.com/office/drawing/2014/main" id="{8B2DAB3A-FE9E-C452-5120-7CEB9D872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92" y="4475501"/>
                <a:ext cx="1809598" cy="555858"/>
              </a:xfrm>
              <a:prstGeom prst="rect">
                <a:avLst/>
              </a:prstGeom>
              <a:blipFill>
                <a:blip r:embed="rId11"/>
                <a:stretch>
                  <a:fillRect l="-2797" r="-69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16767D8F-8623-B5EE-C6C6-D2C076F68FD3}"/>
                  </a:ext>
                </a:extLst>
              </p:cNvPr>
              <p:cNvSpPr txBox="1"/>
              <p:nvPr/>
            </p:nvSpPr>
            <p:spPr>
              <a:xfrm>
                <a:off x="1733898" y="2596901"/>
                <a:ext cx="666466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由動量守恆知道產物粒子動量大小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相同，因此能量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相等！</a:t>
                </a:r>
              </a:p>
            </p:txBody>
          </p:sp>
        </mc:Choice>
        <mc:Fallback xmlns="">
          <p:sp>
            <p:nvSpPr>
              <p:cNvPr id="10" name="文字方塊 2">
                <a:extLst>
                  <a:ext uri="{FF2B5EF4-FFF2-40B4-BE49-F238E27FC236}">
                    <a16:creationId xmlns:a16="http://schemas.microsoft.com/office/drawing/2014/main" id="{16767D8F-8623-B5EE-C6C6-D2C076F6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898" y="2596901"/>
                <a:ext cx="6664666" cy="391582"/>
              </a:xfrm>
              <a:prstGeom prst="rect">
                <a:avLst/>
              </a:prstGeom>
              <a:blipFill>
                <a:blip r:embed="rId12"/>
                <a:stretch>
                  <a:fillRect l="-760" t="-125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B345AF-81AE-D803-F2A9-A22DA980577A}"/>
              </a:ext>
            </a:extLst>
          </p:cNvPr>
          <p:cNvSpPr txBox="1"/>
          <p:nvPr/>
        </p:nvSpPr>
        <p:spPr>
          <a:xfrm>
            <a:off x="1767011" y="4580277"/>
            <a:ext cx="199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對單一粒子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0181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/>
      <p:bldP spid="5" grpId="0"/>
      <p:bldP spid="24" grpId="0" animBg="1"/>
      <p:bldP spid="22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9954</TotalTime>
  <Words>2652</Words>
  <Application>Microsoft Macintosh PowerPoint</Application>
  <PresentationFormat>On-screen Show (4:3)</PresentationFormat>
  <Paragraphs>330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631</cp:revision>
  <dcterms:created xsi:type="dcterms:W3CDTF">2008-03-17T12:32:20Z</dcterms:created>
  <dcterms:modified xsi:type="dcterms:W3CDTF">2024-10-20T21:24:31Z</dcterms:modified>
</cp:coreProperties>
</file>