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31" r:id="rId2"/>
    <p:sldId id="469" r:id="rId3"/>
    <p:sldId id="466" r:id="rId4"/>
    <p:sldId id="467" r:id="rId5"/>
    <p:sldId id="640" r:id="rId6"/>
    <p:sldId id="472" r:id="rId7"/>
    <p:sldId id="1585" r:id="rId8"/>
    <p:sldId id="387" r:id="rId9"/>
    <p:sldId id="388" r:id="rId10"/>
    <p:sldId id="1586" r:id="rId11"/>
    <p:sldId id="458" r:id="rId12"/>
    <p:sldId id="494" r:id="rId13"/>
    <p:sldId id="493" r:id="rId14"/>
    <p:sldId id="381" r:id="rId15"/>
    <p:sldId id="485" r:id="rId16"/>
    <p:sldId id="259" r:id="rId17"/>
    <p:sldId id="650" r:id="rId18"/>
    <p:sldId id="503" r:id="rId19"/>
    <p:sldId id="312" r:id="rId20"/>
    <p:sldId id="509" r:id="rId21"/>
    <p:sldId id="1587" r:id="rId22"/>
    <p:sldId id="504" r:id="rId23"/>
    <p:sldId id="562" r:id="rId24"/>
    <p:sldId id="563" r:id="rId25"/>
    <p:sldId id="564" r:id="rId26"/>
    <p:sldId id="628" r:id="rId27"/>
    <p:sldId id="435" r:id="rId28"/>
    <p:sldId id="269" r:id="rId29"/>
    <p:sldId id="431" r:id="rId30"/>
    <p:sldId id="428" r:id="rId31"/>
    <p:sldId id="271" r:id="rId32"/>
    <p:sldId id="432" r:id="rId33"/>
    <p:sldId id="597" r:id="rId34"/>
    <p:sldId id="1572" r:id="rId35"/>
    <p:sldId id="1588" r:id="rId36"/>
    <p:sldId id="1589" r:id="rId37"/>
    <p:sldId id="1784" r:id="rId38"/>
    <p:sldId id="1785" r:id="rId39"/>
    <p:sldId id="1786" r:id="rId4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BFFFC"/>
    <a:srgbClr val="CCFFFF"/>
    <a:srgbClr val="FF0000"/>
    <a:srgbClr val="CEFEF7"/>
    <a:srgbClr val="CCECFF"/>
    <a:srgbClr val="D9EDE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65" autoAdjust="0"/>
    <p:restoredTop sz="94660"/>
  </p:normalViewPr>
  <p:slideViewPr>
    <p:cSldViewPr>
      <p:cViewPr varScale="1">
        <p:scale>
          <a:sx n="115" d="100"/>
          <a:sy n="115" d="100"/>
        </p:scale>
        <p:origin x="1504" y="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5ED82-833C-7046-B671-23B881C2AB99}" type="datetimeFigureOut">
              <a:rPr lang="en-US" altLang="zh-TW" smtClean="0"/>
              <a:t>5/24/25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07FB5-9D27-DB48-87FC-724E479AA63A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224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7547B-2A55-4287-B40B-26C078F06CAC}" type="datetimeFigureOut">
              <a:rPr lang="zh-TW" altLang="en-US" smtClean="0"/>
              <a:t>2025/5/24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919A7-261A-4279-AD93-62379E7B98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03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A1D31-6C17-4434-B88C-260A1A5514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1639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CD29A-264E-4715-95DE-F09589F69B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991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298E8-F0A6-4F68-ACC0-87089090D1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7269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5BBF2-9EFD-4369-A63F-203551160C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513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478C0-3B89-41BC-8EF2-1B40606B64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6639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DE3EB-F659-45E4-B451-3D85B07489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378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EB560-046D-4CDF-B6F8-BB87DE9DD2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261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78186-3EB9-4DF5-902F-4F1E521F6A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7696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F6B59-8528-4CDD-A231-C6BD82C9F3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4567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D0FC7-BD6C-4472-9653-1663D03BDB5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797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78166-7D19-42F2-B26D-C27F5F069D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283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014DB-6432-43E5-B838-5ED9FECD585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560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99228EB5-2DCD-44E2-86A4-AECDC7A205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8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1.jpe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00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jpeg"/><Relationship Id="rId7" Type="http://schemas.openxmlformats.org/officeDocument/2006/relationships/image" Target="../media/image38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40.png"/><Relationship Id="rId9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../media/image33.jpeg"/><Relationship Id="rId21" Type="http://schemas.openxmlformats.org/officeDocument/2006/relationships/image" Target="NULL"/><Relationship Id="rId7" Type="http://schemas.openxmlformats.org/officeDocument/2006/relationships/image" Target="../media/image35.jpeg"/><Relationship Id="rId17" Type="http://schemas.openxmlformats.org/officeDocument/2006/relationships/image" Target="NULL"/><Relationship Id="rId2" Type="http://schemas.openxmlformats.org/officeDocument/2006/relationships/image" Target="../media/image32.jpeg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6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0.png"/><Relationship Id="rId5" Type="http://schemas.openxmlformats.org/officeDocument/2006/relationships/image" Target="../media/image620.png"/><Relationship Id="rId4" Type="http://schemas.openxmlformats.org/officeDocument/2006/relationships/image" Target="../media/image5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1.png"/><Relationship Id="rId5" Type="http://schemas.openxmlformats.org/officeDocument/2006/relationships/image" Target="../media/image670.png"/><Relationship Id="rId4" Type="http://schemas.openxmlformats.org/officeDocument/2006/relationships/image" Target="../media/image660.png"/></Relationships>
</file>

<file path=ppt/slides/_rels/slide3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9.png"/><Relationship Id="rId3" Type="http://schemas.openxmlformats.org/officeDocument/2006/relationships/image" Target="../media/image44.jpeg"/><Relationship Id="rId21" Type="http://schemas.openxmlformats.org/officeDocument/2006/relationships/image" Target="../media/image106.png"/><Relationship Id="rId7" Type="http://schemas.openxmlformats.org/officeDocument/2006/relationships/image" Target="../media/image104.png"/><Relationship Id="rId17" Type="http://schemas.openxmlformats.org/officeDocument/2006/relationships/image" Target="../media/image118.png"/><Relationship Id="rId2" Type="http://schemas.openxmlformats.org/officeDocument/2006/relationships/image" Target="../media/image30.jpeg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100.png"/><Relationship Id="rId15" Type="http://schemas.openxmlformats.org/officeDocument/2006/relationships/image" Target="../media/image1130.png"/><Relationship Id="rId19" Type="http://schemas.openxmlformats.org/officeDocument/2006/relationships/image" Target="../media/image120.png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0.png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3" Type="http://schemas.openxmlformats.org/officeDocument/2006/relationships/image" Target="../media/image48.png"/><Relationship Id="rId7" Type="http://schemas.openxmlformats.org/officeDocument/2006/relationships/image" Target="../media/image28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4.png"/><Relationship Id="rId5" Type="http://schemas.openxmlformats.org/officeDocument/2006/relationships/image" Target="../media/image303.png"/><Relationship Id="rId4" Type="http://schemas.openxmlformats.org/officeDocument/2006/relationships/image" Target="../media/image4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6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3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13" Type="http://schemas.openxmlformats.org/officeDocument/2006/relationships/image" Target="../media/image48.png"/><Relationship Id="rId18" Type="http://schemas.openxmlformats.org/officeDocument/2006/relationships/image" Target="../media/image320.png"/><Relationship Id="rId3" Type="http://schemas.openxmlformats.org/officeDocument/2006/relationships/image" Target="../media/image310.png"/><Relationship Id="rId7" Type="http://schemas.openxmlformats.org/officeDocument/2006/relationships/image" Target="../media/image314.png"/><Relationship Id="rId12" Type="http://schemas.openxmlformats.org/officeDocument/2006/relationships/image" Target="../media/image319.png"/><Relationship Id="rId17" Type="http://schemas.openxmlformats.org/officeDocument/2006/relationships/image" Target="../media/image301.png"/><Relationship Id="rId2" Type="http://schemas.openxmlformats.org/officeDocument/2006/relationships/image" Target="../media/image53.jpeg"/><Relationship Id="rId16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318.png"/><Relationship Id="rId5" Type="http://schemas.openxmlformats.org/officeDocument/2006/relationships/image" Target="../media/image54.jpeg"/><Relationship Id="rId10" Type="http://schemas.openxmlformats.org/officeDocument/2006/relationships/image" Target="../media/image317.png"/><Relationship Id="rId4" Type="http://schemas.openxmlformats.org/officeDocument/2006/relationships/image" Target="../media/image311.png"/><Relationship Id="rId9" Type="http://schemas.openxmlformats.org/officeDocument/2006/relationships/image" Target="../media/image316.png"/><Relationship Id="rId14" Type="http://schemas.openxmlformats.org/officeDocument/2006/relationships/image" Target="../media/image4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21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../media/image4.jpeg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2.png"/><Relationship Id="rId7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55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1333500" y="5410200"/>
            <a:ext cx="4838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靜電力為保守力，可以定義電位能。</a:t>
            </a:r>
          </a:p>
        </p:txBody>
      </p:sp>
      <p:sp>
        <p:nvSpPr>
          <p:cNvPr id="57354" name="文字方塊 9"/>
          <p:cNvSpPr txBox="1">
            <a:spLocks noChangeArrowheads="1"/>
          </p:cNvSpPr>
          <p:nvPr/>
        </p:nvSpPr>
        <p:spPr bwMode="auto">
          <a:xfrm>
            <a:off x="1333500" y="4996656"/>
            <a:ext cx="556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沿任一封閉曲線，庫倫靜電力所作的功必為零！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143500" y="1664003"/>
                <a:ext cx="34290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0" y="1664003"/>
                <a:ext cx="3429000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fig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8"/>
          <a:stretch>
            <a:fillRect/>
          </a:stretch>
        </p:blipFill>
        <p:spPr bwMode="auto">
          <a:xfrm>
            <a:off x="1333500" y="1655074"/>
            <a:ext cx="34242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手繪多邊形 1"/>
          <p:cNvSpPr/>
          <p:nvPr/>
        </p:nvSpPr>
        <p:spPr>
          <a:xfrm>
            <a:off x="2892136" y="1876747"/>
            <a:ext cx="1538023" cy="2491264"/>
          </a:xfrm>
          <a:custGeom>
            <a:avLst/>
            <a:gdLst>
              <a:gd name="connsiteX0" fmla="*/ 0 w 1538023"/>
              <a:gd name="connsiteY0" fmla="*/ 2161309 h 2491264"/>
              <a:gd name="connsiteX1" fmla="*/ 1080655 w 1538023"/>
              <a:gd name="connsiteY1" fmla="*/ 2466109 h 2491264"/>
              <a:gd name="connsiteX2" fmla="*/ 1537855 w 1538023"/>
              <a:gd name="connsiteY2" fmla="*/ 1579418 h 2491264"/>
              <a:gd name="connsiteX3" fmla="*/ 1039091 w 1538023"/>
              <a:gd name="connsiteY3" fmla="*/ 13854 h 2491264"/>
              <a:gd name="connsiteX4" fmla="*/ 1039091 w 1538023"/>
              <a:gd name="connsiteY4" fmla="*/ 13854 h 2491264"/>
              <a:gd name="connsiteX5" fmla="*/ 1039091 w 1538023"/>
              <a:gd name="connsiteY5" fmla="*/ 0 h 249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8023" h="2491264">
                <a:moveTo>
                  <a:pt x="0" y="2161309"/>
                </a:moveTo>
                <a:cubicBezTo>
                  <a:pt x="412173" y="2362200"/>
                  <a:pt x="824346" y="2563091"/>
                  <a:pt x="1080655" y="2466109"/>
                </a:cubicBezTo>
                <a:cubicBezTo>
                  <a:pt x="1336964" y="2369127"/>
                  <a:pt x="1544782" y="1988127"/>
                  <a:pt x="1537855" y="1579418"/>
                </a:cubicBezTo>
                <a:cubicBezTo>
                  <a:pt x="1530928" y="1170709"/>
                  <a:pt x="1039091" y="13854"/>
                  <a:pt x="1039091" y="13854"/>
                </a:cubicBezTo>
                <a:lnTo>
                  <a:pt x="1039091" y="13854"/>
                </a:lnTo>
                <a:lnTo>
                  <a:pt x="1039091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" name="直線單箭頭接點 3"/>
          <p:cNvCxnSpPr/>
          <p:nvPr/>
        </p:nvCxnSpPr>
        <p:spPr>
          <a:xfrm>
            <a:off x="4218709" y="2645674"/>
            <a:ext cx="762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1295400" y="1096697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從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出發再回到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，形成一封閉曲線。</a:t>
            </a:r>
          </a:p>
        </p:txBody>
      </p:sp>
    </p:spTree>
    <p:extLst>
      <p:ext uri="{BB962C8B-B14F-4D97-AF65-F5344CB8AC3E}">
        <p14:creationId xmlns:p14="http://schemas.microsoft.com/office/powerpoint/2010/main" val="361910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Users\Chia-Hung Chang\Downloads\Data\Knight\Media\Chapter29\Images\29_UnnumTbl_p894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9" y="3581400"/>
            <a:ext cx="85471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C:\Users\Chia-Hung Chang\Downloads\Data\Knight\Media\Chapter29\Images\29_21Figure-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8"/>
          <a:stretch/>
        </p:blipFill>
        <p:spPr bwMode="auto">
          <a:xfrm>
            <a:off x="4560765" y="817869"/>
            <a:ext cx="2625725" cy="261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C:\Users\Chia-Hung Chang\Downloads\Data\Knight\Media\Chapter29\Images\29_20Figure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16924" r="18210" b="2689"/>
          <a:stretch>
            <a:fillRect/>
          </a:stretch>
        </p:blipFill>
        <p:spPr bwMode="auto">
          <a:xfrm>
            <a:off x="1305169" y="918675"/>
            <a:ext cx="2844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305169" y="304800"/>
            <a:ext cx="418123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兩平行電板間的電位：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810000" y="304800"/>
                <a:ext cx="1371600" cy="37607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𝐸𝑑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04800"/>
                <a:ext cx="1371600" cy="37607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21C4F764-3EF2-5ED0-7722-289720A27D88}"/>
                  </a:ext>
                </a:extLst>
              </p:cNvPr>
              <p:cNvSpPr txBox="1"/>
              <p:nvPr/>
            </p:nvSpPr>
            <p:spPr>
              <a:xfrm>
                <a:off x="6858000" y="2057400"/>
                <a:ext cx="32849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400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CN" altLang="en-US" sz="1400" i="1" dirty="0"/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21C4F764-3EF2-5ED0-7722-289720A27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2057400"/>
                <a:ext cx="328490" cy="307777"/>
              </a:xfrm>
              <a:prstGeom prst="rect">
                <a:avLst/>
              </a:prstGeom>
              <a:blipFill>
                <a:blip r:embed="rId6"/>
                <a:stretch>
                  <a:fillRect r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506" name="文字方塊 1"/>
              <p:cNvSpPr txBox="1">
                <a:spLocks noChangeArrowheads="1"/>
              </p:cNvSpPr>
              <p:nvPr/>
            </p:nvSpPr>
            <p:spPr bwMode="auto">
              <a:xfrm>
                <a:off x="1084811" y="715076"/>
                <a:ext cx="56007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若電場是定向但不均勻，取方向為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21506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4811" y="715076"/>
                <a:ext cx="5600700" cy="369332"/>
              </a:xfrm>
              <a:prstGeom prst="rect">
                <a:avLst/>
              </a:prstGeom>
              <a:blipFill>
                <a:blip r:embed="rId2"/>
                <a:stretch>
                  <a:fillRect l="-90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10" name="文字方塊 5"/>
          <p:cNvSpPr txBox="1">
            <a:spLocks noChangeArrowheads="1"/>
          </p:cNvSpPr>
          <p:nvPr/>
        </p:nvSpPr>
        <p:spPr bwMode="auto">
          <a:xfrm>
            <a:off x="1115290" y="3899166"/>
            <a:ext cx="33043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因此電場是電位的微分乘負號：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10" y="4572000"/>
            <a:ext cx="2989968" cy="196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1075518" y="1439065"/>
            <a:ext cx="75834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兩位置之間的電位差即是負電場的積分，即在兩點之間電場函數下的面積。</a:t>
            </a:r>
          </a:p>
        </p:txBody>
      </p:sp>
      <p:pic>
        <p:nvPicPr>
          <p:cNvPr id="9" name="圖片 2" descr="afg0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2922588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4913944" y="360419"/>
                <a:ext cx="3626433" cy="9970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944" y="360419"/>
                <a:ext cx="3626433" cy="997004"/>
              </a:xfrm>
              <a:prstGeom prst="rect">
                <a:avLst/>
              </a:prstGeom>
              <a:blipFill>
                <a:blip r:embed="rId5"/>
                <a:stretch>
                  <a:fillRect l="-1045" t="-92500" b="-15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4560849" y="3774709"/>
                <a:ext cx="1447800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849" y="3774709"/>
                <a:ext cx="1447800" cy="61824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9AA627-4678-AB8C-63AF-24079495996B}"/>
                  </a:ext>
                </a:extLst>
              </p:cNvPr>
              <p:cNvSpPr txBox="1"/>
              <p:nvPr/>
            </p:nvSpPr>
            <p:spPr>
              <a:xfrm>
                <a:off x="4419599" y="2438400"/>
                <a:ext cx="38100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軸</a:t>
                </a:r>
                <a:r>
                  <a:rPr lang="en-US" dirty="0" err="1"/>
                  <a:t>下的面積要算是負電位差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9AA627-4678-AB8C-63AF-240794959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599" y="2438400"/>
                <a:ext cx="3810001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84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7" descr="D:\Dropbox\Documents\課程\YoungTextBook\Images\Chapter27\A_Images\A_Figures_and_Photos\27_11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20239" r="8961" b="24564"/>
          <a:stretch/>
        </p:blipFill>
        <p:spPr bwMode="auto">
          <a:xfrm>
            <a:off x="5542823" y="753789"/>
            <a:ext cx="3265093" cy="246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文字方塊 1"/>
          <p:cNvSpPr txBox="1">
            <a:spLocks noChangeArrowheads="1"/>
          </p:cNvSpPr>
          <p:nvPr/>
        </p:nvSpPr>
        <p:spPr bwMode="auto">
          <a:xfrm>
            <a:off x="935469" y="3884245"/>
            <a:ext cx="7360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磁鐵外的磁力線到達南極後，在磁鐵內是會繼續向左延伸流動，</a:t>
            </a:r>
          </a:p>
        </p:txBody>
      </p:sp>
      <p:pic>
        <p:nvPicPr>
          <p:cNvPr id="11" name="Picture 1" descr="27_07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>
          <a:xfrm>
            <a:off x="970130" y="446756"/>
            <a:ext cx="3678689" cy="228921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 bwMode="auto">
          <a:xfrm>
            <a:off x="936993" y="3460358"/>
            <a:ext cx="6644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因此一塊磁鐵可以看成如上一系列極小極薄的磁鐵連接而成，</a:t>
            </a:r>
          </a:p>
        </p:txBody>
      </p:sp>
      <p:pic>
        <p:nvPicPr>
          <p:cNvPr id="12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3" t="40867" r="9894" b="38640"/>
          <a:stretch/>
        </p:blipFill>
        <p:spPr bwMode="auto">
          <a:xfrm>
            <a:off x="1290375" y="2850458"/>
            <a:ext cx="894951" cy="5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3" t="40867" r="9894" b="38640"/>
          <a:stretch/>
        </p:blipFill>
        <p:spPr bwMode="auto">
          <a:xfrm>
            <a:off x="2339752" y="2850458"/>
            <a:ext cx="939447" cy="49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3" t="40867" r="9894" b="38640"/>
          <a:stretch/>
        </p:blipFill>
        <p:spPr bwMode="auto">
          <a:xfrm>
            <a:off x="3437668" y="2824848"/>
            <a:ext cx="811861" cy="52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F22_0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9"/>
          <a:stretch/>
        </p:blipFill>
        <p:spPr bwMode="auto">
          <a:xfrm rot="5400000">
            <a:off x="6258615" y="4223445"/>
            <a:ext cx="2239958" cy="240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935469" y="4324454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而非如電偶極的所有電場線，都在負電荷消失。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935469" y="6180236"/>
            <a:ext cx="43728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磁力線形成一封閉迴路，是迴旋狀場線。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935469" y="4768566"/>
            <a:ext cx="3623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注意兩者在兩極間的場線方向相反！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A2BC15-4DD9-F267-EB54-70DAB6E65E17}"/>
              </a:ext>
            </a:extLst>
          </p:cNvPr>
          <p:cNvCxnSpPr/>
          <p:nvPr/>
        </p:nvCxnSpPr>
        <p:spPr>
          <a:xfrm>
            <a:off x="1547664" y="306896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3A996F-F8FD-B9E8-6E7D-728ACFCE1FD6}"/>
              </a:ext>
            </a:extLst>
          </p:cNvPr>
          <p:cNvCxnSpPr/>
          <p:nvPr/>
        </p:nvCxnSpPr>
        <p:spPr>
          <a:xfrm>
            <a:off x="2627784" y="306896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65E1B4-A4A3-8733-A17B-58423FE32C78}"/>
              </a:ext>
            </a:extLst>
          </p:cNvPr>
          <p:cNvCxnSpPr/>
          <p:nvPr/>
        </p:nvCxnSpPr>
        <p:spPr>
          <a:xfrm>
            <a:off x="3635896" y="306896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9D1A47-FF9F-5082-F4E7-ECFC9FB19492}"/>
              </a:ext>
            </a:extLst>
          </p:cNvPr>
          <p:cNvCxnSpPr/>
          <p:nvPr/>
        </p:nvCxnSpPr>
        <p:spPr>
          <a:xfrm>
            <a:off x="7149807" y="2132856"/>
            <a:ext cx="432048" cy="0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">
            <a:extLst>
              <a:ext uri="{FF2B5EF4-FFF2-40B4-BE49-F238E27FC236}">
                <a16:creationId xmlns:a16="http://schemas.microsoft.com/office/drawing/2014/main" id="{B684A2AE-5969-B77B-BA7F-0E0173396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470" y="5301530"/>
            <a:ext cx="4372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磁鐵外的磁力線由北極到達南極後，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ECF4B-22DC-17F0-303F-DE6B34F71BDD}"/>
              </a:ext>
            </a:extLst>
          </p:cNvPr>
          <p:cNvSpPr txBox="1"/>
          <p:nvPr/>
        </p:nvSpPr>
        <p:spPr bwMode="auto">
          <a:xfrm>
            <a:off x="937616" y="574564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在磁鐵內是會繼續由南極向北極延伸流動，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123065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23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9799" b="56706"/>
          <a:stretch>
            <a:fillRect/>
          </a:stretch>
        </p:blipFill>
        <p:spPr bwMode="auto">
          <a:xfrm>
            <a:off x="2580091" y="1227917"/>
            <a:ext cx="3882752" cy="305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1546727" y="5831434"/>
            <a:ext cx="506581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磁力線數目守恆且沒有磁荷！</a:t>
            </a:r>
          </a:p>
        </p:txBody>
      </p:sp>
      <p:sp>
        <p:nvSpPr>
          <p:cNvPr id="10" name="文字方塊 7"/>
          <p:cNvSpPr txBox="1">
            <a:spLocks noChangeArrowheads="1"/>
          </p:cNvSpPr>
          <p:nvPr/>
        </p:nvSpPr>
        <p:spPr bwMode="auto">
          <a:xfrm>
            <a:off x="4788024" y="5114597"/>
            <a:ext cx="251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磁場的高斯定律</a:t>
            </a:r>
          </a:p>
        </p:txBody>
      </p:sp>
      <p:sp>
        <p:nvSpPr>
          <p:cNvPr id="11" name="文字方塊 1"/>
          <p:cNvSpPr txBox="1">
            <a:spLocks noChangeArrowheads="1"/>
          </p:cNvSpPr>
          <p:nvPr/>
        </p:nvSpPr>
        <p:spPr bwMode="auto">
          <a:xfrm>
            <a:off x="1336611" y="646858"/>
            <a:ext cx="58222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任何情況下，都沒有磁荷可以產生及消滅磁力線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2616830" y="1798986"/>
                <a:ext cx="400879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6830" y="1798986"/>
                <a:ext cx="400879" cy="4029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6"/>
          <p:cNvSpPr txBox="1">
            <a:spLocks noChangeArrowheads="1"/>
          </p:cNvSpPr>
          <p:nvPr/>
        </p:nvSpPr>
        <p:spPr bwMode="auto">
          <a:xfrm>
            <a:off x="1515272" y="4441211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通過</a:t>
            </a:r>
            <a:r>
              <a:rPr lang="zh-TW" altLang="en-US" sz="1800" dirty="0">
                <a:solidFill>
                  <a:srgbClr val="FF0000"/>
                </a:solidFill>
              </a:rPr>
              <a:t>任何一個封閉曲面</a:t>
            </a:r>
            <a:r>
              <a:rPr lang="zh-TW" altLang="en-US" sz="1800" dirty="0"/>
              <a:t>的總通量永遠等於零。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033152" y="4890102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152" y="4890102"/>
                <a:ext cx="1503938" cy="818879"/>
              </a:xfrm>
              <a:prstGeom prst="rect">
                <a:avLst/>
              </a:prstGeom>
              <a:blipFill>
                <a:blip r:embed="rId4"/>
                <a:stretch>
                  <a:fillRect l="-57983" t="-128788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6600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/>
          <p:cNvSpPr/>
          <p:nvPr/>
        </p:nvSpPr>
        <p:spPr>
          <a:xfrm>
            <a:off x="1400587" y="2446188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3400837" y="2446188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8" name="直線單箭頭接點 7"/>
          <p:cNvCxnSpPr>
            <a:stCxn id="3" idx="0"/>
          </p:cNvCxnSpPr>
          <p:nvPr/>
        </p:nvCxnSpPr>
        <p:spPr>
          <a:xfrm rot="5400000" flipH="1" flipV="1">
            <a:off x="1418844" y="1964381"/>
            <a:ext cx="571500" cy="392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V="1">
            <a:off x="3543712" y="2089001"/>
            <a:ext cx="857250" cy="428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向右箭號 10"/>
          <p:cNvSpPr/>
          <p:nvPr/>
        </p:nvSpPr>
        <p:spPr>
          <a:xfrm>
            <a:off x="1721263" y="2446188"/>
            <a:ext cx="1598002" cy="240052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33" name="文字方塊 11"/>
              <p:cNvSpPr txBox="1">
                <a:spLocks noChangeArrowheads="1"/>
              </p:cNvSpPr>
              <p:nvPr/>
            </p:nvSpPr>
            <p:spPr bwMode="auto">
              <a:xfrm>
                <a:off x="3319265" y="2562537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6633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19265" y="2562537"/>
                <a:ext cx="428625" cy="400050"/>
              </a:xfrm>
              <a:prstGeom prst="rect">
                <a:avLst/>
              </a:prstGeom>
              <a:blipFill>
                <a:blip r:embed="rId2"/>
                <a:stretch>
                  <a:fillRect b="-6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4" name="文字方塊 12"/>
              <p:cNvSpPr txBox="1">
                <a:spLocks noChangeArrowheads="1"/>
              </p:cNvSpPr>
              <p:nvPr/>
            </p:nvSpPr>
            <p:spPr bwMode="auto">
              <a:xfrm>
                <a:off x="1294224" y="2650445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6634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4224" y="2650445"/>
                <a:ext cx="428625" cy="400050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55" name="Picture 4" descr="29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0" r="19659" b="34470"/>
          <a:stretch>
            <a:fillRect/>
          </a:stretch>
        </p:blipFill>
        <p:spPr bwMode="auto">
          <a:xfrm>
            <a:off x="5343386" y="3368192"/>
            <a:ext cx="2315046" cy="194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橢圓 14"/>
          <p:cNvSpPr/>
          <p:nvPr/>
        </p:nvSpPr>
        <p:spPr>
          <a:xfrm>
            <a:off x="1114837" y="4660751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3115087" y="4660751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8" name="直線單箭頭接點 17"/>
          <p:cNvCxnSpPr>
            <a:stCxn id="15" idx="0"/>
          </p:cNvCxnSpPr>
          <p:nvPr/>
        </p:nvCxnSpPr>
        <p:spPr>
          <a:xfrm rot="5400000" flipH="1" flipV="1">
            <a:off x="1133094" y="4178944"/>
            <a:ext cx="571500" cy="392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V="1">
            <a:off x="3257962" y="4303563"/>
            <a:ext cx="857250" cy="428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向右箭號 19"/>
          <p:cNvSpPr/>
          <p:nvPr/>
        </p:nvSpPr>
        <p:spPr>
          <a:xfrm>
            <a:off x="1485904" y="4625032"/>
            <a:ext cx="1181526" cy="28574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61" name="文字方塊 20"/>
              <p:cNvSpPr txBox="1">
                <a:spLocks noChangeArrowheads="1"/>
              </p:cNvSpPr>
              <p:nvPr/>
            </p:nvSpPr>
            <p:spPr bwMode="auto">
              <a:xfrm>
                <a:off x="3090469" y="4792219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3176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0469" y="4792219"/>
                <a:ext cx="428625" cy="400050"/>
              </a:xfrm>
              <a:prstGeom prst="rect">
                <a:avLst/>
              </a:prstGeom>
              <a:blipFill>
                <a:blip r:embed="rId5"/>
                <a:stretch>
                  <a:fillRect b="-93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62" name="文字方塊 21"/>
              <p:cNvSpPr txBox="1">
                <a:spLocks noChangeArrowheads="1"/>
              </p:cNvSpPr>
              <p:nvPr/>
            </p:nvSpPr>
            <p:spPr bwMode="auto">
              <a:xfrm>
                <a:off x="1057279" y="4835209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3176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7279" y="4835209"/>
                <a:ext cx="428625" cy="400050"/>
              </a:xfrm>
              <a:prstGeom prst="rect">
                <a:avLst/>
              </a:prstGeom>
              <a:blipFill>
                <a:blip r:embed="rId6"/>
                <a:stretch>
                  <a:fillRect b="-121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63" name="文字方塊 22"/>
              <p:cNvSpPr txBox="1">
                <a:spLocks noChangeArrowheads="1"/>
              </p:cNvSpPr>
              <p:nvPr/>
            </p:nvSpPr>
            <p:spPr bwMode="auto">
              <a:xfrm>
                <a:off x="2672606" y="4589313"/>
                <a:ext cx="500062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dirty="0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176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2606" y="4589313"/>
                <a:ext cx="500062" cy="4029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弧形箭號 (下彎) 23"/>
          <p:cNvSpPr/>
          <p:nvPr/>
        </p:nvSpPr>
        <p:spPr>
          <a:xfrm>
            <a:off x="2916650" y="4232126"/>
            <a:ext cx="412750" cy="357187"/>
          </a:xfrm>
          <a:prstGeom prst="curved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45" name="文字方塊 24"/>
              <p:cNvSpPr txBox="1">
                <a:spLocks noChangeArrowheads="1"/>
              </p:cNvSpPr>
              <p:nvPr/>
            </p:nvSpPr>
            <p:spPr bwMode="auto">
              <a:xfrm>
                <a:off x="1757775" y="1446063"/>
                <a:ext cx="5095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  <m:r>
                        <a:rPr lang="en-US" altLang="zh-TW" sz="2000" i="1" dirty="0" smtClean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664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7775" y="1446063"/>
                <a:ext cx="509587" cy="40005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46" name="文字方塊 25"/>
              <p:cNvSpPr txBox="1">
                <a:spLocks noChangeArrowheads="1"/>
              </p:cNvSpPr>
              <p:nvPr/>
            </p:nvSpPr>
            <p:spPr bwMode="auto">
              <a:xfrm>
                <a:off x="4472400" y="1803251"/>
                <a:ext cx="3571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664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2400" y="1803251"/>
                <a:ext cx="357187" cy="40005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向右箭號 26"/>
          <p:cNvSpPr/>
          <p:nvPr/>
        </p:nvSpPr>
        <p:spPr>
          <a:xfrm rot="5400000">
            <a:off x="2296921" y="3195637"/>
            <a:ext cx="452240" cy="50501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648" name="文字方塊 27"/>
          <p:cNvSpPr txBox="1">
            <a:spLocks noChangeArrowheads="1"/>
          </p:cNvSpPr>
          <p:nvPr/>
        </p:nvSpPr>
        <p:spPr bwMode="auto">
          <a:xfrm>
            <a:off x="1065262" y="1138634"/>
            <a:ext cx="321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磁力是移動的電荷之間的力！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69" name="文字方塊 28"/>
              <p:cNvSpPr txBox="1">
                <a:spLocks noChangeArrowheads="1"/>
              </p:cNvSpPr>
              <p:nvPr/>
            </p:nvSpPr>
            <p:spPr bwMode="auto">
              <a:xfrm>
                <a:off x="954589" y="5373216"/>
                <a:ext cx="7721867" cy="501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移動的電荷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𝑄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在周圍產生磁場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，磁場對當地的移動電荷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施磁力！</a:t>
                </a:r>
              </a:p>
            </p:txBody>
          </p:sp>
        </mc:Choice>
        <mc:Fallback xmlns="">
          <p:sp>
            <p:nvSpPr>
              <p:cNvPr id="3176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4589" y="5373216"/>
                <a:ext cx="7721867" cy="501356"/>
              </a:xfrm>
              <a:prstGeom prst="rect">
                <a:avLst/>
              </a:prstGeom>
              <a:blipFill>
                <a:blip r:embed="rId10"/>
                <a:stretch>
                  <a:fillRect l="-657" b="-1707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71" name="文字方塊 22"/>
              <p:cNvSpPr txBox="1">
                <a:spLocks noChangeArrowheads="1"/>
              </p:cNvSpPr>
              <p:nvPr/>
            </p:nvSpPr>
            <p:spPr bwMode="auto">
              <a:xfrm>
                <a:off x="954589" y="5943014"/>
                <a:ext cx="7488237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  <a:latin typeface="Arial" charset="0"/>
                  </a:rPr>
                  <a:t>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Arial" charset="0"/>
                  </a:rPr>
                  <a:t>就是會讓位於當地的運動電荷</a:t>
                </a:r>
                <a:r>
                  <a:rPr lang="en-US" altLang="zh-TW" sz="1800" i="1" dirty="0">
                    <a:solidFill>
                      <a:srgbClr val="FF0000"/>
                    </a:solidFill>
                    <a:cs typeface="Times New Roman" pitchFamily="18" charset="0"/>
                  </a:rPr>
                  <a:t>q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Arial" charset="0"/>
                    <a:cs typeface="Times New Roman" pitchFamily="18" charset="0"/>
                  </a:rPr>
                  <a:t>得到靜磁力的空間的物理性質。</a:t>
                </a:r>
              </a:p>
            </p:txBody>
          </p:sp>
        </mc:Choice>
        <mc:Fallback xmlns="">
          <p:sp>
            <p:nvSpPr>
              <p:cNvPr id="31771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4589" y="5943014"/>
                <a:ext cx="7488237" cy="402931"/>
              </a:xfrm>
              <a:prstGeom prst="rect">
                <a:avLst/>
              </a:prstGeom>
              <a:blipFill>
                <a:blip r:embed="rId11"/>
                <a:stretch>
                  <a:fillRect l="-678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056769" y="419025"/>
                <a:ext cx="2736304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現在引入磁場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的概念：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6769" y="419025"/>
                <a:ext cx="2736304" cy="402931"/>
              </a:xfrm>
              <a:prstGeom prst="rect">
                <a:avLst/>
              </a:prstGeom>
              <a:blipFill rotWithShape="1">
                <a:blip r:embed="rId12"/>
                <a:stretch>
                  <a:fillRect l="-1782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2383066" y="2043257"/>
                <a:ext cx="39248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3066" y="2043257"/>
                <a:ext cx="392480" cy="402931"/>
              </a:xfrm>
              <a:prstGeom prst="rect">
                <a:avLst/>
              </a:prstGeom>
              <a:blipFill rotWithShape="1">
                <a:blip r:embed="rId13"/>
                <a:stretch>
                  <a:fillRect t="-21212" r="-296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2926785" y="3744314"/>
                <a:ext cx="39248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6785" y="3744314"/>
                <a:ext cx="392480" cy="402931"/>
              </a:xfrm>
              <a:prstGeom prst="rect">
                <a:avLst/>
              </a:prstGeom>
              <a:blipFill rotWithShape="1">
                <a:blip r:embed="rId14"/>
                <a:stretch>
                  <a:fillRect t="-21212" r="-31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4"/>
              <p:cNvSpPr txBox="1">
                <a:spLocks noChangeArrowheads="1"/>
              </p:cNvSpPr>
              <p:nvPr/>
            </p:nvSpPr>
            <p:spPr bwMode="auto">
              <a:xfrm>
                <a:off x="1437693" y="3689200"/>
                <a:ext cx="5095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  <m:r>
                        <a:rPr lang="en-US" altLang="zh-TW" sz="2000" i="1" dirty="0" smtClean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9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7693" y="3689200"/>
                <a:ext cx="509587" cy="40005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5"/>
              <p:cNvSpPr txBox="1">
                <a:spLocks noChangeArrowheads="1"/>
              </p:cNvSpPr>
              <p:nvPr/>
            </p:nvSpPr>
            <p:spPr bwMode="auto">
              <a:xfrm>
                <a:off x="4152732" y="4088685"/>
                <a:ext cx="3571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30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2732" y="4088685"/>
                <a:ext cx="357187" cy="40005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39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31761" grpId="0"/>
      <p:bldP spid="31762" grpId="0"/>
      <p:bldP spid="31763" grpId="0"/>
      <p:bldP spid="24" grpId="0" animBg="1"/>
      <p:bldP spid="27" grpId="0" animBg="1"/>
      <p:bldP spid="31769" grpId="0"/>
      <p:bldP spid="31771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27_07_Figu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8454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861864" y="998555"/>
                <a:ext cx="720080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以右手手指以較小角將速度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zh-TW" altLang="en-US" sz="1800" dirty="0"/>
                  <a:t>撥向磁場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，大拇指方向即磁力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sz="1800" dirty="0"/>
                  <a:t>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864" y="998555"/>
                <a:ext cx="7200800" cy="402931"/>
              </a:xfrm>
              <a:prstGeom prst="rect">
                <a:avLst/>
              </a:prstGeom>
              <a:blipFill rotWithShape="1">
                <a:blip r:embed="rId3"/>
                <a:stretch>
                  <a:fillRect l="-677" t="-21212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3704652" y="476672"/>
                <a:ext cx="1515223" cy="4374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4652" y="476672"/>
                <a:ext cx="1515223" cy="437492"/>
              </a:xfrm>
              <a:prstGeom prst="rect">
                <a:avLst/>
              </a:prstGeom>
              <a:blipFill rotWithShape="1">
                <a:blip r:embed="rId4"/>
                <a:stretch>
                  <a:fillRect t="-18056" b="-69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9599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F29_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3"/>
          <a:stretch/>
        </p:blipFill>
        <p:spPr bwMode="auto">
          <a:xfrm>
            <a:off x="1532905" y="2178979"/>
            <a:ext cx="264522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341217" y="4124658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大小：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341217" y="2755043"/>
            <a:ext cx="324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方向：安培右手定則</a:t>
            </a:r>
          </a:p>
        </p:txBody>
      </p:sp>
      <p:pic>
        <p:nvPicPr>
          <p:cNvPr id="17415" name="Picture 10" descr="F29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9" b="12022"/>
          <a:stretch>
            <a:fillRect/>
          </a:stretch>
        </p:blipFill>
        <p:spPr bwMode="auto">
          <a:xfrm>
            <a:off x="6543778" y="2250987"/>
            <a:ext cx="1236394" cy="156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220072" y="4005064"/>
                <a:ext cx="1124219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4005064"/>
                <a:ext cx="1124219" cy="609077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A8A7F02-BFDC-FE67-C832-18869AD59345}"/>
              </a:ext>
            </a:extLst>
          </p:cNvPr>
          <p:cNvSpPr txBox="1"/>
          <p:nvPr/>
        </p:nvSpPr>
        <p:spPr bwMode="auto">
          <a:xfrm>
            <a:off x="3597848" y="1483009"/>
            <a:ext cx="23634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長直導線周圍的磁場</a:t>
            </a:r>
            <a:endParaRPr lang="en-US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文字方塊 2"/>
          <p:cNvSpPr txBox="1">
            <a:spLocks noChangeArrowheads="1"/>
          </p:cNvSpPr>
          <p:nvPr/>
        </p:nvSpPr>
        <p:spPr bwMode="auto">
          <a:xfrm>
            <a:off x="1655287" y="692696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長直導線所產生磁場的方向是在垂直於導線的平面上。</a:t>
            </a:r>
          </a:p>
        </p:txBody>
      </p:sp>
      <p:pic>
        <p:nvPicPr>
          <p:cNvPr id="4" name="Picture 2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2"/>
          <a:stretch>
            <a:fillRect/>
          </a:stretch>
        </p:blipFill>
        <p:spPr bwMode="auto">
          <a:xfrm>
            <a:off x="359143" y="1700808"/>
            <a:ext cx="1645982" cy="269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655286" y="1111381"/>
                <a:ext cx="6373097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磁場指向垂直於徑向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𝑅</m:t>
                        </m:r>
                      </m:e>
                    </m:acc>
                  </m:oMath>
                </a14:m>
                <a:r>
                  <a:rPr lang="zh-TW" altLang="en-US" sz="1800" dirty="0"/>
                  <a:t>的方向，因此磁力線是繞導線迴旋！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5286" y="1111381"/>
                <a:ext cx="6373097" cy="402931"/>
              </a:xfrm>
              <a:prstGeom prst="rect">
                <a:avLst/>
              </a:prstGeom>
              <a:blipFill rotWithShape="1">
                <a:blip r:embed="rId3"/>
                <a:stretch>
                  <a:fillRect l="-861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55287" y="5301208"/>
            <a:ext cx="660796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這是漩渦狀場線！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電場線不能呈漩渦狀，但典型的電流產生的磁場卻呈漩渦狀！</a:t>
            </a:r>
          </a:p>
        </p:txBody>
      </p:sp>
      <p:pic>
        <p:nvPicPr>
          <p:cNvPr id="7" name="Picture 1" descr="27_19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"/>
          <a:stretch/>
        </p:blipFill>
        <p:spPr>
          <a:xfrm>
            <a:off x="2329550" y="1628800"/>
            <a:ext cx="5952340" cy="3466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983841" y="3587574"/>
                <a:ext cx="373436" cy="36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41" y="3587574"/>
                <a:ext cx="373436" cy="3684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6804248" y="286311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安培右手定則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fig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9"/>
          <a:stretch>
            <a:fillRect/>
          </a:stretch>
        </p:blipFill>
        <p:spPr bwMode="auto">
          <a:xfrm>
            <a:off x="2987824" y="1196752"/>
            <a:ext cx="2928084" cy="22325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/>
              <p:cNvSpPr>
                <a:spLocks noChangeArrowheads="1"/>
              </p:cNvSpPr>
              <p:nvPr/>
            </p:nvSpPr>
            <p:spPr bwMode="auto">
              <a:xfrm>
                <a:off x="1115616" y="3697994"/>
                <a:ext cx="7128792" cy="14248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𝑎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)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 </m:t>
                          </m:r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= 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zh-TW" alt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MS PMincho" pitchFamily="18" charset="-128"/>
                          <a:cs typeface="Arial" pitchFamily="34" charset="0"/>
                        </a:rPr>
                        <m:t>𝐼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/2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𝜋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𝑟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where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MS PMincho" pitchFamily="18" charset="-128"/>
                          <a:cs typeface="Arial" pitchFamily="34" charset="0"/>
                        </a:rPr>
                        <m:t>𝐼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1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and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𝑟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𝐿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kumimoji="1" lang="en-US" altLang="zh-TW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新細明體" pitchFamily="18" charset="-12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	                         </m:t>
                      </m:r>
                      <m:r>
                        <a:rPr kumimoji="1" lang="en-US" altLang="zh-TW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kumimoji="1" lang="en-US" altLang="zh-TW" sz="2000" b="0" i="1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Arial Unicode MS" pitchFamily="34" charset="-120"/>
                          <a:cs typeface="Times New Roman" pitchFamily="18" charset="0"/>
                        </a:rPr>
                        <m:t>𝑥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0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and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10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Cambria Math"/>
                          <a:cs typeface="Arial" pitchFamily="34" charset="0"/>
                        </a:rPr>
                        <m:t>∙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cos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45°</m:t>
                      </m:r>
                    </m:oMath>
                  </m:oMathPara>
                </a14:m>
                <a:endParaRPr kumimoji="1" lang="en-US" altLang="zh-TW" sz="2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/>
                  <a:cs typeface="Arial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pt-BR" altLang="zh-TW" sz="20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–1.33 × </m:t>
                      </m:r>
                      <m:sSup>
                        <m:sSup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−5</m:t>
                          </m:r>
                        </m:sup>
                      </m:sSup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𝑗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T</m:t>
                      </m:r>
                    </m:oMath>
                  </m:oMathPara>
                </a14:m>
                <a:endParaRPr kumimoji="1" lang="en-US" altLang="zh-TW" sz="2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/>
                  <a:cs typeface="Arial" pitchFamily="34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 </m:t>
                      </m:r>
                      <m:d>
                        <m:d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新細明體" pitchFamily="18" charset="-120"/>
                            </a:rPr>
                          </m:ctrlPr>
                        </m:dPr>
                        <m:e>
                          <m: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新細明體" pitchFamily="18" charset="-120"/>
                            </a:rPr>
                            <m:t>𝑏</m:t>
                          </m:r>
                        </m:e>
                      </m:d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= –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Univers"/>
                          <a:cs typeface="Arial Unicode MS" pitchFamily="34" charset="-120"/>
                        </a:rPr>
                        <m:t>× </m:t>
                      </m:r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 Unicode MS" pitchFamily="34" charset="-12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 Unicode MS" pitchFamily="34" charset="-120"/>
                            </a:rPr>
                            <m:t>𝐵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= 8.53 ×</m:t>
                      </m:r>
                      <m:sSup>
                        <m:sSup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−18 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𝑘</m:t>
                          </m:r>
                        </m:e>
                      </m:acc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pt-BR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N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</m:t>
                      </m:r>
                    </m:oMath>
                  </m:oMathPara>
                </a14:m>
                <a:endParaRPr kumimoji="1" lang="pt-BR" altLang="zh-TW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新細明體" pitchFamily="18" charset="-120"/>
                </a:endParaRPr>
              </a:p>
            </p:txBody>
          </p:sp>
        </mc:Choice>
        <mc:Fallback xmlns="">
          <p:sp>
            <p:nvSpPr>
              <p:cNvPr id="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697994"/>
                <a:ext cx="7128792" cy="14248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501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字方塊 3"/>
          <p:cNvSpPr txBox="1">
            <a:spLocks noChangeArrowheads="1"/>
          </p:cNvSpPr>
          <p:nvPr/>
        </p:nvSpPr>
        <p:spPr bwMode="auto">
          <a:xfrm>
            <a:off x="869901" y="3829844"/>
            <a:ext cx="796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對任一封閉曲線，磁場的線積分正比於該曲線所包圍的總電流（電流疊加）。</a:t>
            </a:r>
          </a:p>
        </p:txBody>
      </p:sp>
      <p:sp>
        <p:nvSpPr>
          <p:cNvPr id="23555" name="文字方塊 22"/>
          <p:cNvSpPr txBox="1">
            <a:spLocks noChangeArrowheads="1"/>
          </p:cNvSpPr>
          <p:nvPr/>
        </p:nvSpPr>
        <p:spPr bwMode="auto">
          <a:xfrm>
            <a:off x="4127452" y="4437112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</a:t>
            </a:r>
          </a:p>
        </p:txBody>
      </p:sp>
      <p:pic>
        <p:nvPicPr>
          <p:cNvPr id="23558" name="Picture 2" descr="D:\Dropbox\Documents\課程\YoungTextBook\Images\Chapter28\A_Images\A_Figures_and_Photos\28_1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67741"/>
          <a:stretch>
            <a:fillRect/>
          </a:stretch>
        </p:blipFill>
        <p:spPr bwMode="auto">
          <a:xfrm>
            <a:off x="890538" y="516731"/>
            <a:ext cx="39624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085925" y="5013176"/>
                <a:ext cx="58352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sz="1800" b="0" i="1" smtClean="0">
                        <a:latin typeface="Cambria Math"/>
                      </a:rPr>
                      <m:t>=4</m:t>
                    </m:r>
                    <m:r>
                      <a:rPr lang="zh-TW" altLang="en-US" sz="1800" b="0" i="1" smtClean="0">
                        <a:latin typeface="Cambria Math"/>
                      </a:rPr>
                      <m:t>𝜋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T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m</m:t>
                    </m:r>
                  </m:oMath>
                </a14:m>
                <a:r>
                  <a:rPr lang="en-US" altLang="zh-TW" sz="1800" dirty="0"/>
                  <a:t>/A</a:t>
                </a:r>
                <a:r>
                  <a:rPr lang="zh-TW" altLang="en-US" sz="1800" dirty="0"/>
                  <a:t>，</a:t>
                </a:r>
                <a:r>
                  <a:rPr lang="en-US" altLang="zh-TW" sz="1800" dirty="0"/>
                  <a:t>Magnetic </a:t>
                </a:r>
                <a:r>
                  <a:rPr lang="en-US" altLang="zh-TW" sz="1800"/>
                  <a:t>(Permeability) Constant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5925" y="5013176"/>
                <a:ext cx="5835252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8197" r="-209" b="-262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492249" y="4190682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249" y="4190682"/>
                <a:ext cx="1622046" cy="81887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4947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7"/>
          <p:cNvSpPr txBox="1">
            <a:spLocks noChangeArrowheads="1"/>
          </p:cNvSpPr>
          <p:nvPr/>
        </p:nvSpPr>
        <p:spPr bwMode="auto">
          <a:xfrm>
            <a:off x="1662545" y="2182018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點電荷的電位</a:t>
            </a:r>
          </a:p>
        </p:txBody>
      </p:sp>
      <p:sp>
        <p:nvSpPr>
          <p:cNvPr id="13316" name="文字方塊 14"/>
          <p:cNvSpPr txBox="1">
            <a:spLocks noChangeArrowheads="1"/>
          </p:cNvSpPr>
          <p:nvPr/>
        </p:nvSpPr>
        <p:spPr bwMode="auto">
          <a:xfrm>
            <a:off x="3124200" y="2767014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庫侖電位</a:t>
            </a:r>
          </a:p>
        </p:txBody>
      </p:sp>
      <p:pic>
        <p:nvPicPr>
          <p:cNvPr id="13319" name="Picture 8" descr="C:\Users\Chia-Hung Chang\Downloads\Data\Knight\Media\Chapter29\Images\29_27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63" b="6451"/>
          <a:stretch>
            <a:fillRect/>
          </a:stretch>
        </p:blipFill>
        <p:spPr bwMode="auto">
          <a:xfrm>
            <a:off x="1302327" y="4049907"/>
            <a:ext cx="25146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C:\Users\Chia-Hung Chang\Downloads\Data\Knight\Media\Chapter29\Images\29_27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8"/>
          <a:stretch>
            <a:fillRect/>
          </a:stretch>
        </p:blipFill>
        <p:spPr bwMode="auto">
          <a:xfrm>
            <a:off x="4350327" y="4049907"/>
            <a:ext cx="40830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C:\Users\Chia-Hung Chang\Downloads\Data\Knight\Media\Chapter29\Images\29_26Figure-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/>
          <a:stretch/>
        </p:blipFill>
        <p:spPr bwMode="auto">
          <a:xfrm>
            <a:off x="5199718" y="712226"/>
            <a:ext cx="2742411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676400" y="2622060"/>
                <a:ext cx="1380954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622060"/>
                <a:ext cx="1380954" cy="6597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676400" y="914400"/>
                <a:ext cx="3048000" cy="96866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914400"/>
                <a:ext cx="3048000" cy="96866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683327" y="3810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點電荷的電位能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3817919" y="1964508"/>
                <a:ext cx="864917" cy="6575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𝑈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7919" y="1964508"/>
                <a:ext cx="864917" cy="65755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A6C2A0AE-1E31-C443-A9D5-932DCF7BC2A1}"/>
                  </a:ext>
                </a:extLst>
              </p:cNvPr>
              <p:cNvSpPr txBox="1"/>
              <p:nvPr/>
            </p:nvSpPr>
            <p:spPr>
              <a:xfrm>
                <a:off x="5473390" y="1237645"/>
                <a:ext cx="29593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𝑄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A6C2A0AE-1E31-C443-A9D5-932DCF7BC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390" y="1237645"/>
                <a:ext cx="295934" cy="369332"/>
              </a:xfrm>
              <a:prstGeom prst="rect">
                <a:avLst/>
              </a:prstGeom>
              <a:blipFill>
                <a:blip r:embed="rId7"/>
                <a:stretch>
                  <a:fillRect l="-4167" r="-125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3">
                <a:extLst>
                  <a:ext uri="{FF2B5EF4-FFF2-40B4-BE49-F238E27FC236}">
                    <a16:creationId xmlns:a16="http://schemas.microsoft.com/office/drawing/2014/main" id="{6090C2E1-CA8D-314F-BA24-28AD9F4DC8BA}"/>
                  </a:ext>
                </a:extLst>
              </p:cNvPr>
              <p:cNvSpPr txBox="1"/>
              <p:nvPr/>
            </p:nvSpPr>
            <p:spPr>
              <a:xfrm>
                <a:off x="5375430" y="2606114"/>
                <a:ext cx="29593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𝑄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3">
                <a:extLst>
                  <a:ext uri="{FF2B5EF4-FFF2-40B4-BE49-F238E27FC236}">
                    <a16:creationId xmlns:a16="http://schemas.microsoft.com/office/drawing/2014/main" id="{6090C2E1-CA8D-314F-BA24-28AD9F4DC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5430" y="2606114"/>
                <a:ext cx="295934" cy="369332"/>
              </a:xfrm>
              <a:prstGeom prst="rect">
                <a:avLst/>
              </a:prstGeom>
              <a:blipFill>
                <a:blip r:embed="rId8"/>
                <a:stretch>
                  <a:fillRect l="-4167" r="-16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3">
                <a:extLst>
                  <a:ext uri="{FF2B5EF4-FFF2-40B4-BE49-F238E27FC236}">
                    <a16:creationId xmlns:a16="http://schemas.microsoft.com/office/drawing/2014/main" id="{6E01EDEC-2C7B-A54B-AA2F-3E1B87FEF655}"/>
                  </a:ext>
                </a:extLst>
              </p:cNvPr>
              <p:cNvSpPr txBox="1"/>
              <p:nvPr/>
            </p:nvSpPr>
            <p:spPr>
              <a:xfrm>
                <a:off x="6598459" y="2091828"/>
                <a:ext cx="3227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𝑞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3">
                <a:extLst>
                  <a:ext uri="{FF2B5EF4-FFF2-40B4-BE49-F238E27FC236}">
                    <a16:creationId xmlns:a16="http://schemas.microsoft.com/office/drawing/2014/main" id="{6E01EDEC-2C7B-A54B-AA2F-3E1B87FEF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459" y="2091828"/>
                <a:ext cx="322732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1F6B6DA-F3FA-446B-F1EF-429D9D5081DC}"/>
              </a:ext>
            </a:extLst>
          </p:cNvPr>
          <p:cNvSpPr txBox="1"/>
          <p:nvPr/>
        </p:nvSpPr>
        <p:spPr>
          <a:xfrm>
            <a:off x="1676400" y="3262665"/>
            <a:ext cx="534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如同位能可以任意加上一個常數，電位也是如此</a:t>
            </a:r>
            <a:r>
              <a:rPr lang="en-US" dirty="0"/>
              <a:t>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44B2D-B5FA-856D-6A50-3C1ECA196255}"/>
              </a:ext>
            </a:extLst>
          </p:cNvPr>
          <p:cNvSpPr txBox="1"/>
          <p:nvPr/>
        </p:nvSpPr>
        <p:spPr>
          <a:xfrm>
            <a:off x="1683327" y="3631997"/>
            <a:ext cx="625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此公式是設無限遠處電位為零。這樣設一般就很好用</a:t>
            </a:r>
            <a:r>
              <a:rPr 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248846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_24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1979712" y="1137625"/>
            <a:ext cx="3320495" cy="2560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/>
              <p:cNvSpPr txBox="1">
                <a:spLocks noChangeArrowheads="1"/>
              </p:cNvSpPr>
              <p:nvPr/>
            </p:nvSpPr>
            <p:spPr bwMode="auto">
              <a:xfrm>
                <a:off x="1907704" y="4242295"/>
                <a:ext cx="535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以導線為圓心，取半徑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的圓形路徑為安培圈。</a:t>
                </a:r>
              </a:p>
            </p:txBody>
          </p:sp>
        </mc:Choice>
        <mc:Fallback xmlns="">
          <p:sp>
            <p:nvSpPr>
              <p:cNvPr id="5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4242295"/>
                <a:ext cx="5352906" cy="369332"/>
              </a:xfrm>
              <a:prstGeom prst="rect">
                <a:avLst/>
              </a:prstGeom>
              <a:blipFill>
                <a:blip r:embed="rId3"/>
                <a:stretch>
                  <a:fillRect l="-948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907704" y="4763002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763002"/>
                <a:ext cx="4613635" cy="81887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900221" y="5733256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221" y="5733256"/>
                <a:ext cx="1124219" cy="60907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4">
            <a:extLst>
              <a:ext uri="{FF2B5EF4-FFF2-40B4-BE49-F238E27FC236}">
                <a16:creationId xmlns:a16="http://schemas.microsoft.com/office/drawing/2014/main" id="{FBC202C6-88CE-4D4F-8538-205F3B75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3794748"/>
            <a:ext cx="5394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磁場的方向是繞著導線的圓！而且是圓柱對稱。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99842D61-9945-7C42-BBCD-E0BDBFBE93AA}"/>
                  </a:ext>
                </a:extLst>
              </p:cNvPr>
              <p:cNvSpPr txBox="1"/>
              <p:nvPr/>
            </p:nvSpPr>
            <p:spPr bwMode="auto">
              <a:xfrm>
                <a:off x="1043608" y="671814"/>
                <a:ext cx="73451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倒過頭來，以安培定律來推導長直導線周圍，距導線為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處的磁場。</a:t>
                </a:r>
              </a:p>
            </p:txBody>
          </p:sp>
        </mc:Choice>
        <mc:Fallback xmlns="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99842D61-9945-7C42-BBCD-E0BDBFBE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71814"/>
                <a:ext cx="7345114" cy="369332"/>
              </a:xfrm>
              <a:prstGeom prst="rect">
                <a:avLst/>
              </a:prstGeom>
              <a:blipFill>
                <a:blip r:embed="rId11"/>
                <a:stretch>
                  <a:fillRect l="-69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FCF3AFF-2AF1-0441-9C16-A747BF66A8FE}"/>
              </a:ext>
            </a:extLst>
          </p:cNvPr>
          <p:cNvSpPr/>
          <p:nvPr/>
        </p:nvSpPr>
        <p:spPr>
          <a:xfrm>
            <a:off x="3343895" y="221519"/>
            <a:ext cx="2300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安培定律的應用</a:t>
            </a:r>
            <a:endParaRPr lang="en-TW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9" r="11742" b="76785"/>
          <a:stretch/>
        </p:blipFill>
        <p:spPr bwMode="auto">
          <a:xfrm>
            <a:off x="1213331" y="3284984"/>
            <a:ext cx="27146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234082" y="5768053"/>
            <a:ext cx="5394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因此磁場的方向是繞著導線的圓！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213331" y="1383354"/>
            <a:ext cx="4600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長直導線是圓柱對稱的。</a:t>
            </a:r>
          </a:p>
        </p:txBody>
      </p:sp>
      <p:sp>
        <p:nvSpPr>
          <p:cNvPr id="20485" name="文字方塊 10"/>
          <p:cNvSpPr txBox="1">
            <a:spLocks noChangeArrowheads="1"/>
          </p:cNvSpPr>
          <p:nvPr/>
        </p:nvSpPr>
        <p:spPr bwMode="auto">
          <a:xfrm>
            <a:off x="1234082" y="1822104"/>
            <a:ext cx="5040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因此產生的磁場也必須是圓柱對稱！</a:t>
            </a:r>
          </a:p>
        </p:txBody>
      </p:sp>
      <p:sp>
        <p:nvSpPr>
          <p:cNvPr id="20487" name="文字方塊 7"/>
          <p:cNvSpPr txBox="1">
            <a:spLocks noChangeArrowheads="1"/>
          </p:cNvSpPr>
          <p:nvPr/>
        </p:nvSpPr>
        <p:spPr bwMode="auto">
          <a:xfrm>
            <a:off x="1223918" y="2282006"/>
            <a:ext cx="6332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如下圖，圓柱對稱的磁場只可能是放射狀或漩渦狀</a:t>
            </a:r>
          </a:p>
        </p:txBody>
      </p:sp>
      <p:sp>
        <p:nvSpPr>
          <p:cNvPr id="20488" name="文字方塊 8"/>
          <p:cNvSpPr txBox="1">
            <a:spLocks noChangeArrowheads="1"/>
          </p:cNvSpPr>
          <p:nvPr/>
        </p:nvSpPr>
        <p:spPr bwMode="auto">
          <a:xfrm>
            <a:off x="1234082" y="2702900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但磁場不能是放射狀。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V="1">
            <a:off x="2746857" y="3140522"/>
            <a:ext cx="0" cy="5048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1522895" y="4364484"/>
            <a:ext cx="512762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>
            <a:off x="2746857" y="5156647"/>
            <a:ext cx="9525" cy="4953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3467582" y="4364484"/>
            <a:ext cx="568325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28_24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4572000" y="3284984"/>
            <a:ext cx="2964353" cy="2286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 bwMode="auto">
          <a:xfrm>
            <a:off x="1234082" y="946288"/>
            <a:ext cx="5606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沿導線方向的磁場為零，否則必須由下方磁荷發出。</a:t>
            </a:r>
            <a:endParaRPr lang="en-US" altLang="zh-TW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FC006-7CFD-4445-B743-E69141B1DF90}"/>
              </a:ext>
            </a:extLst>
          </p:cNvPr>
          <p:cNvSpPr txBox="1"/>
          <p:nvPr/>
        </p:nvSpPr>
        <p:spPr bwMode="auto">
          <a:xfrm>
            <a:off x="1234082" y="513680"/>
            <a:ext cx="2704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磁場方向的討論：</a:t>
            </a:r>
          </a:p>
        </p:txBody>
      </p:sp>
    </p:spTree>
    <p:extLst>
      <p:ext uri="{BB962C8B-B14F-4D97-AF65-F5344CB8AC3E}">
        <p14:creationId xmlns:p14="http://schemas.microsoft.com/office/powerpoint/2010/main" val="195653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29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2"/>
          <a:stretch>
            <a:fillRect/>
          </a:stretch>
        </p:blipFill>
        <p:spPr bwMode="auto">
          <a:xfrm>
            <a:off x="417513" y="4653136"/>
            <a:ext cx="27368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5" descr="F29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7"/>
          <a:stretch>
            <a:fillRect/>
          </a:stretch>
        </p:blipFill>
        <p:spPr bwMode="auto">
          <a:xfrm>
            <a:off x="3348038" y="4653136"/>
            <a:ext cx="25034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3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"/>
          <a:stretch>
            <a:fillRect/>
          </a:stretch>
        </p:blipFill>
        <p:spPr bwMode="auto">
          <a:xfrm>
            <a:off x="6013450" y="4653136"/>
            <a:ext cx="21780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965" name="文字方塊 4"/>
              <p:cNvSpPr txBox="1">
                <a:spLocks noChangeArrowheads="1"/>
              </p:cNvSpPr>
              <p:nvPr/>
            </p:nvSpPr>
            <p:spPr bwMode="auto">
              <a:xfrm>
                <a:off x="3778394" y="98903"/>
                <a:ext cx="51846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/>
                  <a:t>長直粗電流導線周圍距導線軸為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處的磁場</a:t>
                </a:r>
              </a:p>
            </p:txBody>
          </p:sp>
        </mc:Choice>
        <mc:Fallback xmlns="">
          <p:sp>
            <p:nvSpPr>
              <p:cNvPr id="4096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394" y="98903"/>
                <a:ext cx="518465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59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66" name="Picture 6" descr="D:\Dropbox\Documents\課程\YoungTextBook\Images\Chapter28\A_Images\A_Figures_and_Photos\28_20_Figur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774700"/>
            <a:ext cx="3217862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文字方塊 8"/>
          <p:cNvSpPr txBox="1">
            <a:spLocks noChangeArrowheads="1"/>
          </p:cNvSpPr>
          <p:nvPr/>
        </p:nvSpPr>
        <p:spPr bwMode="auto">
          <a:xfrm>
            <a:off x="3815803" y="774700"/>
            <a:ext cx="4413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在導線外：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3789650" y="2636912"/>
            <a:ext cx="2582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在導線內：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4938357" y="2093667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導線外磁場如同電流集中於無限細的軸上。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8"/>
              <p:cNvSpPr txBox="1">
                <a:spLocks noChangeArrowheads="1"/>
              </p:cNvSpPr>
              <p:nvPr/>
            </p:nvSpPr>
            <p:spPr bwMode="auto">
              <a:xfrm>
                <a:off x="3778394" y="424228"/>
                <a:ext cx="51733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以導線軸為圓心，取半徑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的圓形路徑為安培圈：</a:t>
                </a:r>
              </a:p>
            </p:txBody>
          </p:sp>
        </mc:Choice>
        <mc:Fallback xmlns="">
          <p:sp>
            <p:nvSpPr>
              <p:cNvPr id="14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394" y="424228"/>
                <a:ext cx="5173394" cy="369332"/>
              </a:xfrm>
              <a:prstGeom prst="rect">
                <a:avLst/>
              </a:prstGeom>
              <a:blipFill>
                <a:blip r:embed="rId8"/>
                <a:stretch>
                  <a:fillRect l="-98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815803" y="1124744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803" y="1124744"/>
                <a:ext cx="4613635" cy="818879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814138" y="2027835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138" y="2027835"/>
                <a:ext cx="1124219" cy="609077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794418" y="3042051"/>
                <a:ext cx="3510063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418" y="3042051"/>
                <a:ext cx="3510063" cy="818879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778394" y="3931764"/>
                <a:ext cx="1385764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𝑟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394" y="3931764"/>
                <a:ext cx="1385764" cy="609077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CDE2C3DF-347A-1494-506D-403F13AB38AA}"/>
              </a:ext>
            </a:extLst>
          </p:cNvPr>
          <p:cNvSpPr/>
          <p:nvPr/>
        </p:nvSpPr>
        <p:spPr>
          <a:xfrm rot="18833616">
            <a:off x="2072551" y="6223365"/>
            <a:ext cx="266095" cy="219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49F360B9-EF06-8ABD-802E-56B73A978148}"/>
                  </a:ext>
                </a:extLst>
              </p:cNvPr>
              <p:cNvSpPr txBox="1"/>
              <p:nvPr/>
            </p:nvSpPr>
            <p:spPr>
              <a:xfrm>
                <a:off x="2207691" y="6161107"/>
                <a:ext cx="216598" cy="2473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𝑙</m:t>
                          </m:r>
                        </m:e>
                      </m:acc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49F360B9-EF06-8ABD-802E-56B73A978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691" y="6161107"/>
                <a:ext cx="216598" cy="247312"/>
              </a:xfrm>
              <a:prstGeom prst="rect">
                <a:avLst/>
              </a:prstGeom>
              <a:blipFill>
                <a:blip r:embed="rId21"/>
                <a:stretch>
                  <a:fillRect l="-15789" t="-25000" r="-10526"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12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11B079-618A-F843-8862-E7FC3B9CB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412"/>
          <a:stretch/>
        </p:blipFill>
        <p:spPr>
          <a:xfrm>
            <a:off x="258260" y="308620"/>
            <a:ext cx="8627479" cy="3698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AC085-E634-3D46-8E47-3231E925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149080"/>
            <a:ext cx="66167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93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C820A-DF56-F445-BEA1-EE1BEF70A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88"/>
          <a:stretch/>
        </p:blipFill>
        <p:spPr>
          <a:xfrm>
            <a:off x="310848" y="2968740"/>
            <a:ext cx="8149584" cy="3412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1A2EA-16BD-0F47-884C-EA2C8878E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4" b="65940"/>
          <a:stretch/>
        </p:blipFill>
        <p:spPr>
          <a:xfrm>
            <a:off x="922902" y="692696"/>
            <a:ext cx="726029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83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97E9C-A067-374A-8FED-93A0F439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66911"/>
            <a:ext cx="6050249" cy="632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7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406158" y="4105021"/>
            <a:ext cx="2622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安培定律的方向</a:t>
            </a:r>
          </a:p>
        </p:txBody>
      </p:sp>
      <p:pic>
        <p:nvPicPr>
          <p:cNvPr id="36870" name="圖片 7" descr="sc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1144988" y="1224942"/>
            <a:ext cx="3228996" cy="244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407560" y="3880248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560" y="3880248"/>
                <a:ext cx="1622046" cy="818879"/>
              </a:xfrm>
              <a:prstGeom prst="rect">
                <a:avLst/>
              </a:prstGeom>
              <a:blipFill>
                <a:blip r:embed="rId3"/>
                <a:stretch>
                  <a:fillRect l="-52713" t="-132308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88281E74-42CE-3D4E-9C35-A9D8F4F91336}"/>
              </a:ext>
            </a:extLst>
          </p:cNvPr>
          <p:cNvSpPr txBox="1"/>
          <p:nvPr/>
        </p:nvSpPr>
        <p:spPr bwMode="auto">
          <a:xfrm>
            <a:off x="1144988" y="4892337"/>
            <a:ext cx="74594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路徑有一個方向，此方向與通過曲面的正向電流方向以右手定則規定！</a:t>
            </a:r>
            <a:endParaRPr kumimoji="1" lang="zh-TW" altLang="en-US" sz="1800" dirty="0"/>
          </a:p>
        </p:txBody>
      </p:sp>
      <p:pic>
        <p:nvPicPr>
          <p:cNvPr id="12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B0D4AE2F-2038-A14A-850C-563102E4F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9203" b="67741"/>
          <a:stretch/>
        </p:blipFill>
        <p:spPr bwMode="auto">
          <a:xfrm>
            <a:off x="4572000" y="1223603"/>
            <a:ext cx="3456384" cy="244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648123E9-9800-4E4E-BC0B-5B5502D79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1" t="15212" r="11314" b="75422"/>
          <a:stretch/>
        </p:blipFill>
        <p:spPr bwMode="auto">
          <a:xfrm>
            <a:off x="3779912" y="2996046"/>
            <a:ext cx="583416" cy="7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945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nduction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54837"/>
            <a:ext cx="1584176" cy="232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267125" y="657614"/>
            <a:ext cx="3000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電磁感應 </a:t>
            </a:r>
            <a:r>
              <a:rPr lang="en-US" altLang="zh-TW" sz="1800" dirty="0">
                <a:solidFill>
                  <a:srgbClr val="FF0000"/>
                </a:solidFill>
              </a:rPr>
              <a:t>Induction 1831</a:t>
            </a:r>
          </a:p>
        </p:txBody>
      </p:sp>
      <p:sp>
        <p:nvSpPr>
          <p:cNvPr id="27658" name="文字方塊 13"/>
          <p:cNvSpPr txBox="1">
            <a:spLocks noChangeArrowheads="1"/>
          </p:cNvSpPr>
          <p:nvPr/>
        </p:nvSpPr>
        <p:spPr bwMode="auto">
          <a:xfrm>
            <a:off x="4284537" y="2622171"/>
            <a:ext cx="3786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磁場變化時產生電流！</a:t>
            </a:r>
          </a:p>
        </p:txBody>
      </p:sp>
      <p:pic>
        <p:nvPicPr>
          <p:cNvPr id="16390" name="Picture 11" descr="D:\Downloads\Data\Knight\Media\Chapter34\Images\34_01Figure-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3"/>
          <a:stretch/>
        </p:blipFill>
        <p:spPr bwMode="auto">
          <a:xfrm>
            <a:off x="866871" y="686932"/>
            <a:ext cx="3171825" cy="393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D:\Downloads\Data\Knight\Media\Chapter34\Images\34_01Figure-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50"/>
          <a:stretch/>
        </p:blipFill>
        <p:spPr bwMode="auto">
          <a:xfrm>
            <a:off x="866871" y="4495762"/>
            <a:ext cx="3171825" cy="203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44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3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4" t="28835" b="43356"/>
          <a:stretch>
            <a:fillRect/>
          </a:stretch>
        </p:blipFill>
        <p:spPr bwMode="auto">
          <a:xfrm>
            <a:off x="1490474" y="1104012"/>
            <a:ext cx="30226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1621368" y="4184382"/>
            <a:ext cx="6479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感應電場線是</a:t>
            </a:r>
            <a:r>
              <a:rPr lang="zh-TW" altLang="en-US" sz="1800" dirty="0">
                <a:solidFill>
                  <a:srgbClr val="FF0000"/>
                </a:solidFill>
              </a:rPr>
              <a:t>漩渦狀的封閉曲線，如同電流產生的磁場線</a:t>
            </a:r>
            <a:r>
              <a:rPr lang="zh-TW" altLang="en-US" sz="1800" dirty="0"/>
              <a:t>！</a:t>
            </a:r>
          </a:p>
        </p:txBody>
      </p:sp>
      <p:pic>
        <p:nvPicPr>
          <p:cNvPr id="6152" name="Picture 8" descr="fig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7" b="27039"/>
          <a:stretch>
            <a:fillRect/>
          </a:stretch>
        </p:blipFill>
        <p:spPr bwMode="auto">
          <a:xfrm>
            <a:off x="5508104" y="1700808"/>
            <a:ext cx="1985962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文字方塊 9"/>
          <p:cNvSpPr txBox="1">
            <a:spLocks noChangeArrowheads="1"/>
          </p:cNvSpPr>
          <p:nvPr/>
        </p:nvSpPr>
        <p:spPr bwMode="auto">
          <a:xfrm>
            <a:off x="1609670" y="3722058"/>
            <a:ext cx="554461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電場有電荷以外其它的來源！且性質差異甚大。</a:t>
            </a:r>
          </a:p>
        </p:txBody>
      </p:sp>
      <p:sp>
        <p:nvSpPr>
          <p:cNvPr id="11" name="橢圓 10"/>
          <p:cNvSpPr/>
          <p:nvPr/>
        </p:nvSpPr>
        <p:spPr>
          <a:xfrm>
            <a:off x="1909574" y="1519937"/>
            <a:ext cx="1800225" cy="1728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609670" y="4668222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可見捕捉漩渦狀場的電場線積分不為零！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670774" y="5172278"/>
                <a:ext cx="1611712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0774" y="5172278"/>
                <a:ext cx="1611712" cy="818879"/>
              </a:xfrm>
              <a:prstGeom prst="rect">
                <a:avLst/>
              </a:prstGeom>
              <a:blipFill>
                <a:blip r:embed="rId4"/>
                <a:stretch>
                  <a:fillRect l="-49206" t="-128788" b="-18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1">
            <a:extLst>
              <a:ext uri="{FF2B5EF4-FFF2-40B4-BE49-F238E27FC236}">
                <a16:creationId xmlns:a16="http://schemas.microsoft.com/office/drawing/2014/main" id="{6819491E-2B68-8B9E-6FA8-0930475D481E}"/>
              </a:ext>
            </a:extLst>
          </p:cNvPr>
          <p:cNvSpPr txBox="1"/>
          <p:nvPr/>
        </p:nvSpPr>
        <p:spPr>
          <a:xfrm>
            <a:off x="1609670" y="6105124"/>
            <a:ext cx="636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dirty="0">
                <a:latin typeface="Cambria Math"/>
              </a:rPr>
              <a:t>若有感應電場，</a:t>
            </a:r>
            <a:r>
              <a:rPr lang="zh-TW" altLang="en-US" sz="1800" dirty="0">
                <a:latin typeface="Cambria Math"/>
              </a:rPr>
              <a:t>則電荷繞</a:t>
            </a:r>
            <a:r>
              <a:rPr kumimoji="1" lang="zh-TW" altLang="en-US" sz="1800" dirty="0">
                <a:latin typeface="Cambria Math"/>
              </a:rPr>
              <a:t>迴路一圈回到出發點，會被作功。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3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4" t="28835" b="43356"/>
          <a:stretch>
            <a:fillRect/>
          </a:stretch>
        </p:blipFill>
        <p:spPr bwMode="auto">
          <a:xfrm>
            <a:off x="3059832" y="1340768"/>
            <a:ext cx="2282997" cy="188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文字方塊 10"/>
          <p:cNvSpPr txBox="1">
            <a:spLocks noChangeArrowheads="1"/>
          </p:cNvSpPr>
          <p:nvPr/>
        </p:nvSpPr>
        <p:spPr bwMode="auto">
          <a:xfrm>
            <a:off x="888386" y="3259428"/>
            <a:ext cx="8004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在電磁感應的情況：感應電動勢根據定義，就等於感應電場沿迴路的線積分：</a:t>
            </a:r>
          </a:p>
        </p:txBody>
      </p:sp>
      <p:sp>
        <p:nvSpPr>
          <p:cNvPr id="8" name="橢圓 7"/>
          <p:cNvSpPr/>
          <p:nvPr/>
        </p:nvSpPr>
        <p:spPr>
          <a:xfrm>
            <a:off x="3204735" y="1482277"/>
            <a:ext cx="1644711" cy="1642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1751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96" y="1330117"/>
            <a:ext cx="1275012" cy="185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966500" y="3775796"/>
                <a:ext cx="3208023" cy="87902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m:rPr>
                                  <m:brk/>
                                </m:rPr>
                                <a:rPr lang="zh-TW" altLang="en-US" sz="1800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nary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6500" y="3775796"/>
                <a:ext cx="3208023" cy="879023"/>
              </a:xfrm>
              <a:prstGeom prst="rect">
                <a:avLst/>
              </a:prstGeom>
              <a:blipFill>
                <a:blip r:embed="rId4"/>
                <a:stretch>
                  <a:fillRect t="-117143" b="-1757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32">
                <a:extLst>
                  <a:ext uri="{FF2B5EF4-FFF2-40B4-BE49-F238E27FC236}">
                    <a16:creationId xmlns:a16="http://schemas.microsoft.com/office/drawing/2014/main" id="{E2C6C11E-86B5-CD44-A5DF-B3D9CBA6AA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8386" y="5245290"/>
                <a:ext cx="37844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TW" sz="1800" dirty="0">
                    <a:solidFill>
                      <a:srgbClr val="FF0000"/>
                    </a:solidFill>
                  </a:rPr>
                  <a:t>Emf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 相當於此等效電池的電壓 </a:t>
                </a:r>
                <a:r>
                  <a:rPr lang="en-US" altLang="zh-TW" sz="1800" i="1" dirty="0">
                    <a:solidFill>
                      <a:srgbClr val="FF0000"/>
                    </a:solidFill>
                  </a:rPr>
                  <a:t>V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：</a:t>
                </a:r>
              </a:p>
            </p:txBody>
          </p:sp>
        </mc:Choice>
        <mc:Fallback xmlns="">
          <p:sp>
            <p:nvSpPr>
              <p:cNvPr id="11" name="Text Box 32">
                <a:extLst>
                  <a:ext uri="{FF2B5EF4-FFF2-40B4-BE49-F238E27FC236}">
                    <a16:creationId xmlns:a16="http://schemas.microsoft.com/office/drawing/2014/main" id="{E2C6C11E-86B5-CD44-A5DF-B3D9CBA6A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386" y="5245290"/>
                <a:ext cx="3784432" cy="369332"/>
              </a:xfrm>
              <a:prstGeom prst="rect">
                <a:avLst/>
              </a:prstGeom>
              <a:blipFill>
                <a:blip r:embed="rId5"/>
                <a:stretch>
                  <a:fillRect l="-1672" t="-6452" r="-1003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9">
            <a:extLst>
              <a:ext uri="{FF2B5EF4-FFF2-40B4-BE49-F238E27FC236}">
                <a16:creationId xmlns:a16="http://schemas.microsoft.com/office/drawing/2014/main" id="{8F387F6B-99D5-F340-9145-F9F12B332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386" y="4786652"/>
            <a:ext cx="7147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rgbClr val="FF0000"/>
                </a:solidFill>
              </a:rPr>
              <a:t>感應電場的</a:t>
            </a:r>
            <a:r>
              <a:rPr lang="zh-TW" altLang="en-US" sz="1800" dirty="0">
                <a:solidFill>
                  <a:srgbClr val="FF0000"/>
                </a:solidFill>
              </a:rPr>
              <a:t>感應</a:t>
            </a:r>
            <a:r>
              <a:rPr lang="zh-CN" altLang="en-US" sz="1800" dirty="0">
                <a:solidFill>
                  <a:srgbClr val="FF0000"/>
                </a:solidFill>
              </a:rPr>
              <a:t>電動勢</a:t>
            </a:r>
            <a:r>
              <a:rPr lang="zh-TW" altLang="en-US" sz="1800" dirty="0">
                <a:solidFill>
                  <a:srgbClr val="FF0000"/>
                </a:solidFill>
              </a:rPr>
              <a:t>的效果猶如一個不存在的電池：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BDEF8A6-B318-484F-AEFD-4FE102C4365A}"/>
                  </a:ext>
                </a:extLst>
              </p:cNvPr>
              <p:cNvSpPr txBox="1"/>
              <p:nvPr/>
            </p:nvSpPr>
            <p:spPr bwMode="auto">
              <a:xfrm>
                <a:off x="4502981" y="5246623"/>
                <a:ext cx="79208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BDEF8A6-B318-484F-AEFD-4FE102C43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2981" y="5246623"/>
                <a:ext cx="79208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419CEBA-9E13-9848-9BAD-63FE3A1C4950}"/>
                  </a:ext>
                </a:extLst>
              </p:cNvPr>
              <p:cNvSpPr txBox="1"/>
              <p:nvPr/>
            </p:nvSpPr>
            <p:spPr>
              <a:xfrm>
                <a:off x="888386" y="5975662"/>
                <a:ext cx="6043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sz="1800" dirty="0">
                    <a:latin typeface="Cambria Math"/>
                  </a:rPr>
                  <a:t>如此有一定電阻的迴路內的感應電流就正比於</a:t>
                </a:r>
                <a:r>
                  <a:rPr lang="en-US" altLang="zh-TW" sz="1800" dirty="0">
                    <a:solidFill>
                      <a:srgbClr val="FF0000"/>
                    </a:solidFill>
                  </a:rPr>
                  <a:t>Emf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：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 </a:t>
                </a:r>
                <a:endParaRPr kumimoji="1" lang="zh-TW" altLang="en-US" sz="180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419CEBA-9E13-9848-9BAD-63FE3A1C4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386" y="5975662"/>
                <a:ext cx="6043435" cy="369332"/>
              </a:xfrm>
              <a:prstGeom prst="rect">
                <a:avLst/>
              </a:prstGeom>
              <a:blipFill>
                <a:blip r:embed="rId7"/>
                <a:stretch>
                  <a:fillRect l="-1050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3619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150257" y="1382843"/>
            <a:ext cx="762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若有一個以上的固定電荷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dirty="0"/>
              <a:t>，電位能可以以一個點電荷的電位能疊加：</a:t>
            </a:r>
          </a:p>
        </p:txBody>
      </p:sp>
      <p:sp>
        <p:nvSpPr>
          <p:cNvPr id="13" name="矩形 12"/>
          <p:cNvSpPr/>
          <p:nvPr/>
        </p:nvSpPr>
        <p:spPr>
          <a:xfrm>
            <a:off x="1066800" y="1981200"/>
            <a:ext cx="49530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0245" name="Picture 6" descr="fig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98"/>
          <a:stretch>
            <a:fillRect/>
          </a:stretch>
        </p:blipFill>
        <p:spPr bwMode="auto">
          <a:xfrm>
            <a:off x="1295400" y="2362200"/>
            <a:ext cx="35925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1828800" y="2362200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zh-TW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4114800" y="2133600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zh-TW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1524000" y="3581400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zh-TW" baseline="-250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249" name="Text Box 10"/>
          <p:cNvSpPr txBox="1">
            <a:spLocks noChangeArrowheads="1"/>
          </p:cNvSpPr>
          <p:nvPr/>
        </p:nvSpPr>
        <p:spPr bwMode="auto">
          <a:xfrm>
            <a:off x="3733800" y="4648200"/>
            <a:ext cx="39687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cxnSp>
        <p:nvCxnSpPr>
          <p:cNvPr id="19" name="直線單箭頭接點 18"/>
          <p:cNvCxnSpPr/>
          <p:nvPr/>
        </p:nvCxnSpPr>
        <p:spPr>
          <a:xfrm rot="16200000" flipH="1">
            <a:off x="4114800" y="4572000"/>
            <a:ext cx="381000" cy="381000"/>
          </a:xfrm>
          <a:prstGeom prst="straightConnector1">
            <a:avLst/>
          </a:prstGeom>
          <a:ln w="4762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3200400" y="44958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4267200" y="4953000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4114800" y="3810000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152953" y="1981200"/>
                <a:ext cx="1960665" cy="7645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953" y="1981200"/>
                <a:ext cx="1960665" cy="764568"/>
              </a:xfrm>
              <a:prstGeom prst="rect">
                <a:avLst/>
              </a:prstGeom>
              <a:blipFill>
                <a:blip r:embed="rId3"/>
                <a:stretch>
                  <a:fillRect l="-12179" t="-125000" b="-17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C4DB3C-CB51-22D2-FC1E-826CD72F2D59}"/>
              </a:ext>
            </a:extLst>
          </p:cNvPr>
          <p:cNvSpPr txBox="1"/>
          <p:nvPr/>
        </p:nvSpPr>
        <p:spPr>
          <a:xfrm>
            <a:off x="1150256" y="5500687"/>
            <a:ext cx="776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但電位能還是屬於一個帶電粒子的性質，但我們很容易把電荷分離開來</a:t>
            </a:r>
            <a:r>
              <a:rPr 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721627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3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4" t="28835" b="43356"/>
          <a:stretch>
            <a:fillRect/>
          </a:stretch>
        </p:blipFill>
        <p:spPr bwMode="auto">
          <a:xfrm>
            <a:off x="3015360" y="566258"/>
            <a:ext cx="30226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橢圓 10"/>
          <p:cNvSpPr/>
          <p:nvPr/>
        </p:nvSpPr>
        <p:spPr>
          <a:xfrm>
            <a:off x="3231384" y="750588"/>
            <a:ext cx="2160240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259632" y="4149080"/>
            <a:ext cx="7588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因此，感應電動勢，等於曲線內曲面的磁通量變化。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3389742" y="4547213"/>
                <a:ext cx="1673093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9742" y="4547213"/>
                <a:ext cx="1673093" cy="618246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5">
                <a:extLst>
                  <a:ext uri="{FF2B5EF4-FFF2-40B4-BE49-F238E27FC236}">
                    <a16:creationId xmlns:a16="http://schemas.microsoft.com/office/drawing/2014/main" id="{08A56B8F-FD09-8E48-9F1D-FA8D01DE6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9632" y="3205886"/>
                <a:ext cx="7326749" cy="491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法拉第由實驗總結：磁場通量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1800" i="1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dirty="0"/>
                  <a:t>的時變率：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TW" sz="1800" i="1"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altLang="zh-TW" sz="1800" b="0" i="1" smtClean="0"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TW" altLang="en-US" sz="1800" dirty="0"/>
                  <a:t>，決定了感應電流。</a:t>
                </a:r>
              </a:p>
            </p:txBody>
          </p:sp>
        </mc:Choice>
        <mc:Fallback xmlns="">
          <p:sp>
            <p:nvSpPr>
              <p:cNvPr id="13" name="矩形 5">
                <a:extLst>
                  <a:ext uri="{FF2B5EF4-FFF2-40B4-BE49-F238E27FC236}">
                    <a16:creationId xmlns:a16="http://schemas.microsoft.com/office/drawing/2014/main" id="{08A56B8F-FD09-8E48-9F1D-FA8D01DE6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3205886"/>
                <a:ext cx="7326749" cy="491288"/>
              </a:xfrm>
              <a:prstGeom prst="rect">
                <a:avLst/>
              </a:prstGeom>
              <a:blipFill>
                <a:blip r:embed="rId4"/>
                <a:stretch>
                  <a:fillRect l="-692" b="-7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E5E2644-2479-074A-9E09-B8BD89C376D2}"/>
                  </a:ext>
                </a:extLst>
              </p:cNvPr>
              <p:cNvSpPr txBox="1"/>
              <p:nvPr/>
            </p:nvSpPr>
            <p:spPr>
              <a:xfrm>
                <a:off x="1259632" y="3697174"/>
                <a:ext cx="7588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sz="1800" dirty="0">
                    <a:latin typeface="Cambria Math"/>
                  </a:rPr>
                  <a:t>根據歐姆定律，迴路內的感應電流就正比於相當於一電池的</a:t>
                </a:r>
                <a:r>
                  <a:rPr lang="en-US" altLang="zh-TW" sz="1800" dirty="0">
                    <a:solidFill>
                      <a:schemeClr val="tx1"/>
                    </a:solidFill>
                  </a:rPr>
                  <a:t>Emf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。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:endParaRPr kumimoji="1" lang="zh-TW" altLang="en-US" sz="180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E5E2644-2479-074A-9E09-B8BD89C37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697174"/>
                <a:ext cx="7588376" cy="369332"/>
              </a:xfrm>
              <a:prstGeom prst="rect">
                <a:avLst/>
              </a:prstGeom>
              <a:blipFill>
                <a:blip r:embed="rId5"/>
                <a:stretch>
                  <a:fillRect l="-669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2">
                <a:extLst>
                  <a:ext uri="{FF2B5EF4-FFF2-40B4-BE49-F238E27FC236}">
                    <a16:creationId xmlns:a16="http://schemas.microsoft.com/office/drawing/2014/main" id="{36671AB8-D020-8A74-B9A9-84BF7BD5085A}"/>
                  </a:ext>
                </a:extLst>
              </p:cNvPr>
              <p:cNvSpPr txBox="1"/>
              <p:nvPr/>
            </p:nvSpPr>
            <p:spPr bwMode="auto">
              <a:xfrm>
                <a:off x="5391624" y="4535679"/>
                <a:ext cx="1873019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2">
                <a:extLst>
                  <a:ext uri="{FF2B5EF4-FFF2-40B4-BE49-F238E27FC236}">
                    <a16:creationId xmlns:a16="http://schemas.microsoft.com/office/drawing/2014/main" id="{36671AB8-D020-8A74-B9A9-84BF7BD50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1624" y="4535679"/>
                <a:ext cx="1873019" cy="739690"/>
              </a:xfrm>
              <a:prstGeom prst="rect">
                <a:avLst/>
              </a:prstGeom>
              <a:blipFill>
                <a:blip r:embed="rId6"/>
                <a:stretch>
                  <a:fillRect l="-12081" t="-144068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83B076CE-0AFB-0661-698B-06738900AFDB}"/>
                  </a:ext>
                </a:extLst>
              </p:cNvPr>
              <p:cNvSpPr txBox="1"/>
              <p:nvPr/>
            </p:nvSpPr>
            <p:spPr bwMode="auto">
              <a:xfrm>
                <a:off x="1331640" y="5805264"/>
                <a:ext cx="4797811" cy="73969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𝐵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𝐵𝐴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83B076CE-0AFB-0661-698B-06738900A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5805264"/>
                <a:ext cx="4797811" cy="739690"/>
              </a:xfrm>
              <a:prstGeom prst="rect">
                <a:avLst/>
              </a:prstGeom>
              <a:blipFill>
                <a:blip r:embed="rId7"/>
                <a:stretch>
                  <a:fillRect l="-5013" t="-140000" b="-218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EB57ADD-54F3-0AB9-C9A6-6AE67A3C33B3}"/>
              </a:ext>
            </a:extLst>
          </p:cNvPr>
          <p:cNvSpPr txBox="1"/>
          <p:nvPr/>
        </p:nvSpPr>
        <p:spPr>
          <a:xfrm>
            <a:off x="1259632" y="5418665"/>
            <a:ext cx="774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 err="1">
                <a:latin typeface="Cambria Math"/>
              </a:rPr>
              <a:t>在許多應用，磁場會垂直於平面，且是均勻磁場，磁通量的定義可以簡化</a:t>
            </a:r>
            <a:r>
              <a:rPr lang="en-GB" sz="1800" dirty="0">
                <a:latin typeface="Cambria Math"/>
              </a:rPr>
              <a:t>：</a:t>
            </a:r>
            <a:endParaRPr kumimoji="1" lang="en-TW" sz="1800" dirty="0"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230702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5" t="28833" b="43029"/>
          <a:stretch/>
        </p:blipFill>
        <p:spPr bwMode="auto">
          <a:xfrm>
            <a:off x="901337" y="898207"/>
            <a:ext cx="2988857" cy="252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3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2" y="3687523"/>
            <a:ext cx="287972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713427" y="3687523"/>
            <a:ext cx="28733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i="1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920" name="Text Box 8"/>
              <p:cNvSpPr txBox="1">
                <a:spLocks noChangeArrowheads="1"/>
              </p:cNvSpPr>
              <p:nvPr/>
            </p:nvSpPr>
            <p:spPr bwMode="auto">
              <a:xfrm>
                <a:off x="892492" y="4624148"/>
                <a:ext cx="215900" cy="3968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2000" i="1" dirty="0"/>
              </a:p>
            </p:txBody>
          </p:sp>
        </mc:Choice>
        <mc:Fallback xmlns="">
          <p:sp>
            <p:nvSpPr>
              <p:cNvPr id="38920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2492" y="4624148"/>
                <a:ext cx="215900" cy="396875"/>
              </a:xfrm>
              <a:prstGeom prst="rect">
                <a:avLst/>
              </a:prstGeom>
              <a:blipFill>
                <a:blip r:embed="rId4"/>
                <a:stretch>
                  <a:fillRect r="-50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921" name="Text Box 9"/>
              <p:cNvSpPr txBox="1">
                <a:spLocks noChangeArrowheads="1"/>
              </p:cNvSpPr>
              <p:nvPr/>
            </p:nvSpPr>
            <p:spPr bwMode="auto">
              <a:xfrm>
                <a:off x="2201897" y="4984511"/>
                <a:ext cx="2159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2000" i="1" dirty="0"/>
              </a:p>
            </p:txBody>
          </p:sp>
        </mc:Choice>
        <mc:Fallback xmlns="">
          <p:sp>
            <p:nvSpPr>
              <p:cNvPr id="38921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1897" y="4984511"/>
                <a:ext cx="215900" cy="304800"/>
              </a:xfrm>
              <a:prstGeom prst="rect">
                <a:avLst/>
              </a:prstGeom>
              <a:blipFill>
                <a:blip r:embed="rId5"/>
                <a:stretch>
                  <a:fillRect l="-27778" r="-22222" b="-8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836847" y="312852"/>
            <a:ext cx="55353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實際的計算：圓柱對稱的磁場變化所產生的感應電場</a:t>
            </a:r>
          </a:p>
        </p:txBody>
      </p:sp>
      <p:pic>
        <p:nvPicPr>
          <p:cNvPr id="11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52" y="404664"/>
            <a:ext cx="1761340" cy="25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橢圓 11"/>
          <p:cNvSpPr/>
          <p:nvPr/>
        </p:nvSpPr>
        <p:spPr>
          <a:xfrm>
            <a:off x="1301856" y="1330255"/>
            <a:ext cx="1701428" cy="16972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1000442" y="970215"/>
            <a:ext cx="2304256" cy="237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4096786" y="3933308"/>
                <a:ext cx="28055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800" b="0" dirty="0"/>
                  <a:t>在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  <m:r>
                      <a:rPr lang="en-US" altLang="zh-TW" sz="1800" b="0" i="1" smtClean="0">
                        <a:latin typeface="Cambria Math"/>
                      </a:rPr>
                      <m:t>&gt;</m:t>
                    </m:r>
                    <m:r>
                      <a:rPr lang="en-US" altLang="zh-TW" sz="1800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zh-TW" altLang="en-US" sz="1800" dirty="0"/>
                  <a:t>處的感應電場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6786" y="3933308"/>
                <a:ext cx="2805576" cy="369332"/>
              </a:xfrm>
              <a:prstGeom prst="rect">
                <a:avLst/>
              </a:prstGeom>
              <a:blipFill>
                <a:blip r:embed="rId7"/>
                <a:stretch>
                  <a:fillRect l="-18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4168794" y="5082142"/>
                <a:ext cx="8120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&lt;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8794" y="5082142"/>
                <a:ext cx="812017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4094404" y="3067081"/>
                <a:ext cx="4778677" cy="8188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4404" y="3067081"/>
                <a:ext cx="4778677" cy="818879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4082964" y="4439482"/>
                <a:ext cx="1549331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2964" y="4439482"/>
                <a:ext cx="1549331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4059801" y="5589240"/>
                <a:ext cx="1549331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9801" y="5589240"/>
                <a:ext cx="1549331" cy="369332"/>
              </a:xfrm>
              <a:prstGeom prst="rect">
                <a:avLst/>
              </a:prstGeom>
              <a:blipFill rotWithShape="1">
                <a:blip r:embed="rId18"/>
                <a:stretch>
                  <a:fillRect b="-1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6339052" y="4330972"/>
                <a:ext cx="1621340" cy="672620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9052" y="4330972"/>
                <a:ext cx="1621340" cy="67262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6339052" y="5427349"/>
                <a:ext cx="1621340" cy="61824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9052" y="5427349"/>
                <a:ext cx="1621340" cy="618246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792BA176-ADBF-BB8E-1E40-D89D1D8D2D47}"/>
                  </a:ext>
                </a:extLst>
              </p:cNvPr>
              <p:cNvSpPr txBox="1"/>
              <p:nvPr/>
            </p:nvSpPr>
            <p:spPr bwMode="auto">
              <a:xfrm>
                <a:off x="6830949" y="3913172"/>
                <a:ext cx="129614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𝐵𝐴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792BA176-ADBF-BB8E-1E40-D89D1D8D2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0949" y="3913172"/>
                <a:ext cx="129614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074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19832" y="764134"/>
                <a:ext cx="8208912" cy="5760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2.0∙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32" y="764134"/>
                <a:ext cx="8208912" cy="57606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938" name="Rectangle 10"/>
          <p:cNvSpPr>
            <a:spLocks noChangeArrowheads="1"/>
          </p:cNvSpPr>
          <p:nvPr/>
        </p:nvSpPr>
        <p:spPr bwMode="auto">
          <a:xfrm>
            <a:off x="2526730" y="2822129"/>
            <a:ext cx="846137" cy="769937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39" name="Rectangle 9"/>
          <p:cNvSpPr>
            <a:spLocks noChangeArrowheads="1"/>
          </p:cNvSpPr>
          <p:nvPr/>
        </p:nvSpPr>
        <p:spPr bwMode="auto">
          <a:xfrm>
            <a:off x="2557686" y="2849115"/>
            <a:ext cx="784225" cy="71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40" name="Text Box 11"/>
          <p:cNvSpPr txBox="1">
            <a:spLocks noChangeArrowheads="1"/>
          </p:cNvSpPr>
          <p:nvPr/>
        </p:nvSpPr>
        <p:spPr bwMode="auto">
          <a:xfrm>
            <a:off x="3852292" y="3501579"/>
            <a:ext cx="160338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200"/>
              <a:t>x</a:t>
            </a:r>
            <a:endParaRPr lang="en-US" altLang="zh-TW" sz="2400"/>
          </a:p>
        </p:txBody>
      </p: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2656905" y="2342704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y</a:t>
            </a:r>
            <a:endParaRPr lang="en-US" altLang="zh-TW" sz="2400"/>
          </a:p>
        </p:txBody>
      </p:sp>
      <p:sp>
        <p:nvSpPr>
          <p:cNvPr id="39942" name="Oval 7"/>
          <p:cNvSpPr>
            <a:spLocks noChangeArrowheads="1"/>
          </p:cNvSpPr>
          <p:nvPr/>
        </p:nvSpPr>
        <p:spPr bwMode="auto">
          <a:xfrm>
            <a:off x="2820417" y="3406329"/>
            <a:ext cx="30163" cy="3016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2926780" y="3290441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B</a:t>
            </a:r>
            <a:endParaRPr lang="en-US" altLang="zh-TW" sz="2400"/>
          </a:p>
        </p:txBody>
      </p:sp>
      <p:sp>
        <p:nvSpPr>
          <p:cNvPr id="39944" name="Line 5"/>
          <p:cNvSpPr>
            <a:spLocks noChangeShapeType="1"/>
          </p:cNvSpPr>
          <p:nvPr/>
        </p:nvSpPr>
        <p:spPr bwMode="auto">
          <a:xfrm>
            <a:off x="2153667" y="3596510"/>
            <a:ext cx="1592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5" name="Line 4"/>
          <p:cNvSpPr>
            <a:spLocks noChangeShapeType="1"/>
          </p:cNvSpPr>
          <p:nvPr/>
        </p:nvSpPr>
        <p:spPr bwMode="auto">
          <a:xfrm flipV="1">
            <a:off x="2526730" y="2285554"/>
            <a:ext cx="0" cy="180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6" name="Rectangle 12"/>
          <p:cNvSpPr>
            <a:spLocks noChangeArrowheads="1"/>
          </p:cNvSpPr>
          <p:nvPr/>
        </p:nvSpPr>
        <p:spPr bwMode="auto">
          <a:xfrm>
            <a:off x="970980" y="859979"/>
            <a:ext cx="67691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69875" algn="l"/>
              </a:tabLst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69875" algn="l"/>
              </a:tabLst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69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考慮如圖一方形的導體迴路，一邊邊長</a:t>
            </a:r>
            <a:r>
              <a:rPr lang="en-US" altLang="zh-TW" sz="1800" dirty="0"/>
              <a:t>2.0 cm</a:t>
            </a:r>
            <a:r>
              <a:rPr lang="zh-TW" altLang="en-US" sz="1800" dirty="0"/>
              <a:t>，置於</a:t>
            </a:r>
            <a:r>
              <a:rPr lang="en-US" altLang="zh-TW" sz="1800" dirty="0"/>
              <a:t>x-y</a:t>
            </a:r>
            <a:r>
              <a:rPr lang="zh-TW" altLang="en-US" sz="1800" dirty="0"/>
              <a:t>平面上，如圖方形的一角是原點。迴路的總電阻是</a:t>
            </a:r>
            <a:r>
              <a:rPr lang="en-US" altLang="zh-TW" sz="1800" dirty="0"/>
              <a:t>20.0</a:t>
            </a:r>
            <a:r>
              <a:rPr lang="en-US" altLang="zh-TW" sz="1800" dirty="0">
                <a:latin typeface="新細明體" pitchFamily="18" charset="-120"/>
              </a:rPr>
              <a:t>Ω</a:t>
            </a:r>
            <a:r>
              <a:rPr lang="zh-TW" altLang="en-US" sz="1800" dirty="0">
                <a:latin typeface="新細明體" pitchFamily="18" charset="-120"/>
              </a:rPr>
              <a:t>。</a:t>
            </a:r>
            <a:r>
              <a:rPr lang="zh-TW" altLang="en-US" sz="1800" dirty="0"/>
              <a:t>在空間中有一隨時間變化的磁場 </a:t>
            </a:r>
            <a:r>
              <a:rPr lang="en-US" altLang="zh-TW" sz="1800" i="1" dirty="0"/>
              <a:t>B</a:t>
            </a:r>
            <a:r>
              <a:rPr lang="zh-TW" altLang="en-US" sz="1800" dirty="0"/>
              <a:t>，磁場是指向</a:t>
            </a:r>
            <a:r>
              <a:rPr lang="en-US" altLang="zh-TW" sz="1800" dirty="0"/>
              <a:t>z</a:t>
            </a:r>
            <a:r>
              <a:rPr lang="zh-TW" altLang="en-US" sz="1800" dirty="0"/>
              <a:t>方向，也就是指出紙面的方向。</a:t>
            </a:r>
          </a:p>
          <a:p>
            <a:pPr>
              <a:spcBef>
                <a:spcPct val="0"/>
              </a:spcBef>
              <a:buFontTx/>
              <a:buNone/>
            </a:pPr>
            <a:endParaRPr lang="zh-TW" altLang="en-US" sz="1600" dirty="0"/>
          </a:p>
        </p:txBody>
      </p:sp>
      <p:sp>
        <p:nvSpPr>
          <p:cNvPr id="39947" name="Rectangle 15"/>
          <p:cNvSpPr>
            <a:spLocks noChangeArrowheads="1"/>
          </p:cNvSpPr>
          <p:nvPr/>
        </p:nvSpPr>
        <p:spPr bwMode="auto">
          <a:xfrm>
            <a:off x="828104" y="3870687"/>
            <a:ext cx="7992368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17525" algn="l"/>
              </a:tabLst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17525" algn="l"/>
              </a:tabLst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175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zh-TW" altLang="en-US" sz="1100" dirty="0"/>
            </a:br>
            <a:endParaRPr lang="zh-TW" altLang="en-US" sz="2400" dirty="0"/>
          </a:p>
          <a:p>
            <a:pPr>
              <a:spcBef>
                <a:spcPct val="0"/>
              </a:spcBef>
              <a:buFontTx/>
              <a:buAutoNum type="alphaUcPeriod"/>
            </a:pPr>
            <a:r>
              <a:rPr lang="zh-TW" altLang="en-US" sz="1800" dirty="0"/>
              <a:t>假設磁場是均勻的，</a:t>
            </a:r>
            <a:r>
              <a:rPr lang="en-US" altLang="zh-TW" sz="1800" i="1" dirty="0"/>
              <a:t>B=</a:t>
            </a:r>
            <a:r>
              <a:rPr lang="en-US" altLang="zh-TW" sz="1800" dirty="0"/>
              <a:t>2.0 </a:t>
            </a:r>
            <a:r>
              <a:rPr lang="en-US" altLang="zh-TW" sz="1800" i="1" dirty="0"/>
              <a:t>t</a:t>
            </a:r>
            <a:r>
              <a:rPr lang="en-US" altLang="zh-TW" sz="1800" baseline="30000" dirty="0"/>
              <a:t>3</a:t>
            </a:r>
            <a:r>
              <a:rPr lang="en-US" altLang="zh-TW" sz="1800" i="1" baseline="30000" dirty="0"/>
              <a:t> </a:t>
            </a:r>
            <a:r>
              <a:rPr lang="zh-TW" altLang="en-US" sz="1800" dirty="0"/>
              <a:t>，此處 </a:t>
            </a:r>
            <a:r>
              <a:rPr lang="en-US" altLang="zh-TW" sz="1800" i="1" dirty="0"/>
              <a:t>B</a:t>
            </a:r>
            <a:r>
              <a:rPr lang="zh-TW" altLang="en-US" sz="1800" dirty="0"/>
              <a:t>的單位是</a:t>
            </a:r>
            <a:r>
              <a:rPr lang="en-US" altLang="zh-TW" sz="1800" dirty="0"/>
              <a:t>tesla, </a:t>
            </a:r>
            <a:r>
              <a:rPr lang="zh-TW" altLang="en-US" sz="1800" dirty="0"/>
              <a:t>時間</a:t>
            </a:r>
            <a:r>
              <a:rPr lang="en-US" altLang="zh-TW" sz="1800" dirty="0"/>
              <a:t>t </a:t>
            </a:r>
            <a:r>
              <a:rPr lang="zh-TW" altLang="en-US" sz="1800" dirty="0"/>
              <a:t>是秒。請問在時間 </a:t>
            </a:r>
            <a:r>
              <a:rPr lang="en-US" altLang="zh-TW" sz="1800" i="1" dirty="0"/>
              <a:t>t =  </a:t>
            </a:r>
            <a:r>
              <a:rPr lang="en-US" altLang="zh-TW" sz="1800" dirty="0"/>
              <a:t>2.0 s</a:t>
            </a:r>
            <a:r>
              <a:rPr lang="zh-TW" altLang="en-US" sz="1800" dirty="0"/>
              <a:t>時，迴路內的電流是多大？方向在上圖中是順時鐘還是逆時鐘？</a:t>
            </a:r>
            <a:endParaRPr lang="en-US" altLang="zh-TW" sz="1800" dirty="0"/>
          </a:p>
          <a:p>
            <a:pPr>
              <a:spcBef>
                <a:spcPct val="0"/>
              </a:spcBef>
              <a:buNone/>
            </a:pPr>
            <a:endParaRPr lang="en-US" altLang="zh-TW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800" dirty="0"/>
              <a:t>B. </a:t>
            </a:r>
            <a:r>
              <a:rPr lang="zh-TW" altLang="en-US" sz="1800" dirty="0"/>
              <a:t>假設磁場是非均勻的，</a:t>
            </a:r>
            <a:r>
              <a:rPr lang="en-US" altLang="zh-TW" sz="1800" i="1" dirty="0"/>
              <a:t>B</a:t>
            </a:r>
            <a:r>
              <a:rPr lang="zh-TW" altLang="en-US" sz="1800" i="1" dirty="0"/>
              <a:t> </a:t>
            </a:r>
            <a:r>
              <a:rPr lang="en-US" altLang="zh-TW" sz="1800" i="1" dirty="0"/>
              <a:t>=</a:t>
            </a:r>
            <a:r>
              <a:rPr lang="zh-TW" altLang="en-US" sz="1800" i="1" dirty="0"/>
              <a:t> </a:t>
            </a:r>
            <a:r>
              <a:rPr lang="en-US" altLang="zh-TW" sz="1800" dirty="0"/>
              <a:t>2.0</a:t>
            </a:r>
            <a:r>
              <a:rPr lang="en-US" altLang="zh-TW" sz="1800" i="1" dirty="0"/>
              <a:t> t</a:t>
            </a:r>
            <a:r>
              <a:rPr lang="en-US" altLang="zh-TW" sz="1800" baseline="30000" dirty="0"/>
              <a:t>3</a:t>
            </a:r>
            <a:r>
              <a:rPr lang="en-US" altLang="zh-TW" sz="1800" i="1" baseline="30000" dirty="0"/>
              <a:t> </a:t>
            </a:r>
            <a:r>
              <a:rPr lang="en-US" altLang="zh-TW" sz="1800" i="1" dirty="0"/>
              <a:t>y</a:t>
            </a:r>
            <a:r>
              <a:rPr lang="zh-TW" altLang="en-US" sz="1800" dirty="0"/>
              <a:t>，這裡位置 </a:t>
            </a:r>
            <a:r>
              <a:rPr lang="en-US" altLang="zh-TW" sz="1800" i="1" dirty="0"/>
              <a:t>y</a:t>
            </a:r>
            <a:r>
              <a:rPr lang="zh-TW" altLang="en-US" sz="1800" i="1" dirty="0"/>
              <a:t> </a:t>
            </a:r>
            <a:r>
              <a:rPr lang="zh-TW" altLang="en-US" sz="1800" dirty="0"/>
              <a:t>的單位是公尺， 請問在時間 </a:t>
            </a:r>
            <a:r>
              <a:rPr lang="en-US" altLang="zh-TW" sz="1800" i="1" dirty="0"/>
              <a:t>t = </a:t>
            </a:r>
            <a:r>
              <a:rPr lang="en-US" altLang="zh-TW" sz="1800" dirty="0"/>
              <a:t>2.0 s</a:t>
            </a:r>
            <a:r>
              <a:rPr lang="zh-TW" altLang="en-US" sz="1800" dirty="0"/>
              <a:t>時，迴路內的感應電動勢是多少</a:t>
            </a:r>
            <a:r>
              <a:rPr lang="zh-TW" altLang="en-US" sz="1600" dirty="0"/>
              <a:t>？</a:t>
            </a:r>
            <a:endParaRPr lang="en-US" altLang="zh-TW" sz="1600" dirty="0"/>
          </a:p>
          <a:p>
            <a:pPr>
              <a:spcBef>
                <a:spcPct val="0"/>
              </a:spcBef>
              <a:buFontTx/>
              <a:buNone/>
            </a:pPr>
            <a:endParaRPr lang="en-US" altLang="zh-TW" sz="16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AB6145E-47E8-6D4F-9888-18EB6EF3C578}"/>
              </a:ext>
            </a:extLst>
          </p:cNvPr>
          <p:cNvSpPr txBox="1"/>
          <p:nvPr/>
        </p:nvSpPr>
        <p:spPr>
          <a:xfrm>
            <a:off x="828104" y="288955"/>
            <a:ext cx="799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如果迴路不是圓，各處電場一般來說很難算，但電動勢則非常容易！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3830FB9-1EE0-EB4F-A9D8-C18CDD4D26BB}"/>
                  </a:ext>
                </a:extLst>
              </p:cNvPr>
              <p:cNvSpPr txBox="1"/>
              <p:nvPr/>
            </p:nvSpPr>
            <p:spPr bwMode="auto">
              <a:xfrm>
                <a:off x="2015497" y="5878220"/>
                <a:ext cx="5401038" cy="9271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2.0∙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limLoc m:val="undOvr"/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 dirty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2.0</m:t>
                          </m:r>
                        </m:sup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2.0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2.0∙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3830FB9-1EE0-EB4F-A9D8-C18CDD4D2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5497" y="5878220"/>
                <a:ext cx="5401038" cy="927113"/>
              </a:xfrm>
              <a:prstGeom prst="rect">
                <a:avLst/>
              </a:prstGeom>
              <a:blipFill>
                <a:blip r:embed="rId3"/>
                <a:stretch>
                  <a:fillRect l="-16197" t="-105405" b="-1648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0">
            <a:extLst>
              <a:ext uri="{FF2B5EF4-FFF2-40B4-BE49-F238E27FC236}">
                <a16:creationId xmlns:a16="http://schemas.microsoft.com/office/drawing/2014/main" id="{C10F4FF1-C0AC-4F4D-BEC9-FBF25FA47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1871" y="2792628"/>
            <a:ext cx="846137" cy="769937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FC80153F-2F93-5E47-8A0C-87D6E1C0F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2827" y="2819614"/>
            <a:ext cx="784225" cy="71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EB625C58-BA17-C44C-A76E-CE777E73A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433" y="3472078"/>
            <a:ext cx="160338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200"/>
              <a:t>x</a:t>
            </a:r>
            <a:endParaRPr lang="en-US" altLang="zh-TW" sz="2400"/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9BC42DE7-7F4B-8346-8D4F-50C299F64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046" y="2313203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y</a:t>
            </a:r>
            <a:endParaRPr lang="en-US" altLang="zh-TW" sz="2400"/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09DDAF21-4C0E-2B43-A267-A93129449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558" y="3376828"/>
            <a:ext cx="30163" cy="3016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B3C1FC5C-EEA8-A94D-881B-C8793A993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921" y="3260940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dirty="0"/>
              <a:t>B</a:t>
            </a:r>
            <a:endParaRPr lang="en-US" altLang="zh-TW" sz="2400" dirty="0"/>
          </a:p>
        </p:txBody>
      </p:sp>
      <p:sp>
        <p:nvSpPr>
          <p:cNvPr id="21" name="Line 5">
            <a:extLst>
              <a:ext uri="{FF2B5EF4-FFF2-40B4-BE49-F238E27FC236}">
                <a16:creationId xmlns:a16="http://schemas.microsoft.com/office/drawing/2014/main" id="{BFB4FA36-6FAA-6043-A3E9-C6BA69283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808" y="3567009"/>
            <a:ext cx="1592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Line 4">
            <a:extLst>
              <a:ext uri="{FF2B5EF4-FFF2-40B4-BE49-F238E27FC236}">
                <a16:creationId xmlns:a16="http://schemas.microsoft.com/office/drawing/2014/main" id="{AD19446A-4F8D-2148-881A-E4E80D2165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1871" y="2256053"/>
            <a:ext cx="0" cy="180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FAE4AD-4D75-AF49-883D-3AC70ACB938A}"/>
              </a:ext>
            </a:extLst>
          </p:cNvPr>
          <p:cNvSpPr/>
          <p:nvPr/>
        </p:nvSpPr>
        <p:spPr>
          <a:xfrm>
            <a:off x="5552827" y="2996952"/>
            <a:ext cx="815181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6">
                <a:extLst>
                  <a:ext uri="{FF2B5EF4-FFF2-40B4-BE49-F238E27FC236}">
                    <a16:creationId xmlns:a16="http://schemas.microsoft.com/office/drawing/2014/main" id="{0DD3629B-904F-D44F-8FA6-88699A6015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23219" y="2963172"/>
                <a:ext cx="446037" cy="20522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altLang="zh-TW" sz="1600" i="1" dirty="0"/>
              </a:p>
            </p:txBody>
          </p:sp>
        </mc:Choice>
        <mc:Fallback xmlns="">
          <p:sp>
            <p:nvSpPr>
              <p:cNvPr id="24" name="Text Box 6">
                <a:extLst>
                  <a:ext uri="{FF2B5EF4-FFF2-40B4-BE49-F238E27FC236}">
                    <a16:creationId xmlns:a16="http://schemas.microsoft.com/office/drawing/2014/main" id="{0DD3629B-904F-D44F-8FA6-88699A601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3219" y="2963172"/>
                <a:ext cx="446037" cy="205229"/>
              </a:xfrm>
              <a:prstGeom prst="rect">
                <a:avLst/>
              </a:prstGeom>
              <a:blipFill>
                <a:blip r:embed="rId4"/>
                <a:stretch>
                  <a:fillRect b="-47059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箭頭接點 5">
            <a:extLst>
              <a:ext uri="{FF2B5EF4-FFF2-40B4-BE49-F238E27FC236}">
                <a16:creationId xmlns:a16="http://schemas.microsoft.com/office/drawing/2014/main" id="{EA445C48-A316-1248-AA13-36BED580BB66}"/>
              </a:ext>
            </a:extLst>
          </p:cNvPr>
          <p:cNvCxnSpPr/>
          <p:nvPr/>
        </p:nvCxnSpPr>
        <p:spPr>
          <a:xfrm>
            <a:off x="6444208" y="2996952"/>
            <a:ext cx="0" cy="19030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箭頭接點 26">
            <a:extLst>
              <a:ext uri="{FF2B5EF4-FFF2-40B4-BE49-F238E27FC236}">
                <a16:creationId xmlns:a16="http://schemas.microsoft.com/office/drawing/2014/main" id="{0D915B82-DD44-114C-B92A-7D27C5F77C80}"/>
              </a:ext>
            </a:extLst>
          </p:cNvPr>
          <p:cNvCxnSpPr>
            <a:cxnSpLocks/>
          </p:cNvCxnSpPr>
          <p:nvPr/>
        </p:nvCxnSpPr>
        <p:spPr>
          <a:xfrm>
            <a:off x="5292080" y="3159538"/>
            <a:ext cx="0" cy="4309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6">
                <a:extLst>
                  <a:ext uri="{FF2B5EF4-FFF2-40B4-BE49-F238E27FC236}">
                    <a16:creationId xmlns:a16="http://schemas.microsoft.com/office/drawing/2014/main" id="{F15F998D-AE6F-3E4D-8F4D-CB47FA35B5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5170" y="3221660"/>
                <a:ext cx="314626" cy="2441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altLang="zh-TW" sz="1600" i="1" dirty="0"/>
              </a:p>
            </p:txBody>
          </p:sp>
        </mc:Choice>
        <mc:Fallback xmlns="">
          <p:sp>
            <p:nvSpPr>
              <p:cNvPr id="29" name="Text Box 6">
                <a:extLst>
                  <a:ext uri="{FF2B5EF4-FFF2-40B4-BE49-F238E27FC236}">
                    <a16:creationId xmlns:a16="http://schemas.microsoft.com/office/drawing/2014/main" id="{F15F998D-AE6F-3E4D-8F4D-CB47FA35B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5170" y="3221660"/>
                <a:ext cx="314626" cy="244131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2757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/>
          <p:cNvSpPr txBox="1">
            <a:spLocks noChangeArrowheads="1"/>
          </p:cNvSpPr>
          <p:nvPr/>
        </p:nvSpPr>
        <p:spPr bwMode="auto">
          <a:xfrm>
            <a:off x="3073691" y="486051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Maxwell Equations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96263" name="文字方塊 9"/>
          <p:cNvSpPr txBox="1">
            <a:spLocks noChangeArrowheads="1"/>
          </p:cNvSpPr>
          <p:nvPr/>
        </p:nvSpPr>
        <p:spPr bwMode="auto">
          <a:xfrm>
            <a:off x="1073441" y="4860603"/>
            <a:ext cx="735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電流是</a:t>
            </a:r>
            <a:r>
              <a:rPr lang="zh-CN" altLang="en-US" sz="1800" dirty="0"/>
              <a:t>靜</a:t>
            </a:r>
            <a:r>
              <a:rPr lang="zh-TW" altLang="en-US" sz="1800" dirty="0"/>
              <a:t>磁場的來源，而且產生的磁場是漩渦狀的，不是放射狀的。</a:t>
            </a:r>
          </a:p>
        </p:txBody>
      </p:sp>
      <p:sp>
        <p:nvSpPr>
          <p:cNvPr id="96264" name="文字方塊 10"/>
          <p:cNvSpPr txBox="1">
            <a:spLocks noChangeArrowheads="1"/>
          </p:cNvSpPr>
          <p:nvPr/>
        </p:nvSpPr>
        <p:spPr bwMode="auto">
          <a:xfrm>
            <a:off x="1073441" y="5289228"/>
            <a:ext cx="735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電荷是靜電場的來源，而且產生的電場是放射狀的，不是漩渦狀的。</a:t>
            </a:r>
          </a:p>
        </p:txBody>
      </p:sp>
      <p:sp>
        <p:nvSpPr>
          <p:cNvPr id="96265" name="文字方塊 7"/>
          <p:cNvSpPr txBox="1">
            <a:spLocks noChangeArrowheads="1"/>
          </p:cNvSpPr>
          <p:nvPr/>
        </p:nvSpPr>
        <p:spPr bwMode="auto">
          <a:xfrm>
            <a:off x="1073441" y="5717853"/>
            <a:ext cx="7143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電（磁）場變化時會感應產生磁（電）場，感應產生的磁（電）場是漩渦狀，大致與變化的電（磁）場方向垂直。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192454" y="1988838"/>
                <a:ext cx="1962781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454" y="1988838"/>
                <a:ext cx="1962781" cy="818879"/>
              </a:xfrm>
              <a:prstGeom prst="rect">
                <a:avLst/>
              </a:prstGeom>
              <a:blipFill>
                <a:blip r:embed="rId2"/>
                <a:stretch>
                  <a:fillRect l="-43871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192454" y="3933056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454" y="3933056"/>
                <a:ext cx="2824299" cy="818879"/>
              </a:xfrm>
              <a:prstGeom prst="rect">
                <a:avLst/>
              </a:prstGeom>
              <a:blipFill>
                <a:blip r:embed="rId3"/>
                <a:stretch>
                  <a:fillRect l="-30493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192454" y="3008599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454" y="3008599"/>
                <a:ext cx="1503938" cy="818879"/>
              </a:xfrm>
              <a:prstGeom prst="rect">
                <a:avLst/>
              </a:prstGeom>
              <a:blipFill>
                <a:blip r:embed="rId4"/>
                <a:stretch>
                  <a:fillRect l="-57143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93395" y="1028030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95" y="1028030"/>
                <a:ext cx="1579600" cy="818879"/>
              </a:xfrm>
              <a:prstGeom prst="rect">
                <a:avLst/>
              </a:prstGeom>
              <a:blipFill>
                <a:blip r:embed="rId5"/>
                <a:stretch>
                  <a:fillRect l="-54400" t="-129231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963555" y="1186081"/>
                <a:ext cx="1220912" cy="613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555" y="1186081"/>
                <a:ext cx="1220912" cy="6136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5940152" y="2029454"/>
                <a:ext cx="1676485" cy="7082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2029454"/>
                <a:ext cx="1676485" cy="7082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5963555" y="3195800"/>
                <a:ext cx="1145250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555" y="3195800"/>
                <a:ext cx="1145250" cy="404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940152" y="3933056"/>
                <a:ext cx="2488630" cy="6825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3933056"/>
                <a:ext cx="2488630" cy="682559"/>
              </a:xfrm>
              <a:prstGeom prst="rect">
                <a:avLst/>
              </a:prstGeom>
              <a:blipFill>
                <a:blip r:embed="rId9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39771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91ECD-CBD3-3FEC-9022-ECFF8554E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D:\Dropbox\Documents\課程\YoungTextBook\Images\Chapter38\A_Images\A_Figures_and_Photos\38_03_FigureA.jpg">
            <a:extLst>
              <a:ext uri="{FF2B5EF4-FFF2-40B4-BE49-F238E27FC236}">
                <a16:creationId xmlns:a16="http://schemas.microsoft.com/office/drawing/2014/main" id="{CB8674D3-9034-C79A-3257-CCD1EF4A2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3" b="17135"/>
          <a:stretch/>
        </p:blipFill>
        <p:spPr bwMode="auto">
          <a:xfrm>
            <a:off x="1795323" y="1741574"/>
            <a:ext cx="2879725" cy="288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文字方塊 3">
            <a:extLst>
              <a:ext uri="{FF2B5EF4-FFF2-40B4-BE49-F238E27FC236}">
                <a16:creationId xmlns:a16="http://schemas.microsoft.com/office/drawing/2014/main" id="{2E6F42D7-5D2D-9778-6C15-19906FD1A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597" y="1147755"/>
            <a:ext cx="3960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光電效應 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Photoelectric Effect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B4A684B-D042-BA0B-0FDB-1DD1E8A901E2}"/>
              </a:ext>
            </a:extLst>
          </p:cNvPr>
          <p:cNvSpPr/>
          <p:nvPr/>
        </p:nvSpPr>
        <p:spPr>
          <a:xfrm>
            <a:off x="2448336" y="4149080"/>
            <a:ext cx="1131022" cy="447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0E87AF8-6B1F-81F0-ACBC-977451BB464B}"/>
              </a:ext>
            </a:extLst>
          </p:cNvPr>
          <p:cNvSpPr/>
          <p:nvPr/>
        </p:nvSpPr>
        <p:spPr>
          <a:xfrm>
            <a:off x="3819821" y="1741573"/>
            <a:ext cx="855228" cy="405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975BA3F-D021-6351-9BD7-A7D2F9EC05CA}"/>
              </a:ext>
            </a:extLst>
          </p:cNvPr>
          <p:cNvSpPr/>
          <p:nvPr/>
        </p:nvSpPr>
        <p:spPr>
          <a:xfrm>
            <a:off x="3752004" y="1741574"/>
            <a:ext cx="135632" cy="252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72F08C7-C29F-841C-32E3-72B241BDFEE6}"/>
              </a:ext>
            </a:extLst>
          </p:cNvPr>
          <p:cNvSpPr txBox="1"/>
          <p:nvPr/>
        </p:nvSpPr>
        <p:spPr>
          <a:xfrm>
            <a:off x="1835696" y="494116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光照射於電極上，有時候可以撞擊出電子產生光電流。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E68D5CD-A1E3-848C-0BAC-F3F8D26D7EF6}"/>
              </a:ext>
            </a:extLst>
          </p:cNvPr>
          <p:cNvSpPr/>
          <p:nvPr/>
        </p:nvSpPr>
        <p:spPr>
          <a:xfrm>
            <a:off x="3752004" y="3501007"/>
            <a:ext cx="923044" cy="112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AA732289-82FB-6CAF-2684-12FE11DB58B4}"/>
              </a:ext>
            </a:extLst>
          </p:cNvPr>
          <p:cNvCxnSpPr/>
          <p:nvPr/>
        </p:nvCxnSpPr>
        <p:spPr>
          <a:xfrm>
            <a:off x="3579358" y="4113076"/>
            <a:ext cx="0" cy="4680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B6BD0DE7-8456-D5FB-5C14-09BA96C6EC30}"/>
              </a:ext>
            </a:extLst>
          </p:cNvPr>
          <p:cNvCxnSpPr/>
          <p:nvPr/>
        </p:nvCxnSpPr>
        <p:spPr>
          <a:xfrm>
            <a:off x="2453016" y="4596941"/>
            <a:ext cx="11719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961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3A0E9-F5EA-9BC0-546B-05F3074DE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文字方塊 3">
            <a:extLst>
              <a:ext uri="{FF2B5EF4-FFF2-40B4-BE49-F238E27FC236}">
                <a16:creationId xmlns:a16="http://schemas.microsoft.com/office/drawing/2014/main" id="{6E07C654-4F7D-4689-9669-C9BA8D989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04" y="369905"/>
            <a:ext cx="3960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光電效應 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Photoelectric Effect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字方塊 1">
            <a:extLst>
              <a:ext uri="{FF2B5EF4-FFF2-40B4-BE49-F238E27FC236}">
                <a16:creationId xmlns:a16="http://schemas.microsoft.com/office/drawing/2014/main" id="{648E89A3-B3BA-68F2-CDD6-11A91C9ED7D2}"/>
              </a:ext>
            </a:extLst>
          </p:cNvPr>
          <p:cNvSpPr txBox="1"/>
          <p:nvPr/>
        </p:nvSpPr>
        <p:spPr>
          <a:xfrm>
            <a:off x="1846928" y="5352427"/>
            <a:ext cx="603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進一部的實驗加上一個截止電壓以完全抑制光電流，</a:t>
            </a: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DCFD53EB-7E21-F792-DAE7-7120EFDB698D}"/>
              </a:ext>
            </a:extLst>
          </p:cNvPr>
          <p:cNvSpPr/>
          <p:nvPr/>
        </p:nvSpPr>
        <p:spPr>
          <a:xfrm>
            <a:off x="1844422" y="5840019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測量截止電壓就等於光電子的動能！</a:t>
            </a:r>
          </a:p>
        </p:txBody>
      </p:sp>
      <p:pic>
        <p:nvPicPr>
          <p:cNvPr id="11" name="Picture 3" descr="D:\Dropbox\Documents\課程\YoungTextBook\Images\Chapter38\A_Images\A_Figures_and_Photos\38_03_FigureB.jpg">
            <a:extLst>
              <a:ext uri="{FF2B5EF4-FFF2-40B4-BE49-F238E27FC236}">
                <a16:creationId xmlns:a16="http://schemas.microsoft.com/office/drawing/2014/main" id="{524AE7F2-6BF3-4F00-9DA1-8D14A2CBF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16730" b="5023"/>
          <a:stretch/>
        </p:blipFill>
        <p:spPr bwMode="auto">
          <a:xfrm>
            <a:off x="2591593" y="832885"/>
            <a:ext cx="3107091" cy="433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C4E02F34-4CA0-2A09-C78C-EC0C31234CEA}"/>
              </a:ext>
            </a:extLst>
          </p:cNvPr>
          <p:cNvSpPr/>
          <p:nvPr/>
        </p:nvSpPr>
        <p:spPr>
          <a:xfrm>
            <a:off x="3921913" y="429309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截止電壓</a:t>
            </a:r>
          </a:p>
        </p:txBody>
      </p:sp>
      <p:pic>
        <p:nvPicPr>
          <p:cNvPr id="2" name="Graphic 1" descr="Cat with solid fill">
            <a:extLst>
              <a:ext uri="{FF2B5EF4-FFF2-40B4-BE49-F238E27FC236}">
                <a16:creationId xmlns:a16="http://schemas.microsoft.com/office/drawing/2014/main" id="{9327CEDA-CB3B-B3CF-8985-B103F2F78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5756" y="6209075"/>
            <a:ext cx="619090" cy="6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80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4C5E5-D622-8AE1-7BE9-FE200D0A6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DA0B0B-FDE0-FE31-0EAC-A0FC7E955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59" y="593393"/>
            <a:ext cx="5472608" cy="57945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467C006-9806-86FB-A822-73B3D9898F89}"/>
              </a:ext>
            </a:extLst>
          </p:cNvPr>
          <p:cNvSpPr/>
          <p:nvPr/>
        </p:nvSpPr>
        <p:spPr>
          <a:xfrm>
            <a:off x="1547271" y="5830061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" name="Graphic 2" descr="Cat with solid fill">
            <a:extLst>
              <a:ext uri="{FF2B5EF4-FFF2-40B4-BE49-F238E27FC236}">
                <a16:creationId xmlns:a16="http://schemas.microsoft.com/office/drawing/2014/main" id="{7DB43412-A9B5-9E07-395F-D417D4AB1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5756" y="6209075"/>
            <a:ext cx="619090" cy="619090"/>
          </a:xfrm>
          <a:prstGeom prst="rect">
            <a:avLst/>
          </a:prstGeom>
        </p:spPr>
      </p:pic>
      <p:sp>
        <p:nvSpPr>
          <p:cNvPr id="5" name="文字方塊 1">
            <a:extLst>
              <a:ext uri="{FF2B5EF4-FFF2-40B4-BE49-F238E27FC236}">
                <a16:creationId xmlns:a16="http://schemas.microsoft.com/office/drawing/2014/main" id="{03148B62-FD14-8083-7FA0-E336B4546B74}"/>
              </a:ext>
            </a:extLst>
          </p:cNvPr>
          <p:cNvSpPr txBox="1"/>
          <p:nvPr/>
        </p:nvSpPr>
        <p:spPr>
          <a:xfrm>
            <a:off x="2410840" y="1476179"/>
            <a:ext cx="59049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光電流的出現與光的照射幾乎完全沒有時間差。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1D448865-C138-2F3F-7162-F78EA546E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463" y="2844398"/>
            <a:ext cx="2502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光越強，光電流越強。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">
                <a:extLst>
                  <a:ext uri="{FF2B5EF4-FFF2-40B4-BE49-F238E27FC236}">
                    <a16:creationId xmlns:a16="http://schemas.microsoft.com/office/drawing/2014/main" id="{68994805-ED4F-A572-5955-A22D96409377}"/>
                  </a:ext>
                </a:extLst>
              </p:cNvPr>
              <p:cNvSpPr txBox="1"/>
              <p:nvPr/>
            </p:nvSpPr>
            <p:spPr>
              <a:xfrm>
                <a:off x="3524730" y="3747383"/>
                <a:ext cx="541011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加上電壓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zh-TW" altLang="en-US" sz="1800" dirty="0"/>
                  <a:t>以抑制光電流，測量完全抑制時的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0" name="文字方塊 1">
                <a:extLst>
                  <a:ext uri="{FF2B5EF4-FFF2-40B4-BE49-F238E27FC236}">
                    <a16:creationId xmlns:a16="http://schemas.microsoft.com/office/drawing/2014/main" id="{68994805-ED4F-A572-5955-A22D96409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730" y="3747383"/>
                <a:ext cx="5410116" cy="369332"/>
              </a:xfrm>
              <a:prstGeom prst="rect">
                <a:avLst/>
              </a:prstGeom>
              <a:blipFill>
                <a:blip r:embed="rId5"/>
                <a:stretch>
                  <a:fillRect l="-937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9ED755F0-C589-0D35-3B7E-E3A487510559}"/>
                  </a:ext>
                </a:extLst>
              </p:cNvPr>
              <p:cNvSpPr txBox="1"/>
              <p:nvPr/>
            </p:nvSpPr>
            <p:spPr>
              <a:xfrm>
                <a:off x="3544674" y="4142370"/>
                <a:ext cx="547260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截止電壓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完全由光的頻率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決定。與光強度無關。</a:t>
                </a:r>
              </a:p>
            </p:txBody>
          </p:sp>
        </mc:Choice>
        <mc:Fallback xmlns="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9ED755F0-C589-0D35-3B7E-E3A487510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674" y="4142370"/>
                <a:ext cx="5472608" cy="369332"/>
              </a:xfrm>
              <a:prstGeom prst="rect">
                <a:avLst/>
              </a:prstGeom>
              <a:blipFill>
                <a:blip r:embed="rId6"/>
                <a:stretch>
                  <a:fillRect l="-694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05CED5-69EB-7D77-C43D-48DA78D8503A}"/>
                  </a:ext>
                </a:extLst>
              </p:cNvPr>
              <p:cNvSpPr txBox="1"/>
              <p:nvPr/>
            </p:nvSpPr>
            <p:spPr>
              <a:xfrm>
                <a:off x="3851920" y="5962248"/>
                <a:ext cx="10618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頻率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05CED5-69EB-7D77-C43D-48DA78D85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5962248"/>
                <a:ext cx="1061864" cy="369332"/>
              </a:xfrm>
              <a:prstGeom prst="rect">
                <a:avLst/>
              </a:prstGeom>
              <a:blipFill>
                <a:blip r:embed="rId7"/>
                <a:stretch>
                  <a:fillRect l="-476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32">
                <a:extLst>
                  <a:ext uri="{FF2B5EF4-FFF2-40B4-BE49-F238E27FC236}">
                    <a16:creationId xmlns:a16="http://schemas.microsoft.com/office/drawing/2014/main" id="{4B551DAC-858E-4A45-BA6F-863B32BB1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784" y="5161348"/>
                <a:ext cx="2404692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若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12" name="矩形 32">
                <a:extLst>
                  <a:ext uri="{FF2B5EF4-FFF2-40B4-BE49-F238E27FC236}">
                    <a16:creationId xmlns:a16="http://schemas.microsoft.com/office/drawing/2014/main" id="{4B551DAC-858E-4A45-BA6F-863B32BB1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3784" y="5161348"/>
                <a:ext cx="2404692" cy="369332"/>
              </a:xfrm>
              <a:prstGeom prst="rect">
                <a:avLst/>
              </a:prstGeom>
              <a:blipFill>
                <a:blip r:embed="rId8"/>
                <a:stretch>
                  <a:fillRect l="-1571"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8356DD2-32D2-0118-836B-407A1D0C0FAB}"/>
              </a:ext>
            </a:extLst>
          </p:cNvPr>
          <p:cNvSpPr txBox="1"/>
          <p:nvPr/>
        </p:nvSpPr>
        <p:spPr>
          <a:xfrm>
            <a:off x="4913784" y="5556335"/>
            <a:ext cx="387721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1800" dirty="0"/>
              <a:t>無需截止電壓，就沒有光電流了！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0464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10" grpId="0" animBg="1"/>
      <p:bldP spid="11" grpId="0" animBg="1"/>
      <p:bldP spid="12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DA5AA-53B1-5250-9B46-488D8928B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Text Box 7">
            <a:extLst>
              <a:ext uri="{FF2B5EF4-FFF2-40B4-BE49-F238E27FC236}">
                <a16:creationId xmlns:a16="http://schemas.microsoft.com/office/drawing/2014/main" id="{28ED3112-B666-030B-7290-5959D7DC2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103" y="4892899"/>
            <a:ext cx="76854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實驗結果顯示光電流是否出現，與光強度無關，只和頻率有關，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DAAB168-561B-1B18-0D90-7FBFB198B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160" y="5725152"/>
            <a:ext cx="72055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這樣的結果，連續的波動理論是很難解釋的，畢竟連續能量可以累積。</a:t>
            </a:r>
          </a:p>
        </p:txBody>
      </p:sp>
      <p:pic>
        <p:nvPicPr>
          <p:cNvPr id="12" name="Picture 2" descr="D:\Dropbox\Documents\課程\YoungTextBook\Images\Chapter38\A_Images\A_Figures_and_Photos\38_01_Figure.jpg">
            <a:extLst>
              <a:ext uri="{FF2B5EF4-FFF2-40B4-BE49-F238E27FC236}">
                <a16:creationId xmlns:a16="http://schemas.microsoft.com/office/drawing/2014/main" id="{F04502D8-10A5-0680-3444-FD8D80097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03" y="714740"/>
            <a:ext cx="3426333" cy="368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C2EE6E-2C5E-9FB7-3A4B-3E664B87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55" t="70990" r="7023"/>
          <a:stretch/>
        </p:blipFill>
        <p:spPr>
          <a:xfrm>
            <a:off x="4624157" y="2801226"/>
            <a:ext cx="4310689" cy="1618251"/>
          </a:xfrm>
          <a:prstGeom prst="rect">
            <a:avLst/>
          </a:prstGeom>
        </p:spPr>
      </p:pic>
      <p:pic>
        <p:nvPicPr>
          <p:cNvPr id="4" name="Graphic 3" descr="Cat with solid fill">
            <a:extLst>
              <a:ext uri="{FF2B5EF4-FFF2-40B4-BE49-F238E27FC236}">
                <a16:creationId xmlns:a16="http://schemas.microsoft.com/office/drawing/2014/main" id="{9514DE12-D648-B4A8-DA91-0226F1CCB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5756" y="6209075"/>
            <a:ext cx="619090" cy="619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1E8F2-0DBA-61A8-7A6A-8F1F08B56B76}"/>
              </a:ext>
            </a:extLst>
          </p:cNvPr>
          <p:cNvSpPr txBox="1"/>
          <p:nvPr/>
        </p:nvSpPr>
        <p:spPr>
          <a:xfrm>
            <a:off x="1105103" y="4506657"/>
            <a:ext cx="698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Cambria Math" panose="02040503050406030204" pitchFamily="18" charset="0"/>
              </a:rPr>
              <a:t>光的能量被電子吸收後，用來克服固體中固定的束縛能</a:t>
            </a:r>
            <a:r>
              <a:rPr lang="en-US" sz="1800" dirty="0">
                <a:latin typeface="Cambria Math" panose="020405030504060302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0402394-D058-0CC1-DD62-B1E3E1D45F6B}"/>
                  </a:ext>
                </a:extLst>
              </p:cNvPr>
              <p:cNvSpPr txBox="1"/>
              <p:nvPr/>
            </p:nvSpPr>
            <p:spPr>
              <a:xfrm>
                <a:off x="1105103" y="5287413"/>
                <a:ext cx="67790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若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，再強的光都無法產生光電流！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0402394-D058-0CC1-DD62-B1E3E1D45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103" y="5287413"/>
                <a:ext cx="6779017" cy="369332"/>
              </a:xfrm>
              <a:prstGeom prst="rect">
                <a:avLst/>
              </a:prstGeom>
              <a:blipFill>
                <a:blip r:embed="rId6"/>
                <a:stretch>
                  <a:fillRect l="-56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5F6B43AA-9EAC-D245-27C0-5ADFA150DC1A}"/>
              </a:ext>
            </a:extLst>
          </p:cNvPr>
          <p:cNvSpPr/>
          <p:nvPr/>
        </p:nvSpPr>
        <p:spPr>
          <a:xfrm>
            <a:off x="5002699" y="3887872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8" name="Picture 10" descr="http://www.hdwallpapers.in/download/small_sea_wave_hdtv_1080p-1920x1080.jpg">
            <a:extLst>
              <a:ext uri="{FF2B5EF4-FFF2-40B4-BE49-F238E27FC236}">
                <a16:creationId xmlns:a16="http://schemas.microsoft.com/office/drawing/2014/main" id="{7E688EF5-9C26-4C0D-11C5-E3CCD04B0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/>
          <a:stretch/>
        </p:blipFill>
        <p:spPr bwMode="auto">
          <a:xfrm>
            <a:off x="6064532" y="714740"/>
            <a:ext cx="2736106" cy="171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026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97E4F-7A75-42E4-C6FE-31E6AADC5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9">
            <a:extLst>
              <a:ext uri="{FF2B5EF4-FFF2-40B4-BE49-F238E27FC236}">
                <a16:creationId xmlns:a16="http://schemas.microsoft.com/office/drawing/2014/main" id="{607284EA-19A1-0AF4-1FE4-46EA64191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706" y="4005064"/>
            <a:ext cx="7434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但如果假設光與物質交換能量時是以</a:t>
            </a:r>
            <a:r>
              <a:rPr lang="zh-TW" altLang="en-US" sz="1800" dirty="0">
                <a:solidFill>
                  <a:srgbClr val="FF0000"/>
                </a:solidFill>
              </a:rPr>
              <a:t>一次一顆固定量子</a:t>
            </a:r>
            <a:r>
              <a:rPr lang="zh-TW" altLang="en-US" sz="1800" dirty="0"/>
              <a:t>的形式進行：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CE79E86-2E3B-CF6D-94BE-5D5F31229931}"/>
              </a:ext>
            </a:extLst>
          </p:cNvPr>
          <p:cNvSpPr txBox="1"/>
          <p:nvPr/>
        </p:nvSpPr>
        <p:spPr>
          <a:xfrm>
            <a:off x="965706" y="4430055"/>
            <a:ext cx="7987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當一個光量子的能量不足以克服離開固體的束縛能，能量就完全不被吸收。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AA243D2-28C7-A12E-3BC0-11875DDAB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78" y="4869160"/>
            <a:ext cx="77799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這是零或一的選擇，不能累積的，難怪有時光即使再強，都無法產生電流。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2B9857-A680-A215-988D-30D46AEE1971}"/>
              </a:ext>
            </a:extLst>
          </p:cNvPr>
          <p:cNvSpPr txBox="1"/>
          <p:nvPr/>
        </p:nvSpPr>
        <p:spPr>
          <a:xfrm>
            <a:off x="957578" y="6222524"/>
            <a:ext cx="828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光強度只決定光粒子數量，即交換發生機會，只影響光電流一旦出現時的大小。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9708DE41-95D0-5D8A-F5A2-E382306F2F82}"/>
                  </a:ext>
                </a:extLst>
              </p:cNvPr>
              <p:cNvSpPr txBox="1"/>
              <p:nvPr/>
            </p:nvSpPr>
            <p:spPr>
              <a:xfrm>
                <a:off x="973851" y="5308265"/>
                <a:ext cx="81782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若再設一個光量子的能量由頻率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zh-TW" altLang="en-US" sz="1800" dirty="0"/>
                  <a:t>決定，光電流是否出現，自然只和頻率有關。</a:t>
                </a:r>
              </a:p>
            </p:txBody>
          </p:sp>
        </mc:Choice>
        <mc:Fallback xmlns="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9708DE41-95D0-5D8A-F5A2-E382306F2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51" y="5308265"/>
                <a:ext cx="8178294" cy="369332"/>
              </a:xfrm>
              <a:prstGeom prst="rect">
                <a:avLst/>
              </a:prstGeom>
              <a:blipFill>
                <a:blip r:embed="rId2"/>
                <a:stretch>
                  <a:fillRect l="-620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B5DFDCD-5792-E010-2166-BDC753B85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63" b="46193"/>
          <a:stretch/>
        </p:blipFill>
        <p:spPr>
          <a:xfrm>
            <a:off x="5194797" y="2747823"/>
            <a:ext cx="3469287" cy="1008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CF59F4-8A2A-5FC6-8E20-34150E9AF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556"/>
          <a:stretch/>
        </p:blipFill>
        <p:spPr>
          <a:xfrm>
            <a:off x="5194797" y="1553444"/>
            <a:ext cx="3469287" cy="10081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6EA8E5-BB7A-0FC4-5D5B-D8BF32110DCE}"/>
              </a:ext>
            </a:extLst>
          </p:cNvPr>
          <p:cNvSpPr/>
          <p:nvPr/>
        </p:nvSpPr>
        <p:spPr>
          <a:xfrm>
            <a:off x="6708576" y="1553444"/>
            <a:ext cx="648072" cy="32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57141C-B6A0-F599-26CE-17AE8FCEF301}"/>
              </a:ext>
            </a:extLst>
          </p:cNvPr>
          <p:cNvSpPr/>
          <p:nvPr/>
        </p:nvSpPr>
        <p:spPr>
          <a:xfrm>
            <a:off x="6199290" y="2744328"/>
            <a:ext cx="648072" cy="32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A8404A-D3C9-0AAF-CA41-EFAA3609955D}"/>
              </a:ext>
            </a:extLst>
          </p:cNvPr>
          <p:cNvSpPr/>
          <p:nvPr/>
        </p:nvSpPr>
        <p:spPr>
          <a:xfrm>
            <a:off x="5485899" y="3515883"/>
            <a:ext cx="648072" cy="240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">
                <a:extLst>
                  <a:ext uri="{FF2B5EF4-FFF2-40B4-BE49-F238E27FC236}">
                    <a16:creationId xmlns:a16="http://schemas.microsoft.com/office/drawing/2014/main" id="{7BCCEFE3-3B25-A6C4-002A-7AC03EEF1B39}"/>
                  </a:ext>
                </a:extLst>
              </p:cNvPr>
              <p:cNvSpPr txBox="1"/>
              <p:nvPr/>
            </p:nvSpPr>
            <p:spPr>
              <a:xfrm>
                <a:off x="4720276" y="5747370"/>
                <a:ext cx="94904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">
                <a:extLst>
                  <a:ext uri="{FF2B5EF4-FFF2-40B4-BE49-F238E27FC236}">
                    <a16:creationId xmlns:a16="http://schemas.microsoft.com/office/drawing/2014/main" id="{7BCCEFE3-3B25-A6C4-002A-7AC03EEF1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276" y="5747370"/>
                <a:ext cx="94904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6B001E4-F869-F53D-7417-3AAC53EFABED}"/>
              </a:ext>
            </a:extLst>
          </p:cNvPr>
          <p:cNvSpPr txBox="1"/>
          <p:nvPr/>
        </p:nvSpPr>
        <p:spPr>
          <a:xfrm>
            <a:off x="973851" y="5758010"/>
            <a:ext cx="395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Cambria Math" panose="02040503050406030204" pitchFamily="18" charset="0"/>
              </a:rPr>
              <a:t>正好已知空腔電磁輻射粒子的能量</a:t>
            </a:r>
            <a:r>
              <a:rPr lang="en-US" sz="1800" dirty="0">
                <a:latin typeface="Cambria Math" panose="02040503050406030204" pitchFamily="18" charset="0"/>
              </a:rPr>
              <a:t>：</a:t>
            </a:r>
          </a:p>
        </p:txBody>
      </p:sp>
      <p:pic>
        <p:nvPicPr>
          <p:cNvPr id="4" name="Picture 2" descr="D:\Dropbox\Documents\課程\YoungTextBook\Images\Chapter38\A_Images\A_Figures_and_Photos\38_01_Figure.jpg">
            <a:extLst>
              <a:ext uri="{FF2B5EF4-FFF2-40B4-BE49-F238E27FC236}">
                <a16:creationId xmlns:a16="http://schemas.microsoft.com/office/drawing/2014/main" id="{A25E2684-4E74-D8FA-D699-0F700350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00" y="254452"/>
            <a:ext cx="3426333" cy="368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橢圓 15">
            <a:extLst>
              <a:ext uri="{FF2B5EF4-FFF2-40B4-BE49-F238E27FC236}">
                <a16:creationId xmlns:a16="http://schemas.microsoft.com/office/drawing/2014/main" id="{5A0DC546-DD22-FC93-87A6-091AC8551E28}"/>
              </a:ext>
            </a:extLst>
          </p:cNvPr>
          <p:cNvSpPr/>
          <p:nvPr/>
        </p:nvSpPr>
        <p:spPr>
          <a:xfrm>
            <a:off x="1673052" y="1553444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橢圓 15">
            <a:extLst>
              <a:ext uri="{FF2B5EF4-FFF2-40B4-BE49-F238E27FC236}">
                <a16:creationId xmlns:a16="http://schemas.microsoft.com/office/drawing/2014/main" id="{6E1F1026-496F-3B2E-0705-E7672CECF90D}"/>
              </a:ext>
            </a:extLst>
          </p:cNvPr>
          <p:cNvSpPr/>
          <p:nvPr/>
        </p:nvSpPr>
        <p:spPr>
          <a:xfrm>
            <a:off x="1673052" y="894217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橢圓 15">
            <a:extLst>
              <a:ext uri="{FF2B5EF4-FFF2-40B4-BE49-F238E27FC236}">
                <a16:creationId xmlns:a16="http://schemas.microsoft.com/office/drawing/2014/main" id="{39BEDD67-AC64-439E-4B84-AD99C7A248DD}"/>
              </a:ext>
            </a:extLst>
          </p:cNvPr>
          <p:cNvSpPr/>
          <p:nvPr/>
        </p:nvSpPr>
        <p:spPr>
          <a:xfrm>
            <a:off x="2381616" y="1619328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橢圓 15">
            <a:extLst>
              <a:ext uri="{FF2B5EF4-FFF2-40B4-BE49-F238E27FC236}">
                <a16:creationId xmlns:a16="http://schemas.microsoft.com/office/drawing/2014/main" id="{FFF20254-12C3-DB86-5F6F-E366F9E6F5D7}"/>
              </a:ext>
            </a:extLst>
          </p:cNvPr>
          <p:cNvSpPr/>
          <p:nvPr/>
        </p:nvSpPr>
        <p:spPr>
          <a:xfrm>
            <a:off x="1187624" y="2555837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橢圓 15">
            <a:extLst>
              <a:ext uri="{FF2B5EF4-FFF2-40B4-BE49-F238E27FC236}">
                <a16:creationId xmlns:a16="http://schemas.microsoft.com/office/drawing/2014/main" id="{CF804FD5-137B-8B00-AEFB-770F4000AC20}"/>
              </a:ext>
            </a:extLst>
          </p:cNvPr>
          <p:cNvSpPr/>
          <p:nvPr/>
        </p:nvSpPr>
        <p:spPr>
          <a:xfrm>
            <a:off x="1427606" y="2393937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橢圓 15">
            <a:extLst>
              <a:ext uri="{FF2B5EF4-FFF2-40B4-BE49-F238E27FC236}">
                <a16:creationId xmlns:a16="http://schemas.microsoft.com/office/drawing/2014/main" id="{0A7EEC20-1FD9-0C31-5345-516A319921FE}"/>
              </a:ext>
            </a:extLst>
          </p:cNvPr>
          <p:cNvSpPr/>
          <p:nvPr/>
        </p:nvSpPr>
        <p:spPr>
          <a:xfrm>
            <a:off x="1896188" y="2622537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9B82561-6B11-1D66-0E86-A9AAC6BC5C78}"/>
              </a:ext>
            </a:extLst>
          </p:cNvPr>
          <p:cNvSpPr/>
          <p:nvPr/>
        </p:nvSpPr>
        <p:spPr>
          <a:xfrm>
            <a:off x="5809935" y="2199401"/>
            <a:ext cx="481851" cy="238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29248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9" grpId="0" animBg="1"/>
      <p:bldP spid="10" grpId="0" animBg="1"/>
      <p:bldP spid="12" grpId="0" animBg="1"/>
      <p:bldP spid="17" grpId="0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7D96A-870B-0935-572E-6AC34D795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5" descr="f39_02">
            <a:extLst>
              <a:ext uri="{FF2B5EF4-FFF2-40B4-BE49-F238E27FC236}">
                <a16:creationId xmlns:a16="http://schemas.microsoft.com/office/drawing/2014/main" id="{5893BB85-1A0A-6E27-9F3B-A59BDA51F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/>
          <a:stretch/>
        </p:blipFill>
        <p:spPr bwMode="auto">
          <a:xfrm>
            <a:off x="4572000" y="765176"/>
            <a:ext cx="3926667" cy="312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7763" name="Text Box 6">
                <a:extLst>
                  <a:ext uri="{FF2B5EF4-FFF2-40B4-BE49-F238E27FC236}">
                    <a16:creationId xmlns:a16="http://schemas.microsoft.com/office/drawing/2014/main" id="{BFE94B64-7C76-4F15-8A9B-3B9BED2A3D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3350" y="286487"/>
                <a:ext cx="709531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</a:rPr>
                  <a:t>若有光電流時，將測得的截止電壓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對光的頻率作圖，呈線性關係！</a:t>
                </a:r>
              </a:p>
            </p:txBody>
          </p:sp>
        </mc:Choice>
        <mc:Fallback xmlns="">
          <p:sp>
            <p:nvSpPr>
              <p:cNvPr id="117763" name="Text Box 6">
                <a:extLst>
                  <a:ext uri="{FF2B5EF4-FFF2-40B4-BE49-F238E27FC236}">
                    <a16:creationId xmlns:a16="http://schemas.microsoft.com/office/drawing/2014/main" id="{BFE94B64-7C76-4F15-8A9B-3B9BED2A3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350" y="286487"/>
                <a:ext cx="7095317" cy="369332"/>
              </a:xfrm>
              <a:prstGeom prst="rect">
                <a:avLst/>
              </a:prstGeom>
              <a:blipFill>
                <a:blip r:embed="rId3"/>
                <a:stretch>
                  <a:fillRect l="-71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766" name="文字方塊 9">
                <a:extLst>
                  <a:ext uri="{FF2B5EF4-FFF2-40B4-BE49-F238E27FC236}">
                    <a16:creationId xmlns:a16="http://schemas.microsoft.com/office/drawing/2014/main" id="{EEB690E0-E3A0-C671-77E0-A8253D127C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4973" y="3909234"/>
                <a:ext cx="693545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cs typeface="Times New Roman" pitchFamily="18" charset="0"/>
                  </a:rPr>
                  <a:t>這是因為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𝑒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即是光電子的最大動能。右圖的實驗結果顯示：</a:t>
                </a:r>
              </a:p>
            </p:txBody>
          </p:sp>
        </mc:Choice>
        <mc:Fallback xmlns="">
          <p:sp>
            <p:nvSpPr>
              <p:cNvPr id="117766" name="文字方塊 9">
                <a:extLst>
                  <a:ext uri="{FF2B5EF4-FFF2-40B4-BE49-F238E27FC236}">
                    <a16:creationId xmlns:a16="http://schemas.microsoft.com/office/drawing/2014/main" id="{EEB690E0-E3A0-C671-77E0-A8253D127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4973" y="3909234"/>
                <a:ext cx="6935455" cy="369332"/>
              </a:xfrm>
              <a:prstGeom prst="rect">
                <a:avLst/>
              </a:prstGeom>
              <a:blipFill>
                <a:blip r:embed="rId4"/>
                <a:stretch>
                  <a:fillRect l="-73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7767" name="Picture 11" descr="4009">
            <a:extLst>
              <a:ext uri="{FF2B5EF4-FFF2-40B4-BE49-F238E27FC236}">
                <a16:creationId xmlns:a16="http://schemas.microsoft.com/office/drawing/2014/main" id="{AB1A74C9-7DCD-2CB1-95D5-02B54F101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33" y="765176"/>
            <a:ext cx="3384054" cy="312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8" name="Picture 11" descr="4009">
            <a:extLst>
              <a:ext uri="{FF2B5EF4-FFF2-40B4-BE49-F238E27FC236}">
                <a16:creationId xmlns:a16="http://schemas.microsoft.com/office/drawing/2014/main" id="{DC4FE306-433E-873F-5051-744C6582C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8" t="12701" r="58557" b="76387"/>
          <a:stretch>
            <a:fillRect/>
          </a:stretch>
        </p:blipFill>
        <p:spPr bwMode="auto">
          <a:xfrm>
            <a:off x="2805920" y="3357563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1E9B5862-C31F-C0A7-25D5-975E99AB3879}"/>
              </a:ext>
            </a:extLst>
          </p:cNvPr>
          <p:cNvSpPr/>
          <p:nvPr/>
        </p:nvSpPr>
        <p:spPr>
          <a:xfrm>
            <a:off x="3093257" y="16287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10405146-0BF2-3D97-0541-20D82694FE43}"/>
              </a:ext>
            </a:extLst>
          </p:cNvPr>
          <p:cNvSpPr/>
          <p:nvPr/>
        </p:nvSpPr>
        <p:spPr>
          <a:xfrm>
            <a:off x="1797857" y="16287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CB40B70B-EAAE-2A17-2FF4-EC46A657C85E}"/>
              </a:ext>
            </a:extLst>
          </p:cNvPr>
          <p:cNvSpPr/>
          <p:nvPr/>
        </p:nvSpPr>
        <p:spPr>
          <a:xfrm>
            <a:off x="1508932" y="17018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99B20E80-88C0-EF8C-DB97-5ECB1FAF1F02}"/>
              </a:ext>
            </a:extLst>
          </p:cNvPr>
          <p:cNvSpPr/>
          <p:nvPr/>
        </p:nvSpPr>
        <p:spPr>
          <a:xfrm>
            <a:off x="861232" y="16287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773" name="文字方塊 16">
                <a:extLst>
                  <a:ext uri="{FF2B5EF4-FFF2-40B4-BE49-F238E27FC236}">
                    <a16:creationId xmlns:a16="http://schemas.microsoft.com/office/drawing/2014/main" id="{F26A7531-ED85-893E-B5CE-FFD2771D70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3350" y="5373688"/>
                <a:ext cx="62649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是光電子離開電極所需克服的束縛能：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Work Function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17773" name="文字方塊 16">
                <a:extLst>
                  <a:ext uri="{FF2B5EF4-FFF2-40B4-BE49-F238E27FC236}">
                    <a16:creationId xmlns:a16="http://schemas.microsoft.com/office/drawing/2014/main" id="{F26A7531-ED85-893E-B5CE-FFD2771D7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350" y="5373688"/>
                <a:ext cx="6264994" cy="369332"/>
              </a:xfrm>
              <a:prstGeom prst="rect">
                <a:avLst/>
              </a:prstGeom>
              <a:blipFill>
                <a:blip r:embed="rId7"/>
                <a:stretch>
                  <a:fillRect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774" name="文字方塊 19">
                <a:extLst>
                  <a:ext uri="{FF2B5EF4-FFF2-40B4-BE49-F238E27FC236}">
                    <a16:creationId xmlns:a16="http://schemas.microsoft.com/office/drawing/2014/main" id="{FD1A8FF2-8C0C-166B-2C3D-9C72C07D2A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3350" y="6237288"/>
                <a:ext cx="70953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直線的斜率即是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Planck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常數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h</m:t>
                    </m:r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。這是最容易測蒲朗克常數的辦法。</a:t>
                </a:r>
              </a:p>
            </p:txBody>
          </p:sp>
        </mc:Choice>
        <mc:Fallback xmlns="">
          <p:sp>
            <p:nvSpPr>
              <p:cNvPr id="117774" name="文字方塊 19">
                <a:extLst>
                  <a:ext uri="{FF2B5EF4-FFF2-40B4-BE49-F238E27FC236}">
                    <a16:creationId xmlns:a16="http://schemas.microsoft.com/office/drawing/2014/main" id="{FD1A8FF2-8C0C-166B-2C3D-9C72C07D2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350" y="6237288"/>
                <a:ext cx="7095318" cy="369332"/>
              </a:xfrm>
              <a:prstGeom prst="rect">
                <a:avLst/>
              </a:prstGeom>
              <a:blipFill>
                <a:blip r:embed="rId8"/>
                <a:stretch>
                  <a:fillRect l="-71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775" name="Text Box 9">
            <a:extLst>
              <a:ext uri="{FF2B5EF4-FFF2-40B4-BE49-F238E27FC236}">
                <a16:creationId xmlns:a16="http://schemas.microsoft.com/office/drawing/2014/main" id="{8F788B5E-F806-79E5-6F95-8F6BFB937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941888"/>
            <a:ext cx="590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光交給電子的能量就是光量子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776" name="文字方塊 10">
                <a:extLst>
                  <a:ext uri="{FF2B5EF4-FFF2-40B4-BE49-F238E27FC236}">
                    <a16:creationId xmlns:a16="http://schemas.microsoft.com/office/drawing/2014/main" id="{FA866D80-9F3D-D5FD-40EF-8097843F48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3350" y="5805488"/>
                <a:ext cx="75611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光量子能量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h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zh-TW" altLang="en-US" sz="1800" dirty="0"/>
                  <a:t>低於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sz="1800" dirty="0"/>
                  <a:t>，</a:t>
                </a:r>
                <a14:m>
                  <m:oMath xmlns:m="http://schemas.openxmlformats.org/officeDocument/2006/math">
                    <m:r>
                      <a:rPr lang="zh-TW" altLang="en-US" sz="18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/>
                  <a:t>，即無法打出電子。</a:t>
                </a:r>
              </a:p>
            </p:txBody>
          </p:sp>
        </mc:Choice>
        <mc:Fallback xmlns="">
          <p:sp>
            <p:nvSpPr>
              <p:cNvPr id="117776" name="文字方塊 10">
                <a:extLst>
                  <a:ext uri="{FF2B5EF4-FFF2-40B4-BE49-F238E27FC236}">
                    <a16:creationId xmlns:a16="http://schemas.microsoft.com/office/drawing/2014/main" id="{FA866D80-9F3D-D5FD-40EF-8097843F4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350" y="5805488"/>
                <a:ext cx="7561138" cy="369332"/>
              </a:xfrm>
              <a:prstGeom prst="rect">
                <a:avLst/>
              </a:prstGeom>
              <a:blipFill>
                <a:blip r:embed="rId9"/>
                <a:stretch>
                  <a:fillRect l="-670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B05612DE-378E-32D6-EC75-104A5EFD8061}"/>
                  </a:ext>
                </a:extLst>
              </p:cNvPr>
              <p:cNvSpPr txBox="1"/>
              <p:nvPr/>
            </p:nvSpPr>
            <p:spPr>
              <a:xfrm>
                <a:off x="4535847" y="4994473"/>
                <a:ext cx="94904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B05612DE-378E-32D6-EC75-104A5EFD8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847" y="4994473"/>
                <a:ext cx="94904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C280657A-584C-6F5F-7859-6ADCDCA93983}"/>
                  </a:ext>
                </a:extLst>
              </p:cNvPr>
              <p:cNvSpPr txBox="1"/>
              <p:nvPr/>
            </p:nvSpPr>
            <p:spPr>
              <a:xfrm>
                <a:off x="1504631" y="4368506"/>
                <a:ext cx="219072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C280657A-584C-6F5F-7859-6ADCDCA93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631" y="4368506"/>
                <a:ext cx="219072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D2DE57-453D-C2AC-63F3-418C7EC0B4A0}"/>
                  </a:ext>
                </a:extLst>
              </p:cNvPr>
              <p:cNvSpPr txBox="1"/>
              <p:nvPr/>
            </p:nvSpPr>
            <p:spPr>
              <a:xfrm>
                <a:off x="7260562" y="5369274"/>
                <a:ext cx="107986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h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D2DE57-453D-C2AC-63F3-418C7EC0B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562" y="5369274"/>
                <a:ext cx="10798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phic 3" descr="Cat with solid fill">
            <a:extLst>
              <a:ext uri="{FF2B5EF4-FFF2-40B4-BE49-F238E27FC236}">
                <a16:creationId xmlns:a16="http://schemas.microsoft.com/office/drawing/2014/main" id="{F38FC76A-9011-FFEF-95F3-FE7953360E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15756" y="6209075"/>
            <a:ext cx="619090" cy="6190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0696C7-5F59-F11C-B38A-9E2EA6EF5238}"/>
                  </a:ext>
                </a:extLst>
              </p:cNvPr>
              <p:cNvSpPr txBox="1"/>
              <p:nvPr/>
            </p:nvSpPr>
            <p:spPr>
              <a:xfrm>
                <a:off x="4431089" y="1025976"/>
                <a:ext cx="5199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0696C7-5F59-F11C-B38A-9E2EA6EF5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089" y="1025976"/>
                <a:ext cx="519920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2EB6E3-D72C-AE59-C1D1-4CD097937D00}"/>
                  </a:ext>
                </a:extLst>
              </p:cNvPr>
              <p:cNvSpPr txBox="1"/>
              <p:nvPr/>
            </p:nvSpPr>
            <p:spPr>
              <a:xfrm>
                <a:off x="5796136" y="3001701"/>
                <a:ext cx="36004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2EB6E3-D72C-AE59-C1D1-4CD097937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3001701"/>
                <a:ext cx="360040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BBB2EE8B-FD52-0E5B-F975-AB30A9160C2C}"/>
                  </a:ext>
                </a:extLst>
              </p:cNvPr>
              <p:cNvSpPr txBox="1"/>
              <p:nvPr/>
            </p:nvSpPr>
            <p:spPr>
              <a:xfrm>
                <a:off x="3943947" y="4282091"/>
                <a:ext cx="1563505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BBB2EE8B-FD52-0E5B-F975-AB30A9160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947" y="4282091"/>
                <a:ext cx="1563505" cy="618246"/>
              </a:xfrm>
              <a:prstGeom prst="rect">
                <a:avLst/>
              </a:prstGeom>
              <a:blipFill>
                <a:blip r:embed="rId18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978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3" grpId="0"/>
      <p:bldP spid="117774" grpId="0"/>
      <p:bldP spid="117775" grpId="0"/>
      <p:bldP spid="117776" grpId="0"/>
      <p:bldP spid="2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211" name="Text Box 22"/>
              <p:cNvSpPr txBox="1">
                <a:spLocks noChangeArrowheads="1"/>
              </p:cNvSpPr>
              <p:nvPr/>
            </p:nvSpPr>
            <p:spPr bwMode="auto">
              <a:xfrm>
                <a:off x="3851936" y="4749355"/>
                <a:ext cx="338706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因此電位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dirty="0"/>
                  <a:t>遍佈整個空間。</a:t>
                </a:r>
              </a:p>
            </p:txBody>
          </p:sp>
        </mc:Choice>
        <mc:Fallback xmlns="">
          <p:sp>
            <p:nvSpPr>
              <p:cNvPr id="8211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1936" y="4749355"/>
                <a:ext cx="3387064" cy="369332"/>
              </a:xfrm>
              <a:prstGeom prst="rect">
                <a:avLst/>
              </a:prstGeom>
              <a:blipFill>
                <a:blip r:embed="rId2"/>
                <a:stretch>
                  <a:fillRect l="-1119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12" name="Text Box 23"/>
              <p:cNvSpPr txBox="1">
                <a:spLocks noChangeArrowheads="1"/>
              </p:cNvSpPr>
              <p:nvPr/>
            </p:nvSpPr>
            <p:spPr bwMode="auto">
              <a:xfrm>
                <a:off x="4520410" y="3009899"/>
                <a:ext cx="4648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電位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只與 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的位置相關，與 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q </a:t>
                </a:r>
                <a:r>
                  <a:rPr lang="zh-TW" altLang="en-US" dirty="0"/>
                  <a:t>的電荷無關</a:t>
                </a:r>
              </a:p>
            </p:txBody>
          </p:sp>
        </mc:Choice>
        <mc:Fallback xmlns="">
          <p:sp>
            <p:nvSpPr>
              <p:cNvPr id="8212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0410" y="3009899"/>
                <a:ext cx="4648200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181" t="-8333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4520410" y="3428022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想像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zh-TW" i="1" dirty="0"/>
              <a:t> </a:t>
            </a:r>
            <a:r>
              <a:rPr lang="zh-TW" altLang="en-US" dirty="0"/>
              <a:t>漸漸趨近於零</a:t>
            </a:r>
            <a:r>
              <a:rPr lang="en-US" altLang="zh-TW" dirty="0"/>
              <a:t>….</a:t>
            </a:r>
            <a:r>
              <a:rPr lang="zh-TW" altLang="en-US" dirty="0"/>
              <a:t>電位依舊存在吧！</a:t>
            </a:r>
          </a:p>
        </p:txBody>
      </p:sp>
      <p:sp>
        <p:nvSpPr>
          <p:cNvPr id="27" name="文字方塊 26"/>
          <p:cNvSpPr txBox="1">
            <a:spLocks noChangeArrowheads="1"/>
          </p:cNvSpPr>
          <p:nvPr/>
        </p:nvSpPr>
        <p:spPr bwMode="auto">
          <a:xfrm>
            <a:off x="3834610" y="4310856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電位是會讓位於當地的電荷得到電位能的空間性質。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>
                <a:spLocks noChangeArrowheads="1"/>
              </p:cNvSpPr>
              <p:nvPr/>
            </p:nvSpPr>
            <p:spPr bwMode="auto">
              <a:xfrm>
                <a:off x="520704" y="6096000"/>
                <a:ext cx="4800600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與向量的電場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dirty="0"/>
                  <a:t>不同，電位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是一個純量。</a:t>
                </a:r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0704" y="6096000"/>
                <a:ext cx="4800600" cy="402931"/>
              </a:xfrm>
              <a:prstGeom prst="rect">
                <a:avLst/>
              </a:prstGeom>
              <a:blipFill>
                <a:blip r:embed="rId9"/>
                <a:stretch>
                  <a:fillRect l="-1055" b="-187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/>
          <p:cNvSpPr/>
          <p:nvPr/>
        </p:nvSpPr>
        <p:spPr>
          <a:xfrm>
            <a:off x="253210" y="266699"/>
            <a:ext cx="39624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1277" name="Picture 6" descr="fig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98"/>
          <a:stretch>
            <a:fillRect/>
          </a:stretch>
        </p:blipFill>
        <p:spPr bwMode="auto">
          <a:xfrm>
            <a:off x="481810" y="647699"/>
            <a:ext cx="35925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Text Box 7"/>
          <p:cNvSpPr txBox="1">
            <a:spLocks noChangeArrowheads="1"/>
          </p:cNvSpPr>
          <p:nvPr/>
        </p:nvSpPr>
        <p:spPr bwMode="auto">
          <a:xfrm>
            <a:off x="1015210" y="647699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zh-TW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279" name="Text Box 8"/>
          <p:cNvSpPr txBox="1">
            <a:spLocks noChangeArrowheads="1"/>
          </p:cNvSpPr>
          <p:nvPr/>
        </p:nvSpPr>
        <p:spPr bwMode="auto">
          <a:xfrm>
            <a:off x="3301210" y="419099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zh-TW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280" name="Text Box 9"/>
          <p:cNvSpPr txBox="1">
            <a:spLocks noChangeArrowheads="1"/>
          </p:cNvSpPr>
          <p:nvPr/>
        </p:nvSpPr>
        <p:spPr bwMode="auto">
          <a:xfrm>
            <a:off x="710410" y="1866899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zh-TW" baseline="-250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281" name="Text Box 10"/>
          <p:cNvSpPr txBox="1">
            <a:spLocks noChangeArrowheads="1"/>
          </p:cNvSpPr>
          <p:nvPr/>
        </p:nvSpPr>
        <p:spPr bwMode="auto">
          <a:xfrm>
            <a:off x="2920210" y="2933699"/>
            <a:ext cx="39687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cxnSp>
        <p:nvCxnSpPr>
          <p:cNvPr id="32" name="直線單箭頭接點 31"/>
          <p:cNvCxnSpPr/>
          <p:nvPr/>
        </p:nvCxnSpPr>
        <p:spPr>
          <a:xfrm rot="16200000" flipH="1">
            <a:off x="3301210" y="2857499"/>
            <a:ext cx="381000" cy="381000"/>
          </a:xfrm>
          <a:prstGeom prst="straightConnector1">
            <a:avLst/>
          </a:prstGeom>
          <a:ln w="4762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2386810" y="2781299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3453610" y="3238499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3301210" y="2095499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11"/>
              <p:cNvSpPr txBox="1">
                <a:spLocks noChangeArrowheads="1"/>
              </p:cNvSpPr>
              <p:nvPr/>
            </p:nvSpPr>
            <p:spPr bwMode="auto">
              <a:xfrm>
                <a:off x="520704" y="5578768"/>
                <a:ext cx="4584696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每一點都有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</m:acc>
                    <m:d>
                      <m:d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dirty="0"/>
                  <a:t>，電場遍佈整個空間。</a:t>
                </a:r>
              </a:p>
            </p:txBody>
          </p:sp>
        </mc:Choice>
        <mc:Fallback xmlns="">
          <p:sp>
            <p:nvSpPr>
              <p:cNvPr id="23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0704" y="5578768"/>
                <a:ext cx="4584696" cy="402931"/>
              </a:xfrm>
              <a:prstGeom prst="rect">
                <a:avLst/>
              </a:prstGeom>
              <a:blipFill>
                <a:blip r:embed="rId11"/>
                <a:stretch>
                  <a:fillRect l="-1105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>
                <a:spLocks noChangeArrowheads="1"/>
              </p:cNvSpPr>
              <p:nvPr/>
            </p:nvSpPr>
            <p:spPr bwMode="auto">
              <a:xfrm>
                <a:off x="514234" y="5175837"/>
                <a:ext cx="7334365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電場就是會讓位於當地的電荷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𝑞</m:t>
                    </m:r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得到靜電力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𝑞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空間的物理性質。</a:t>
                </a: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234" y="5175837"/>
                <a:ext cx="7334365" cy="402931"/>
              </a:xfrm>
              <a:prstGeom prst="rect">
                <a:avLst/>
              </a:prstGeom>
              <a:blipFill>
                <a:blip r:embed="rId12"/>
                <a:stretch>
                  <a:fillRect l="-518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4572000" y="1051168"/>
                <a:ext cx="1960665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051168"/>
                <a:ext cx="1960665" cy="764568"/>
              </a:xfrm>
              <a:prstGeom prst="rect">
                <a:avLst/>
              </a:prstGeom>
              <a:blipFill>
                <a:blip r:embed="rId13"/>
                <a:stretch>
                  <a:fillRect l="-13636" t="-121311" b="-1688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4572000" y="1952418"/>
                <a:ext cx="3076140" cy="8288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𝑉𝑞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952418"/>
                <a:ext cx="3076140" cy="828881"/>
              </a:xfrm>
              <a:prstGeom prst="rect">
                <a:avLst/>
              </a:prstGeom>
              <a:blipFill>
                <a:blip r:embed="rId14"/>
                <a:stretch>
                  <a:fillRect l="-6198" t="-104545" b="-15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8014860" y="1952418"/>
                <a:ext cx="864917" cy="6575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𝑈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4860" y="1952418"/>
                <a:ext cx="864917" cy="657552"/>
              </a:xfrm>
              <a:prstGeom prst="rect">
                <a:avLst/>
              </a:prstGeom>
              <a:blipFill>
                <a:blip r:embed="rId1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5517821" y="3823220"/>
                <a:ext cx="83125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𝑞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821" y="3823220"/>
                <a:ext cx="831253" cy="369332"/>
              </a:xfrm>
              <a:prstGeom prst="rect">
                <a:avLst/>
              </a:prstGeom>
              <a:blipFill rotWithShape="1">
                <a:blip r:embed="rId21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508682" y="3546288"/>
                <a:ext cx="3249728" cy="150111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zh-TW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zh-TW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𝑞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82" y="3546288"/>
                <a:ext cx="3249728" cy="1501117"/>
              </a:xfrm>
              <a:prstGeom prst="rect">
                <a:avLst/>
              </a:prstGeom>
              <a:blipFill>
                <a:blip r:embed="rId22"/>
                <a:stretch>
                  <a:fillRect l="-8560" t="-62185" b="-873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871B9D7-1E85-1E40-B779-DF3CFBA71D22}"/>
                  </a:ext>
                </a:extLst>
              </p:cNvPr>
              <p:cNvSpPr/>
              <p:nvPr/>
            </p:nvSpPr>
            <p:spPr>
              <a:xfrm>
                <a:off x="4574816" y="506969"/>
                <a:ext cx="42408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注意這個電位能表示式中，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𝑞</m:t>
                    </m:r>
                  </m:oMath>
                </a14:m>
                <a:r>
                  <a:rPr lang="zh-TW" altLang="en-US" dirty="0"/>
                  <a:t>可以提出！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871B9D7-1E85-1E40-B779-DF3CFBA71D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816" y="506969"/>
                <a:ext cx="4240841" cy="369332"/>
              </a:xfrm>
              <a:prstGeom prst="rect">
                <a:avLst/>
              </a:prstGeom>
              <a:blipFill>
                <a:blip r:embed="rId23"/>
                <a:stretch>
                  <a:fillRect l="-1194" t="-6452" r="-299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91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1" grpId="0"/>
      <p:bldP spid="8212" grpId="0"/>
      <p:bldP spid="25" grpId="0"/>
      <p:bldP spid="27" grpId="0"/>
      <p:bldP spid="28" grpId="0"/>
      <p:bldP spid="23" grpId="0"/>
      <p:bldP spid="24" grpId="0"/>
      <p:bldP spid="35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hia-Hung Chang\Downloads\Data\Knight\Media\Chapter30\Images\30_01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9"/>
          <a:stretch>
            <a:fillRect/>
          </a:stretch>
        </p:blipFill>
        <p:spPr bwMode="auto">
          <a:xfrm>
            <a:off x="2154744" y="1752600"/>
            <a:ext cx="4240213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631478" y="3027666"/>
                <a:ext cx="864917" cy="6575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𝑈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478" y="3027666"/>
                <a:ext cx="864917" cy="657552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064656" y="2943601"/>
                <a:ext cx="853567" cy="72923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656" y="2943601"/>
                <a:ext cx="853567" cy="729239"/>
              </a:xfrm>
              <a:prstGeom prst="rect">
                <a:avLst/>
              </a:prstGeom>
              <a:blipFill>
                <a:blip r:embed="rId4"/>
                <a:stretch>
                  <a:fillRect t="-5172" b="-517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705600" y="4739196"/>
                <a:ext cx="1950784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4739196"/>
                <a:ext cx="1950784" cy="764568"/>
              </a:xfrm>
              <a:prstGeom prst="rect">
                <a:avLst/>
              </a:prstGeom>
              <a:blipFill>
                <a:blip r:embed="rId5"/>
                <a:stretch>
                  <a:fillRect l="-13636" t="-121311" b="-170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6705600" y="5562600"/>
                <a:ext cx="1786002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5562600"/>
                <a:ext cx="1786002" cy="764568"/>
              </a:xfrm>
              <a:prstGeom prst="rect">
                <a:avLst/>
              </a:prstGeom>
              <a:blipFill>
                <a:blip r:embed="rId6"/>
                <a:stretch>
                  <a:fillRect l="-16312" t="-121311" b="-1688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801BE79-D762-A740-BD59-1313D8D108AB}"/>
                  </a:ext>
                </a:extLst>
              </p:cNvPr>
              <p:cNvSpPr txBox="1"/>
              <p:nvPr/>
            </p:nvSpPr>
            <p:spPr>
              <a:xfrm>
                <a:off x="3317066" y="4823752"/>
                <a:ext cx="1915568" cy="9970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801BE79-D762-A740-BD59-1313D8D10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066" y="4823752"/>
                <a:ext cx="1915568" cy="997004"/>
              </a:xfrm>
              <a:prstGeom prst="rect">
                <a:avLst/>
              </a:prstGeom>
              <a:blipFill>
                <a:blip r:embed="rId7"/>
                <a:stretch>
                  <a:fillRect l="-1316" t="-92405" r="-1974" b="-1531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B993AFD-7238-FE41-BA49-5F2AD2F37BAD}"/>
                  </a:ext>
                </a:extLst>
              </p:cNvPr>
              <p:cNvSpPr txBox="1"/>
              <p:nvPr/>
            </p:nvSpPr>
            <p:spPr>
              <a:xfrm>
                <a:off x="3301826" y="574568"/>
                <a:ext cx="1915568" cy="9970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B993AFD-7238-FE41-BA49-5F2AD2F37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826" y="574568"/>
                <a:ext cx="1915568" cy="997004"/>
              </a:xfrm>
              <a:prstGeom prst="rect">
                <a:avLst/>
              </a:prstGeom>
              <a:blipFill>
                <a:blip r:embed="rId8"/>
                <a:stretch>
                  <a:fillRect l="-1316" t="-90000" r="-1974" b="-1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895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986064" y="686447"/>
            <a:ext cx="7789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有時用電荷算電位十分繁雜，若已知電場，電位也可以以場的線積分來計算。</a:t>
            </a:r>
            <a:endParaRPr lang="en-US" altLang="zh-TW" dirty="0">
              <a:solidFill>
                <a:srgbClr val="FF0000"/>
              </a:solidFill>
            </a:endParaRPr>
          </a:p>
        </p:txBody>
      </p:sp>
      <p:pic>
        <p:nvPicPr>
          <p:cNvPr id="16388" name="Picture 6" descr="fig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5"/>
          <a:stretch/>
        </p:blipFill>
        <p:spPr bwMode="auto">
          <a:xfrm>
            <a:off x="1002792" y="1524882"/>
            <a:ext cx="3027363" cy="268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002792" y="4882849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兩點之間的</a:t>
            </a:r>
            <a:r>
              <a:rPr lang="zh-CN" altLang="en-US" dirty="0">
                <a:solidFill>
                  <a:srgbClr val="FF0000"/>
                </a:solidFill>
              </a:rPr>
              <a:t>電</a:t>
            </a:r>
            <a:r>
              <a:rPr lang="zh-TW" altLang="en-US" dirty="0">
                <a:solidFill>
                  <a:srgbClr val="FF0000"/>
                </a:solidFill>
              </a:rPr>
              <a:t>位差，等於沿任一連接兩點的曲線，負電場的線積分！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355592" y="2291623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位能差等於力的線積分的負號。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315252" y="2876665"/>
                <a:ext cx="864917" cy="6575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𝑈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252" y="2876665"/>
                <a:ext cx="864917" cy="657552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4464608" y="1252348"/>
                <a:ext cx="1915568" cy="9970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608" y="1252348"/>
                <a:ext cx="1915568" cy="997004"/>
              </a:xfrm>
              <a:prstGeom prst="rect">
                <a:avLst/>
              </a:prstGeom>
              <a:blipFill>
                <a:blip r:embed="rId4"/>
                <a:stretch>
                  <a:fillRect l="-1325" t="-93671" r="-2649" b="-1531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538175" y="3864235"/>
                <a:ext cx="1915568" cy="9970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175" y="3864235"/>
                <a:ext cx="1915568" cy="997004"/>
              </a:xfrm>
              <a:prstGeom prst="rect">
                <a:avLst/>
              </a:prstGeom>
              <a:blipFill>
                <a:blip r:embed="rId5"/>
                <a:stretch>
                  <a:fillRect l="-1974" t="-93671" r="-1974" b="-154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360079" y="2840821"/>
                <a:ext cx="853567" cy="72923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079" y="2840821"/>
                <a:ext cx="853567" cy="729239"/>
              </a:xfrm>
              <a:prstGeom prst="rect">
                <a:avLst/>
              </a:prstGeom>
              <a:blipFill>
                <a:blip r:embed="rId6"/>
                <a:stretch>
                  <a:fillRect t="-6780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4BA478DA-6232-CB44-84B2-DEE7184E5428}"/>
              </a:ext>
            </a:extLst>
          </p:cNvPr>
          <p:cNvSpPr txBox="1"/>
          <p:nvPr/>
        </p:nvSpPr>
        <p:spPr>
          <a:xfrm>
            <a:off x="999744" y="5325964"/>
            <a:ext cx="791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注意電場只給定了電位差！因此可以在電位上全數加一個常數，</a:t>
            </a:r>
            <a:endParaRPr kumimoji="1" lang="zh-TW" altLang="en-US" dirty="0"/>
          </a:p>
        </p:txBody>
      </p:sp>
      <p:sp>
        <p:nvSpPr>
          <p:cNvPr id="5" name="向下箭號 4">
            <a:extLst>
              <a:ext uri="{FF2B5EF4-FFF2-40B4-BE49-F238E27FC236}">
                <a16:creationId xmlns:a16="http://schemas.microsoft.com/office/drawing/2014/main" id="{45D857FD-BCFF-2A40-8798-FBC692448BC1}"/>
              </a:ext>
            </a:extLst>
          </p:cNvPr>
          <p:cNvSpPr/>
          <p:nvPr/>
        </p:nvSpPr>
        <p:spPr>
          <a:xfrm>
            <a:off x="4891502" y="2706498"/>
            <a:ext cx="243840" cy="1157737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5F53C-3182-2838-FE72-DE64ACD18DB6}"/>
              </a:ext>
            </a:extLst>
          </p:cNvPr>
          <p:cNvSpPr txBox="1"/>
          <p:nvPr/>
        </p:nvSpPr>
        <p:spPr>
          <a:xfrm>
            <a:off x="1005320" y="5769079"/>
            <a:ext cx="752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或是找任一位置作為電位為零的參考點</a:t>
            </a:r>
            <a:r>
              <a:rPr lang="en-US" dirty="0"/>
              <a:t>，</a:t>
            </a:r>
            <a:r>
              <a:rPr lang="zh-CN" altLang="en-US" dirty="0"/>
              <a:t>不影響結果。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4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4" descr="F24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 b="16904"/>
          <a:stretch>
            <a:fillRect/>
          </a:stretch>
        </p:blipFill>
        <p:spPr bwMode="auto">
          <a:xfrm>
            <a:off x="1371600" y="25146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Line 9"/>
          <p:cNvSpPr>
            <a:spLocks noChangeShapeType="1"/>
          </p:cNvSpPr>
          <p:nvPr/>
        </p:nvSpPr>
        <p:spPr bwMode="auto">
          <a:xfrm flipV="1">
            <a:off x="2133600" y="4191000"/>
            <a:ext cx="0" cy="685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dirty="0"/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1324574" y="900656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先看沿著垂直於電場方向的電位差</a:t>
            </a:r>
            <a:r>
              <a:rPr lang="zh-TW" altLang="en-US" sz="1600" dirty="0"/>
              <a:t>：</a:t>
            </a:r>
          </a:p>
        </p:txBody>
      </p:sp>
      <p:sp>
        <p:nvSpPr>
          <p:cNvPr id="17417" name="文字方塊 8"/>
          <p:cNvSpPr txBox="1">
            <a:spLocks noChangeArrowheads="1"/>
          </p:cNvSpPr>
          <p:nvPr/>
        </p:nvSpPr>
        <p:spPr bwMode="auto">
          <a:xfrm>
            <a:off x="1324574" y="6176577"/>
            <a:ext cx="205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等位面與電場垂直。</a:t>
            </a:r>
          </a:p>
        </p:txBody>
      </p:sp>
      <p:sp>
        <p:nvSpPr>
          <p:cNvPr id="2" name="矩形 1"/>
          <p:cNvSpPr/>
          <p:nvPr/>
        </p:nvSpPr>
        <p:spPr>
          <a:xfrm>
            <a:off x="1324574" y="5727672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沿著垂直於電場的方向，電位不變！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371600" y="1352524"/>
                <a:ext cx="2514600" cy="9970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352524"/>
                <a:ext cx="2514600" cy="997004"/>
              </a:xfrm>
              <a:prstGeom prst="rect">
                <a:avLst/>
              </a:prstGeom>
              <a:blipFill>
                <a:blip r:embed="rId3"/>
                <a:stretch>
                  <a:fillRect t="-93671" b="-154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圖片 1" descr="afg016.jpg">
            <a:extLst>
              <a:ext uri="{FF2B5EF4-FFF2-40B4-BE49-F238E27FC236}">
                <a16:creationId xmlns:a16="http://schemas.microsoft.com/office/drawing/2014/main" id="{51B78F4F-4331-CC34-2472-5E11FE50B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9" b="11883"/>
          <a:stretch/>
        </p:blipFill>
        <p:spPr bwMode="auto">
          <a:xfrm>
            <a:off x="4982174" y="1352524"/>
            <a:ext cx="3124200" cy="226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6F4ECB-56B0-997C-38A8-E3ADDCA00FD3}"/>
              </a:ext>
            </a:extLst>
          </p:cNvPr>
          <p:cNvSpPr txBox="1"/>
          <p:nvPr/>
        </p:nvSpPr>
        <p:spPr>
          <a:xfrm>
            <a:off x="1324574" y="482205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考慮兩片帶大小相等正負電的無限大電板，電板間的電場是均勻的</a:t>
            </a:r>
            <a:r>
              <a:rPr 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89105F0-A3D9-346D-9B9A-DC5E67129D5A}"/>
                  </a:ext>
                </a:extLst>
              </p:cNvPr>
              <p:cNvSpPr txBox="1"/>
              <p:nvPr/>
            </p:nvSpPr>
            <p:spPr>
              <a:xfrm>
                <a:off x="1905001" y="4800600"/>
                <a:ext cx="2285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89105F0-A3D9-346D-9B9A-DC5E67129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1" y="4800600"/>
                <a:ext cx="228591" cy="369332"/>
              </a:xfrm>
              <a:prstGeom prst="rect">
                <a:avLst/>
              </a:prstGeom>
              <a:blipFill>
                <a:blip r:embed="rId5"/>
                <a:stretch>
                  <a:fillRect r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42B978-4E31-FF47-DC4A-C8D07FB9EC0D}"/>
                  </a:ext>
                </a:extLst>
              </p:cNvPr>
              <p:cNvSpPr txBox="1"/>
              <p:nvPr/>
            </p:nvSpPr>
            <p:spPr>
              <a:xfrm>
                <a:off x="1905001" y="3897868"/>
                <a:ext cx="2285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42B978-4E31-FF47-DC4A-C8D07FB9E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1" y="3897868"/>
                <a:ext cx="228591" cy="369332"/>
              </a:xfrm>
              <a:prstGeom prst="rect">
                <a:avLst/>
              </a:prstGeom>
              <a:blipFill>
                <a:blip r:embed="rId6"/>
                <a:stretch>
                  <a:fillRect r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439" name="Text Box 8"/>
              <p:cNvSpPr txBox="1">
                <a:spLocks noChangeArrowheads="1"/>
              </p:cNvSpPr>
              <p:nvPr/>
            </p:nvSpPr>
            <p:spPr bwMode="auto">
              <a:xfrm>
                <a:off x="1215908" y="392485"/>
                <a:ext cx="632789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沿著平行於電場方向的電位差，設此方向為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：</a:t>
                </a:r>
                <a:endParaRPr lang="zh-TW" altLang="en-US" sz="1600" dirty="0"/>
              </a:p>
            </p:txBody>
          </p:sp>
        </mc:Choice>
        <mc:Fallback xmlns="">
          <p:sp>
            <p:nvSpPr>
              <p:cNvPr id="18439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5908" y="392485"/>
                <a:ext cx="6327891" cy="369332"/>
              </a:xfrm>
              <a:prstGeom prst="rect">
                <a:avLst/>
              </a:prstGeom>
              <a:blipFill>
                <a:blip r:embed="rId2"/>
                <a:stretch>
                  <a:fillRect l="-802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42" name="Picture 4" descr="F24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 b="16904"/>
          <a:stretch>
            <a:fillRect/>
          </a:stretch>
        </p:blipFill>
        <p:spPr bwMode="auto">
          <a:xfrm>
            <a:off x="5486400" y="868096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線單箭頭接點 12"/>
          <p:cNvCxnSpPr>
            <a:cxnSpLocks/>
          </p:cNvCxnSpPr>
          <p:nvPr/>
        </p:nvCxnSpPr>
        <p:spPr>
          <a:xfrm>
            <a:off x="5747026" y="2539217"/>
            <a:ext cx="894539" cy="76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276917" y="3932782"/>
            <a:ext cx="284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若電場是均勻的：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1215908" y="2007358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電位差即是電場大小的積分。</a:t>
            </a:r>
            <a:endParaRPr lang="en-US" altLang="zh-TW" dirty="0"/>
          </a:p>
        </p:txBody>
      </p:sp>
      <p:sp>
        <p:nvSpPr>
          <p:cNvPr id="3" name="文字方塊 2"/>
          <p:cNvSpPr txBox="1"/>
          <p:nvPr/>
        </p:nvSpPr>
        <p:spPr>
          <a:xfrm>
            <a:off x="3839981" y="4651587"/>
            <a:ext cx="317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電場是指向電位下降的方向。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403677" y="5536953"/>
            <a:ext cx="302500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電位降得越快，電場越大。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334000" y="346108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高電位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244867" y="345889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低電位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250366" y="902732"/>
                <a:ext cx="3626433" cy="9970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366" y="902732"/>
                <a:ext cx="3626433" cy="997004"/>
              </a:xfrm>
              <a:prstGeom prst="rect">
                <a:avLst/>
              </a:prstGeom>
              <a:blipFill>
                <a:blip r:embed="rId4"/>
                <a:stretch>
                  <a:fillRect t="-93671" b="-15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276917" y="4369939"/>
                <a:ext cx="2438400" cy="9326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𝐸𝑑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917" y="4369939"/>
                <a:ext cx="2438400" cy="932628"/>
              </a:xfrm>
              <a:prstGeom prst="rect">
                <a:avLst/>
              </a:prstGeom>
              <a:blipFill>
                <a:blip r:embed="rId5"/>
                <a:stretch>
                  <a:fillRect t="-102667" b="-162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276917" y="5410189"/>
                <a:ext cx="1175327" cy="6127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917" y="5410189"/>
                <a:ext cx="1175327" cy="612732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fig25">
            <a:extLst>
              <a:ext uri="{FF2B5EF4-FFF2-40B4-BE49-F238E27FC236}">
                <a16:creationId xmlns:a16="http://schemas.microsoft.com/office/drawing/2014/main" id="{4C8EBFA2-6DA9-4143-AC0D-ADF9FF3D1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7" b="26215"/>
          <a:stretch/>
        </p:blipFill>
        <p:spPr bwMode="auto">
          <a:xfrm>
            <a:off x="5181600" y="5128369"/>
            <a:ext cx="3376363" cy="155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04DF604-A090-9741-ACA3-10A8649E85D8}"/>
              </a:ext>
            </a:extLst>
          </p:cNvPr>
          <p:cNvSpPr/>
          <p:nvPr/>
        </p:nvSpPr>
        <p:spPr>
          <a:xfrm>
            <a:off x="5704703" y="5128369"/>
            <a:ext cx="1997364" cy="281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文字方塊 2">
            <a:extLst>
              <a:ext uri="{FF2B5EF4-FFF2-40B4-BE49-F238E27FC236}">
                <a16:creationId xmlns:a16="http://schemas.microsoft.com/office/drawing/2014/main" id="{E3A5DEE2-9A69-FFF1-3970-64B1A0E54B3C}"/>
              </a:ext>
            </a:extLst>
          </p:cNvPr>
          <p:cNvSpPr txBox="1"/>
          <p:nvPr/>
        </p:nvSpPr>
        <p:spPr>
          <a:xfrm>
            <a:off x="1219180" y="2440111"/>
            <a:ext cx="396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注意：電場是指向電位下降的方向。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865F56-9DC7-663E-1201-63F4A5D72930}"/>
                  </a:ext>
                </a:extLst>
              </p:cNvPr>
              <p:cNvSpPr txBox="1"/>
              <p:nvPr/>
            </p:nvSpPr>
            <p:spPr>
              <a:xfrm>
                <a:off x="5502418" y="2503996"/>
                <a:ext cx="2285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865F56-9DC7-663E-1201-63F4A5D72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418" y="2503996"/>
                <a:ext cx="228591" cy="369332"/>
              </a:xfrm>
              <a:prstGeom prst="rect">
                <a:avLst/>
              </a:prstGeom>
              <a:blipFill>
                <a:blip r:embed="rId8"/>
                <a:stretch>
                  <a:fillRect r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EB39A9-0CFC-00C7-6E77-24D31F11EDAE}"/>
                  </a:ext>
                </a:extLst>
              </p:cNvPr>
              <p:cNvSpPr txBox="1"/>
              <p:nvPr/>
            </p:nvSpPr>
            <p:spPr>
              <a:xfrm>
                <a:off x="6497096" y="2503996"/>
                <a:ext cx="2285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EB39A9-0CFC-00C7-6E77-24D31F11E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096" y="2503996"/>
                <a:ext cx="228591" cy="369332"/>
              </a:xfrm>
              <a:prstGeom prst="rect">
                <a:avLst/>
              </a:prstGeom>
              <a:blipFill>
                <a:blip r:embed="rId9"/>
                <a:stretch>
                  <a:fillRect r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/>
      <p:bldP spid="17" grpId="0" animBg="1"/>
      <p:bldP spid="18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fi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5"/>
          <a:stretch>
            <a:fillRect/>
          </a:stretch>
        </p:blipFill>
        <p:spPr bwMode="auto">
          <a:xfrm>
            <a:off x="1524000" y="2362200"/>
            <a:ext cx="36341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524000" y="1292205"/>
            <a:ext cx="6781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均勻電場中任意兩點的電位差只要考慮沿電場方向的位移即可。</a:t>
            </a:r>
          </a:p>
        </p:txBody>
      </p:sp>
      <p:sp>
        <p:nvSpPr>
          <p:cNvPr id="19461" name="文字方塊 5"/>
          <p:cNvSpPr txBox="1">
            <a:spLocks noChangeArrowheads="1"/>
          </p:cNvSpPr>
          <p:nvPr/>
        </p:nvSpPr>
        <p:spPr bwMode="auto">
          <a:xfrm>
            <a:off x="2923032" y="1743925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zh-TW" altLang="en-US" i="1" dirty="0"/>
              <a:t> </a:t>
            </a:r>
            <a:r>
              <a:rPr lang="zh-TW" altLang="en-US" dirty="0"/>
              <a:t>是沿電場方向的位移。</a:t>
            </a:r>
          </a:p>
        </p:txBody>
      </p:sp>
      <p:sp>
        <p:nvSpPr>
          <p:cNvPr id="19463" name="文字方塊 6"/>
          <p:cNvSpPr txBox="1">
            <a:spLocks noChangeArrowheads="1"/>
          </p:cNvSpPr>
          <p:nvPr/>
        </p:nvSpPr>
        <p:spPr bwMode="auto">
          <a:xfrm>
            <a:off x="5257800" y="47244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電場的方向是電位下降的方向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524000" y="1737737"/>
                <a:ext cx="1371600" cy="37607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𝐸𝑑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737737"/>
                <a:ext cx="1371600" cy="376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5355935" y="4050372"/>
                <a:ext cx="1175327" cy="6127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935" y="4050372"/>
                <a:ext cx="1175327" cy="612732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03D85454-7B7A-9CA9-675C-890F942A7AFE}"/>
              </a:ext>
            </a:extLst>
          </p:cNvPr>
          <p:cNvSpPr/>
          <p:nvPr/>
        </p:nvSpPr>
        <p:spPr>
          <a:xfrm>
            <a:off x="1524000" y="839923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沿著垂直於電場的方向移動，電位不變！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9C10A-5940-03D4-7F39-BC2DF3B8C618}"/>
              </a:ext>
            </a:extLst>
          </p:cNvPr>
          <p:cNvSpPr txBox="1"/>
          <p:nvPr/>
        </p:nvSpPr>
        <p:spPr>
          <a:xfrm>
            <a:off x="1528200" y="429116"/>
            <a:ext cx="339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將這兩個結果綜合起來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0541FF-5F2B-EC62-B379-B259EFCFECAD}"/>
                  </a:ext>
                </a:extLst>
              </p:cNvPr>
              <p:cNvSpPr txBox="1"/>
              <p:nvPr/>
            </p:nvSpPr>
            <p:spPr>
              <a:xfrm>
                <a:off x="2209800" y="4196834"/>
                <a:ext cx="22859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0541FF-5F2B-EC62-B379-B259EFCFE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4196834"/>
                <a:ext cx="228591" cy="369332"/>
              </a:xfrm>
              <a:prstGeom prst="rect">
                <a:avLst/>
              </a:prstGeom>
              <a:blipFill>
                <a:blip r:embed="rId5"/>
                <a:stretch>
                  <a:fillRect r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F8CE95-0885-BE70-D606-855E5D6D68E1}"/>
                  </a:ext>
                </a:extLst>
              </p:cNvPr>
              <p:cNvSpPr txBox="1"/>
              <p:nvPr/>
            </p:nvSpPr>
            <p:spPr>
              <a:xfrm>
                <a:off x="3693825" y="2903002"/>
                <a:ext cx="22859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F8CE95-0885-BE70-D606-855E5D6D6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825" y="2903002"/>
                <a:ext cx="228591" cy="369332"/>
              </a:xfrm>
              <a:prstGeom prst="rect">
                <a:avLst/>
              </a:prstGeom>
              <a:blipFill>
                <a:blip r:embed="rId6"/>
                <a:stretch>
                  <a:fillRect r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3115</TotalTime>
  <Words>2375</Words>
  <Application>Microsoft Macintosh PowerPoint</Application>
  <PresentationFormat>On-screen Show (4:3)</PresentationFormat>
  <Paragraphs>265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新細明體</vt:lpstr>
      <vt:lpstr>Arial</vt:lpstr>
      <vt:lpstr>Calibri</vt:lpstr>
      <vt:lpstr>Cambria Math</vt:lpstr>
      <vt:lpstr>Times New Roman</vt:lpstr>
      <vt:lpstr>預設簡報設計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chvchang</dc:creator>
  <cp:lastModifiedBy>Chia-Hung Vincent Chang</cp:lastModifiedBy>
  <cp:revision>280</cp:revision>
  <cp:lastPrinted>1601-01-01T00:00:00Z</cp:lastPrinted>
  <dcterms:created xsi:type="dcterms:W3CDTF">1601-01-01T00:00:00Z</dcterms:created>
  <dcterms:modified xsi:type="dcterms:W3CDTF">2025-05-24T09:30:01Z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