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621" r:id="rId2"/>
    <p:sldId id="1624" r:id="rId3"/>
    <p:sldId id="1625" r:id="rId4"/>
    <p:sldId id="1630" r:id="rId5"/>
    <p:sldId id="1626" r:id="rId6"/>
    <p:sldId id="1627" r:id="rId7"/>
    <p:sldId id="373" r:id="rId8"/>
    <p:sldId id="1629" r:id="rId9"/>
    <p:sldId id="407" r:id="rId10"/>
    <p:sldId id="626" r:id="rId11"/>
    <p:sldId id="317" r:id="rId12"/>
    <p:sldId id="548" r:id="rId13"/>
    <p:sldId id="434" r:id="rId14"/>
    <p:sldId id="477" r:id="rId15"/>
    <p:sldId id="551" r:id="rId16"/>
    <p:sldId id="535" r:id="rId17"/>
    <p:sldId id="536" r:id="rId18"/>
    <p:sldId id="534" r:id="rId19"/>
    <p:sldId id="553" r:id="rId20"/>
    <p:sldId id="433" r:id="rId21"/>
    <p:sldId id="378" r:id="rId22"/>
    <p:sldId id="417" r:id="rId23"/>
    <p:sldId id="1632" r:id="rId24"/>
    <p:sldId id="288" r:id="rId25"/>
    <p:sldId id="491" r:id="rId26"/>
    <p:sldId id="395" r:id="rId27"/>
    <p:sldId id="1633" r:id="rId28"/>
    <p:sldId id="396" r:id="rId29"/>
    <p:sldId id="1634" r:id="rId30"/>
    <p:sldId id="437" r:id="rId31"/>
    <p:sldId id="414" r:id="rId32"/>
    <p:sldId id="291" r:id="rId33"/>
    <p:sldId id="520" r:id="rId34"/>
    <p:sldId id="447" r:id="rId35"/>
    <p:sldId id="448" r:id="rId36"/>
    <p:sldId id="449" r:id="rId37"/>
    <p:sldId id="450" r:id="rId38"/>
    <p:sldId id="451" r:id="rId39"/>
    <p:sldId id="387" r:id="rId40"/>
    <p:sldId id="459" r:id="rId41"/>
    <p:sldId id="471" r:id="rId42"/>
    <p:sldId id="468" r:id="rId43"/>
    <p:sldId id="469" r:id="rId44"/>
    <p:sldId id="419" r:id="rId45"/>
    <p:sldId id="420" r:id="rId46"/>
    <p:sldId id="452" r:id="rId47"/>
    <p:sldId id="453" r:id="rId48"/>
    <p:sldId id="441" r:id="rId49"/>
    <p:sldId id="356" r:id="rId50"/>
    <p:sldId id="273" r:id="rId51"/>
    <p:sldId id="729" r:id="rId52"/>
    <p:sldId id="1635" r:id="rId53"/>
    <p:sldId id="408" r:id="rId5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3333FF"/>
    <a:srgbClr val="339933"/>
    <a:srgbClr val="FFFF99"/>
    <a:srgbClr val="FFCC66"/>
    <a:srgbClr val="FF3399"/>
    <a:srgbClr val="E7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8"/>
    <p:restoredTop sz="93929" autoAdjust="0"/>
  </p:normalViewPr>
  <p:slideViewPr>
    <p:cSldViewPr>
      <p:cViewPr varScale="1">
        <p:scale>
          <a:sx n="121" d="100"/>
          <a:sy n="121" d="100"/>
        </p:scale>
        <p:origin x="151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1B99-15CA-470D-906B-C5AE54FE89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8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B19A-91CA-4E83-ACE9-2D1B21FF11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603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6946F-76AB-4C3B-9AB7-A38047515A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085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4745-A0A3-4ADC-8941-A8AF966691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047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1BD0-E99C-46DD-A5CB-E61991709F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102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D42D9-B8E7-4A9D-9E6E-D73137A22A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162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C013E-8EF1-4516-9A21-024FD51085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392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3307A-00B7-475C-AE77-08F5F90F2C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285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F8B1D-D8C2-4876-AF74-1CC9B2AF14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42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1691-8A80-4AFB-9752-8C905FD7D9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641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E07B-C9CA-4F9C-8CD7-1D4D523D66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492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2D9D19-AD51-4387-8BF8-5B0548BC9C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7.jpe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21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3.jpeg"/><Relationship Id="rId7" Type="http://schemas.openxmlformats.org/officeDocument/2006/relationships/image" Target="../media/image65.png"/><Relationship Id="rId12" Type="http://schemas.openxmlformats.org/officeDocument/2006/relationships/image" Target="../media/image69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680.png"/><Relationship Id="rId5" Type="http://schemas.openxmlformats.org/officeDocument/2006/relationships/image" Target="../media/image104.png"/><Relationship Id="rId10" Type="http://schemas.openxmlformats.org/officeDocument/2006/relationships/image" Target="../media/image67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23.jpeg"/><Relationship Id="rId7" Type="http://schemas.openxmlformats.org/officeDocument/2006/relationships/image" Target="../media/image9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2.png"/><Relationship Id="rId4" Type="http://schemas.openxmlformats.org/officeDocument/2006/relationships/image" Target="../media/image110.png"/><Relationship Id="rId9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7.jpeg"/><Relationship Id="rId7" Type="http://schemas.openxmlformats.org/officeDocument/2006/relationships/image" Target="../media/image320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8.jpeg"/><Relationship Id="rId9" Type="http://schemas.openxmlformats.org/officeDocument/2006/relationships/image" Target="../media/image34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3" Type="http://schemas.openxmlformats.org/officeDocument/2006/relationships/image" Target="../media/image470.png"/><Relationship Id="rId12" Type="http://schemas.openxmlformats.org/officeDocument/2006/relationships/image" Target="../media/image48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38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0.png"/><Relationship Id="rId3" Type="http://schemas.openxmlformats.org/officeDocument/2006/relationships/image" Target="../media/image63.png"/><Relationship Id="rId12" Type="http://schemas.openxmlformats.org/officeDocument/2006/relationships/image" Target="../media/image65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91.png"/><Relationship Id="rId15" Type="http://schemas.openxmlformats.org/officeDocument/2006/relationships/image" Target="../media/image700.png"/><Relationship Id="rId1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1" Type="http://schemas.openxmlformats.org/officeDocument/2006/relationships/image" Target="../media/image460.png"/><Relationship Id="rId5" Type="http://schemas.openxmlformats.org/officeDocument/2006/relationships/image" Target="../media/image710.png"/><Relationship Id="rId10" Type="http://schemas.openxmlformats.org/officeDocument/2006/relationships/image" Target="../media/image450.png"/><Relationship Id="rId4" Type="http://schemas.openxmlformats.org/officeDocument/2006/relationships/image" Target="../media/image25.jpeg"/><Relationship Id="rId9" Type="http://schemas.openxmlformats.org/officeDocument/2006/relationships/image" Target="../media/image4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wmf"/><Relationship Id="rId7" Type="http://schemas.openxmlformats.org/officeDocument/2006/relationships/image" Target="../media/image80.png"/><Relationship Id="rId12" Type="http://schemas.openxmlformats.org/officeDocument/2006/relationships/image" Target="../media/image8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1030.png"/><Relationship Id="rId5" Type="http://schemas.openxmlformats.org/officeDocument/2006/relationships/image" Target="../media/image35.wmf"/><Relationship Id="rId10" Type="http://schemas.openxmlformats.org/officeDocument/2006/relationships/image" Target="../media/image102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4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1432.png"/><Relationship Id="rId4" Type="http://schemas.openxmlformats.org/officeDocument/2006/relationships/image" Target="../media/image1420.png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2.png"/><Relationship Id="rId3" Type="http://schemas.openxmlformats.org/officeDocument/2006/relationships/image" Target="../media/image45.jpeg"/><Relationship Id="rId17" Type="http://schemas.openxmlformats.org/officeDocument/2006/relationships/image" Target="../media/image131.png"/><Relationship Id="rId2" Type="http://schemas.openxmlformats.org/officeDocument/2006/relationships/image" Target="../media/image44.jpeg"/><Relationship Id="rId16" Type="http://schemas.openxmlformats.org/officeDocument/2006/relationships/image" Target="../media/image130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210.png"/><Relationship Id="rId4" Type="http://schemas.openxmlformats.org/officeDocument/2006/relationships/image" Target="../media/image46.jpeg"/><Relationship Id="rId14" Type="http://schemas.openxmlformats.org/officeDocument/2006/relationships/image" Target="../media/image12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0.png"/><Relationship Id="rId5" Type="http://schemas.openxmlformats.org/officeDocument/2006/relationships/image" Target="../media/image1250.png"/><Relationship Id="rId4" Type="http://schemas.openxmlformats.org/officeDocument/2006/relationships/image" Target="../media/image12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3" Type="http://schemas.openxmlformats.org/officeDocument/2006/relationships/image" Target="../media/image45.jpeg"/><Relationship Id="rId7" Type="http://schemas.openxmlformats.org/officeDocument/2006/relationships/image" Target="../media/image1310.png"/><Relationship Id="rId12" Type="http://schemas.openxmlformats.org/officeDocument/2006/relationships/image" Target="../media/image136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0.png"/><Relationship Id="rId11" Type="http://schemas.openxmlformats.org/officeDocument/2006/relationships/image" Target="../media/image1350.png"/><Relationship Id="rId5" Type="http://schemas.openxmlformats.org/officeDocument/2006/relationships/image" Target="../media/image48.jpeg"/><Relationship Id="rId10" Type="http://schemas.openxmlformats.org/officeDocument/2006/relationships/image" Target="../media/image1340.png"/><Relationship Id="rId4" Type="http://schemas.openxmlformats.org/officeDocument/2006/relationships/image" Target="../media/image47.jpeg"/><Relationship Id="rId9" Type="http://schemas.openxmlformats.org/officeDocument/2006/relationships/image" Target="../media/image1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0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5.png"/><Relationship Id="rId7" Type="http://schemas.openxmlformats.org/officeDocument/2006/relationships/image" Target="../media/image1622.png"/><Relationship Id="rId12" Type="http://schemas.openxmlformats.org/officeDocument/2006/relationships/image" Target="../media/image17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2.png"/><Relationship Id="rId11" Type="http://schemas.openxmlformats.org/officeDocument/2006/relationships/image" Target="../media/image1641.png"/><Relationship Id="rId10" Type="http://schemas.openxmlformats.org/officeDocument/2006/relationships/image" Target="../media/image163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163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90.png"/><Relationship Id="rId12" Type="http://schemas.openxmlformats.org/officeDocument/2006/relationships/image" Target="../media/image7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0.png"/><Relationship Id="rId11" Type="http://schemas.openxmlformats.org/officeDocument/2006/relationships/image" Target="../media/image77.png"/><Relationship Id="rId10" Type="http://schemas.openxmlformats.org/officeDocument/2006/relationships/image" Target="../media/image76.png"/><Relationship Id="rId4" Type="http://schemas.openxmlformats.org/officeDocument/2006/relationships/image" Target="../media/image52.wmf"/><Relationship Id="rId9" Type="http://schemas.openxmlformats.org/officeDocument/2006/relationships/image" Target="../media/image1611.png"/><Relationship Id="rId1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wmf"/><Relationship Id="rId11" Type="http://schemas.openxmlformats.org/officeDocument/2006/relationships/image" Target="../media/image8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4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0.png"/><Relationship Id="rId5" Type="http://schemas.openxmlformats.org/officeDocument/2006/relationships/image" Target="../media/image87.png"/><Relationship Id="rId4" Type="http://schemas.openxmlformats.org/officeDocument/2006/relationships/image" Target="../media/image16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4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0.png"/><Relationship Id="rId5" Type="http://schemas.openxmlformats.org/officeDocument/2006/relationships/image" Target="../media/image960.png"/><Relationship Id="rId4" Type="http://schemas.openxmlformats.org/officeDocument/2006/relationships/image" Target="../media/image9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.jpeg"/><Relationship Id="rId4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0.png"/><Relationship Id="rId4" Type="http://schemas.openxmlformats.org/officeDocument/2006/relationships/image" Target="../media/image1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0.png"/><Relationship Id="rId4" Type="http://schemas.openxmlformats.org/officeDocument/2006/relationships/image" Target="../media/image1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051149" y="949370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簡諧運動的運動方程式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834927" y="5173778"/>
            <a:ext cx="5760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一個簡諧運動，只由一個特徵常數 </a:t>
            </a:r>
            <a:r>
              <a:rPr lang="el-GR" altLang="zh-TW" sz="1800" i="1" dirty="0"/>
              <a:t>ω</a:t>
            </a:r>
            <a:r>
              <a:rPr lang="zh-TW" altLang="en-US" sz="1800" dirty="0"/>
              <a:t>（角頻率）決定！</a:t>
            </a:r>
          </a:p>
        </p:txBody>
      </p:sp>
      <p:pic>
        <p:nvPicPr>
          <p:cNvPr id="10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1979712" y="1453426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C8DC66A-8B3F-E844-89C9-815BDDE7961F}"/>
                  </a:ext>
                </a:extLst>
              </p:cNvPr>
              <p:cNvSpPr txBox="1"/>
              <p:nvPr/>
            </p:nvSpPr>
            <p:spPr bwMode="auto">
              <a:xfrm>
                <a:off x="2762046" y="3638701"/>
                <a:ext cx="1043491" cy="30777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kumimoji="1" lang="zh-TW" altLang="en-US" sz="2000" i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C8DC66A-8B3F-E844-89C9-815BDDE79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046" y="3638701"/>
                <a:ext cx="1043491" cy="307777"/>
              </a:xfrm>
              <a:prstGeom prst="rect">
                <a:avLst/>
              </a:prstGeom>
              <a:blipFill>
                <a:blip r:embed="rId3"/>
                <a:stretch>
                  <a:fillRect l="-3571" r="-3571"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140B059-50E6-B648-A02C-039C6484EEF9}"/>
                  </a:ext>
                </a:extLst>
              </p:cNvPr>
              <p:cNvSpPr txBox="1"/>
              <p:nvPr/>
            </p:nvSpPr>
            <p:spPr bwMode="auto">
              <a:xfrm>
                <a:off x="2762046" y="4253765"/>
                <a:ext cx="2443361" cy="61760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140B059-50E6-B648-A02C-039C6484E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046" y="4253765"/>
                <a:ext cx="2443361" cy="617605"/>
              </a:xfrm>
              <a:prstGeom prst="rect">
                <a:avLst/>
              </a:prstGeom>
              <a:blipFill>
                <a:blip r:embed="rId4"/>
                <a:stretch>
                  <a:fillRect l="-1546"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DE93215-04CA-FF4D-9222-D7887723A32D}"/>
                  </a:ext>
                </a:extLst>
              </p:cNvPr>
              <p:cNvSpPr txBox="1"/>
              <p:nvPr/>
            </p:nvSpPr>
            <p:spPr bwMode="auto">
              <a:xfrm>
                <a:off x="2727563" y="4245800"/>
                <a:ext cx="1559209" cy="6175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DE93215-04CA-FF4D-9222-D7887723A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7563" y="4245800"/>
                <a:ext cx="1559209" cy="617541"/>
              </a:xfrm>
              <a:prstGeom prst="rect">
                <a:avLst/>
              </a:prstGeom>
              <a:blipFill>
                <a:blip r:embed="rId5"/>
                <a:stretch>
                  <a:fillRect l="-1613" r="-2419"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7A13707-FFD7-0A4A-A878-070EA7EA2CA7}"/>
                  </a:ext>
                </a:extLst>
              </p:cNvPr>
              <p:cNvSpPr txBox="1"/>
              <p:nvPr/>
            </p:nvSpPr>
            <p:spPr bwMode="auto">
              <a:xfrm>
                <a:off x="2762046" y="4261794"/>
                <a:ext cx="1467453" cy="6175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7A13707-FFD7-0A4A-A878-070EA7EA2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046" y="4261794"/>
                <a:ext cx="1467453" cy="617541"/>
              </a:xfrm>
              <a:prstGeom prst="rect">
                <a:avLst/>
              </a:prstGeom>
              <a:blipFill>
                <a:blip r:embed="rId6"/>
                <a:stretch>
                  <a:fillRect l="-2564" r="-855" b="-145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F6397D8-D075-AE45-9EE7-E01DBD5E8AF5}"/>
                  </a:ext>
                </a:extLst>
              </p:cNvPr>
              <p:cNvSpPr txBox="1"/>
              <p:nvPr/>
            </p:nvSpPr>
            <p:spPr bwMode="auto">
              <a:xfrm>
                <a:off x="5796136" y="4085596"/>
                <a:ext cx="1005853" cy="9093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F6397D8-D075-AE45-9EE7-E01DBD5E8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4085596"/>
                <a:ext cx="1005853" cy="909352"/>
              </a:xfrm>
              <a:prstGeom prst="rect">
                <a:avLst/>
              </a:prstGeom>
              <a:blipFill>
                <a:blip r:embed="rId7"/>
                <a:stretch>
                  <a:fillRect l="-2500" r="-1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4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5" grpId="0" animBg="1"/>
      <p:bldP spid="15" grpId="1" animBg="1"/>
      <p:bldP spid="12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7"/>
          <p:cNvSpPr txBox="1">
            <a:spLocks noChangeArrowheads="1"/>
          </p:cNvSpPr>
          <p:nvPr/>
        </p:nvSpPr>
        <p:spPr bwMode="auto">
          <a:xfrm>
            <a:off x="1507076" y="4467163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力與距平衡點的位移成正比，即簡諧運動！</a:t>
            </a:r>
          </a:p>
        </p:txBody>
      </p:sp>
      <p:sp>
        <p:nvSpPr>
          <p:cNvPr id="37892" name="Rectangle 36"/>
          <p:cNvSpPr>
            <a:spLocks noChangeArrowheads="1"/>
          </p:cNvSpPr>
          <p:nvPr/>
        </p:nvSpPr>
        <p:spPr bwMode="auto">
          <a:xfrm>
            <a:off x="4309270" y="1564164"/>
            <a:ext cx="1295400" cy="7191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7893" name="Line 37"/>
          <p:cNvSpPr>
            <a:spLocks noChangeShapeType="1"/>
          </p:cNvSpPr>
          <p:nvPr/>
        </p:nvSpPr>
        <p:spPr bwMode="auto">
          <a:xfrm>
            <a:off x="4309270" y="1132364"/>
            <a:ext cx="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4" name="Line 38"/>
          <p:cNvSpPr>
            <a:spLocks noChangeShapeType="1"/>
          </p:cNvSpPr>
          <p:nvPr/>
        </p:nvSpPr>
        <p:spPr bwMode="auto">
          <a:xfrm>
            <a:off x="5604670" y="1132364"/>
            <a:ext cx="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7" name="Rectangle 36"/>
          <p:cNvSpPr>
            <a:spLocks noChangeArrowheads="1"/>
          </p:cNvSpPr>
          <p:nvPr/>
        </p:nvSpPr>
        <p:spPr bwMode="auto">
          <a:xfrm>
            <a:off x="1574008" y="1564164"/>
            <a:ext cx="1295400" cy="7191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7898" name="Line 37"/>
          <p:cNvSpPr>
            <a:spLocks noChangeShapeType="1"/>
          </p:cNvSpPr>
          <p:nvPr/>
        </p:nvSpPr>
        <p:spPr bwMode="auto">
          <a:xfrm>
            <a:off x="1574008" y="1132364"/>
            <a:ext cx="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9" name="Line 38"/>
          <p:cNvSpPr>
            <a:spLocks noChangeShapeType="1"/>
          </p:cNvSpPr>
          <p:nvPr/>
        </p:nvSpPr>
        <p:spPr bwMode="auto">
          <a:xfrm>
            <a:off x="2869408" y="1132364"/>
            <a:ext cx="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00" name="Rectangle 39"/>
          <p:cNvSpPr>
            <a:spLocks noChangeArrowheads="1"/>
          </p:cNvSpPr>
          <p:nvPr/>
        </p:nvSpPr>
        <p:spPr bwMode="auto">
          <a:xfrm>
            <a:off x="1933366" y="1340348"/>
            <a:ext cx="576684" cy="576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2510050" y="1563119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0050" y="1563119"/>
                <a:ext cx="432048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單箭頭接點 3"/>
          <p:cNvCxnSpPr/>
          <p:nvPr/>
        </p:nvCxnSpPr>
        <p:spPr>
          <a:xfrm>
            <a:off x="2581004" y="1564164"/>
            <a:ext cx="0" cy="36036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4668628" y="1456325"/>
            <a:ext cx="576684" cy="576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 bwMode="auto">
              <a:xfrm>
                <a:off x="5245312" y="1558813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5312" y="1558813"/>
                <a:ext cx="432048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54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>
            <a:off x="5316266" y="1559858"/>
            <a:ext cx="0" cy="47250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37"/>
          <p:cNvSpPr>
            <a:spLocks noChangeShapeType="1"/>
          </p:cNvSpPr>
          <p:nvPr/>
        </p:nvSpPr>
        <p:spPr bwMode="auto">
          <a:xfrm flipH="1">
            <a:off x="1555708" y="2292771"/>
            <a:ext cx="133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Line 37"/>
          <p:cNvSpPr>
            <a:spLocks noChangeShapeType="1"/>
          </p:cNvSpPr>
          <p:nvPr/>
        </p:nvSpPr>
        <p:spPr bwMode="auto">
          <a:xfrm flipH="1">
            <a:off x="4291710" y="2292771"/>
            <a:ext cx="133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1546928" y="2896362"/>
                <a:ext cx="1535933" cy="36933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b="0" i="1" smtClean="0">
                          <a:latin typeface="Cambria Math"/>
                        </a:rPr>
                        <m:t>𝜌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𝑔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6928" y="2896362"/>
                <a:ext cx="153593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 flipV="1">
            <a:off x="4957710" y="404664"/>
            <a:ext cx="0" cy="13396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 bwMode="auto">
              <a:xfrm>
                <a:off x="4923176" y="260265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3176" y="260265"/>
                <a:ext cx="43204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單箭頭接點 35"/>
          <p:cNvCxnSpPr/>
          <p:nvPr/>
        </p:nvCxnSpPr>
        <p:spPr>
          <a:xfrm flipH="1" flipV="1">
            <a:off x="2221708" y="858652"/>
            <a:ext cx="740" cy="7778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 bwMode="auto">
              <a:xfrm>
                <a:off x="2107650" y="520098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650" y="520098"/>
                <a:ext cx="432048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/>
          <p:cNvCxnSpPr/>
          <p:nvPr/>
        </p:nvCxnSpPr>
        <p:spPr>
          <a:xfrm>
            <a:off x="2221708" y="1655416"/>
            <a:ext cx="0" cy="8194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 bwMode="auto">
              <a:xfrm>
                <a:off x="2213323" y="2341784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/>
                        </a:rPr>
                        <m:t>𝑚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3323" y="2341784"/>
                <a:ext cx="432048" cy="338554"/>
              </a:xfrm>
              <a:prstGeom prst="rect">
                <a:avLst/>
              </a:prstGeom>
              <a:blipFill rotWithShape="1">
                <a:blip r:embed="rId7"/>
                <a:stretch>
                  <a:fillRect r="-7042" b="-3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/>
          <p:cNvCxnSpPr/>
          <p:nvPr/>
        </p:nvCxnSpPr>
        <p:spPr>
          <a:xfrm>
            <a:off x="4956970" y="1796111"/>
            <a:ext cx="0" cy="8194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 bwMode="auto">
              <a:xfrm>
                <a:off x="4948585" y="2482479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/>
                        </a:rPr>
                        <m:t>𝑚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8585" y="2482479"/>
                <a:ext cx="432048" cy="338554"/>
              </a:xfrm>
              <a:prstGeom prst="rect">
                <a:avLst/>
              </a:prstGeom>
              <a:blipFill rotWithShape="1">
                <a:blip r:embed="rId8"/>
                <a:stretch>
                  <a:fillRect r="-5634" b="-3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 bwMode="auto">
              <a:xfrm>
                <a:off x="4111803" y="2896362"/>
                <a:ext cx="3791179" cy="36933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𝐹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a:rPr lang="zh-TW" altLang="en-US" sz="1800" b="0" i="1" smtClean="0">
                          <a:latin typeface="Cambria Math"/>
                        </a:rPr>
                        <m:t>𝜌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𝐴𝑦𝑔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𝑚𝑔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a:rPr lang="zh-TW" altLang="en-US" sz="1800" i="1">
                          <a:latin typeface="Cambria Math"/>
                        </a:rPr>
                        <m:t>𝜌</m:t>
                      </m:r>
                      <m:r>
                        <a:rPr lang="en-US" altLang="zh-TW" sz="1800" i="1">
                          <a:latin typeface="Cambria Math"/>
                        </a:rPr>
                        <m:t>𝐴𝑔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1803" y="2896362"/>
                <a:ext cx="3791179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 bwMode="auto">
              <a:xfrm>
                <a:off x="4137921" y="3429000"/>
                <a:ext cx="2765138" cy="36933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𝐹</m:t>
                    </m:r>
                    <m:r>
                      <a:rPr lang="en-US" altLang="zh-TW" sz="1800" b="0" i="1" smtClean="0">
                        <a:latin typeface="Cambria Math"/>
                      </a:rPr>
                      <m:t>=−</m:t>
                    </m:r>
                    <m:r>
                      <a:rPr lang="zh-TW" altLang="en-US" sz="1800" i="1">
                        <a:latin typeface="Cambria Math"/>
                      </a:rPr>
                      <m:t>𝜌</m:t>
                    </m:r>
                    <m:r>
                      <a:rPr lang="en-US" altLang="zh-TW" sz="1800" i="1">
                        <a:latin typeface="Cambria Math"/>
                      </a:rPr>
                      <m:t>𝐴𝑔</m:t>
                    </m:r>
                    <m:r>
                      <a:rPr lang="en-US" altLang="zh-TW" sz="1800" i="1" smtClean="0">
                        <a:latin typeface="Cambria Math"/>
                        <a:ea typeface="Cambria Math"/>
                      </a:rPr>
                      <m:t>∙∆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altLang="zh-TW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Cambria Math"/>
                      </a:rPr>
                      <m:t>∙∆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7921" y="3429000"/>
                <a:ext cx="2765138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 bwMode="auto">
              <a:xfrm>
                <a:off x="4126024" y="3903142"/>
                <a:ext cx="1136747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zh-TW" altLang="en-US" sz="1800" i="1">
                          <a:latin typeface="Cambria Math"/>
                        </a:rPr>
                        <m:t>𝜌</m:t>
                      </m:r>
                      <m:r>
                        <a:rPr lang="en-US" altLang="zh-TW" sz="1800" i="1">
                          <a:latin typeface="Cambria Math"/>
                        </a:rPr>
                        <m:t>𝐴𝑔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6024" y="3903142"/>
                <a:ext cx="113674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115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/>
          <p:cNvSpPr txBox="1"/>
          <p:nvPr/>
        </p:nvSpPr>
        <p:spPr bwMode="auto">
          <a:xfrm>
            <a:off x="1546928" y="4869160"/>
            <a:ext cx="6417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</a:rPr>
              <a:t>對彈簧的討論結果就可以直接適用。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1593525" y="5475275"/>
                <a:ext cx="1553374" cy="91069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𝑇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=2</m:t>
                      </m:r>
                      <m:r>
                        <a:rPr lang="zh-TW" altLang="en-US" sz="1800" b="0" i="1" smtClean="0"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zh-TW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zh-TW" altLang="en-US" sz="1800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𝐴𝑔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525" y="5475275"/>
                <a:ext cx="1553374" cy="9106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 bwMode="auto">
              <a:xfrm>
                <a:off x="3523300" y="5475275"/>
                <a:ext cx="3096344" cy="98405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zh-TW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sz="1800" i="1">
                                          <a:latin typeface="Cambria Math"/>
                                        </a:rPr>
                                        <m:t>𝜌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𝐴𝑔</m:t>
                                      </m:r>
                                    </m:num>
                                    <m:den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3300" y="5475275"/>
                <a:ext cx="3096344" cy="9840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6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44" grpId="0" animBg="1"/>
      <p:bldP spid="45" grpId="0" animBg="1"/>
      <p:bldP spid="46" grpId="0" animBg="1"/>
      <p:bldP spid="47" grpId="0"/>
      <p:bldP spid="13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82041" y="537073"/>
            <a:ext cx="5759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波動：介質離開平衡狀態的小範圍擾動在空間中的傳播。</a:t>
            </a:r>
          </a:p>
        </p:txBody>
      </p:sp>
      <p:pic>
        <p:nvPicPr>
          <p:cNvPr id="10244" name="Picture 5" descr="F1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2"/>
          <a:stretch>
            <a:fillRect/>
          </a:stretch>
        </p:blipFill>
        <p:spPr bwMode="auto">
          <a:xfrm>
            <a:off x="1182041" y="2235773"/>
            <a:ext cx="2305050" cy="3900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4"/>
          <p:cNvSpPr txBox="1">
            <a:spLocks noChangeArrowheads="1"/>
          </p:cNvSpPr>
          <p:nvPr/>
        </p:nvSpPr>
        <p:spPr bwMode="auto">
          <a:xfrm>
            <a:off x="1758303" y="4035998"/>
            <a:ext cx="100806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週期波</a:t>
            </a:r>
          </a:p>
        </p:txBody>
      </p:sp>
      <p:sp>
        <p:nvSpPr>
          <p:cNvPr id="10250" name="Text Box 4"/>
          <p:cNvSpPr txBox="1">
            <a:spLocks noChangeArrowheads="1"/>
          </p:cNvSpPr>
          <p:nvPr/>
        </p:nvSpPr>
        <p:spPr bwMode="auto">
          <a:xfrm>
            <a:off x="2456496" y="2227342"/>
            <a:ext cx="1027881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脈衝波</a:t>
            </a:r>
          </a:p>
        </p:txBody>
      </p:sp>
      <p:pic>
        <p:nvPicPr>
          <p:cNvPr id="9" name="Picture 1" descr="16_0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069312" y="980334"/>
            <a:ext cx="2736304" cy="51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4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A861863-9307-8A92-FD44-4F44D22AD328}"/>
              </a:ext>
            </a:extLst>
          </p:cNvPr>
          <p:cNvSpPr/>
          <p:nvPr/>
        </p:nvSpPr>
        <p:spPr>
          <a:xfrm>
            <a:off x="899592" y="3916098"/>
            <a:ext cx="4600665" cy="2664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畫布 129">
            <a:extLst>
              <a:ext uri="{FF2B5EF4-FFF2-40B4-BE49-F238E27FC236}">
                <a16:creationId xmlns:a16="http://schemas.microsoft.com/office/drawing/2014/main" id="{13990BBA-23F9-E3FC-05CC-8E9F47FF2C7A}"/>
              </a:ext>
            </a:extLst>
          </p:cNvPr>
          <p:cNvGrpSpPr/>
          <p:nvPr/>
        </p:nvGrpSpPr>
        <p:grpSpPr>
          <a:xfrm>
            <a:off x="616487" y="4092489"/>
            <a:ext cx="4675594" cy="2121085"/>
            <a:chOff x="0" y="0"/>
            <a:chExt cx="3878580" cy="13758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3E33F2-F7C4-AE11-E228-BE2A5C0E1BAD}"/>
                </a:ext>
              </a:extLst>
            </p:cNvPr>
            <p:cNvSpPr/>
            <p:nvPr/>
          </p:nvSpPr>
          <p:spPr>
            <a:xfrm>
              <a:off x="0" y="0"/>
              <a:ext cx="3878580" cy="137541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" name="AutoShape 131">
              <a:extLst>
                <a:ext uri="{FF2B5EF4-FFF2-40B4-BE49-F238E27FC236}">
                  <a16:creationId xmlns:a16="http://schemas.microsoft.com/office/drawing/2014/main" id="{DB985575-5BE2-D53F-E671-E0DDA65DF3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56986" y="346297"/>
              <a:ext cx="1689" cy="7711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AutoShape 132">
              <a:extLst>
                <a:ext uri="{FF2B5EF4-FFF2-40B4-BE49-F238E27FC236}">
                  <a16:creationId xmlns:a16="http://schemas.microsoft.com/office/drawing/2014/main" id="{4E4B0246-6DC6-F1C0-D61C-B08DC2EB90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8675" y="736515"/>
              <a:ext cx="2577275" cy="1689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133">
              <a:extLst>
                <a:ext uri="{FF2B5EF4-FFF2-40B4-BE49-F238E27FC236}">
                  <a16:creationId xmlns:a16="http://schemas.microsoft.com/office/drawing/2014/main" id="{8CA28362-6004-84DB-EE88-AE4504F437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36990" y="346297"/>
              <a:ext cx="844" cy="771145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134">
              <a:extLst>
                <a:ext uri="{FF2B5EF4-FFF2-40B4-BE49-F238E27FC236}">
                  <a16:creationId xmlns:a16="http://schemas.microsoft.com/office/drawing/2014/main" id="{60E07E93-F7AB-4098-430C-48113F693B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9839" y="348831"/>
              <a:ext cx="844" cy="767766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35">
              <a:extLst>
                <a:ext uri="{FF2B5EF4-FFF2-40B4-BE49-F238E27FC236}">
                  <a16:creationId xmlns:a16="http://schemas.microsoft.com/office/drawing/2014/main" id="{3C4C5A04-BDE1-573A-D862-DB3AEBF9DB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22687" y="348831"/>
              <a:ext cx="844" cy="767766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136">
              <a:extLst>
                <a:ext uri="{FF2B5EF4-FFF2-40B4-BE49-F238E27FC236}">
                  <a16:creationId xmlns:a16="http://schemas.microsoft.com/office/drawing/2014/main" id="{64C95539-DA58-653F-E115-405B0BF908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085803" y="346297"/>
              <a:ext cx="844" cy="771145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37">
              <a:extLst>
                <a:ext uri="{FF2B5EF4-FFF2-40B4-BE49-F238E27FC236}">
                  <a16:creationId xmlns:a16="http://schemas.microsoft.com/office/drawing/2014/main" id="{4D8D5F0F-5C49-0C55-A4D8-2319BB700D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57363" y="346297"/>
              <a:ext cx="844" cy="77030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38">
              <a:extLst>
                <a:ext uri="{FF2B5EF4-FFF2-40B4-BE49-F238E27FC236}">
                  <a16:creationId xmlns:a16="http://schemas.microsoft.com/office/drawing/2014/main" id="{18DF5704-416A-A28B-F951-BB7B8F921E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8675" y="346297"/>
              <a:ext cx="2577275" cy="845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40">
              <a:extLst>
                <a:ext uri="{FF2B5EF4-FFF2-40B4-BE49-F238E27FC236}">
                  <a16:creationId xmlns:a16="http://schemas.microsoft.com/office/drawing/2014/main" id="{275BC1DC-B036-21BA-EDDE-87CD53F37D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36990" y="375015"/>
              <a:ext cx="343693" cy="74242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41">
              <a:extLst>
                <a:ext uri="{FF2B5EF4-FFF2-40B4-BE49-F238E27FC236}">
                  <a16:creationId xmlns:a16="http://schemas.microsoft.com/office/drawing/2014/main" id="{23A23B86-3290-962B-0E5C-921F49AD95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9839" y="350520"/>
              <a:ext cx="363115" cy="77030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5435AD-9522-4C99-EACC-5E37231E7B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9199" y="1018587"/>
                  <a:ext cx="169735" cy="22804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PMingLiU" panose="02020500000000000000" pitchFamily="18" charset="-120"/>
                          </a:rPr>
                          <m:t>𝑥</m:t>
                        </m:r>
                      </m:oMath>
                    </m:oMathPara>
                  </a14:m>
                  <a:endParaRPr lang="en-GB" sz="1200" kern="10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  <a:cs typeface="PMingLiU" panose="02020500000000000000" pitchFamily="18" charset="-12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5435AD-9522-4C99-EACC-5E37231E7B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09199" y="1018587"/>
                  <a:ext cx="169735" cy="22804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44E68B-492F-9A00-5DD3-DFA48B8E4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740" y="1147848"/>
              <a:ext cx="169735" cy="228049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PMingLiU" panose="02020500000000000000" pitchFamily="18" charset="-120"/>
                  <a:cs typeface="PMingLiU" panose="02020500000000000000" pitchFamily="18" charset="-120"/>
                </a:rPr>
                <a:t>0</a:t>
              </a:r>
              <a:endParaRPr lang="en-GB" sz="1200" kern="10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PMingLiU" panose="02020500000000000000" pitchFamily="18" charset="-12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252B8C-A332-0B3F-D96A-A1F51A8AD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71" y="617910"/>
              <a:ext cx="119805" cy="226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PMingLiU" panose="02020500000000000000" pitchFamily="18" charset="-120"/>
                  <a:cs typeface="PMingLiU" panose="02020500000000000000" pitchFamily="18" charset="-120"/>
                </a:rPr>
                <a:t>0</a:t>
              </a:r>
              <a:endParaRPr lang="en-GB" sz="1200" kern="10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PMingLiU" panose="02020500000000000000" pitchFamily="18" charset="-12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B2289C-E955-5D27-920D-AF2B957F2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71" y="279572"/>
              <a:ext cx="169735" cy="226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PMingLiU" panose="02020500000000000000" pitchFamily="18" charset="-120"/>
                  <a:cs typeface="PMingLiU" panose="02020500000000000000" pitchFamily="18" charset="-120"/>
                </a:rPr>
                <a:t>2</a:t>
              </a:r>
              <a:endParaRPr lang="en-GB" sz="1200" kern="10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PMingLiU" panose="02020500000000000000" pitchFamily="18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8E390F9-65C4-D6E9-6274-EDE555A70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3163" y="56860"/>
                  <a:ext cx="670497" cy="22720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i="1" kern="100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PMingLiU" panose="02020500000000000000" pitchFamily="18" charset="-120"/>
                        </a:rPr>
                        <m:t>𝑦</m:t>
                      </m:r>
                      <m:r>
                        <a:rPr lang="en-US" sz="1200" i="1" kern="100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PMingLiU" panose="02020500000000000000" pitchFamily="18" charset="-120"/>
                        </a:rPr>
                        <m:t> </m:t>
                      </m:r>
                    </m:oMath>
                  </a14:m>
                  <a:r>
                    <a:rPr lang="en-US" sz="1400" kern="100">
                      <a:effectLst/>
                      <a:latin typeface="Times New Roman" panose="02020603050405020304" pitchFamily="18" charset="0"/>
                      <a:ea typeface="PMingLiU" panose="02020500000000000000" pitchFamily="18" charset="-120"/>
                      <a:cs typeface="PMingLiU" panose="02020500000000000000" pitchFamily="18" charset="-120"/>
                    </a:rPr>
                    <a:t>(</a:t>
                  </a:r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PMingLiU" panose="02020500000000000000" pitchFamily="18" charset="-120"/>
                      <a:cs typeface="PMingLiU" panose="02020500000000000000" pitchFamily="18" charset="-120"/>
                    </a:rPr>
                    <a:t>mm)</a:t>
                  </a:r>
                  <a:endParaRPr lang="en-GB" sz="1200" kern="10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  <a:cs typeface="PMingLiU" panose="02020500000000000000" pitchFamily="18" charset="-12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8E390F9-65C4-D6E9-6274-EDE555A70C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3163" y="56860"/>
                  <a:ext cx="670497" cy="227205"/>
                </a:xfrm>
                <a:prstGeom prst="rect">
                  <a:avLst/>
                </a:prstGeom>
                <a:blipFill>
                  <a:blip r:embed="rId3"/>
                  <a:stretch>
                    <a:fillRect l="-6154" t="-17857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977C120-E714-C73A-CC26-8758281B39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2652" y="52367"/>
                  <a:ext cx="530548" cy="22720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PMingLiU" panose="02020500000000000000" pitchFamily="18" charset="-120"/>
                          </a:rPr>
                          <m:t>𝑡</m:t>
                        </m:r>
                        <m:r>
                          <a:rPr lang="en-US" sz="1200" kern="100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PMingLiU" panose="02020500000000000000" pitchFamily="18" charset="-120"/>
                          </a:rPr>
                          <m:t>=0</m:t>
                        </m:r>
                      </m:oMath>
                    </m:oMathPara>
                  </a14:m>
                  <a:endParaRPr lang="en-GB" sz="1200" kern="10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  <a:cs typeface="PMingLiU" panose="02020500000000000000" pitchFamily="18" charset="-12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977C120-E714-C73A-CC26-8758281B39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12652" y="52367"/>
                  <a:ext cx="530548" cy="2272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AutoShape 180">
              <a:extLst>
                <a:ext uri="{FF2B5EF4-FFF2-40B4-BE49-F238E27FC236}">
                  <a16:creationId xmlns:a16="http://schemas.microsoft.com/office/drawing/2014/main" id="{86DABDA6-6497-ACBD-B0D7-7A613297A4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801900" y="338696"/>
              <a:ext cx="844" cy="772834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81">
              <a:extLst>
                <a:ext uri="{FF2B5EF4-FFF2-40B4-BE49-F238E27FC236}">
                  <a16:creationId xmlns:a16="http://schemas.microsoft.com/office/drawing/2014/main" id="{1F874D71-90C4-5306-8E1E-765A22A7B4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67549" y="350520"/>
              <a:ext cx="844" cy="770300"/>
            </a:xfrm>
            <a:prstGeom prst="straightConnector1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83">
              <a:extLst>
                <a:ext uri="{FF2B5EF4-FFF2-40B4-BE49-F238E27FC236}">
                  <a16:creationId xmlns:a16="http://schemas.microsoft.com/office/drawing/2014/main" id="{971937FC-C262-D058-393F-E98D15CF0D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42954" y="346297"/>
              <a:ext cx="344537" cy="74242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184">
              <a:extLst>
                <a:ext uri="{FF2B5EF4-FFF2-40B4-BE49-F238E27FC236}">
                  <a16:creationId xmlns:a16="http://schemas.microsoft.com/office/drawing/2014/main" id="{C59355A2-4EEA-D099-FBB7-EBBD455D79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57363" y="350520"/>
              <a:ext cx="344537" cy="76607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185">
              <a:extLst>
                <a:ext uri="{FF2B5EF4-FFF2-40B4-BE49-F238E27FC236}">
                  <a16:creationId xmlns:a16="http://schemas.microsoft.com/office/drawing/2014/main" id="{A997A1E1-8B3E-3D54-1FC8-8B3BD5567B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6986" y="346297"/>
              <a:ext cx="364804" cy="77030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86">
              <a:extLst>
                <a:ext uri="{FF2B5EF4-FFF2-40B4-BE49-F238E27FC236}">
                  <a16:creationId xmlns:a16="http://schemas.microsoft.com/office/drawing/2014/main" id="{508C9E64-6C8F-701B-8BA6-F7576FA2ED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8675" y="1111530"/>
              <a:ext cx="2950524" cy="50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87">
              <a:extLst>
                <a:ext uri="{FF2B5EF4-FFF2-40B4-BE49-F238E27FC236}">
                  <a16:creationId xmlns:a16="http://schemas.microsoft.com/office/drawing/2014/main" id="{1663540B-A719-BC07-E519-DE66F02885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93403" y="348831"/>
              <a:ext cx="364804" cy="77030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88">
              <a:extLst>
                <a:ext uri="{FF2B5EF4-FFF2-40B4-BE49-F238E27FC236}">
                  <a16:creationId xmlns:a16="http://schemas.microsoft.com/office/drawing/2014/main" id="{9DA8C3B8-DF01-B2DF-B221-3675C99C83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04434" y="346297"/>
              <a:ext cx="363960" cy="77114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E059E4E-79E4-EBD9-FA9B-8874EA21E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13" y="984289"/>
              <a:ext cx="169545" cy="22606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PMingLiU" panose="02020500000000000000" pitchFamily="18" charset="-120"/>
                  <a:cs typeface="PMingLiU" panose="02020500000000000000" pitchFamily="18" charset="-120"/>
                </a:rPr>
                <a:t>-2</a:t>
              </a:r>
              <a:endParaRPr lang="en-GB" sz="120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PMingLiU" panose="02020500000000000000" pitchFamily="18" charset="-120"/>
              </a:endParaRPr>
            </a:p>
          </p:txBody>
        </p:sp>
      </p:grpSp>
      <p:pic>
        <p:nvPicPr>
          <p:cNvPr id="31" name="Picture 30" descr="A diagram of a waveform&#10;&#10;Description automatically generated">
            <a:extLst>
              <a:ext uri="{FF2B5EF4-FFF2-40B4-BE49-F238E27FC236}">
                <a16:creationId xmlns:a16="http://schemas.microsoft.com/office/drawing/2014/main" id="{9460A270-1EA6-CCC2-3148-722A5EB77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00594"/>
            <a:ext cx="4600665" cy="2225024"/>
          </a:xfrm>
          <a:prstGeom prst="rect">
            <a:avLst/>
          </a:prstGeom>
        </p:spPr>
      </p:pic>
      <p:pic>
        <p:nvPicPr>
          <p:cNvPr id="33" name="Picture 32" descr="A close-up of a drop of water&#10;&#10;Description automatically generated">
            <a:extLst>
              <a:ext uri="{FF2B5EF4-FFF2-40B4-BE49-F238E27FC236}">
                <a16:creationId xmlns:a16="http://schemas.microsoft.com/office/drawing/2014/main" id="{673F2B0E-A4F8-979C-F9F0-2470D88BB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00594"/>
            <a:ext cx="3287991" cy="222502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AF96E5D-EFFB-F4C9-BCD2-1A14218C1EB5}"/>
              </a:ext>
            </a:extLst>
          </p:cNvPr>
          <p:cNvSpPr txBox="1"/>
          <p:nvPr/>
        </p:nvSpPr>
        <p:spPr>
          <a:xfrm>
            <a:off x="1043608" y="62068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週期波有波峰與波谷，兩個波峰間的距離稱為波長</a:t>
            </a:r>
            <a:r>
              <a:rPr lang="en-US" dirty="0"/>
              <a:t>。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34DE5B-EB6B-0F35-8CD4-931283E34CA8}"/>
              </a:ext>
            </a:extLst>
          </p:cNvPr>
          <p:cNvSpPr txBox="1"/>
          <p:nvPr/>
        </p:nvSpPr>
        <p:spPr>
          <a:xfrm>
            <a:off x="971061" y="3436192"/>
            <a:ext cx="789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正弦波是最典型最有用的週期波，但也可以是其他形狀，也可定義波長</a:t>
            </a:r>
            <a:r>
              <a:rPr 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214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ropbox\Documents\課程\YoungTextBook\Images\Chapter15\A_Images\A_Figures_and_Photos\15_08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2792413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16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580454" y="116632"/>
            <a:ext cx="4559808" cy="6446520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363517" y="3708242"/>
            <a:ext cx="283161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但介質在原地作週期振盪！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DF9481-134D-C4B1-353A-795E8D503830}"/>
              </a:ext>
            </a:extLst>
          </p:cNvPr>
          <p:cNvSpPr txBox="1"/>
          <p:nvPr/>
        </p:nvSpPr>
        <p:spPr>
          <a:xfrm>
            <a:off x="6352425" y="4437112"/>
            <a:ext cx="22555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介質不隨擾動傳播</a:t>
            </a:r>
            <a:r>
              <a:rPr lang="en-US" dirty="0"/>
              <a:t>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BFBA6-F703-A89B-2E99-75DDCF0D740A}"/>
              </a:ext>
            </a:extLst>
          </p:cNvPr>
          <p:cNvSpPr txBox="1"/>
          <p:nvPr/>
        </p:nvSpPr>
        <p:spPr>
          <a:xfrm>
            <a:off x="2939589" y="4487374"/>
            <a:ext cx="22803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週期性擾動會傳播</a:t>
            </a:r>
            <a:r>
              <a:rPr lang="en-US" dirty="0"/>
              <a:t>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F4728-1D60-39B2-AEF9-4EC026006AB7}"/>
              </a:ext>
            </a:extLst>
          </p:cNvPr>
          <p:cNvSpPr txBox="1"/>
          <p:nvPr/>
        </p:nvSpPr>
        <p:spPr>
          <a:xfrm>
            <a:off x="2940103" y="3917196"/>
            <a:ext cx="182199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以週期波為例</a:t>
            </a:r>
            <a:r>
              <a:rPr 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334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ropbox\Documents\課程\YoungTextBook\Images\Chapter15\A_Images\A_Figures_and_Photos\15_04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7493"/>
            <a:ext cx="2232025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文字方塊 8"/>
              <p:cNvSpPr txBox="1">
                <a:spLocks noChangeArrowheads="1"/>
              </p:cNvSpPr>
              <p:nvPr/>
            </p:nvSpPr>
            <p:spPr bwMode="auto">
              <a:xfrm>
                <a:off x="3419649" y="2924944"/>
                <a:ext cx="53288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波擾動的波型以定速</a:t>
                </a: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在空間中傳播！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稱為波速。</a:t>
                </a:r>
              </a:p>
            </p:txBody>
          </p:sp>
        </mc:Choice>
        <mc:Fallback xmlns="">
          <p:sp>
            <p:nvSpPr>
              <p:cNvPr id="5123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649" y="2924944"/>
                <a:ext cx="5328815" cy="369332"/>
              </a:xfrm>
              <a:prstGeom prst="rect">
                <a:avLst/>
              </a:prstGeom>
              <a:blipFill>
                <a:blip r:embed="rId3"/>
                <a:stretch>
                  <a:fillRect l="-952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8">
            <a:extLst>
              <a:ext uri="{FF2B5EF4-FFF2-40B4-BE49-F238E27FC236}">
                <a16:creationId xmlns:a16="http://schemas.microsoft.com/office/drawing/2014/main" id="{DE6954D7-3B96-F760-8F31-840435E05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649" y="3429000"/>
            <a:ext cx="2592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波型本身是不變的。</a:t>
            </a:r>
          </a:p>
        </p:txBody>
      </p:sp>
      <p:sp>
        <p:nvSpPr>
          <p:cNvPr id="3" name="文字方塊 8">
            <a:extLst>
              <a:ext uri="{FF2B5EF4-FFF2-40B4-BE49-F238E27FC236}">
                <a16:creationId xmlns:a16="http://schemas.microsoft.com/office/drawing/2014/main" id="{17FAEB98-5F74-7B6B-590F-72283F0E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649" y="2420888"/>
            <a:ext cx="5328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波擾動每一瞬間有一波型。</a:t>
            </a:r>
          </a:p>
        </p:txBody>
      </p:sp>
    </p:spTree>
    <p:extLst>
      <p:ext uri="{BB962C8B-B14F-4D97-AF65-F5344CB8AC3E}">
        <p14:creationId xmlns:p14="http://schemas.microsoft.com/office/powerpoint/2010/main" val="27053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tring&#10;&#10;Description automatically generated">
            <a:extLst>
              <a:ext uri="{FF2B5EF4-FFF2-40B4-BE49-F238E27FC236}">
                <a16:creationId xmlns:a16="http://schemas.microsoft.com/office/drawing/2014/main" id="{E445A23E-1CCE-FB29-77FE-B7F6E483F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772400" cy="2960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156A70-4500-C12E-6B23-4993BA58587E}"/>
              </a:ext>
            </a:extLst>
          </p:cNvPr>
          <p:cNvSpPr txBox="1"/>
          <p:nvPr/>
        </p:nvSpPr>
        <p:spPr>
          <a:xfrm>
            <a:off x="1547664" y="148478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如此你可以看出弦上各個段落的運動速度，與加速度</a:t>
            </a:r>
            <a:r>
              <a:rPr lang="en-US" dirty="0"/>
              <a:t>。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04D85C-4C91-343B-12BA-20707852B569}"/>
              </a:ext>
            </a:extLst>
          </p:cNvPr>
          <p:cNvCxnSpPr/>
          <p:nvPr/>
        </p:nvCxnSpPr>
        <p:spPr>
          <a:xfrm flipV="1">
            <a:off x="5148064" y="2708920"/>
            <a:ext cx="0" cy="216024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2F6128-5555-4FDB-A889-CEC317CD978D}"/>
              </a:ext>
            </a:extLst>
          </p:cNvPr>
          <p:cNvCxnSpPr>
            <a:cxnSpLocks/>
          </p:cNvCxnSpPr>
          <p:nvPr/>
        </p:nvCxnSpPr>
        <p:spPr>
          <a:xfrm flipV="1">
            <a:off x="5652120" y="3717032"/>
            <a:ext cx="0" cy="288032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289F0E-7CA5-03B5-9C43-D7F9443D8837}"/>
              </a:ext>
            </a:extLst>
          </p:cNvPr>
          <p:cNvCxnSpPr>
            <a:cxnSpLocks/>
          </p:cNvCxnSpPr>
          <p:nvPr/>
        </p:nvCxnSpPr>
        <p:spPr>
          <a:xfrm>
            <a:off x="6660232" y="2816932"/>
            <a:ext cx="0" cy="324036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81FA41-11C4-F50F-F1C2-D1345708C5AF}"/>
              </a:ext>
            </a:extLst>
          </p:cNvPr>
          <p:cNvCxnSpPr/>
          <p:nvPr/>
        </p:nvCxnSpPr>
        <p:spPr>
          <a:xfrm flipV="1">
            <a:off x="7164288" y="2686696"/>
            <a:ext cx="0" cy="216024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84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71E70-40FA-F1C8-F09E-8D8838DEE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8784C886-5D51-999E-EDAF-271E988CB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41" y="730081"/>
            <a:ext cx="4644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若是正弦波，我們還可以有更多資訊！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8" name="Text Box 7">
                <a:extLst>
                  <a:ext uri="{FF2B5EF4-FFF2-40B4-BE49-F238E27FC236}">
                    <a16:creationId xmlns:a16="http://schemas.microsoft.com/office/drawing/2014/main" id="{42274F99-A646-71BE-602F-D4944C56E9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3861048"/>
                <a:ext cx="79862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zh-TW" altLang="en-US" sz="1800" dirty="0"/>
                  <a:t>瞬間波型是正弦週期函數，有一個波長</a:t>
                </a:r>
                <a14:m>
                  <m:oMath xmlns:m="http://schemas.openxmlformats.org/officeDocument/2006/math">
                    <m:r>
                      <a:rPr lang="zh-TW" altLang="en-US" sz="1800" i="1">
                        <a:latin typeface="Cambria Math"/>
                      </a:rPr>
                      <m:t>𝜆</m:t>
                    </m:r>
                  </m:oMath>
                </a14:m>
                <a:r>
                  <a:rPr lang="zh-TW" altLang="en-US" sz="1800" dirty="0"/>
                  <a:t>，波型在位置增加</a:t>
                </a:r>
                <a14:m>
                  <m:oMath xmlns:m="http://schemas.openxmlformats.org/officeDocument/2006/math">
                    <m:r>
                      <a:rPr lang="zh-TW" altLang="en-US" sz="1800" i="1">
                        <a:latin typeface="Cambria Math"/>
                      </a:rPr>
                      <m:t>𝜆</m:t>
                    </m:r>
                  </m:oMath>
                </a14:m>
                <a:r>
                  <a:rPr lang="zh-TW" altLang="en-US" sz="1800" dirty="0"/>
                  <a:t>後會重覆！</a:t>
                </a:r>
              </a:p>
            </p:txBody>
          </p:sp>
        </mc:Choice>
        <mc:Fallback xmlns="">
          <p:sp>
            <p:nvSpPr>
              <p:cNvPr id="36868" name="Text Box 7">
                <a:extLst>
                  <a:ext uri="{FF2B5EF4-FFF2-40B4-BE49-F238E27FC236}">
                    <a16:creationId xmlns:a16="http://schemas.microsoft.com/office/drawing/2014/main" id="{42274F99-A646-71BE-602F-D4944C56E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3861048"/>
                <a:ext cx="7986244" cy="369332"/>
              </a:xfrm>
              <a:prstGeom prst="rect">
                <a:avLst/>
              </a:prstGeom>
              <a:blipFill>
                <a:blip r:embed="rId2"/>
                <a:stretch>
                  <a:fillRect l="-794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16721899-5B2C-FDAB-2D1F-8A6777B03F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5290322"/>
                <a:ext cx="20002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定義角波數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𝑘</m:t>
                    </m:r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16721899-5B2C-FDAB-2D1F-8A6777B03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5290322"/>
                <a:ext cx="2000250" cy="369332"/>
              </a:xfrm>
              <a:prstGeom prst="rect">
                <a:avLst/>
              </a:prstGeom>
              <a:blipFill>
                <a:blip r:embed="rId3"/>
                <a:stretch>
                  <a:fillRect l="-316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62DEC23-9307-BF85-EA45-770627865590}"/>
                  </a:ext>
                </a:extLst>
              </p:cNvPr>
              <p:cNvSpPr txBox="1"/>
              <p:nvPr/>
            </p:nvSpPr>
            <p:spPr>
              <a:xfrm>
                <a:off x="843177" y="4282210"/>
                <a:ext cx="2393923" cy="6186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zh-TW" altLang="en-US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62DEC23-9307-BF85-EA45-770627865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77" y="4282210"/>
                <a:ext cx="2393923" cy="618631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577C030-68E2-858C-46D1-75C980F022E0}"/>
                  </a:ext>
                </a:extLst>
              </p:cNvPr>
              <p:cNvSpPr txBox="1"/>
              <p:nvPr/>
            </p:nvSpPr>
            <p:spPr>
              <a:xfrm>
                <a:off x="2421355" y="5147651"/>
                <a:ext cx="952953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</a:rPr>
                        <m:t>𝑘</m:t>
                      </m:r>
                      <m:r>
                        <a:rPr lang="en-US" altLang="zh-TW" i="1" dirty="0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b="0" i="1" dirty="0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zh-TW" altLang="en-US" i="1" dirty="0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577C030-68E2-858C-46D1-75C980F02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355" y="5147651"/>
                <a:ext cx="952953" cy="610936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B9ACD3E-7826-FA83-425B-993341834F4F}"/>
                  </a:ext>
                </a:extLst>
              </p:cNvPr>
              <p:cNvSpPr txBox="1"/>
              <p:nvPr/>
            </p:nvSpPr>
            <p:spPr>
              <a:xfrm>
                <a:off x="4029188" y="4264390"/>
                <a:ext cx="3429336" cy="71468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zh-TW" altLang="en-US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′+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zh-TW" altLang="en-US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B9ACD3E-7826-FA83-425B-993341834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188" y="4264390"/>
                <a:ext cx="3429336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9050757-8244-B1FD-A341-8F653D61C036}"/>
                  </a:ext>
                </a:extLst>
              </p:cNvPr>
              <p:cNvSpPr txBox="1"/>
              <p:nvPr/>
            </p:nvSpPr>
            <p:spPr>
              <a:xfrm>
                <a:off x="876341" y="5963402"/>
                <a:ext cx="249796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9050757-8244-B1FD-A341-8F653D61C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41" y="5963402"/>
                <a:ext cx="2497967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DF749F96-53A3-9E10-100C-41BE36AD76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0" r="19413"/>
          <a:stretch/>
        </p:blipFill>
        <p:spPr>
          <a:xfrm>
            <a:off x="856879" y="1270797"/>
            <a:ext cx="3350261" cy="2518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1E79BD-43A1-8365-C8ED-6EA1423385C6}"/>
                  </a:ext>
                </a:extLst>
              </p:cNvPr>
              <p:cNvSpPr txBox="1"/>
              <p:nvPr/>
            </p:nvSpPr>
            <p:spPr>
              <a:xfrm>
                <a:off x="3635896" y="5290322"/>
                <a:ext cx="4104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每單位長度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err="1"/>
                  <a:t>的變化造成的相角變化</a:t>
                </a:r>
                <a:r>
                  <a:rPr lang="en-US" dirty="0"/>
                  <a:t>！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1E79BD-43A1-8365-C8ED-6EA14233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290322"/>
                <a:ext cx="4104456" cy="369332"/>
              </a:xfrm>
              <a:prstGeom prst="rect">
                <a:avLst/>
              </a:prstGeom>
              <a:blipFill>
                <a:blip r:embed="rId9"/>
                <a:stretch>
                  <a:fillRect l="-123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0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19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53FD7-A581-9E85-9DC1-4EC0562FF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7">
            <a:extLst>
              <a:ext uri="{FF2B5EF4-FFF2-40B4-BE49-F238E27FC236}">
                <a16:creationId xmlns:a16="http://schemas.microsoft.com/office/drawing/2014/main" id="{3B2DA2AA-8118-BEEA-2AF4-E73CEA6D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396210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7899" name="文字方塊 11">
            <a:extLst>
              <a:ext uri="{FF2B5EF4-FFF2-40B4-BE49-F238E27FC236}">
                <a16:creationId xmlns:a16="http://schemas.microsoft.com/office/drawing/2014/main" id="{739A7B13-0EFB-6695-6306-08283552E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712" y="875771"/>
            <a:ext cx="4730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弦上每一個弦段運動都如簡諧運動：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02" name="文字方塊 14">
                <a:extLst>
                  <a:ext uri="{FF2B5EF4-FFF2-40B4-BE49-F238E27FC236}">
                    <a16:creationId xmlns:a16="http://schemas.microsoft.com/office/drawing/2014/main" id="{0F2F8F81-8B76-3DA6-9A40-2BFB807E2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2139" y="3297546"/>
                <a:ext cx="4300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頻率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𝑓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altLang="zh-TW" sz="1800" b="0" i="0" smtClean="0">
                        <a:latin typeface="Cambria Math" panose="02040503050406030204" pitchFamily="18" charset="0"/>
                      </a:rPr>
                      <m:t>Hz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1800" dirty="0"/>
                  <a:t>：每單位時間的振動次數。</a:t>
                </a:r>
              </a:p>
            </p:txBody>
          </p:sp>
        </mc:Choice>
        <mc:Fallback xmlns="">
          <p:sp>
            <p:nvSpPr>
              <p:cNvPr id="37902" name="文字方塊 14">
                <a:extLst>
                  <a:ext uri="{FF2B5EF4-FFF2-40B4-BE49-F238E27FC236}">
                    <a16:creationId xmlns:a16="http://schemas.microsoft.com/office/drawing/2014/main" id="{0F2F8F81-8B76-3DA6-9A40-2BFB807E2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2139" y="3297546"/>
                <a:ext cx="4300704" cy="369332"/>
              </a:xfrm>
              <a:prstGeom prst="rect">
                <a:avLst/>
              </a:prstGeom>
              <a:blipFill>
                <a:blip r:embed="rId2"/>
                <a:stretch>
                  <a:fillRect l="-1180" t="-6667" r="-649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C9AFADD8-0E7B-CD4E-4662-53660FD6AE66}"/>
                  </a:ext>
                </a:extLst>
              </p:cNvPr>
              <p:cNvSpPr txBox="1"/>
              <p:nvPr/>
            </p:nvSpPr>
            <p:spPr>
              <a:xfrm>
                <a:off x="4019009" y="1334203"/>
                <a:ext cx="261534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𝑦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smtClean="0">
                            <a:latin typeface="Cambria Math" panose="02040503050406030204" pitchFamily="18" charset="0"/>
                            <a:ea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C9AFADD8-0E7B-CD4E-4662-53660FD6A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009" y="1334203"/>
                <a:ext cx="2615346" cy="36933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98CDA59-0526-472E-5A20-B8BD4C9403FE}"/>
                  </a:ext>
                </a:extLst>
              </p:cNvPr>
              <p:cNvSpPr txBox="1"/>
              <p:nvPr/>
            </p:nvSpPr>
            <p:spPr>
              <a:xfrm>
                <a:off x="4029202" y="1783504"/>
                <a:ext cx="1690591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dirty="0" smtClean="0">
                          <a:latin typeface="Cambria Math"/>
                        </a:rPr>
                        <m:t>𝜔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i="1" dirty="0" smtClean="0">
                          <a:latin typeface="Cambria Math"/>
                        </a:rPr>
                        <m:t>2</m:t>
                      </m:r>
                      <m:r>
                        <a:rPr lang="zh-TW" altLang="en-US" i="1" dirty="0" smtClean="0">
                          <a:latin typeface="Cambria Math"/>
                        </a:rPr>
                        <m:t>𝜋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𝑓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</a:rPr>
                            <m:t>2</m:t>
                          </m:r>
                          <m:r>
                            <a:rPr lang="zh-TW" altLang="en-US" i="1" dirty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98CDA59-0526-472E-5A20-B8BD4C940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202" y="1783504"/>
                <a:ext cx="1690591" cy="610936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D:\Dropbox\Documents\課程\YoungTextBook\Images\Chapter15\A_Images\A_Figures_and_Photos\15_04_Figure.jpg">
            <a:extLst>
              <a:ext uri="{FF2B5EF4-FFF2-40B4-BE49-F238E27FC236}">
                <a16:creationId xmlns:a16="http://schemas.microsoft.com/office/drawing/2014/main" id="{20CEF74A-FB88-64F5-4242-A7FD18B2F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2" b="16987"/>
          <a:stretch/>
        </p:blipFill>
        <p:spPr bwMode="auto">
          <a:xfrm>
            <a:off x="971600" y="875771"/>
            <a:ext cx="2478990" cy="488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196473E5-BC0D-F5FF-77A2-5000F0226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/>
          <a:stretch/>
        </p:blipFill>
        <p:spPr>
          <a:xfrm>
            <a:off x="3923928" y="3738556"/>
            <a:ext cx="3329806" cy="2024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A07640-A0F0-261E-15B4-0E8C280D1550}"/>
                  </a:ext>
                </a:extLst>
              </p:cNvPr>
              <p:cNvSpPr txBox="1"/>
              <p:nvPr/>
            </p:nvSpPr>
            <p:spPr>
              <a:xfrm>
                <a:off x="4015710" y="2469782"/>
                <a:ext cx="497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角頻率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/>
                  <a:t>：每單位時間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err="1"/>
                  <a:t>造成的相角變化</a:t>
                </a:r>
                <a:r>
                  <a:rPr lang="en-US" dirty="0"/>
                  <a:t>！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A07640-A0F0-261E-15B4-0E8C280D1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710" y="2469782"/>
                <a:ext cx="4970027" cy="369332"/>
              </a:xfrm>
              <a:prstGeom prst="rect">
                <a:avLst/>
              </a:prstGeom>
              <a:blipFill>
                <a:blip r:embed="rId7"/>
                <a:stretch>
                  <a:fillRect l="-102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6">
                <a:extLst>
                  <a:ext uri="{FF2B5EF4-FFF2-40B4-BE49-F238E27FC236}">
                    <a16:creationId xmlns:a16="http://schemas.microsoft.com/office/drawing/2014/main" id="{0EA34A66-3C3B-C06C-457D-FE78A089887D}"/>
                  </a:ext>
                </a:extLst>
              </p:cNvPr>
              <p:cNvSpPr txBox="1"/>
              <p:nvPr/>
            </p:nvSpPr>
            <p:spPr>
              <a:xfrm>
                <a:off x="6156325" y="1793820"/>
                <a:ext cx="826444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/>
                        </a:rPr>
                        <m:t>𝑓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6">
                <a:extLst>
                  <a:ext uri="{FF2B5EF4-FFF2-40B4-BE49-F238E27FC236}">
                    <a16:creationId xmlns:a16="http://schemas.microsoft.com/office/drawing/2014/main" id="{0EA34A66-3C3B-C06C-457D-FE78A0898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325" y="1793820"/>
                <a:ext cx="826444" cy="610936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FE2FC4-FDC4-F1A2-9978-F95A36682C1A}"/>
                  </a:ext>
                </a:extLst>
              </p:cNvPr>
              <p:cNvSpPr txBox="1"/>
              <p:nvPr/>
            </p:nvSpPr>
            <p:spPr>
              <a:xfrm>
                <a:off x="4015710" y="2839114"/>
                <a:ext cx="4970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弦上每一個弦段的角頻率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都一樣！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FE2FC4-FDC4-F1A2-9978-F95A36682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710" y="2839114"/>
                <a:ext cx="4970027" cy="369332"/>
              </a:xfrm>
              <a:prstGeom prst="rect">
                <a:avLst/>
              </a:prstGeom>
              <a:blipFill>
                <a:blip r:embed="rId9"/>
                <a:stretch>
                  <a:fillRect l="-102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F8CB3-87E3-EAA9-BC15-1F676BE6D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ropbox\Documents\課程\YoungTextBook\Images\Chapter15\A_Images\A_Figures_and_Photos\15_04_Figure.jpg">
            <a:extLst>
              <a:ext uri="{FF2B5EF4-FFF2-40B4-BE49-F238E27FC236}">
                <a16:creationId xmlns:a16="http://schemas.microsoft.com/office/drawing/2014/main" id="{BCDF7B9E-55EB-569D-8B24-F8AB00DE8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2" b="16987"/>
          <a:stretch/>
        </p:blipFill>
        <p:spPr bwMode="auto">
          <a:xfrm>
            <a:off x="1047779" y="383095"/>
            <a:ext cx="2880320" cy="567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文字方塊 8">
                <a:extLst>
                  <a:ext uri="{FF2B5EF4-FFF2-40B4-BE49-F238E27FC236}">
                    <a16:creationId xmlns:a16="http://schemas.microsoft.com/office/drawing/2014/main" id="{1E8EF6CF-E49C-0F2E-C8D7-809F1AE21D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7984" y="2076839"/>
                <a:ext cx="44644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TW" altLang="en-US" sz="1800" dirty="0"/>
                  <a:t>波型在空間中移動了一個波長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1800" dirty="0"/>
                  <a:t>！因此：</a:t>
                </a:r>
              </a:p>
            </p:txBody>
          </p:sp>
        </mc:Choice>
        <mc:Fallback xmlns="">
          <p:sp>
            <p:nvSpPr>
              <p:cNvPr id="5123" name="文字方塊 8">
                <a:extLst>
                  <a:ext uri="{FF2B5EF4-FFF2-40B4-BE49-F238E27FC236}">
                    <a16:creationId xmlns:a16="http://schemas.microsoft.com/office/drawing/2014/main" id="{1E8EF6CF-E49C-0F2E-C8D7-809F1AE21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2076839"/>
                <a:ext cx="4464496" cy="369332"/>
              </a:xfrm>
              <a:prstGeom prst="rect">
                <a:avLst/>
              </a:prstGeom>
              <a:blipFill>
                <a:blip r:embed="rId3"/>
                <a:stretch>
                  <a:fillRect l="-113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25A1FF-CC82-2086-7BA2-33894CF9E410}"/>
                  </a:ext>
                </a:extLst>
              </p:cNvPr>
              <p:cNvSpPr txBox="1"/>
              <p:nvPr/>
            </p:nvSpPr>
            <p:spPr>
              <a:xfrm>
                <a:off x="4439494" y="1658731"/>
                <a:ext cx="4092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可見在這段一個週期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的時間內，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25A1FF-CC82-2086-7BA2-33894CF9E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494" y="1658731"/>
                <a:ext cx="4092946" cy="369332"/>
              </a:xfrm>
              <a:prstGeom prst="rect">
                <a:avLst/>
              </a:prstGeom>
              <a:blipFill>
                <a:blip r:embed="rId4"/>
                <a:stretch>
                  <a:fillRect l="-123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8">
                <a:extLst>
                  <a:ext uri="{FF2B5EF4-FFF2-40B4-BE49-F238E27FC236}">
                    <a16:creationId xmlns:a16="http://schemas.microsoft.com/office/drawing/2014/main" id="{9C11684D-4694-042E-D885-F92A886E93F9}"/>
                  </a:ext>
                </a:extLst>
              </p:cNvPr>
              <p:cNvSpPr txBox="1"/>
              <p:nvPr/>
            </p:nvSpPr>
            <p:spPr>
              <a:xfrm>
                <a:off x="4494372" y="2541506"/>
                <a:ext cx="94230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dirty="0" smtClean="0">
                          <a:latin typeface="Cambria Math"/>
                        </a:rPr>
                        <m:t>𝜆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𝑣𝑇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8">
                <a:extLst>
                  <a:ext uri="{FF2B5EF4-FFF2-40B4-BE49-F238E27FC236}">
                    <a16:creationId xmlns:a16="http://schemas.microsoft.com/office/drawing/2014/main" id="{9C11684D-4694-042E-D885-F92A886E9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372" y="2541506"/>
                <a:ext cx="9423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9">
            <a:extLst>
              <a:ext uri="{FF2B5EF4-FFF2-40B4-BE49-F238E27FC236}">
                <a16:creationId xmlns:a16="http://schemas.microsoft.com/office/drawing/2014/main" id="{8DC1E7BF-B81F-9FDA-E63C-E1C6D69B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539" y="437253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色散關係</a:t>
            </a:r>
          </a:p>
        </p:txBody>
      </p:sp>
      <p:sp>
        <p:nvSpPr>
          <p:cNvPr id="5" name="文字方塊 15">
            <a:extLst>
              <a:ext uri="{FF2B5EF4-FFF2-40B4-BE49-F238E27FC236}">
                <a16:creationId xmlns:a16="http://schemas.microsoft.com/office/drawing/2014/main" id="{19A04D59-7DCF-85FE-9FB2-7ED9A2E0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4379481"/>
            <a:ext cx="2786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頻率與波長不是獨立的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8">
                <a:extLst>
                  <a:ext uri="{FF2B5EF4-FFF2-40B4-BE49-F238E27FC236}">
                    <a16:creationId xmlns:a16="http://schemas.microsoft.com/office/drawing/2014/main" id="{8C88E7D1-68EB-8F79-B548-1F8D8DB18ECA}"/>
                  </a:ext>
                </a:extLst>
              </p:cNvPr>
              <p:cNvSpPr txBox="1"/>
              <p:nvPr/>
            </p:nvSpPr>
            <p:spPr>
              <a:xfrm>
                <a:off x="4494372" y="3652217"/>
                <a:ext cx="1850186" cy="61831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/>
                        </a:rPr>
                        <m:t>𝑣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r>
                        <a:rPr lang="en-US" altLang="zh-TW" i="1" dirty="0">
                          <a:latin typeface="Cambria Math"/>
                        </a:rPr>
                        <m:t>𝑓</m:t>
                      </m:r>
                      <m:r>
                        <a:rPr lang="zh-TW" altLang="en-US" i="1" dirty="0">
                          <a:latin typeface="Cambria Math"/>
                        </a:rPr>
                        <m:t>𝜆</m:t>
                      </m:r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 dirty="0">
                              <a:latin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altLang="zh-TW" b="0" dirty="0"/>
              </a:p>
            </p:txBody>
          </p:sp>
        </mc:Choice>
        <mc:Fallback xmlns="">
          <p:sp>
            <p:nvSpPr>
              <p:cNvPr id="7" name="文字方塊 28">
                <a:extLst>
                  <a:ext uri="{FF2B5EF4-FFF2-40B4-BE49-F238E27FC236}">
                    <a16:creationId xmlns:a16="http://schemas.microsoft.com/office/drawing/2014/main" id="{8C88E7D1-68EB-8F79-B548-1F8D8DB18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372" y="3652217"/>
                <a:ext cx="1850186" cy="618311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65F415-51FD-D9E4-29E9-1DE7B5745E2F}"/>
              </a:ext>
            </a:extLst>
          </p:cNvPr>
          <p:cNvCxnSpPr/>
          <p:nvPr/>
        </p:nvCxnSpPr>
        <p:spPr>
          <a:xfrm>
            <a:off x="2987824" y="5877272"/>
            <a:ext cx="792088" cy="0"/>
          </a:xfrm>
          <a:prstGeom prst="straightConnector1">
            <a:avLst/>
          </a:prstGeom>
          <a:ln w="698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7A7933-ED4B-5BE4-9798-7FEDE43A82BF}"/>
              </a:ext>
            </a:extLst>
          </p:cNvPr>
          <p:cNvCxnSpPr/>
          <p:nvPr/>
        </p:nvCxnSpPr>
        <p:spPr>
          <a:xfrm>
            <a:off x="2915816" y="197931"/>
            <a:ext cx="0" cy="604867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AAE1CA-394D-EB8E-4C8F-058BC4AC7B13}"/>
              </a:ext>
            </a:extLst>
          </p:cNvPr>
          <p:cNvSpPr txBox="1"/>
          <p:nvPr/>
        </p:nvSpPr>
        <p:spPr>
          <a:xfrm>
            <a:off x="3091625" y="260713"/>
            <a:ext cx="143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波的前緣</a:t>
            </a:r>
            <a:endParaRPr lang="en-US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9CB55B3-8F29-5F42-7E27-87D2E0D635CB}"/>
              </a:ext>
            </a:extLst>
          </p:cNvPr>
          <p:cNvSpPr/>
          <p:nvPr/>
        </p:nvSpPr>
        <p:spPr>
          <a:xfrm rot="2363261">
            <a:off x="3008960" y="581200"/>
            <a:ext cx="162780" cy="332055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63B1E6-4FC6-1E42-AECC-44EB344A2A83}"/>
                  </a:ext>
                </a:extLst>
              </p:cNvPr>
              <p:cNvSpPr txBox="1"/>
              <p:nvPr/>
            </p:nvSpPr>
            <p:spPr>
              <a:xfrm>
                <a:off x="4427984" y="1009398"/>
                <a:ext cx="482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經過一個週期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err="1"/>
                  <a:t>後，圖中紅點回到原來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err="1"/>
                  <a:t>位置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63B1E6-4FC6-1E42-AECC-44EB344A2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009398"/>
                <a:ext cx="4824536" cy="369332"/>
              </a:xfrm>
              <a:prstGeom prst="rect">
                <a:avLst/>
              </a:prstGeom>
              <a:blipFill>
                <a:blip r:embed="rId7"/>
                <a:stretch>
                  <a:fillRect l="-1050" t="-6667" r="-52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17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35139-F31A-D9E8-C9B0-451DAEFCF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7">
            <a:extLst>
              <a:ext uri="{FF2B5EF4-FFF2-40B4-BE49-F238E27FC236}">
                <a16:creationId xmlns:a16="http://schemas.microsoft.com/office/drawing/2014/main" id="{683F8382-D0EE-732F-B046-E41A140B1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554" y="533251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9" name="文字方塊 11">
                <a:extLst>
                  <a:ext uri="{FF2B5EF4-FFF2-40B4-BE49-F238E27FC236}">
                    <a16:creationId xmlns:a16="http://schemas.microsoft.com/office/drawing/2014/main" id="{3E35B031-E038-C6EF-5B52-733F1F2E92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7653" y="1566420"/>
                <a:ext cx="47306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弦上位置為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sz="1800" dirty="0"/>
                  <a:t>一段弦在時間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zh-TW" altLang="en-US" sz="1800" dirty="0"/>
                  <a:t>時的垂直位置，</a:t>
                </a:r>
              </a:p>
            </p:txBody>
          </p:sp>
        </mc:Choice>
        <mc:Fallback xmlns="">
          <p:sp>
            <p:nvSpPr>
              <p:cNvPr id="37899" name="文字方塊 11">
                <a:extLst>
                  <a:ext uri="{FF2B5EF4-FFF2-40B4-BE49-F238E27FC236}">
                    <a16:creationId xmlns:a16="http://schemas.microsoft.com/office/drawing/2014/main" id="{3E35B031-E038-C6EF-5B52-733F1F2E9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7653" y="1566420"/>
                <a:ext cx="4730609" cy="369332"/>
              </a:xfrm>
              <a:prstGeom prst="rect">
                <a:avLst/>
              </a:prstGeom>
              <a:blipFill>
                <a:blip r:embed="rId2"/>
                <a:stretch>
                  <a:fillRect l="-107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E0EE311-A217-11FD-6AD2-DE3ABBDA40B9}"/>
                  </a:ext>
                </a:extLst>
              </p:cNvPr>
              <p:cNvSpPr txBox="1"/>
              <p:nvPr/>
            </p:nvSpPr>
            <p:spPr>
              <a:xfrm>
                <a:off x="1763688" y="2428249"/>
                <a:ext cx="475138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𝑣𝑡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𝑘𝑣𝑡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zh-TW" alt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E0EE311-A217-11FD-6AD2-DE3ABBDA4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428249"/>
                <a:ext cx="4751388" cy="369332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6F36F05D-6D96-9C0D-5E97-5E3F526C22CF}"/>
                  </a:ext>
                </a:extLst>
              </p:cNvPr>
              <p:cNvSpPr txBox="1"/>
              <p:nvPr/>
            </p:nvSpPr>
            <p:spPr>
              <a:xfrm>
                <a:off x="1754140" y="3229805"/>
                <a:ext cx="327602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𝑘𝑥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zh-TW" altLang="en-US" i="1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6F36F05D-6D96-9C0D-5E97-5E3F526C2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40" y="3229805"/>
                <a:ext cx="3276025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992692-7D61-3D9C-E196-775826CB457B}"/>
                  </a:ext>
                </a:extLst>
              </p:cNvPr>
              <p:cNvSpPr txBox="1"/>
              <p:nvPr/>
            </p:nvSpPr>
            <p:spPr>
              <a:xfrm>
                <a:off x="1707653" y="1969833"/>
                <a:ext cx="5094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等於時間為零時位置在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𝑣𝑡</m:t>
                    </m:r>
                  </m:oMath>
                </a14:m>
                <a:r>
                  <a:rPr lang="en-US" dirty="0"/>
                  <a:t>的弦的垂直位置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992692-7D61-3D9C-E196-775826CB4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653" y="1969833"/>
                <a:ext cx="5094334" cy="369332"/>
              </a:xfrm>
              <a:prstGeom prst="rect">
                <a:avLst/>
              </a:prstGeom>
              <a:blipFill>
                <a:blip r:embed="rId5"/>
                <a:stretch>
                  <a:fillRect l="-99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7EB1EB-CAC4-EE74-695A-8E8882BBB194}"/>
                  </a:ext>
                </a:extLst>
              </p:cNvPr>
              <p:cNvSpPr txBox="1"/>
              <p:nvPr/>
            </p:nvSpPr>
            <p:spPr>
              <a:xfrm>
                <a:off x="1707652" y="1110924"/>
                <a:ext cx="58886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已知時間為零時的波型向右平移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𝑣𝑡</m:t>
                    </m:r>
                  </m:oMath>
                </a14:m>
                <a:r>
                  <a:rPr lang="en-US" dirty="0"/>
                  <a:t>，即</a:t>
                </a:r>
                <a:r>
                  <a:rPr lang="zh-TW" altLang="en-US" dirty="0"/>
                  <a:t>時間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zh-TW" altLang="en-US" dirty="0"/>
                  <a:t>時的波型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7EB1EB-CAC4-EE74-695A-8E8882BBB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652" y="1110924"/>
                <a:ext cx="5888683" cy="369332"/>
              </a:xfrm>
              <a:prstGeom prst="rect">
                <a:avLst/>
              </a:prstGeom>
              <a:blipFill>
                <a:blip r:embed="rId6"/>
                <a:stretch>
                  <a:fillRect l="-86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7" descr="D:\Downloads\Data\Halliday8E-Figure-solution\Figure\CH16\afg008.jpg">
            <a:extLst>
              <a:ext uri="{FF2B5EF4-FFF2-40B4-BE49-F238E27FC236}">
                <a16:creationId xmlns:a16="http://schemas.microsoft.com/office/drawing/2014/main" id="{206C3C87-7C0A-946C-F78D-CD553DF6E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47513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93C318-ADD3-B91C-0C7A-0BA729D4559D}"/>
                  </a:ext>
                </a:extLst>
              </p:cNvPr>
              <p:cNvSpPr txBox="1"/>
              <p:nvPr/>
            </p:nvSpPr>
            <p:spPr>
              <a:xfrm>
                <a:off x="2447721" y="3717032"/>
                <a:ext cx="4137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𝑣𝑡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93C318-ADD3-B91C-0C7A-0BA729D45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21" y="3717032"/>
                <a:ext cx="4137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CAB881-C4AD-CAF0-4604-F0D541BD4D67}"/>
                  </a:ext>
                </a:extLst>
              </p:cNvPr>
              <p:cNvSpPr txBox="1"/>
              <p:nvPr/>
            </p:nvSpPr>
            <p:spPr>
              <a:xfrm>
                <a:off x="3366542" y="4086364"/>
                <a:ext cx="55755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CAB881-C4AD-CAF0-4604-F0D541BD4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42" y="4086364"/>
                <a:ext cx="5575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6D10174-F111-CADA-7674-85EB1FB9ECC3}"/>
              </a:ext>
            </a:extLst>
          </p:cNvPr>
          <p:cNvSpPr txBox="1"/>
          <p:nvPr/>
        </p:nvSpPr>
        <p:spPr>
          <a:xfrm>
            <a:off x="5004048" y="5791711"/>
            <a:ext cx="55755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1C2A6-D013-FF81-27E2-E5457B5311BC}"/>
              </a:ext>
            </a:extLst>
          </p:cNvPr>
          <p:cNvSpPr txBox="1"/>
          <p:nvPr/>
        </p:nvSpPr>
        <p:spPr>
          <a:xfrm>
            <a:off x="1718357" y="709264"/>
            <a:ext cx="4176464" cy="38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正弦波的波函數可以被完整寫下</a:t>
            </a:r>
            <a:r>
              <a:rPr lang="en-US" dirty="0"/>
              <a:t>：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BB2AC3-FDCE-5764-2F50-CEA988D2B1EE}"/>
              </a:ext>
            </a:extLst>
          </p:cNvPr>
          <p:cNvCxnSpPr>
            <a:cxnSpLocks/>
          </p:cNvCxnSpPr>
          <p:nvPr/>
        </p:nvCxnSpPr>
        <p:spPr>
          <a:xfrm flipH="1">
            <a:off x="2771800" y="1935752"/>
            <a:ext cx="1820617" cy="2717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796167-B8A4-E321-D830-B73250316C1F}"/>
              </a:ext>
            </a:extLst>
          </p:cNvPr>
          <p:cNvCxnSpPr>
            <a:cxnSpLocks/>
          </p:cNvCxnSpPr>
          <p:nvPr/>
        </p:nvCxnSpPr>
        <p:spPr>
          <a:xfrm flipH="1">
            <a:off x="2434398" y="2337625"/>
            <a:ext cx="1210921" cy="2332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  <p:bldP spid="26" grpId="0" animBg="1"/>
      <p:bldP spid="27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971550" y="2492375"/>
            <a:ext cx="5903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正弦函數與餘弦函數的兩次微分都和負的自己成正比！</a:t>
            </a: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7417" name="Text Box 19"/>
          <p:cNvSpPr txBox="1">
            <a:spLocks noChangeArrowheads="1"/>
          </p:cNvSpPr>
          <p:nvPr/>
        </p:nvSpPr>
        <p:spPr bwMode="auto">
          <a:xfrm>
            <a:off x="971550" y="3141663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因此很容易就找到兩個解</a:t>
            </a:r>
          </a:p>
        </p:txBody>
      </p:sp>
      <p:sp>
        <p:nvSpPr>
          <p:cNvPr id="17419" name="Text Box 21"/>
          <p:cNvSpPr txBox="1">
            <a:spLocks noChangeArrowheads="1"/>
          </p:cNvSpPr>
          <p:nvPr/>
        </p:nvSpPr>
        <p:spPr bwMode="auto">
          <a:xfrm>
            <a:off x="971550" y="3787775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那麼任一線性組合</a:t>
            </a:r>
          </a:p>
        </p:txBody>
      </p:sp>
      <p:sp>
        <p:nvSpPr>
          <p:cNvPr id="17420" name="Text Box 22"/>
          <p:cNvSpPr txBox="1">
            <a:spLocks noChangeArrowheads="1"/>
          </p:cNvSpPr>
          <p:nvPr/>
        </p:nvSpPr>
        <p:spPr bwMode="auto">
          <a:xfrm>
            <a:off x="6143625" y="3786188"/>
            <a:ext cx="2735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也是解！</a:t>
            </a:r>
          </a:p>
        </p:txBody>
      </p:sp>
      <p:sp>
        <p:nvSpPr>
          <p:cNvPr id="17421" name="Text Box 25"/>
          <p:cNvSpPr txBox="1">
            <a:spLocks noChangeArrowheads="1"/>
          </p:cNvSpPr>
          <p:nvPr/>
        </p:nvSpPr>
        <p:spPr bwMode="auto">
          <a:xfrm>
            <a:off x="3286125" y="1000125"/>
            <a:ext cx="207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簡諧運動的解 </a:t>
            </a:r>
          </a:p>
        </p:txBody>
      </p:sp>
      <p:sp>
        <p:nvSpPr>
          <p:cNvPr id="17422" name="文字方塊 22"/>
          <p:cNvSpPr txBox="1">
            <a:spLocks noChangeArrowheads="1"/>
          </p:cNvSpPr>
          <p:nvPr/>
        </p:nvSpPr>
        <p:spPr bwMode="auto">
          <a:xfrm>
            <a:off x="971550" y="4437112"/>
            <a:ext cx="345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我們得到無限多個解！</a:t>
            </a: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971549" y="5457972"/>
            <a:ext cx="756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微分方程式的解需要讓自己挪出足夠的空間，才能滿足起始條件。</a:t>
            </a:r>
          </a:p>
        </p:txBody>
      </p:sp>
      <p:pic>
        <p:nvPicPr>
          <p:cNvPr id="16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5249366" y="382302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A63385E-8A22-D84F-A485-0C1D6141EECF}"/>
                  </a:ext>
                </a:extLst>
              </p:cNvPr>
              <p:cNvSpPr txBox="1"/>
              <p:nvPr/>
            </p:nvSpPr>
            <p:spPr bwMode="auto">
              <a:xfrm>
                <a:off x="1070062" y="1524776"/>
                <a:ext cx="1467453" cy="6175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A63385E-8A22-D84F-A485-0C1D6141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0062" y="1524776"/>
                <a:ext cx="1467453" cy="617541"/>
              </a:xfrm>
              <a:prstGeom prst="rect">
                <a:avLst/>
              </a:prstGeom>
              <a:blipFill>
                <a:blip r:embed="rId3"/>
                <a:stretch>
                  <a:fillRect l="-3448" r="-862" b="-122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4B17171-35E5-F247-8015-3CB8EF413AA1}"/>
                  </a:ext>
                </a:extLst>
              </p:cNvPr>
              <p:cNvSpPr/>
              <p:nvPr/>
            </p:nvSpPr>
            <p:spPr>
              <a:xfrm>
                <a:off x="5414112" y="3097153"/>
                <a:ext cx="1533690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4B17171-35E5-F247-8015-3CB8EF413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12" y="3097153"/>
                <a:ext cx="153369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2279B0E-CE9B-004D-9A17-67A39D9FE9E8}"/>
                  </a:ext>
                </a:extLst>
              </p:cNvPr>
              <p:cNvSpPr/>
              <p:nvPr/>
            </p:nvSpPr>
            <p:spPr>
              <a:xfrm>
                <a:off x="3635458" y="3135215"/>
                <a:ext cx="1490856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2279B0E-CE9B-004D-9A17-67A39D9FE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458" y="3135215"/>
                <a:ext cx="149085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1269E9E-7EE2-674D-A06C-16004CBEE673}"/>
                  </a:ext>
                </a:extLst>
              </p:cNvPr>
              <p:cNvSpPr/>
              <p:nvPr/>
            </p:nvSpPr>
            <p:spPr>
              <a:xfrm>
                <a:off x="3043313" y="3790882"/>
                <a:ext cx="2768450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1269E9E-7EE2-674D-A06C-16004CBEE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13" y="3790882"/>
                <a:ext cx="276845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62" y="618800"/>
            <a:ext cx="5076265" cy="33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738A6B4C-8CF3-A5FF-B806-6D9DF059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062" y="5490929"/>
            <a:ext cx="3857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這稱為：熱力學第零定律！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6F602803-5122-7CCA-6503-EDCF60902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058" y="4551317"/>
            <a:ext cx="4911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兩物體熱平衡時，溫度應該相等。</a:t>
            </a: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A49F2ED2-8DDD-7449-5801-37A0C66178C1}"/>
              </a:ext>
            </a:extLst>
          </p:cNvPr>
          <p:cNvSpPr/>
          <p:nvPr/>
        </p:nvSpPr>
        <p:spPr>
          <a:xfrm>
            <a:off x="1676400" y="5012207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兩物體溫度相等時，即達熱平衡。</a:t>
            </a:r>
            <a:endParaRPr lang="zh-TW" alt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16BEB2C-15C0-47F2-205E-A6C8A48B9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114800"/>
            <a:ext cx="7226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熱平衡時兩個物體應該冷熱相當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TW" altLang="en-US" sz="1800" dirty="0"/>
              <a:t>溫度是冷熱公共的標準，那麼：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54A67E3-74FD-9AD2-0205-B19AE318F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72" y="5969651"/>
            <a:ext cx="5383028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熱作用會自動趨向作用的系統溫度彼此相等的狀態！</a:t>
            </a:r>
          </a:p>
        </p:txBody>
      </p:sp>
    </p:spTree>
    <p:extLst>
      <p:ext uri="{BB962C8B-B14F-4D97-AF65-F5344CB8AC3E}">
        <p14:creationId xmlns:p14="http://schemas.microsoft.com/office/powerpoint/2010/main" val="18746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880489" y="4605991"/>
                <a:ext cx="203036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𝑚𝑐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489" y="4605991"/>
                <a:ext cx="2030364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68575" y="635220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1800" dirty="0"/>
              <a:t>熱量守恆與物質守恆類似，因此早期認為熱量是一種物質。</a:t>
            </a:r>
          </a:p>
        </p:txBody>
      </p:sp>
      <p:sp>
        <p:nvSpPr>
          <p:cNvPr id="31748" name="矩形 6"/>
          <p:cNvSpPr>
            <a:spLocks noChangeArrowheads="1"/>
          </p:cNvSpPr>
          <p:nvPr/>
        </p:nvSpPr>
        <p:spPr bwMode="auto">
          <a:xfrm>
            <a:off x="882528" y="431119"/>
            <a:ext cx="6455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物體溫度變化時，對應吸收或放出的要素，就稱熱量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zh-TW" altLang="en-US" sz="1800" dirty="0">
                <a:solidFill>
                  <a:srgbClr val="FF0000"/>
                </a:solidFill>
              </a:rPr>
              <a:t>。</a:t>
            </a:r>
            <a:endParaRPr lang="zh-TW" altLang="en-US" sz="1800" dirty="0"/>
          </a:p>
        </p:txBody>
      </p:sp>
      <p:pic>
        <p:nvPicPr>
          <p:cNvPr id="31749" name="Picture 2" descr="C:\Users\Chia-Hung Chang\Downloads\Data\Knight\Media\Chapter17\Images\17_10Figure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5" b="28802"/>
          <a:stretch>
            <a:fillRect/>
          </a:stretch>
        </p:blipFill>
        <p:spPr bwMode="auto">
          <a:xfrm>
            <a:off x="4212241" y="1819082"/>
            <a:ext cx="1430715" cy="210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750" name="文字方塊 6"/>
              <p:cNvSpPr txBox="1">
                <a:spLocks noChangeArrowheads="1"/>
              </p:cNvSpPr>
              <p:nvPr/>
            </p:nvSpPr>
            <p:spPr bwMode="auto">
              <a:xfrm>
                <a:off x="901700" y="1283497"/>
                <a:ext cx="2133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吸收或放出熱量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𝑄</m:t>
                    </m:r>
                  </m:oMath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750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700" y="1283497"/>
                <a:ext cx="2133600" cy="369332"/>
              </a:xfrm>
              <a:prstGeom prst="rect">
                <a:avLst/>
              </a:prstGeom>
              <a:blipFill>
                <a:blip r:embed="rId5"/>
                <a:stretch>
                  <a:fillRect l="-2367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文字方塊 7"/>
              <p:cNvSpPr txBox="1">
                <a:spLocks noChangeArrowheads="1"/>
              </p:cNvSpPr>
              <p:nvPr/>
            </p:nvSpPr>
            <p:spPr bwMode="auto">
              <a:xfrm>
                <a:off x="4268135" y="1277663"/>
                <a:ext cx="19050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溫度變化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0" dirty="0" smtClean="0">
                        <a:latin typeface="Cambria Math"/>
                        <a:cs typeface="Times New Roman" pitchFamily="18" charset="0"/>
                      </a:rPr>
                      <m:t>Δ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𝑇</m:t>
                    </m:r>
                  </m:oMath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751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8135" y="1277663"/>
                <a:ext cx="1905000" cy="381000"/>
              </a:xfrm>
              <a:prstGeom prst="rect">
                <a:avLst/>
              </a:prstGeom>
              <a:blipFill>
                <a:blip r:embed="rId6"/>
                <a:stretch>
                  <a:fillRect l="-2649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1026318" y="4114800"/>
                <a:ext cx="66360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zh-TW" altLang="en-US" sz="1800" dirty="0"/>
                  <a:t>系統吸收的熱量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𝑄</m:t>
                    </m:r>
                  </m:oMath>
                </a14:m>
                <a:r>
                  <a:rPr lang="zh-TW" altLang="en-US" sz="1800" dirty="0"/>
                  <a:t>與造成的系統溫度變化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zh-TW" altLang="en-US" sz="1800" dirty="0"/>
                  <a:t>，通常成正比。</a:t>
                </a: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318" y="4114800"/>
                <a:ext cx="6636081" cy="369332"/>
              </a:xfrm>
              <a:prstGeom prst="rect">
                <a:avLst/>
              </a:prstGeom>
              <a:blipFill>
                <a:blip r:embed="rId7"/>
                <a:stretch>
                  <a:fillRect l="-763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70710" y="5638800"/>
            <a:ext cx="2738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熱容量，與系統大小有關。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733800" y="5638800"/>
            <a:ext cx="39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比熱，只由材質決定，與大小無關。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293210" y="4896680"/>
            <a:ext cx="221389" cy="7476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3424237" y="4896680"/>
            <a:ext cx="461963" cy="742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id="{7283454D-6181-B65A-5399-2EC17813C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528" y="859843"/>
            <a:ext cx="4339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在熱交互作用時，交換的熱量是守恆的。</a:t>
            </a:r>
            <a:endParaRPr lang="zh-TW" altLang="en-US" sz="1800" dirty="0"/>
          </a:p>
        </p:txBody>
      </p:sp>
      <p:pic>
        <p:nvPicPr>
          <p:cNvPr id="5" name="Picture 4" descr="Diagram of a diagram showing a current&#10;&#10;Description automatically generated with medium confidence">
            <a:extLst>
              <a:ext uri="{FF2B5EF4-FFF2-40B4-BE49-F238E27FC236}">
                <a16:creationId xmlns:a16="http://schemas.microsoft.com/office/drawing/2014/main" id="{393878DA-F37A-D355-0ACE-A4AF60C6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5"/>
          <a:stretch/>
        </p:blipFill>
        <p:spPr>
          <a:xfrm>
            <a:off x="935980" y="2371434"/>
            <a:ext cx="2974873" cy="1240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6">
                <a:extLst>
                  <a:ext uri="{FF2B5EF4-FFF2-40B4-BE49-F238E27FC236}">
                    <a16:creationId xmlns:a16="http://schemas.microsoft.com/office/drawing/2014/main" id="{940C55EC-9F7E-A99D-AE2E-1E46B4D903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645" y="3244334"/>
                <a:ext cx="457129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𝑄</m:t>
                      </m:r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6">
                <a:extLst>
                  <a:ext uri="{FF2B5EF4-FFF2-40B4-BE49-F238E27FC236}">
                    <a16:creationId xmlns:a16="http://schemas.microsoft.com/office/drawing/2014/main" id="{940C55EC-9F7E-A99D-AE2E-1E46B4D90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4645" y="3244334"/>
                <a:ext cx="45712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45E6597B-0558-392F-A03E-0DB7CC825CC1}"/>
              </a:ext>
            </a:extLst>
          </p:cNvPr>
          <p:cNvSpPr/>
          <p:nvPr/>
        </p:nvSpPr>
        <p:spPr>
          <a:xfrm>
            <a:off x="1600200" y="3244334"/>
            <a:ext cx="464445" cy="260866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BD9375E-0514-6A35-8DE0-BDAF153A26DB}"/>
              </a:ext>
            </a:extLst>
          </p:cNvPr>
          <p:cNvSpPr/>
          <p:nvPr/>
        </p:nvSpPr>
        <p:spPr>
          <a:xfrm>
            <a:off x="2496642" y="3270602"/>
            <a:ext cx="464445" cy="260866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4099335-FCDC-8430-6D63-CFBC0AB1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482" y="2468923"/>
            <a:ext cx="708635" cy="685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/>
              <a:t>   </a:t>
            </a:r>
            <a:endParaRPr lang="zh-TW" altLang="en-US" sz="1800" dirty="0">
              <a:solidFill>
                <a:srgbClr val="7030A0"/>
              </a:solidFill>
            </a:endParaRP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181BBAC3-AE93-3F69-3403-2B3C31D36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7962" y="2836477"/>
            <a:ext cx="51740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25">
                <a:extLst>
                  <a:ext uri="{FF2B5EF4-FFF2-40B4-BE49-F238E27FC236}">
                    <a16:creationId xmlns:a16="http://schemas.microsoft.com/office/drawing/2014/main" id="{CCAB3776-DA82-9DCE-8D5E-A49726B2208C}"/>
                  </a:ext>
                </a:extLst>
              </p:cNvPr>
              <p:cNvSpPr/>
              <p:nvPr/>
            </p:nvSpPr>
            <p:spPr>
              <a:xfrm>
                <a:off x="8116887" y="2461042"/>
                <a:ext cx="259550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25">
                <a:extLst>
                  <a:ext uri="{FF2B5EF4-FFF2-40B4-BE49-F238E27FC236}">
                    <a16:creationId xmlns:a16="http://schemas.microsoft.com/office/drawing/2014/main" id="{CCAB3776-DA82-9DCE-8D5E-A49726B22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887" y="2461042"/>
                <a:ext cx="259550" cy="276999"/>
              </a:xfrm>
              <a:prstGeom prst="rect">
                <a:avLst/>
              </a:prstGeom>
              <a:blipFill>
                <a:blip r:embed="rId10"/>
                <a:stretch>
                  <a:fillRect l="-19048" r="-1428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">
                <a:extLst>
                  <a:ext uri="{FF2B5EF4-FFF2-40B4-BE49-F238E27FC236}">
                    <a16:creationId xmlns:a16="http://schemas.microsoft.com/office/drawing/2014/main" id="{81FC9A61-5260-0089-2975-2C971F54DA1F}"/>
                  </a:ext>
                </a:extLst>
              </p:cNvPr>
              <p:cNvSpPr txBox="1"/>
              <p:nvPr/>
            </p:nvSpPr>
            <p:spPr>
              <a:xfrm>
                <a:off x="6946434" y="3498638"/>
                <a:ext cx="98193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">
                <a:extLst>
                  <a:ext uri="{FF2B5EF4-FFF2-40B4-BE49-F238E27FC236}">
                    <a16:creationId xmlns:a16="http://schemas.microsoft.com/office/drawing/2014/main" id="{81FC9A61-5260-0089-2975-2C971F54D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434" y="3498638"/>
                <a:ext cx="981935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">
                <a:extLst>
                  <a:ext uri="{FF2B5EF4-FFF2-40B4-BE49-F238E27FC236}">
                    <a16:creationId xmlns:a16="http://schemas.microsoft.com/office/drawing/2014/main" id="{FD8001F1-99AE-45C5-F3D5-7A26CE6A2279}"/>
                  </a:ext>
                </a:extLst>
              </p:cNvPr>
              <p:cNvSpPr txBox="1"/>
              <p:nvPr/>
            </p:nvSpPr>
            <p:spPr>
              <a:xfrm>
                <a:off x="947554" y="5982868"/>
                <a:ext cx="54309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𝑄</m:t>
                    </m:r>
                  </m:oMath>
                </a14:m>
                <a:r>
                  <a:rPr lang="zh-TW" altLang="en-US" dirty="0"/>
                  <a:t>為負值，物體放出熱量，溫度變化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zh-TW" altLang="en-US" dirty="0"/>
                  <a:t>亦為負。</a:t>
                </a:r>
              </a:p>
            </p:txBody>
          </p:sp>
        </mc:Choice>
        <mc:Fallback xmlns="">
          <p:sp>
            <p:nvSpPr>
              <p:cNvPr id="19" name="文字方塊 2">
                <a:extLst>
                  <a:ext uri="{FF2B5EF4-FFF2-40B4-BE49-F238E27FC236}">
                    <a16:creationId xmlns:a16="http://schemas.microsoft.com/office/drawing/2014/main" id="{FD8001F1-99AE-45C5-F3D5-7A26CE6A2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54" y="5982868"/>
                <a:ext cx="5430957" cy="369332"/>
              </a:xfrm>
              <a:prstGeom prst="rect">
                <a:avLst/>
              </a:prstGeom>
              <a:blipFill>
                <a:blip r:embed="rId12"/>
                <a:stretch>
                  <a:fillRect l="-932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8F453AE1-82F1-D7BA-F5EE-B8BE9AFF5D7F}"/>
              </a:ext>
            </a:extLst>
          </p:cNvPr>
          <p:cNvSpPr/>
          <p:nvPr/>
        </p:nvSpPr>
        <p:spPr>
          <a:xfrm>
            <a:off x="3269355" y="1373821"/>
            <a:ext cx="464445" cy="260866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747" grpId="0"/>
      <p:bldP spid="12" grpId="0"/>
      <p:bldP spid="13" grpId="0"/>
      <p:bldP spid="14" grpId="0" animBg="1"/>
      <p:bldP spid="15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Line 7"/>
          <p:cNvSpPr>
            <a:spLocks noChangeShapeType="1"/>
          </p:cNvSpPr>
          <p:nvPr/>
        </p:nvSpPr>
        <p:spPr bwMode="auto">
          <a:xfrm>
            <a:off x="2551554" y="2706154"/>
            <a:ext cx="39133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4" name="Oval 8"/>
          <p:cNvSpPr>
            <a:spLocks noChangeArrowheads="1"/>
          </p:cNvSpPr>
          <p:nvPr/>
        </p:nvSpPr>
        <p:spPr bwMode="auto">
          <a:xfrm>
            <a:off x="3721676" y="26299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5" name="Text Box 9"/>
              <p:cNvSpPr txBox="1">
                <a:spLocks noChangeArrowheads="1"/>
              </p:cNvSpPr>
              <p:nvPr/>
            </p:nvSpPr>
            <p:spPr bwMode="auto">
              <a:xfrm>
                <a:off x="6464876" y="2477554"/>
                <a:ext cx="762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en-US" altLang="zh-TW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13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4876" y="2477554"/>
                <a:ext cx="762000" cy="366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3645476" y="2248954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狀態</a:t>
            </a:r>
          </a:p>
        </p:txBody>
      </p:sp>
      <p:pic>
        <p:nvPicPr>
          <p:cNvPr id="48140" name="Picture 2" descr="C:\Users\Chia-Hung Chang\Downloads\Data\Knight\Media\Chapter17\Images\17_10Figure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5" b="28802"/>
          <a:stretch>
            <a:fillRect/>
          </a:stretch>
        </p:blipFill>
        <p:spPr bwMode="auto">
          <a:xfrm>
            <a:off x="982992" y="687759"/>
            <a:ext cx="13716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3" name="文字方塊 16"/>
          <p:cNvSpPr txBox="1">
            <a:spLocks noChangeArrowheads="1"/>
          </p:cNvSpPr>
          <p:nvPr/>
        </p:nvSpPr>
        <p:spPr bwMode="auto">
          <a:xfrm>
            <a:off x="2475354" y="1267071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因此每一個溫度必定對應一個內在能量！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919640" y="2749667"/>
            <a:ext cx="2954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稱為熱力學第一定律</a:t>
            </a:r>
          </a:p>
        </p:txBody>
      </p:sp>
      <p:sp>
        <p:nvSpPr>
          <p:cNvPr id="20" name="文字方塊 2"/>
          <p:cNvSpPr txBox="1">
            <a:spLocks noChangeArrowheads="1"/>
          </p:cNvSpPr>
          <p:nvPr/>
        </p:nvSpPr>
        <p:spPr bwMode="auto">
          <a:xfrm>
            <a:off x="903874" y="3512387"/>
            <a:ext cx="7716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熱量就是在熱交互作用中傳遞的一種能量！熱量守恆原來就是能量守恆。</a:t>
            </a:r>
          </a:p>
        </p:txBody>
      </p:sp>
      <p:sp>
        <p:nvSpPr>
          <p:cNvPr id="5" name="矩形 4"/>
          <p:cNvSpPr/>
          <p:nvPr/>
        </p:nvSpPr>
        <p:spPr>
          <a:xfrm>
            <a:off x="2476890" y="1712215"/>
            <a:ext cx="4494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Internal Energy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內能</a:t>
            </a:r>
            <a:r>
              <a:rPr lang="zh-TW" altLang="en-US" dirty="0">
                <a:solidFill>
                  <a:srgbClr val="FF0000"/>
                </a:solidFill>
              </a:rPr>
              <a:t>是溫度的函數。</a:t>
            </a:r>
          </a:p>
        </p:txBody>
      </p:sp>
      <p:sp>
        <p:nvSpPr>
          <p:cNvPr id="6" name="矩形 5"/>
          <p:cNvSpPr/>
          <p:nvPr/>
        </p:nvSpPr>
        <p:spPr>
          <a:xfrm>
            <a:off x="914400" y="3962400"/>
            <a:ext cx="6866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熱量交換造成內能變化，內能與溫度相關，因此就產生溫度變化。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232435" y="2191804"/>
                <a:ext cx="95077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int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435" y="2191804"/>
                <a:ext cx="950773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956343" y="4478055"/>
                <a:ext cx="121909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43" y="4478055"/>
                <a:ext cx="1219093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943303" y="6151321"/>
                <a:ext cx="335409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𝑚𝑐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3" y="6151321"/>
                <a:ext cx="3354090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475354" y="801941"/>
            <a:ext cx="6212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溫度變化對應的是物體的內在能量變化！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903874" y="5163195"/>
                <a:ext cx="4727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int</m:t>
                        </m:r>
                      </m:sub>
                    </m:sSub>
                  </m:oMath>
                </a14:m>
                <a:r>
                  <a:rPr lang="zh-TW" altLang="en-US" dirty="0"/>
                  <a:t>正比於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dirty="0"/>
                  <a:t>，內能是溫度的線性函數！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74" y="5163195"/>
                <a:ext cx="4727437" cy="369332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2">
                <a:extLst>
                  <a:ext uri="{FF2B5EF4-FFF2-40B4-BE49-F238E27FC236}">
                    <a16:creationId xmlns:a16="http://schemas.microsoft.com/office/drawing/2014/main" id="{A2CBF633-EBBE-8F59-A6AD-BEA3031FEE49}"/>
                  </a:ext>
                </a:extLst>
              </p:cNvPr>
              <p:cNvSpPr/>
              <p:nvPr/>
            </p:nvSpPr>
            <p:spPr>
              <a:xfrm>
                <a:off x="4347554" y="4478055"/>
                <a:ext cx="129428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𝑚𝑐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2">
                <a:extLst>
                  <a:ext uri="{FF2B5EF4-FFF2-40B4-BE49-F238E27FC236}">
                    <a16:creationId xmlns:a16="http://schemas.microsoft.com/office/drawing/2014/main" id="{A2CBF633-EBBE-8F59-A6AD-BEA3031FEE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554" y="4478055"/>
                <a:ext cx="1294283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CDF7901-7CCA-E9FF-3C5A-2E400D3D7529}"/>
              </a:ext>
            </a:extLst>
          </p:cNvPr>
          <p:cNvSpPr txBox="1"/>
          <p:nvPr/>
        </p:nvSpPr>
        <p:spPr>
          <a:xfrm>
            <a:off x="2396857" y="4478055"/>
            <a:ext cx="223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對於固體，已知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2">
                <a:extLst>
                  <a:ext uri="{FF2B5EF4-FFF2-40B4-BE49-F238E27FC236}">
                    <a16:creationId xmlns:a16="http://schemas.microsoft.com/office/drawing/2014/main" id="{F86CED34-4EF6-8E43-3CF4-13C84F764E2D}"/>
                  </a:ext>
                </a:extLst>
              </p:cNvPr>
              <p:cNvSpPr/>
              <p:nvPr/>
            </p:nvSpPr>
            <p:spPr>
              <a:xfrm>
                <a:off x="956343" y="5657258"/>
                <a:ext cx="159521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𝑚𝑐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22">
                <a:extLst>
                  <a:ext uri="{FF2B5EF4-FFF2-40B4-BE49-F238E27FC236}">
                    <a16:creationId xmlns:a16="http://schemas.microsoft.com/office/drawing/2014/main" id="{F86CED34-4EF6-8E43-3CF4-13C84F764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43" y="5657258"/>
                <a:ext cx="1595211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23" grpId="0" animBg="1"/>
      <p:bldP spid="24" grpId="0" animBg="1"/>
      <p:bldP spid="2" grpId="0"/>
      <p:bldP spid="3" grpId="0" animBg="1"/>
      <p:bldP spid="4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18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3352800" y="362654"/>
            <a:ext cx="2938335" cy="443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371600" y="4854876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氣體可與外界同時有熱交互作用及力學交互作用。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371909" y="5281763"/>
            <a:ext cx="2514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可同時交換熱量並作功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16973A2-17D4-9F43-BB2A-750F15E21DD5}"/>
              </a:ext>
            </a:extLst>
          </p:cNvPr>
          <p:cNvSpPr txBox="1"/>
          <p:nvPr/>
        </p:nvSpPr>
        <p:spPr>
          <a:xfrm>
            <a:off x="1371601" y="6141331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定溫</a:t>
            </a:r>
            <a:r>
              <a:rPr kumimoji="1" lang="zh-TW" altLang="en-US" dirty="0"/>
              <a:t>熱庫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Reservoir</a:t>
            </a:r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使熱量交換在定溫下進行！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F2D3C94-1A79-1048-84F9-FDD0CC62EB9E}"/>
              </a:ext>
            </a:extLst>
          </p:cNvPr>
          <p:cNvSpPr txBox="1"/>
          <p:nvPr/>
        </p:nvSpPr>
        <p:spPr>
          <a:xfrm>
            <a:off x="1371600" y="5715000"/>
            <a:ext cx="743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如圖上方有可調壓力活塞的引擎</a:t>
            </a:r>
            <a:r>
              <a:rPr kumimoji="1" lang="zh-TW" altLang="en-US" dirty="0"/>
              <a:t>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，就是理想且有用的討論情境！</a:t>
            </a:r>
          </a:p>
        </p:txBody>
      </p:sp>
    </p:spTree>
    <p:extLst>
      <p:ext uri="{BB962C8B-B14F-4D97-AF65-F5344CB8AC3E}">
        <p14:creationId xmlns:p14="http://schemas.microsoft.com/office/powerpoint/2010/main" val="26796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048256"/>
            <a:ext cx="3956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4648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氣體需要兩個物理量來描述標定它的狀態。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Text Box 6"/>
              <p:cNvSpPr txBox="1">
                <a:spLocks noChangeArrowheads="1"/>
              </p:cNvSpPr>
              <p:nvPr/>
            </p:nvSpPr>
            <p:spPr bwMode="auto">
              <a:xfrm>
                <a:off x="609600" y="2057400"/>
                <a:ext cx="3962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若選擇壓力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zh-TW" alt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cs typeface="Times New Roman" pitchFamily="18" charset="0"/>
                  </a:rPr>
                  <a:t>和體積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 作為熱座標：</a:t>
                </a:r>
              </a:p>
            </p:txBody>
          </p:sp>
        </mc:Choice>
        <mc:Fallback xmlns="">
          <p:sp>
            <p:nvSpPr>
              <p:cNvPr id="1024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057400"/>
                <a:ext cx="3962400" cy="369332"/>
              </a:xfrm>
              <a:prstGeom prst="rect">
                <a:avLst/>
              </a:prstGeom>
              <a:blipFill>
                <a:blip r:embed="rId3"/>
                <a:stretch>
                  <a:fillRect l="-1282" t="-10000" r="-641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09600" y="3019474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一個過程對應一條路徑。</a:t>
            </a:r>
          </a:p>
        </p:txBody>
      </p:sp>
      <p:sp>
        <p:nvSpPr>
          <p:cNvPr id="10246" name="文字方塊 5"/>
          <p:cNvSpPr txBox="1">
            <a:spLocks noChangeArrowheads="1"/>
          </p:cNvSpPr>
          <p:nvPr/>
        </p:nvSpPr>
        <p:spPr bwMode="auto">
          <a:xfrm>
            <a:off x="609600" y="43434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右圖即為理想氣體的定溫過程。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2267857" y="1277257"/>
            <a:ext cx="20574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氣體有兩個熱座標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文字方塊 7"/>
              <p:cNvSpPr txBox="1">
                <a:spLocks noChangeArrowheads="1"/>
              </p:cNvSpPr>
              <p:nvPr/>
            </p:nvSpPr>
            <p:spPr bwMode="auto">
              <a:xfrm>
                <a:off x="609600" y="2538159"/>
                <a:ext cx="36576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一個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𝑃𝑉</m:t>
                    </m:r>
                  </m:oMath>
                </a14:m>
                <a:r>
                  <a:rPr lang="zh-TW" alt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cs typeface="Times New Roman" pitchFamily="18" charset="0"/>
                  </a:rPr>
                  <a:t>圖上的點代表一個狀態。</a:t>
                </a:r>
              </a:p>
            </p:txBody>
          </p:sp>
        </mc:Choice>
        <mc:Fallback xmlns="">
          <p:sp>
            <p:nvSpPr>
              <p:cNvPr id="1024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38159"/>
                <a:ext cx="3657600" cy="369888"/>
              </a:xfrm>
              <a:prstGeom prst="rect">
                <a:avLst/>
              </a:prstGeom>
              <a:blipFill>
                <a:blip r:embed="rId4"/>
                <a:stretch>
                  <a:fillRect l="-138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31904" y="1039107"/>
            <a:ext cx="385603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230836" y="6274036"/>
            <a:ext cx="654409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一個過程所作的功即該過程所對應的路徑下所包圍的面積。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12"/>
              <p:cNvSpPr txBox="1">
                <a:spLocks noChangeArrowheads="1"/>
              </p:cNvSpPr>
              <p:nvPr/>
            </p:nvSpPr>
            <p:spPr bwMode="auto">
              <a:xfrm>
                <a:off x="1230836" y="557024"/>
                <a:ext cx="52409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2"/>
                    </a:solidFill>
                  </a:rPr>
                  <a:t>在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𝑃𝑉</m:t>
                    </m:r>
                  </m:oMath>
                </a14:m>
                <a:r>
                  <a:rPr lang="zh-TW" altLang="en-US" sz="1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solidFill>
                      <a:schemeClr val="tx2"/>
                    </a:solidFill>
                    <a:cs typeface="Times New Roman" pitchFamily="18" charset="0"/>
                  </a:rPr>
                  <a:t>圖上計算</a:t>
                </a:r>
                <a:r>
                  <a:rPr lang="zh-TW" altLang="en-US" sz="1800" dirty="0">
                    <a:solidFill>
                      <a:schemeClr val="tx2"/>
                    </a:solidFill>
                  </a:rPr>
                  <a:t>氣體對外所作的功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chemeClr val="tx2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zh-TW" altLang="en-US" sz="1800" dirty="0">
                    <a:solidFill>
                      <a:schemeClr val="tx2"/>
                    </a:solidFill>
                    <a:cs typeface="Times New Roman" pitchFamily="18" charset="0"/>
                  </a:rPr>
                  <a:t>：</a:t>
                </a:r>
                <a:endParaRPr lang="en-US" altLang="zh-TW" sz="1800" dirty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2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0836" y="557024"/>
                <a:ext cx="5240925" cy="369332"/>
              </a:xfrm>
              <a:prstGeom prst="rect">
                <a:avLst/>
              </a:prstGeom>
              <a:blipFill>
                <a:blip r:embed="rId2"/>
                <a:stretch>
                  <a:fillRect l="-96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2" name="Picture 8" descr="F1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>
            <a:fillRect/>
          </a:stretch>
        </p:blipFill>
        <p:spPr bwMode="auto">
          <a:xfrm>
            <a:off x="5884275" y="3409315"/>
            <a:ext cx="2346458" cy="24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文字方塊 9"/>
          <p:cNvSpPr txBox="1">
            <a:spLocks noChangeArrowheads="1"/>
          </p:cNvSpPr>
          <p:nvPr/>
        </p:nvSpPr>
        <p:spPr bwMode="auto">
          <a:xfrm>
            <a:off x="1208675" y="3465513"/>
            <a:ext cx="436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在無限小過程，氣體對外所作的功：</a:t>
            </a:r>
          </a:p>
        </p:txBody>
      </p:sp>
      <p:sp>
        <p:nvSpPr>
          <p:cNvPr id="6155" name="文字方塊 10"/>
          <p:cNvSpPr txBox="1">
            <a:spLocks noChangeArrowheads="1"/>
          </p:cNvSpPr>
          <p:nvPr/>
        </p:nvSpPr>
        <p:spPr bwMode="auto">
          <a:xfrm>
            <a:off x="1218200" y="4343400"/>
            <a:ext cx="464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有限的過程是無限多段、無限小過程的和：</a:t>
            </a:r>
          </a:p>
        </p:txBody>
      </p:sp>
      <p:pic>
        <p:nvPicPr>
          <p:cNvPr id="9231" name="Picture 15" descr="D:\Dropbox\Documents\課程\YoungTextBook\Images\Chapter19\A_Images\A_Figures_and_Photos\19_05_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b="4585"/>
          <a:stretch>
            <a:fillRect/>
          </a:stretch>
        </p:blipFill>
        <p:spPr bwMode="auto">
          <a:xfrm>
            <a:off x="2331904" y="1210432"/>
            <a:ext cx="38560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4129917" y="1071932"/>
                <a:ext cx="4384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917" y="1071932"/>
                <a:ext cx="438444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230836" y="5847950"/>
            <a:ext cx="509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氣體所作的功即為壓力函數對體積的積分！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96847" y="3875649"/>
                <a:ext cx="2796728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𝐹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847" y="3875649"/>
                <a:ext cx="279672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232002" y="3886200"/>
                <a:ext cx="121655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002" y="3886200"/>
                <a:ext cx="121655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181600" y="4775990"/>
                <a:ext cx="4223207" cy="1071897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  <m:groupChr>
                        <m:groupChrPr>
                          <m:chr m:val="→"/>
                          <m:pos m:val="top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  <m:brk m:alnAt="1"/>
                                </m:rPr>
                                <a:rPr lang="en-US" altLang="zh-TW" b="0" i="0" smtClean="0">
                                  <a:latin typeface="Cambria Math"/>
                                  <a:ea typeface="Cambria Math"/>
                                </a:rPr>
                                <m:t>l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  <a:ea typeface="Cambria Math"/>
                                </a:rPr>
                                <m:t>im</m:t>
                              </m:r>
                              <m:r>
                                <m:rPr>
                                  <m:brk m:alnAt="1"/>
                                </m:rP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⁡</m:t>
                              </m:r>
                            </m:e>
                            <m:e>
                              <m:r>
                                <m:rPr>
                                  <m:brk m:alnAt="1"/>
                                </m:rP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e>
                          </m:eqArr>
                        </m:e>
                      </m:groupCh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00" y="4775990"/>
                <a:ext cx="4223207" cy="1071897"/>
              </a:xfrm>
              <a:prstGeom prst="rect">
                <a:avLst/>
              </a:prstGeom>
              <a:blipFill>
                <a:blip r:embed="rId8"/>
                <a:stretch>
                  <a:fillRect l="-4491" t="-88235" b="-1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200357" y="4789419"/>
                <a:ext cx="1982200" cy="9871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357" y="4789419"/>
                <a:ext cx="1982200" cy="987130"/>
              </a:xfrm>
              <a:prstGeom prst="rect">
                <a:avLst/>
              </a:prstGeom>
              <a:blipFill>
                <a:blip r:embed="rId9"/>
                <a:stretch>
                  <a:fillRect l="-16561" t="-94937" b="-1518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3" grpId="0"/>
      <p:bldP spid="6155" grpId="0"/>
      <p:bldP spid="5" grpId="0"/>
      <p:bldP spid="4" grpId="0" animBg="1"/>
      <p:bldP spid="4" grpId="1" animBg="1"/>
      <p:bldP spid="17" grpId="0" animBg="1"/>
      <p:bldP spid="18" grpId="0" animBg="1"/>
      <p:bldP spid="18" grpId="1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66239" y="865583"/>
            <a:ext cx="556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兩個熱座標決定狀態，一個狀態只有一個溫度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80584" y="140274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1800">
                <a:cs typeface="Times New Roman" pitchFamily="18" charset="0"/>
              </a:rPr>
              <a:t> </a:t>
            </a:r>
            <a:r>
              <a:rPr lang="zh-TW" altLang="en-US" sz="1800">
                <a:cs typeface="Times New Roman" pitchFamily="18" charset="0"/>
              </a:rPr>
              <a:t>溫度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252384" y="140274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狀態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423584" y="163134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014384" y="163134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928784" y="140274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熱座標 </a:t>
            </a:r>
          </a:p>
        </p:txBody>
      </p:sp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961924" y="452039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氣體的熱力學第零定律</a:t>
            </a:r>
          </a:p>
        </p:txBody>
      </p:sp>
      <p:pic>
        <p:nvPicPr>
          <p:cNvPr id="23563" name="Picture 6" descr="F2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>
            <a:fillRect/>
          </a:stretch>
        </p:blipFill>
        <p:spPr bwMode="auto">
          <a:xfrm>
            <a:off x="1317356" y="1926632"/>
            <a:ext cx="28209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文字方塊 13"/>
          <p:cNvSpPr txBox="1">
            <a:spLocks noChangeArrowheads="1"/>
          </p:cNvSpPr>
          <p:nvPr/>
        </p:nvSpPr>
        <p:spPr bwMode="auto">
          <a:xfrm>
            <a:off x="4235450" y="2681140"/>
            <a:ext cx="4451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每一個點必定有一個確定的、特定的溫度！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08118" y="4737075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因此溫度</a:t>
            </a:r>
            <a:r>
              <a:rPr lang="en-US" altLang="zh-TW" sz="1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TW" altLang="en-US" sz="1800" dirty="0">
                <a:cs typeface="Times New Roman" pitchFamily="18" charset="0"/>
              </a:rPr>
              <a:t>是壓力與體積的函數。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993326" y="526654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狀態方程式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4328584" y="5281636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 of State</a:t>
            </a:r>
            <a:endParaRPr lang="zh-TW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14"/>
          <p:cNvSpPr txBox="1">
            <a:spLocks noChangeArrowheads="1"/>
          </p:cNvSpPr>
          <p:nvPr/>
        </p:nvSpPr>
        <p:spPr bwMode="auto">
          <a:xfrm>
            <a:off x="1302175" y="57912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溫度函數控制了氣體與其他系統的熱平衡關係！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1318684" y="4331491"/>
                <a:ext cx="5562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1"/>
                    </a:solidFill>
                  </a:rPr>
                  <a:t>兩個熱座標的組合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zh-TW" altLang="en-US" sz="1800" dirty="0"/>
                  <a:t>對應一溫度。</a:t>
                </a:r>
                <a:endParaRPr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8684" y="4331491"/>
                <a:ext cx="5562600" cy="369332"/>
              </a:xfrm>
              <a:prstGeom prst="rect">
                <a:avLst/>
              </a:prstGeom>
              <a:blipFill>
                <a:blip r:embed="rId3"/>
                <a:stretch>
                  <a:fillRect l="-911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7131549" y="1386674"/>
                <a:ext cx="79458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549" y="1386674"/>
                <a:ext cx="79458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383772" y="4324305"/>
                <a:ext cx="1291957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72" y="4324305"/>
                <a:ext cx="129195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345578" y="5254958"/>
                <a:ext cx="138995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78" y="5254958"/>
                <a:ext cx="1389956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8" descr="F1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>
            <a:fillRect/>
          </a:stretch>
        </p:blipFill>
        <p:spPr bwMode="auto">
          <a:xfrm>
            <a:off x="6250943" y="3056819"/>
            <a:ext cx="2009164" cy="238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3265325" y="1800068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理想氣體</a:t>
            </a:r>
          </a:p>
        </p:txBody>
      </p:sp>
      <p:sp>
        <p:nvSpPr>
          <p:cNvPr id="24585" name="文字方塊 8"/>
          <p:cNvSpPr txBox="1">
            <a:spLocks noChangeArrowheads="1"/>
          </p:cNvSpPr>
          <p:nvPr/>
        </p:nvSpPr>
        <p:spPr bwMode="auto">
          <a:xfrm>
            <a:off x="5003358" y="5532913"/>
            <a:ext cx="4137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氣體的定溫狀態形成一條一條的等溫線！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1343663" y="4666090"/>
            <a:ext cx="22361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2334263" y="458989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8" name="Text Box 12"/>
              <p:cNvSpPr txBox="1">
                <a:spLocks noChangeArrowheads="1"/>
              </p:cNvSpPr>
              <p:nvPr/>
            </p:nvSpPr>
            <p:spPr bwMode="auto">
              <a:xfrm>
                <a:off x="3705863" y="4451778"/>
                <a:ext cx="762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en-US" altLang="zh-TW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58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863" y="4451778"/>
                <a:ext cx="762000" cy="366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751040" y="4208890"/>
            <a:ext cx="1497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定溫狀態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4810177" y="4437490"/>
            <a:ext cx="946126" cy="381000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4593" name="文字方塊 16"/>
          <p:cNvSpPr txBox="1">
            <a:spLocks noChangeArrowheads="1"/>
          </p:cNvSpPr>
          <p:nvPr/>
        </p:nvSpPr>
        <p:spPr bwMode="auto">
          <a:xfrm>
            <a:off x="4741347" y="2388201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Van der Waals </a:t>
            </a:r>
            <a:r>
              <a:rPr lang="zh-TW" altLang="en-US" sz="1800" dirty="0">
                <a:cs typeface="Times New Roman" pitchFamily="18" charset="0"/>
              </a:rPr>
              <a:t>氣體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41600" y="688975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狀態方程式</a:t>
            </a: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3879863" y="685800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 of State</a:t>
            </a:r>
            <a:endParaRPr lang="zh-TW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539204" y="1219200"/>
                <a:ext cx="138995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204" y="1219200"/>
                <a:ext cx="138995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459523" y="1787372"/>
                <a:ext cx="12192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523" y="1787372"/>
                <a:ext cx="12192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451316" y="2232904"/>
                <a:ext cx="2895600" cy="720325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𝑛𝑏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316" y="2232904"/>
                <a:ext cx="2895600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A358AC9-D9F3-FD07-41FA-CBA456F54BD8}"/>
              </a:ext>
            </a:extLst>
          </p:cNvPr>
          <p:cNvSpPr txBox="1"/>
          <p:nvPr/>
        </p:nvSpPr>
        <p:spPr>
          <a:xfrm>
            <a:off x="151660" y="5525584"/>
            <a:ext cx="492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固體的定溫狀態就一個點，沒有可以變化的</a:t>
            </a:r>
            <a:r>
              <a:rPr lang="en-US" dirty="0"/>
              <a:t>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6F6D3-64E8-9EA4-8D05-5C1CE4CBDA71}"/>
              </a:ext>
            </a:extLst>
          </p:cNvPr>
          <p:cNvSpPr txBox="1"/>
          <p:nvPr/>
        </p:nvSpPr>
        <p:spPr>
          <a:xfrm>
            <a:off x="5003358" y="5894579"/>
            <a:ext cx="316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壓力與體積可以連動變化的</a:t>
            </a:r>
            <a:r>
              <a:rPr lang="en-US" dirty="0"/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hia-Hung Chang\Downloads\Data\Knight\Media\Chapter17\Images\17_10Figure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2"/>
          <a:stretch>
            <a:fillRect/>
          </a:stretch>
        </p:blipFill>
        <p:spPr bwMode="auto">
          <a:xfrm>
            <a:off x="2819400" y="914400"/>
            <a:ext cx="33083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3124200" y="3810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固體的熱力學第一定律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1798638" y="3657600"/>
            <a:ext cx="673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在熱過程中，系統進行熱量交換，熱量的進出造成內能的變化。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286000" y="5702105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3810000" y="56259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8" name="Text Box 9"/>
              <p:cNvSpPr txBox="1">
                <a:spLocks noChangeArrowheads="1"/>
              </p:cNvSpPr>
              <p:nvPr/>
            </p:nvSpPr>
            <p:spPr bwMode="auto">
              <a:xfrm>
                <a:off x="6477000" y="5473505"/>
                <a:ext cx="762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sz="1800" i="1" dirty="0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en-US" altLang="zh-TW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60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5473505"/>
                <a:ext cx="762000" cy="3667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3733800" y="5244905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狀態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1" name="Text Box 3"/>
              <p:cNvSpPr txBox="1">
                <a:spLocks noChangeArrowheads="1"/>
              </p:cNvSpPr>
              <p:nvPr/>
            </p:nvSpPr>
            <p:spPr bwMode="auto">
              <a:xfrm>
                <a:off x="2590800" y="4787706"/>
                <a:ext cx="1066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𝑇</m:t>
                    </m:r>
                  </m:oMath>
                </a14:m>
                <a:r>
                  <a:rPr lang="en-US" altLang="zh-TW" sz="1800" dirty="0"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cs typeface="Times New Roman" pitchFamily="18" charset="0"/>
                  </a:rPr>
                  <a:t>溫度</a:t>
                </a:r>
              </a:p>
            </p:txBody>
          </p:sp>
        </mc:Choice>
        <mc:Fallback xmlns="">
          <p:sp>
            <p:nvSpPr>
              <p:cNvPr id="256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787706"/>
                <a:ext cx="1066800" cy="366713"/>
              </a:xfrm>
              <a:prstGeom prst="rect">
                <a:avLst/>
              </a:prstGeom>
              <a:blipFill>
                <a:blip r:embed="rId4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2" name="Line 5"/>
          <p:cNvSpPr>
            <a:spLocks noChangeShapeType="1"/>
          </p:cNvSpPr>
          <p:nvPr/>
        </p:nvSpPr>
        <p:spPr bwMode="auto">
          <a:xfrm>
            <a:off x="3429000" y="5016306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4" name="Text Box 3"/>
              <p:cNvSpPr txBox="1">
                <a:spLocks noChangeArrowheads="1"/>
              </p:cNvSpPr>
              <p:nvPr/>
            </p:nvSpPr>
            <p:spPr bwMode="auto">
              <a:xfrm>
                <a:off x="5181600" y="4787705"/>
                <a:ext cx="1066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en-US" altLang="zh-TW" sz="1800" i="0" baseline="-25000" dirty="0" err="1">
                        <a:latin typeface="Cambria Math"/>
                        <a:cs typeface="Times New Roman" pitchFamily="18" charset="0"/>
                      </a:rPr>
                      <m:t>int</m:t>
                    </m:r>
                  </m:oMath>
                </a14:m>
                <a:r>
                  <a:rPr lang="en-US" altLang="zh-TW" sz="18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cs typeface="Times New Roman" pitchFamily="18" charset="0"/>
                  </a:rPr>
                  <a:t>內能</a:t>
                </a:r>
              </a:p>
            </p:txBody>
          </p:sp>
        </mc:Choice>
        <mc:Fallback xmlns="">
          <p:sp>
            <p:nvSpPr>
              <p:cNvPr id="256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4787705"/>
                <a:ext cx="1066800" cy="366713"/>
              </a:xfrm>
              <a:prstGeom prst="rect">
                <a:avLst/>
              </a:prstGeom>
              <a:blipFill>
                <a:blip r:embed="rId5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6" name="文字方塊 17"/>
          <p:cNvSpPr txBox="1">
            <a:spLocks noChangeArrowheads="1"/>
          </p:cNvSpPr>
          <p:nvPr/>
        </p:nvSpPr>
        <p:spPr bwMode="auto">
          <a:xfrm>
            <a:off x="1798638" y="4112517"/>
            <a:ext cx="670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每一個狀態只有一個內能！內能是溫度的函數。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798638" y="5981476"/>
            <a:ext cx="6735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因此在熱過程中，熱量交換會造成溫度的變化。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810000" y="3124200"/>
                <a:ext cx="1254176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124200"/>
                <a:ext cx="12541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391400" y="5468685"/>
                <a:ext cx="942176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468685"/>
                <a:ext cx="94217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82688" y="1015500"/>
            <a:ext cx="7732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兩個熱座標決定狀態，一個狀態必定只有一個確定的、特定的內能值！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192588" y="1514476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狀態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363788" y="1743076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4954588" y="174307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868988" y="1507004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熱座標 </a:t>
            </a:r>
          </a:p>
        </p:txBody>
      </p:sp>
      <p:sp>
        <p:nvSpPr>
          <p:cNvPr id="26632" name="Text Box 4"/>
          <p:cNvSpPr txBox="1">
            <a:spLocks noChangeArrowheads="1"/>
          </p:cNvSpPr>
          <p:nvPr/>
        </p:nvSpPr>
        <p:spPr bwMode="auto">
          <a:xfrm>
            <a:off x="3125788" y="490538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氣體的熱力學第一定律</a:t>
            </a:r>
          </a:p>
        </p:txBody>
      </p:sp>
      <p:pic>
        <p:nvPicPr>
          <p:cNvPr id="26636" name="Picture 6" descr="F2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>
            <a:fillRect/>
          </a:stretch>
        </p:blipFill>
        <p:spPr bwMode="auto">
          <a:xfrm>
            <a:off x="1193977" y="2025416"/>
            <a:ext cx="28209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文字方塊 13"/>
          <p:cNvSpPr txBox="1">
            <a:spLocks noChangeArrowheads="1"/>
          </p:cNvSpPr>
          <p:nvPr/>
        </p:nvSpPr>
        <p:spPr bwMode="auto">
          <a:xfrm>
            <a:off x="4083087" y="2250635"/>
            <a:ext cx="4857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每一個點必定有一個確定的、特定的內能！</a:t>
            </a:r>
          </a:p>
        </p:txBody>
      </p:sp>
      <p:sp>
        <p:nvSpPr>
          <p:cNvPr id="26638" name="Text Box 3"/>
          <p:cNvSpPr txBox="1">
            <a:spLocks noChangeArrowheads="1"/>
          </p:cNvSpPr>
          <p:nvPr/>
        </p:nvSpPr>
        <p:spPr bwMode="auto">
          <a:xfrm>
            <a:off x="1220788" y="1514476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1800" baseline="-25000"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zh-TW" altLang="en-US" sz="1800">
                <a:cs typeface="Times New Roman" pitchFamily="18" charset="0"/>
              </a:rPr>
              <a:t>內能</a:t>
            </a:r>
          </a:p>
        </p:txBody>
      </p:sp>
      <p:sp>
        <p:nvSpPr>
          <p:cNvPr id="26640" name="矩形 12"/>
          <p:cNvSpPr>
            <a:spLocks noChangeArrowheads="1"/>
          </p:cNvSpPr>
          <p:nvPr/>
        </p:nvSpPr>
        <p:spPr bwMode="auto">
          <a:xfrm>
            <a:off x="1191155" y="4920836"/>
            <a:ext cx="346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內能為壓力與體積的一個函數。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2789010" y="4430268"/>
                <a:ext cx="5562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1"/>
                    </a:solidFill>
                  </a:rPr>
                  <a:t>兩個熱座標的組合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對應</a:t>
                </a:r>
                <a:r>
                  <a:rPr lang="zh-TW" altLang="en-US" sz="1800" dirty="0"/>
                  <a:t>一內能。</a:t>
                </a:r>
                <a:endParaRPr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9010" y="4430268"/>
                <a:ext cx="5562600" cy="369332"/>
              </a:xfrm>
              <a:prstGeom prst="rect">
                <a:avLst/>
              </a:prstGeom>
              <a:blipFill>
                <a:blip r:embed="rId3"/>
                <a:stretch>
                  <a:fillRect l="-91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4"/>
          <p:cNvSpPr txBox="1">
            <a:spLocks noChangeArrowheads="1"/>
          </p:cNvSpPr>
          <p:nvPr/>
        </p:nvSpPr>
        <p:spPr bwMode="auto">
          <a:xfrm>
            <a:off x="1191155" y="5370099"/>
            <a:ext cx="6132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內能函數控制了氣體在達到熱平衡的過程中的熱量交換！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934200" y="1495470"/>
                <a:ext cx="79458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495470"/>
                <a:ext cx="79458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275681" y="4430268"/>
                <a:ext cx="1516505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81" y="4430268"/>
                <a:ext cx="1516505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523702" y="4920836"/>
                <a:ext cx="164070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702" y="4920836"/>
                <a:ext cx="1640706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8" descr="F19_01">
            <a:extLst>
              <a:ext uri="{FF2B5EF4-FFF2-40B4-BE49-F238E27FC236}">
                <a16:creationId xmlns:a16="http://schemas.microsoft.com/office/drawing/2014/main" id="{B8BB7309-720C-FCC3-6351-3D75291D4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4" b="8696"/>
          <a:stretch/>
        </p:blipFill>
        <p:spPr bwMode="auto">
          <a:xfrm>
            <a:off x="6849070" y="2989415"/>
            <a:ext cx="1913929" cy="22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7A75BD-7246-6AAA-FF8E-4C674D1569E1}"/>
              </a:ext>
            </a:extLst>
          </p:cNvPr>
          <p:cNvSpPr/>
          <p:nvPr/>
        </p:nvSpPr>
        <p:spPr>
          <a:xfrm>
            <a:off x="8229600" y="4159016"/>
            <a:ext cx="533399" cy="761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FC028-EB0E-4E7D-5875-4AB56FFCA036}"/>
                  </a:ext>
                </a:extLst>
              </p:cNvPr>
              <p:cNvSpPr txBox="1"/>
              <p:nvPr/>
            </p:nvSpPr>
            <p:spPr>
              <a:xfrm>
                <a:off x="1182688" y="5867877"/>
                <a:ext cx="4212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圖</m:t>
                    </m:r>
                  </m:oMath>
                </a14:m>
                <a:r>
                  <a:rPr lang="en-US" dirty="0"/>
                  <a:t>上</a:t>
                </a:r>
                <a:r>
                  <a:rPr lang="en-US" dirty="0" err="1"/>
                  <a:t>可以畫出等內能線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4FC028-EB0E-4E7D-5875-4AB56FFCA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88" y="5867877"/>
                <a:ext cx="4212307" cy="369332"/>
              </a:xfrm>
              <a:prstGeom prst="rect">
                <a:avLst/>
              </a:prstGeom>
              <a:blipFill>
                <a:blip r:embed="rId15"/>
                <a:stretch>
                  <a:fillRect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  <p:bldP spid="17" grpId="0"/>
      <p:bldP spid="18" grpId="0"/>
      <p:bldP spid="20" grpId="0" animBg="1"/>
      <p:bldP spid="21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2" name="Text Box 18"/>
              <p:cNvSpPr txBox="1">
                <a:spLocks noChangeArrowheads="1"/>
              </p:cNvSpPr>
              <p:nvPr/>
            </p:nvSpPr>
            <p:spPr bwMode="auto">
              <a:xfrm>
                <a:off x="1055563" y="1655477"/>
                <a:ext cx="2867149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1800" dirty="0"/>
                  <a:t>由起始條件決定</a:t>
                </a:r>
              </a:p>
            </p:txBody>
          </p:sp>
        </mc:Choice>
        <mc:Fallback xmlns="">
          <p:sp>
            <p:nvSpPr>
              <p:cNvPr id="1844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5563" y="1655477"/>
                <a:ext cx="2867149" cy="366713"/>
              </a:xfrm>
              <a:prstGeom prst="rect">
                <a:avLst/>
              </a:prstGeom>
              <a:blipFill>
                <a:blip r:embed="rId2"/>
                <a:stretch>
                  <a:fillRect t="-3333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7" name="Text Box 23"/>
          <p:cNvSpPr txBox="1">
            <a:spLocks noChangeArrowheads="1"/>
          </p:cNvSpPr>
          <p:nvPr/>
        </p:nvSpPr>
        <p:spPr bwMode="auto">
          <a:xfrm>
            <a:off x="1042988" y="5117306"/>
            <a:ext cx="7272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這個函數同時滿足運動方程式以及兩個起始條件，因此是唯一的解！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1041401" y="5693569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</a:rPr>
              <a:t>不用再找了！</a:t>
            </a:r>
          </a:p>
        </p:txBody>
      </p:sp>
      <p:pic>
        <p:nvPicPr>
          <p:cNvPr id="14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5436096" y="667767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D6B1507-5D57-E74F-AC34-85B15879C798}"/>
                  </a:ext>
                </a:extLst>
              </p:cNvPr>
              <p:cNvSpPr/>
              <p:nvPr/>
            </p:nvSpPr>
            <p:spPr>
              <a:xfrm>
                <a:off x="1041401" y="541254"/>
                <a:ext cx="2768450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D6B1507-5D57-E74F-AC34-85B15879C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1" y="541254"/>
                <a:ext cx="27684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690ACC6-5F70-624E-BC59-606F33CACDD0}"/>
                  </a:ext>
                </a:extLst>
              </p:cNvPr>
              <p:cNvSpPr/>
              <p:nvPr/>
            </p:nvSpPr>
            <p:spPr>
              <a:xfrm>
                <a:off x="1055564" y="1157587"/>
                <a:ext cx="3335657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690ACC6-5F70-624E-BC59-606F33CAC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64" y="1157587"/>
                <a:ext cx="333565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98EE836-9FB9-024C-94A8-33E27B092821}"/>
                  </a:ext>
                </a:extLst>
              </p:cNvPr>
              <p:cNvSpPr/>
              <p:nvPr/>
            </p:nvSpPr>
            <p:spPr>
              <a:xfrm>
                <a:off x="1055564" y="2122104"/>
                <a:ext cx="1885388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98EE836-9FB9-024C-94A8-33E27B092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64" y="2122104"/>
                <a:ext cx="188538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927B83D-6CD1-8E49-9CB9-9C1005D67ACD}"/>
                  </a:ext>
                </a:extLst>
              </p:cNvPr>
              <p:cNvSpPr/>
              <p:nvPr/>
            </p:nvSpPr>
            <p:spPr>
              <a:xfrm>
                <a:off x="1041401" y="2736303"/>
                <a:ext cx="2018431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927B83D-6CD1-8E49-9CB9-9C1005D67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1" y="2736303"/>
                <a:ext cx="201843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B8576BF-2F25-0B43-9766-C5CD5848357F}"/>
                  </a:ext>
                </a:extLst>
              </p:cNvPr>
              <p:cNvSpPr/>
              <p:nvPr/>
            </p:nvSpPr>
            <p:spPr>
              <a:xfrm>
                <a:off x="3209168" y="2755914"/>
                <a:ext cx="1182053" cy="6179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B8576BF-2F25-0B43-9766-C5CD58483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168" y="2755914"/>
                <a:ext cx="1182053" cy="617926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E9F8ABA-208C-0C41-B49B-B9D01A0FCF5A}"/>
                  </a:ext>
                </a:extLst>
              </p:cNvPr>
              <p:cNvSpPr/>
              <p:nvPr/>
            </p:nvSpPr>
            <p:spPr>
              <a:xfrm>
                <a:off x="1041401" y="4273438"/>
                <a:ext cx="2986010" cy="6199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E9F8ABA-208C-0C41-B49B-B9D01A0FC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1" y="4273438"/>
                <a:ext cx="2986010" cy="619978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9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80920" grpId="0"/>
      <p:bldP spid="17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11"/>
          <p:cNvSpPr>
            <a:spLocks noChangeShapeType="1"/>
          </p:cNvSpPr>
          <p:nvPr/>
        </p:nvSpPr>
        <p:spPr bwMode="auto">
          <a:xfrm flipH="1">
            <a:off x="4475629" y="296253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1" name="Line 12"/>
          <p:cNvSpPr>
            <a:spLocks noChangeShapeType="1"/>
          </p:cNvSpPr>
          <p:nvPr/>
        </p:nvSpPr>
        <p:spPr bwMode="auto">
          <a:xfrm>
            <a:off x="4475629" y="364833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2" name="Line 13"/>
          <p:cNvSpPr>
            <a:spLocks noChangeShapeType="1"/>
          </p:cNvSpPr>
          <p:nvPr/>
        </p:nvSpPr>
        <p:spPr bwMode="auto">
          <a:xfrm flipV="1">
            <a:off x="4780429" y="296253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3" name="Rectangle 14"/>
          <p:cNvSpPr>
            <a:spLocks noChangeArrowheads="1"/>
          </p:cNvSpPr>
          <p:nvPr/>
        </p:nvSpPr>
        <p:spPr bwMode="auto">
          <a:xfrm>
            <a:off x="4475629" y="3343537"/>
            <a:ext cx="3048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Text Box 15"/>
              <p:cNvSpPr txBox="1">
                <a:spLocks noChangeArrowheads="1"/>
              </p:cNvSpPr>
              <p:nvPr/>
            </p:nvSpPr>
            <p:spPr bwMode="auto">
              <a:xfrm>
                <a:off x="4780429" y="3267337"/>
                <a:ext cx="685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altLang="zh-TW" sz="1800" b="0" i="0" baseline="-25000" dirty="0" err="1">
                          <a:latin typeface="Cambria Math"/>
                        </a:rPr>
                        <m:t>int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 </m:t>
                      </m:r>
                      <m:r>
                        <a:rPr lang="en-US" altLang="zh-TW" sz="1800" b="0" i="1" baseline="-25000" dirty="0" err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zh-TW" sz="1800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7654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0429" y="3267337"/>
                <a:ext cx="685800" cy="366713"/>
              </a:xfrm>
              <a:prstGeom prst="rect">
                <a:avLst/>
              </a:prstGeom>
              <a:blipFill rotWithShape="1">
                <a:blip r:embed="rId2"/>
                <a:stretch>
                  <a:fillRect b="-1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5" name="Line 16"/>
          <p:cNvSpPr>
            <a:spLocks noChangeShapeType="1"/>
          </p:cNvSpPr>
          <p:nvPr/>
        </p:nvSpPr>
        <p:spPr bwMode="auto">
          <a:xfrm flipH="1">
            <a:off x="7599829" y="303873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6" name="Line 17"/>
          <p:cNvSpPr>
            <a:spLocks noChangeShapeType="1"/>
          </p:cNvSpPr>
          <p:nvPr/>
        </p:nvSpPr>
        <p:spPr bwMode="auto">
          <a:xfrm>
            <a:off x="7599829" y="372453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7" name="Line 18"/>
          <p:cNvSpPr>
            <a:spLocks noChangeShapeType="1"/>
          </p:cNvSpPr>
          <p:nvPr/>
        </p:nvSpPr>
        <p:spPr bwMode="auto">
          <a:xfrm flipV="1">
            <a:off x="7904629" y="3038737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8" name="Rectangle 19"/>
          <p:cNvSpPr>
            <a:spLocks noChangeArrowheads="1"/>
          </p:cNvSpPr>
          <p:nvPr/>
        </p:nvSpPr>
        <p:spPr bwMode="auto">
          <a:xfrm>
            <a:off x="7599829" y="3267337"/>
            <a:ext cx="304800" cy="4572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9" name="Text Box 20"/>
              <p:cNvSpPr txBox="1">
                <a:spLocks noChangeArrowheads="1"/>
              </p:cNvSpPr>
              <p:nvPr/>
            </p:nvSpPr>
            <p:spPr bwMode="auto">
              <a:xfrm>
                <a:off x="7904629" y="3281624"/>
                <a:ext cx="685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altLang="zh-TW" sz="1800" b="0" i="0" baseline="-25000" dirty="0" err="1">
                          <a:latin typeface="Cambria Math"/>
                        </a:rPr>
                        <m:t>in</m:t>
                      </m:r>
                      <m:r>
                        <a:rPr lang="en-US" altLang="zh-TW" sz="1800" b="0" i="1" baseline="-25000" dirty="0" err="1">
                          <a:latin typeface="Cambria Math"/>
                        </a:rPr>
                        <m:t>𝑡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 </m:t>
                      </m:r>
                      <m:r>
                        <a:rPr lang="en-US" altLang="zh-TW" sz="1800" b="0" i="1" baseline="-25000" dirty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altLang="zh-TW" sz="1800" i="1" baseline="-25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765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4629" y="3281624"/>
                <a:ext cx="685800" cy="366713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1" name="AutoShape 23"/>
          <p:cNvSpPr>
            <a:spLocks noChangeArrowheads="1"/>
          </p:cNvSpPr>
          <p:nvPr/>
        </p:nvSpPr>
        <p:spPr bwMode="auto">
          <a:xfrm>
            <a:off x="5008532" y="2081865"/>
            <a:ext cx="381000" cy="7620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FFF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7663" name="Line 25"/>
          <p:cNvSpPr>
            <a:spLocks noChangeShapeType="1"/>
          </p:cNvSpPr>
          <p:nvPr/>
        </p:nvSpPr>
        <p:spPr bwMode="auto">
          <a:xfrm>
            <a:off x="5694829" y="3495937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65" name="AutoShape 23"/>
          <p:cNvSpPr>
            <a:spLocks noChangeArrowheads="1"/>
          </p:cNvSpPr>
          <p:nvPr/>
        </p:nvSpPr>
        <p:spPr bwMode="auto">
          <a:xfrm flipV="1">
            <a:off x="3942229" y="2200537"/>
            <a:ext cx="381000" cy="3810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FFFA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pic>
        <p:nvPicPr>
          <p:cNvPr id="27666" name="Picture 4" descr="F18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881960" y="1580682"/>
            <a:ext cx="18684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文字方塊 13"/>
          <p:cNvSpPr txBox="1">
            <a:spLocks noChangeArrowheads="1"/>
          </p:cNvSpPr>
          <p:nvPr/>
        </p:nvSpPr>
        <p:spPr bwMode="auto">
          <a:xfrm>
            <a:off x="2519160" y="1027360"/>
            <a:ext cx="5979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1800" dirty="0"/>
              <a:t>熱與功都會造成內能的變化！兩者本質相同，可以加總！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8" name="文字方塊 1"/>
              <p:cNvSpPr txBox="1">
                <a:spLocks noChangeArrowheads="1"/>
              </p:cNvSpPr>
              <p:nvPr/>
            </p:nvSpPr>
            <p:spPr bwMode="auto">
              <a:xfrm>
                <a:off x="2519159" y="553611"/>
                <a:ext cx="46234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氣體與固體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int</m:t>
                        </m:r>
                      </m:sub>
                    </m:sSub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不同：</a:t>
                </a:r>
              </a:p>
            </p:txBody>
          </p:sp>
        </mc:Choice>
        <mc:Fallback xmlns="">
          <p:sp>
            <p:nvSpPr>
              <p:cNvPr id="27668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9159" y="553611"/>
                <a:ext cx="4623469" cy="369332"/>
              </a:xfrm>
              <a:prstGeom prst="rect">
                <a:avLst/>
              </a:prstGeom>
              <a:blipFill>
                <a:blip r:embed="rId5"/>
                <a:stretch>
                  <a:fillRect l="-1096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9" name="Text Box 8"/>
          <p:cNvSpPr txBox="1">
            <a:spLocks noChangeArrowheads="1"/>
          </p:cNvSpPr>
          <p:nvPr/>
        </p:nvSpPr>
        <p:spPr bwMode="auto">
          <a:xfrm>
            <a:off x="846043" y="4484449"/>
            <a:ext cx="7635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在熱過程中，系統進行的熱量交換，及所作的功，造成內能的變化。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713118" y="4055272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氣體的熱力學第一定律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654868" y="4055827"/>
                <a:ext cx="172207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868" y="4055827"/>
                <a:ext cx="1722074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942229" y="1579247"/>
                <a:ext cx="381000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229" y="1579247"/>
                <a:ext cx="3810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003084" y="1551975"/>
                <a:ext cx="350474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84" y="1551975"/>
                <a:ext cx="350474" cy="369332"/>
              </a:xfrm>
              <a:prstGeom prst="rect">
                <a:avLst/>
              </a:prstGeom>
              <a:blipFill>
                <a:blip r:embed="rId8"/>
                <a:stretch>
                  <a:fillRect l="-3571" b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950639" y="5826381"/>
                <a:ext cx="205626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𝑑𝑄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𝑃𝑑𝑉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639" y="5826381"/>
                <a:ext cx="2056269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894229" y="5394435"/>
                <a:ext cx="5657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zh-TW" altLang="en-US" dirty="0"/>
                  <a:t>可以表示為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𝑃</m:t>
                    </m:r>
                    <m:r>
                      <a:rPr lang="en-US" altLang="zh-TW" b="0" i="1" dirty="0" smtClean="0">
                        <a:latin typeface="Cambria Math"/>
                      </a:rPr>
                      <m:t>𝑑𝑉</m:t>
                    </m:r>
                  </m:oMath>
                </a14:m>
                <a:r>
                  <a:rPr lang="zh-TW" altLang="en-US" dirty="0"/>
                  <a:t>，此式可以以微分形式表示為：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29" y="5394435"/>
                <a:ext cx="5657850" cy="369332"/>
              </a:xfrm>
              <a:prstGeom prst="rect">
                <a:avLst/>
              </a:prstGeom>
              <a:blipFill>
                <a:blip r:embed="rId10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>
            <a:off x="4940673" y="5957259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91988" y="6363267"/>
                <a:ext cx="8325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注意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𝑑𝑄</m:t>
                    </m:r>
                  </m:oMath>
                </a14:m>
                <a:r>
                  <a:rPr lang="zh-TW" altLang="en-US" dirty="0"/>
                  <a:t>如同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𝑑𝑊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𝑃𝑑𝑉</m:t>
                    </m:r>
                  </m:oMath>
                </a14:m>
                <a:r>
                  <a:rPr lang="zh-TW" altLang="en-US" dirty="0"/>
                  <a:t>，並不是一個狀態物理量函數的差，只是微小熱量交換！</a:t>
                </a: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88" y="6363267"/>
                <a:ext cx="8325972" cy="369332"/>
              </a:xfrm>
              <a:prstGeom prst="rect">
                <a:avLst/>
              </a:prstGeom>
              <a:blipFill>
                <a:blip r:embed="rId11"/>
                <a:stretch>
                  <a:fillRect l="-610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/>
          <p:cNvCxnSpPr/>
          <p:nvPr/>
        </p:nvCxnSpPr>
        <p:spPr>
          <a:xfrm>
            <a:off x="1493745" y="6506738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2255745" y="6506738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806F23-EB01-F54B-92C1-0E8A330598C4}"/>
              </a:ext>
            </a:extLst>
          </p:cNvPr>
          <p:cNvSpPr txBox="1"/>
          <p:nvPr/>
        </p:nvSpPr>
        <p:spPr>
          <a:xfrm>
            <a:off x="881960" y="4896879"/>
            <a:ext cx="702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吸熱後如果有作等值的功，內能不會變，溫度就可能不變。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/>
      <p:bldP spid="26" grpId="0" animBg="1"/>
      <p:bldP spid="2" grpId="0"/>
      <p:bldP spid="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524000" y="12192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定容過程的熱交換：</a:t>
            </a:r>
            <a:endParaRPr lang="zh-TW" altLang="en-US" sz="1800"/>
          </a:p>
        </p:txBody>
      </p:sp>
      <p:pic>
        <p:nvPicPr>
          <p:cNvPr id="40964" name="Picture 7" descr="F19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2" b="10526"/>
          <a:stretch>
            <a:fillRect/>
          </a:stretch>
        </p:blipFill>
        <p:spPr bwMode="auto">
          <a:xfrm>
            <a:off x="5257800" y="1219200"/>
            <a:ext cx="2405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文字方塊 5"/>
          <p:cNvSpPr txBox="1">
            <a:spLocks noChangeArrowheads="1"/>
          </p:cNvSpPr>
          <p:nvPr/>
        </p:nvSpPr>
        <p:spPr bwMode="auto">
          <a:xfrm>
            <a:off x="1524000" y="23622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定容的熱交換即是內能差！</a:t>
            </a:r>
          </a:p>
        </p:txBody>
      </p:sp>
      <p:pic>
        <p:nvPicPr>
          <p:cNvPr id="40966" name="Picture 15" descr="F19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52341" b="8086"/>
          <a:stretch>
            <a:fillRect/>
          </a:stretch>
        </p:blipFill>
        <p:spPr bwMode="auto">
          <a:xfrm>
            <a:off x="5257800" y="3429000"/>
            <a:ext cx="23891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4"/>
          <p:cNvSpPr txBox="1">
            <a:spLocks noChangeArrowheads="1"/>
          </p:cNvSpPr>
          <p:nvPr/>
        </p:nvSpPr>
        <p:spPr bwMode="auto">
          <a:xfrm>
            <a:off x="1524000" y="32004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定壓過程的熱交換：</a:t>
            </a:r>
            <a:endParaRPr lang="zh-TW" altLang="en-US" sz="1800"/>
          </a:p>
        </p:txBody>
      </p:sp>
      <p:sp>
        <p:nvSpPr>
          <p:cNvPr id="40969" name="文字方塊 9"/>
          <p:cNvSpPr txBox="1">
            <a:spLocks noChangeArrowheads="1"/>
          </p:cNvSpPr>
          <p:nvPr/>
        </p:nvSpPr>
        <p:spPr bwMode="auto">
          <a:xfrm>
            <a:off x="1524000" y="44196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定壓的熱交換即是焓差！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600200" y="1764268"/>
                <a:ext cx="117661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764268"/>
                <a:ext cx="117661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600201" y="3810000"/>
                <a:ext cx="2590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int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𝑃𝑉</m:t>
                          </m:r>
                          <m:r>
                            <m:rPr>
                              <m:nor/>
                            </m:rPr>
                            <a:rPr lang="zh-TW" altLang="en-US" i="1" dirty="0"/>
                            <m:t> 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≡∆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𝐻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3810000"/>
                <a:ext cx="2590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959080" y="1891876"/>
            <a:ext cx="5365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但比熱與路徑有關。</a:t>
            </a:r>
            <a:r>
              <a:rPr lang="en-TW" sz="1800" dirty="0"/>
              <a:t>同樣溫度變化對應不同熱量。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43011" name="Object 7"/>
          <p:cNvGraphicFramePr>
            <a:graphicFrameLocks noChangeAspect="1"/>
          </p:cNvGraphicFramePr>
          <p:nvPr/>
        </p:nvGraphicFramePr>
        <p:xfrm>
          <a:off x="990600" y="3200400"/>
          <a:ext cx="1524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838200" imgH="228600" progId="Equation.3">
                  <p:embed/>
                </p:oleObj>
              </mc:Choice>
              <mc:Fallback>
                <p:oleObj name="方程式" r:id="rId2" imgW="838200" imgH="228600" progId="Equation.3">
                  <p:embed/>
                  <p:pic>
                    <p:nvPicPr>
                      <p:cNvPr id="430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1524000" cy="415925"/>
                      </a:xfrm>
                      <a:prstGeom prst="rect">
                        <a:avLst/>
                      </a:prstGeom>
                      <a:solidFill>
                        <a:srgbClr val="FFFA87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959081" y="2743199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定容過程</a:t>
            </a:r>
          </a:p>
        </p:txBody>
      </p:sp>
      <p:graphicFrame>
        <p:nvGraphicFramePr>
          <p:cNvPr id="43014" name="Object 12"/>
          <p:cNvGraphicFramePr>
            <a:graphicFrameLocks noChangeAspect="1"/>
          </p:cNvGraphicFramePr>
          <p:nvPr/>
        </p:nvGraphicFramePr>
        <p:xfrm>
          <a:off x="990600" y="5029200"/>
          <a:ext cx="1501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825142" imgH="215806" progId="Equation.3">
                  <p:embed/>
                </p:oleObj>
              </mc:Choice>
              <mc:Fallback>
                <p:oleObj name="方程式" r:id="rId4" imgW="825142" imgH="215806" progId="Equation.3">
                  <p:embed/>
                  <p:pic>
                    <p:nvPicPr>
                      <p:cNvPr id="430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1501775" cy="393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14"/>
          <p:cNvSpPr txBox="1">
            <a:spLocks noChangeArrowheads="1"/>
          </p:cNvSpPr>
          <p:nvPr/>
        </p:nvSpPr>
        <p:spPr bwMode="auto">
          <a:xfrm>
            <a:off x="959081" y="4582173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定壓過程</a:t>
            </a:r>
          </a:p>
        </p:txBody>
      </p:sp>
      <p:pic>
        <p:nvPicPr>
          <p:cNvPr id="43017" name="Picture 16" descr="21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65" y="307539"/>
            <a:ext cx="2301636" cy="2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018" name="文字方塊 10"/>
              <p:cNvSpPr txBox="1">
                <a:spLocks noChangeArrowheads="1"/>
              </p:cNvSpPr>
              <p:nvPr/>
            </p:nvSpPr>
            <p:spPr bwMode="auto">
              <a:xfrm>
                <a:off x="962890" y="457200"/>
                <a:ext cx="38377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氣體也可以定義莫耳比熱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43018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890" y="457200"/>
                <a:ext cx="3837709" cy="369332"/>
              </a:xfrm>
              <a:prstGeom prst="rect">
                <a:avLst/>
              </a:prstGeom>
              <a:blipFill>
                <a:blip r:embed="rId7"/>
                <a:stretch>
                  <a:fillRect l="-990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9" name="Picture 12" descr="D:\Dropbox\Documents\課程\YoungTextBook\Images\Chapter19\A_Images\A_Figures_and_Photos\19_18_Figure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/>
          <a:stretch>
            <a:fillRect/>
          </a:stretch>
        </p:blipFill>
        <p:spPr bwMode="auto">
          <a:xfrm>
            <a:off x="7010400" y="2743181"/>
            <a:ext cx="17748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3" descr="D:\Dropbox\Documents\課程\YoungTextBook\Images\Chapter19\A_Images\A_Figures_and_Photos\19_18_Figure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b="729"/>
          <a:stretch>
            <a:fillRect/>
          </a:stretch>
        </p:blipFill>
        <p:spPr bwMode="auto">
          <a:xfrm>
            <a:off x="7029449" y="4704075"/>
            <a:ext cx="1736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743200" y="3200400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200400"/>
                <a:ext cx="13716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743200" y="5029200"/>
                <a:ext cx="127936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029200"/>
                <a:ext cx="1279364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476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0">
            <a:extLst>
              <a:ext uri="{FF2B5EF4-FFF2-40B4-BE49-F238E27FC236}">
                <a16:creationId xmlns:a16="http://schemas.microsoft.com/office/drawing/2014/main" id="{56E20887-CC6A-1045-A9A7-3A786FF72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91" y="2307842"/>
            <a:ext cx="28817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有兩個比熱特別有用。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A7F9F-5272-214B-BA48-9B9709590856}"/>
              </a:ext>
            </a:extLst>
          </p:cNvPr>
          <p:cNvSpPr txBox="1"/>
          <p:nvPr/>
        </p:nvSpPr>
        <p:spPr>
          <a:xfrm>
            <a:off x="959080" y="835581"/>
            <a:ext cx="506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單位莫耳數氣體，單位溫度變化對應的熱量。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">
                <a:extLst>
                  <a:ext uri="{FF2B5EF4-FFF2-40B4-BE49-F238E27FC236}">
                    <a16:creationId xmlns:a16="http://schemas.microsoft.com/office/drawing/2014/main" id="{D2C41151-7E0F-0C44-AC3D-0BD175FD4871}"/>
                  </a:ext>
                </a:extLst>
              </p:cNvPr>
              <p:cNvSpPr txBox="1"/>
              <p:nvPr/>
            </p:nvSpPr>
            <p:spPr>
              <a:xfrm>
                <a:off x="1027883" y="1270920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𝑛𝑐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">
                <a:extLst>
                  <a:ext uri="{FF2B5EF4-FFF2-40B4-BE49-F238E27FC236}">
                    <a16:creationId xmlns:a16="http://schemas.microsoft.com/office/drawing/2014/main" id="{D2C41151-7E0F-0C44-AC3D-0BD175FD4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83" y="1270920"/>
                <a:ext cx="1371600" cy="369332"/>
              </a:xfrm>
              <a:prstGeom prst="rect">
                <a:avLst/>
              </a:prstGeom>
              <a:blipFill>
                <a:blip r:embed="rId1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5E50FE-5143-11E2-4E50-B29C1B47CE1E}"/>
              </a:ext>
            </a:extLst>
          </p:cNvPr>
          <p:cNvSpPr txBox="1"/>
          <p:nvPr/>
        </p:nvSpPr>
        <p:spPr>
          <a:xfrm>
            <a:off x="940687" y="3723014"/>
            <a:ext cx="622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每莫耳氣體，經定容過程，每單位溫度增加所吸收的熱量</a:t>
            </a:r>
            <a:r>
              <a:rPr lang="en-US" dirty="0"/>
              <a:t>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4CA21-8B7D-1F1F-1D18-3D422AD78DBB}"/>
              </a:ext>
            </a:extLst>
          </p:cNvPr>
          <p:cNvSpPr txBox="1"/>
          <p:nvPr/>
        </p:nvSpPr>
        <p:spPr>
          <a:xfrm>
            <a:off x="959080" y="5567559"/>
            <a:ext cx="622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每莫耳氣體，經定壓過程，每單位溫度增加所吸收的熱量</a:t>
            </a:r>
            <a:r>
              <a:rPr lang="en-US" dirty="0"/>
              <a:t>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文字方塊 7"/>
          <p:cNvSpPr txBox="1">
            <a:spLocks noChangeArrowheads="1"/>
          </p:cNvSpPr>
          <p:nvPr/>
        </p:nvSpPr>
        <p:spPr bwMode="auto">
          <a:xfrm>
            <a:off x="609600" y="536909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對於理想氣體：</a:t>
            </a:r>
          </a:p>
        </p:txBody>
      </p:sp>
      <p:pic>
        <p:nvPicPr>
          <p:cNvPr id="46089" name="Picture 4" descr="F18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7115013" y="3269328"/>
            <a:ext cx="1819645" cy="274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4234853" y="1000362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熱力學第一定律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1828800" y="994109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熱力學第零定律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44739" y="1482550"/>
                <a:ext cx="987322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𝑛𝑅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739" y="1482550"/>
                <a:ext cx="987322" cy="609077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6">
            <a:extLst>
              <a:ext uri="{FF2B5EF4-FFF2-40B4-BE49-F238E27FC236}">
                <a16:creationId xmlns:a16="http://schemas.microsoft.com/office/drawing/2014/main" id="{3B9333C9-A2ED-DC47-8C33-A0BFA110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799" y="2160194"/>
            <a:ext cx="6351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利用這兩個式子，即能判斷</a:t>
            </a:r>
            <a:r>
              <a:rPr lang="zh-TW" altLang="en-US" sz="1800" dirty="0">
                <a:latin typeface="新細明體" pitchFamily="18" charset="-120"/>
              </a:rPr>
              <a:t>氣體與外界是否達到熱平衡，</a:t>
            </a:r>
            <a:endParaRPr lang="en-US" altLang="zh-TW" sz="1800" dirty="0">
              <a:latin typeface="新細明體" pitchFamily="18" charset="-120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E7529-2964-4D4A-4443-EEC32261C3C3}"/>
                  </a:ext>
                </a:extLst>
              </p:cNvPr>
              <p:cNvSpPr txBox="1"/>
              <p:nvPr/>
            </p:nvSpPr>
            <p:spPr>
              <a:xfrm>
                <a:off x="1522288" y="2574629"/>
                <a:ext cx="7008440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latin typeface="新細明體" pitchFamily="18" charset="-120"/>
                  </a:rPr>
                  <a:t>以及計算在達到</a:t>
                </a:r>
                <a:r>
                  <a:rPr lang="zh-TW" altLang="en-US" sz="1800" dirty="0"/>
                  <a:t>熱平衡的熱過程中進行的、見不到的熱量交換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標楷體" pitchFamily="65" charset="-120"/>
                      </a:rPr>
                      <m:t>𝑄</m:t>
                    </m:r>
                  </m:oMath>
                </a14:m>
                <a:r>
                  <a:rPr lang="zh-TW" altLang="en-US" sz="1800" dirty="0">
                    <a:latin typeface="新細明體" pitchFamily="18" charset="-120"/>
                    <a:ea typeface="標楷體" pitchFamily="65" charset="-12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E7529-2964-4D4A-4443-EEC32261C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88" y="2574629"/>
                <a:ext cx="7008440" cy="392993"/>
              </a:xfrm>
              <a:prstGeom prst="rect">
                <a:avLst/>
              </a:prstGeom>
              <a:blipFill>
                <a:blip r:embed="rId5"/>
                <a:stretch>
                  <a:fillRect l="-906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baloon%20dream">
            <a:extLst>
              <a:ext uri="{FF2B5EF4-FFF2-40B4-BE49-F238E27FC236}">
                <a16:creationId xmlns:a16="http://schemas.microsoft.com/office/drawing/2014/main" id="{7D29F934-460B-8ACA-3982-AD1DE9B0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2" y="3265810"/>
            <a:ext cx="2060397" cy="274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39D56-1715-F109-FD41-1F790A104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013" y="3259015"/>
            <a:ext cx="4710772" cy="2753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7">
                <a:extLst>
                  <a:ext uri="{FF2B5EF4-FFF2-40B4-BE49-F238E27FC236}">
                    <a16:creationId xmlns:a16="http://schemas.microsoft.com/office/drawing/2014/main" id="{0407866E-F370-0FA0-D648-3377CCE4CA4A}"/>
                  </a:ext>
                </a:extLst>
              </p:cNvPr>
              <p:cNvSpPr txBox="1"/>
              <p:nvPr/>
            </p:nvSpPr>
            <p:spPr>
              <a:xfrm>
                <a:off x="4234853" y="1475112"/>
                <a:ext cx="2843374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𝑛𝑅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𝑛𝑅𝑇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,3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5" name="文字方塊 17">
                <a:extLst>
                  <a:ext uri="{FF2B5EF4-FFF2-40B4-BE49-F238E27FC236}">
                    <a16:creationId xmlns:a16="http://schemas.microsoft.com/office/drawing/2014/main" id="{0407866E-F370-0FA0-D648-3377CCE4C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853" y="1475112"/>
                <a:ext cx="2843374" cy="616515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E2DBDDAA-58D4-C439-8A2F-3EE05616D26B}"/>
                  </a:ext>
                </a:extLst>
              </p:cNvPr>
              <p:cNvSpPr txBox="1"/>
              <p:nvPr/>
            </p:nvSpPr>
            <p:spPr>
              <a:xfrm>
                <a:off x="7300935" y="1598703"/>
                <a:ext cx="1447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6" name="文字方塊 9">
                <a:extLst>
                  <a:ext uri="{FF2B5EF4-FFF2-40B4-BE49-F238E27FC236}">
                    <a16:creationId xmlns:a16="http://schemas.microsoft.com/office/drawing/2014/main" id="{E2DBDDAA-58D4-C439-8A2F-3EE05616D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935" y="1598703"/>
                <a:ext cx="14478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855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1676400" y="32766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單原子分子組成的理想氣體</a:t>
            </a:r>
          </a:p>
        </p:txBody>
      </p:sp>
      <p:pic>
        <p:nvPicPr>
          <p:cNvPr id="51203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5466229" y="36464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 descr="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5379850" y="4502080"/>
            <a:ext cx="10175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4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5379850" y="54102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7"/>
          <p:cNvSpPr txBox="1">
            <a:spLocks noChangeArrowheads="1"/>
          </p:cNvSpPr>
          <p:nvPr/>
        </p:nvSpPr>
        <p:spPr bwMode="auto">
          <a:xfrm>
            <a:off x="1676400" y="43434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雙原子分子組成的理想氣體</a:t>
            </a:r>
          </a:p>
        </p:txBody>
      </p:sp>
      <p:sp>
        <p:nvSpPr>
          <p:cNvPr id="51212" name="Text Box 7"/>
          <p:cNvSpPr txBox="1">
            <a:spLocks noChangeArrowheads="1"/>
          </p:cNvSpPr>
          <p:nvPr/>
        </p:nvSpPr>
        <p:spPr bwMode="auto">
          <a:xfrm>
            <a:off x="1651747" y="5354992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多原子分子組成的理想氣體</a:t>
            </a:r>
          </a:p>
        </p:txBody>
      </p:sp>
      <p:pic>
        <p:nvPicPr>
          <p:cNvPr id="51213" name="Picture 13" descr="D:\Dropbox\Documents\課程\YoungTextBook\Images\Chapter19\A_Images\B_Tables\19_01_Ta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r="51816"/>
          <a:stretch>
            <a:fillRect/>
          </a:stretch>
        </p:blipFill>
        <p:spPr bwMode="auto">
          <a:xfrm>
            <a:off x="3205132" y="914400"/>
            <a:ext cx="273846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480547" y="3646488"/>
                <a:ext cx="1066800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547" y="3646488"/>
                <a:ext cx="1066800" cy="63478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480547" y="4733995"/>
                <a:ext cx="1066800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547" y="4733995"/>
                <a:ext cx="1066800" cy="61651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440206" y="5724880"/>
                <a:ext cx="1066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=3</m:t>
                      </m:r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06" y="5724880"/>
                <a:ext cx="10668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676400" y="457200"/>
                <a:ext cx="502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測量得到定容比熱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zh-TW" altLang="en-US" dirty="0"/>
                  <a:t>是一個常數，與溫度無關。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57200"/>
                <a:ext cx="5029200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970" t="-6557" r="-364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452347" y="2877671"/>
                <a:ext cx="19812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</a:rPr>
                        <m:t>8.31 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J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mol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347" y="2877671"/>
                <a:ext cx="1981200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612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022518" y="1062059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預測一：計算定壓過程的吸放熱，得出定壓比熱。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050227" y="1524000"/>
            <a:ext cx="3092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在定壓下，熱等於焓差。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992228" y="371739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根據定義</a:t>
            </a:r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1010157" y="476954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</a:t>
            </a:r>
          </a:p>
        </p:txBody>
      </p:sp>
      <p:pic>
        <p:nvPicPr>
          <p:cNvPr id="52234" name="Picture 12" descr="F19_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51482" b="8752"/>
          <a:stretch/>
        </p:blipFill>
        <p:spPr bwMode="auto">
          <a:xfrm>
            <a:off x="5257800" y="3418641"/>
            <a:ext cx="2526964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64081" y="2057400"/>
                <a:ext cx="6022519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=∆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int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𝑃𝑉</m:t>
                          </m:r>
                          <m:r>
                            <m:rPr>
                              <m:nor/>
                            </m:rPr>
                            <a:rPr lang="zh-TW" altLang="en-US" i="1" dirty="0"/>
                            <m:t> 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𝑛𝑅𝑇</m:t>
                          </m:r>
                          <m:r>
                            <m:rPr>
                              <m:nor/>
                            </m:rPr>
                            <a:rPr lang="zh-TW" altLang="en-US" i="1" dirty="0"/>
                            <m:t> 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81" y="2057400"/>
                <a:ext cx="602251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33792" y="4179332"/>
                <a:ext cx="1298118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92" y="4179332"/>
                <a:ext cx="129811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720951" y="4748332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51" y="4748332"/>
                <a:ext cx="13716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050227" y="2924273"/>
                <a:ext cx="7241719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𝑃𝑉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𝑛𝑅𝑇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27" y="2924273"/>
                <a:ext cx="724171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1143000" y="251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或：</a:t>
            </a:r>
          </a:p>
        </p:txBody>
      </p:sp>
    </p:spTree>
    <p:extLst>
      <p:ext uri="{BB962C8B-B14F-4D97-AF65-F5344CB8AC3E}">
        <p14:creationId xmlns:p14="http://schemas.microsoft.com/office/powerpoint/2010/main" val="354718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2" grpId="0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7"/>
          <p:cNvSpPr txBox="1">
            <a:spLocks noChangeArrowheads="1"/>
          </p:cNvSpPr>
          <p:nvPr/>
        </p:nvSpPr>
        <p:spPr bwMode="auto">
          <a:xfrm>
            <a:off x="2128838" y="5857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單原子分子組成的理想氣體</a:t>
            </a:r>
          </a:p>
        </p:txBody>
      </p:sp>
      <p:pic>
        <p:nvPicPr>
          <p:cNvPr id="53251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5557838" y="11953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5481638" y="2338388"/>
            <a:ext cx="10175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" descr="F19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5562600" y="3352800"/>
            <a:ext cx="628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 Box 7"/>
          <p:cNvSpPr txBox="1">
            <a:spLocks noChangeArrowheads="1"/>
          </p:cNvSpPr>
          <p:nvPr/>
        </p:nvSpPr>
        <p:spPr bwMode="auto">
          <a:xfrm>
            <a:off x="2205038" y="18811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雙原子分子組成的理想氣體</a:t>
            </a:r>
          </a:p>
        </p:txBody>
      </p:sp>
      <p:sp>
        <p:nvSpPr>
          <p:cNvPr id="53258" name="Text Box 7"/>
          <p:cNvSpPr txBox="1">
            <a:spLocks noChangeArrowheads="1"/>
          </p:cNvSpPr>
          <p:nvPr/>
        </p:nvSpPr>
        <p:spPr bwMode="auto">
          <a:xfrm>
            <a:off x="2290763" y="3070225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多原子分子組成的理想氣體</a:t>
            </a:r>
          </a:p>
        </p:txBody>
      </p:sp>
      <p:pic>
        <p:nvPicPr>
          <p:cNvPr id="53263" name="Picture 13" descr="D:\Dropbox\Documents\課程\YoungTextBook\Images\Chapter19\A_Images\B_Tables\19_01_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8" y="4267200"/>
            <a:ext cx="53467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344551" y="1115369"/>
                <a:ext cx="1066800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51" y="1115369"/>
                <a:ext cx="1066800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310933" y="2338388"/>
                <a:ext cx="1066800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933" y="2338388"/>
                <a:ext cx="1066800" cy="6165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293004" y="3520973"/>
                <a:ext cx="1066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=3</m:t>
                      </m:r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004" y="3520973"/>
                <a:ext cx="106680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117322" y="1115369"/>
                <a:ext cx="1066800" cy="61651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322" y="1115369"/>
                <a:ext cx="1066800" cy="616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083704" y="2338388"/>
                <a:ext cx="1066800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04" y="2338388"/>
                <a:ext cx="1066800" cy="6090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065775" y="3520973"/>
                <a:ext cx="1066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=4</m:t>
                      </m:r>
                      <m:r>
                        <a:rPr lang="en-US" altLang="zh-TW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775" y="3520973"/>
                <a:ext cx="10668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310933" y="163144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933" y="163144"/>
                <a:ext cx="13716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0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53258" grpId="0"/>
      <p:bldP spid="17" grpId="0" animBg="1"/>
      <p:bldP spid="18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1600200" y="6096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預測二：定溫過程的吸放熱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1600200" y="1295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i="1">
                <a:latin typeface="Times New Roman" pitchFamily="18" charset="0"/>
              </a:rPr>
              <a:t>T </a:t>
            </a:r>
            <a:r>
              <a:rPr lang="zh-TW" altLang="en-US" sz="1800"/>
              <a:t>是常數</a:t>
            </a: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695700" y="1828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內能不變</a:t>
            </a:r>
          </a:p>
        </p:txBody>
      </p:sp>
      <p:sp>
        <p:nvSpPr>
          <p:cNvPr id="55304" name="Text Box 12"/>
          <p:cNvSpPr txBox="1">
            <a:spLocks noChangeArrowheads="1"/>
          </p:cNvSpPr>
          <p:nvPr/>
        </p:nvSpPr>
        <p:spPr bwMode="auto">
          <a:xfrm>
            <a:off x="1524000" y="5715000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和固體液體非常不同，氣體溫度不變時亦可吸熱而不相變，</a:t>
            </a:r>
          </a:p>
        </p:txBody>
      </p:sp>
      <p:pic>
        <p:nvPicPr>
          <p:cNvPr id="55306" name="Picture 11" descr="D:\Downloads\Data\Halliday8E-Figure-solution\Figure\CH19\afg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24526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24000" y="617220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solidFill>
                  <a:srgbClr val="FF0000"/>
                </a:solidFill>
              </a:rPr>
              <a:t>所吸收熱量轉化為對外界做功。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711452" y="1310363"/>
                <a:ext cx="2030877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𝑃𝑉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常數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52" y="1310363"/>
                <a:ext cx="203087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00200" y="1828800"/>
                <a:ext cx="2106706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28800"/>
                <a:ext cx="210670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571065" y="3048000"/>
                <a:ext cx="5515535" cy="1615379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𝑛𝑅𝑇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𝑛𝑅𝑇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altLang="zh-TW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𝑛𝑅𝑇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 smtClean="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</m:sSubSup>
                      <m:r>
                        <a:rPr lang="en-US" altLang="zh-TW" b="0" i="0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065" y="3048000"/>
                <a:ext cx="5515535" cy="16153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571065" y="4814561"/>
                <a:ext cx="1883080" cy="7146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𝑛𝑅𝑇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065" y="4814561"/>
                <a:ext cx="1883080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9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2" grpId="0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F19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5" t="12560" b="22765"/>
          <a:stretch>
            <a:fillRect/>
          </a:stretch>
        </p:blipFill>
        <p:spPr bwMode="auto">
          <a:xfrm>
            <a:off x="3751724" y="941634"/>
            <a:ext cx="36909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1105506" y="3882477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絕熱膨脹時，溫度下降，</a:t>
            </a:r>
            <a:r>
              <a:rPr lang="en-US" altLang="zh-TW" sz="1800" dirty="0">
                <a:solidFill>
                  <a:srgbClr val="FF0000"/>
                </a:solidFill>
              </a:rPr>
              <a:t>(</a:t>
            </a:r>
            <a:r>
              <a:rPr lang="zh-TW" altLang="en-US" sz="1800" dirty="0">
                <a:solidFill>
                  <a:srgbClr val="FF0000"/>
                </a:solidFill>
              </a:rPr>
              <a:t>膨脹對外作功，故內能下降</a:t>
            </a:r>
            <a:r>
              <a:rPr lang="en-US" altLang="zh-TW" sz="1800" dirty="0">
                <a:solidFill>
                  <a:srgbClr val="FF0000"/>
                </a:solidFill>
              </a:rPr>
              <a:t>)</a:t>
            </a:r>
            <a:r>
              <a:rPr lang="zh-TW" altLang="en-US" sz="1800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1084724" y="4331529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絕熱壓縮，溫度上升。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24" name="文字方塊 7"/>
              <p:cNvSpPr txBox="1">
                <a:spLocks noChangeArrowheads="1"/>
              </p:cNvSpPr>
              <p:nvPr/>
            </p:nvSpPr>
            <p:spPr bwMode="auto">
              <a:xfrm>
                <a:off x="1084724" y="3456234"/>
                <a:ext cx="67638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TW" altLang="en-US" sz="1800" dirty="0"/>
                  <a:t>當體積增加時，壓力的下降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𝑃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−</m:t>
                        </m:r>
                        <m:r>
                          <a:rPr lang="zh-TW" altLang="en-US" sz="1800" i="1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zh-TW" altLang="en-US" sz="1800" dirty="0"/>
                  <a:t>要比定溫過程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𝑃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−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TW" altLang="en-US" sz="1800" dirty="0"/>
                  <a:t>要來得快！</a:t>
                </a:r>
              </a:p>
            </p:txBody>
          </p:sp>
        </mc:Choice>
        <mc:Fallback xmlns="">
          <p:sp>
            <p:nvSpPr>
              <p:cNvPr id="60424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724" y="3456234"/>
                <a:ext cx="676387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11" t="-6557" r="-3964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25" name="文字方塊 8"/>
          <p:cNvSpPr txBox="1">
            <a:spLocks noChangeArrowheads="1"/>
          </p:cNvSpPr>
          <p:nvPr/>
        </p:nvSpPr>
        <p:spPr bwMode="auto">
          <a:xfrm>
            <a:off x="3657600" y="424656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絕熱曲線</a:t>
            </a:r>
          </a:p>
        </p:txBody>
      </p:sp>
      <p:sp>
        <p:nvSpPr>
          <p:cNvPr id="60426" name="文字方塊 9"/>
          <p:cNvSpPr txBox="1">
            <a:spLocks noChangeArrowheads="1"/>
          </p:cNvSpPr>
          <p:nvPr/>
        </p:nvSpPr>
        <p:spPr bwMode="auto">
          <a:xfrm>
            <a:off x="1084724" y="941634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在絕熱過程中：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143000" y="2438400"/>
                <a:ext cx="806439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𝛾</m:t>
                      </m:r>
                      <m:r>
                        <a:rPr lang="en-US" altLang="zh-TW" b="0" i="1" smtClean="0"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438400"/>
                <a:ext cx="80643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143000" y="1371600"/>
                <a:ext cx="1865132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zh-TW" altLang="en-US" i="1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zh-TW" altLang="en-US" dirty="0"/>
                  <a:t>是一個常數</a:t>
                </a: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371600"/>
                <a:ext cx="186513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43000" y="1905000"/>
                <a:ext cx="954428" cy="369332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905000"/>
                <a:ext cx="95442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67653" y="4800600"/>
                <a:ext cx="2642347" cy="455894"/>
              </a:xfrm>
              <a:prstGeom prst="rect">
                <a:avLst/>
              </a:prstGeom>
              <a:solidFill>
                <a:srgbClr val="FFFA87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  <m:sup>
                          <m:r>
                            <a:rPr lang="zh-TW" alt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53" y="4800600"/>
                <a:ext cx="2642347" cy="455894"/>
              </a:xfrm>
              <a:prstGeom prst="rect">
                <a:avLst/>
              </a:prstGeom>
              <a:blipFill rotWithShape="1">
                <a:blip r:embed="rId12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184460" y="5791200"/>
                <a:ext cx="1862422" cy="4558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  <m:sup>
                          <m:r>
                            <a:rPr lang="zh-TW" alt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0" y="5791200"/>
                <a:ext cx="1862422" cy="455894"/>
              </a:xfrm>
              <a:prstGeom prst="rect">
                <a:avLst/>
              </a:prstGeom>
              <a:blipFill rotWithShape="1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8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19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8"/>
          <a:stretch>
            <a:fillRect/>
          </a:stretch>
        </p:blipFill>
        <p:spPr bwMode="auto">
          <a:xfrm>
            <a:off x="682651" y="475890"/>
            <a:ext cx="33291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文字方塊 5"/>
          <p:cNvSpPr txBox="1">
            <a:spLocks noChangeArrowheads="1"/>
          </p:cNvSpPr>
          <p:nvPr/>
        </p:nvSpPr>
        <p:spPr bwMode="auto">
          <a:xfrm>
            <a:off x="590307" y="3092006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由各個狀態的壓力與體積即可算出其溫度</a:t>
            </a:r>
          </a:p>
        </p:txBody>
      </p:sp>
      <p:graphicFrame>
        <p:nvGraphicFramePr>
          <p:cNvPr id="54280" name="Object 4"/>
          <p:cNvGraphicFramePr>
            <a:graphicFrameLocks noChangeAspect="1"/>
          </p:cNvGraphicFramePr>
          <p:nvPr/>
        </p:nvGraphicFramePr>
        <p:xfrm>
          <a:off x="4953000" y="2985643"/>
          <a:ext cx="7889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533169" imgH="393529" progId="Equation.3">
                  <p:embed/>
                </p:oleObj>
              </mc:Choice>
              <mc:Fallback>
                <p:oleObj name="方程式" r:id="rId3" imgW="533169" imgH="393529" progId="Equation.3">
                  <p:embed/>
                  <p:pic>
                    <p:nvPicPr>
                      <p:cNvPr id="542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85643"/>
                        <a:ext cx="788988" cy="5826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98082" y="3657600"/>
                <a:ext cx="2645018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1×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=1203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2" y="3657600"/>
                <a:ext cx="2645018" cy="6165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503349" y="3686228"/>
                <a:ext cx="2497158" cy="61093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2000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1×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=962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349" y="3686228"/>
                <a:ext cx="2497158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05898" y="4878309"/>
                <a:ext cx="5004319" cy="609077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8.31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1203~35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8" y="4878309"/>
                <a:ext cx="5004319" cy="609077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101811" y="3665304"/>
                <a:ext cx="2647328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1×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0" smtClean="0">
                          <a:latin typeface="Cambria Math"/>
                        </a:rPr>
                        <m:t>2406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811" y="3665304"/>
                <a:ext cx="2647328" cy="616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05898" y="4421109"/>
                <a:ext cx="676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是定壓過程：熱量由定壓比熱算，內能差由定容比熱算！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8" y="4421109"/>
                <a:ext cx="6761702" cy="369332"/>
              </a:xfrm>
              <a:prstGeom prst="rect">
                <a:avLst/>
              </a:prstGeom>
              <a:blipFill>
                <a:blip r:embed="rId10"/>
                <a:stretch>
                  <a:fillRect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13781" y="5959681"/>
                <a:ext cx="5875391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bc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8.31</m:t>
                      </m:r>
                      <m:r>
                        <a:rPr lang="el-GR" altLang="zh-TW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1544~−30</m:t>
                      </m:r>
                      <m:r>
                        <m:rPr>
                          <m:nor/>
                        </m:rPr>
                        <a:rPr lang="zh-TW" alt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KJ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81" y="5959681"/>
                <a:ext cx="5875391" cy="616515"/>
              </a:xfrm>
              <a:prstGeom prst="rect">
                <a:avLst/>
              </a:prstGeom>
              <a:blipFill>
                <a:blip r:embed="rId11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58851" y="5564109"/>
                <a:ext cx="6861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是定容過程：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熱量、內能差都由定容比熱算。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51" y="5564109"/>
                <a:ext cx="6861149" cy="369332"/>
              </a:xfrm>
              <a:prstGeom prst="rect">
                <a:avLst/>
              </a:prstGeom>
              <a:blipFill>
                <a:blip r:embed="rId12"/>
                <a:stretch>
                  <a:fillRect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315873" y="1062589"/>
                <a:ext cx="1785938" cy="389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計算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>
                            <a:latin typeface="Cambria Math"/>
                          </a:rPr>
                          <m:t>ab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>
                            <a:latin typeface="Cambria Math"/>
                          </a:rPr>
                          <m:t>bc</m:t>
                        </m:r>
                      </m:sub>
                    </m:sSub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73" y="1062589"/>
                <a:ext cx="1785938" cy="389145"/>
              </a:xfrm>
              <a:prstGeom prst="rect">
                <a:avLst/>
              </a:prstGeom>
              <a:blipFill rotWithShape="1">
                <a:blip r:embed="rId13"/>
                <a:stretch>
                  <a:fillRect l="-3072" t="-6250" r="-1706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4"/>
          <p:cNvSpPr txBox="1">
            <a:spLocks noChangeArrowheads="1"/>
          </p:cNvSpPr>
          <p:nvPr/>
        </p:nvSpPr>
        <p:spPr bwMode="auto">
          <a:xfrm>
            <a:off x="661869" y="100042"/>
            <a:ext cx="4943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一莫耳理想氣體：雙原子分子組成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3">
                <a:extLst>
                  <a:ext uri="{FF2B5EF4-FFF2-40B4-BE49-F238E27FC236}">
                    <a16:creationId xmlns:a16="http://schemas.microsoft.com/office/drawing/2014/main" id="{2F06E3AB-333B-0041-2D0B-8035BBC681FB}"/>
                  </a:ext>
                </a:extLst>
              </p:cNvPr>
              <p:cNvSpPr txBox="1"/>
              <p:nvPr/>
            </p:nvSpPr>
            <p:spPr>
              <a:xfrm>
                <a:off x="6101811" y="4879818"/>
                <a:ext cx="2378215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𝑛𝑅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文字方塊 3">
                <a:extLst>
                  <a:ext uri="{FF2B5EF4-FFF2-40B4-BE49-F238E27FC236}">
                    <a16:creationId xmlns:a16="http://schemas.microsoft.com/office/drawing/2014/main" id="{2F06E3AB-333B-0041-2D0B-8035BBC68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811" y="4879818"/>
                <a:ext cx="2378215" cy="616515"/>
              </a:xfrm>
              <a:prstGeom prst="rect">
                <a:avLst/>
              </a:prstGeom>
              <a:blipFill>
                <a:blip r:embed="rId1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3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5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8206" name="Text Box 24"/>
          <p:cNvSpPr txBox="1">
            <a:spLocks noChangeArrowheads="1"/>
          </p:cNvSpPr>
          <p:nvPr/>
        </p:nvSpPr>
        <p:spPr bwMode="auto">
          <a:xfrm>
            <a:off x="1619250" y="1484784"/>
            <a:ext cx="4536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較容易明瞭其物理意義的表示式是：</a:t>
            </a: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1619250" y="2708920"/>
            <a:ext cx="345449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這兩個數學式是一樣</a:t>
            </a:r>
            <a:r>
              <a:rPr lang="zh-TW" altLang="en-US" sz="1800">
                <a:latin typeface="Arial" charset="0"/>
              </a:rPr>
              <a:t>的，因為：</a:t>
            </a:r>
            <a:endParaRPr lang="zh-TW" altLang="en-US" sz="1800" dirty="0">
              <a:latin typeface="Arial" charset="0"/>
            </a:endParaRPr>
          </a:p>
        </p:txBody>
      </p:sp>
      <p:sp>
        <p:nvSpPr>
          <p:cNvPr id="8208" name="文字方塊 16"/>
          <p:cNvSpPr txBox="1">
            <a:spLocks noChangeArrowheads="1"/>
          </p:cNvSpPr>
          <p:nvPr/>
        </p:nvSpPr>
        <p:spPr bwMode="auto">
          <a:xfrm>
            <a:off x="1643945" y="4077430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兩組常數之間的關係：</a:t>
            </a: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4644008" y="836712"/>
            <a:ext cx="4032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這個式子較適合運動方程式求解。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18EF762-F4AE-9E48-B773-15F472539436}"/>
                  </a:ext>
                </a:extLst>
              </p:cNvPr>
              <p:cNvSpPr/>
              <p:nvPr/>
            </p:nvSpPr>
            <p:spPr>
              <a:xfrm>
                <a:off x="1643945" y="708307"/>
                <a:ext cx="2986010" cy="61997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18EF762-F4AE-9E48-B773-15F472539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945" y="708307"/>
                <a:ext cx="2986010" cy="619978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B925F91-6A75-7F41-A78D-E86674A03B3C}"/>
                  </a:ext>
                </a:extLst>
              </p:cNvPr>
              <p:cNvSpPr/>
              <p:nvPr/>
            </p:nvSpPr>
            <p:spPr>
              <a:xfrm>
                <a:off x="1664494" y="1973451"/>
                <a:ext cx="2446119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B925F91-6A75-7F41-A78D-E86674A03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494" y="1973451"/>
                <a:ext cx="2446119" cy="400110"/>
              </a:xfrm>
              <a:prstGeom prst="rect">
                <a:avLst/>
              </a:prstGeom>
              <a:blipFill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1BE905B-AF2E-6746-B21A-053323045FF5}"/>
                  </a:ext>
                </a:extLst>
              </p:cNvPr>
              <p:cNvSpPr/>
              <p:nvPr/>
            </p:nvSpPr>
            <p:spPr>
              <a:xfrm>
                <a:off x="1664494" y="3136419"/>
                <a:ext cx="6387839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1BE905B-AF2E-6746-B21A-053323045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494" y="3136419"/>
                <a:ext cx="6387839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1D684D2-C425-7546-B2A2-8F7E31D1C6AE}"/>
                  </a:ext>
                </a:extLst>
              </p:cNvPr>
              <p:cNvSpPr/>
              <p:nvPr/>
            </p:nvSpPr>
            <p:spPr>
              <a:xfrm>
                <a:off x="1646137" y="4508128"/>
                <a:ext cx="3619965" cy="61997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1D684D2-C425-7546-B2A2-8F7E31D1C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137" y="4508128"/>
                <a:ext cx="3619965" cy="619978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42A0075-6638-6E41-902E-4DD67FB7E7CF}"/>
                  </a:ext>
                </a:extLst>
              </p:cNvPr>
              <p:cNvSpPr/>
              <p:nvPr/>
            </p:nvSpPr>
            <p:spPr>
              <a:xfrm>
                <a:off x="5940152" y="4496461"/>
                <a:ext cx="2304256" cy="100168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42A0075-6638-6E41-902E-4DD67FB7E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496461"/>
                <a:ext cx="2304256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9A65AB8-8943-4F4B-8044-1018C7D1198A}"/>
                  </a:ext>
                </a:extLst>
              </p:cNvPr>
              <p:cNvSpPr/>
              <p:nvPr/>
            </p:nvSpPr>
            <p:spPr>
              <a:xfrm>
                <a:off x="5940152" y="5685202"/>
                <a:ext cx="1841017" cy="67217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zh-TW" sz="20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9A65AB8-8943-4F4B-8044-1018C7D11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685202"/>
                <a:ext cx="1841017" cy="672172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77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  <p:bldP spid="18" grpId="0"/>
      <p:bldP spid="8208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19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8"/>
          <a:stretch>
            <a:fillRect/>
          </a:stretch>
        </p:blipFill>
        <p:spPr bwMode="auto">
          <a:xfrm>
            <a:off x="1361965" y="457201"/>
            <a:ext cx="33291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文字方塊 5"/>
          <p:cNvSpPr txBox="1">
            <a:spLocks noChangeArrowheads="1"/>
          </p:cNvSpPr>
          <p:nvPr/>
        </p:nvSpPr>
        <p:spPr bwMode="auto">
          <a:xfrm>
            <a:off x="1276079" y="3200401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由各個狀態的壓力與體積即可算出其溫度</a:t>
            </a:r>
          </a:p>
        </p:txBody>
      </p:sp>
      <p:sp>
        <p:nvSpPr>
          <p:cNvPr id="54279" name="文字方塊 6"/>
          <p:cNvSpPr txBox="1">
            <a:spLocks noChangeArrowheads="1"/>
          </p:cNvSpPr>
          <p:nvPr/>
        </p:nvSpPr>
        <p:spPr bwMode="auto">
          <a:xfrm>
            <a:off x="1255359" y="4957951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由溫度即可算出內能！</a:t>
            </a:r>
          </a:p>
        </p:txBody>
      </p:sp>
      <p:graphicFrame>
        <p:nvGraphicFramePr>
          <p:cNvPr id="54280" name="Object 4"/>
          <p:cNvGraphicFramePr>
            <a:graphicFrameLocks noChangeAspect="1"/>
          </p:cNvGraphicFramePr>
          <p:nvPr/>
        </p:nvGraphicFramePr>
        <p:xfrm>
          <a:off x="5848079" y="3048001"/>
          <a:ext cx="7889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533169" imgH="393529" progId="Equation.3">
                  <p:embed/>
                </p:oleObj>
              </mc:Choice>
              <mc:Fallback>
                <p:oleObj name="方程式" r:id="rId3" imgW="533169" imgH="393529" progId="Equation.3">
                  <p:embed/>
                  <p:pic>
                    <p:nvPicPr>
                      <p:cNvPr id="542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079" y="3048001"/>
                        <a:ext cx="788988" cy="5826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11"/>
          <p:cNvGraphicFramePr>
            <a:graphicFrameLocks noChangeAspect="1"/>
          </p:cNvGraphicFramePr>
          <p:nvPr/>
        </p:nvGraphicFramePr>
        <p:xfrm>
          <a:off x="3693759" y="4842063"/>
          <a:ext cx="1981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269449" imgH="393529" progId="Equation.3">
                  <p:embed/>
                </p:oleObj>
              </mc:Choice>
              <mc:Fallback>
                <p:oleObj name="方程式" r:id="rId5" imgW="1269449" imgH="393529" progId="Equation.3">
                  <p:embed/>
                  <p:pic>
                    <p:nvPicPr>
                      <p:cNvPr id="5428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759" y="4842063"/>
                        <a:ext cx="1981200" cy="612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385212" y="3733801"/>
                <a:ext cx="2645019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=1203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12" y="3733801"/>
                <a:ext cx="2645019" cy="616515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191000" y="3733800"/>
                <a:ext cx="2497158" cy="61093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2000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=962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33800"/>
                <a:ext cx="2497158" cy="610936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5811450" y="4842231"/>
          <a:ext cx="24574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9" imgW="1574640" imgH="393480" progId="Equation.3">
                  <p:embed/>
                </p:oleObj>
              </mc:Choice>
              <mc:Fallback>
                <p:oleObj name="方程式" r:id="rId9" imgW="1574640" imgH="393480" progId="Equation.3">
                  <p:embed/>
                  <p:pic>
                    <p:nvPicPr>
                      <p:cNvPr id="3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450" y="4842231"/>
                        <a:ext cx="2457450" cy="612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385212" y="5754215"/>
                <a:ext cx="5847242" cy="61651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ac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ac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/>
                            </a:rPr>
                            <m:t>ac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=−5000+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5000+2000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×2=2000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12" y="5754215"/>
                <a:ext cx="5847242" cy="616515"/>
              </a:xfrm>
              <a:prstGeom prst="rect">
                <a:avLst/>
              </a:prstGeom>
              <a:blipFill>
                <a:blip r:embed="rId11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135327" y="1079438"/>
                <a:ext cx="1212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計算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sub>
                    </m:sSub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327" y="1079438"/>
                <a:ext cx="1212833" cy="369332"/>
              </a:xfrm>
              <a:prstGeom prst="rect">
                <a:avLst/>
              </a:prstGeom>
              <a:blipFill>
                <a:blip r:embed="rId12"/>
                <a:stretch>
                  <a:fillRect l="-4167" t="-3226" r="-416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758233" y="6352527"/>
            <a:ext cx="1362692" cy="3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梯形面積</a:t>
            </a:r>
          </a:p>
        </p:txBody>
      </p:sp>
    </p:spTree>
    <p:extLst>
      <p:ext uri="{BB962C8B-B14F-4D97-AF65-F5344CB8AC3E}">
        <p14:creationId xmlns:p14="http://schemas.microsoft.com/office/powerpoint/2010/main" val="4278970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19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8"/>
          <a:stretch>
            <a:fillRect/>
          </a:stretch>
        </p:blipFill>
        <p:spPr bwMode="auto">
          <a:xfrm>
            <a:off x="982091" y="1108752"/>
            <a:ext cx="33291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02623" y="533400"/>
                <a:ext cx="50853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計算一個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i="0" dirty="0" smtClean="0">
                        <a:latin typeface="Cambria Math"/>
                      </a:rPr>
                      <m:t>a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altLang="zh-TW" i="0" dirty="0" smtClean="0">
                        <a:latin typeface="Cambria Math"/>
                      </a:rPr>
                      <m:t>b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altLang="zh-TW" i="0" dirty="0" smtClean="0">
                        <a:latin typeface="Cambria Math"/>
                      </a:rPr>
                      <m:t>c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altLang="zh-TW" b="0" i="0" dirty="0" smtClean="0">
                        <a:latin typeface="Cambria Math"/>
                        <a:ea typeface="Cambria Math"/>
                      </a:rPr>
                      <m:t>a</m:t>
                    </m:r>
                  </m:oMath>
                </a14:m>
                <a:r>
                  <a:rPr lang="zh-TW" altLang="en-US" dirty="0"/>
                  <a:t>循環後氣體所作</a:t>
                </a:r>
                <a14:m>
                  <m:oMath xmlns:m="http://schemas.openxmlformats.org/officeDocument/2006/math">
                    <m:r>
                      <a:rPr lang="zh-TW" altLang="en-US" b="0" i="1" smtClean="0">
                        <a:latin typeface="Cambria Math"/>
                      </a:rPr>
                      <m:t>的功</m:t>
                    </m:r>
                    <m:r>
                      <a:rPr lang="en-US" altLang="zh-TW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23" y="533400"/>
                <a:ext cx="508530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79" t="-666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78798" y="3842266"/>
                <a:ext cx="5581400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=三角形面積=(5000−2000)×2×0.5=3000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98" y="3842266"/>
                <a:ext cx="5581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838200" y="4497457"/>
            <a:ext cx="482279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另一算法：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38200" y="5029200"/>
                <a:ext cx="7607980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bc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=−2000+35000−30000=3000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J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29200"/>
                <a:ext cx="760798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38200" y="5638800"/>
                <a:ext cx="541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此循環將熱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𝑄</m:t>
                    </m:r>
                  </m:oMath>
                </a14:m>
                <a:r>
                  <a:rPr lang="zh-TW" altLang="en-US" dirty="0"/>
                  <a:t>變為功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zh-TW" altLang="en-US" dirty="0"/>
                  <a:t>，這就是一個引擎。</a:t>
                </a: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38800"/>
                <a:ext cx="5410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15"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01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56"/>
            <a:ext cx="9144000" cy="63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47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275938"/>
            <a:ext cx="9144000" cy="392934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4191000"/>
            <a:ext cx="9144000" cy="23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3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055833" cy="639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0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124744"/>
            <a:ext cx="8220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192338"/>
            <a:ext cx="7739063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7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437"/>
            <a:ext cx="9144000" cy="61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38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778" b="40774"/>
          <a:stretch/>
        </p:blipFill>
        <p:spPr>
          <a:xfrm>
            <a:off x="-14514" y="1752600"/>
            <a:ext cx="9398000" cy="319121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65" r="357"/>
          <a:stretch/>
        </p:blipFill>
        <p:spPr>
          <a:xfrm>
            <a:off x="1814" y="4446705"/>
            <a:ext cx="9111343" cy="5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03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lh5.ggpht.com/_3vNeF2OJ7Vk/SHSPOFWgO3I/AAAAAAAAAOo/CkPoKULdtRE/s640/P1050510%E7%8E%89%E5%B1%B1%E9%A0%82%E6%9C%9B%E7%A8%9C%E7%B7%9A%E5%9C%93%E5%B3%B0-%E5%B0%8F%E5%8D%97%E5%B1%B1-%E5%8D%97%E7%8E%89%E5%B1%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3610769" cy="270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6" descr="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16495" r="34610" b="5424"/>
          <a:stretch>
            <a:fillRect/>
          </a:stretch>
        </p:blipFill>
        <p:spPr bwMode="auto">
          <a:xfrm>
            <a:off x="4825421" y="3495699"/>
            <a:ext cx="2326121" cy="270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文字方塊 4"/>
          <p:cNvSpPr txBox="1">
            <a:spLocks noChangeArrowheads="1"/>
          </p:cNvSpPr>
          <p:nvPr/>
        </p:nvSpPr>
        <p:spPr bwMode="auto">
          <a:xfrm>
            <a:off x="4850455" y="5574102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7" name="文字方塊 5"/>
          <p:cNvSpPr txBox="1">
            <a:spLocks noChangeArrowheads="1"/>
          </p:cNvSpPr>
          <p:nvPr/>
        </p:nvSpPr>
        <p:spPr bwMode="auto">
          <a:xfrm>
            <a:off x="6877228" y="4917271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8" name="文字方塊 6"/>
          <p:cNvSpPr txBox="1">
            <a:spLocks noChangeArrowheads="1"/>
          </p:cNvSpPr>
          <p:nvPr/>
        </p:nvSpPr>
        <p:spPr bwMode="auto">
          <a:xfrm>
            <a:off x="5671840" y="3244056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2" name="文字方塊 10"/>
          <p:cNvSpPr txBox="1">
            <a:spLocks noChangeArrowheads="1"/>
          </p:cNvSpPr>
          <p:nvPr/>
        </p:nvSpPr>
        <p:spPr bwMode="auto">
          <a:xfrm>
            <a:off x="1036400" y="6298345"/>
            <a:ext cx="7675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這個函數一找到，如同地圖上的高度標示，對此系統，就永久可重複使用！</a:t>
            </a:r>
          </a:p>
        </p:txBody>
      </p:sp>
      <p:sp>
        <p:nvSpPr>
          <p:cNvPr id="64523" name="矩形 10"/>
          <p:cNvSpPr>
            <a:spLocks noChangeArrowheads="1"/>
          </p:cNvSpPr>
          <p:nvPr/>
        </p:nvSpPr>
        <p:spPr bwMode="auto">
          <a:xfrm>
            <a:off x="1036400" y="2539629"/>
            <a:ext cx="5493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因此同內能、溫度也是壓力與體積等熱座標的函數！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115616" y="2953986"/>
                <a:ext cx="138082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953986"/>
                <a:ext cx="13808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A9636B2-317C-BE40-8D97-443EA0186A59}"/>
                  </a:ext>
                </a:extLst>
              </p:cNvPr>
              <p:cNvSpPr txBox="1"/>
              <p:nvPr/>
            </p:nvSpPr>
            <p:spPr>
              <a:xfrm>
                <a:off x="6780437" y="2945563"/>
                <a:ext cx="113729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A9636B2-317C-BE40-8D97-443EA0186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37" y="2945563"/>
                <a:ext cx="11372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3">
            <a:extLst>
              <a:ext uri="{FF2B5EF4-FFF2-40B4-BE49-F238E27FC236}">
                <a16:creationId xmlns:a16="http://schemas.microsoft.com/office/drawing/2014/main" id="{EA03DCCC-D0C9-014B-BC28-019658150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43" y="2563789"/>
            <a:ext cx="1705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若是固體：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281240A1-75FE-1876-7489-D28BB92C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32" y="898257"/>
            <a:ext cx="4677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對於一個無限小的過程，定義熵的變化為：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BAD6E93D-D5D8-8FC1-A244-D38F3ABBD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436" y="1437007"/>
            <a:ext cx="2928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熵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Entropy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" name="文字方塊 8">
            <a:extLst>
              <a:ext uri="{FF2B5EF4-FFF2-40B4-BE49-F238E27FC236}">
                <a16:creationId xmlns:a16="http://schemas.microsoft.com/office/drawing/2014/main" id="{D846C689-01F2-6A04-17C8-8D2346E84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576" y="2008515"/>
            <a:ext cx="7423618" cy="45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dirty="0"/>
              <a:t>熵如同內能、溫度等，是冷熱狀態的性質，一個狀態對應一個熵值。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68CFB189-4853-E293-1AAE-26D2B8B115F2}"/>
                  </a:ext>
                </a:extLst>
              </p:cNvPr>
              <p:cNvSpPr txBox="1"/>
              <p:nvPr/>
            </p:nvSpPr>
            <p:spPr>
              <a:xfrm>
                <a:off x="1115616" y="1335226"/>
                <a:ext cx="910092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68CFB189-4853-E293-1AAE-26D2B8B11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335226"/>
                <a:ext cx="910092" cy="610936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250px-Clausius">
            <a:extLst>
              <a:ext uri="{FF2B5EF4-FFF2-40B4-BE49-F238E27FC236}">
                <a16:creationId xmlns:a16="http://schemas.microsoft.com/office/drawing/2014/main" id="{CADC4D4F-1948-7368-3A71-608CFA11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8" y="264829"/>
            <a:ext cx="1453754" cy="172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68DBD-A91A-2DF1-1965-3040BBFA30EF}"/>
              </a:ext>
            </a:extLst>
          </p:cNvPr>
          <p:cNvSpPr txBox="1"/>
          <p:nvPr/>
        </p:nvSpPr>
        <p:spPr>
          <a:xfrm>
            <a:off x="1014576" y="4708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克勞修斯建議有一個新的狀態性質，稱為</a:t>
            </a:r>
            <a:r>
              <a:rPr lang="zh-TW" altLang="en-US" dirty="0">
                <a:solidFill>
                  <a:srgbClr val="FF0000"/>
                </a:solidFill>
              </a:rPr>
              <a:t>熵</a:t>
            </a:r>
            <a:r>
              <a:rPr lang="zh-TW" altLang="en-US" dirty="0"/>
              <a:t>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582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1146175" y="1124744"/>
            <a:ext cx="5256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熵是決定一個過程</a:t>
            </a:r>
            <a:r>
              <a:rPr lang="zh-TW" altLang="en-US" dirty="0">
                <a:solidFill>
                  <a:srgbClr val="FF3300"/>
                </a:solidFill>
              </a:rPr>
              <a:t>可逆與否</a:t>
            </a:r>
            <a:r>
              <a:rPr lang="zh-TW" altLang="en-US" dirty="0"/>
              <a:t>的物理量！</a:t>
            </a:r>
          </a:p>
        </p:txBody>
      </p:sp>
      <p:sp>
        <p:nvSpPr>
          <p:cNvPr id="66563" name="Text Box 9"/>
          <p:cNvSpPr txBox="1">
            <a:spLocks noChangeArrowheads="1"/>
          </p:cNvSpPr>
          <p:nvPr/>
        </p:nvSpPr>
        <p:spPr bwMode="auto">
          <a:xfrm>
            <a:off x="1146175" y="3563938"/>
            <a:ext cx="604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3300"/>
                </a:solidFill>
              </a:rPr>
              <a:t>所有的不可逆過程：</a:t>
            </a:r>
          </a:p>
        </p:txBody>
      </p:sp>
      <p:sp>
        <p:nvSpPr>
          <p:cNvPr id="66565" name="Text Box 9"/>
          <p:cNvSpPr txBox="1">
            <a:spLocks noChangeArrowheads="1"/>
          </p:cNvSpPr>
          <p:nvPr/>
        </p:nvSpPr>
        <p:spPr bwMode="auto">
          <a:xfrm>
            <a:off x="1146175" y="2135188"/>
            <a:ext cx="604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3300"/>
                </a:solidFill>
              </a:rPr>
              <a:t>所有的可逆過程：</a:t>
            </a:r>
          </a:p>
        </p:txBody>
      </p:sp>
      <p:pic>
        <p:nvPicPr>
          <p:cNvPr id="66567" name="Picture 4" descr="znet_hot_bath_tub_badestamp_andoey_energi_lite_bilde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10912"/>
            <a:ext cx="300037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 Box 4"/>
          <p:cNvSpPr txBox="1">
            <a:spLocks noChangeArrowheads="1"/>
          </p:cNvSpPr>
          <p:nvPr/>
        </p:nvSpPr>
        <p:spPr bwMode="auto">
          <a:xfrm>
            <a:off x="1217613" y="5207000"/>
            <a:ext cx="1857375" cy="3698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solidFill>
                  <a:srgbClr val="FF3300"/>
                </a:solidFill>
              </a:rPr>
              <a:t>熱力學第二定律</a:t>
            </a:r>
          </a:p>
        </p:txBody>
      </p:sp>
      <p:sp>
        <p:nvSpPr>
          <p:cNvPr id="66569" name="文字方塊 9"/>
          <p:cNvSpPr txBox="1">
            <a:spLocks noChangeArrowheads="1"/>
          </p:cNvSpPr>
          <p:nvPr/>
        </p:nvSpPr>
        <p:spPr bwMode="auto">
          <a:xfrm>
            <a:off x="1137422" y="1643540"/>
            <a:ext cx="5666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對於</a:t>
            </a:r>
            <a:r>
              <a:rPr lang="zh-TW" altLang="en-US" dirty="0">
                <a:solidFill>
                  <a:srgbClr val="FF0000"/>
                </a:solidFill>
              </a:rPr>
              <a:t>包含所有參與者的孤立系統</a:t>
            </a:r>
            <a:r>
              <a:rPr lang="zh-TW" altLang="en-US" dirty="0"/>
              <a:t>：</a:t>
            </a:r>
          </a:p>
        </p:txBody>
      </p:sp>
      <p:sp>
        <p:nvSpPr>
          <p:cNvPr id="66570" name="文字方塊 10"/>
          <p:cNvSpPr txBox="1">
            <a:spLocks noChangeArrowheads="1"/>
          </p:cNvSpPr>
          <p:nvPr/>
        </p:nvSpPr>
        <p:spPr bwMode="auto">
          <a:xfrm>
            <a:off x="1137422" y="635477"/>
            <a:ext cx="221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熵有甚麼用處？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218500" y="2520551"/>
                <a:ext cx="9278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0" y="2520551"/>
                <a:ext cx="9278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17613" y="4007644"/>
                <a:ext cx="92868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13" y="4007644"/>
                <a:ext cx="92868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7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8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26" name="文字方塊 7"/>
              <p:cNvSpPr txBox="1">
                <a:spLocks noChangeArrowheads="1"/>
              </p:cNvSpPr>
              <p:nvPr/>
            </p:nvSpPr>
            <p:spPr bwMode="auto">
              <a:xfrm>
                <a:off x="1758948" y="4502273"/>
                <a:ext cx="37861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sz="1800" dirty="0"/>
                  <a:t>及</a:t>
                </a:r>
                <a14:m>
                  <m:oMath xmlns:m="http://schemas.openxmlformats.org/officeDocument/2006/math">
                    <m:r>
                      <a:rPr lang="zh-TW" altLang="en-US" sz="18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TW" altLang="en-US" sz="1800" dirty="0"/>
                  <a:t>兩個常數是由起始條件決定：</a:t>
                </a:r>
              </a:p>
            </p:txBody>
          </p:sp>
        </mc:Choice>
        <mc:Fallback xmlns="">
          <p:sp>
            <p:nvSpPr>
              <p:cNvPr id="111626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8948" y="4502273"/>
                <a:ext cx="3786188" cy="369332"/>
              </a:xfrm>
              <a:prstGeom prst="rect">
                <a:avLst/>
              </a:prstGeom>
              <a:blipFill>
                <a:blip r:embed="rId2"/>
                <a:stretch>
                  <a:fillRect t="-6667" r="-7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627" name="文字方塊 7"/>
              <p:cNvSpPr txBox="1">
                <a:spLocks noChangeArrowheads="1"/>
              </p:cNvSpPr>
              <p:nvPr/>
            </p:nvSpPr>
            <p:spPr bwMode="auto">
              <a:xfrm>
                <a:off x="1749215" y="5797598"/>
                <a:ext cx="37861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TW" altLang="en-US" sz="1800" dirty="0"/>
                  <a:t>是由簡諧振盪子的性質決定：</a:t>
                </a:r>
              </a:p>
            </p:txBody>
          </p:sp>
        </mc:Choice>
        <mc:Fallback xmlns="">
          <p:sp>
            <p:nvSpPr>
              <p:cNvPr id="111627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9215" y="5797598"/>
                <a:ext cx="3786188" cy="369332"/>
              </a:xfrm>
              <a:prstGeom prst="rect">
                <a:avLst/>
              </a:prstGeom>
              <a:blipFill>
                <a:blip r:embed="rId3"/>
                <a:stretch>
                  <a:fillRect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736723" y="6221609"/>
            <a:ext cx="475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同一個彈簧組，只有一個值。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736723" y="5005510"/>
            <a:ext cx="5976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對個別的運動，所取的值不同。</a:t>
            </a:r>
          </a:p>
        </p:txBody>
      </p:sp>
      <p:pic>
        <p:nvPicPr>
          <p:cNvPr id="15" name="Picture 2" descr="F15_0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7"/>
          <a:stretch/>
        </p:blipFill>
        <p:spPr bwMode="auto">
          <a:xfrm>
            <a:off x="5580112" y="332656"/>
            <a:ext cx="2663479" cy="34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1794667" y="332656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7C296D2-E746-054C-A564-41A16DE46B2C}"/>
                  </a:ext>
                </a:extLst>
              </p:cNvPr>
              <p:cNvSpPr/>
              <p:nvPr/>
            </p:nvSpPr>
            <p:spPr>
              <a:xfrm>
                <a:off x="1794667" y="2517723"/>
                <a:ext cx="2446119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7C296D2-E746-054C-A564-41A16DE46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667" y="2517723"/>
                <a:ext cx="2446119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5CAEB49-6B1B-5D44-AC1A-EFFF9153D50F}"/>
                  </a:ext>
                </a:extLst>
              </p:cNvPr>
              <p:cNvSpPr/>
              <p:nvPr/>
            </p:nvSpPr>
            <p:spPr>
              <a:xfrm>
                <a:off x="1773199" y="3075893"/>
                <a:ext cx="3424078" cy="67666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5CAEB49-6B1B-5D44-AC1A-EFFF9153D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199" y="3075893"/>
                <a:ext cx="3424078" cy="676660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9F4C5DC-7F2C-A443-90C9-B1DFD01A1D37}"/>
                  </a:ext>
                </a:extLst>
              </p:cNvPr>
              <p:cNvSpPr/>
              <p:nvPr/>
            </p:nvSpPr>
            <p:spPr>
              <a:xfrm>
                <a:off x="5859704" y="4273123"/>
                <a:ext cx="2137060" cy="91614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9F4C5DC-7F2C-A443-90C9-B1DFD01A1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704" y="4273123"/>
                <a:ext cx="2137060" cy="916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8ED6CB8-D87A-264B-BB9D-420AFFBD7F8B}"/>
                  </a:ext>
                </a:extLst>
              </p:cNvPr>
              <p:cNvSpPr txBox="1"/>
              <p:nvPr/>
            </p:nvSpPr>
            <p:spPr bwMode="auto">
              <a:xfrm>
                <a:off x="5859704" y="5721915"/>
                <a:ext cx="905311" cy="81836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8ED6CB8-D87A-264B-BB9D-420AFFBD7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9704" y="5721915"/>
                <a:ext cx="905311" cy="818366"/>
              </a:xfrm>
              <a:prstGeom prst="rect">
                <a:avLst/>
              </a:prstGeom>
              <a:blipFill>
                <a:blip r:embed="rId9"/>
                <a:stretch>
                  <a:fillRect l="-1370" r="-13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6" grpId="0"/>
      <p:bldP spid="111627" grpId="0"/>
      <p:bldP spid="13" grpId="0"/>
      <p:bldP spid="14" grpId="0"/>
      <p:bldP spid="20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F20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5"/>
          <a:stretch>
            <a:fillRect/>
          </a:stretch>
        </p:blipFill>
        <p:spPr bwMode="auto">
          <a:xfrm>
            <a:off x="3383139" y="1997064"/>
            <a:ext cx="1312768" cy="26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4710467" y="3260019"/>
            <a:ext cx="424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這是熱力學第二定律不允許的！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4710467" y="3763256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3300"/>
                </a:solidFill>
              </a:rPr>
              <a:t>因此熱量總是由高溫系統流向低溫系統。</a:t>
            </a:r>
          </a:p>
        </p:txBody>
      </p:sp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3571210" y="991117"/>
            <a:ext cx="93662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3300"/>
                </a:solidFill>
              </a:rPr>
              <a:t>熱流動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6011" y="5575938"/>
            <a:ext cx="7470886" cy="45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TW" altLang="en-US" dirty="0"/>
              <a:t>熱力學第二定律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  <a:r>
              <a:rPr lang="zh-TW" altLang="en-US" dirty="0"/>
              <a:t>：導出熱力學第二定律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zh-TW" altLang="en-US" dirty="0"/>
              <a:t>！</a:t>
            </a:r>
          </a:p>
        </p:txBody>
      </p:sp>
      <p:pic>
        <p:nvPicPr>
          <p:cNvPr id="73737" name="Picture 4" descr="znet_hot_bath_tub_badestamp_andoey_energi_lite_bilde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4" y="1997064"/>
            <a:ext cx="2658126" cy="26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8" name="文字方塊 10"/>
          <p:cNvSpPr txBox="1">
            <a:spLocks noChangeArrowheads="1"/>
          </p:cNvSpPr>
          <p:nvPr/>
        </p:nvSpPr>
        <p:spPr bwMode="auto">
          <a:xfrm>
            <a:off x="4710467" y="1963031"/>
            <a:ext cx="2592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若熱由低溫流向高溫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800453" y="2420888"/>
                <a:ext cx="2034089" cy="6580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453" y="2420888"/>
                <a:ext cx="2034089" cy="6580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800454" y="4211125"/>
                <a:ext cx="93610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454" y="4211125"/>
                <a:ext cx="93610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23831D9A-30BD-A840-9411-41B0BAE24EDE}"/>
              </a:ext>
            </a:extLst>
          </p:cNvPr>
          <p:cNvSpPr txBox="1"/>
          <p:nvPr/>
        </p:nvSpPr>
        <p:spPr>
          <a:xfrm>
            <a:off x="606011" y="4886149"/>
            <a:ext cx="622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根據熵的定義，溫度高低唯一決定了熱的流向。</a:t>
            </a:r>
          </a:p>
        </p:txBody>
      </p:sp>
    </p:spTree>
    <p:extLst>
      <p:ext uri="{BB962C8B-B14F-4D97-AF65-F5344CB8AC3E}">
        <p14:creationId xmlns:p14="http://schemas.microsoft.com/office/powerpoint/2010/main" val="9120608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301752-4038-A8E5-0525-D51BB24F2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45856"/>
            <a:ext cx="6320245" cy="17281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19">
                <a:extLst>
                  <a:ext uri="{FF2B5EF4-FFF2-40B4-BE49-F238E27FC236}">
                    <a16:creationId xmlns:a16="http://schemas.microsoft.com/office/drawing/2014/main" id="{BFAE7639-7FBD-38C0-AFA2-FFBBAF355F2D}"/>
                  </a:ext>
                </a:extLst>
              </p:cNvPr>
              <p:cNvSpPr txBox="1"/>
              <p:nvPr/>
            </p:nvSpPr>
            <p:spPr>
              <a:xfrm>
                <a:off x="3059832" y="2818064"/>
                <a:ext cx="1937245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文字方塊 19">
                <a:extLst>
                  <a:ext uri="{FF2B5EF4-FFF2-40B4-BE49-F238E27FC236}">
                    <a16:creationId xmlns:a16="http://schemas.microsoft.com/office/drawing/2014/main" id="{BFAE7639-7FBD-38C0-AFA2-FFBBAF355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818064"/>
                <a:ext cx="1937245" cy="610936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1">
            <a:extLst>
              <a:ext uri="{FF2B5EF4-FFF2-40B4-BE49-F238E27FC236}">
                <a16:creationId xmlns:a16="http://schemas.microsoft.com/office/drawing/2014/main" id="{B87968DC-CBBE-2062-D7C6-344793360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2938866"/>
            <a:ext cx="2095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兩個等溫的狀態：</a:t>
            </a: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5" name="Picture 4" descr="A math equations and formulas on a white background&#10;&#10;Description automatically generated">
            <a:extLst>
              <a:ext uri="{FF2B5EF4-FFF2-40B4-BE49-F238E27FC236}">
                <a16:creationId xmlns:a16="http://schemas.microsoft.com/office/drawing/2014/main" id="{97CFD5A4-293B-2536-084D-AB3DB332EE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71" t="1999" b="55794"/>
          <a:stretch/>
        </p:blipFill>
        <p:spPr bwMode="auto">
          <a:xfrm>
            <a:off x="318928" y="3573016"/>
            <a:ext cx="8506143" cy="2753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258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t2.gstatic.com/images?q=tbn:ANd9GcTaNkFuiCGzPJvjwDFRheG6JWsLDQqWAPitJt2l1Wh4XRBFWPNYNA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36734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4" descr="http://feww.files.wordpress.com/2010/03/eyjafjallajokull-on-iceland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913"/>
            <a:ext cx="31956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 descr="http://www.examiner.com/images/blog/EXID10331/images/Eyjafjallajokull_volcano_plume_201004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913"/>
            <a:ext cx="36734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0" name="Picture 10" descr="http://t1.gstatic.com/images?q=tbn:ANd9GcQL0xPHrmEdVcpk1bjbbIajaXzHMCams8ldORYd23uOjI4domUWRQ&amp;t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33385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圖片 7" descr="sna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15350" b="12773"/>
          <a:stretch>
            <a:fillRect/>
          </a:stretch>
        </p:blipFill>
        <p:spPr bwMode="auto">
          <a:xfrm>
            <a:off x="1042988" y="2708275"/>
            <a:ext cx="72009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圖片 1" descr="sn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4103" r="23613" b="41908"/>
          <a:stretch>
            <a:fillRect/>
          </a:stretch>
        </p:blipFill>
        <p:spPr bwMode="auto">
          <a:xfrm>
            <a:off x="755650" y="3068638"/>
            <a:ext cx="74914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圖片 3" descr="sn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8224" r="15350" b="26888"/>
          <a:stretch>
            <a:fillRect/>
          </a:stretch>
        </p:blipFill>
        <p:spPr bwMode="auto">
          <a:xfrm>
            <a:off x="827088" y="333375"/>
            <a:ext cx="74326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69159"/>
            <a:ext cx="3167105" cy="1804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9">
                <a:extLst>
                  <a:ext uri="{FF2B5EF4-FFF2-40B4-BE49-F238E27FC236}">
                    <a16:creationId xmlns:a16="http://schemas.microsoft.com/office/drawing/2014/main" id="{6580EF9D-8378-A048-95F7-F3C3FD1B5DE6}"/>
                  </a:ext>
                </a:extLst>
              </p:cNvPr>
              <p:cNvSpPr txBox="1"/>
              <p:nvPr/>
            </p:nvSpPr>
            <p:spPr>
              <a:xfrm>
                <a:off x="755650" y="5146691"/>
                <a:ext cx="1937245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19">
                <a:extLst>
                  <a:ext uri="{FF2B5EF4-FFF2-40B4-BE49-F238E27FC236}">
                    <a16:creationId xmlns:a16="http://schemas.microsoft.com/office/drawing/2014/main" id="{6580EF9D-8378-A048-95F7-F3C3FD1B5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5146691"/>
                <a:ext cx="1937245" cy="610936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1">
            <a:extLst>
              <a:ext uri="{FF2B5EF4-FFF2-40B4-BE49-F238E27FC236}">
                <a16:creationId xmlns:a16="http://schemas.microsoft.com/office/drawing/2014/main" id="{BA3C5F0D-BA28-FB4B-ADB8-268F76C5E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0" y="5877272"/>
            <a:ext cx="2095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兩個等溫的狀態：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237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15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43"/>
          <a:stretch>
            <a:fillRect/>
          </a:stretch>
        </p:blipFill>
        <p:spPr bwMode="auto">
          <a:xfrm>
            <a:off x="942418" y="673603"/>
            <a:ext cx="3498533" cy="155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文字方塊 9"/>
          <p:cNvSpPr txBox="1">
            <a:spLocks noChangeArrowheads="1"/>
          </p:cNvSpPr>
          <p:nvPr/>
        </p:nvSpPr>
        <p:spPr bwMode="auto">
          <a:xfrm>
            <a:off x="3449721" y="224064"/>
            <a:ext cx="4464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三角函數是一個週期函數。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9" name="文字方塊 12"/>
              <p:cNvSpPr txBox="1">
                <a:spLocks noChangeArrowheads="1"/>
              </p:cNvSpPr>
              <p:nvPr/>
            </p:nvSpPr>
            <p:spPr bwMode="auto">
              <a:xfrm>
                <a:off x="2981379" y="3466450"/>
                <a:ext cx="36721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zh-TW" alt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稱為角頻率 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Angular Frequency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22539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1379" y="3466450"/>
                <a:ext cx="3672136" cy="369332"/>
              </a:xfrm>
              <a:prstGeom prst="rect">
                <a:avLst/>
              </a:prstGeom>
              <a:blipFill>
                <a:blip r:embed="rId3"/>
                <a:stretch>
                  <a:fillRect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0" name="文字方塊 12"/>
              <p:cNvSpPr txBox="1">
                <a:spLocks noChangeArrowheads="1"/>
              </p:cNvSpPr>
              <p:nvPr/>
            </p:nvSpPr>
            <p:spPr bwMode="auto">
              <a:xfrm>
                <a:off x="858113" y="5282868"/>
                <a:ext cx="66512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頻率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800" dirty="0">
                        <a:solidFill>
                          <a:srgbClr val="FF0000"/>
                        </a:solidFill>
                      </a:rPr>
                      <m:t>Frequency</m:t>
                    </m:r>
                    <m:r>
                      <m:rPr>
                        <m:nor/>
                      </m:rPr>
                      <a:rPr lang="en-US" altLang="zh-TW" sz="1800" b="0" i="0" dirty="0" smtClean="0">
                        <a:solidFill>
                          <a:srgbClr val="FF0000"/>
                        </a:solidFill>
                      </a:rPr>
                      <m:t>:  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zh-TW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 每秒進行了幾個周期。單位 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s</a:t>
                </a:r>
                <a:r>
                  <a:rPr lang="en-US" altLang="zh-TW" sz="1800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 = Hz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22540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113" y="5282868"/>
                <a:ext cx="6651216" cy="369332"/>
              </a:xfrm>
              <a:prstGeom prst="rect">
                <a:avLst/>
              </a:prstGeom>
              <a:blipFill>
                <a:blip r:embed="rId4"/>
                <a:stretch>
                  <a:fillRect l="-763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7"/>
              <p:cNvSpPr txBox="1">
                <a:spLocks noChangeArrowheads="1"/>
              </p:cNvSpPr>
              <p:nvPr/>
            </p:nvSpPr>
            <p:spPr bwMode="auto">
              <a:xfrm>
                <a:off x="6292354" y="224064"/>
                <a:ext cx="37861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zh-TW" sz="1800" i="1" dirty="0"/>
                  <a:t>ω</a:t>
                </a:r>
                <a:r>
                  <a:rPr lang="zh-TW" altLang="en-US" sz="1800" i="1" dirty="0"/>
                  <a:t> </a:t>
                </a:r>
                <a:r>
                  <a:rPr lang="zh-TW" altLang="en-US" sz="1800" dirty="0"/>
                  <a:t>決定了振盪的週期</a:t>
                </a:r>
                <a14:m>
                  <m:oMath xmlns:m="http://schemas.openxmlformats.org/officeDocument/2006/math">
                    <m:r>
                      <a:rPr lang="en-US" altLang="zh-TW" sz="1800" b="0" i="0" smtClean="0">
                        <a:latin typeface="Cambria Math"/>
                      </a:rPr>
                      <m:t> </m:t>
                    </m:r>
                    <m:r>
                      <a:rPr lang="en-US" altLang="zh-TW" sz="1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3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2354" y="224064"/>
                <a:ext cx="3786188" cy="369332"/>
              </a:xfrm>
              <a:prstGeom prst="rect">
                <a:avLst/>
              </a:prstGeom>
              <a:blipFill>
                <a:blip r:embed="rId5"/>
                <a:stretch>
                  <a:fillRect l="-1000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933783" y="2753768"/>
                <a:ext cx="54611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三角函數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latin typeface="Cambria Math"/>
                      </a:rPr>
                      <m:t>一個週期後，</m:t>
                    </m:r>
                    <m:r>
                      <a:rPr lang="zh-TW" altLang="en-US" sz="1800" i="1">
                        <a:latin typeface="Cambria Math"/>
                      </a:rPr>
                      <m:t>角度增加</m:t>
                    </m:r>
                    <m:r>
                      <a:rPr lang="en-US" altLang="zh-TW" sz="1800" b="0" i="1" smtClean="0">
                        <a:latin typeface="Cambria Math"/>
                      </a:rPr>
                      <m:t>2</m:t>
                    </m:r>
                    <m:r>
                      <a:rPr lang="zh-TW" altLang="en-US" sz="18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3783" y="2753768"/>
                <a:ext cx="5461148" cy="369332"/>
              </a:xfrm>
              <a:prstGeom prst="rect">
                <a:avLst/>
              </a:prstGeom>
              <a:blipFill>
                <a:blip r:embed="rId6"/>
                <a:stretch>
                  <a:fillRect l="-928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848447" y="4141191"/>
                <a:ext cx="29857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簡諧運動的週期</a:t>
                </a:r>
                <a14:m>
                  <m:oMath xmlns:m="http://schemas.openxmlformats.org/officeDocument/2006/math">
                    <m:r>
                      <a:rPr lang="zh-TW" altLang="en-US" sz="1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1800" i="1" dirty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zh-TW" altLang="en-US" sz="1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zh-TW" altLang="en-US" sz="1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等於</m:t>
                    </m:r>
                  </m:oMath>
                </a14:m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8447" y="4141191"/>
                <a:ext cx="2985724" cy="369332"/>
              </a:xfrm>
              <a:prstGeom prst="rect">
                <a:avLst/>
              </a:prstGeom>
              <a:blipFill>
                <a:blip r:embed="rId7"/>
                <a:stretch>
                  <a:fillRect l="-1695" t="-3333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70798DA-1ED4-1244-A4AA-1ABF0D47B671}"/>
                  </a:ext>
                </a:extLst>
              </p:cNvPr>
              <p:cNvSpPr/>
              <p:nvPr/>
            </p:nvSpPr>
            <p:spPr>
              <a:xfrm>
                <a:off x="958552" y="174246"/>
                <a:ext cx="2446119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70798DA-1ED4-1244-A4AA-1ABF0D47B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52" y="174246"/>
                <a:ext cx="2446119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16AB2EB-190D-EA4A-8846-DED57C3BFA40}"/>
                  </a:ext>
                </a:extLst>
              </p:cNvPr>
              <p:cNvSpPr/>
              <p:nvPr/>
            </p:nvSpPr>
            <p:spPr>
              <a:xfrm>
                <a:off x="933783" y="2332369"/>
                <a:ext cx="1976246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16AB2EB-190D-EA4A-8846-DED57C3BF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83" y="2332369"/>
                <a:ext cx="197624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6DFA9F3-F7C4-724B-BAE7-D70FBCBADD9E}"/>
                  </a:ext>
                </a:extLst>
              </p:cNvPr>
              <p:cNvSpPr/>
              <p:nvPr/>
            </p:nvSpPr>
            <p:spPr>
              <a:xfrm>
                <a:off x="3212314" y="2298703"/>
                <a:ext cx="4155433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6DFA9F3-F7C4-724B-BAE7-D70FBCBAD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314" y="2298703"/>
                <a:ext cx="4155433" cy="400110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0F434F0-4AA5-884A-B04B-8F098F100F24}"/>
                  </a:ext>
                </a:extLst>
              </p:cNvPr>
              <p:cNvSpPr/>
              <p:nvPr/>
            </p:nvSpPr>
            <p:spPr>
              <a:xfrm>
                <a:off x="4678005" y="2766370"/>
                <a:ext cx="1224053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l-GR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0F434F0-4AA5-884A-B04B-8F098F100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005" y="2766370"/>
                <a:ext cx="122405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26859D6-13AF-6A4A-A110-0B6AB0E9F1E9}"/>
                  </a:ext>
                </a:extLst>
              </p:cNvPr>
              <p:cNvSpPr/>
              <p:nvPr/>
            </p:nvSpPr>
            <p:spPr>
              <a:xfrm>
                <a:off x="940296" y="3118361"/>
                <a:ext cx="1825821" cy="100168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26859D6-13AF-6A4A-A110-0B6AB0E9F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96" y="3118361"/>
                <a:ext cx="1825821" cy="10016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105808D8-846B-B340-8B40-CFD8574CC2DE}"/>
                  </a:ext>
                </a:extLst>
              </p:cNvPr>
              <p:cNvSpPr/>
              <p:nvPr/>
            </p:nvSpPr>
            <p:spPr>
              <a:xfrm>
                <a:off x="3411614" y="5694621"/>
                <a:ext cx="1490728" cy="100168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105808D8-846B-B340-8B40-CFD8574CC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614" y="5694621"/>
                <a:ext cx="1490728" cy="10016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64C3D9-2CD7-F64A-8D81-7CFA62CF1BD3}"/>
                  </a:ext>
                </a:extLst>
              </p:cNvPr>
              <p:cNvSpPr/>
              <p:nvPr/>
            </p:nvSpPr>
            <p:spPr>
              <a:xfrm>
                <a:off x="958552" y="4496721"/>
                <a:ext cx="1453667" cy="7186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64C3D9-2CD7-F64A-8D81-7CFA62CF1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52" y="4496721"/>
                <a:ext cx="1453667" cy="718658"/>
              </a:xfrm>
              <a:prstGeom prst="rect">
                <a:avLst/>
              </a:prstGeom>
              <a:blipFill>
                <a:blip r:embed="rId1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6EEA9F5-BC30-0342-A469-42676F467385}"/>
                  </a:ext>
                </a:extLst>
              </p:cNvPr>
              <p:cNvSpPr/>
              <p:nvPr/>
            </p:nvSpPr>
            <p:spPr>
              <a:xfrm>
                <a:off x="950207" y="5694621"/>
                <a:ext cx="1854034" cy="66851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l-GR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6EEA9F5-BC30-0342-A469-42676F467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07" y="5694621"/>
                <a:ext cx="1854034" cy="668516"/>
              </a:xfrm>
              <a:prstGeom prst="rect">
                <a:avLst/>
              </a:prstGeom>
              <a:blipFill>
                <a:blip r:embed="rId1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9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2540" grpId="0"/>
      <p:bldP spid="3" grpId="0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hia-Hung Chang\Downloads\Data\Knight\Media\Chapter14\Images\14_06Figure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/>
          <a:stretch>
            <a:fillRect/>
          </a:stretch>
        </p:blipFill>
        <p:spPr bwMode="auto">
          <a:xfrm>
            <a:off x="539552" y="2276872"/>
            <a:ext cx="278765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字方塊 4"/>
          <p:cNvSpPr txBox="1">
            <a:spLocks noChangeArrowheads="1"/>
          </p:cNvSpPr>
          <p:nvPr/>
        </p:nvSpPr>
        <p:spPr bwMode="auto">
          <a:xfrm>
            <a:off x="3500437" y="6021288"/>
            <a:ext cx="5643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假想圓是一個很好的工具，但不是真的有一個圓！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0" name="文字方塊 7"/>
              <p:cNvSpPr txBox="1">
                <a:spLocks noChangeArrowheads="1"/>
              </p:cNvSpPr>
              <p:nvPr/>
            </p:nvSpPr>
            <p:spPr bwMode="auto">
              <a:xfrm>
                <a:off x="1496625" y="836712"/>
                <a:ext cx="5832475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latin typeface="Arial" charset="0"/>
                  </a:rPr>
                  <a:t>正好是一個半徑為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zh-TW" altLang="en-US" sz="1800" b="0" i="1" smtClean="0">
                        <a:latin typeface="Cambria Math"/>
                      </a:rPr>
                      <m:t>的</m:t>
                    </m:r>
                  </m:oMath>
                </a14:m>
                <a:r>
                  <a:rPr lang="zh-TW" altLang="en-US" sz="1800" dirty="0">
                    <a:latin typeface="Arial" charset="0"/>
                  </a:rPr>
                  <a:t>等速圓周運動的水平分量。</a:t>
                </a:r>
              </a:p>
            </p:txBody>
          </p:sp>
        </mc:Choice>
        <mc:Fallback xmlns="">
          <p:sp>
            <p:nvSpPr>
              <p:cNvPr id="26630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6625" y="836712"/>
                <a:ext cx="5832475" cy="375552"/>
              </a:xfrm>
              <a:prstGeom prst="rect">
                <a:avLst/>
              </a:prstGeom>
              <a:blipFill rotWithShape="1">
                <a:blip r:embed="rId6"/>
                <a:stretch>
                  <a:fillRect l="-941" t="-6452" b="-24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73" name="Picture 49" descr="\\psf\Dropbox\Documents\課程\Halliday10E\Image Gallery\CH15\halliday_10e_fig_15_1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86" r="66040" b="31868"/>
          <a:stretch/>
        </p:blipFill>
        <p:spPr bwMode="auto">
          <a:xfrm>
            <a:off x="3523506" y="2276872"/>
            <a:ext cx="375167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496625" y="1700808"/>
            <a:ext cx="595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" dirty="0">
                <a:latin typeface="Arial" charset="0"/>
              </a:rPr>
              <a:t>一個等速圓周運動位置的水平投影就等於一個簡諧運動。</a:t>
            </a:r>
            <a:endParaRPr lang="zh-TW" altLang="en-US" sz="1800" dirty="0"/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496625" y="1266110"/>
            <a:ext cx="7477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此等速圓周運動的速度與加速度的水平分量也好與簡諧運動相等。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9E55C71-5ABE-AA4E-92B7-530350C11228}"/>
                  </a:ext>
                </a:extLst>
              </p:cNvPr>
              <p:cNvSpPr/>
              <p:nvPr/>
            </p:nvSpPr>
            <p:spPr>
              <a:xfrm>
                <a:off x="2806096" y="315942"/>
                <a:ext cx="2446119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9E55C71-5ABE-AA4E-92B7-530350C112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096" y="315942"/>
                <a:ext cx="2446119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49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Chia-Hung Chang\Downloads\Data\Knight\Media\Chapter14\Images\14_09Figure-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 r="64688" b="46613"/>
          <a:stretch/>
        </p:blipFill>
        <p:spPr bwMode="auto">
          <a:xfrm>
            <a:off x="2054130" y="3620567"/>
            <a:ext cx="2085822" cy="278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6336704" cy="112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2137" r="2891" b="20348"/>
          <a:stretch/>
        </p:blipFill>
        <p:spPr bwMode="auto">
          <a:xfrm>
            <a:off x="2165" y="1412776"/>
            <a:ext cx="899927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3701477" y="4583666"/>
            <a:ext cx="144016" cy="144016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3752220" y="4619670"/>
            <a:ext cx="216024" cy="216024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876024" y="3963450"/>
            <a:ext cx="144016" cy="144016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2948566" y="3589473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3816169" y="429563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4319256" y="3633389"/>
                <a:ext cx="4176464" cy="904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相角差等於：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zh-TW" altLang="el-GR" sz="1800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80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18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1800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TW" sz="18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800" b="0" i="1" smtClean="0">
                                <a:latin typeface="Cambria Math"/>
                              </a:rPr>
                              <m:t>1.5</m:t>
                            </m:r>
                          </m:num>
                          <m:den>
                            <m:r>
                              <a:rPr lang="en-US" altLang="zh-TW" sz="1800" b="0" i="1" smtClean="0">
                                <a:latin typeface="Cambria Math"/>
                              </a:rPr>
                              <m:t>6.0</m:t>
                            </m:r>
                          </m:den>
                        </m:f>
                      </m:e>
                    </m:func>
                  </m:oMath>
                </a14:m>
                <a:r>
                  <a:rPr lang="zh-TW" altLang="en-US" sz="1800" dirty="0"/>
                  <a:t> </a:t>
                </a:r>
                <a:endParaRPr lang="en-US" altLang="zh-TW" sz="1800" dirty="0"/>
              </a:p>
              <a:p>
                <a:r>
                  <a:rPr lang="en-US" altLang="zh-TW" sz="1800" dirty="0"/>
                  <a:t>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180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1.5</m:t>
                                </m:r>
                              </m:num>
                              <m:den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6.0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9256" y="3633389"/>
                <a:ext cx="4176464" cy="904222"/>
              </a:xfrm>
              <a:prstGeom prst="rect">
                <a:avLst/>
              </a:prstGeom>
              <a:blipFill>
                <a:blip r:embed="rId5"/>
                <a:stretch>
                  <a:fillRect l="-1212" b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4244284" y="4655674"/>
                <a:ext cx="2880320" cy="542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需要時間：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TW" sz="200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zh-TW" altLang="el-GR" sz="200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num>
                      <m:den>
                        <m:r>
                          <a:rPr lang="zh-TW" altLang="en-US" sz="2000" i="1" smtClean="0">
                            <a:latin typeface="Cambria Math"/>
                          </a:rPr>
                          <m:t>𝜔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4284" y="4655674"/>
                <a:ext cx="2880320" cy="542008"/>
              </a:xfrm>
              <a:prstGeom prst="rect">
                <a:avLst/>
              </a:prstGeom>
              <a:blipFill>
                <a:blip r:embed="rId6"/>
                <a:stretch>
                  <a:fillRect l="-1754" b="-22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4970454" y="5545274"/>
            <a:ext cx="252028" cy="21602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51920" y="5769260"/>
            <a:ext cx="288032" cy="252028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08847" y="5810834"/>
            <a:ext cx="180020" cy="144016"/>
          </a:xfrm>
          <a:prstGeom prst="rect">
            <a:avLst/>
          </a:prstGeom>
          <a:solidFill>
            <a:srgbClr val="FFCCFF"/>
          </a:solidFill>
          <a:ln w="158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36894" y="5810834"/>
            <a:ext cx="180020" cy="144016"/>
          </a:xfrm>
          <a:prstGeom prst="rect">
            <a:avLst/>
          </a:prstGeom>
          <a:solidFill>
            <a:srgbClr val="FFCCFF"/>
          </a:solidFill>
          <a:ln w="158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cxnSp>
        <p:nvCxnSpPr>
          <p:cNvPr id="17" name="直線接點 16"/>
          <p:cNvCxnSpPr>
            <a:stCxn id="7" idx="4"/>
            <a:endCxn id="16" idx="2"/>
          </p:cNvCxnSpPr>
          <p:nvPr/>
        </p:nvCxnSpPr>
        <p:spPr>
          <a:xfrm flipH="1">
            <a:off x="2926904" y="4107466"/>
            <a:ext cx="21128" cy="184738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827902" y="3684079"/>
            <a:ext cx="297356" cy="9715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134250" y="4403670"/>
            <a:ext cx="574597" cy="2160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21" name="弧形 20"/>
          <p:cNvSpPr/>
          <p:nvPr/>
        </p:nvSpPr>
        <p:spPr>
          <a:xfrm>
            <a:off x="2948566" y="4439650"/>
            <a:ext cx="450050" cy="432764"/>
          </a:xfrm>
          <a:prstGeom prst="arc">
            <a:avLst>
              <a:gd name="adj1" fmla="val 14287117"/>
              <a:gd name="adj2" fmla="val 0"/>
            </a:avLst>
          </a:prstGeom>
          <a:ln w="22225" cmpd="sng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0A0A58-735F-B542-9C63-253F733E6C9D}"/>
                  </a:ext>
                </a:extLst>
              </p:cNvPr>
              <p:cNvSpPr/>
              <p:nvPr/>
            </p:nvSpPr>
            <p:spPr>
              <a:xfrm>
                <a:off x="1691680" y="2719945"/>
                <a:ext cx="1583831" cy="624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1.5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6.0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0A0A58-735F-B542-9C63-253F733E6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19945"/>
                <a:ext cx="1583831" cy="624210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87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5372720" y="4061817"/>
            <a:ext cx="1873250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462451" y="1202805"/>
            <a:ext cx="5761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一個粒子在平衡點附近的小規模運動都是簡諧運動！</a:t>
            </a:r>
          </a:p>
        </p:txBody>
      </p:sp>
      <p:pic>
        <p:nvPicPr>
          <p:cNvPr id="36869" name="Picture 6" descr="fig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3"/>
          <a:stretch>
            <a:fillRect/>
          </a:stretch>
        </p:blipFill>
        <p:spPr bwMode="auto">
          <a:xfrm>
            <a:off x="1469924" y="2343415"/>
            <a:ext cx="20129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fig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r="21243" b="31764"/>
          <a:stretch>
            <a:fillRect/>
          </a:stretch>
        </p:blipFill>
        <p:spPr bwMode="auto">
          <a:xfrm>
            <a:off x="3618859" y="2307697"/>
            <a:ext cx="12954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fig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9"/>
          <a:stretch>
            <a:fillRect/>
          </a:stretch>
        </p:blipFill>
        <p:spPr bwMode="auto">
          <a:xfrm>
            <a:off x="3620944" y="4036352"/>
            <a:ext cx="15890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2" name="Group 9"/>
          <p:cNvGrpSpPr>
            <a:grpSpLocks noChangeAspect="1"/>
          </p:cNvGrpSpPr>
          <p:nvPr/>
        </p:nvGrpSpPr>
        <p:grpSpPr bwMode="auto">
          <a:xfrm>
            <a:off x="5012358" y="3917354"/>
            <a:ext cx="2460625" cy="1998663"/>
            <a:chOff x="3302" y="1176"/>
            <a:chExt cx="4702" cy="3818"/>
          </a:xfrm>
        </p:grpSpPr>
        <p:sp>
          <p:nvSpPr>
            <p:cNvPr id="36888" name="AutoShape 10"/>
            <p:cNvSpPr>
              <a:spLocks noChangeAspect="1" noChangeArrowheads="1"/>
            </p:cNvSpPr>
            <p:nvPr/>
          </p:nvSpPr>
          <p:spPr bwMode="auto">
            <a:xfrm>
              <a:off x="3302" y="1176"/>
              <a:ext cx="4702" cy="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6889" name="Text Box 11"/>
            <p:cNvSpPr txBox="1">
              <a:spLocks noChangeArrowheads="1"/>
            </p:cNvSpPr>
            <p:nvPr/>
          </p:nvSpPr>
          <p:spPr bwMode="auto">
            <a:xfrm>
              <a:off x="5871" y="2799"/>
              <a:ext cx="614" cy="8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/>
                <a:t>q</a:t>
              </a:r>
              <a:endParaRPr lang="en-US" altLang="zh-TW" sz="2400"/>
            </a:p>
          </p:txBody>
        </p:sp>
        <p:sp>
          <p:nvSpPr>
            <p:cNvPr id="36890" name="Text Box 12"/>
            <p:cNvSpPr txBox="1">
              <a:spLocks noChangeArrowheads="1"/>
            </p:cNvSpPr>
            <p:nvPr/>
          </p:nvSpPr>
          <p:spPr bwMode="auto">
            <a:xfrm>
              <a:off x="5663" y="4328"/>
              <a:ext cx="1185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/>
                <a:t>5Q</a:t>
              </a:r>
              <a:endParaRPr lang="en-US" altLang="zh-TW" sz="2400"/>
            </a:p>
          </p:txBody>
        </p:sp>
        <p:sp>
          <p:nvSpPr>
            <p:cNvPr id="36891" name="Text Box 13"/>
            <p:cNvSpPr txBox="1">
              <a:spLocks noChangeArrowheads="1"/>
            </p:cNvSpPr>
            <p:nvPr/>
          </p:nvSpPr>
          <p:spPr bwMode="auto">
            <a:xfrm>
              <a:off x="5663" y="1675"/>
              <a:ext cx="1049" cy="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/>
                <a:t>5Q</a:t>
              </a:r>
              <a:endParaRPr lang="en-US" altLang="zh-TW" sz="2400"/>
            </a:p>
          </p:txBody>
        </p:sp>
        <p:sp>
          <p:nvSpPr>
            <p:cNvPr id="36892" name="Line 14"/>
            <p:cNvSpPr>
              <a:spLocks noChangeShapeType="1"/>
            </p:cNvSpPr>
            <p:nvPr/>
          </p:nvSpPr>
          <p:spPr bwMode="auto">
            <a:xfrm flipV="1">
              <a:off x="3947" y="3236"/>
              <a:ext cx="380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93" name="Line 15"/>
            <p:cNvSpPr>
              <a:spLocks noChangeShapeType="1"/>
            </p:cNvSpPr>
            <p:nvPr/>
          </p:nvSpPr>
          <p:spPr bwMode="auto">
            <a:xfrm flipV="1">
              <a:off x="5663" y="1530"/>
              <a:ext cx="0" cy="3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94" name="Oval 16"/>
            <p:cNvSpPr>
              <a:spLocks noChangeArrowheads="1"/>
            </p:cNvSpPr>
            <p:nvPr/>
          </p:nvSpPr>
          <p:spPr bwMode="auto">
            <a:xfrm>
              <a:off x="4157" y="3163"/>
              <a:ext cx="176" cy="1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6895" name="Oval 17"/>
            <p:cNvSpPr>
              <a:spLocks noChangeArrowheads="1"/>
            </p:cNvSpPr>
            <p:nvPr/>
          </p:nvSpPr>
          <p:spPr bwMode="auto">
            <a:xfrm>
              <a:off x="7027" y="3163"/>
              <a:ext cx="176" cy="1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6896" name="Oval 18"/>
            <p:cNvSpPr>
              <a:spLocks noChangeArrowheads="1"/>
            </p:cNvSpPr>
            <p:nvPr/>
          </p:nvSpPr>
          <p:spPr bwMode="auto">
            <a:xfrm>
              <a:off x="5571" y="1738"/>
              <a:ext cx="176" cy="1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6897" name="Oval 19"/>
            <p:cNvSpPr>
              <a:spLocks noChangeArrowheads="1"/>
            </p:cNvSpPr>
            <p:nvPr/>
          </p:nvSpPr>
          <p:spPr bwMode="auto">
            <a:xfrm>
              <a:off x="5571" y="4630"/>
              <a:ext cx="176" cy="1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6898" name="Oval 20"/>
            <p:cNvSpPr>
              <a:spLocks noChangeArrowheads="1"/>
            </p:cNvSpPr>
            <p:nvPr/>
          </p:nvSpPr>
          <p:spPr bwMode="auto">
            <a:xfrm>
              <a:off x="5955" y="3163"/>
              <a:ext cx="124" cy="1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6899" name="Text Box 21"/>
            <p:cNvSpPr txBox="1">
              <a:spLocks noChangeArrowheads="1"/>
            </p:cNvSpPr>
            <p:nvPr/>
          </p:nvSpPr>
          <p:spPr bwMode="auto">
            <a:xfrm>
              <a:off x="7099" y="2799"/>
              <a:ext cx="334" cy="3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/>
                <a:t>Q</a:t>
              </a:r>
              <a:endParaRPr lang="en-US" altLang="zh-TW" sz="2400"/>
            </a:p>
          </p:txBody>
        </p:sp>
        <p:sp>
          <p:nvSpPr>
            <p:cNvPr id="36900" name="Text Box 22"/>
            <p:cNvSpPr txBox="1">
              <a:spLocks noChangeArrowheads="1"/>
            </p:cNvSpPr>
            <p:nvPr/>
          </p:nvSpPr>
          <p:spPr bwMode="auto">
            <a:xfrm>
              <a:off x="4157" y="2799"/>
              <a:ext cx="333" cy="3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/>
                <a:t>Q</a:t>
              </a:r>
              <a:endParaRPr lang="en-US" altLang="zh-TW" sz="2400"/>
            </a:p>
          </p:txBody>
        </p:sp>
      </p:grpSp>
      <p:sp>
        <p:nvSpPr>
          <p:cNvPr id="36881" name="Rectangle 32"/>
          <p:cNvSpPr>
            <a:spLocks noChangeArrowheads="1"/>
          </p:cNvSpPr>
          <p:nvPr/>
        </p:nvSpPr>
        <p:spPr bwMode="auto">
          <a:xfrm>
            <a:off x="-152400" y="2509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6882" name="Rectangle 35"/>
          <p:cNvSpPr>
            <a:spLocks noChangeArrowheads="1"/>
          </p:cNvSpPr>
          <p:nvPr/>
        </p:nvSpPr>
        <p:spPr bwMode="auto">
          <a:xfrm>
            <a:off x="152400" y="2005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6883" name="Rectangle 36"/>
          <p:cNvSpPr>
            <a:spLocks noChangeArrowheads="1"/>
          </p:cNvSpPr>
          <p:nvPr/>
        </p:nvSpPr>
        <p:spPr bwMode="auto">
          <a:xfrm>
            <a:off x="5490522" y="3099859"/>
            <a:ext cx="1295400" cy="71913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6884" name="Line 37"/>
          <p:cNvSpPr>
            <a:spLocks noChangeShapeType="1"/>
          </p:cNvSpPr>
          <p:nvPr/>
        </p:nvSpPr>
        <p:spPr bwMode="auto">
          <a:xfrm>
            <a:off x="5490522" y="2668059"/>
            <a:ext cx="0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5" name="Line 38"/>
          <p:cNvSpPr>
            <a:spLocks noChangeShapeType="1"/>
          </p:cNvSpPr>
          <p:nvPr/>
        </p:nvSpPr>
        <p:spPr bwMode="auto">
          <a:xfrm>
            <a:off x="6785922" y="2668059"/>
            <a:ext cx="0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6" name="Rectangle 39"/>
          <p:cNvSpPr>
            <a:spLocks noChangeArrowheads="1"/>
          </p:cNvSpPr>
          <p:nvPr/>
        </p:nvSpPr>
        <p:spPr bwMode="auto">
          <a:xfrm>
            <a:off x="5993759" y="2883959"/>
            <a:ext cx="360363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6887" name="Line 40"/>
          <p:cNvSpPr>
            <a:spLocks noChangeShapeType="1"/>
          </p:cNvSpPr>
          <p:nvPr/>
        </p:nvSpPr>
        <p:spPr bwMode="auto">
          <a:xfrm>
            <a:off x="6211247" y="259503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1462451" y="1634853"/>
            <a:ext cx="6417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</a:rPr>
              <a:t>對彈簧的討論結果可以適用所有在平衡點附近的小規模運動。</a:t>
            </a:r>
            <a:endParaRPr lang="zh-TW" alt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2938</Words>
  <Application>Microsoft Macintosh PowerPoint</Application>
  <PresentationFormat>On-screen Show (4:3)</PresentationFormat>
  <Paragraphs>384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新細明體</vt:lpstr>
      <vt:lpstr>新細明體</vt:lpstr>
      <vt:lpstr>Arial</vt:lpstr>
      <vt:lpstr>Cambria Math</vt:lpstr>
      <vt:lpstr>Times New Roman</vt:lpstr>
      <vt:lpstr>預設簡報設計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369</cp:revision>
  <dcterms:created xsi:type="dcterms:W3CDTF">2007-01-01T05:14:38Z</dcterms:created>
  <dcterms:modified xsi:type="dcterms:W3CDTF">2024-12-11T03:50:16Z</dcterms:modified>
</cp:coreProperties>
</file>