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1707" r:id="rId2"/>
    <p:sldId id="1705" r:id="rId3"/>
    <p:sldId id="1719" r:id="rId4"/>
    <p:sldId id="1872" r:id="rId5"/>
    <p:sldId id="1772" r:id="rId6"/>
    <p:sldId id="1861" r:id="rId7"/>
    <p:sldId id="1933" r:id="rId8"/>
    <p:sldId id="1932" r:id="rId9"/>
    <p:sldId id="1935" r:id="rId10"/>
    <p:sldId id="1934" r:id="rId11"/>
    <p:sldId id="1770" r:id="rId12"/>
    <p:sldId id="1737" r:id="rId13"/>
    <p:sldId id="1869" r:id="rId14"/>
    <p:sldId id="1870" r:id="rId15"/>
    <p:sldId id="1773" r:id="rId16"/>
    <p:sldId id="1853" r:id="rId17"/>
    <p:sldId id="1868" r:id="rId18"/>
    <p:sldId id="1742" r:id="rId19"/>
    <p:sldId id="1790" r:id="rId20"/>
    <p:sldId id="1972" r:id="rId21"/>
    <p:sldId id="1744" r:id="rId22"/>
    <p:sldId id="1775" r:id="rId23"/>
    <p:sldId id="1871" r:id="rId24"/>
    <p:sldId id="1739" r:id="rId25"/>
    <p:sldId id="1854" r:id="rId26"/>
    <p:sldId id="361" r:id="rId27"/>
    <p:sldId id="372" r:id="rId28"/>
    <p:sldId id="1920" r:id="rId29"/>
    <p:sldId id="545" r:id="rId30"/>
    <p:sldId id="360" r:id="rId31"/>
    <p:sldId id="364" r:id="rId32"/>
    <p:sldId id="565" r:id="rId33"/>
    <p:sldId id="1923" r:id="rId34"/>
    <p:sldId id="1867" r:id="rId35"/>
    <p:sldId id="1818" r:id="rId36"/>
    <p:sldId id="1936" r:id="rId37"/>
    <p:sldId id="1960" r:id="rId38"/>
    <p:sldId id="1876" r:id="rId39"/>
    <p:sldId id="1914" r:id="rId40"/>
    <p:sldId id="1926" r:id="rId41"/>
    <p:sldId id="1915" r:id="rId42"/>
    <p:sldId id="1937" r:id="rId43"/>
    <p:sldId id="1916" r:id="rId44"/>
    <p:sldId id="1945" r:id="rId45"/>
    <p:sldId id="1970" r:id="rId46"/>
    <p:sldId id="1966" r:id="rId47"/>
    <p:sldId id="1865" r:id="rId48"/>
    <p:sldId id="1971" r:id="rId49"/>
    <p:sldId id="1965" r:id="rId50"/>
    <p:sldId id="1964" r:id="rId51"/>
    <p:sldId id="407" r:id="rId52"/>
    <p:sldId id="408" r:id="rId53"/>
    <p:sldId id="409" r:id="rId54"/>
    <p:sldId id="1973" r:id="rId55"/>
    <p:sldId id="1942" r:id="rId56"/>
    <p:sldId id="1834" r:id="rId57"/>
    <p:sldId id="362" r:id="rId58"/>
    <p:sldId id="1950" r:id="rId59"/>
    <p:sldId id="1859" r:id="rId6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33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11"/>
    <p:restoredTop sz="96197" autoAdjust="0"/>
  </p:normalViewPr>
  <p:slideViewPr>
    <p:cSldViewPr>
      <p:cViewPr varScale="1">
        <p:scale>
          <a:sx n="114" d="100"/>
          <a:sy n="114" d="100"/>
        </p:scale>
        <p:origin x="368" y="480"/>
      </p:cViewPr>
      <p:guideLst>
        <p:guide orient="horz" pos="411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F0E8003-1474-4B8E-940D-84CB7D9A8EA3}" type="datetimeFigureOut">
              <a:rPr lang="zh-TW" altLang="en-US"/>
              <a:pPr>
                <a:defRPr/>
              </a:pPr>
              <a:t>2025/5/30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8799E8D5-88C0-4892-BDA7-B863EB0893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426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6B0C9555-E961-4F69-ACA4-79C5FA72A480}" type="datetimeFigureOut">
              <a:rPr lang="zh-TW" altLang="en-US"/>
              <a:pPr>
                <a:defRPr/>
              </a:pPr>
              <a:t>2025/5/30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D7E969D-132A-4D59-8EC3-AD32CABFE4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605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44C2-06D8-43FF-A9AF-440150451A37}" type="datetimeFigureOut">
              <a:rPr lang="zh-TW" altLang="en-US"/>
              <a:pPr>
                <a:defRPr/>
              </a:pPr>
              <a:t>2025/5/30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3DD8-5C54-42B9-A2D9-B349CC4D3F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92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070E7-AD48-4024-954A-7A0ECBB641BF}" type="datetimeFigureOut">
              <a:rPr lang="zh-TW" altLang="en-US"/>
              <a:pPr>
                <a:defRPr/>
              </a:pPr>
              <a:t>2025/5/30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8289-0223-4D07-939A-CE42C3A486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94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D59D-86BC-49FD-B825-082C079FB64A}" type="datetimeFigureOut">
              <a:rPr lang="zh-TW" altLang="en-US"/>
              <a:pPr>
                <a:defRPr/>
              </a:pPr>
              <a:t>2025/5/30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6B9A-1CD7-41FE-9B0E-446E3ABAC7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19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73E9-25B0-4E2E-BAAE-455E95DB67F0}" type="datetimeFigureOut">
              <a:rPr lang="zh-TW" altLang="en-US"/>
              <a:pPr>
                <a:defRPr/>
              </a:pPr>
              <a:t>2025/5/30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17C8-31D5-4801-B1B3-1FAA39DF87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99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E8E49-37CB-46EF-BCAC-1DE3216CA0BA}" type="datetimeFigureOut">
              <a:rPr lang="zh-TW" altLang="en-US"/>
              <a:pPr>
                <a:defRPr/>
              </a:pPr>
              <a:t>2025/5/30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286A-F7CE-4EE9-A765-A1A1E196A5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06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3B38-7037-466F-BA37-D70B43316A1B}" type="datetimeFigureOut">
              <a:rPr lang="zh-TW" altLang="en-US"/>
              <a:pPr>
                <a:defRPr/>
              </a:pPr>
              <a:t>2025/5/30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93C2-0A05-4449-AC77-ED2FD2FD8B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55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88EF-1A6C-4C60-BE16-DB4D13EFD62F}" type="datetimeFigureOut">
              <a:rPr lang="zh-TW" altLang="en-US"/>
              <a:pPr>
                <a:defRPr/>
              </a:pPr>
              <a:t>2025/5/30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AB37-46D5-4BE7-98B8-3D0D1B4449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26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C559-E49E-430C-ABDB-882723C7652E}" type="datetimeFigureOut">
              <a:rPr lang="zh-TW" altLang="en-US"/>
              <a:pPr>
                <a:defRPr/>
              </a:pPr>
              <a:t>2025/5/30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E616-3A23-4736-9A25-AA16EC042E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17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B77B-672B-4CED-BCF5-76CABB2838E2}" type="datetimeFigureOut">
              <a:rPr lang="zh-TW" altLang="en-US"/>
              <a:pPr>
                <a:defRPr/>
              </a:pPr>
              <a:t>2025/5/30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38FE-B7F1-42AD-84A7-8EC1967589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70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8D129-AD7D-4A40-8870-A15309344601}" type="datetimeFigureOut">
              <a:rPr lang="zh-TW" altLang="en-US"/>
              <a:pPr>
                <a:defRPr/>
              </a:pPr>
              <a:t>2025/5/30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C6B6-7C11-4490-898D-6B0026F096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80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D379-BB0B-4744-9F53-F9DDD81DA4CA}" type="datetimeFigureOut">
              <a:rPr lang="zh-TW" altLang="en-US"/>
              <a:pPr>
                <a:defRPr/>
              </a:pPr>
              <a:t>2025/5/30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8C23-9545-49C0-8E05-4AEB2895C4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0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63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93EFFD-7999-46F0-AAF6-7765E241E78C}" type="datetimeFigureOut">
              <a:rPr lang="zh-TW" altLang="en-US"/>
              <a:pPr>
                <a:defRPr/>
              </a:pPr>
              <a:t>2025/5/30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F4AAA8D-E2ED-435B-928D-B0FC0F5210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6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11" Type="http://schemas.openxmlformats.org/officeDocument/2006/relationships/image" Target="../media/image124.png"/><Relationship Id="rId5" Type="http://schemas.openxmlformats.org/officeDocument/2006/relationships/image" Target="../media/image119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image" Target="../media/image118.png"/><Relationship Id="rId9" Type="http://schemas.openxmlformats.org/officeDocument/2006/relationships/image" Target="../media/image21.png"/><Relationship Id="rId14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1.png"/><Relationship Id="rId13" Type="http://schemas.openxmlformats.org/officeDocument/2006/relationships/image" Target="../media/image1011.png"/><Relationship Id="rId18" Type="http://schemas.openxmlformats.org/officeDocument/2006/relationships/image" Target="../media/image901.png"/><Relationship Id="rId7" Type="http://schemas.openxmlformats.org/officeDocument/2006/relationships/image" Target="../media/image951.png"/><Relationship Id="rId12" Type="http://schemas.openxmlformats.org/officeDocument/2006/relationships/image" Target="../media/image1001.png"/><Relationship Id="rId17" Type="http://schemas.openxmlformats.org/officeDocument/2006/relationships/image" Target="../media/image1080.png"/><Relationship Id="rId16" Type="http://schemas.openxmlformats.org/officeDocument/2006/relationships/image" Target="../media/image8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1.png"/><Relationship Id="rId11" Type="http://schemas.openxmlformats.org/officeDocument/2006/relationships/image" Target="../media/image991.png"/><Relationship Id="rId5" Type="http://schemas.openxmlformats.org/officeDocument/2006/relationships/image" Target="../media/image931.png"/><Relationship Id="rId15" Type="http://schemas.openxmlformats.org/officeDocument/2006/relationships/image" Target="../media/image1022.png"/><Relationship Id="rId10" Type="http://schemas.openxmlformats.org/officeDocument/2006/relationships/image" Target="../media/image981.png"/><Relationship Id="rId4" Type="http://schemas.openxmlformats.org/officeDocument/2006/relationships/image" Target="../media/image921.png"/><Relationship Id="rId9" Type="http://schemas.openxmlformats.org/officeDocument/2006/relationships/image" Target="../media/image971.png"/><Relationship Id="rId14" Type="http://schemas.openxmlformats.org/officeDocument/2006/relationships/image" Target="../media/image9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13" Type="http://schemas.openxmlformats.org/officeDocument/2006/relationships/image" Target="../media/image223.png"/><Relationship Id="rId18" Type="http://schemas.openxmlformats.org/officeDocument/2006/relationships/image" Target="../media/image228.png"/><Relationship Id="rId3" Type="http://schemas.openxmlformats.org/officeDocument/2006/relationships/image" Target="../media/image214.png"/><Relationship Id="rId7" Type="http://schemas.openxmlformats.org/officeDocument/2006/relationships/image" Target="../media/image218.png"/><Relationship Id="rId12" Type="http://schemas.openxmlformats.org/officeDocument/2006/relationships/image" Target="../media/image222.png"/><Relationship Id="rId17" Type="http://schemas.openxmlformats.org/officeDocument/2006/relationships/image" Target="../media/image227.png"/><Relationship Id="rId2" Type="http://schemas.openxmlformats.org/officeDocument/2006/relationships/image" Target="../media/image213.png"/><Relationship Id="rId16" Type="http://schemas.openxmlformats.org/officeDocument/2006/relationships/image" Target="../media/image2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7.png"/><Relationship Id="rId11" Type="http://schemas.openxmlformats.org/officeDocument/2006/relationships/image" Target="../media/image221.png"/><Relationship Id="rId5" Type="http://schemas.openxmlformats.org/officeDocument/2006/relationships/image" Target="../media/image216.png"/><Relationship Id="rId15" Type="http://schemas.openxmlformats.org/officeDocument/2006/relationships/image" Target="../media/image225.png"/><Relationship Id="rId10" Type="http://schemas.openxmlformats.org/officeDocument/2006/relationships/image" Target="../media/image21.png"/><Relationship Id="rId4" Type="http://schemas.openxmlformats.org/officeDocument/2006/relationships/image" Target="../media/image215.png"/><Relationship Id="rId9" Type="http://schemas.openxmlformats.org/officeDocument/2006/relationships/image" Target="../media/image220.png"/><Relationship Id="rId14" Type="http://schemas.openxmlformats.org/officeDocument/2006/relationships/image" Target="../media/image2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7" Type="http://schemas.openxmlformats.org/officeDocument/2006/relationships/image" Target="../media/image16.jpe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2.png"/><Relationship Id="rId11" Type="http://schemas.openxmlformats.org/officeDocument/2006/relationships/image" Target="../media/image231.png"/><Relationship Id="rId5" Type="http://schemas.openxmlformats.org/officeDocument/2006/relationships/image" Target="../media/image245.png"/><Relationship Id="rId10" Type="http://schemas.openxmlformats.org/officeDocument/2006/relationships/image" Target="../media/image198.png"/><Relationship Id="rId4" Type="http://schemas.openxmlformats.org/officeDocument/2006/relationships/image" Target="../media/image244.png"/><Relationship Id="rId9" Type="http://schemas.openxmlformats.org/officeDocument/2006/relationships/image" Target="../media/image2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image" Target="../media/image249.png"/><Relationship Id="rId4" Type="http://schemas.openxmlformats.org/officeDocument/2006/relationships/image" Target="../media/image19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7" Type="http://schemas.openxmlformats.org/officeDocument/2006/relationships/image" Target="../media/image255.png"/><Relationship Id="rId2" Type="http://schemas.openxmlformats.org/officeDocument/2006/relationships/image" Target="../media/image25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1.png"/><Relationship Id="rId4" Type="http://schemas.openxmlformats.org/officeDocument/2006/relationships/image" Target="../media/image2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206.png"/><Relationship Id="rId7" Type="http://schemas.openxmlformats.org/officeDocument/2006/relationships/image" Target="../media/image210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Relationship Id="rId9" Type="http://schemas.openxmlformats.org/officeDocument/2006/relationships/image" Target="../media/image2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1.png"/><Relationship Id="rId7" Type="http://schemas.openxmlformats.org/officeDocument/2006/relationships/image" Target="../media/image5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4" Type="http://schemas.openxmlformats.org/officeDocument/2006/relationships/image" Target="../media/image20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0.png"/><Relationship Id="rId13" Type="http://schemas.openxmlformats.org/officeDocument/2006/relationships/image" Target="../media/image2660.png"/><Relationship Id="rId18" Type="http://schemas.openxmlformats.org/officeDocument/2006/relationships/image" Target="../media/image2690.png"/><Relationship Id="rId3" Type="http://schemas.openxmlformats.org/officeDocument/2006/relationships/image" Target="../media/image2550.png"/><Relationship Id="rId7" Type="http://schemas.openxmlformats.org/officeDocument/2006/relationships/image" Target="../media/image2611.png"/><Relationship Id="rId12" Type="http://schemas.openxmlformats.org/officeDocument/2006/relationships/image" Target="../media/image273.png"/><Relationship Id="rId17" Type="http://schemas.openxmlformats.org/officeDocument/2006/relationships/image" Target="../media/image2681.png"/><Relationship Id="rId2" Type="http://schemas.openxmlformats.org/officeDocument/2006/relationships/image" Target="../media/image2470.png"/><Relationship Id="rId16" Type="http://schemas.openxmlformats.org/officeDocument/2006/relationships/image" Target="../media/image26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2640.png"/><Relationship Id="rId5" Type="http://schemas.openxmlformats.org/officeDocument/2006/relationships/image" Target="../media/image2580.png"/><Relationship Id="rId15" Type="http://schemas.openxmlformats.org/officeDocument/2006/relationships/image" Target="../media/image64.jpeg"/><Relationship Id="rId10" Type="http://schemas.openxmlformats.org/officeDocument/2006/relationships/image" Target="../media/image2630.png"/><Relationship Id="rId4" Type="http://schemas.openxmlformats.org/officeDocument/2006/relationships/image" Target="../media/image2710.png"/><Relationship Id="rId9" Type="http://schemas.openxmlformats.org/officeDocument/2006/relationships/image" Target="../media/image2620.png"/><Relationship Id="rId1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4.png"/><Relationship Id="rId13" Type="http://schemas.openxmlformats.org/officeDocument/2006/relationships/image" Target="../media/image1221.png"/><Relationship Id="rId3" Type="http://schemas.openxmlformats.org/officeDocument/2006/relationships/image" Target="../media/image1103.png"/><Relationship Id="rId7" Type="http://schemas.openxmlformats.org/officeDocument/2006/relationships/image" Target="../media/image1143.png"/><Relationship Id="rId12" Type="http://schemas.openxmlformats.org/officeDocument/2006/relationships/image" Target="../media/image1213.png"/><Relationship Id="rId17" Type="http://schemas.openxmlformats.org/officeDocument/2006/relationships/image" Target="../media/image1262.png"/><Relationship Id="rId2" Type="http://schemas.openxmlformats.org/officeDocument/2006/relationships/image" Target="../media/image1091.png"/><Relationship Id="rId16" Type="http://schemas.openxmlformats.org/officeDocument/2006/relationships/image" Target="../media/image12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4.png"/><Relationship Id="rId11" Type="http://schemas.openxmlformats.org/officeDocument/2006/relationships/image" Target="../media/image1181.png"/><Relationship Id="rId5" Type="http://schemas.openxmlformats.org/officeDocument/2006/relationships/image" Target="../media/image1124.png"/><Relationship Id="rId15" Type="http://schemas.openxmlformats.org/officeDocument/2006/relationships/image" Target="../media/image1241.png"/><Relationship Id="rId10" Type="http://schemas.openxmlformats.org/officeDocument/2006/relationships/image" Target="../media/image1171.png"/><Relationship Id="rId4" Type="http://schemas.openxmlformats.org/officeDocument/2006/relationships/image" Target="../media/image1110.png"/><Relationship Id="rId9" Type="http://schemas.openxmlformats.org/officeDocument/2006/relationships/image" Target="../media/image1163.png"/><Relationship Id="rId14" Type="http://schemas.openxmlformats.org/officeDocument/2006/relationships/image" Target="../media/image12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0.png"/><Relationship Id="rId3" Type="http://schemas.openxmlformats.org/officeDocument/2006/relationships/image" Target="../media/image2561.png"/><Relationship Id="rId7" Type="http://schemas.openxmlformats.org/officeDocument/2006/relationships/image" Target="../media/image27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5.png"/><Relationship Id="rId11" Type="http://schemas.openxmlformats.org/officeDocument/2006/relationships/image" Target="../media/image280.png"/><Relationship Id="rId5" Type="http://schemas.openxmlformats.org/officeDocument/2006/relationships/image" Target="../media/image2740.png"/><Relationship Id="rId10" Type="http://schemas.openxmlformats.org/officeDocument/2006/relationships/image" Target="../media/image279.png"/><Relationship Id="rId4" Type="http://schemas.openxmlformats.org/officeDocument/2006/relationships/image" Target="../media/image2720.png"/><Relationship Id="rId9" Type="http://schemas.openxmlformats.org/officeDocument/2006/relationships/image" Target="../media/image2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10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78.png"/><Relationship Id="rId9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81.jpeg"/><Relationship Id="rId9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84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87.jpe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openxmlformats.org/officeDocument/2006/relationships/image" Target="../media/image2410.png"/><Relationship Id="rId7" Type="http://schemas.openxmlformats.org/officeDocument/2006/relationships/image" Target="../media/image2711.png"/><Relationship Id="rId12" Type="http://schemas.openxmlformats.org/officeDocument/2006/relationships/image" Target="../media/image36.png"/><Relationship Id="rId2" Type="http://schemas.openxmlformats.org/officeDocument/2006/relationships/image" Target="../media/image2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10.png"/><Relationship Id="rId11" Type="http://schemas.openxmlformats.org/officeDocument/2006/relationships/image" Target="../media/image35.png"/><Relationship Id="rId5" Type="http://schemas.openxmlformats.org/officeDocument/2006/relationships/image" Target="../media/image2510.png"/><Relationship Id="rId10" Type="http://schemas.openxmlformats.org/officeDocument/2006/relationships/image" Target="../media/image300.png"/><Relationship Id="rId4" Type="http://schemas.openxmlformats.org/officeDocument/2006/relationships/image" Target="../media/image247.png"/><Relationship Id="rId9" Type="http://schemas.openxmlformats.org/officeDocument/2006/relationships/image" Target="../media/image291.png"/><Relationship Id="rId14" Type="http://schemas.openxmlformats.org/officeDocument/2006/relationships/image" Target="../media/image35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89.jpe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89.jpe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83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83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89.jpe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94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94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91.png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9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7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53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105.jpe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109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png"/><Relationship Id="rId4" Type="http://schemas.openxmlformats.org/officeDocument/2006/relationships/image" Target="NUL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1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14.jpeg"/><Relationship Id="rId4" Type="http://schemas.openxmlformats.org/officeDocument/2006/relationships/image" Target="../media/image64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0.png"/><Relationship Id="rId7" Type="http://schemas.openxmlformats.org/officeDocument/2006/relationships/image" Target="../media/image109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0.png"/><Relationship Id="rId5" Type="http://schemas.openxmlformats.org/officeDocument/2006/relationships/image" Target="../media/image64.png"/><Relationship Id="rId4" Type="http://schemas.openxmlformats.org/officeDocument/2006/relationships/image" Target="../media/image630.png"/><Relationship Id="rId9" Type="http://schemas.openxmlformats.org/officeDocument/2006/relationships/image" Target="../media/image67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0.png"/><Relationship Id="rId3" Type="http://schemas.openxmlformats.org/officeDocument/2006/relationships/image" Target="../media/image57.png"/><Relationship Id="rId7" Type="http://schemas.openxmlformats.org/officeDocument/2006/relationships/image" Target="../media/image780.png"/><Relationship Id="rId12" Type="http://schemas.openxmlformats.org/officeDocument/2006/relationships/image" Target="../media/image80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790.png"/><Relationship Id="rId5" Type="http://schemas.openxmlformats.org/officeDocument/2006/relationships/image" Target="../media/image760.png"/><Relationship Id="rId15" Type="http://schemas.openxmlformats.org/officeDocument/2006/relationships/image" Target="../media/image93.png"/><Relationship Id="rId10" Type="http://schemas.openxmlformats.org/officeDocument/2006/relationships/image" Target="../media/image751.png"/><Relationship Id="rId4" Type="http://schemas.openxmlformats.org/officeDocument/2006/relationships/image" Target="../media/image750.png"/><Relationship Id="rId9" Type="http://schemas.openxmlformats.org/officeDocument/2006/relationships/image" Target="../media/image740.png"/><Relationship Id="rId14" Type="http://schemas.openxmlformats.org/officeDocument/2006/relationships/image" Target="../media/image8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3" Type="http://schemas.openxmlformats.org/officeDocument/2006/relationships/image" Target="../media/image82.png"/><Relationship Id="rId7" Type="http://schemas.openxmlformats.org/officeDocument/2006/relationships/image" Target="../media/image97.png"/><Relationship Id="rId12" Type="http://schemas.openxmlformats.org/officeDocument/2006/relationships/image" Target="../media/image101.png"/><Relationship Id="rId17" Type="http://schemas.openxmlformats.org/officeDocument/2006/relationships/image" Target="../media/image115.png"/><Relationship Id="rId2" Type="http://schemas.openxmlformats.org/officeDocument/2006/relationships/image" Target="../media/image81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00.png"/><Relationship Id="rId5" Type="http://schemas.openxmlformats.org/officeDocument/2006/relationships/image" Target="../media/image92.png"/><Relationship Id="rId15" Type="http://schemas.openxmlformats.org/officeDocument/2006/relationships/image" Target="../media/image20.jpeg"/><Relationship Id="rId10" Type="http://schemas.openxmlformats.org/officeDocument/2006/relationships/image" Target="../media/image99.png"/><Relationship Id="rId4" Type="http://schemas.openxmlformats.org/officeDocument/2006/relationships/image" Target="../media/image85.png"/><Relationship Id="rId9" Type="http://schemas.openxmlformats.org/officeDocument/2006/relationships/image" Target="../media/image98.png"/><Relationship Id="rId14" Type="http://schemas.openxmlformats.org/officeDocument/2006/relationships/image" Target="../media/image1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06663403-9BFC-310D-450A-7FF899DA8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24" y="0"/>
            <a:ext cx="697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40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A062F-379A-7603-4EA9-480CF16D4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80A0B4-FF96-3FA9-8503-D19250B82065}"/>
                  </a:ext>
                </a:extLst>
              </p:cNvPr>
              <p:cNvSpPr txBox="1"/>
              <p:nvPr/>
            </p:nvSpPr>
            <p:spPr bwMode="auto">
              <a:xfrm>
                <a:off x="10105214" y="6655704"/>
                <a:ext cx="51551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80A0B4-FF96-3FA9-8503-D19250B82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05214" y="6655704"/>
                <a:ext cx="515514" cy="307777"/>
              </a:xfrm>
              <a:prstGeom prst="rect">
                <a:avLst/>
              </a:prstGeom>
              <a:blipFill>
                <a:blip r:embed="rId2"/>
                <a:stretch>
                  <a:fillRect l="-45238" t="-104000" r="-33333" b="-16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7B970A0-31FE-B91B-EE20-CFC82D008DD8}"/>
                  </a:ext>
                </a:extLst>
              </p:cNvPr>
              <p:cNvSpPr txBox="1"/>
              <p:nvPr/>
            </p:nvSpPr>
            <p:spPr bwMode="auto">
              <a:xfrm>
                <a:off x="662399" y="3036312"/>
                <a:ext cx="7793580" cy="425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能量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d>
                          <m:d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與</a:t>
                </a:r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主成份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接近的態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能量差較小，</a:t>
                </a:r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混雜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較大</a:t>
                </a:r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7B970A0-31FE-B91B-EE20-CFC82D008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399" y="3036312"/>
                <a:ext cx="7793580" cy="425181"/>
              </a:xfrm>
              <a:prstGeom prst="rect">
                <a:avLst/>
              </a:prstGeom>
              <a:blipFill>
                <a:blip r:embed="rId3"/>
                <a:stretch>
                  <a:fillRect l="-651" t="-85294" b="-15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04B3543-7F4A-0309-4DF5-59FE4FD22ED1}"/>
                  </a:ext>
                </a:extLst>
              </p:cNvPr>
              <p:cNvSpPr txBox="1"/>
              <p:nvPr/>
            </p:nvSpPr>
            <p:spPr bwMode="auto">
              <a:xfrm>
                <a:off x="649348" y="4322188"/>
                <a:ext cx="836473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矩陣元matrix element不為零的態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微擾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就會混雜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與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！ </a:t>
                </a:r>
                <a:endParaRPr lang="en-TW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04B3543-7F4A-0309-4DF5-59FE4FD22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348" y="4322188"/>
                <a:ext cx="8364733" cy="369332"/>
              </a:xfrm>
              <a:prstGeom prst="rect">
                <a:avLst/>
              </a:prstGeom>
              <a:blipFill>
                <a:blip r:embed="rId4"/>
                <a:stretch>
                  <a:fillRect l="-3945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06CE294-F7D9-E445-82D1-BE994A2B2784}"/>
                  </a:ext>
                </a:extLst>
              </p:cNvPr>
              <p:cNvSpPr txBox="1"/>
              <p:nvPr/>
            </p:nvSpPr>
            <p:spPr bwMode="auto">
              <a:xfrm>
                <a:off x="667604" y="4723346"/>
                <a:ext cx="644692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zh-TW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投影於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方向分量不為零的態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，才有</a:t>
                </a:r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混雜</a:t>
                </a:r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06CE294-F7D9-E445-82D1-BE994A2B2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604" y="4723346"/>
                <a:ext cx="6446922" cy="369332"/>
              </a:xfrm>
              <a:prstGeom prst="rect">
                <a:avLst/>
              </a:prstGeom>
              <a:blipFill>
                <a:blip r:embed="rId5"/>
                <a:stretch>
                  <a:fillRect l="-982" t="-117241" b="-1758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9">
                <a:extLst>
                  <a:ext uri="{FF2B5EF4-FFF2-40B4-BE49-F238E27FC236}">
                    <a16:creationId xmlns:a16="http://schemas.microsoft.com/office/drawing/2014/main" id="{C7FBFC2F-E772-DF9A-3CB2-478708290700}"/>
                  </a:ext>
                </a:extLst>
              </p:cNvPr>
              <p:cNvSpPr txBox="1"/>
              <p:nvPr/>
            </p:nvSpPr>
            <p:spPr bwMode="auto">
              <a:xfrm>
                <a:off x="655029" y="5218339"/>
                <a:ext cx="4060987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文字方塊 29">
                <a:extLst>
                  <a:ext uri="{FF2B5EF4-FFF2-40B4-BE49-F238E27FC236}">
                    <a16:creationId xmlns:a16="http://schemas.microsoft.com/office/drawing/2014/main" id="{C7FBFC2F-E772-DF9A-3CB2-478708290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029" y="5218339"/>
                <a:ext cx="4060987" cy="901914"/>
              </a:xfrm>
              <a:prstGeom prst="rect">
                <a:avLst/>
              </a:prstGeom>
              <a:blipFill>
                <a:blip r:embed="rId6"/>
                <a:stretch>
                  <a:fillRect l="-7477" t="-109722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C81313F-20DF-BCC0-7699-782DE2FC7200}"/>
                  </a:ext>
                </a:extLst>
              </p:cNvPr>
              <p:cNvSpPr txBox="1"/>
              <p:nvPr/>
            </p:nvSpPr>
            <p:spPr bwMode="auto">
              <a:xfrm>
                <a:off x="705215" y="6245914"/>
                <a:ext cx="74749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l-GR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與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兩個波函數的重疊越大，混雜也會越大</a:t>
                </a:r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C81313F-20DF-BCC0-7699-782DE2FC7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215" y="6245914"/>
                <a:ext cx="7474950" cy="369332"/>
              </a:xfrm>
              <a:prstGeom prst="rect">
                <a:avLst/>
              </a:prstGeom>
              <a:blipFill>
                <a:blip r:embed="rId7"/>
                <a:stretch>
                  <a:fillRect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C1A4170-E5A3-324B-6006-A742FC2B9007}"/>
              </a:ext>
            </a:extLst>
          </p:cNvPr>
          <p:cNvSpPr txBox="1"/>
          <p:nvPr/>
        </p:nvSpPr>
        <p:spPr bwMode="auto">
          <a:xfrm>
            <a:off x="649348" y="2709095"/>
            <a:ext cx="28297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混雜的份量有兩大特徵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4D74A9-6BE3-3CB2-E765-626EAAD64D00}"/>
                  </a:ext>
                </a:extLst>
              </p:cNvPr>
              <p:cNvSpPr txBox="1"/>
              <p:nvPr/>
            </p:nvSpPr>
            <p:spPr bwMode="auto">
              <a:xfrm>
                <a:off x="633003" y="3484684"/>
                <a:ext cx="81897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只有能量靠近的態會有較明顯的混雜，能量差距大的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可以忽略。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4D74A9-6BE3-3CB2-E765-626EAAD64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003" y="3484684"/>
                <a:ext cx="8189794" cy="369332"/>
              </a:xfrm>
              <a:prstGeom prst="rect">
                <a:avLst/>
              </a:prstGeom>
              <a:blipFill>
                <a:blip r:embed="rId8"/>
                <a:stretch>
                  <a:fillRect l="-619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E3306A1-7A3E-33E7-E6E0-AFB1DD61621D}"/>
              </a:ext>
            </a:extLst>
          </p:cNvPr>
          <p:cNvSpPr/>
          <p:nvPr/>
        </p:nvSpPr>
        <p:spPr>
          <a:xfrm>
            <a:off x="8103068" y="1003252"/>
            <a:ext cx="688878" cy="2015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ordinate Axes and Coordinates planes | Definition, Examples, Diagrams">
            <a:extLst>
              <a:ext uri="{FF2B5EF4-FFF2-40B4-BE49-F238E27FC236}">
                <a16:creationId xmlns:a16="http://schemas.microsoft.com/office/drawing/2014/main" id="{79873456-909C-A9A3-C317-08ED967F43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59" b="7587"/>
          <a:stretch/>
        </p:blipFill>
        <p:spPr bwMode="auto">
          <a:xfrm>
            <a:off x="5611479" y="1003252"/>
            <a:ext cx="2491589" cy="201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46D653-D22D-CA95-A51F-C10736D2BE91}"/>
              </a:ext>
            </a:extLst>
          </p:cNvPr>
          <p:cNvCxnSpPr>
            <a:cxnSpLocks/>
          </p:cNvCxnSpPr>
          <p:nvPr/>
        </p:nvCxnSpPr>
        <p:spPr>
          <a:xfrm flipV="1">
            <a:off x="6425051" y="1981807"/>
            <a:ext cx="685494" cy="3616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E827A3-6BD7-2605-0901-238CAF707A7C}"/>
                  </a:ext>
                </a:extLst>
              </p:cNvPr>
              <p:cNvSpPr txBox="1"/>
              <p:nvPr/>
            </p:nvSpPr>
            <p:spPr bwMode="auto">
              <a:xfrm>
                <a:off x="6767804" y="1575396"/>
                <a:ext cx="1803600" cy="37317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sz="1400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zh-TW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＝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E827A3-6BD7-2605-0901-238CAF707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67804" y="1575396"/>
                <a:ext cx="1803600" cy="373179"/>
              </a:xfrm>
              <a:prstGeom prst="rect">
                <a:avLst/>
              </a:prstGeom>
              <a:blipFill>
                <a:blip r:embed="rId10"/>
                <a:stretch>
                  <a:fillRect l="-12587" t="-206452" r="-29371" b="-3064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BE1B3D-1C27-D4C6-B3AF-84FBCDBA94D6}"/>
                  </a:ext>
                </a:extLst>
              </p:cNvPr>
              <p:cNvSpPr txBox="1"/>
              <p:nvPr/>
            </p:nvSpPr>
            <p:spPr bwMode="auto">
              <a:xfrm>
                <a:off x="5920563" y="1278779"/>
                <a:ext cx="504488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BE1B3D-1C27-D4C6-B3AF-84FBCDBA9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0563" y="1278779"/>
                <a:ext cx="504488" cy="215444"/>
              </a:xfrm>
              <a:prstGeom prst="rect">
                <a:avLst/>
              </a:prstGeom>
              <a:blipFill>
                <a:blip r:embed="rId11"/>
                <a:stretch>
                  <a:fillRect l="-52500" t="-155556" r="-40000" b="-25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74FB2F-38A6-9B7C-1768-23EB9E035160}"/>
              </a:ext>
            </a:extLst>
          </p:cNvPr>
          <p:cNvCxnSpPr>
            <a:cxnSpLocks/>
          </p:cNvCxnSpPr>
          <p:nvPr/>
        </p:nvCxnSpPr>
        <p:spPr>
          <a:xfrm flipH="1">
            <a:off x="5714310" y="2280913"/>
            <a:ext cx="663685" cy="6665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630AEA-4A29-FFE5-70E0-991C0D8E2D20}"/>
                  </a:ext>
                </a:extLst>
              </p:cNvPr>
              <p:cNvSpPr txBox="1"/>
              <p:nvPr/>
            </p:nvSpPr>
            <p:spPr bwMode="auto">
              <a:xfrm>
                <a:off x="5541543" y="2395214"/>
                <a:ext cx="51551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630AEA-4A29-FFE5-70E0-991C0D8E2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1543" y="2395214"/>
                <a:ext cx="515514" cy="307777"/>
              </a:xfrm>
              <a:prstGeom prst="rect">
                <a:avLst/>
              </a:prstGeom>
              <a:blipFill>
                <a:blip r:embed="rId12"/>
                <a:stretch>
                  <a:fillRect l="-45238" t="-100000" r="-33333" b="-16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4D3A6F-2EA7-C300-0EF7-116BE2AE1F91}"/>
              </a:ext>
            </a:extLst>
          </p:cNvPr>
          <p:cNvCxnSpPr>
            <a:cxnSpLocks/>
          </p:cNvCxnSpPr>
          <p:nvPr/>
        </p:nvCxnSpPr>
        <p:spPr>
          <a:xfrm flipV="1">
            <a:off x="6388900" y="1494223"/>
            <a:ext cx="0" cy="7866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FC5C21-A54B-6CEB-4475-B2E0571E91E6}"/>
                  </a:ext>
                </a:extLst>
              </p:cNvPr>
              <p:cNvSpPr txBox="1"/>
              <p:nvPr/>
            </p:nvSpPr>
            <p:spPr bwMode="auto">
              <a:xfrm>
                <a:off x="5562128" y="1742624"/>
                <a:ext cx="989857" cy="412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0" lang="en-US" altLang="zh-TW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TW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US" altLang="zh-TW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TW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TW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FC5C21-A54B-6CEB-4475-B2E0571E9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2128" y="1742624"/>
                <a:ext cx="989857" cy="412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5C1FF9-1E74-9F45-0B36-990D5F863FCD}"/>
                  </a:ext>
                </a:extLst>
              </p:cNvPr>
              <p:cNvSpPr txBox="1"/>
              <p:nvPr/>
            </p:nvSpPr>
            <p:spPr bwMode="auto">
              <a:xfrm>
                <a:off x="690923" y="558121"/>
                <a:ext cx="86769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把所有可能混雜加總起來</a:t>
                </a:r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我們</a:t>
                </a:r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就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得到第一階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fisrt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order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對本徵態的</a:t>
                </a:r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完整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修正：</a:t>
                </a:r>
                <a:endParaRPr lang="en-TW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5C1FF9-1E74-9F45-0B36-990D5F863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0923" y="558121"/>
                <a:ext cx="8676961" cy="369332"/>
              </a:xfrm>
              <a:prstGeom prst="rect">
                <a:avLst/>
              </a:prstGeom>
              <a:blipFill>
                <a:blip r:embed="rId14"/>
                <a:stretch>
                  <a:fillRect l="-585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29">
                <a:extLst>
                  <a:ext uri="{FF2B5EF4-FFF2-40B4-BE49-F238E27FC236}">
                    <a16:creationId xmlns:a16="http://schemas.microsoft.com/office/drawing/2014/main" id="{63191F13-BF37-9876-68D0-4FDAD985AE78}"/>
                  </a:ext>
                </a:extLst>
              </p:cNvPr>
              <p:cNvSpPr txBox="1"/>
              <p:nvPr/>
            </p:nvSpPr>
            <p:spPr bwMode="auto">
              <a:xfrm>
                <a:off x="690923" y="993586"/>
                <a:ext cx="4723441" cy="76790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num>
                            <m:den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bSup>
                            </m:den>
                          </m:f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29">
                <a:extLst>
                  <a:ext uri="{FF2B5EF4-FFF2-40B4-BE49-F238E27FC236}">
                    <a16:creationId xmlns:a16="http://schemas.microsoft.com/office/drawing/2014/main" id="{63191F13-BF37-9876-68D0-4FDAD985A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0923" y="993586"/>
                <a:ext cx="4723441" cy="767903"/>
              </a:xfrm>
              <a:prstGeom prst="rect">
                <a:avLst/>
              </a:prstGeom>
              <a:blipFill>
                <a:blip r:embed="rId15"/>
                <a:stretch>
                  <a:fillRect l="-5630" t="-121311" r="-4021" b="-1704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ADC3D5D-F896-7357-8315-AF768D218555}"/>
              </a:ext>
            </a:extLst>
          </p:cNvPr>
          <p:cNvSpPr txBox="1"/>
          <p:nvPr/>
        </p:nvSpPr>
        <p:spPr bwMode="auto">
          <a:xfrm>
            <a:off x="3632394" y="2225841"/>
            <a:ext cx="722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分量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506E0C-0101-2D45-0AE1-F5CED300BD3C}"/>
              </a:ext>
            </a:extLst>
          </p:cNvPr>
          <p:cNvSpPr txBox="1"/>
          <p:nvPr/>
        </p:nvSpPr>
        <p:spPr bwMode="auto">
          <a:xfrm>
            <a:off x="4404231" y="2219754"/>
            <a:ext cx="1516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單位向量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308C387-CF48-BD04-30A1-3A97F8820865}"/>
              </a:ext>
            </a:extLst>
          </p:cNvPr>
          <p:cNvCxnSpPr>
            <a:cxnSpLocks/>
          </p:cNvCxnSpPr>
          <p:nvPr/>
        </p:nvCxnSpPr>
        <p:spPr>
          <a:xfrm flipV="1">
            <a:off x="4004359" y="1674946"/>
            <a:ext cx="6686" cy="468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659A1CB-8235-2BB9-C7C8-72F877AFC8D4}"/>
              </a:ext>
            </a:extLst>
          </p:cNvPr>
          <p:cNvCxnSpPr>
            <a:cxnSpLocks/>
          </p:cNvCxnSpPr>
          <p:nvPr/>
        </p:nvCxnSpPr>
        <p:spPr>
          <a:xfrm flipV="1">
            <a:off x="5004048" y="1529751"/>
            <a:ext cx="0" cy="6251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3BB4E98-C79D-98A3-C967-F488C246FD6F}"/>
              </a:ext>
            </a:extLst>
          </p:cNvPr>
          <p:cNvSpPr txBox="1"/>
          <p:nvPr/>
        </p:nvSpPr>
        <p:spPr bwMode="auto">
          <a:xfrm>
            <a:off x="649348" y="3890026"/>
            <a:ext cx="4443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以上的無限級數應該會收斂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074BF8-76DF-F774-36F1-F2EA00669978}"/>
              </a:ext>
            </a:extLst>
          </p:cNvPr>
          <p:cNvSpPr txBox="1"/>
          <p:nvPr/>
        </p:nvSpPr>
        <p:spPr bwMode="auto">
          <a:xfrm>
            <a:off x="705215" y="176179"/>
            <a:ext cx="37133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Perturbed Eigenstates</a:t>
            </a:r>
          </a:p>
        </p:txBody>
      </p:sp>
    </p:spTree>
    <p:extLst>
      <p:ext uri="{BB962C8B-B14F-4D97-AF65-F5344CB8AC3E}">
        <p14:creationId xmlns:p14="http://schemas.microsoft.com/office/powerpoint/2010/main" val="320320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24" grpId="0" animBg="1"/>
      <p:bldP spid="25" grpId="0"/>
      <p:bldP spid="6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29">
                <a:extLst>
                  <a:ext uri="{FF2B5EF4-FFF2-40B4-BE49-F238E27FC236}">
                    <a16:creationId xmlns:a16="http://schemas.microsoft.com/office/drawing/2014/main" id="{82058A0F-64A6-29C3-B092-4488F42CB4A7}"/>
                  </a:ext>
                </a:extLst>
              </p:cNvPr>
              <p:cNvSpPr txBox="1"/>
              <p:nvPr/>
            </p:nvSpPr>
            <p:spPr bwMode="auto">
              <a:xfrm>
                <a:off x="430492" y="1922238"/>
                <a:ext cx="6165882" cy="45852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29">
                <a:extLst>
                  <a:ext uri="{FF2B5EF4-FFF2-40B4-BE49-F238E27FC236}">
                    <a16:creationId xmlns:a16="http://schemas.microsoft.com/office/drawing/2014/main" id="{82058A0F-64A6-29C3-B092-4488F42CB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0492" y="1922238"/>
                <a:ext cx="6165882" cy="458523"/>
              </a:xfrm>
              <a:prstGeom prst="rect">
                <a:avLst/>
              </a:prstGeom>
              <a:blipFill>
                <a:blip r:embed="rId4"/>
                <a:stretch>
                  <a:fillRect l="-3704" t="-75676" r="-2263" b="-1324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AF21D217-EF16-2041-BD4D-D6BDCB184BAA}"/>
                  </a:ext>
                </a:extLst>
              </p:cNvPr>
              <p:cNvSpPr txBox="1"/>
              <p:nvPr/>
            </p:nvSpPr>
            <p:spPr bwMode="auto">
              <a:xfrm>
                <a:off x="430492" y="2456546"/>
                <a:ext cx="3816424" cy="4049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AF21D217-EF16-2041-BD4D-D6BDCB184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0492" y="2456546"/>
                <a:ext cx="3816424" cy="404983"/>
              </a:xfrm>
              <a:prstGeom prst="rect">
                <a:avLst/>
              </a:prstGeom>
              <a:blipFill>
                <a:blip r:embed="rId5"/>
                <a:stretch>
                  <a:fillRect l="-1993" t="-93939" r="-5648" b="-1484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983217-6B5B-1C94-F849-6489957FE3EB}"/>
                  </a:ext>
                </a:extLst>
              </p:cNvPr>
              <p:cNvSpPr txBox="1"/>
              <p:nvPr/>
            </p:nvSpPr>
            <p:spPr bwMode="auto">
              <a:xfrm>
                <a:off x="767457" y="3425178"/>
                <a:ext cx="21602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一個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𝑎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=2</m:t>
                    </m:r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983217-6B5B-1C94-F849-6489957FE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457" y="3425178"/>
                <a:ext cx="2160240" cy="369332"/>
              </a:xfrm>
              <a:prstGeom prst="rect">
                <a:avLst/>
              </a:prstGeom>
              <a:blipFill>
                <a:blip r:embed="rId6"/>
                <a:stretch>
                  <a:fillRect l="-2339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E05AF2-AB8B-4C9A-AAF5-EBE982264623}"/>
                  </a:ext>
                </a:extLst>
              </p:cNvPr>
              <p:cNvSpPr txBox="1"/>
              <p:nvPr/>
            </p:nvSpPr>
            <p:spPr bwMode="auto">
              <a:xfrm>
                <a:off x="767458" y="2950475"/>
                <a:ext cx="21602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零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個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𝑎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=4</m:t>
                    </m:r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E05AF2-AB8B-4C9A-AAF5-EBE982264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458" y="2950475"/>
                <a:ext cx="2160240" cy="369332"/>
              </a:xfrm>
              <a:prstGeom prst="rect">
                <a:avLst/>
              </a:prstGeom>
              <a:blipFill>
                <a:blip r:embed="rId7"/>
                <a:stretch>
                  <a:fillRect l="-2339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4488F8-E8D6-FF5F-4FA6-E218406143B9}"/>
                  </a:ext>
                </a:extLst>
              </p:cNvPr>
              <p:cNvSpPr txBox="1"/>
              <p:nvPr/>
            </p:nvSpPr>
            <p:spPr bwMode="auto">
              <a:xfrm>
                <a:off x="795880" y="3880138"/>
                <a:ext cx="21602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二個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𝑎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4488F8-E8D6-FF5F-4FA6-E21840614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5880" y="3880138"/>
                <a:ext cx="2160240" cy="369332"/>
              </a:xfrm>
              <a:prstGeom prst="rect">
                <a:avLst/>
              </a:prstGeom>
              <a:blipFill>
                <a:blip r:embed="rId8"/>
                <a:stretch>
                  <a:fillRect l="-2339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7D55F8-C187-46E1-4275-07EEFC05EA84}"/>
              </a:ext>
            </a:extLst>
          </p:cNvPr>
          <p:cNvCxnSpPr>
            <a:endCxn id="9" idx="0"/>
          </p:cNvCxnSpPr>
          <p:nvPr/>
        </p:nvCxnSpPr>
        <p:spPr>
          <a:xfrm flipV="1">
            <a:off x="1251002" y="3880138"/>
            <a:ext cx="624998" cy="4565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F1AF91-5418-219B-3C05-D9206E27BF53}"/>
                  </a:ext>
                </a:extLst>
              </p:cNvPr>
              <p:cNvSpPr txBox="1"/>
              <p:nvPr/>
            </p:nvSpPr>
            <p:spPr bwMode="auto">
              <a:xfrm>
                <a:off x="771865" y="4297865"/>
                <a:ext cx="21602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三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個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𝑎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=−2</m:t>
                    </m:r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F1AF91-5418-219B-3C05-D9206E27B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865" y="4297865"/>
                <a:ext cx="2160240" cy="369332"/>
              </a:xfrm>
              <a:prstGeom prst="rect">
                <a:avLst/>
              </a:prstGeom>
              <a:blipFill>
                <a:blip r:embed="rId9"/>
                <a:stretch>
                  <a:fillRect l="-2339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2C63F5-5D4B-AAF9-FCB4-7A615535E8E8}"/>
              </a:ext>
            </a:extLst>
          </p:cNvPr>
          <p:cNvCxnSpPr/>
          <p:nvPr/>
        </p:nvCxnSpPr>
        <p:spPr>
          <a:xfrm flipV="1">
            <a:off x="1323010" y="4297865"/>
            <a:ext cx="624998" cy="4565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9E9BB4-ADB7-E571-7276-ED91E2DCF084}"/>
                  </a:ext>
                </a:extLst>
              </p:cNvPr>
              <p:cNvSpPr txBox="1"/>
              <p:nvPr/>
            </p:nvSpPr>
            <p:spPr bwMode="auto">
              <a:xfrm>
                <a:off x="3400479" y="2911942"/>
                <a:ext cx="3924436" cy="40197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9E9BB4-ADB7-E571-7276-ED91E2DCF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0479" y="2911942"/>
                <a:ext cx="3924436" cy="401970"/>
              </a:xfrm>
              <a:prstGeom prst="rect">
                <a:avLst/>
              </a:prstGeom>
              <a:blipFill>
                <a:blip r:embed="rId10"/>
                <a:stretch>
                  <a:fillRect l="-6452" t="-93939" b="-15151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158C21-4B1B-4762-7F94-1FF2BA171800}"/>
                  </a:ext>
                </a:extLst>
              </p:cNvPr>
              <p:cNvSpPr txBox="1"/>
              <p:nvPr/>
            </p:nvSpPr>
            <p:spPr bwMode="auto">
              <a:xfrm>
                <a:off x="3419872" y="3364325"/>
                <a:ext cx="5156624" cy="68608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</m:ra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=6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158C21-4B1B-4762-7F94-1FF2BA171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9872" y="3364325"/>
                <a:ext cx="5156624" cy="686085"/>
              </a:xfrm>
              <a:prstGeom prst="rect">
                <a:avLst/>
              </a:prstGeom>
              <a:blipFill>
                <a:blip r:embed="rId11"/>
                <a:stretch>
                  <a:fillRect l="-4423" t="-58182" r="-2703" b="-490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2">
                <a:extLst>
                  <a:ext uri="{FF2B5EF4-FFF2-40B4-BE49-F238E27FC236}">
                    <a16:creationId xmlns:a16="http://schemas.microsoft.com/office/drawing/2014/main" id="{4C401FB8-DDDD-BDDE-7B03-F00174A56BAF}"/>
                  </a:ext>
                </a:extLst>
              </p:cNvPr>
              <p:cNvSpPr/>
              <p:nvPr/>
            </p:nvSpPr>
            <p:spPr>
              <a:xfrm>
                <a:off x="6300192" y="883968"/>
                <a:ext cx="2627835" cy="40197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e>
                      </m:rad>
                      <m:r>
                        <a:rPr lang="en-US" altLang="zh-TW" sz="1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矩形 2">
                <a:extLst>
                  <a:ext uri="{FF2B5EF4-FFF2-40B4-BE49-F238E27FC236}">
                    <a16:creationId xmlns:a16="http://schemas.microsoft.com/office/drawing/2014/main" id="{4C401FB8-DDDD-BDDE-7B03-F00174A56B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883968"/>
                <a:ext cx="2627835" cy="401970"/>
              </a:xfrm>
              <a:prstGeom prst="rect">
                <a:avLst/>
              </a:prstGeom>
              <a:blipFill>
                <a:blip r:embed="rId12"/>
                <a:stretch>
                  <a:fillRect l="-1435" t="-90909" r="-7177" b="-15151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3">
                <a:extLst>
                  <a:ext uri="{FF2B5EF4-FFF2-40B4-BE49-F238E27FC236}">
                    <a16:creationId xmlns:a16="http://schemas.microsoft.com/office/drawing/2014/main" id="{A6503D84-F2CD-2DB1-6EF7-C0BCB48FA71D}"/>
                  </a:ext>
                </a:extLst>
              </p:cNvPr>
              <p:cNvSpPr/>
              <p:nvPr/>
            </p:nvSpPr>
            <p:spPr>
              <a:xfrm>
                <a:off x="6300192" y="424387"/>
                <a:ext cx="2130968" cy="3724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𝑎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altLang="zh-TW" sz="1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8" name="矩形 3">
                <a:extLst>
                  <a:ext uri="{FF2B5EF4-FFF2-40B4-BE49-F238E27FC236}">
                    <a16:creationId xmlns:a16="http://schemas.microsoft.com/office/drawing/2014/main" id="{A6503D84-F2CD-2DB1-6EF7-C0BCB48FA7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424387"/>
                <a:ext cx="2130968" cy="372410"/>
              </a:xfrm>
              <a:prstGeom prst="rect">
                <a:avLst/>
              </a:prstGeom>
              <a:blipFill>
                <a:blip r:embed="rId13"/>
                <a:stretch>
                  <a:fillRect l="-6509" t="-110000" r="-9467" b="-17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01497AB8-8B18-BDC9-88FE-8F277AA9E801}"/>
              </a:ext>
            </a:extLst>
          </p:cNvPr>
          <p:cNvSpPr txBox="1"/>
          <p:nvPr/>
        </p:nvSpPr>
        <p:spPr bwMode="auto">
          <a:xfrm>
            <a:off x="430492" y="584105"/>
            <a:ext cx="5374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計算 Anharmonic Oscillator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基態的一階修正：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29">
                <a:extLst>
                  <a:ext uri="{FF2B5EF4-FFF2-40B4-BE49-F238E27FC236}">
                    <a16:creationId xmlns:a16="http://schemas.microsoft.com/office/drawing/2014/main" id="{3AC466FB-857A-3B7A-00A9-0D60E72A9CE3}"/>
                  </a:ext>
                </a:extLst>
              </p:cNvPr>
              <p:cNvSpPr txBox="1"/>
              <p:nvPr/>
            </p:nvSpPr>
            <p:spPr bwMode="auto">
              <a:xfrm>
                <a:off x="2597027" y="4314577"/>
                <a:ext cx="3415133" cy="69378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</m:ra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29">
                <a:extLst>
                  <a:ext uri="{FF2B5EF4-FFF2-40B4-BE49-F238E27FC236}">
                    <a16:creationId xmlns:a16="http://schemas.microsoft.com/office/drawing/2014/main" id="{3AC466FB-857A-3B7A-00A9-0D60E72A9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7027" y="4314577"/>
                <a:ext cx="3415133" cy="693780"/>
              </a:xfrm>
              <a:prstGeom prst="rect">
                <a:avLst/>
              </a:prstGeom>
              <a:blipFill>
                <a:blip r:embed="rId14"/>
                <a:stretch>
                  <a:fillRect l="-4444" t="-30357" b="-7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29">
                <a:extLst>
                  <a:ext uri="{FF2B5EF4-FFF2-40B4-BE49-F238E27FC236}">
                    <a16:creationId xmlns:a16="http://schemas.microsoft.com/office/drawing/2014/main" id="{A81CF6B3-2C2A-F49B-6BDC-7BD8169D118F}"/>
                  </a:ext>
                </a:extLst>
              </p:cNvPr>
              <p:cNvSpPr txBox="1"/>
              <p:nvPr/>
            </p:nvSpPr>
            <p:spPr bwMode="auto">
              <a:xfrm>
                <a:off x="6242217" y="4314577"/>
                <a:ext cx="2188943" cy="69378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29">
                <a:extLst>
                  <a:ext uri="{FF2B5EF4-FFF2-40B4-BE49-F238E27FC236}">
                    <a16:creationId xmlns:a16="http://schemas.microsoft.com/office/drawing/2014/main" id="{A81CF6B3-2C2A-F49B-6BDC-7BD8169D1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2217" y="4314577"/>
                <a:ext cx="2188943" cy="693780"/>
              </a:xfrm>
              <a:prstGeom prst="rect">
                <a:avLst/>
              </a:prstGeom>
              <a:blipFill>
                <a:blip r:embed="rId15"/>
                <a:stretch>
                  <a:fillRect l="-11561" t="-30357" b="-7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9">
                <a:extLst>
                  <a:ext uri="{FF2B5EF4-FFF2-40B4-BE49-F238E27FC236}">
                    <a16:creationId xmlns:a16="http://schemas.microsoft.com/office/drawing/2014/main" id="{389DA4BB-135D-A132-ECF0-6EA9D42CBDC5}"/>
                  </a:ext>
                </a:extLst>
              </p:cNvPr>
              <p:cNvSpPr txBox="1"/>
              <p:nvPr/>
            </p:nvSpPr>
            <p:spPr bwMode="auto">
              <a:xfrm>
                <a:off x="466654" y="5504963"/>
                <a:ext cx="4719840" cy="67595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9">
                <a:extLst>
                  <a:ext uri="{FF2B5EF4-FFF2-40B4-BE49-F238E27FC236}">
                    <a16:creationId xmlns:a16="http://schemas.microsoft.com/office/drawing/2014/main" id="{389DA4BB-135D-A132-ECF0-6EA9D42CB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654" y="5504963"/>
                <a:ext cx="4719840" cy="675954"/>
              </a:xfrm>
              <a:prstGeom prst="rect">
                <a:avLst/>
              </a:prstGeom>
              <a:blipFill>
                <a:blip r:embed="rId16"/>
                <a:stretch>
                  <a:fillRect l="-5362" t="-31481" r="-3753" b="-7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FC9281B1-6745-BBAC-58C7-01626C0B01EB}"/>
                  </a:ext>
                </a:extLst>
              </p:cNvPr>
              <p:cNvSpPr txBox="1"/>
              <p:nvPr/>
            </p:nvSpPr>
            <p:spPr bwMode="auto">
              <a:xfrm>
                <a:off x="430670" y="1000775"/>
                <a:ext cx="3565266" cy="76815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bSup>
                            </m:den>
                          </m:f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FC9281B1-6745-BBAC-58C7-01626C0B0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0670" y="1000775"/>
                <a:ext cx="3565266" cy="768159"/>
              </a:xfrm>
              <a:prstGeom prst="rect">
                <a:avLst/>
              </a:prstGeom>
              <a:blipFill>
                <a:blip r:embed="rId17"/>
                <a:stretch>
                  <a:fillRect l="-6406" t="-117742" r="-3915" b="-16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63623094-9FA6-914F-32ED-D98DE5B06751}"/>
                  </a:ext>
                </a:extLst>
              </p:cNvPr>
              <p:cNvSpPr txBox="1"/>
              <p:nvPr/>
            </p:nvSpPr>
            <p:spPr bwMode="auto">
              <a:xfrm>
                <a:off x="5186494" y="5506468"/>
                <a:ext cx="2600918" cy="67595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63623094-9FA6-914F-32ED-D98DE5B06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6494" y="5506468"/>
                <a:ext cx="2600918" cy="675954"/>
              </a:xfrm>
              <a:prstGeom prst="rect">
                <a:avLst/>
              </a:prstGeom>
              <a:blipFill>
                <a:blip r:embed="rId18"/>
                <a:stretch>
                  <a:fillRect l="-2439" t="-31481" r="-8780" b="-7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76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2" grpId="0"/>
      <p:bldP spid="15" grpId="0" animBg="1"/>
      <p:bldP spid="16" grpId="0" animBg="1"/>
      <p:bldP spid="17" grpId="0" animBg="1"/>
      <p:bldP spid="18" grpId="0" animBg="1"/>
      <p:bldP spid="14" grpId="0" animBg="1"/>
      <p:bldP spid="20" grpId="0" animBg="1"/>
      <p:bldP spid="21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EB594A-8095-BDF6-12F1-62FED52D429A}"/>
                  </a:ext>
                </a:extLst>
              </p:cNvPr>
              <p:cNvSpPr txBox="1"/>
              <p:nvPr/>
            </p:nvSpPr>
            <p:spPr bwMode="auto">
              <a:xfrm>
                <a:off x="867886" y="2070572"/>
                <a:ext cx="825143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PMingLiU" panose="02020500000000000000" pitchFamily="18" charset="-120"/>
                    <a:ea typeface="PMingLiU" panose="02020500000000000000" pitchFamily="18" charset="-120"/>
                    <a:cs typeface="Times New Roman" pitchFamily="18" charset="0"/>
                  </a:rPr>
                  <a:t>或許</a:t>
                </a:r>
                <a14:m>
                  <m:oMath xmlns:m="http://schemas.openxmlformats.org/officeDocument/2006/math"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→0</m:t>
                    </m:r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時，真實的能量本徵態可能不會趨近於原來的選擇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或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EB594A-8095-BDF6-12F1-62FED52D4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7886" y="2070572"/>
                <a:ext cx="8251438" cy="369332"/>
              </a:xfrm>
              <a:prstGeom prst="rect">
                <a:avLst/>
              </a:prstGeom>
              <a:blipFill>
                <a:blip r:embed="rId2"/>
                <a:stretch>
                  <a:fillRect l="-614" t="-117241" b="-1724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C42D32-4982-1E63-E32F-A36CAC93ED57}"/>
                  </a:ext>
                </a:extLst>
              </p:cNvPr>
              <p:cNvSpPr txBox="1"/>
              <p:nvPr/>
            </p:nvSpPr>
            <p:spPr bwMode="auto">
              <a:xfrm>
                <a:off x="885680" y="2438058"/>
                <a:ext cx="7214712" cy="404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而是趨近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1,2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的線性組合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，這才是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被趨近與近似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的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未微擾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零次項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C42D32-4982-1E63-E32F-A36CAC93E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5680" y="2438058"/>
                <a:ext cx="7214712" cy="404983"/>
              </a:xfrm>
              <a:prstGeom prst="rect">
                <a:avLst/>
              </a:prstGeom>
              <a:blipFill>
                <a:blip r:embed="rId3"/>
                <a:stretch>
                  <a:fillRect l="-703" t="-153125" b="-2312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CB1646-CE6E-C9AB-FEE7-C6FD6C1E9A0F}"/>
                  </a:ext>
                </a:extLst>
              </p:cNvPr>
              <p:cNvSpPr txBox="1"/>
              <p:nvPr/>
            </p:nvSpPr>
            <p:spPr bwMode="auto">
              <a:xfrm>
                <a:off x="868690" y="3262141"/>
                <a:ext cx="81212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微擾計算必須容許這樣的選擇！</a:t>
                </a:r>
                <a:r>
                  <a:rPr lang="en-US" dirty="0" err="1">
                    <a:solidFill>
                      <a:srgbClr val="FF0000"/>
                    </a:solidFill>
                    <a:latin typeface="PMingLiU" panose="02020500000000000000" pitchFamily="18" charset="-120"/>
                    <a:ea typeface="PMingLiU" panose="02020500000000000000" pitchFamily="18" charset="-120"/>
                  </a:rPr>
                  <a:t>以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𝑏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為零階本徵態。</a:t>
                </a:r>
                <a:endParaRPr lang="en-TW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CB1646-CE6E-C9AB-FEE7-C6FD6C1E9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690" y="3262141"/>
                <a:ext cx="8121226" cy="369332"/>
              </a:xfrm>
              <a:prstGeom prst="rect">
                <a:avLst/>
              </a:prstGeom>
              <a:blipFill>
                <a:blip r:embed="rId4"/>
                <a:stretch>
                  <a:fillRect l="-625" t="-106452" b="-1580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CFB71DE4-49F6-A442-5044-08B091937C17}"/>
                  </a:ext>
                </a:extLst>
              </p:cNvPr>
              <p:cNvSpPr txBox="1"/>
              <p:nvPr/>
            </p:nvSpPr>
            <p:spPr bwMode="auto">
              <a:xfrm>
                <a:off x="885680" y="2897765"/>
                <a:ext cx="4910456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→0</m:t>
                      </m:r>
                      <m:r>
                        <m:rPr>
                          <m:nor/>
                        </m:rPr>
                        <a:rPr lang="en-TW" dirty="0">
                          <a:latin typeface="Times New Roman" pitchFamily="18" charset="0"/>
                          <a:cs typeface="Times New Roman" pitchFamily="18" charset="0"/>
                        </a:rPr>
                        <m:t>時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𝑏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CFB71DE4-49F6-A442-5044-08B091937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5680" y="2897765"/>
                <a:ext cx="4910456" cy="369332"/>
              </a:xfrm>
              <a:prstGeom prst="rect">
                <a:avLst/>
              </a:prstGeom>
              <a:blipFill>
                <a:blip r:embed="rId5"/>
                <a:stretch>
                  <a:fillRect t="-110000" r="-3093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03C9AB-F929-428A-F24E-708C1806F83E}"/>
                  </a:ext>
                </a:extLst>
              </p:cNvPr>
              <p:cNvSpPr txBox="1"/>
              <p:nvPr/>
            </p:nvSpPr>
            <p:spPr bwMode="auto">
              <a:xfrm>
                <a:off x="867886" y="578241"/>
                <a:ext cx="825143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如果有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TW" dirty="0"/>
                      <m:t>兩個簡併</m:t>
                    </m:r>
                    <m:r>
                      <m:rPr>
                        <m:nor/>
                      </m:rPr>
                      <a:rPr lang="en-TW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degenerate</m:t>
                    </m:r>
                    <m:r>
                      <m:rPr>
                        <m:nor/>
                      </m:rPr>
                      <a:rPr lang="en-TW" dirty="0"/>
                      <m:t>的本徵態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dirty="0"/>
                  <a:t>，</a:t>
                </a:r>
                <a:r>
                  <a:rPr lang="en-GB" dirty="0" err="1"/>
                  <a:t>例如</a:t>
                </a:r>
                <a:r>
                  <a:rPr lang="en-GB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Stark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Effect的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210</m:t>
                        </m:r>
                      </m:sub>
                    </m:sSub>
                  </m:oMath>
                </a14:m>
                <a:r>
                  <a:rPr lang="en-TW" dirty="0"/>
                  <a:t>。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03C9AB-F929-428A-F24E-708C1806F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7886" y="578241"/>
                <a:ext cx="8251438" cy="369332"/>
              </a:xfrm>
              <a:prstGeom prst="rect">
                <a:avLst/>
              </a:prstGeom>
              <a:blipFill>
                <a:blip r:embed="rId6"/>
                <a:stretch>
                  <a:fillRect l="-614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29">
                <a:extLst>
                  <a:ext uri="{FF2B5EF4-FFF2-40B4-BE49-F238E27FC236}">
                    <a16:creationId xmlns:a16="http://schemas.microsoft.com/office/drawing/2014/main" id="{C256EE50-9D34-9384-50A3-D13EC91FF16F}"/>
                  </a:ext>
                </a:extLst>
              </p:cNvPr>
              <p:cNvSpPr txBox="1"/>
              <p:nvPr/>
            </p:nvSpPr>
            <p:spPr bwMode="auto">
              <a:xfrm>
                <a:off x="957532" y="970828"/>
                <a:ext cx="2385751" cy="38081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  <m:t>𝐸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  <m:t>(0)</m:t>
                        </m:r>
                      </m:sup>
                    </m:sSup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=0</m:t>
                    </m:r>
                  </m:oMath>
                </a14:m>
                <a:r>
                  <a:rPr lang="en-US" altLang="zh-TW" dirty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5" name="文字方塊 29">
                <a:extLst>
                  <a:ext uri="{FF2B5EF4-FFF2-40B4-BE49-F238E27FC236}">
                    <a16:creationId xmlns:a16="http://schemas.microsoft.com/office/drawing/2014/main" id="{C256EE50-9D34-9384-50A3-D13EC91FF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7532" y="970828"/>
                <a:ext cx="2385751" cy="380810"/>
              </a:xfrm>
              <a:prstGeom prst="rect">
                <a:avLst/>
              </a:prstGeom>
              <a:blipFill>
                <a:blip r:embed="rId7"/>
                <a:stretch>
                  <a:fillRect l="-2646" t="-103226" b="-1612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29">
                <a:extLst>
                  <a:ext uri="{FF2B5EF4-FFF2-40B4-BE49-F238E27FC236}">
                    <a16:creationId xmlns:a16="http://schemas.microsoft.com/office/drawing/2014/main" id="{5EBF44E1-AA3D-E63F-6EFC-E587A9BFAAA9}"/>
                  </a:ext>
                </a:extLst>
              </p:cNvPr>
              <p:cNvSpPr txBox="1"/>
              <p:nvPr/>
            </p:nvSpPr>
            <p:spPr bwMode="auto">
              <a:xfrm>
                <a:off x="3433032" y="957294"/>
                <a:ext cx="2385751" cy="38081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  <m:t>𝐸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  <m:t>(0)</m:t>
                        </m:r>
                      </m:sup>
                    </m:sSup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=0</m:t>
                    </m:r>
                  </m:oMath>
                </a14:m>
                <a:r>
                  <a:rPr lang="en-US" altLang="zh-TW" dirty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6" name="文字方塊 29">
                <a:extLst>
                  <a:ext uri="{FF2B5EF4-FFF2-40B4-BE49-F238E27FC236}">
                    <a16:creationId xmlns:a16="http://schemas.microsoft.com/office/drawing/2014/main" id="{5EBF44E1-AA3D-E63F-6EFC-E587A9BFA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3032" y="957294"/>
                <a:ext cx="2385751" cy="380810"/>
              </a:xfrm>
              <a:prstGeom prst="rect">
                <a:avLst/>
              </a:prstGeom>
              <a:blipFill>
                <a:blip r:embed="rId8"/>
                <a:stretch>
                  <a:fillRect l="-2646" t="-103226" b="-1612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16AC149-70BF-E7F4-7D47-F4721CE5974F}"/>
                  </a:ext>
                </a:extLst>
              </p:cNvPr>
              <p:cNvSpPr txBox="1"/>
              <p:nvPr/>
            </p:nvSpPr>
            <p:spPr bwMode="auto">
              <a:xfrm>
                <a:off x="868243" y="1340580"/>
                <a:ext cx="827575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+mj-ea"/>
                    <a:ea typeface="+mj-ea"/>
                    <a:cs typeface="Times New Roman" panose="02020603050405020304" pitchFamily="18" charset="0"/>
                  </a:rPr>
                  <a:t>兩個態的線性組合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/>
                      </a:rPr>
                      <m:t>𝑏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err="1"/>
                  <a:t>依舊是同一本徵值的本徵態</a:t>
                </a:r>
                <a:r>
                  <a:rPr lang="en-US" dirty="0"/>
                  <a:t>：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16AC149-70BF-E7F4-7D47-F4721CE59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243" y="1340580"/>
                <a:ext cx="8275757" cy="369332"/>
              </a:xfrm>
              <a:prstGeom prst="rect">
                <a:avLst/>
              </a:prstGeom>
              <a:blipFill>
                <a:blip r:embed="rId9"/>
                <a:stretch>
                  <a:fillRect l="-613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9559EFE-C72F-CE9C-C29C-A570A15A47E8}"/>
              </a:ext>
            </a:extLst>
          </p:cNvPr>
          <p:cNvSpPr/>
          <p:nvPr/>
        </p:nvSpPr>
        <p:spPr>
          <a:xfrm>
            <a:off x="2501621" y="3662908"/>
            <a:ext cx="839287" cy="2180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8" name="Picture 7" descr="Coordinate Axes and Coordinates planes | Definition, Examples, Diagrams">
            <a:extLst>
              <a:ext uri="{FF2B5EF4-FFF2-40B4-BE49-F238E27FC236}">
                <a16:creationId xmlns:a16="http://schemas.microsoft.com/office/drawing/2014/main" id="{17A7B7A7-B14E-B04B-CB9F-6DAFF3077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908" y="3662908"/>
            <a:ext cx="2767162" cy="218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79CD1F-21B4-CDB1-783F-2DC28CFB3C95}"/>
              </a:ext>
            </a:extLst>
          </p:cNvPr>
          <p:cNvCxnSpPr>
            <a:cxnSpLocks/>
          </p:cNvCxnSpPr>
          <p:nvPr/>
        </p:nvCxnSpPr>
        <p:spPr>
          <a:xfrm flipV="1">
            <a:off x="4154480" y="4641464"/>
            <a:ext cx="685494" cy="3616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2AE34D-FA69-3291-175A-842B620AB6B4}"/>
                  </a:ext>
                </a:extLst>
              </p:cNvPr>
              <p:cNvSpPr txBox="1"/>
              <p:nvPr/>
            </p:nvSpPr>
            <p:spPr bwMode="auto">
              <a:xfrm>
                <a:off x="4661858" y="4284310"/>
                <a:ext cx="839287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sz="1400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2AE34D-FA69-3291-175A-842B620AB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1858" y="4284310"/>
                <a:ext cx="839287" cy="307777"/>
              </a:xfrm>
              <a:prstGeom prst="rect">
                <a:avLst/>
              </a:prstGeom>
              <a:blipFill>
                <a:blip r:embed="rId11"/>
                <a:stretch>
                  <a:fillRect l="-24242" t="-100000" r="-16667" b="-16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D67D51-C94E-10E0-9532-D21AE63695FE}"/>
                  </a:ext>
                </a:extLst>
              </p:cNvPr>
              <p:cNvSpPr txBox="1"/>
              <p:nvPr/>
            </p:nvSpPr>
            <p:spPr bwMode="auto">
              <a:xfrm>
                <a:off x="3454644" y="4016120"/>
                <a:ext cx="663685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D67D51-C94E-10E0-9532-D21AE6369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4644" y="4016120"/>
                <a:ext cx="663685" cy="307777"/>
              </a:xfrm>
              <a:prstGeom prst="rect">
                <a:avLst/>
              </a:prstGeom>
              <a:blipFill>
                <a:blip r:embed="rId12"/>
                <a:stretch>
                  <a:fillRect l="-24528" t="-104000" r="-15094" b="-16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02A105-F1FB-45F6-8BB6-F301DE76CAF9}"/>
              </a:ext>
            </a:extLst>
          </p:cNvPr>
          <p:cNvCxnSpPr>
            <a:cxnSpLocks/>
          </p:cNvCxnSpPr>
          <p:nvPr/>
        </p:nvCxnSpPr>
        <p:spPr>
          <a:xfrm flipH="1" flipV="1">
            <a:off x="3479632" y="4660064"/>
            <a:ext cx="696657" cy="280506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5D69936-2FF6-951A-4454-22DA986AA234}"/>
              </a:ext>
            </a:extLst>
          </p:cNvPr>
          <p:cNvCxnSpPr>
            <a:cxnSpLocks/>
          </p:cNvCxnSpPr>
          <p:nvPr/>
        </p:nvCxnSpPr>
        <p:spPr>
          <a:xfrm flipH="1">
            <a:off x="3443739" y="4940570"/>
            <a:ext cx="663685" cy="6665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F6A33C-BB53-B13F-6D4E-BFC2FA8B57A9}"/>
                  </a:ext>
                </a:extLst>
              </p:cNvPr>
              <p:cNvSpPr txBox="1"/>
              <p:nvPr/>
            </p:nvSpPr>
            <p:spPr bwMode="auto">
              <a:xfrm>
                <a:off x="3270971" y="5054871"/>
                <a:ext cx="58942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F6A33C-BB53-B13F-6D4E-BFC2FA8B5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0971" y="5054871"/>
                <a:ext cx="589421" cy="307777"/>
              </a:xfrm>
              <a:prstGeom prst="rect">
                <a:avLst/>
              </a:prstGeom>
              <a:blipFill>
                <a:blip r:embed="rId13"/>
                <a:stretch>
                  <a:fillRect l="-34043" t="-96154" r="-23404" b="-1615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3FA9F6C-8AD4-D43D-583E-1BB4CFA92432}"/>
              </a:ext>
            </a:extLst>
          </p:cNvPr>
          <p:cNvCxnSpPr>
            <a:cxnSpLocks/>
          </p:cNvCxnSpPr>
          <p:nvPr/>
        </p:nvCxnSpPr>
        <p:spPr>
          <a:xfrm flipV="1">
            <a:off x="4118329" y="4153880"/>
            <a:ext cx="0" cy="7866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1D69865-F615-92DF-F3A1-31C2AB07F090}"/>
                  </a:ext>
                </a:extLst>
              </p:cNvPr>
              <p:cNvSpPr txBox="1"/>
              <p:nvPr/>
            </p:nvSpPr>
            <p:spPr bwMode="auto">
              <a:xfrm>
                <a:off x="2648154" y="4443460"/>
                <a:ext cx="839287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sz="1400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1D69865-F615-92DF-F3A1-31C2AB07F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48154" y="4443460"/>
                <a:ext cx="839287" cy="307777"/>
              </a:xfrm>
              <a:prstGeom prst="rect">
                <a:avLst/>
              </a:prstGeom>
              <a:blipFill>
                <a:blip r:embed="rId14"/>
                <a:stretch>
                  <a:fillRect l="-23881" t="-100000" r="-16418" b="-17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BC41543-E88D-7EF8-EDB9-6116D83D210C}"/>
                  </a:ext>
                </a:extLst>
              </p:cNvPr>
              <p:cNvSpPr txBox="1"/>
              <p:nvPr/>
            </p:nvSpPr>
            <p:spPr bwMode="auto">
              <a:xfrm>
                <a:off x="908304" y="6334497"/>
                <a:ext cx="776815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一個真實本徵態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，可能趨近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𝑥𝑧</m:t>
                    </m:r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平面的另一狀態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而不是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BC41543-E88D-7EF8-EDB9-6116D83D2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8304" y="6334497"/>
                <a:ext cx="7768151" cy="369332"/>
              </a:xfrm>
              <a:prstGeom prst="rect">
                <a:avLst/>
              </a:prstGeom>
              <a:blipFill>
                <a:blip r:embed="rId15"/>
                <a:stretch>
                  <a:fillRect l="-653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5DFCE4-0AEF-B3D2-B65B-990F9A45F5AF}"/>
                  </a:ext>
                </a:extLst>
              </p:cNvPr>
              <p:cNvSpPr txBox="1"/>
              <p:nvPr/>
            </p:nvSpPr>
            <p:spPr bwMode="auto">
              <a:xfrm>
                <a:off x="892562" y="5949280"/>
                <a:ext cx="8251438" cy="391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以空間來比諭，設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TW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類比簡併態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，簡併態空間就是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平面。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5DFCE4-0AEF-B3D2-B65B-990F9A45F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562" y="5949280"/>
                <a:ext cx="8251438" cy="391261"/>
              </a:xfrm>
              <a:prstGeom prst="rect">
                <a:avLst/>
              </a:prstGeom>
              <a:blipFill>
                <a:blip r:embed="rId16"/>
                <a:stretch>
                  <a:fillRect l="-615" t="-106250" b="-15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 25">
            <a:extLst>
              <a:ext uri="{FF2B5EF4-FFF2-40B4-BE49-F238E27FC236}">
                <a16:creationId xmlns:a16="http://schemas.microsoft.com/office/drawing/2014/main" id="{0B7AC414-62AA-2CAF-4974-76B277C4B5CC}"/>
              </a:ext>
            </a:extLst>
          </p:cNvPr>
          <p:cNvSpPr/>
          <p:nvPr/>
        </p:nvSpPr>
        <p:spPr>
          <a:xfrm>
            <a:off x="3567021" y="4282215"/>
            <a:ext cx="1284790" cy="361647"/>
          </a:xfrm>
          <a:custGeom>
            <a:avLst/>
            <a:gdLst>
              <a:gd name="connsiteX0" fmla="*/ 1284790 w 1284790"/>
              <a:gd name="connsiteY0" fmla="*/ 138896 h 138896"/>
              <a:gd name="connsiteX1" fmla="*/ 1134319 w 1284790"/>
              <a:gd name="connsiteY1" fmla="*/ 104172 h 138896"/>
              <a:gd name="connsiteX2" fmla="*/ 1099595 w 1284790"/>
              <a:gd name="connsiteY2" fmla="*/ 92598 h 138896"/>
              <a:gd name="connsiteX3" fmla="*/ 1030146 w 1284790"/>
              <a:gd name="connsiteY3" fmla="*/ 57874 h 138896"/>
              <a:gd name="connsiteX4" fmla="*/ 949124 w 1284790"/>
              <a:gd name="connsiteY4" fmla="*/ 23150 h 138896"/>
              <a:gd name="connsiteX5" fmla="*/ 752354 w 1284790"/>
              <a:gd name="connsiteY5" fmla="*/ 0 h 138896"/>
              <a:gd name="connsiteX6" fmla="*/ 613458 w 1284790"/>
              <a:gd name="connsiteY6" fmla="*/ 11575 h 138896"/>
              <a:gd name="connsiteX7" fmla="*/ 462987 w 1284790"/>
              <a:gd name="connsiteY7" fmla="*/ 34724 h 138896"/>
              <a:gd name="connsiteX8" fmla="*/ 393539 w 1284790"/>
              <a:gd name="connsiteY8" fmla="*/ 69448 h 138896"/>
              <a:gd name="connsiteX9" fmla="*/ 335665 w 1284790"/>
              <a:gd name="connsiteY9" fmla="*/ 115747 h 138896"/>
              <a:gd name="connsiteX10" fmla="*/ 208344 w 1284790"/>
              <a:gd name="connsiteY10" fmla="*/ 127322 h 138896"/>
              <a:gd name="connsiteX11" fmla="*/ 127321 w 1284790"/>
              <a:gd name="connsiteY11" fmla="*/ 127322 h 138896"/>
              <a:gd name="connsiteX12" fmla="*/ 0 w 1284790"/>
              <a:gd name="connsiteY12" fmla="*/ 127322 h 13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790" h="138896">
                <a:moveTo>
                  <a:pt x="1284790" y="138896"/>
                </a:moveTo>
                <a:cubicBezTo>
                  <a:pt x="1179605" y="123871"/>
                  <a:pt x="1229654" y="135950"/>
                  <a:pt x="1134319" y="104172"/>
                </a:cubicBezTo>
                <a:lnTo>
                  <a:pt x="1099595" y="92598"/>
                </a:lnTo>
                <a:cubicBezTo>
                  <a:pt x="1032859" y="48106"/>
                  <a:pt x="1097241" y="86629"/>
                  <a:pt x="1030146" y="57874"/>
                </a:cubicBezTo>
                <a:cubicBezTo>
                  <a:pt x="992027" y="41537"/>
                  <a:pt x="986717" y="31504"/>
                  <a:pt x="949124" y="23150"/>
                </a:cubicBezTo>
                <a:cubicBezTo>
                  <a:pt x="884802" y="8856"/>
                  <a:pt x="817410" y="5914"/>
                  <a:pt x="752354" y="0"/>
                </a:cubicBezTo>
                <a:lnTo>
                  <a:pt x="613458" y="11575"/>
                </a:lnTo>
                <a:cubicBezTo>
                  <a:pt x="536510" y="18904"/>
                  <a:pt x="523586" y="17410"/>
                  <a:pt x="462987" y="34724"/>
                </a:cubicBezTo>
                <a:cubicBezTo>
                  <a:pt x="429710" y="44232"/>
                  <a:pt x="421718" y="46904"/>
                  <a:pt x="393539" y="69448"/>
                </a:cubicBezTo>
                <a:cubicBezTo>
                  <a:pt x="375827" y="83618"/>
                  <a:pt x="360000" y="110532"/>
                  <a:pt x="335665" y="115747"/>
                </a:cubicBezTo>
                <a:cubicBezTo>
                  <a:pt x="293996" y="124676"/>
                  <a:pt x="250784" y="123464"/>
                  <a:pt x="208344" y="127322"/>
                </a:cubicBezTo>
                <a:cubicBezTo>
                  <a:pt x="97284" y="99557"/>
                  <a:pt x="217727" y="120864"/>
                  <a:pt x="127321" y="127322"/>
                </a:cubicBezTo>
                <a:cubicBezTo>
                  <a:pt x="84989" y="130346"/>
                  <a:pt x="42440" y="127322"/>
                  <a:pt x="0" y="12732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B500E3-5D6D-A191-44AC-96051CA5ACC6}"/>
                  </a:ext>
                </a:extLst>
              </p:cNvPr>
              <p:cNvSpPr txBox="1"/>
              <p:nvPr/>
            </p:nvSpPr>
            <p:spPr bwMode="auto">
              <a:xfrm>
                <a:off x="1986286" y="207862"/>
                <a:ext cx="5610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Degenerate 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Perturbation Theory</a:t>
                </a:r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TW" dirty="0" smtClean="0">
                        <a:solidFill>
                          <a:srgbClr val="FF0000"/>
                        </a:solidFill>
                      </a:rPr>
                      <m:t>簡併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微擾</a:t>
                </a:r>
                <a:endParaRPr lang="en-TW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B500E3-5D6D-A191-44AC-96051CA5A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6286" y="207862"/>
                <a:ext cx="5610050" cy="369332"/>
              </a:xfrm>
              <a:prstGeom prst="rect">
                <a:avLst/>
              </a:prstGeom>
              <a:blipFill>
                <a:blip r:embed="rId17"/>
                <a:stretch>
                  <a:fillRect l="-90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BF8BEB3-6005-BA34-C7E4-DC4D2904C123}"/>
              </a:ext>
            </a:extLst>
          </p:cNvPr>
          <p:cNvSpPr txBox="1"/>
          <p:nvPr/>
        </p:nvSpPr>
        <p:spPr bwMode="auto">
          <a:xfrm>
            <a:off x="867886" y="1707434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所以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簡併態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組成</a:t>
            </a:r>
            <a:r>
              <a:rPr lang="en-US" dirty="0" err="1"/>
              <a:t>二維的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線性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空間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591CE2-D0E0-EBC4-CB81-E86DED52BE16}"/>
                  </a:ext>
                </a:extLst>
              </p:cNvPr>
              <p:cNvSpPr txBox="1"/>
              <p:nvPr/>
            </p:nvSpPr>
            <p:spPr bwMode="auto">
              <a:xfrm>
                <a:off x="5940151" y="970828"/>
                <a:ext cx="273630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暫時隱藏量子數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591CE2-D0E0-EBC4-CB81-E86DED52B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151" y="970828"/>
                <a:ext cx="2736303" cy="369332"/>
              </a:xfrm>
              <a:prstGeom prst="rect">
                <a:avLst/>
              </a:prstGeom>
              <a:blipFill>
                <a:blip r:embed="rId18"/>
                <a:stretch>
                  <a:fillRect l="-184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29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7" grpId="0"/>
      <p:bldP spid="4" grpId="0" animBg="1"/>
      <p:bldP spid="6" grpId="0" animBg="1"/>
      <p:bldP spid="12" grpId="0" animBg="1"/>
      <p:bldP spid="13" grpId="0" animBg="1"/>
      <p:bldP spid="20" grpId="0"/>
      <p:bldP spid="23" grpId="0" animBg="1"/>
      <p:bldP spid="24" grpId="0"/>
      <p:bldP spid="25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CEAF53-A48B-D954-40C2-9A1FAF129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660"/>
          <a:stretch/>
        </p:blipFill>
        <p:spPr>
          <a:xfrm>
            <a:off x="2524462" y="490448"/>
            <a:ext cx="4095076" cy="278594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B9D8D51-E15B-C2C9-6A11-BB1AC8E1A9DB}"/>
              </a:ext>
            </a:extLst>
          </p:cNvPr>
          <p:cNvSpPr/>
          <p:nvPr/>
        </p:nvSpPr>
        <p:spPr>
          <a:xfrm>
            <a:off x="2771800" y="2564905"/>
            <a:ext cx="61596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145439-106D-9B84-7E00-A78A48A69735}"/>
                  </a:ext>
                </a:extLst>
              </p:cNvPr>
              <p:cNvSpPr txBox="1"/>
              <p:nvPr/>
            </p:nvSpPr>
            <p:spPr bwMode="auto">
              <a:xfrm>
                <a:off x="1619672" y="3396940"/>
                <a:ext cx="697539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若無簡併，真實本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徵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態在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→0</m:t>
                    </m:r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時，趨近的零階態只能有一個選擇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145439-106D-9B84-7E00-A78A48A69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3396940"/>
                <a:ext cx="6975395" cy="369332"/>
              </a:xfrm>
              <a:prstGeom prst="rect">
                <a:avLst/>
              </a:prstGeom>
              <a:blipFill>
                <a:blip r:embed="rId3"/>
                <a:stretch>
                  <a:fillRect l="-727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696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CEAF53-A48B-D954-40C2-9A1FAF129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660"/>
          <a:stretch/>
        </p:blipFill>
        <p:spPr>
          <a:xfrm>
            <a:off x="2524462" y="490448"/>
            <a:ext cx="4095076" cy="278594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B9D8D51-E15B-C2C9-6A11-BB1AC8E1A9DB}"/>
              </a:ext>
            </a:extLst>
          </p:cNvPr>
          <p:cNvSpPr/>
          <p:nvPr/>
        </p:nvSpPr>
        <p:spPr>
          <a:xfrm>
            <a:off x="2670995" y="1628888"/>
            <a:ext cx="615967" cy="5964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145439-106D-9B84-7E00-A78A48A69735}"/>
                  </a:ext>
                </a:extLst>
              </p:cNvPr>
              <p:cNvSpPr txBox="1"/>
              <p:nvPr/>
            </p:nvSpPr>
            <p:spPr bwMode="auto">
              <a:xfrm>
                <a:off x="1043608" y="3305431"/>
                <a:ext cx="792088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若有簡併，真實的本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徵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態在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→0</m:t>
                    </m:r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時，趨近的零階態可能是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𝑏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145439-106D-9B84-7E00-A78A48A69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305431"/>
                <a:ext cx="7920880" cy="369332"/>
              </a:xfrm>
              <a:prstGeom prst="rect">
                <a:avLst/>
              </a:prstGeom>
              <a:blipFill>
                <a:blip r:embed="rId3"/>
                <a:stretch>
                  <a:fillRect l="-640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9E7A7E-135F-301D-7346-25F9CF0CF334}"/>
                  </a:ext>
                </a:extLst>
              </p:cNvPr>
              <p:cNvSpPr txBox="1"/>
              <p:nvPr/>
            </p:nvSpPr>
            <p:spPr bwMode="auto">
              <a:xfrm>
                <a:off x="1050257" y="3703799"/>
                <a:ext cx="792088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若有簡併，真實的本徵態近似的可能是一個線性組合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𝑏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9E7A7E-135F-301D-7346-25F9CF0CF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257" y="3703799"/>
                <a:ext cx="7920880" cy="369332"/>
              </a:xfrm>
              <a:prstGeom prst="rect">
                <a:avLst/>
              </a:prstGeom>
              <a:blipFill>
                <a:blip r:embed="rId4"/>
                <a:stretch>
                  <a:fillRect l="-640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22ACC3C-79B0-F736-034C-95F1BD9309FB}"/>
              </a:ext>
            </a:extLst>
          </p:cNvPr>
          <p:cNvSpPr txBox="1"/>
          <p:nvPr/>
        </p:nvSpPr>
        <p:spPr bwMode="auto">
          <a:xfrm>
            <a:off x="1064136" y="4117015"/>
            <a:ext cx="80798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之前推導少了一步：決定正確的、真實本徵態趨近的、近似的零階非微擾態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284504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916491-302D-1253-8950-913B061A6371}"/>
                  </a:ext>
                </a:extLst>
              </p:cNvPr>
              <p:cNvSpPr txBox="1"/>
              <p:nvPr/>
            </p:nvSpPr>
            <p:spPr bwMode="auto">
              <a:xfrm>
                <a:off x="703057" y="1546157"/>
                <a:ext cx="2682721" cy="52405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TW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TW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TW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TW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(1)</m:t>
                          </m:r>
                        </m:sup>
                      </m:sSup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916491-302D-1253-8950-913B061A6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057" y="1546157"/>
                <a:ext cx="2682721" cy="524054"/>
              </a:xfrm>
              <a:prstGeom prst="rect">
                <a:avLst/>
              </a:prstGeom>
              <a:blipFill>
                <a:blip r:embed="rId2"/>
                <a:stretch>
                  <a:fillRect t="-2326" b="-930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4DE3FF-C63C-0846-ECF5-BFE1B2D9E3DF}"/>
                  </a:ext>
                </a:extLst>
              </p:cNvPr>
              <p:cNvSpPr txBox="1"/>
              <p:nvPr/>
            </p:nvSpPr>
            <p:spPr bwMode="auto">
              <a:xfrm>
                <a:off x="3425751" y="1490636"/>
                <a:ext cx="5410035" cy="616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TW" dirty="0">
                    <a:solidFill>
                      <a:srgbClr val="FF0000"/>
                    </a:solidFill>
                    <a:cs typeface="Times New Roman" pitchFamily="18" charset="0"/>
                  </a:rPr>
                  <a:t>此式即是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TW" dirty="0">
                        <a:solidFill>
                          <a:srgbClr val="FF0000"/>
                        </a:solidFill>
                      </a:rPr>
                      <m:t>這個矩陣</m:t>
                    </m:r>
                    <m:d>
                      <m:dPr>
                        <m:ctrlPr>
                          <a:rPr lang="en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TW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TW" dirty="0">
                    <a:solidFill>
                      <a:srgbClr val="FF0000"/>
                    </a:solidFill>
                  </a:rPr>
                  <a:t>的本徵向量方程式</a:t>
                </a:r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4DE3FF-C63C-0846-ECF5-BFE1B2D9E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5751" y="1490636"/>
                <a:ext cx="5410035" cy="616387"/>
              </a:xfrm>
              <a:prstGeom prst="rect">
                <a:avLst/>
              </a:prstGeom>
              <a:blipFill>
                <a:blip r:embed="rId3"/>
                <a:stretch>
                  <a:fillRect l="-93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E0E828-3391-6279-D4E8-0381D7FC9D2B}"/>
                  </a:ext>
                </a:extLst>
              </p:cNvPr>
              <p:cNvSpPr txBox="1"/>
              <p:nvPr/>
            </p:nvSpPr>
            <p:spPr bwMode="auto">
              <a:xfrm>
                <a:off x="574124" y="1028107"/>
                <a:ext cx="835552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一個真實本徵態</a:t>
                </a:r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所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趨近的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 dirty="0">
                        <a:solidFill>
                          <a:srgbClr val="FF0000"/>
                        </a:solidFill>
                        <a:latin typeface="+mn-ea"/>
                      </a:rPr>
                      <m:t>零階項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𝑏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必須</a:t>
                </a:r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滿足以下矩陣方程式</a:t>
                </a:r>
                <a:r>
                  <a:rPr lang="zh-TW" altLang="en-US" dirty="0">
                    <a:solidFill>
                      <a:srgbClr val="FF0000"/>
                    </a:solidFill>
                    <a:latin typeface="+mn-ea"/>
                  </a:rPr>
                  <a:t>：</a:t>
                </a:r>
                <a:endParaRPr lang="en-T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E0E828-3391-6279-D4E8-0381D7FC9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124" y="1028107"/>
                <a:ext cx="8355529" cy="369332"/>
              </a:xfrm>
              <a:prstGeom prst="rect">
                <a:avLst/>
              </a:prstGeom>
              <a:blipFill>
                <a:blip r:embed="rId4"/>
                <a:stretch>
                  <a:fillRect l="-607" t="-117241" b="-1724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645050-F846-05DC-4598-55B9FE140ACE}"/>
                  </a:ext>
                </a:extLst>
              </p:cNvPr>
              <p:cNvSpPr txBox="1"/>
              <p:nvPr/>
            </p:nvSpPr>
            <p:spPr bwMode="auto">
              <a:xfrm>
                <a:off x="539552" y="2114734"/>
                <a:ext cx="4628508" cy="380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一階能量修正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𝐸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就是本徵值</a:t>
                </a:r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645050-F846-05DC-4598-55B9FE140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2114734"/>
                <a:ext cx="4628508" cy="380810"/>
              </a:xfrm>
              <a:prstGeom prst="rect">
                <a:avLst/>
              </a:prstGeom>
              <a:blipFill>
                <a:blip r:embed="rId5"/>
                <a:stretch>
                  <a:fillRect l="-1093"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4CCBA5-896B-7F5E-B47A-E3342FB1F466}"/>
                  </a:ext>
                </a:extLst>
              </p:cNvPr>
              <p:cNvSpPr txBox="1"/>
              <p:nvPr/>
            </p:nvSpPr>
            <p:spPr bwMode="auto">
              <a:xfrm>
                <a:off x="574124" y="3286247"/>
                <a:ext cx="745334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微擾能量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會決定微擾時適當的零階未微擾本徵態！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4CCBA5-896B-7F5E-B47A-E3342FB1F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124" y="3286247"/>
                <a:ext cx="7453347" cy="369332"/>
              </a:xfrm>
              <a:prstGeom prst="rect">
                <a:avLst/>
              </a:prstGeom>
              <a:blipFill>
                <a:blip r:embed="rId6"/>
                <a:stretch>
                  <a:fillRect l="-68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Surprised Emoji [Free Download IOS Emojis] | Emoji Island">
            <a:extLst>
              <a:ext uri="{FF2B5EF4-FFF2-40B4-BE49-F238E27FC236}">
                <a16:creationId xmlns:a16="http://schemas.microsoft.com/office/drawing/2014/main" id="{4A406506-5771-426C-276F-7D2D9FCB0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73351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19C85A-2F71-65EB-C2F8-7C7FF1C1BD1C}"/>
                  </a:ext>
                </a:extLst>
              </p:cNvPr>
              <p:cNvSpPr txBox="1"/>
              <p:nvPr/>
            </p:nvSpPr>
            <p:spPr bwMode="auto">
              <a:xfrm>
                <a:off x="563676" y="2523510"/>
                <a:ext cx="7894408" cy="411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</a:rPr>
                  <a:t>矩陣元素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是</a:t>
                </a:r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微擾能量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夾在兩個態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間的矩陣元。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19C85A-2F71-65EB-C2F8-7C7FF1C1B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676" y="2523510"/>
                <a:ext cx="7894408" cy="411395"/>
              </a:xfrm>
              <a:prstGeom prst="rect">
                <a:avLst/>
              </a:prstGeom>
              <a:blipFill>
                <a:blip r:embed="rId9"/>
                <a:stretch>
                  <a:fillRect l="-643" t="-145455" b="-22424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04BAFFC-F6A7-58EF-3B1F-351613CC3103}"/>
                  </a:ext>
                </a:extLst>
              </p:cNvPr>
              <p:cNvSpPr txBox="1"/>
              <p:nvPr/>
            </p:nvSpPr>
            <p:spPr bwMode="auto">
              <a:xfrm>
                <a:off x="563676" y="4438375"/>
                <a:ext cx="835552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chemeClr val="tx1"/>
                    </a:solidFill>
                  </a:rPr>
                  <a:t>如果</a:t>
                </a:r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off-diagonal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矩陣元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err="1">
                    <a:solidFill>
                      <a:schemeClr val="tx1"/>
                    </a:solidFill>
                  </a:rPr>
                  <a:t>不為零，原來選擇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就不是正確零階項。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04BAFFC-F6A7-58EF-3B1F-351613CC3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676" y="4438375"/>
                <a:ext cx="8355529" cy="369332"/>
              </a:xfrm>
              <a:prstGeom prst="rect">
                <a:avLst/>
              </a:prstGeom>
              <a:blipFill>
                <a:blip r:embed="rId10"/>
                <a:stretch>
                  <a:fillRect l="-607" t="-110000" r="-30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9">
                <a:extLst>
                  <a:ext uri="{FF2B5EF4-FFF2-40B4-BE49-F238E27FC236}">
                    <a16:creationId xmlns:a16="http://schemas.microsoft.com/office/drawing/2014/main" id="{C01DE288-9796-6920-242A-4B10766FE199}"/>
                  </a:ext>
                </a:extLst>
              </p:cNvPr>
              <p:cNvSpPr txBox="1"/>
              <p:nvPr/>
            </p:nvSpPr>
            <p:spPr bwMode="auto">
              <a:xfrm>
                <a:off x="600473" y="4930407"/>
                <a:ext cx="2016224" cy="57214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1,2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,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9">
                <a:extLst>
                  <a:ext uri="{FF2B5EF4-FFF2-40B4-BE49-F238E27FC236}">
                    <a16:creationId xmlns:a16="http://schemas.microsoft.com/office/drawing/2014/main" id="{C01DE288-9796-6920-242A-4B10766FE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473" y="4930407"/>
                <a:ext cx="2016224" cy="572144"/>
              </a:xfrm>
              <a:prstGeom prst="rect">
                <a:avLst/>
              </a:prstGeom>
              <a:blipFill>
                <a:blip r:embed="rId11"/>
                <a:stretch>
                  <a:fillRect l="-32075" t="-178261" r="-10692" b="-2565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32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67BBF3B5-8803-AA03-F55A-030E164C1B04}"/>
                  </a:ext>
                </a:extLst>
              </p:cNvPr>
              <p:cNvSpPr txBox="1"/>
              <p:nvPr/>
            </p:nvSpPr>
            <p:spPr bwMode="auto">
              <a:xfrm>
                <a:off x="717579" y="2282710"/>
                <a:ext cx="3706433" cy="105195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groupChr>
                        <m:groupChrPr>
                          <m:chr m:val="→"/>
                          <m:pos m:val="top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groupChrPr>
                        <m:e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e>
                      </m:groupChr>
                      <m:r>
                        <m:rPr>
                          <m:nor/>
                        </m:rPr>
                        <a:rPr lang="en-US" altLang="zh-TW" dirty="0"/>
                        <m:t> 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,</m:t>
                      </m:r>
                      <m:r>
                        <a:rPr lang="zh-TW" altLang="en-US" b="0" i="1" smtClean="0">
                          <a:latin typeface="Cambria Math" panose="02040503050406030204" pitchFamily="18" charset="0"/>
                          <a:ea typeface="Cambria Math"/>
                        </a:rPr>
                        <m:t>  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groupChr>
                        <m:groupChrPr>
                          <m:chr m:val="→"/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groupChrPr>
                        <m:e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e>
                      </m:groupChr>
                      <m:r>
                        <a:rPr lang="zh-TW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67BBF3B5-8803-AA03-F55A-030E164C1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7579" y="2282710"/>
                <a:ext cx="3706433" cy="1051955"/>
              </a:xfrm>
              <a:prstGeom prst="rect">
                <a:avLst/>
              </a:prstGeom>
              <a:blipFill>
                <a:blip r:embed="rId2"/>
                <a:stretch>
                  <a:fillRect l="-6826" t="-97619" r="-3413" b="-14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6E7FE851-7270-3343-41CD-3D886DA4E9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036"/>
          <a:stretch/>
        </p:blipFill>
        <p:spPr>
          <a:xfrm>
            <a:off x="5580112" y="2282710"/>
            <a:ext cx="3073829" cy="2058227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77A4E0CF-5942-1E45-AF4F-5DDA76EE1CFE}"/>
              </a:ext>
            </a:extLst>
          </p:cNvPr>
          <p:cNvSpPr/>
          <p:nvPr/>
        </p:nvSpPr>
        <p:spPr>
          <a:xfrm>
            <a:off x="5789670" y="3229278"/>
            <a:ext cx="432048" cy="299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EA9B42-F763-6B71-DC32-16195B52B94A}"/>
              </a:ext>
            </a:extLst>
          </p:cNvPr>
          <p:cNvSpPr txBox="1"/>
          <p:nvPr/>
        </p:nvSpPr>
        <p:spPr bwMode="auto">
          <a:xfrm>
            <a:off x="665515" y="3672378"/>
            <a:ext cx="47698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圖中這兩個狀態的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近似配方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就找到了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5CDBCBE-463F-946D-704B-D9A1FC643C0A}"/>
                  </a:ext>
                </a:extLst>
              </p:cNvPr>
              <p:cNvSpPr txBox="1"/>
              <p:nvPr/>
            </p:nvSpPr>
            <p:spPr bwMode="auto">
              <a:xfrm>
                <a:off x="713781" y="1203787"/>
                <a:ext cx="3912802" cy="52405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TW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TW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=1,2</m:t>
                    </m:r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5CDBCBE-463F-946D-704B-D9A1FC643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781" y="1203787"/>
                <a:ext cx="3912802" cy="524054"/>
              </a:xfrm>
              <a:prstGeom prst="rect">
                <a:avLst/>
              </a:prstGeom>
              <a:blipFill>
                <a:blip r:embed="rId4"/>
                <a:stretch>
                  <a:fillRect t="-2381" r="-971" b="-119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24CE21-BAFA-E974-AD54-5DB9DAB6F653}"/>
                  </a:ext>
                </a:extLst>
              </p:cNvPr>
              <p:cNvSpPr txBox="1"/>
              <p:nvPr/>
            </p:nvSpPr>
            <p:spPr bwMode="auto">
              <a:xfrm>
                <a:off x="713780" y="1854137"/>
                <a:ext cx="817869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  <m:r>
                      <a:rPr lang="en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時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，真實解會趨近</a:t>
                </a:r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以這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兩個本徵向量</a:t>
                </a:r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為配方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的狀態。</a:t>
                </a:r>
                <a:r>
                  <a:rPr lang="en-US" dirty="0" err="1">
                    <a:solidFill>
                      <a:srgbClr val="FF0000"/>
                    </a:solidFill>
                  </a:rPr>
                  <a:t>這才是正確零階項</a:t>
                </a:r>
                <a:r>
                  <a:rPr lang="en-US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24CE21-BAFA-E974-AD54-5DB9DAB6F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780" y="1854137"/>
                <a:ext cx="8178699" cy="369332"/>
              </a:xfrm>
              <a:prstGeom prst="rect">
                <a:avLst/>
              </a:prstGeom>
              <a:blipFill>
                <a:blip r:embed="rId5"/>
                <a:stretch>
                  <a:fillRect t="-3226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6CE158-06E4-FE30-FB6D-4224D4B43416}"/>
                  </a:ext>
                </a:extLst>
              </p:cNvPr>
              <p:cNvSpPr txBox="1"/>
              <p:nvPr/>
            </p:nvSpPr>
            <p:spPr bwMode="auto">
              <a:xfrm>
                <a:off x="692814" y="665599"/>
                <a:ext cx="551298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微擾項矩陣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一般會有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兩個本徵向量</a:t>
                </a:r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6CE158-06E4-FE30-FB6D-4224D4B43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814" y="665599"/>
                <a:ext cx="5512981" cy="369332"/>
              </a:xfrm>
              <a:prstGeom prst="rect">
                <a:avLst/>
              </a:prstGeom>
              <a:blipFill>
                <a:blip r:embed="rId6"/>
                <a:stretch>
                  <a:fillRect l="-92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3405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DF2BB4-88DC-019E-D478-D18938167F7D}"/>
                  </a:ext>
                </a:extLst>
              </p:cNvPr>
              <p:cNvSpPr txBox="1"/>
              <p:nvPr/>
            </p:nvSpPr>
            <p:spPr bwMode="auto">
              <a:xfrm>
                <a:off x="379144" y="1550477"/>
                <a:ext cx="8385711" cy="457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. </m:t>
                    </m:r>
                    <m:r>
                      <m:rPr>
                        <m:nor/>
                      </m:rPr>
                      <a:rPr lang="en-TW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兩個本徵值就是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1,2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的能量一階修正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  <m:sup>
                        <m:d>
                          <m:d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TW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DF2BB4-88DC-019E-D478-D18938167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144" y="1550477"/>
                <a:ext cx="8385711" cy="457369"/>
              </a:xfrm>
              <a:prstGeom prst="rect">
                <a:avLst/>
              </a:prstGeom>
              <a:blipFill>
                <a:blip r:embed="rId2"/>
                <a:stretch>
                  <a:fillRect l="-604" t="-121622" b="-1972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35D990-5C55-F7B0-9F60-CD53810EF1ED}"/>
                  </a:ext>
                </a:extLst>
              </p:cNvPr>
              <p:cNvSpPr txBox="1"/>
              <p:nvPr/>
            </p:nvSpPr>
            <p:spPr bwMode="auto">
              <a:xfrm>
                <a:off x="388396" y="3396373"/>
                <a:ext cx="8664597" cy="4576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兩本徵值通常不同，因此能量的一階修正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  <m:sup>
                        <m:d>
                          <m:d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不相等，兩個態的簡併就被破壞了。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35D990-5C55-F7B0-9F60-CD53810EF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396" y="3396373"/>
                <a:ext cx="8664597" cy="457689"/>
              </a:xfrm>
              <a:prstGeom prst="rect">
                <a:avLst/>
              </a:prstGeom>
              <a:blipFill>
                <a:blip r:embed="rId3"/>
                <a:stretch>
                  <a:fillRect l="-586" b="-135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CCE143-509D-E2BA-BB9D-389294A2CCA2}"/>
                  </a:ext>
                </a:extLst>
              </p:cNvPr>
              <p:cNvSpPr txBox="1"/>
              <p:nvPr/>
            </p:nvSpPr>
            <p:spPr bwMode="auto">
              <a:xfrm>
                <a:off x="577442" y="3873642"/>
                <a:ext cx="707256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一般就說</a:t>
                </a:r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微擾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會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破壞兩個態的簡併</a:t>
                </a:r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。Lift the degeneracies.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CCE143-509D-E2BA-BB9D-389294A2C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7442" y="3873642"/>
                <a:ext cx="7072565" cy="369332"/>
              </a:xfrm>
              <a:prstGeom prst="rect">
                <a:avLst/>
              </a:prstGeom>
              <a:blipFill>
                <a:blip r:embed="rId4"/>
                <a:stretch>
                  <a:fillRect l="-717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3C82A89-1837-076A-A6F5-ECC3631AD4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25" y="4318213"/>
            <a:ext cx="6676258" cy="12835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7FE851-7270-3343-41CD-3D886DA4E9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8859" y="578746"/>
            <a:ext cx="3073829" cy="2394285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77A4E0CF-5942-1E45-AF4F-5DDA76EE1CFE}"/>
              </a:ext>
            </a:extLst>
          </p:cNvPr>
          <p:cNvSpPr/>
          <p:nvPr/>
        </p:nvSpPr>
        <p:spPr>
          <a:xfrm>
            <a:off x="6238417" y="1525314"/>
            <a:ext cx="432048" cy="299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194BD16-06A2-DB28-0F43-8480BCA6D71F}"/>
              </a:ext>
            </a:extLst>
          </p:cNvPr>
          <p:cNvCxnSpPr>
            <a:cxnSpLocks/>
          </p:cNvCxnSpPr>
          <p:nvPr/>
        </p:nvCxnSpPr>
        <p:spPr>
          <a:xfrm>
            <a:off x="6958497" y="1525314"/>
            <a:ext cx="0" cy="29993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23FBC51-B993-F49B-8634-7FAEC0D88758}"/>
              </a:ext>
            </a:extLst>
          </p:cNvPr>
          <p:cNvSpPr txBox="1"/>
          <p:nvPr/>
        </p:nvSpPr>
        <p:spPr bwMode="auto">
          <a:xfrm>
            <a:off x="590147" y="2027426"/>
            <a:ext cx="47698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這兩個狀態分裂的能隙就找到了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5CDBCBE-463F-946D-704B-D9A1FC643C0A}"/>
                  </a:ext>
                </a:extLst>
              </p:cNvPr>
              <p:cNvSpPr txBox="1"/>
              <p:nvPr/>
            </p:nvSpPr>
            <p:spPr bwMode="auto">
              <a:xfrm>
                <a:off x="648968" y="800875"/>
                <a:ext cx="3912802" cy="52405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TW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TW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=1,2</m:t>
                    </m:r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5CDBCBE-463F-946D-704B-D9A1FC643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968" y="800875"/>
                <a:ext cx="3912802" cy="524054"/>
              </a:xfrm>
              <a:prstGeom prst="rect">
                <a:avLst/>
              </a:prstGeom>
              <a:blipFill>
                <a:blip r:embed="rId7"/>
                <a:stretch>
                  <a:fillRect t="-2326" r="-968" b="-930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2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0">
                <a:extLst>
                  <a:ext uri="{FF2B5EF4-FFF2-40B4-BE49-F238E27FC236}">
                    <a16:creationId xmlns:a16="http://schemas.microsoft.com/office/drawing/2014/main" id="{A1FCD637-393A-9B46-BA83-BD0F0A492DF5}"/>
                  </a:ext>
                </a:extLst>
              </p:cNvPr>
              <p:cNvSpPr txBox="1"/>
              <p:nvPr/>
            </p:nvSpPr>
            <p:spPr bwMode="auto">
              <a:xfrm>
                <a:off x="1961162" y="907027"/>
                <a:ext cx="1584176" cy="55425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10">
                <a:extLst>
                  <a:ext uri="{FF2B5EF4-FFF2-40B4-BE49-F238E27FC236}">
                    <a16:creationId xmlns:a16="http://schemas.microsoft.com/office/drawing/2014/main" id="{A1FCD637-393A-9B46-BA83-BD0F0A492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1162" y="907027"/>
                <a:ext cx="1584176" cy="554254"/>
              </a:xfrm>
              <a:prstGeom prst="rect">
                <a:avLst/>
              </a:prstGeom>
              <a:blipFill>
                <a:blip r:embed="rId2"/>
                <a:stretch>
                  <a:fillRect b="-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29">
                <a:extLst>
                  <a:ext uri="{FF2B5EF4-FFF2-40B4-BE49-F238E27FC236}">
                    <a16:creationId xmlns:a16="http://schemas.microsoft.com/office/drawing/2014/main" id="{14FF01B0-58F4-4517-5A66-A464AAEBE86D}"/>
                  </a:ext>
                </a:extLst>
              </p:cNvPr>
              <p:cNvSpPr txBox="1"/>
              <p:nvPr/>
            </p:nvSpPr>
            <p:spPr bwMode="auto">
              <a:xfrm>
                <a:off x="1786859" y="3477402"/>
                <a:ext cx="2448272" cy="55425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29">
                <a:extLst>
                  <a:ext uri="{FF2B5EF4-FFF2-40B4-BE49-F238E27FC236}">
                    <a16:creationId xmlns:a16="http://schemas.microsoft.com/office/drawing/2014/main" id="{14FF01B0-58F4-4517-5A66-A464AAEBE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6859" y="3477402"/>
                <a:ext cx="2448272" cy="554254"/>
              </a:xfrm>
              <a:prstGeom prst="rect">
                <a:avLst/>
              </a:prstGeom>
              <a:blipFill>
                <a:blip r:embed="rId3"/>
                <a:stretch>
                  <a:fillRect b="-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0">
                <a:extLst>
                  <a:ext uri="{FF2B5EF4-FFF2-40B4-BE49-F238E27FC236}">
                    <a16:creationId xmlns:a16="http://schemas.microsoft.com/office/drawing/2014/main" id="{B2C7A685-610D-ED42-64B5-773E1433B718}"/>
                  </a:ext>
                </a:extLst>
              </p:cNvPr>
              <p:cNvSpPr txBox="1"/>
              <p:nvPr/>
            </p:nvSpPr>
            <p:spPr bwMode="auto">
              <a:xfrm>
                <a:off x="1786859" y="4098033"/>
                <a:ext cx="2608713" cy="55989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10">
                <a:extLst>
                  <a:ext uri="{FF2B5EF4-FFF2-40B4-BE49-F238E27FC236}">
                    <a16:creationId xmlns:a16="http://schemas.microsoft.com/office/drawing/2014/main" id="{B2C7A685-610D-ED42-64B5-773E1433B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6859" y="4098033"/>
                <a:ext cx="2608713" cy="559897"/>
              </a:xfrm>
              <a:prstGeom prst="rect">
                <a:avLst/>
              </a:prstGeom>
              <a:blipFill>
                <a:blip r:embed="rId4"/>
                <a:stretch>
                  <a:fillRect b="-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1">
                <a:extLst>
                  <a:ext uri="{FF2B5EF4-FFF2-40B4-BE49-F238E27FC236}">
                    <a16:creationId xmlns:a16="http://schemas.microsoft.com/office/drawing/2014/main" id="{99E877D9-840E-BDF1-0971-148F20D4822E}"/>
                  </a:ext>
                </a:extLst>
              </p:cNvPr>
              <p:cNvSpPr/>
              <p:nvPr/>
            </p:nvSpPr>
            <p:spPr>
              <a:xfrm>
                <a:off x="1786859" y="2032742"/>
                <a:ext cx="624591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矩形 1">
                <a:extLst>
                  <a:ext uri="{FF2B5EF4-FFF2-40B4-BE49-F238E27FC236}">
                    <a16:creationId xmlns:a16="http://schemas.microsoft.com/office/drawing/2014/main" id="{99E877D9-840E-BDF1-0971-148F20D48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859" y="2032742"/>
                <a:ext cx="624591" cy="554254"/>
              </a:xfrm>
              <a:prstGeom prst="rect">
                <a:avLst/>
              </a:prstGeom>
              <a:blipFill>
                <a:blip r:embed="rId5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1">
                <a:extLst>
                  <a:ext uri="{FF2B5EF4-FFF2-40B4-BE49-F238E27FC236}">
                    <a16:creationId xmlns:a16="http://schemas.microsoft.com/office/drawing/2014/main" id="{0EDC7C5E-642C-FA71-108B-DF7262E759EA}"/>
                  </a:ext>
                </a:extLst>
              </p:cNvPr>
              <p:cNvSpPr/>
              <p:nvPr/>
            </p:nvSpPr>
            <p:spPr>
              <a:xfrm>
                <a:off x="2511239" y="2032742"/>
                <a:ext cx="557902" cy="55245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矩形 1">
                <a:extLst>
                  <a:ext uri="{FF2B5EF4-FFF2-40B4-BE49-F238E27FC236}">
                    <a16:creationId xmlns:a16="http://schemas.microsoft.com/office/drawing/2014/main" id="{0EDC7C5E-642C-FA71-108B-DF7262E759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239" y="2032742"/>
                <a:ext cx="557902" cy="552459"/>
              </a:xfrm>
              <a:prstGeom prst="rect">
                <a:avLst/>
              </a:prstGeom>
              <a:blipFill>
                <a:blip r:embed="rId6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29">
                <a:extLst>
                  <a:ext uri="{FF2B5EF4-FFF2-40B4-BE49-F238E27FC236}">
                    <a16:creationId xmlns:a16="http://schemas.microsoft.com/office/drawing/2014/main" id="{00CF57D0-067A-410A-1873-A2615E5E1147}"/>
                  </a:ext>
                </a:extLst>
              </p:cNvPr>
              <p:cNvSpPr txBox="1"/>
              <p:nvPr/>
            </p:nvSpPr>
            <p:spPr bwMode="auto">
              <a:xfrm>
                <a:off x="3472572" y="2106182"/>
                <a:ext cx="1734393" cy="44723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29">
                <a:extLst>
                  <a:ext uri="{FF2B5EF4-FFF2-40B4-BE49-F238E27FC236}">
                    <a16:creationId xmlns:a16="http://schemas.microsoft.com/office/drawing/2014/main" id="{00CF57D0-067A-410A-1873-A2615E5E1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2572" y="2106182"/>
                <a:ext cx="1734393" cy="4472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FF6ECB-989D-1044-21B9-98B9CA0F568E}"/>
                  </a:ext>
                </a:extLst>
              </p:cNvPr>
              <p:cNvSpPr txBox="1"/>
              <p:nvPr/>
            </p:nvSpPr>
            <p:spPr bwMode="auto">
              <a:xfrm>
                <a:off x="1083205" y="1633987"/>
                <a:ext cx="7272807" cy="376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是對角矩陣，自然基底的兩個態就是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的本徵態，兩者能量簡併。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FF6ECB-989D-1044-21B9-98B9CA0F5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3205" y="1633987"/>
                <a:ext cx="7272807" cy="376770"/>
              </a:xfrm>
              <a:prstGeom prst="rect">
                <a:avLst/>
              </a:prstGeom>
              <a:blipFill>
                <a:blip r:embed="rId8"/>
                <a:stretch>
                  <a:fillRect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BD8371C-2EC7-4645-2F15-5E5548F9EC8D}"/>
              </a:ext>
            </a:extLst>
          </p:cNvPr>
          <p:cNvSpPr txBox="1"/>
          <p:nvPr/>
        </p:nvSpPr>
        <p:spPr bwMode="auto">
          <a:xfrm>
            <a:off x="2199394" y="101149"/>
            <a:ext cx="36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Degenerate Perturbation Theory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178FBC-02D1-FACE-E175-E230E9BAD1B5}"/>
              </a:ext>
            </a:extLst>
          </p:cNvPr>
          <p:cNvSpPr txBox="1"/>
          <p:nvPr/>
        </p:nvSpPr>
        <p:spPr bwMode="auto">
          <a:xfrm>
            <a:off x="1083204" y="470481"/>
            <a:ext cx="3888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從一個兩態系統的玩具模型開始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AD7B47-DB5A-CE6A-3B91-A449B38E0473}"/>
                  </a:ext>
                </a:extLst>
              </p:cNvPr>
              <p:cNvSpPr txBox="1"/>
              <p:nvPr/>
            </p:nvSpPr>
            <p:spPr bwMode="auto">
              <a:xfrm>
                <a:off x="1083204" y="3041491"/>
                <a:ext cx="39604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假設加上一微擾項，正比於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AD7B47-DB5A-CE6A-3B91-A449B38E0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3204" y="3041491"/>
                <a:ext cx="3960440" cy="369332"/>
              </a:xfrm>
              <a:prstGeom prst="rect">
                <a:avLst/>
              </a:prstGeom>
              <a:blipFill>
                <a:blip r:embed="rId9"/>
                <a:stretch>
                  <a:fillRect l="-128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A4AA5B-21D7-F743-D2BD-8C11DD4BC24B}"/>
                  </a:ext>
                </a:extLst>
              </p:cNvPr>
              <p:cNvSpPr txBox="1"/>
              <p:nvPr/>
            </p:nvSpPr>
            <p:spPr bwMode="auto">
              <a:xfrm>
                <a:off x="1083270" y="4725144"/>
                <a:ext cx="583264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這可以理解為來自一個沿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方向的磁場。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A4AA5B-21D7-F743-D2BD-8C11DD4BC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3270" y="4725144"/>
                <a:ext cx="5832648" cy="369332"/>
              </a:xfrm>
              <a:prstGeom prst="rect">
                <a:avLst/>
              </a:prstGeom>
              <a:blipFill>
                <a:blip r:embed="rId10"/>
                <a:stretch>
                  <a:fillRect l="-87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4186686-4D7A-6FE0-5137-3FD151A4CC28}"/>
              </a:ext>
            </a:extLst>
          </p:cNvPr>
          <p:cNvSpPr txBox="1"/>
          <p:nvPr/>
        </p:nvSpPr>
        <p:spPr bwMode="auto">
          <a:xfrm>
            <a:off x="1083204" y="2651578"/>
            <a:ext cx="7488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這可以理解為來自一個常數的電位能。當然這實質上等於沒有電位。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8ABE11-F263-6391-5F7C-7072E53D12F1}"/>
                  </a:ext>
                </a:extLst>
              </p:cNvPr>
              <p:cNvSpPr txBox="1"/>
              <p:nvPr/>
            </p:nvSpPr>
            <p:spPr bwMode="auto">
              <a:xfrm>
                <a:off x="1083203" y="5672447"/>
                <a:ext cx="8028892" cy="552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就是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，我們前面已經解出了它的本徵值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/>
                      </a:rPr>
                      <m:t>±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1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與本徵態：</a:t>
                </a:r>
                <a:r>
                  <a:rPr lang="en-US" altLang="zh-TW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zh-TW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zh-TW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altLang="zh-TW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8ABE11-F263-6391-5F7C-7072E53D1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3203" y="5672447"/>
                <a:ext cx="8028892" cy="552459"/>
              </a:xfrm>
              <a:prstGeom prst="rect">
                <a:avLst/>
              </a:prstGeom>
              <a:blipFill>
                <a:blip r:embed="rId11"/>
                <a:stretch>
                  <a:fillRect l="-632" b="-44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9A302E-8E4F-479B-E198-D64FEEB41B83}"/>
                  </a:ext>
                </a:extLst>
              </p:cNvPr>
              <p:cNvSpPr txBox="1"/>
              <p:nvPr/>
            </p:nvSpPr>
            <p:spPr bwMode="auto">
              <a:xfrm>
                <a:off x="1083203" y="6248623"/>
                <a:ext cx="8028891" cy="4576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一階能量修正應該是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  <m: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±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9A302E-8E4F-479B-E198-D64FEEB41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3203" y="6248623"/>
                <a:ext cx="8028891" cy="457689"/>
              </a:xfrm>
              <a:prstGeom prst="rect">
                <a:avLst/>
              </a:prstGeom>
              <a:blipFill>
                <a:blip r:embed="rId12"/>
                <a:stretch>
                  <a:fillRect l="-632" b="-138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3A1B1F1-609A-BA8F-CCF2-5B480161B25F}"/>
                  </a:ext>
                </a:extLst>
              </p:cNvPr>
              <p:cNvSpPr txBox="1"/>
              <p:nvPr/>
            </p:nvSpPr>
            <p:spPr bwMode="auto">
              <a:xfrm>
                <a:off x="1083204" y="5094476"/>
                <a:ext cx="6768752" cy="554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正確零階項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是微擾矩陣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的本徵向量。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3A1B1F1-609A-BA8F-CCF2-5B480161B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3204" y="5094476"/>
                <a:ext cx="6768752" cy="554254"/>
              </a:xfrm>
              <a:prstGeom prst="rect">
                <a:avLst/>
              </a:prstGeom>
              <a:blipFill>
                <a:blip r:embed="rId13"/>
                <a:stretch>
                  <a:fillRect l="-749" b="-45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01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99899D36-3BDC-03DB-85A0-469E1E02C683}"/>
                  </a:ext>
                </a:extLst>
              </p:cNvPr>
              <p:cNvSpPr txBox="1"/>
              <p:nvPr/>
            </p:nvSpPr>
            <p:spPr bwMode="auto">
              <a:xfrm>
                <a:off x="2086142" y="770145"/>
                <a:ext cx="3888432" cy="61093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1,1</m:t>
                          </m:r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99899D36-3BDC-03DB-85A0-469E1E02C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6142" y="770145"/>
                <a:ext cx="3888432" cy="610936"/>
              </a:xfrm>
              <a:prstGeom prst="rect">
                <a:avLst/>
              </a:prstGeom>
              <a:blipFill>
                <a:blip r:embed="rId2"/>
                <a:stretch>
                  <a:fillRect b="-40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9">
                <a:extLst>
                  <a:ext uri="{FF2B5EF4-FFF2-40B4-BE49-F238E27FC236}">
                    <a16:creationId xmlns:a16="http://schemas.microsoft.com/office/drawing/2014/main" id="{0F5AB79A-1D3E-13B3-F1DC-55ABFA558249}"/>
                  </a:ext>
                </a:extLst>
              </p:cNvPr>
              <p:cNvSpPr txBox="1"/>
              <p:nvPr/>
            </p:nvSpPr>
            <p:spPr bwMode="auto">
              <a:xfrm>
                <a:off x="2086142" y="1449248"/>
                <a:ext cx="5328592" cy="61093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1,−1</m:t>
                          </m:r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9">
                <a:extLst>
                  <a:ext uri="{FF2B5EF4-FFF2-40B4-BE49-F238E27FC236}">
                    <a16:creationId xmlns:a16="http://schemas.microsoft.com/office/drawing/2014/main" id="{0F5AB79A-1D3E-13B3-F1DC-55ABFA558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6142" y="1449248"/>
                <a:ext cx="5328592" cy="610936"/>
              </a:xfrm>
              <a:prstGeom prst="rect">
                <a:avLst/>
              </a:prstGeom>
              <a:blipFill>
                <a:blip r:embed="rId3"/>
                <a:stretch>
                  <a:fillRect b="-40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6F73D1-64FD-FD0F-55FE-9FE20ECE3697}"/>
                  </a:ext>
                </a:extLst>
              </p:cNvPr>
              <p:cNvSpPr txBox="1"/>
              <p:nvPr/>
            </p:nvSpPr>
            <p:spPr bwMode="auto">
              <a:xfrm>
                <a:off x="1100808" y="243358"/>
                <a:ext cx="7128612" cy="575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若我們一開始就使用</a:t>
                </a:r>
                <a:r>
                  <a:rPr lang="en-US" altLang="zh-TW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作為零次項，而使用微擾計算結果：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6F73D1-64FD-FD0F-55FE-9FE20ECE3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0808" y="243358"/>
                <a:ext cx="7128612" cy="575414"/>
              </a:xfrm>
              <a:prstGeom prst="rect">
                <a:avLst/>
              </a:prstGeom>
              <a:blipFill>
                <a:blip r:embed="rId4"/>
                <a:stretch>
                  <a:fillRect l="-712" b="-65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A0BB39-4215-A3A7-DEE3-5E3F4E805246}"/>
                  </a:ext>
                </a:extLst>
              </p:cNvPr>
              <p:cNvSpPr txBox="1"/>
              <p:nvPr/>
            </p:nvSpPr>
            <p:spPr bwMode="auto">
              <a:xfrm>
                <a:off x="2108920" y="5139010"/>
                <a:ext cx="1040541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r>
                        <a:rPr lang="en-TW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±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A0BB39-4215-A3A7-DEE3-5E3F4E805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8920" y="5139010"/>
                <a:ext cx="1040541" cy="276999"/>
              </a:xfrm>
              <a:prstGeom prst="rect">
                <a:avLst/>
              </a:prstGeom>
              <a:blipFill>
                <a:blip r:embed="rId5"/>
                <a:stretch>
                  <a:fillRect l="-4819" r="-3614" b="-2173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173B7C1D-6483-0A9C-B639-27F293E4F997}"/>
                  </a:ext>
                </a:extLst>
              </p:cNvPr>
              <p:cNvSpPr txBox="1"/>
              <p:nvPr/>
            </p:nvSpPr>
            <p:spPr bwMode="auto">
              <a:xfrm>
                <a:off x="2073645" y="4090611"/>
                <a:ext cx="2232248" cy="43499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d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d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173B7C1D-6483-0A9C-B639-27F293E4F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3645" y="4090611"/>
                <a:ext cx="2232248" cy="434991"/>
              </a:xfrm>
              <a:prstGeom prst="rect">
                <a:avLst/>
              </a:prstGeom>
              <a:blipFill>
                <a:blip r:embed="rId6"/>
                <a:stretch>
                  <a:fillRect b="-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28B24B5-B58B-6319-4A19-421E27C2A17B}"/>
              </a:ext>
            </a:extLst>
          </p:cNvPr>
          <p:cNvSpPr txBox="1"/>
          <p:nvPr/>
        </p:nvSpPr>
        <p:spPr bwMode="auto">
          <a:xfrm>
            <a:off x="1115616" y="3666397"/>
            <a:ext cx="6624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可以推測，二次以上能量修正，以及所有狀態修正都是零：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B0F2A8-AE47-8BF0-1A3E-E1B3D52B50FC}"/>
              </a:ext>
            </a:extLst>
          </p:cNvPr>
          <p:cNvSpPr txBox="1"/>
          <p:nvPr/>
        </p:nvSpPr>
        <p:spPr bwMode="auto">
          <a:xfrm>
            <a:off x="1115616" y="4649137"/>
            <a:ext cx="6912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可見在如此新的選擇下，微擾計算就會得到完全正確的答案。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4F3109-35E7-BFD4-792C-768D6A759471}"/>
                  </a:ext>
                </a:extLst>
              </p:cNvPr>
              <p:cNvSpPr txBox="1"/>
              <p:nvPr/>
            </p:nvSpPr>
            <p:spPr bwMode="auto">
              <a:xfrm>
                <a:off x="2058065" y="3007948"/>
                <a:ext cx="6120680" cy="61093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′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′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1,−1</m:t>
                          </m:r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1,−1</m:t>
                          </m:r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4F3109-35E7-BFD4-792C-768D6A759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8065" y="3007948"/>
                <a:ext cx="6120680" cy="610936"/>
              </a:xfrm>
              <a:prstGeom prst="rect">
                <a:avLst/>
              </a:prstGeom>
              <a:blipFill>
                <a:blip r:embed="rId7"/>
                <a:stretch>
                  <a:fillRect l="-5797" t="-78000" b="-13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B1E6006-A5E9-B9B7-A859-97DBD85BDA30}"/>
                  </a:ext>
                </a:extLst>
              </p:cNvPr>
              <p:cNvSpPr txBox="1"/>
              <p:nvPr/>
            </p:nvSpPr>
            <p:spPr bwMode="auto">
              <a:xfrm>
                <a:off x="1115616" y="2570449"/>
                <a:ext cx="777619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更進一步：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在兩個新的零次項間的矩陣元為零，因此兩個態不混雜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B1E6006-A5E9-B9B7-A859-97DBD85BD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2570449"/>
                <a:ext cx="7776190" cy="369332"/>
              </a:xfrm>
              <a:prstGeom prst="rect">
                <a:avLst/>
              </a:prstGeom>
              <a:blipFill>
                <a:blip r:embed="rId8"/>
                <a:stretch>
                  <a:fillRect l="-489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B1927D-312D-C600-58F9-FD3319A62DF6}"/>
                  </a:ext>
                </a:extLst>
              </p:cNvPr>
              <p:cNvSpPr txBox="1"/>
              <p:nvPr/>
            </p:nvSpPr>
            <p:spPr bwMode="auto">
              <a:xfrm>
                <a:off x="3693096" y="5139010"/>
                <a:ext cx="1080120" cy="66460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B1927D-312D-C600-58F9-FD3319A62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93096" y="5139010"/>
                <a:ext cx="1080120" cy="664606"/>
              </a:xfrm>
              <a:prstGeom prst="rect">
                <a:avLst/>
              </a:prstGeom>
              <a:blipFill>
                <a:blip r:embed="rId9"/>
                <a:stretch>
                  <a:fillRect b="-18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921CBE5-ACE0-463B-56DA-29BFEF8BA4F2}"/>
              </a:ext>
            </a:extLst>
          </p:cNvPr>
          <p:cNvSpPr txBox="1"/>
          <p:nvPr/>
        </p:nvSpPr>
        <p:spPr bwMode="auto">
          <a:xfrm>
            <a:off x="1115616" y="2132950"/>
            <a:ext cx="1655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這是正確的！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766D28-4116-6D34-5006-5DD8579B7CDF}"/>
              </a:ext>
            </a:extLst>
          </p:cNvPr>
          <p:cNvSpPr txBox="1"/>
          <p:nvPr/>
        </p:nvSpPr>
        <p:spPr bwMode="auto">
          <a:xfrm>
            <a:off x="1115616" y="5805264"/>
            <a:ext cx="6912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可見我們在簡併情況下，對零次解的選擇必須顧慮到微擾項！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6B5A0F-253F-D8D3-BF86-34703DB7AE7F}"/>
              </a:ext>
            </a:extLst>
          </p:cNvPr>
          <p:cNvSpPr txBox="1"/>
          <p:nvPr/>
        </p:nvSpPr>
        <p:spPr bwMode="auto">
          <a:xfrm>
            <a:off x="1118474" y="6245310"/>
            <a:ext cx="6624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選擇的條件似乎是：零次項應該選微擾項的本徵態。</a:t>
            </a:r>
          </a:p>
        </p:txBody>
      </p:sp>
    </p:spTree>
    <p:extLst>
      <p:ext uri="{BB962C8B-B14F-4D97-AF65-F5344CB8AC3E}">
        <p14:creationId xmlns:p14="http://schemas.microsoft.com/office/powerpoint/2010/main" val="396150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/>
      <p:bldP spid="9" grpId="0"/>
      <p:bldP spid="11" grpId="0" animBg="1"/>
      <p:bldP spid="12" grpId="0"/>
      <p:bldP spid="14" grpId="0" animBg="1"/>
      <p:bldP spid="1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C70C65-6193-ECAA-8F0B-727F55150458}"/>
              </a:ext>
            </a:extLst>
          </p:cNvPr>
          <p:cNvSpPr txBox="1"/>
          <p:nvPr/>
        </p:nvSpPr>
        <p:spPr bwMode="auto">
          <a:xfrm>
            <a:off x="975742" y="4962081"/>
            <a:ext cx="5544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Stark 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Effect 在氫原子上加上一個常數電場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B72B13-283A-2E5F-C7A3-BF4D3C0FD725}"/>
                  </a:ext>
                </a:extLst>
              </p:cNvPr>
              <p:cNvSpPr txBox="1"/>
              <p:nvPr/>
            </p:nvSpPr>
            <p:spPr bwMode="auto">
              <a:xfrm>
                <a:off x="983289" y="1598918"/>
                <a:ext cx="781063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常常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可以分解為一個主要的項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，稱未微擾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，加一個較小的微擾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B72B13-283A-2E5F-C7A3-BF4D3C0FD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3289" y="1598918"/>
                <a:ext cx="7810636" cy="369332"/>
              </a:xfrm>
              <a:prstGeom prst="rect">
                <a:avLst/>
              </a:prstGeom>
              <a:blipFill>
                <a:blip r:embed="rId2"/>
                <a:stretch>
                  <a:fillRect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06DF45D0-F767-E037-CC75-C7F32A2B65D0}"/>
                  </a:ext>
                </a:extLst>
              </p:cNvPr>
              <p:cNvSpPr txBox="1"/>
              <p:nvPr/>
            </p:nvSpPr>
            <p:spPr bwMode="auto">
              <a:xfrm>
                <a:off x="993116" y="2027889"/>
                <a:ext cx="1786232" cy="37677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06DF45D0-F767-E037-CC75-C7F32A2B6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3116" y="2027889"/>
                <a:ext cx="1786232" cy="3767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0">
                <a:extLst>
                  <a:ext uri="{FF2B5EF4-FFF2-40B4-BE49-F238E27FC236}">
                    <a16:creationId xmlns:a16="http://schemas.microsoft.com/office/drawing/2014/main" id="{B086D8CA-4C69-9B0F-D6A3-A85338A88B4B}"/>
                  </a:ext>
                </a:extLst>
              </p:cNvPr>
              <p:cNvSpPr txBox="1"/>
              <p:nvPr/>
            </p:nvSpPr>
            <p:spPr bwMode="auto">
              <a:xfrm>
                <a:off x="1029904" y="5422152"/>
                <a:ext cx="2104672" cy="69519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10">
                <a:extLst>
                  <a:ext uri="{FF2B5EF4-FFF2-40B4-BE49-F238E27FC236}">
                    <a16:creationId xmlns:a16="http://schemas.microsoft.com/office/drawing/2014/main" id="{B086D8CA-4C69-9B0F-D6A3-A85338A88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9904" y="5422152"/>
                <a:ext cx="2104672" cy="69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29">
                <a:extLst>
                  <a:ext uri="{FF2B5EF4-FFF2-40B4-BE49-F238E27FC236}">
                    <a16:creationId xmlns:a16="http://schemas.microsoft.com/office/drawing/2014/main" id="{5C61920F-7004-1007-4DC2-71B060F48DF5}"/>
                  </a:ext>
                </a:extLst>
              </p:cNvPr>
              <p:cNvSpPr txBox="1"/>
              <p:nvPr/>
            </p:nvSpPr>
            <p:spPr bwMode="auto">
              <a:xfrm>
                <a:off x="3404325" y="5582854"/>
                <a:ext cx="1541188" cy="40293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acc>
                        <m:accPr>
                          <m:chr m:val="⃗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29">
                <a:extLst>
                  <a:ext uri="{FF2B5EF4-FFF2-40B4-BE49-F238E27FC236}">
                    <a16:creationId xmlns:a16="http://schemas.microsoft.com/office/drawing/2014/main" id="{5C61920F-7004-1007-4DC2-71B060F48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4325" y="5582854"/>
                <a:ext cx="1541188" cy="402931"/>
              </a:xfrm>
              <a:prstGeom prst="rect">
                <a:avLst/>
              </a:prstGeom>
              <a:blipFill>
                <a:blip r:embed="rId5"/>
                <a:stretch>
                  <a:fillRect t="-30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29">
                <a:extLst>
                  <a:ext uri="{FF2B5EF4-FFF2-40B4-BE49-F238E27FC236}">
                    <a16:creationId xmlns:a16="http://schemas.microsoft.com/office/drawing/2014/main" id="{990B9BFD-F3D3-797C-AE85-AB730B80427B}"/>
                  </a:ext>
                </a:extLst>
              </p:cNvPr>
              <p:cNvSpPr txBox="1"/>
              <p:nvPr/>
            </p:nvSpPr>
            <p:spPr bwMode="auto">
              <a:xfrm>
                <a:off x="993116" y="1198267"/>
                <a:ext cx="1799065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29">
                <a:extLst>
                  <a:ext uri="{FF2B5EF4-FFF2-40B4-BE49-F238E27FC236}">
                    <a16:creationId xmlns:a16="http://schemas.microsoft.com/office/drawing/2014/main" id="{990B9BFD-F3D3-797C-AE85-AB730B804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3116" y="1198267"/>
                <a:ext cx="1799065" cy="369332"/>
              </a:xfrm>
              <a:prstGeom prst="rect">
                <a:avLst/>
              </a:prstGeom>
              <a:blipFill>
                <a:blip r:embed="rId6"/>
                <a:stretch>
                  <a:fillRect l="-7042" t="-110000" r="-11972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7167BF8-18B2-B7A2-DBB6-524AC26F8496}"/>
              </a:ext>
            </a:extLst>
          </p:cNvPr>
          <p:cNvSpPr txBox="1"/>
          <p:nvPr/>
        </p:nvSpPr>
        <p:spPr bwMode="auto">
          <a:xfrm>
            <a:off x="919806" y="792315"/>
            <a:ext cx="7744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Time-Independent 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Perturbation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是解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能量本徵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態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問題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的一個系統的近似方法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E503E3A-906C-7114-A04F-505A3DA7B866}"/>
                  </a:ext>
                </a:extLst>
              </p:cNvPr>
              <p:cNvSpPr txBox="1"/>
              <p:nvPr/>
            </p:nvSpPr>
            <p:spPr bwMode="auto">
              <a:xfrm>
                <a:off x="2825454" y="2046332"/>
                <a:ext cx="115749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  <m:r>
                      <a:rPr lang="en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≪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E503E3A-906C-7114-A04F-505A3DA7B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5454" y="2046332"/>
                <a:ext cx="1157497" cy="369332"/>
              </a:xfrm>
              <a:prstGeom prst="rect">
                <a:avLst/>
              </a:prstGeom>
              <a:blipFill>
                <a:blip r:embed="rId7"/>
                <a:stretch>
                  <a:fillRect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A5805B9-A5AE-513C-C129-8A8AC2E7F0D0}"/>
              </a:ext>
            </a:extLst>
          </p:cNvPr>
          <p:cNvSpPr txBox="1"/>
          <p:nvPr/>
        </p:nvSpPr>
        <p:spPr bwMode="auto">
          <a:xfrm>
            <a:off x="970298" y="3435243"/>
            <a:ext cx="7262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舉例來說：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簡諧運動可以有一微小的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Anharmonic 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Oscillator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b="0" i="0" u="none" strike="noStrike" dirty="0">
                <a:solidFill>
                  <a:srgbClr val="000000"/>
                </a:solidFill>
                <a:effectLst/>
                <a:latin typeface="+mn-ea"/>
                <a:ea typeface="+mn-ea"/>
              </a:rPr>
              <a:t>非諧項。</a:t>
            </a:r>
            <a:endParaRPr lang="en-TW" dirty="0">
              <a:latin typeface="+mn-ea"/>
              <a:ea typeface="+mn-ea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6">
                <a:extLst>
                  <a:ext uri="{FF2B5EF4-FFF2-40B4-BE49-F238E27FC236}">
                    <a16:creationId xmlns:a16="http://schemas.microsoft.com/office/drawing/2014/main" id="{20E3C4E8-45B3-C83B-E693-EF3546355241}"/>
                  </a:ext>
                </a:extLst>
              </p:cNvPr>
              <p:cNvSpPr txBox="1"/>
              <p:nvPr/>
            </p:nvSpPr>
            <p:spPr bwMode="auto">
              <a:xfrm>
                <a:off x="1043608" y="3861048"/>
                <a:ext cx="2567613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9" name="文字方塊 6">
                <a:extLst>
                  <a:ext uri="{FF2B5EF4-FFF2-40B4-BE49-F238E27FC236}">
                    <a16:creationId xmlns:a16="http://schemas.microsoft.com/office/drawing/2014/main" id="{20E3C4E8-45B3-C83B-E693-EF3546355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861048"/>
                <a:ext cx="2567613" cy="648126"/>
              </a:xfrm>
              <a:prstGeom prst="rect">
                <a:avLst/>
              </a:prstGeom>
              <a:blipFill>
                <a:blip r:embed="rId8"/>
                <a:stretch>
                  <a:fillRect b="-37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6">
                <a:extLst>
                  <a:ext uri="{FF2B5EF4-FFF2-40B4-BE49-F238E27FC236}">
                    <a16:creationId xmlns:a16="http://schemas.microsoft.com/office/drawing/2014/main" id="{8BCC7776-6654-1DD3-6305-5BB5AC9D2524}"/>
                  </a:ext>
                </a:extLst>
              </p:cNvPr>
              <p:cNvSpPr txBox="1"/>
              <p:nvPr/>
            </p:nvSpPr>
            <p:spPr bwMode="auto">
              <a:xfrm>
                <a:off x="3825270" y="3861048"/>
                <a:ext cx="2008374" cy="67262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0" name="文字方塊 6">
                <a:extLst>
                  <a:ext uri="{FF2B5EF4-FFF2-40B4-BE49-F238E27FC236}">
                    <a16:creationId xmlns:a16="http://schemas.microsoft.com/office/drawing/2014/main" id="{8BCC7776-6654-1DD3-6305-5BB5AC9D2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25270" y="3861048"/>
                <a:ext cx="2008374" cy="6726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6">
                <a:extLst>
                  <a:ext uri="{FF2B5EF4-FFF2-40B4-BE49-F238E27FC236}">
                    <a16:creationId xmlns:a16="http://schemas.microsoft.com/office/drawing/2014/main" id="{B5A76548-939B-0F58-D79D-181F31A74367}"/>
                  </a:ext>
                </a:extLst>
              </p:cNvPr>
              <p:cNvSpPr txBox="1"/>
              <p:nvPr/>
            </p:nvSpPr>
            <p:spPr bwMode="auto">
              <a:xfrm>
                <a:off x="6121675" y="4032430"/>
                <a:ext cx="1246651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文字方塊 6">
                <a:extLst>
                  <a:ext uri="{FF2B5EF4-FFF2-40B4-BE49-F238E27FC236}">
                    <a16:creationId xmlns:a16="http://schemas.microsoft.com/office/drawing/2014/main" id="{B5A76548-939B-0F58-D79D-181F31A74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1675" y="4032430"/>
                <a:ext cx="1246651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13D01C-EC3D-071F-F86E-C7A113F72BEE}"/>
                  </a:ext>
                </a:extLst>
              </p:cNvPr>
              <p:cNvSpPr txBox="1"/>
              <p:nvPr/>
            </p:nvSpPr>
            <p:spPr bwMode="auto">
              <a:xfrm>
                <a:off x="974100" y="2490272"/>
                <a:ext cx="603318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時常，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比較簡單，因此已經解出本徵態了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13D01C-EC3D-071F-F86E-C7A113F72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4100" y="2490272"/>
                <a:ext cx="6033187" cy="369332"/>
              </a:xfrm>
              <a:prstGeom prst="rect">
                <a:avLst/>
              </a:prstGeom>
              <a:blipFill>
                <a:blip r:embed="rId11"/>
                <a:stretch>
                  <a:fillRect l="-840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FF4528-4D80-0BAC-F731-F46B95AB43A3}"/>
                  </a:ext>
                </a:extLst>
              </p:cNvPr>
              <p:cNvSpPr txBox="1"/>
              <p:nvPr/>
            </p:nvSpPr>
            <p:spPr bwMode="auto">
              <a:xfrm>
                <a:off x="962827" y="2899679"/>
                <a:ext cx="571257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那麼可以期待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的解會非常接近真實的解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FF4528-4D80-0BAC-F731-F46B95AB4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2827" y="2899679"/>
                <a:ext cx="5712577" cy="369332"/>
              </a:xfrm>
              <a:prstGeom prst="rect">
                <a:avLst/>
              </a:prstGeom>
              <a:blipFill>
                <a:blip r:embed="rId12"/>
                <a:stretch>
                  <a:fillRect l="-665"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2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8" grpId="0"/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0AF7A-C6EB-9BBA-ABAA-CDC19D644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E268BF-DE11-43E8-5521-576648749ABF}"/>
                  </a:ext>
                </a:extLst>
              </p:cNvPr>
              <p:cNvSpPr txBox="1"/>
              <p:nvPr/>
            </p:nvSpPr>
            <p:spPr bwMode="auto">
              <a:xfrm>
                <a:off x="686348" y="1694439"/>
                <a:ext cx="7704856" cy="559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但這個模型是可以直接解出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altLang="zh-TW" sz="1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的本徵值：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E268BF-DE11-43E8-5521-576648749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6348" y="1694439"/>
                <a:ext cx="7704856" cy="559897"/>
              </a:xfrm>
              <a:prstGeom prst="rect">
                <a:avLst/>
              </a:prstGeom>
              <a:blipFill>
                <a:blip r:embed="rId2"/>
                <a:stretch>
                  <a:fillRect l="-824" b="-88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AB4DBB-E449-37B5-A6B4-94FAD96293E9}"/>
                  </a:ext>
                </a:extLst>
              </p:cNvPr>
              <p:cNvSpPr txBox="1"/>
              <p:nvPr/>
            </p:nvSpPr>
            <p:spPr bwMode="auto">
              <a:xfrm>
                <a:off x="3810589" y="4259032"/>
                <a:ext cx="1040541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r>
                        <a:rPr lang="en-TW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±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AB4DBB-E449-37B5-A6B4-94FAD9629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589" y="4259032"/>
                <a:ext cx="1040541" cy="276999"/>
              </a:xfrm>
              <a:prstGeom prst="rect">
                <a:avLst/>
              </a:prstGeom>
              <a:blipFill>
                <a:blip r:embed="rId3"/>
                <a:stretch>
                  <a:fillRect l="-4819" r="-3614" b="-173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4365D7-7F12-765A-64F9-1417D5A74635}"/>
                  </a:ext>
                </a:extLst>
              </p:cNvPr>
              <p:cNvSpPr txBox="1"/>
              <p:nvPr/>
            </p:nvSpPr>
            <p:spPr bwMode="auto">
              <a:xfrm>
                <a:off x="683568" y="2260433"/>
                <a:ext cx="7704856" cy="559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注意：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是Identity矩陣，任何行向量，都是它的本徵向量：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4365D7-7F12-765A-64F9-1417D5A74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2260433"/>
                <a:ext cx="7704856" cy="559897"/>
              </a:xfrm>
              <a:prstGeom prst="rect">
                <a:avLst/>
              </a:prstGeom>
              <a:blipFill>
                <a:blip r:embed="rId4"/>
                <a:stretch>
                  <a:fillRect l="-658" b="-22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D8D418-128C-D9D1-2A9C-3F40D07DD189}"/>
                  </a:ext>
                </a:extLst>
              </p:cNvPr>
              <p:cNvSpPr txBox="1"/>
              <p:nvPr/>
            </p:nvSpPr>
            <p:spPr bwMode="auto">
              <a:xfrm>
                <a:off x="678173" y="3590461"/>
                <a:ext cx="8028892" cy="552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而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就是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，我們前面已經解出了它的本徵值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/>
                      </a:rPr>
                      <m:t>±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與本徵態：</a:t>
                </a:r>
                <a:r>
                  <a:rPr lang="en-US" altLang="zh-TW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zh-TW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zh-TW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altLang="zh-TW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D8D418-128C-D9D1-2A9C-3F40D07DD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173" y="3590461"/>
                <a:ext cx="8028892" cy="552459"/>
              </a:xfrm>
              <a:prstGeom prst="rect">
                <a:avLst/>
              </a:prstGeom>
              <a:blipFill>
                <a:blip r:embed="rId5"/>
                <a:stretch>
                  <a:fillRect l="-632" b="-44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3B9DC28-FF0C-D57C-50C7-76F1F2F10B11}"/>
              </a:ext>
            </a:extLst>
          </p:cNvPr>
          <p:cNvSpPr txBox="1"/>
          <p:nvPr/>
        </p:nvSpPr>
        <p:spPr bwMode="auto">
          <a:xfrm>
            <a:off x="678173" y="4212866"/>
            <a:ext cx="3556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因此能量的本徵值是可解的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E9EACF-F612-7018-6CF1-421929D03CF4}"/>
                  </a:ext>
                </a:extLst>
              </p:cNvPr>
              <p:cNvSpPr txBox="1"/>
              <p:nvPr/>
            </p:nvSpPr>
            <p:spPr bwMode="auto">
              <a:xfrm>
                <a:off x="678173" y="3075615"/>
                <a:ext cx="4572000" cy="559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因此只要找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的本徵態即可。</a:t>
                </a:r>
                <a:endParaRPr lang="en-TW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E9EACF-F612-7018-6CF1-421929D03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173" y="3075615"/>
                <a:ext cx="4572000" cy="559897"/>
              </a:xfrm>
              <a:prstGeom prst="rect">
                <a:avLst/>
              </a:prstGeom>
              <a:blipFill>
                <a:blip r:embed="rId6"/>
                <a:stretch>
                  <a:fillRect l="-1108" b="-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6">
                <a:extLst>
                  <a:ext uri="{FF2B5EF4-FFF2-40B4-BE49-F238E27FC236}">
                    <a16:creationId xmlns:a16="http://schemas.microsoft.com/office/drawing/2014/main" id="{06D9174A-E966-9174-3844-6D6C04CB5610}"/>
                  </a:ext>
                </a:extLst>
              </p:cNvPr>
              <p:cNvSpPr/>
              <p:nvPr/>
            </p:nvSpPr>
            <p:spPr>
              <a:xfrm>
                <a:off x="6347110" y="2786435"/>
                <a:ext cx="2022733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矩形 6">
                <a:extLst>
                  <a:ext uri="{FF2B5EF4-FFF2-40B4-BE49-F238E27FC236}">
                    <a16:creationId xmlns:a16="http://schemas.microsoft.com/office/drawing/2014/main" id="{06D9174A-E966-9174-3844-6D6C04CB5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110" y="2786435"/>
                <a:ext cx="2022733" cy="554254"/>
              </a:xfrm>
              <a:prstGeom prst="rect">
                <a:avLst/>
              </a:prstGeom>
              <a:blipFill>
                <a:blip r:embed="rId7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AD4486-630B-EF41-5451-D139830DB5FD}"/>
                  </a:ext>
                </a:extLst>
              </p:cNvPr>
              <p:cNvSpPr txBox="1"/>
              <p:nvPr/>
            </p:nvSpPr>
            <p:spPr bwMode="auto">
              <a:xfrm>
                <a:off x="678172" y="4656937"/>
                <a:ext cx="8028891" cy="4576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一階能量修正應該是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  <m: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±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AD4486-630B-EF41-5451-D139830DB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172" y="4656937"/>
                <a:ext cx="8028891" cy="457689"/>
              </a:xfrm>
              <a:prstGeom prst="rect">
                <a:avLst/>
              </a:prstGeom>
              <a:blipFill>
                <a:blip r:embed="rId8"/>
                <a:stretch>
                  <a:fillRect l="-632" b="-135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04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5" grpId="0"/>
      <p:bldP spid="6" grpId="0"/>
      <p:bldP spid="7" grpId="0"/>
      <p:bldP spid="12" grpId="0"/>
      <p:bldP spid="13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11B383-EE18-471E-DB97-7E77D5123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64"/>
          <a:stretch/>
        </p:blipFill>
        <p:spPr>
          <a:xfrm>
            <a:off x="688564" y="2996952"/>
            <a:ext cx="7766871" cy="34264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82D856-F364-05B5-36F7-0E8BC5747B11}"/>
              </a:ext>
            </a:extLst>
          </p:cNvPr>
          <p:cNvSpPr/>
          <p:nvPr/>
        </p:nvSpPr>
        <p:spPr>
          <a:xfrm>
            <a:off x="719279" y="4710183"/>
            <a:ext cx="7627852" cy="17588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428867-C2E2-A83B-D159-C168BDDDE46A}"/>
                  </a:ext>
                </a:extLst>
              </p:cNvPr>
              <p:cNvSpPr txBox="1"/>
              <p:nvPr/>
            </p:nvSpPr>
            <p:spPr bwMode="auto">
              <a:xfrm>
                <a:off x="902504" y="1131973"/>
                <a:ext cx="77739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注意這兩個本徵態完全與</a:t>
                </a:r>
                <a14:m>
                  <m:oMath xmlns:m="http://schemas.openxmlformats.org/officeDocument/2006/math"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無關，且適用於任何</a:t>
                </a:r>
                <a14:m>
                  <m:oMath xmlns:m="http://schemas.openxmlformats.org/officeDocument/2006/math">
                    <m:r>
                      <a:rPr lang="en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，因此即使</a:t>
                </a:r>
                <a14:m>
                  <m:oMath xmlns:m="http://schemas.openxmlformats.org/officeDocument/2006/math">
                    <m:r>
                      <a:rPr lang="en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都成立！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428867-C2E2-A83B-D159-C168BDDDE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504" y="1131973"/>
                <a:ext cx="7773952" cy="369332"/>
              </a:xfrm>
              <a:prstGeom prst="rect">
                <a:avLst/>
              </a:prstGeom>
              <a:blipFill>
                <a:blip r:embed="rId3"/>
                <a:stretch>
                  <a:fillRect l="-653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0F895F3-0FBA-009F-A8A1-F891CA885773}"/>
              </a:ext>
            </a:extLst>
          </p:cNvPr>
          <p:cNvSpPr txBox="1"/>
          <p:nvPr/>
        </p:nvSpPr>
        <p:spPr bwMode="auto">
          <a:xfrm>
            <a:off x="888162" y="2564905"/>
            <a:ext cx="6912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可見我們在簡併情況下，對零次解的選擇必須顧慮到微擾項！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902701-7239-2D4E-6B1B-EC4C0AE7829F}"/>
                  </a:ext>
                </a:extLst>
              </p:cNvPr>
              <p:cNvSpPr txBox="1"/>
              <p:nvPr/>
            </p:nvSpPr>
            <p:spPr bwMode="auto">
              <a:xfrm>
                <a:off x="903411" y="1508073"/>
                <a:ext cx="8240589" cy="554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所以原來的零次解</a:t>
                </a:r>
                <a:r>
                  <a:rPr lang="en-US" altLang="zh-TW" sz="1800" b="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並不是好的選擇！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902701-7239-2D4E-6B1B-EC4C0AE78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3411" y="1508073"/>
                <a:ext cx="8240589" cy="554254"/>
              </a:xfrm>
              <a:prstGeom prst="rect">
                <a:avLst/>
              </a:prstGeom>
              <a:blipFill>
                <a:blip r:embed="rId4"/>
                <a:stretch>
                  <a:fillRect l="-616" b="-44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774F4-345A-92A3-E1B8-EDCCEB67D8B6}"/>
              </a:ext>
            </a:extLst>
          </p:cNvPr>
          <p:cNvCxnSpPr/>
          <p:nvPr/>
        </p:nvCxnSpPr>
        <p:spPr>
          <a:xfrm flipH="1">
            <a:off x="2919813" y="1593610"/>
            <a:ext cx="576064" cy="4547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9477FD-D37D-294C-3C37-DF0223F5B3A1}"/>
              </a:ext>
            </a:extLst>
          </p:cNvPr>
          <p:cNvCxnSpPr>
            <a:cxnSpLocks/>
          </p:cNvCxnSpPr>
          <p:nvPr/>
        </p:nvCxnSpPr>
        <p:spPr>
          <a:xfrm>
            <a:off x="2930337" y="1593610"/>
            <a:ext cx="647938" cy="4234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">
                <a:extLst>
                  <a:ext uri="{FF2B5EF4-FFF2-40B4-BE49-F238E27FC236}">
                    <a16:creationId xmlns:a16="http://schemas.microsoft.com/office/drawing/2014/main" id="{C2A02190-2986-3446-3B8B-E83B7475CB00}"/>
                  </a:ext>
                </a:extLst>
              </p:cNvPr>
              <p:cNvSpPr/>
              <p:nvPr/>
            </p:nvSpPr>
            <p:spPr>
              <a:xfrm>
                <a:off x="3810843" y="347671"/>
                <a:ext cx="1031083" cy="68845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矩形 1">
                <a:extLst>
                  <a:ext uri="{FF2B5EF4-FFF2-40B4-BE49-F238E27FC236}">
                    <a16:creationId xmlns:a16="http://schemas.microsoft.com/office/drawing/2014/main" id="{C2A02190-2986-3446-3B8B-E83B7475CB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843" y="347671"/>
                <a:ext cx="1031083" cy="6884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">
                <a:extLst>
                  <a:ext uri="{FF2B5EF4-FFF2-40B4-BE49-F238E27FC236}">
                    <a16:creationId xmlns:a16="http://schemas.microsoft.com/office/drawing/2014/main" id="{1E84F4D5-34FD-9E8B-50E1-222DF7557E73}"/>
                  </a:ext>
                </a:extLst>
              </p:cNvPr>
              <p:cNvSpPr/>
              <p:nvPr/>
            </p:nvSpPr>
            <p:spPr>
              <a:xfrm>
                <a:off x="4957335" y="347671"/>
                <a:ext cx="1031083" cy="68845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矩形 1">
                <a:extLst>
                  <a:ext uri="{FF2B5EF4-FFF2-40B4-BE49-F238E27FC236}">
                    <a16:creationId xmlns:a16="http://schemas.microsoft.com/office/drawing/2014/main" id="{1E84F4D5-34FD-9E8B-50E1-222DF7557E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335" y="347671"/>
                <a:ext cx="1031083" cy="6884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995747-2724-8C7A-F31A-8CF2E1D6C02C}"/>
                  </a:ext>
                </a:extLst>
              </p:cNvPr>
              <p:cNvSpPr txBox="1"/>
              <p:nvPr/>
            </p:nvSpPr>
            <p:spPr bwMode="auto">
              <a:xfrm>
                <a:off x="6159935" y="481115"/>
                <a:ext cx="1640995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TW" dirty="0"/>
                  <a:t>的本徵態！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995747-2724-8C7A-F31A-8CF2E1D6C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9935" y="481115"/>
                <a:ext cx="1640995" cy="369332"/>
              </a:xfrm>
              <a:prstGeom prst="rect">
                <a:avLst/>
              </a:prstGeom>
              <a:blipFill>
                <a:blip r:embed="rId7"/>
                <a:stretch>
                  <a:fillRect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A11833F-3678-021F-0382-24CF4013F2DE}"/>
              </a:ext>
            </a:extLst>
          </p:cNvPr>
          <p:cNvSpPr txBox="1"/>
          <p:nvPr/>
        </p:nvSpPr>
        <p:spPr bwMode="auto">
          <a:xfrm>
            <a:off x="902504" y="481115"/>
            <a:ext cx="3093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直接解得到的兩個本徵態：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ED5159-FB1A-D678-4D54-79CFF094A7D8}"/>
                  </a:ext>
                </a:extLst>
              </p:cNvPr>
              <p:cNvSpPr txBox="1"/>
              <p:nvPr/>
            </p:nvSpPr>
            <p:spPr bwMode="auto">
              <a:xfrm>
                <a:off x="902503" y="1996678"/>
                <a:ext cx="7766871" cy="575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因為真實本徵態在微擾消失後不會趨近這個選擇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！而是</a:t>
                </a:r>
                <a:r>
                  <a:rPr lang="en-US" altLang="zh-TW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TW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ED5159-FB1A-D678-4D54-79CFF094A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503" y="1996678"/>
                <a:ext cx="7766871" cy="575414"/>
              </a:xfrm>
              <a:prstGeom prst="rect">
                <a:avLst/>
              </a:prstGeom>
              <a:blipFill>
                <a:blip r:embed="rId8"/>
                <a:stretch>
                  <a:fillRect l="-654" b="-43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09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353AEE3-2FD6-9B55-94C7-F6FE7640AD22}"/>
              </a:ext>
            </a:extLst>
          </p:cNvPr>
          <p:cNvSpPr/>
          <p:nvPr/>
        </p:nvSpPr>
        <p:spPr>
          <a:xfrm>
            <a:off x="551206" y="4175008"/>
            <a:ext cx="8198677" cy="69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CD2F83-0C09-7FC8-F2A2-9F4066026E31}"/>
                  </a:ext>
                </a:extLst>
              </p:cNvPr>
              <p:cNvSpPr txBox="1"/>
              <p:nvPr/>
            </p:nvSpPr>
            <p:spPr bwMode="auto">
              <a:xfrm>
                <a:off x="566444" y="1658212"/>
                <a:ext cx="5156283" cy="54777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200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200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200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200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210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210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CD2F83-0C09-7FC8-F2A2-9F4066026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444" y="1658212"/>
                <a:ext cx="5156283" cy="547779"/>
              </a:xfrm>
              <a:prstGeom prst="rect">
                <a:avLst/>
              </a:prstGeom>
              <a:blipFill>
                <a:blip r:embed="rId2"/>
                <a:stretch>
                  <a:fillRect l="-1720" t="-86364" b="-12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06D07E-D980-EFA1-6B92-02BDA43DE244}"/>
                  </a:ext>
                </a:extLst>
              </p:cNvPr>
              <p:cNvSpPr txBox="1"/>
              <p:nvPr/>
            </p:nvSpPr>
            <p:spPr bwMode="auto">
              <a:xfrm>
                <a:off x="562387" y="2447155"/>
                <a:ext cx="5017976" cy="54777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𝑒𝐸</m:t>
                      </m:r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200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200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200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200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210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210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06D07E-D980-EFA1-6B92-02BDA43DE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2387" y="2447155"/>
                <a:ext cx="5017976" cy="547779"/>
              </a:xfrm>
              <a:prstGeom prst="rect">
                <a:avLst/>
              </a:prstGeom>
              <a:blipFill>
                <a:blip r:embed="rId3"/>
                <a:stretch>
                  <a:fillRect l="-505" t="-84091" b="-12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7">
                <a:extLst>
                  <a:ext uri="{FF2B5EF4-FFF2-40B4-BE49-F238E27FC236}">
                    <a16:creationId xmlns:a16="http://schemas.microsoft.com/office/drawing/2014/main" id="{7F968DBD-AEBD-E5AE-D827-E4A06E1009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9787" y="287050"/>
                <a:ext cx="72122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Stark Effect 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計算激發態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TW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的修正，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zh-TW" altLang="en-US" dirty="0"/>
                  <a:t>有四個本徵值相等的簡併態：</a:t>
                </a:r>
              </a:p>
            </p:txBody>
          </p:sp>
        </mc:Choice>
        <mc:Fallback xmlns="">
          <p:sp>
            <p:nvSpPr>
              <p:cNvPr id="5" name="Text Box 17">
                <a:extLst>
                  <a:ext uri="{FF2B5EF4-FFF2-40B4-BE49-F238E27FC236}">
                    <a16:creationId xmlns:a16="http://schemas.microsoft.com/office/drawing/2014/main" id="{7F968DBD-AEBD-E5AE-D827-E4A06E100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787" y="287050"/>
                <a:ext cx="7212226" cy="369332"/>
              </a:xfrm>
              <a:prstGeom prst="rect">
                <a:avLst/>
              </a:prstGeom>
              <a:blipFill>
                <a:blip r:embed="rId4"/>
                <a:stretch>
                  <a:fillRect l="-70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A05AD095-932F-77EE-3AA8-823878557C7A}"/>
                  </a:ext>
                </a:extLst>
              </p:cNvPr>
              <p:cNvSpPr txBox="1"/>
              <p:nvPr/>
            </p:nvSpPr>
            <p:spPr bwMode="auto">
              <a:xfrm>
                <a:off x="6213105" y="1752649"/>
                <a:ext cx="1447833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A05AD095-932F-77EE-3AA8-823878557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13105" y="1752649"/>
                <a:ext cx="144783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5FA7C99-AF9D-2EA4-52AC-3A0209F13F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797" t="38001" r="-1" b="34173"/>
          <a:stretch/>
        </p:blipFill>
        <p:spPr>
          <a:xfrm>
            <a:off x="860849" y="4175007"/>
            <a:ext cx="6120681" cy="674470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BDAA04-3940-91F6-C472-073371CD7639}"/>
                  </a:ext>
                </a:extLst>
              </p:cNvPr>
              <p:cNvSpPr txBox="1"/>
              <p:nvPr/>
            </p:nvSpPr>
            <p:spPr bwMode="auto">
              <a:xfrm>
                <a:off x="549787" y="3322006"/>
                <a:ext cx="3485057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210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210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BDAA04-3940-91F6-C472-073371CD7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787" y="3322006"/>
                <a:ext cx="3485057" cy="276999"/>
              </a:xfrm>
              <a:prstGeom prst="rect">
                <a:avLst/>
              </a:prstGeom>
              <a:blipFill>
                <a:blip r:embed="rId7"/>
                <a:stretch>
                  <a:fillRect l="-10545" t="-160870" r="-1091" b="-2304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08AE87-8B32-E7F4-0C4C-D419482BE38B}"/>
                  </a:ext>
                </a:extLst>
              </p:cNvPr>
              <p:cNvSpPr txBox="1"/>
              <p:nvPr/>
            </p:nvSpPr>
            <p:spPr bwMode="auto">
              <a:xfrm>
                <a:off x="567235" y="4973132"/>
                <a:ext cx="4057201" cy="28379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210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=−3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08AE87-8B32-E7F4-0C4C-D419482BE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235" y="4973132"/>
                <a:ext cx="4057201" cy="283796"/>
              </a:xfrm>
              <a:prstGeom prst="rect">
                <a:avLst/>
              </a:prstGeom>
              <a:blipFill>
                <a:blip r:embed="rId8"/>
                <a:stretch>
                  <a:fillRect l="-9969" t="-156522" b="-2391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C6F0D5-7394-06FC-6D22-9EA992286748}"/>
                  </a:ext>
                </a:extLst>
              </p:cNvPr>
              <p:cNvSpPr txBox="1"/>
              <p:nvPr/>
            </p:nvSpPr>
            <p:spPr bwMode="auto">
              <a:xfrm>
                <a:off x="528828" y="5772356"/>
                <a:ext cx="5880392" cy="51648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−3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𝑒𝐸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−3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𝑒𝐸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−3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𝑒𝐸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C6F0D5-7394-06FC-6D22-9EA992286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828" y="5772356"/>
                <a:ext cx="5880392" cy="516488"/>
              </a:xfrm>
              <a:prstGeom prst="rect">
                <a:avLst/>
              </a:prstGeom>
              <a:blipFill>
                <a:blip r:embed="rId9"/>
                <a:stretch>
                  <a:fillRect b="-119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4AEB00-A9A3-23FA-FBF9-2AE09931FE4B}"/>
                  </a:ext>
                </a:extLst>
              </p:cNvPr>
              <p:cNvSpPr txBox="1"/>
              <p:nvPr/>
            </p:nvSpPr>
            <p:spPr bwMode="auto">
              <a:xfrm>
                <a:off x="499884" y="762508"/>
                <a:ext cx="698477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僅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zh-TW" altLang="en-US" dirty="0"/>
                  <a:t>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zh-TW" altLang="en-US" sz="1800" dirty="0"/>
                  <a:t>混雜！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考慮二維簡併空間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4AEB00-A9A3-23FA-FBF9-2AE09931F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884" y="762508"/>
                <a:ext cx="6984776" cy="369332"/>
              </a:xfrm>
              <a:prstGeom prst="rect">
                <a:avLst/>
              </a:prstGeom>
              <a:blipFill>
                <a:blip r:embed="rId10"/>
                <a:stretch>
                  <a:fillRect l="-726"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82B927-A85C-0DDF-1E51-3084D6B42D76}"/>
                  </a:ext>
                </a:extLst>
              </p:cNvPr>
              <p:cNvSpPr txBox="1"/>
              <p:nvPr/>
            </p:nvSpPr>
            <p:spPr bwMode="auto">
              <a:xfrm>
                <a:off x="526824" y="6327263"/>
                <a:ext cx="48965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這就是已經解過：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的本徵態問題。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82B927-A85C-0DDF-1E51-3084D6B42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824" y="6327263"/>
                <a:ext cx="4896544" cy="369332"/>
              </a:xfrm>
              <a:prstGeom prst="rect">
                <a:avLst/>
              </a:prstGeom>
              <a:blipFill>
                <a:blip r:embed="rId11"/>
                <a:stretch>
                  <a:fillRect l="-1034" t="-10000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29">
                <a:extLst>
                  <a:ext uri="{FF2B5EF4-FFF2-40B4-BE49-F238E27FC236}">
                    <a16:creationId xmlns:a16="http://schemas.microsoft.com/office/drawing/2014/main" id="{6F5D29E4-DE30-41AD-9986-D47723B1A3DF}"/>
                  </a:ext>
                </a:extLst>
              </p:cNvPr>
              <p:cNvSpPr txBox="1"/>
              <p:nvPr/>
            </p:nvSpPr>
            <p:spPr bwMode="auto">
              <a:xfrm>
                <a:off x="5580363" y="709431"/>
                <a:ext cx="2669193" cy="50821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𝑏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210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29">
                <a:extLst>
                  <a:ext uri="{FF2B5EF4-FFF2-40B4-BE49-F238E27FC236}">
                    <a16:creationId xmlns:a16="http://schemas.microsoft.com/office/drawing/2014/main" id="{6F5D29E4-DE30-41AD-9986-D47723B1A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363" y="709431"/>
                <a:ext cx="2669193" cy="508216"/>
              </a:xfrm>
              <a:prstGeom prst="rect">
                <a:avLst/>
              </a:prstGeom>
              <a:blipFill>
                <a:blip r:embed="rId12"/>
                <a:stretch>
                  <a:fillRect l="-3791" t="-65854" b="-1121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38B4AD-817C-B3B6-1E55-97648AD4CFB6}"/>
                  </a:ext>
                </a:extLst>
              </p:cNvPr>
              <p:cNvSpPr txBox="1"/>
              <p:nvPr/>
            </p:nvSpPr>
            <p:spPr bwMode="auto">
              <a:xfrm>
                <a:off x="534598" y="1252358"/>
                <a:ext cx="240667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本徵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向量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方程式；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38B4AD-817C-B3B6-1E55-97648AD4C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598" y="1252358"/>
                <a:ext cx="2406675" cy="369332"/>
              </a:xfrm>
              <a:prstGeom prst="rect">
                <a:avLst/>
              </a:prstGeom>
              <a:blipFill>
                <a:blip r:embed="rId13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B859D57-AF2C-115F-8570-302078C4FFC1}"/>
              </a:ext>
            </a:extLst>
          </p:cNvPr>
          <p:cNvSpPr txBox="1"/>
          <p:nvPr/>
        </p:nvSpPr>
        <p:spPr bwMode="auto">
          <a:xfrm>
            <a:off x="4108428" y="3282514"/>
            <a:ext cx="3162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激發態的z座標期望值為零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5" descr="F39_23">
            <a:extLst>
              <a:ext uri="{FF2B5EF4-FFF2-40B4-BE49-F238E27FC236}">
                <a16:creationId xmlns:a16="http://schemas.microsoft.com/office/drawing/2014/main" id="{6E266438-000B-D90B-A90B-74002AE8C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14" b="22790"/>
          <a:stretch/>
        </p:blipFill>
        <p:spPr bwMode="auto">
          <a:xfrm>
            <a:off x="8145024" y="2033911"/>
            <a:ext cx="865063" cy="155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F39_21">
            <a:extLst>
              <a:ext uri="{FF2B5EF4-FFF2-40B4-BE49-F238E27FC236}">
                <a16:creationId xmlns:a16="http://schemas.microsoft.com/office/drawing/2014/main" id="{6BFA1C22-0A1D-B654-0976-5CBFA00C1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8"/>
          <a:stretch>
            <a:fillRect/>
          </a:stretch>
        </p:blipFill>
        <p:spPr bwMode="auto">
          <a:xfrm>
            <a:off x="7070122" y="2546533"/>
            <a:ext cx="1011783" cy="105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C47E08-DAA9-A189-FBAD-9DB474B687D7}"/>
                  </a:ext>
                </a:extLst>
              </p:cNvPr>
              <p:cNvSpPr txBox="1"/>
              <p:nvPr/>
            </p:nvSpPr>
            <p:spPr bwMode="auto">
              <a:xfrm>
                <a:off x="580844" y="4370843"/>
                <a:ext cx="1643142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C47E08-DAA9-A189-FBAD-9DB474B68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844" y="4370843"/>
                <a:ext cx="1643142" cy="276999"/>
              </a:xfrm>
              <a:prstGeom prst="rect">
                <a:avLst/>
              </a:prstGeom>
              <a:blipFill>
                <a:blip r:embed="rId16"/>
                <a:stretch>
                  <a:fillRect l="-22137" t="-168182" r="-3053" b="-2454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D27126-1292-6D12-1446-B183FD6D0C60}"/>
                  </a:ext>
                </a:extLst>
              </p:cNvPr>
              <p:cNvSpPr txBox="1"/>
              <p:nvPr/>
            </p:nvSpPr>
            <p:spPr bwMode="auto">
              <a:xfrm>
                <a:off x="7832438" y="4359098"/>
                <a:ext cx="831894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=−3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D27126-1292-6D12-1446-B183FD6D0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32438" y="4359098"/>
                <a:ext cx="831894" cy="276999"/>
              </a:xfrm>
              <a:prstGeom prst="rect">
                <a:avLst/>
              </a:prstGeom>
              <a:blipFill>
                <a:blip r:embed="rId17"/>
                <a:stretch>
                  <a:fillRect l="-2985" r="-1493" b="-130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B7938F13-5EF8-67CC-A0BD-8DBF8FB6A3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375" t="67572" r="24625" b="11922"/>
          <a:stretch/>
        </p:blipFill>
        <p:spPr>
          <a:xfrm>
            <a:off x="5543018" y="4280733"/>
            <a:ext cx="2289420" cy="497039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AADFC1-528B-A5C1-C989-B851BC3B0D7D}"/>
                  </a:ext>
                </a:extLst>
              </p:cNvPr>
              <p:cNvSpPr txBox="1"/>
              <p:nvPr/>
            </p:nvSpPr>
            <p:spPr bwMode="auto">
              <a:xfrm>
                <a:off x="6432141" y="4371813"/>
                <a:ext cx="1008112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AADFC1-528B-A5C1-C989-B851BC3B0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2141" y="4371813"/>
                <a:ext cx="1008112" cy="276999"/>
              </a:xfrm>
              <a:prstGeom prst="rect">
                <a:avLst/>
              </a:prstGeom>
              <a:blipFill>
                <a:blip r:embed="rId18"/>
                <a:stretch>
                  <a:fillRect b="-43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4E6AB78E-D317-118E-000B-B5712696820D}"/>
              </a:ext>
            </a:extLst>
          </p:cNvPr>
          <p:cNvSpPr txBox="1"/>
          <p:nvPr/>
        </p:nvSpPr>
        <p:spPr bwMode="auto">
          <a:xfrm>
            <a:off x="499884" y="3682334"/>
            <a:ext cx="32080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矩陣的對角元素皆為零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93977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8" grpId="0" animBg="1"/>
      <p:bldP spid="9" grpId="0" animBg="1"/>
      <p:bldP spid="11" grpId="0" animBg="1"/>
      <p:bldP spid="10" grpId="0"/>
      <p:bldP spid="2" grpId="0"/>
      <p:bldP spid="17" grpId="0" animBg="1"/>
      <p:bldP spid="20" grpId="0" animBg="1"/>
      <p:bldP spid="19" grpId="0" animBg="1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6">
                <a:extLst>
                  <a:ext uri="{FF2B5EF4-FFF2-40B4-BE49-F238E27FC236}">
                    <a16:creationId xmlns:a16="http://schemas.microsoft.com/office/drawing/2014/main" id="{AEDBA52E-D536-4463-95E1-21B9A5AFC798}"/>
                  </a:ext>
                </a:extLst>
              </p:cNvPr>
              <p:cNvSpPr/>
              <p:nvPr/>
            </p:nvSpPr>
            <p:spPr>
              <a:xfrm>
                <a:off x="883235" y="945102"/>
                <a:ext cx="1655646" cy="61093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矩形 6">
                <a:extLst>
                  <a:ext uri="{FF2B5EF4-FFF2-40B4-BE49-F238E27FC236}">
                    <a16:creationId xmlns:a16="http://schemas.microsoft.com/office/drawing/2014/main" id="{AEDBA52E-D536-4463-95E1-21B9A5AFC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35" y="945102"/>
                <a:ext cx="1655646" cy="610936"/>
              </a:xfrm>
              <a:prstGeom prst="rect">
                <a:avLst/>
              </a:prstGeom>
              <a:blipFill>
                <a:blip r:embed="rId2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49F89F-07B6-10EB-D65A-7C789F4D15FD}"/>
                  </a:ext>
                </a:extLst>
              </p:cNvPr>
              <p:cNvSpPr txBox="1"/>
              <p:nvPr/>
            </p:nvSpPr>
            <p:spPr bwMode="auto">
              <a:xfrm>
                <a:off x="807375" y="496863"/>
                <a:ext cx="56761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的本徵態</a:t>
                </a:r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推想這就是找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矩陣的本徵向量</a:t>
                </a:r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49F89F-07B6-10EB-D65A-7C789F4D1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7375" y="496863"/>
                <a:ext cx="5676172" cy="369332"/>
              </a:xfrm>
              <a:prstGeom prst="rect">
                <a:avLst/>
              </a:prstGeom>
              <a:blipFill>
                <a:blip r:embed="rId3"/>
                <a:stretch>
                  <a:fillRect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id="{B155477C-9463-E867-711D-71DDFF672A75}"/>
                  </a:ext>
                </a:extLst>
              </p:cNvPr>
              <p:cNvSpPr/>
              <p:nvPr/>
            </p:nvSpPr>
            <p:spPr>
              <a:xfrm>
                <a:off x="873205" y="1640203"/>
                <a:ext cx="2336922" cy="61645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id="{B155477C-9463-E867-711D-71DDFF672A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05" y="1640203"/>
                <a:ext cx="2336922" cy="616451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7E95E89-C4A8-5D27-D66A-0886B74647CE}"/>
                  </a:ext>
                </a:extLst>
              </p:cNvPr>
              <p:cNvSpPr/>
              <p:nvPr/>
            </p:nvSpPr>
            <p:spPr>
              <a:xfrm>
                <a:off x="3404238" y="1155173"/>
                <a:ext cx="5475281" cy="118038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7E95E89-C4A8-5D27-D66A-0886B7464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238" y="1155173"/>
                <a:ext cx="5475281" cy="1180388"/>
              </a:xfrm>
              <a:prstGeom prst="rect">
                <a:avLst/>
              </a:prstGeom>
              <a:blipFill>
                <a:blip r:embed="rId5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6">
                <a:extLst>
                  <a:ext uri="{FF2B5EF4-FFF2-40B4-BE49-F238E27FC236}">
                    <a16:creationId xmlns:a16="http://schemas.microsoft.com/office/drawing/2014/main" id="{331BFDF6-5220-6B8C-6216-548B73EF7275}"/>
                  </a:ext>
                </a:extLst>
              </p:cNvPr>
              <p:cNvSpPr/>
              <p:nvPr/>
            </p:nvSpPr>
            <p:spPr>
              <a:xfrm>
                <a:off x="898380" y="2713401"/>
                <a:ext cx="1641475" cy="116935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矩形 6">
                <a:extLst>
                  <a:ext uri="{FF2B5EF4-FFF2-40B4-BE49-F238E27FC236}">
                    <a16:creationId xmlns:a16="http://schemas.microsoft.com/office/drawing/2014/main" id="{331BFDF6-5220-6B8C-6216-548B73EF72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380" y="2713401"/>
                <a:ext cx="1641475" cy="1169359"/>
              </a:xfrm>
              <a:prstGeom prst="rect">
                <a:avLst/>
              </a:prstGeom>
              <a:blipFill>
                <a:blip r:embed="rId6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6">
                <a:extLst>
                  <a:ext uri="{FF2B5EF4-FFF2-40B4-BE49-F238E27FC236}">
                    <a16:creationId xmlns:a16="http://schemas.microsoft.com/office/drawing/2014/main" id="{34FF701C-D993-E46F-BBE4-FD78326EF97F}"/>
                  </a:ext>
                </a:extLst>
              </p:cNvPr>
              <p:cNvSpPr/>
              <p:nvPr/>
            </p:nvSpPr>
            <p:spPr>
              <a:xfrm>
                <a:off x="2785598" y="3021239"/>
                <a:ext cx="1011111" cy="61645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𝑐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=±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矩形 6">
                <a:extLst>
                  <a:ext uri="{FF2B5EF4-FFF2-40B4-BE49-F238E27FC236}">
                    <a16:creationId xmlns:a16="http://schemas.microsoft.com/office/drawing/2014/main" id="{34FF701C-D993-E46F-BBE4-FD78326EF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598" y="3021239"/>
                <a:ext cx="1011111" cy="616451"/>
              </a:xfrm>
              <a:prstGeom prst="rect">
                <a:avLst/>
              </a:prstGeom>
              <a:blipFill>
                <a:blip r:embed="rId7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id="{0CBD062F-EA5F-4684-6704-16C30A3A65EA}"/>
                  </a:ext>
                </a:extLst>
              </p:cNvPr>
              <p:cNvSpPr/>
              <p:nvPr/>
            </p:nvSpPr>
            <p:spPr>
              <a:xfrm>
                <a:off x="901419" y="4016287"/>
                <a:ext cx="799513" cy="61645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𝑐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id="{0CBD062F-EA5F-4684-6704-16C30A3A6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19" y="4016287"/>
                <a:ext cx="799513" cy="616451"/>
              </a:xfrm>
              <a:prstGeom prst="rect">
                <a:avLst/>
              </a:prstGeom>
              <a:blipFill>
                <a:blip r:embed="rId8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6">
                <a:extLst>
                  <a:ext uri="{FF2B5EF4-FFF2-40B4-BE49-F238E27FC236}">
                    <a16:creationId xmlns:a16="http://schemas.microsoft.com/office/drawing/2014/main" id="{3EFC0FEC-E673-C697-5D53-4C45362C1ADC}"/>
                  </a:ext>
                </a:extLst>
              </p:cNvPr>
              <p:cNvSpPr/>
              <p:nvPr/>
            </p:nvSpPr>
            <p:spPr>
              <a:xfrm>
                <a:off x="4066319" y="3607894"/>
                <a:ext cx="2552174" cy="116935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矩形 6">
                <a:extLst>
                  <a:ext uri="{FF2B5EF4-FFF2-40B4-BE49-F238E27FC236}">
                    <a16:creationId xmlns:a16="http://schemas.microsoft.com/office/drawing/2014/main" id="{3EFC0FEC-E673-C697-5D53-4C45362C1A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319" y="3607894"/>
                <a:ext cx="2552174" cy="1169359"/>
              </a:xfrm>
              <a:prstGeom prst="rect">
                <a:avLst/>
              </a:prstGeom>
              <a:blipFill>
                <a:blip r:embed="rId9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A977EC77-DA97-C93A-F648-B5F75EC6BA9F}"/>
              </a:ext>
            </a:extLst>
          </p:cNvPr>
          <p:cNvSpPr/>
          <p:nvPr/>
        </p:nvSpPr>
        <p:spPr>
          <a:xfrm>
            <a:off x="3138766" y="1815215"/>
            <a:ext cx="411510" cy="24543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370011-45FB-6C02-FC0F-467FADF98010}"/>
                  </a:ext>
                </a:extLst>
              </p:cNvPr>
              <p:cNvSpPr txBox="1"/>
              <p:nvPr/>
            </p:nvSpPr>
            <p:spPr bwMode="auto">
              <a:xfrm>
                <a:off x="3797776" y="3077209"/>
                <a:ext cx="4846884" cy="495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本徵值，代表測量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方向自旋，結果可為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/>
                      </a:rPr>
                      <m:t>±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370011-45FB-6C02-FC0F-467FADF98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7776" y="3077209"/>
                <a:ext cx="4846884" cy="495136"/>
              </a:xfrm>
              <a:prstGeom prst="rect">
                <a:avLst/>
              </a:prstGeom>
              <a:blipFill>
                <a:blip r:embed="rId10"/>
                <a:stretch>
                  <a:fillRect l="-1047" b="-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FDC5CCD-3D2F-F253-2F83-3D438F022681}"/>
                  </a:ext>
                </a:extLst>
              </p:cNvPr>
              <p:cNvSpPr txBox="1"/>
              <p:nvPr/>
            </p:nvSpPr>
            <p:spPr bwMode="auto">
              <a:xfrm>
                <a:off x="884566" y="4792805"/>
                <a:ext cx="1196674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0"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FDC5CCD-3D2F-F253-2F83-3D438F022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566" y="4792805"/>
                <a:ext cx="1196674" cy="276999"/>
              </a:xfrm>
              <a:prstGeom prst="rect">
                <a:avLst/>
              </a:prstGeom>
              <a:blipFill>
                <a:blip r:embed="rId11"/>
                <a:stretch>
                  <a:fillRect r="-4211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683CDD-F6B0-FBA7-CF06-1F5022C788BE}"/>
                  </a:ext>
                </a:extLst>
              </p:cNvPr>
              <p:cNvSpPr txBox="1"/>
              <p:nvPr/>
            </p:nvSpPr>
            <p:spPr bwMode="auto">
              <a:xfrm>
                <a:off x="2331788" y="4673857"/>
                <a:ext cx="1366400" cy="460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,↑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𝑎</m:t>
                      </m:r>
                      <m:d>
                        <m:d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683CDD-F6B0-FBA7-CF06-1F5022C78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1788" y="4673857"/>
                <a:ext cx="1366400" cy="460126"/>
              </a:xfrm>
              <a:prstGeom prst="rect">
                <a:avLst/>
              </a:prstGeom>
              <a:blipFill>
                <a:blip r:embed="rId12"/>
                <a:stretch>
                  <a:fillRect l="-26606" t="-83784" b="-1243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9C3C21DF-8529-3E76-45F4-A6BF13694251}"/>
              </a:ext>
            </a:extLst>
          </p:cNvPr>
          <p:cNvSpPr txBox="1"/>
          <p:nvPr/>
        </p:nvSpPr>
        <p:spPr bwMode="auto">
          <a:xfrm>
            <a:off x="831786" y="5218148"/>
            <a:ext cx="2239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引入歸一化條件：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B02F009-9628-1FD5-FE89-0964C7590AF2}"/>
                  </a:ext>
                </a:extLst>
              </p:cNvPr>
              <p:cNvSpPr txBox="1"/>
              <p:nvPr/>
            </p:nvSpPr>
            <p:spPr bwMode="auto">
              <a:xfrm>
                <a:off x="2771800" y="5229200"/>
                <a:ext cx="3978012" cy="41588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,↑</m:t>
                          </m:r>
                        </m: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B02F009-9628-1FD5-FE89-0964C7590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1800" y="5229200"/>
                <a:ext cx="3978012" cy="415883"/>
              </a:xfrm>
              <a:prstGeom prst="rect">
                <a:avLst/>
              </a:prstGeom>
              <a:blipFill>
                <a:blip r:embed="rId13"/>
                <a:stretch>
                  <a:fillRect b="-176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33419AC-89CE-1EB8-F16F-09CEB35B9A5B}"/>
                  </a:ext>
                </a:extLst>
              </p:cNvPr>
              <p:cNvSpPr txBox="1"/>
              <p:nvPr/>
            </p:nvSpPr>
            <p:spPr bwMode="auto">
              <a:xfrm>
                <a:off x="6977265" y="5133983"/>
                <a:ext cx="918841" cy="57227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33419AC-89CE-1EB8-F16F-09CEB35B9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77265" y="5133983"/>
                <a:ext cx="918841" cy="572273"/>
              </a:xfrm>
              <a:prstGeom prst="rect">
                <a:avLst/>
              </a:prstGeom>
              <a:blipFill>
                <a:blip r:embed="rId14"/>
                <a:stretch>
                  <a:fillRect t="-4348" r="-5479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9C0B0E0-417C-9762-2C20-DFAE9EAA36DF}"/>
                  </a:ext>
                </a:extLst>
              </p:cNvPr>
              <p:cNvSpPr txBox="1"/>
              <p:nvPr/>
            </p:nvSpPr>
            <p:spPr bwMode="auto">
              <a:xfrm>
                <a:off x="2331788" y="4045181"/>
                <a:ext cx="1431033" cy="50821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9C0B0E0-417C-9762-2C20-DFAE9EAA3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1788" y="4045181"/>
                <a:ext cx="1431033" cy="508216"/>
              </a:xfrm>
              <a:prstGeom prst="rect">
                <a:avLst/>
              </a:prstGeom>
              <a:blipFill>
                <a:blip r:embed="rId15"/>
                <a:stretch>
                  <a:fillRect t="-65854" r="-12281" b="-1097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22044DE-4F5E-AEBC-28D1-1D3007C33593}"/>
              </a:ext>
            </a:extLst>
          </p:cNvPr>
          <p:cNvSpPr txBox="1"/>
          <p:nvPr/>
        </p:nvSpPr>
        <p:spPr bwMode="auto">
          <a:xfrm>
            <a:off x="779784" y="2335561"/>
            <a:ext cx="4652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此式要有非零解，矩陣的行列式必須為零！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AC3714-ED42-575B-0E29-B60221C585B6}"/>
                  </a:ext>
                </a:extLst>
              </p:cNvPr>
              <p:cNvSpPr txBox="1"/>
              <p:nvPr/>
            </p:nvSpPr>
            <p:spPr bwMode="auto">
              <a:xfrm>
                <a:off x="3796709" y="4756749"/>
                <a:ext cx="34067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複數常數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𝑎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還沒有被決定！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AC3714-ED42-575B-0E29-B60221C58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6709" y="4756749"/>
                <a:ext cx="3406724" cy="369332"/>
              </a:xfrm>
              <a:prstGeom prst="rect">
                <a:avLst/>
              </a:prstGeom>
              <a:blipFill>
                <a:blip r:embed="rId16"/>
                <a:stretch>
                  <a:fillRect l="-1859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9DC4D1-EA49-BB14-0702-5C4FCC9CC468}"/>
                  </a:ext>
                </a:extLst>
              </p:cNvPr>
              <p:cNvSpPr txBox="1"/>
              <p:nvPr/>
            </p:nvSpPr>
            <p:spPr bwMode="auto">
              <a:xfrm>
                <a:off x="873205" y="5741623"/>
                <a:ext cx="1761575" cy="66460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,↑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9DC4D1-EA49-BB14-0702-5C4FCC9CC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3205" y="5741623"/>
                <a:ext cx="1761575" cy="664606"/>
              </a:xfrm>
              <a:prstGeom prst="rect">
                <a:avLst/>
              </a:prstGeom>
              <a:blipFill>
                <a:blip r:embed="rId17"/>
                <a:stretch>
                  <a:fillRect l="-14286" t="-43396" b="-7169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361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1B31B8-1052-C73F-876A-D961BAFF01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126"/>
          <a:stretch/>
        </p:blipFill>
        <p:spPr>
          <a:xfrm>
            <a:off x="926680" y="4217452"/>
            <a:ext cx="7416800" cy="20882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29">
                <a:extLst>
                  <a:ext uri="{FF2B5EF4-FFF2-40B4-BE49-F238E27FC236}">
                    <a16:creationId xmlns:a16="http://schemas.microsoft.com/office/drawing/2014/main" id="{0CA1F2C0-2273-AFE7-9EE3-FD32ABE649B9}"/>
                  </a:ext>
                </a:extLst>
              </p:cNvPr>
              <p:cNvSpPr txBox="1"/>
              <p:nvPr/>
            </p:nvSpPr>
            <p:spPr bwMode="auto">
              <a:xfrm>
                <a:off x="4824681" y="744748"/>
                <a:ext cx="3240359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2+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200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29">
                <a:extLst>
                  <a:ext uri="{FF2B5EF4-FFF2-40B4-BE49-F238E27FC236}">
                    <a16:creationId xmlns:a16="http://schemas.microsoft.com/office/drawing/2014/main" id="{0CA1F2C0-2273-AFE7-9EE3-FD32ABE64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4681" y="744748"/>
                <a:ext cx="3240359" cy="664606"/>
              </a:xfrm>
              <a:prstGeom prst="rect">
                <a:avLst/>
              </a:prstGeom>
              <a:blipFill>
                <a:blip r:embed="rId3"/>
                <a:stretch>
                  <a:fillRect l="-6615" t="-41509" r="-1167" b="-71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DDB87AB9-F6E6-AA7E-5722-FA92AACC04A4}"/>
                  </a:ext>
                </a:extLst>
              </p:cNvPr>
              <p:cNvSpPr txBox="1"/>
              <p:nvPr/>
            </p:nvSpPr>
            <p:spPr bwMode="auto">
              <a:xfrm>
                <a:off x="4798307" y="1529706"/>
                <a:ext cx="3240359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2−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200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DDB87AB9-F6E6-AA7E-5722-FA92AACC0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8307" y="1529706"/>
                <a:ext cx="3240359" cy="664606"/>
              </a:xfrm>
              <a:prstGeom prst="rect">
                <a:avLst/>
              </a:prstGeom>
              <a:blipFill>
                <a:blip r:embed="rId4"/>
                <a:stretch>
                  <a:fillRect l="-6615" t="-43396" r="-1167" b="-71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68CD02-5932-B7DC-5A9E-F0B1FA874C9C}"/>
                  </a:ext>
                </a:extLst>
              </p:cNvPr>
              <p:cNvSpPr txBox="1"/>
              <p:nvPr/>
            </p:nvSpPr>
            <p:spPr bwMode="auto">
              <a:xfrm>
                <a:off x="1121740" y="1537238"/>
                <a:ext cx="1390573" cy="33284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𝑒𝐸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68CD02-5932-B7DC-5A9E-F0B1FA874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1740" y="1537238"/>
                <a:ext cx="1390573" cy="332848"/>
              </a:xfrm>
              <a:prstGeom prst="rect">
                <a:avLst/>
              </a:prstGeom>
              <a:blipFill>
                <a:blip r:embed="rId5"/>
                <a:stretch>
                  <a:fillRect l="-3636" r="-909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0F6E7B-D9B6-42B3-B0B1-89D92D8C46D7}"/>
                  </a:ext>
                </a:extLst>
              </p:cNvPr>
              <p:cNvSpPr txBox="1"/>
              <p:nvPr/>
            </p:nvSpPr>
            <p:spPr bwMode="auto">
              <a:xfrm>
                <a:off x="1114121" y="906734"/>
                <a:ext cx="1563697" cy="33284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𝑒𝐸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0F6E7B-D9B6-42B3-B0B1-89D92D8C4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4121" y="906734"/>
                <a:ext cx="1563697" cy="332848"/>
              </a:xfrm>
              <a:prstGeom prst="rect">
                <a:avLst/>
              </a:prstGeom>
              <a:blipFill>
                <a:blip r:embed="rId6"/>
                <a:stretch>
                  <a:fillRect l="-2419" r="-806" b="-1481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5DC42E-F492-F849-5FCA-CA090FCD8FFD}"/>
                  </a:ext>
                </a:extLst>
              </p:cNvPr>
              <p:cNvSpPr txBox="1"/>
              <p:nvPr/>
            </p:nvSpPr>
            <p:spPr bwMode="auto">
              <a:xfrm>
                <a:off x="2937326" y="1537334"/>
                <a:ext cx="1565300" cy="57227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5DC42E-F492-F849-5FCA-CA090FCD8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7326" y="1537334"/>
                <a:ext cx="1565300" cy="572273"/>
              </a:xfrm>
              <a:prstGeom prst="rect">
                <a:avLst/>
              </a:prstGeom>
              <a:blipFill>
                <a:blip r:embed="rId7"/>
                <a:stretch>
                  <a:fillRect t="-2128" b="-63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77FC67-C68B-77CB-518F-AE7BEAED6E35}"/>
                  </a:ext>
                </a:extLst>
              </p:cNvPr>
              <p:cNvSpPr txBox="1"/>
              <p:nvPr/>
            </p:nvSpPr>
            <p:spPr bwMode="auto">
              <a:xfrm>
                <a:off x="2963369" y="787022"/>
                <a:ext cx="1392176" cy="57227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77FC67-C68B-77CB-518F-AE7BEAED6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3369" y="787022"/>
                <a:ext cx="1392176" cy="572273"/>
              </a:xfrm>
              <a:prstGeom prst="rect">
                <a:avLst/>
              </a:prstGeom>
              <a:blipFill>
                <a:blip r:embed="rId8"/>
                <a:stretch>
                  <a:fillRect t="-2128" b="-63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B54AF86-D520-6B9D-9DCE-10443D68C6A0}"/>
              </a:ext>
            </a:extLst>
          </p:cNvPr>
          <p:cNvSpPr txBox="1"/>
          <p:nvPr/>
        </p:nvSpPr>
        <p:spPr bwMode="auto">
          <a:xfrm>
            <a:off x="950267" y="366991"/>
            <a:ext cx="796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本徵值與本徵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向量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如預期有兩組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6BEE28-06EE-35E0-EE9A-39418A53C25A}"/>
                  </a:ext>
                </a:extLst>
              </p:cNvPr>
              <p:cNvSpPr txBox="1"/>
              <p:nvPr/>
            </p:nvSpPr>
            <p:spPr bwMode="auto">
              <a:xfrm>
                <a:off x="997442" y="3157054"/>
                <a:ext cx="775102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能量本徵值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為正負同一能差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𝑒𝐸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此能差正比於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電場微擾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6BEE28-06EE-35E0-EE9A-39418A53C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7442" y="3157054"/>
                <a:ext cx="7751022" cy="369332"/>
              </a:xfrm>
              <a:prstGeom prst="rect">
                <a:avLst/>
              </a:prstGeom>
              <a:blipFill>
                <a:blip r:embed="rId9"/>
                <a:stretch>
                  <a:fillRect l="-65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06C526F-D918-3DB3-FC0F-89CEC3EEEDFF}"/>
              </a:ext>
            </a:extLst>
          </p:cNvPr>
          <p:cNvSpPr txBox="1"/>
          <p:nvPr/>
        </p:nvSpPr>
        <p:spPr bwMode="auto">
          <a:xfrm>
            <a:off x="1097785" y="4158574"/>
            <a:ext cx="32403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Perturbation l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ifts the degeneracy.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4193A2-3B22-9D55-0A13-345BD449F522}"/>
                  </a:ext>
                </a:extLst>
              </p:cNvPr>
              <p:cNvSpPr txBox="1"/>
              <p:nvPr/>
            </p:nvSpPr>
            <p:spPr bwMode="auto">
              <a:xfrm>
                <a:off x="1000204" y="2239561"/>
                <a:ext cx="7416799" cy="500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真實定態一直都是近似於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及</a:t>
                </a:r>
                <a:r>
                  <a:rPr lang="en-US" altLang="zh-TW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4193A2-3B22-9D55-0A13-345BD449F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0204" y="2239561"/>
                <a:ext cx="7416799" cy="500393"/>
              </a:xfrm>
              <a:prstGeom prst="rect">
                <a:avLst/>
              </a:prstGeom>
              <a:blipFill>
                <a:blip r:embed="rId10"/>
                <a:stretch>
                  <a:fillRect l="-684" t="-75000" b="-1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3EB34B-7DAF-8E43-DD0A-1FB9CE021596}"/>
                  </a:ext>
                </a:extLst>
              </p:cNvPr>
              <p:cNvSpPr txBox="1"/>
              <p:nvPr/>
            </p:nvSpPr>
            <p:spPr bwMode="auto">
              <a:xfrm>
                <a:off x="997442" y="2718748"/>
                <a:ext cx="76042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這個結果與電場微擾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大小無關，即使電場很小，零次解都是如上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3EB34B-7DAF-8E43-DD0A-1FB9CE021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7442" y="2718748"/>
                <a:ext cx="7604244" cy="369332"/>
              </a:xfrm>
              <a:prstGeom prst="rect">
                <a:avLst/>
              </a:prstGeom>
              <a:blipFill>
                <a:blip r:embed="rId11"/>
                <a:stretch>
                  <a:fillRect l="-667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C97E2A3-6621-23C5-2D7E-A40B7770C34C}"/>
              </a:ext>
            </a:extLst>
          </p:cNvPr>
          <p:cNvSpPr txBox="1"/>
          <p:nvPr/>
        </p:nvSpPr>
        <p:spPr bwMode="auto">
          <a:xfrm>
            <a:off x="997442" y="3582784"/>
            <a:ext cx="46277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微擾項在一階修正移除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了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簡併。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95340D-C1E3-E2C3-7919-1204436A7931}"/>
              </a:ext>
            </a:extLst>
          </p:cNvPr>
          <p:cNvSpPr txBox="1"/>
          <p:nvPr/>
        </p:nvSpPr>
        <p:spPr bwMode="auto">
          <a:xfrm>
            <a:off x="4798307" y="3582784"/>
            <a:ext cx="36186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微擾計算預測與實驗結果吻合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6244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4" grpId="0"/>
      <p:bldP spid="15" grpId="0"/>
      <p:bldP spid="12" grpId="0"/>
      <p:bldP spid="7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41_0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75"/>
          <a:stretch/>
        </p:blipFill>
        <p:spPr bwMode="auto">
          <a:xfrm>
            <a:off x="2910362" y="545947"/>
            <a:ext cx="3111500" cy="335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 bwMode="auto">
          <a:xfrm>
            <a:off x="740013" y="4038598"/>
            <a:ext cx="8151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>
                <a:solidFill>
                  <a:srgbClr val="FF0000"/>
                </a:solidFill>
              </a:rPr>
              <a:t>所以固體中的電子能態</a:t>
            </a:r>
            <a:r>
              <a:rPr lang="en-US" altLang="zh-TW" sz="1800" dirty="0">
                <a:solidFill>
                  <a:srgbClr val="FF0000"/>
                </a:solidFill>
              </a:rPr>
              <a:t>(</a:t>
            </a:r>
            <a:r>
              <a:rPr lang="zh-TW" altLang="en-US" sz="1800" dirty="0">
                <a:solidFill>
                  <a:srgbClr val="FF0000"/>
                </a:solidFill>
              </a:rPr>
              <a:t>能量本徵值</a:t>
            </a:r>
            <a:r>
              <a:rPr lang="en-US" altLang="zh-TW" sz="1800" dirty="0">
                <a:solidFill>
                  <a:srgbClr val="FF0000"/>
                </a:solidFill>
              </a:rPr>
              <a:t>)</a:t>
            </a:r>
            <a:r>
              <a:rPr lang="zh-TW" altLang="en-US" sz="1800" dirty="0">
                <a:solidFill>
                  <a:srgbClr val="FF0000"/>
                </a:solidFill>
              </a:rPr>
              <a:t>，形成一個個能帶，能帶之間可能有間隙！</a:t>
            </a:r>
          </a:p>
        </p:txBody>
      </p:sp>
      <p:pic>
        <p:nvPicPr>
          <p:cNvPr id="8" name="Picture 2" descr="Z:\Dropbox\Documents\課程\Young\Chapter42\A_Images\A_Figures_and_Photos\42_17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98" y="4478701"/>
            <a:ext cx="2488404" cy="189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 bwMode="auto">
          <a:xfrm>
            <a:off x="5592180" y="6465207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固態物理之父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Bloch</a:t>
            </a:r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7535DC-7059-68A5-D317-4A851B859E97}"/>
              </a:ext>
            </a:extLst>
          </p:cNvPr>
          <p:cNvSpPr txBox="1"/>
          <p:nvPr/>
        </p:nvSpPr>
        <p:spPr bwMode="auto">
          <a:xfrm>
            <a:off x="740013" y="6326117"/>
            <a:ext cx="3327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現在要幫電子往能態裡面填。</a:t>
            </a:r>
          </a:p>
        </p:txBody>
      </p:sp>
    </p:spTree>
    <p:extLst>
      <p:ext uri="{BB962C8B-B14F-4D97-AF65-F5344CB8AC3E}">
        <p14:creationId xmlns:p14="http://schemas.microsoft.com/office/powerpoint/2010/main" val="3197284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Z:\Dropbox\Documents\課程\Young\Chapter42\A_Images\A_Figures_and_Photos\42_19_Fig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41"/>
          <a:stretch/>
        </p:blipFill>
        <p:spPr bwMode="auto">
          <a:xfrm>
            <a:off x="784341" y="1692990"/>
            <a:ext cx="2880320" cy="333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 bwMode="auto">
          <a:xfrm>
            <a:off x="749584" y="322175"/>
            <a:ext cx="76760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如果電子恰好填滿一個能帶（稱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Valence</a:t>
            </a:r>
            <a:r>
              <a:rPr lang="zh-TW" altLang="en-US" sz="1800" dirty="0"/>
              <a:t>），這些能帶中的電子無處可去！</a:t>
            </a:r>
          </a:p>
        </p:txBody>
      </p:sp>
      <p:sp>
        <p:nvSpPr>
          <p:cNvPr id="5" name="文字方塊 4"/>
          <p:cNvSpPr txBox="1"/>
          <p:nvPr/>
        </p:nvSpPr>
        <p:spPr bwMode="auto">
          <a:xfrm>
            <a:off x="751928" y="1178318"/>
            <a:ext cx="80466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如此電子即使不再被束縛，但完全不能自由。這樣的固體無法導電，是絕緣體。</a:t>
            </a:r>
          </a:p>
        </p:txBody>
      </p:sp>
      <p:pic>
        <p:nvPicPr>
          <p:cNvPr id="6" name="Picture 2" descr="Z:\Dropbox\Documents\課程\Young\Chapter42\A_Images\A_Figures_and_Photos\42_19_Fig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28" r="-2387"/>
          <a:stretch/>
        </p:blipFill>
        <p:spPr bwMode="auto">
          <a:xfrm>
            <a:off x="4859453" y="1692990"/>
            <a:ext cx="2880320" cy="333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5"/>
          <p:cNvSpPr txBox="1">
            <a:spLocks noChangeArrowheads="1"/>
          </p:cNvSpPr>
          <p:nvPr/>
        </p:nvSpPr>
        <p:spPr bwMode="auto">
          <a:xfrm>
            <a:off x="784340" y="5094928"/>
            <a:ext cx="8166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如果電子未填滿能帶（稱</a:t>
            </a:r>
            <a:r>
              <a:rPr lang="en-US" altLang="zh-TW" sz="1800" dirty="0"/>
              <a:t>Conduction</a:t>
            </a:r>
            <a:r>
              <a:rPr lang="zh-TW" altLang="en-US" sz="1800" dirty="0"/>
              <a:t>）</a:t>
            </a:r>
            <a:r>
              <a:rPr lang="en-US" altLang="zh-TW" sz="1800" dirty="0"/>
              <a:t> </a:t>
            </a:r>
            <a:r>
              <a:rPr lang="zh-TW" altLang="en-US" sz="1800" dirty="0"/>
              <a:t>，未滿能帶內的電子很容易改變狀態。</a:t>
            </a:r>
          </a:p>
        </p:txBody>
      </p:sp>
      <p:sp>
        <p:nvSpPr>
          <p:cNvPr id="8" name="文字方塊 7"/>
          <p:cNvSpPr txBox="1"/>
          <p:nvPr/>
        </p:nvSpPr>
        <p:spPr bwMode="auto">
          <a:xfrm>
            <a:off x="778398" y="5989186"/>
            <a:ext cx="78213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這些電子非常自由，可以移動。這樣的固體就可以導電，就是導體。</a:t>
            </a:r>
          </a:p>
        </p:txBody>
      </p:sp>
      <p:sp>
        <p:nvSpPr>
          <p:cNvPr id="4" name="文字方塊 3"/>
          <p:cNvSpPr txBox="1"/>
          <p:nvPr/>
        </p:nvSpPr>
        <p:spPr bwMode="auto">
          <a:xfrm>
            <a:off x="777006" y="5542057"/>
            <a:ext cx="5760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只要些許能量就能讓它激發到其他能態。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7248BCDA-8619-B94D-AA8F-2CA94390E584}"/>
                  </a:ext>
                </a:extLst>
              </p:cNvPr>
              <p:cNvSpPr txBox="1"/>
              <p:nvPr/>
            </p:nvSpPr>
            <p:spPr bwMode="auto">
              <a:xfrm>
                <a:off x="2890914" y="3880084"/>
                <a:ext cx="70839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kumimoji="1"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eV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7248BCDA-8619-B94D-AA8F-2CA94390E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0914" y="3880084"/>
                <a:ext cx="708399" cy="369332"/>
              </a:xfrm>
              <a:prstGeom prst="rect">
                <a:avLst/>
              </a:prstGeom>
              <a:blipFill>
                <a:blip r:embed="rId4"/>
                <a:stretch>
                  <a:fillRect r="-90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ED863EE9-45A7-2F46-9AEE-20050A988D28}"/>
              </a:ext>
            </a:extLst>
          </p:cNvPr>
          <p:cNvSpPr/>
          <p:nvPr/>
        </p:nvSpPr>
        <p:spPr>
          <a:xfrm>
            <a:off x="751928" y="755562"/>
            <a:ext cx="7127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800" dirty="0"/>
              <a:t>需要很大能量才能克服間隙，才能改變狀態。</a:t>
            </a:r>
            <a:endParaRPr lang="en-TW" sz="1800" dirty="0"/>
          </a:p>
        </p:txBody>
      </p:sp>
    </p:spTree>
    <p:extLst>
      <p:ext uri="{BB962C8B-B14F-4D97-AF65-F5344CB8AC3E}">
        <p14:creationId xmlns:p14="http://schemas.microsoft.com/office/powerpoint/2010/main" val="3076096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Dropbox\Documents\課程\Young\Chapter42\A_Images\A_Figures_and_Photos\42_19_Fig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1" t="-1338" r="33921" b="1338"/>
          <a:stretch/>
        </p:blipFill>
        <p:spPr bwMode="auto">
          <a:xfrm>
            <a:off x="950430" y="1013286"/>
            <a:ext cx="3261529" cy="37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 bwMode="auto">
          <a:xfrm>
            <a:off x="899626" y="559850"/>
            <a:ext cx="2736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半導體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 bwMode="auto">
          <a:xfrm>
            <a:off x="755576" y="5062274"/>
            <a:ext cx="772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半導體的能帶間隙小，在室溫時即可以有電子由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Valence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跳上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Conduction</a:t>
            </a:r>
            <a:r>
              <a:rPr lang="zh-TW" altLang="en-US" sz="1800" dirty="0"/>
              <a:t>。</a:t>
            </a:r>
          </a:p>
        </p:txBody>
      </p:sp>
      <p:pic>
        <p:nvPicPr>
          <p:cNvPr id="5" name="Picture 3" descr="Z:\Dropbox\Documents\課程\Young\Chapter42\A_Images\A_Figures_and_Photos\42_25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867" y="1628800"/>
            <a:ext cx="3715018" cy="316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755576" y="5481133"/>
            <a:ext cx="7039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Conduction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帶內的電子及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Valence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帶內的電洞形成導電的載體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carrier</a:t>
            </a:r>
            <a:r>
              <a:rPr lang="zh-TW" altLang="en-US" sz="1800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CDF6E95-3E93-FE4A-8922-638800E235EE}"/>
                  </a:ext>
                </a:extLst>
              </p:cNvPr>
              <p:cNvSpPr txBox="1"/>
              <p:nvPr/>
            </p:nvSpPr>
            <p:spPr bwMode="auto">
              <a:xfrm>
                <a:off x="617522" y="3876837"/>
                <a:ext cx="70839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m:rPr>
                          <m:nor/>
                        </m:rPr>
                        <a:rPr kumimoji="1"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kumimoji="1"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eV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CDF6E95-3E93-FE4A-8922-638800E23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522" y="3876837"/>
                <a:ext cx="708399" cy="369332"/>
              </a:xfrm>
              <a:prstGeom prst="rect">
                <a:avLst/>
              </a:prstGeom>
              <a:blipFill>
                <a:blip r:embed="rId4"/>
                <a:stretch>
                  <a:fillRect r="-1052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6001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Dropbox\Documents\課程\Young\Chapter42\A_Images\A_Figures_and_Photos\42_19_Fig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1" t="-1338" r="33921" b="1338"/>
          <a:stretch/>
        </p:blipFill>
        <p:spPr bwMode="auto">
          <a:xfrm>
            <a:off x="950430" y="1013286"/>
            <a:ext cx="3261529" cy="37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 bwMode="auto">
          <a:xfrm>
            <a:off x="899626" y="559850"/>
            <a:ext cx="2736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半導體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Z:\Dropbox\Documents\課程\Young\Chapter42\A_Images\A_Figures_and_Photos\42_25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884" y="2164617"/>
            <a:ext cx="3136459" cy="267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865574" y="5013176"/>
            <a:ext cx="7039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Conduction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帶內的電子及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Valence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帶內的電洞形成導電的載體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carrier</a:t>
            </a:r>
            <a:r>
              <a:rPr lang="zh-TW" altLang="en-US" sz="1800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CDF6E95-3E93-FE4A-8922-638800E235EE}"/>
                  </a:ext>
                </a:extLst>
              </p:cNvPr>
              <p:cNvSpPr txBox="1"/>
              <p:nvPr/>
            </p:nvSpPr>
            <p:spPr bwMode="auto">
              <a:xfrm>
                <a:off x="617522" y="3876837"/>
                <a:ext cx="70839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m:rPr>
                          <m:nor/>
                        </m:rPr>
                        <a:rPr kumimoji="1"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kumimoji="1"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eV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CDF6E95-3E93-FE4A-8922-638800E23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522" y="3876837"/>
                <a:ext cx="708399" cy="369332"/>
              </a:xfrm>
              <a:prstGeom prst="rect">
                <a:avLst/>
              </a:prstGeom>
              <a:blipFill>
                <a:blip r:embed="rId4"/>
                <a:stretch>
                  <a:fillRect r="-1052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B5F2772-D098-705C-6710-AC10E3F147A1}"/>
              </a:ext>
            </a:extLst>
          </p:cNvPr>
          <p:cNvSpPr txBox="1"/>
          <p:nvPr/>
        </p:nvSpPr>
        <p:spPr bwMode="auto">
          <a:xfrm>
            <a:off x="865574" y="5830193"/>
            <a:ext cx="8208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從這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個事實的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基礎就能建立整個半導體理論</a:t>
            </a:r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，幾乎無需再回到能帶等等概念！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6C4D87-3F81-31E8-DD11-ED215BEDD6AC}"/>
              </a:ext>
            </a:extLst>
          </p:cNvPr>
          <p:cNvSpPr txBox="1"/>
          <p:nvPr/>
        </p:nvSpPr>
        <p:spPr bwMode="auto">
          <a:xfrm>
            <a:off x="865574" y="5410422"/>
            <a:ext cx="6696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而且兩者都是自由自在、如同沒有交互作用，而且機動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00EEA3-5842-9838-F5F7-773DEC7746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3914"/>
          <a:stretch/>
        </p:blipFill>
        <p:spPr>
          <a:xfrm>
            <a:off x="4526002" y="559850"/>
            <a:ext cx="1984332" cy="219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224BB0C-3005-2B36-C2F2-8DE8F766E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89461"/>
            <a:ext cx="3470320" cy="227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) Resistivity vs. temperature for the silicon/PANI PNCs; and (b)... |  Download Scientific Diagram">
            <a:extLst>
              <a:ext uri="{FF2B5EF4-FFF2-40B4-BE49-F238E27FC236}">
                <a16:creationId xmlns:a16="http://schemas.microsoft.com/office/drawing/2014/main" id="{241FB845-7C32-84EB-7DB9-6CDA64E9A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71269" y="2040444"/>
            <a:ext cx="3440692" cy="269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7">
            <a:extLst>
              <a:ext uri="{FF2B5EF4-FFF2-40B4-BE49-F238E27FC236}">
                <a16:creationId xmlns:a16="http://schemas.microsoft.com/office/drawing/2014/main" id="{7C972B83-7873-E7D3-4717-A10F6251A958}"/>
              </a:ext>
            </a:extLst>
          </p:cNvPr>
          <p:cNvSpPr txBox="1"/>
          <p:nvPr/>
        </p:nvSpPr>
        <p:spPr bwMode="auto">
          <a:xfrm>
            <a:off x="2459914" y="5013176"/>
            <a:ext cx="4176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半導體的電阻率隨溫度增加快速降低。</a:t>
            </a:r>
          </a:p>
        </p:txBody>
      </p:sp>
      <p:sp>
        <p:nvSpPr>
          <p:cNvPr id="5" name="文字方塊 7">
            <a:extLst>
              <a:ext uri="{FF2B5EF4-FFF2-40B4-BE49-F238E27FC236}">
                <a16:creationId xmlns:a16="http://schemas.microsoft.com/office/drawing/2014/main" id="{C26B7F49-EC8F-8460-AF0F-0B036D990951}"/>
              </a:ext>
            </a:extLst>
          </p:cNvPr>
          <p:cNvSpPr txBox="1"/>
          <p:nvPr/>
        </p:nvSpPr>
        <p:spPr bwMode="auto">
          <a:xfrm>
            <a:off x="2459914" y="5450787"/>
            <a:ext cx="5640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相對的、導體的電阻率隨溫度增加而增加。</a:t>
            </a:r>
          </a:p>
        </p:txBody>
      </p:sp>
    </p:spTree>
    <p:extLst>
      <p:ext uri="{BB962C8B-B14F-4D97-AF65-F5344CB8AC3E}">
        <p14:creationId xmlns:p14="http://schemas.microsoft.com/office/powerpoint/2010/main" val="190474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53E0FA-54E5-7D36-F755-53356B46A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69" y="3600567"/>
            <a:ext cx="3439644" cy="26792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997604-F00D-BFDA-BB28-0FF4951EA369}"/>
                  </a:ext>
                </a:extLst>
              </p:cNvPr>
              <p:cNvSpPr txBox="1"/>
              <p:nvPr/>
            </p:nvSpPr>
            <p:spPr bwMode="auto">
              <a:xfrm>
                <a:off x="919703" y="1915267"/>
                <a:ext cx="726083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本徵值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與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本徵態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由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參數</a:t>
                </a:r>
                <a14:m>
                  <m:oMath xmlns:m="http://schemas.openxmlformats.org/officeDocument/2006/math">
                    <m:r>
                      <a:rPr lang="en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決定，可以視為</a:t>
                </a:r>
                <a14:m>
                  <m:oMath xmlns:m="http://schemas.openxmlformats.org/officeDocument/2006/math">
                    <m:r>
                      <a:rPr lang="en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的函數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997604-F00D-BFDA-BB28-0FF4951EA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9703" y="1915267"/>
                <a:ext cx="7260838" cy="369332"/>
              </a:xfrm>
              <a:prstGeom prst="rect">
                <a:avLst/>
              </a:prstGeom>
              <a:blipFill>
                <a:blip r:embed="rId3"/>
                <a:stretch>
                  <a:fillRect l="-698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521BFA-5874-A689-44E4-D520398F1610}"/>
                  </a:ext>
                </a:extLst>
              </p:cNvPr>
              <p:cNvSpPr txBox="1"/>
              <p:nvPr/>
            </p:nvSpPr>
            <p:spPr bwMode="auto">
              <a:xfrm>
                <a:off x="919703" y="2253780"/>
                <a:ext cx="8294696" cy="425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讓</a:t>
                </a:r>
                <a14:m>
                  <m:oMath xmlns:m="http://schemas.openxmlformats.org/officeDocument/2006/math">
                    <m:r>
                      <a:rPr lang="en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連續由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TW">
                        <a:latin typeface="Times New Roman" pitchFamily="18" charset="0"/>
                        <a:cs typeface="Times New Roman" pitchFamily="18" charset="0"/>
                      </a:rPr>
                      <m:t>真實值變化至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趨近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本徵值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趨近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>
                        <a:latin typeface="Times New Roman" pitchFamily="18" charset="0"/>
                        <a:cs typeface="Times New Roman" pitchFamily="18" charset="0"/>
                      </a:rPr>
                      <m:t>本徵態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521BFA-5874-A689-44E4-D520398F1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9703" y="2253780"/>
                <a:ext cx="8294696" cy="425181"/>
              </a:xfrm>
              <a:prstGeom prst="rect">
                <a:avLst/>
              </a:prstGeom>
              <a:blipFill>
                <a:blip r:embed="rId4"/>
                <a:stretch>
                  <a:fillRect l="-612" t="-82353" b="-15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328BA4-FC26-9280-2ECA-52ADEC678D6A}"/>
                  </a:ext>
                </a:extLst>
              </p:cNvPr>
              <p:cNvSpPr txBox="1"/>
              <p:nvPr/>
            </p:nvSpPr>
            <p:spPr bwMode="auto">
              <a:xfrm>
                <a:off x="919703" y="663748"/>
                <a:ext cx="79618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設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可以分解為未微擾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unperturbed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，加一個較小的微擾 perturbation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328BA4-FC26-9280-2ECA-52ADEC678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9703" y="663748"/>
                <a:ext cx="7961816" cy="369332"/>
              </a:xfrm>
              <a:prstGeom prst="rect">
                <a:avLst/>
              </a:prstGeom>
              <a:blipFill>
                <a:blip r:embed="rId5"/>
                <a:stretch>
                  <a:fillRect l="-637" t="-10000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29">
                <a:extLst>
                  <a:ext uri="{FF2B5EF4-FFF2-40B4-BE49-F238E27FC236}">
                    <a16:creationId xmlns:a16="http://schemas.microsoft.com/office/drawing/2014/main" id="{70FE34B5-0517-023D-5DD8-05FEBA000BC7}"/>
                  </a:ext>
                </a:extLst>
              </p:cNvPr>
              <p:cNvSpPr txBox="1"/>
              <p:nvPr/>
            </p:nvSpPr>
            <p:spPr bwMode="auto">
              <a:xfrm>
                <a:off x="919703" y="1514193"/>
                <a:ext cx="2716734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29">
                <a:extLst>
                  <a:ext uri="{FF2B5EF4-FFF2-40B4-BE49-F238E27FC236}">
                    <a16:creationId xmlns:a16="http://schemas.microsoft.com/office/drawing/2014/main" id="{70FE34B5-0517-023D-5DD8-05FEBA000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9703" y="1514193"/>
                <a:ext cx="2716734" cy="369332"/>
              </a:xfrm>
              <a:prstGeom prst="rect">
                <a:avLst/>
              </a:prstGeom>
              <a:blipFill>
                <a:blip r:embed="rId6"/>
                <a:stretch>
                  <a:fillRect t="-110000" r="-7907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29">
                <a:extLst>
                  <a:ext uri="{FF2B5EF4-FFF2-40B4-BE49-F238E27FC236}">
                    <a16:creationId xmlns:a16="http://schemas.microsoft.com/office/drawing/2014/main" id="{BF0C34B5-6B4F-106A-0B33-228BEC6B19CE}"/>
                  </a:ext>
                </a:extLst>
              </p:cNvPr>
              <p:cNvSpPr txBox="1"/>
              <p:nvPr/>
            </p:nvSpPr>
            <p:spPr bwMode="auto">
              <a:xfrm>
                <a:off x="926001" y="2690644"/>
                <a:ext cx="1997525" cy="42870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29">
                <a:extLst>
                  <a:ext uri="{FF2B5EF4-FFF2-40B4-BE49-F238E27FC236}">
                    <a16:creationId xmlns:a16="http://schemas.microsoft.com/office/drawing/2014/main" id="{BF0C34B5-6B4F-106A-0B33-228BEC6B1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6001" y="2690644"/>
                <a:ext cx="1997525" cy="428707"/>
              </a:xfrm>
              <a:prstGeom prst="rect">
                <a:avLst/>
              </a:prstGeom>
              <a:blipFill>
                <a:blip r:embed="rId7"/>
                <a:stretch>
                  <a:fillRect l="-1887" t="-80000" r="-11321" b="-14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CDE8B11-D880-B1D1-9184-5AFD895C6E58}"/>
                  </a:ext>
                </a:extLst>
              </p:cNvPr>
              <p:cNvSpPr txBox="1"/>
              <p:nvPr/>
            </p:nvSpPr>
            <p:spPr bwMode="auto">
              <a:xfrm>
                <a:off x="847708" y="1072142"/>
                <a:ext cx="466268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考慮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的特定第個本徵態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dirty="0"/>
                  <a:t>（</a:t>
                </a:r>
                <a:r>
                  <a:rPr lang="en-GB" dirty="0" err="1"/>
                  <a:t>固定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GB" dirty="0"/>
                  <a:t>）：</a:t>
                </a:r>
                <a:endParaRPr lang="en-TW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CDE8B11-D880-B1D1-9184-5AFD895C6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7708" y="1072142"/>
                <a:ext cx="4662681" cy="369332"/>
              </a:xfrm>
              <a:prstGeom prst="rect">
                <a:avLst/>
              </a:prstGeom>
              <a:blipFill>
                <a:blip r:embed="rId8"/>
                <a:stretch>
                  <a:fillRect l="-1087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CDDC79B-39B8-BBED-8B0D-42ACE9BB7106}"/>
                  </a:ext>
                </a:extLst>
              </p:cNvPr>
              <p:cNvSpPr txBox="1"/>
              <p:nvPr/>
            </p:nvSpPr>
            <p:spPr bwMode="auto">
              <a:xfrm>
                <a:off x="847708" y="3175293"/>
                <a:ext cx="76203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PMingLiU" panose="02020500000000000000" pitchFamily="18" charset="-120"/>
                    <a:ea typeface="PMingLiU" panose="02020500000000000000" pitchFamily="18" charset="-120"/>
                    <a:cs typeface="Times New Roman" pitchFamily="18" charset="0"/>
                  </a:rPr>
                  <a:t>而</a:t>
                </a:r>
                <a14:m>
                  <m:oMath xmlns:m="http://schemas.openxmlformats.org/officeDocument/2006/math"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很小時，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預期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未微擾的結果與真實結果的差距很小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CDDC79B-39B8-BBED-8B0D-42ACE9BB7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7708" y="3175293"/>
                <a:ext cx="7620386" cy="369332"/>
              </a:xfrm>
              <a:prstGeom prst="rect">
                <a:avLst/>
              </a:prstGeom>
              <a:blipFill>
                <a:blip r:embed="rId9"/>
                <a:stretch>
                  <a:fillRect l="-666" t="-10345" b="-275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7D4554-B60C-9F8C-120F-74F7FF7F74E4}"/>
                  </a:ext>
                </a:extLst>
              </p:cNvPr>
              <p:cNvSpPr txBox="1"/>
              <p:nvPr/>
            </p:nvSpPr>
            <p:spPr bwMode="auto">
              <a:xfrm>
                <a:off x="852913" y="3605499"/>
                <a:ext cx="571912" cy="351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7D4554-B60C-9F8C-120F-74F7FF7F7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2913" y="3605499"/>
                <a:ext cx="571912" cy="3511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519CE7-74EC-28AF-4B35-46ADD0C8EFFE}"/>
                  </a:ext>
                </a:extLst>
              </p:cNvPr>
              <p:cNvSpPr txBox="1"/>
              <p:nvPr/>
            </p:nvSpPr>
            <p:spPr bwMode="auto">
              <a:xfrm>
                <a:off x="3384623" y="3653592"/>
                <a:ext cx="721686" cy="317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519CE7-74EC-28AF-4B35-46ADD0C8E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4623" y="3653592"/>
                <a:ext cx="721686" cy="31794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A78E1B5-9C35-6504-471F-82E3B427A0D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-1" r="61411" b="-2046"/>
          <a:stretch/>
        </p:blipFill>
        <p:spPr>
          <a:xfrm>
            <a:off x="4651026" y="3600567"/>
            <a:ext cx="2809326" cy="2729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C21485-E535-7D89-7361-6F316E44DFC7}"/>
                  </a:ext>
                </a:extLst>
              </p:cNvPr>
              <p:cNvSpPr txBox="1"/>
              <p:nvPr/>
            </p:nvSpPr>
            <p:spPr bwMode="auto">
              <a:xfrm>
                <a:off x="5139971" y="4840738"/>
                <a:ext cx="432048" cy="35118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C21485-E535-7D89-7361-6F316E44D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9971" y="4840738"/>
                <a:ext cx="432048" cy="3511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E92FB7-0F0D-24B8-4164-2299E6FB4ADC}"/>
                  </a:ext>
                </a:extLst>
              </p:cNvPr>
              <p:cNvSpPr txBox="1"/>
              <p:nvPr/>
            </p:nvSpPr>
            <p:spPr bwMode="auto">
              <a:xfrm>
                <a:off x="6796155" y="4698386"/>
                <a:ext cx="664197" cy="31794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E92FB7-0F0D-24B8-4164-2299E6FB4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6155" y="4698386"/>
                <a:ext cx="664197" cy="31794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524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Z:\Dropbox\Documents\課程\Young\Chapter42\A_Images\A_Figures_and_Photos\42_26_Fig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39"/>
          <a:stretch/>
        </p:blipFill>
        <p:spPr bwMode="auto">
          <a:xfrm>
            <a:off x="1258947" y="1625478"/>
            <a:ext cx="2592288" cy="286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 bwMode="auto">
          <a:xfrm>
            <a:off x="1173292" y="4578684"/>
            <a:ext cx="56886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加入五價雜質提供鍵結以外多一顆電子。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 bwMode="auto">
              <a:xfrm>
                <a:off x="1173292" y="4965292"/>
                <a:ext cx="714243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1800" dirty="0"/>
                  <a:t>此電子的能態，在傳導帶之下，且間隙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zh-TW" altLang="en-US" sz="1800" dirty="0"/>
                  <a:t>極小，稱為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Doner</a:t>
                </a:r>
                <a:r>
                  <a:rPr lang="zh-TW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態。</a:t>
                </a: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3292" y="4965292"/>
                <a:ext cx="7142437" cy="369332"/>
              </a:xfrm>
              <a:prstGeom prst="rect">
                <a:avLst/>
              </a:prstGeom>
              <a:blipFill>
                <a:blip r:embed="rId3"/>
                <a:stretch>
                  <a:fillRect l="-710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 bwMode="auto">
          <a:xfrm>
            <a:off x="1173293" y="6005896"/>
            <a:ext cx="54862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作為載體的電子帶負電，此類固體稱為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type</a:t>
            </a:r>
            <a:r>
              <a:rPr lang="zh-TW" altLang="en-US" sz="1800" dirty="0"/>
              <a:t>半導體。</a:t>
            </a:r>
          </a:p>
        </p:txBody>
      </p:sp>
      <p:pic>
        <p:nvPicPr>
          <p:cNvPr id="8" name="Picture 2" descr="Z:\Dropbox\Documents\課程\Young\Chapter42\A_Images\A_Figures_and_Photos\42_26_Fig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1"/>
          <a:stretch/>
        </p:blipFill>
        <p:spPr bwMode="auto">
          <a:xfrm>
            <a:off x="3995936" y="2060848"/>
            <a:ext cx="2709815" cy="241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 bwMode="auto">
          <a:xfrm>
            <a:off x="1173292" y="5356005"/>
            <a:ext cx="7142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因此室溫時即可以有大量電子跳上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Conduction</a:t>
            </a:r>
            <a:r>
              <a:rPr lang="zh-TW" altLang="en-US" sz="1800" dirty="0"/>
              <a:t>帶，可以導電。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1CC043-5724-0B43-AB56-70491C726568}"/>
              </a:ext>
            </a:extLst>
          </p:cNvPr>
          <p:cNvSpPr txBox="1"/>
          <p:nvPr/>
        </p:nvSpPr>
        <p:spPr bwMode="auto">
          <a:xfrm>
            <a:off x="6861923" y="2690235"/>
            <a:ext cx="7605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TW" sz="1600" dirty="0"/>
              <a:t>鍺</a:t>
            </a:r>
            <a:r>
              <a:rPr lang="zh-TW" altLang="en-US" sz="1600" dirty="0"/>
              <a:t>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endParaRPr lang="en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EDE6D3-E354-6D4B-B4CC-550A97E4D7EE}"/>
              </a:ext>
            </a:extLst>
          </p:cNvPr>
          <p:cNvSpPr txBox="1"/>
          <p:nvPr/>
        </p:nvSpPr>
        <p:spPr bwMode="auto">
          <a:xfrm>
            <a:off x="6861923" y="3007774"/>
            <a:ext cx="1539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dirty="0"/>
              <a:t>砷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Arsenic</a:t>
            </a:r>
            <a:endParaRPr lang="en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 descr="C:\Users\Chia-Hung Chang\Downloads\Data\Knight\Media\Chapter42\Images\42_20Figure-F.jpg">
            <a:extLst>
              <a:ext uri="{FF2B5EF4-FFF2-40B4-BE49-F238E27FC236}">
                <a16:creationId xmlns:a16="http://schemas.microsoft.com/office/drawing/2014/main" id="{E0A7B2DB-CB5B-88FD-FDDF-E94D26773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b="52157"/>
          <a:stretch/>
        </p:blipFill>
        <p:spPr bwMode="auto">
          <a:xfrm>
            <a:off x="3961376" y="202228"/>
            <a:ext cx="4419457" cy="179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4A14301E-E5A9-DCE4-963E-FDEA14A35EF1}"/>
              </a:ext>
            </a:extLst>
          </p:cNvPr>
          <p:cNvSpPr/>
          <p:nvPr/>
        </p:nvSpPr>
        <p:spPr>
          <a:xfrm>
            <a:off x="7170191" y="897541"/>
            <a:ext cx="144016" cy="347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DFED84C-D190-1960-E5DE-2B35FCFD8340}"/>
              </a:ext>
            </a:extLst>
          </p:cNvPr>
          <p:cNvSpPr/>
          <p:nvPr/>
        </p:nvSpPr>
        <p:spPr>
          <a:xfrm>
            <a:off x="5487032" y="3109821"/>
            <a:ext cx="129600" cy="129600"/>
          </a:xfrm>
          <a:prstGeom prst="ellipse">
            <a:avLst/>
          </a:prstGeom>
          <a:solidFill>
            <a:srgbClr val="FF6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FCE615-D1F1-83A4-A2D4-C1C2F1E9CD88}"/>
              </a:ext>
            </a:extLst>
          </p:cNvPr>
          <p:cNvSpPr/>
          <p:nvPr/>
        </p:nvSpPr>
        <p:spPr>
          <a:xfrm>
            <a:off x="5148064" y="3117693"/>
            <a:ext cx="129600" cy="129600"/>
          </a:xfrm>
          <a:prstGeom prst="ellipse">
            <a:avLst/>
          </a:prstGeom>
          <a:solidFill>
            <a:srgbClr val="FFE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solidFill>
                <a:srgbClr val="FFEFC6"/>
              </a:solidFill>
            </a:endParaRP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3758091E-8124-F374-8194-EAAA5CCEE5C9}"/>
              </a:ext>
            </a:extLst>
          </p:cNvPr>
          <p:cNvSpPr/>
          <p:nvPr/>
        </p:nvSpPr>
        <p:spPr>
          <a:xfrm>
            <a:off x="6861923" y="897541"/>
            <a:ext cx="152400" cy="347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80E521-B442-A262-8466-2B96C3E0889B}"/>
              </a:ext>
            </a:extLst>
          </p:cNvPr>
          <p:cNvCxnSpPr>
            <a:cxnSpLocks/>
          </p:cNvCxnSpPr>
          <p:nvPr/>
        </p:nvCxnSpPr>
        <p:spPr>
          <a:xfrm flipV="1">
            <a:off x="5277664" y="3247293"/>
            <a:ext cx="230440" cy="990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61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Chia-Hung Chang\Downloads\Data\Knight\Media\Chapter42\Images\42_20Figure-F.jpg">
            <a:extLst>
              <a:ext uri="{FF2B5EF4-FFF2-40B4-BE49-F238E27FC236}">
                <a16:creationId xmlns:a16="http://schemas.microsoft.com/office/drawing/2014/main" id="{DBCFD1B3-7249-CD8A-395B-892C29FF5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b="52157"/>
          <a:stretch/>
        </p:blipFill>
        <p:spPr bwMode="auto">
          <a:xfrm>
            <a:off x="4261647" y="160848"/>
            <a:ext cx="4419457" cy="179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 descr="Z:\Dropbox\Documents\課程\Young\Chapter42\A_Images\A_Figures_and_Photos\42_27_Figu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02"/>
          <a:stretch/>
        </p:blipFill>
        <p:spPr bwMode="auto">
          <a:xfrm>
            <a:off x="3893474" y="908059"/>
            <a:ext cx="2731759" cy="244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Z:\Dropbox\Documents\課程\Young\Chapter42\A_Images\A_Figures_and_Photos\42_27_Figu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44"/>
          <a:stretch/>
        </p:blipFill>
        <p:spPr bwMode="auto">
          <a:xfrm>
            <a:off x="1013154" y="149350"/>
            <a:ext cx="2731759" cy="320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 bwMode="auto">
          <a:xfrm>
            <a:off x="1039615" y="3436802"/>
            <a:ext cx="71424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反之，加入三價雜質使鍵結內少一顆電子，等</a:t>
            </a:r>
            <a:r>
              <a:rPr lang="zh-TW" altLang="en-US" dirty="0"/>
              <a:t>於價帶出現一</a:t>
            </a:r>
            <a:r>
              <a:rPr lang="zh-TW" altLang="en-US" sz="1800" dirty="0"/>
              <a:t>個電洞。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 bwMode="auto">
              <a:xfrm>
                <a:off x="1031336" y="3834808"/>
                <a:ext cx="79286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1800" dirty="0"/>
                  <a:t>此電洞與帶負電原子核的束縛態，稱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Acceptor</a:t>
                </a:r>
                <a:r>
                  <a:rPr lang="zh-TW" altLang="en-US" sz="1800" dirty="0"/>
                  <a:t>態，在價帶上方，間隙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zh-TW" altLang="en-US" sz="1800" dirty="0"/>
                  <a:t>也極小，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1336" y="3834808"/>
                <a:ext cx="7928662" cy="369332"/>
              </a:xfrm>
              <a:prstGeom prst="rect">
                <a:avLst/>
              </a:prstGeom>
              <a:blipFill>
                <a:blip r:embed="rId4"/>
                <a:stretch>
                  <a:fillRect l="-640" t="-3226" r="-3520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 bwMode="auto">
          <a:xfrm>
            <a:off x="1026847" y="5117617"/>
            <a:ext cx="646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作為載體的電洞帶正電，此類固體稱為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type</a:t>
            </a:r>
            <a:r>
              <a:rPr lang="zh-TW" altLang="en-US" sz="1800" dirty="0"/>
              <a:t>半導體。</a:t>
            </a:r>
          </a:p>
        </p:txBody>
      </p:sp>
      <p:sp>
        <p:nvSpPr>
          <p:cNvPr id="7" name="文字方塊 6"/>
          <p:cNvSpPr txBox="1"/>
          <p:nvPr/>
        </p:nvSpPr>
        <p:spPr bwMode="auto">
          <a:xfrm>
            <a:off x="1039612" y="4247587"/>
            <a:ext cx="7142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因此室溫時即可以有電子由價帶跳上空的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Acceptor</a:t>
            </a:r>
            <a:r>
              <a:rPr lang="zh-TW" altLang="en-US" sz="1800" dirty="0"/>
              <a:t>態。</a:t>
            </a:r>
          </a:p>
        </p:txBody>
      </p:sp>
      <p:sp>
        <p:nvSpPr>
          <p:cNvPr id="8" name="文字方塊 7"/>
          <p:cNvSpPr txBox="1"/>
          <p:nvPr/>
        </p:nvSpPr>
        <p:spPr bwMode="auto">
          <a:xfrm>
            <a:off x="1039612" y="4679591"/>
            <a:ext cx="74623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價帶出現電洞</a:t>
            </a:r>
            <a:r>
              <a:rPr lang="zh-TW" altLang="en-US" dirty="0"/>
              <a:t>，電洞可以移動，就可以導電。</a:t>
            </a:r>
            <a:endParaRPr lang="zh-TW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C6BF8B-B1E8-1F42-920F-7B6EAA86F918}"/>
              </a:ext>
            </a:extLst>
          </p:cNvPr>
          <p:cNvSpPr txBox="1"/>
          <p:nvPr/>
        </p:nvSpPr>
        <p:spPr bwMode="auto">
          <a:xfrm>
            <a:off x="6823432" y="2415020"/>
            <a:ext cx="16143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 Gallium </a:t>
            </a:r>
            <a:r>
              <a:rPr lang="zh-TW" altLang="en-US" sz="1600" dirty="0"/>
              <a:t>鎵</a:t>
            </a:r>
            <a:endParaRPr lang="en-TW" sz="16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1B44E5B-535D-D76F-0227-961407302C99}"/>
              </a:ext>
            </a:extLst>
          </p:cNvPr>
          <p:cNvSpPr/>
          <p:nvPr/>
        </p:nvSpPr>
        <p:spPr>
          <a:xfrm>
            <a:off x="5129753" y="2753574"/>
            <a:ext cx="129600" cy="129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FC78E01-CF52-D428-F494-78F249488710}"/>
              </a:ext>
            </a:extLst>
          </p:cNvPr>
          <p:cNvSpPr/>
          <p:nvPr/>
        </p:nvSpPr>
        <p:spPr>
          <a:xfrm>
            <a:off x="5129753" y="2561981"/>
            <a:ext cx="129600" cy="12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AA6D81-0935-88A7-4203-7456051FAA8F}"/>
              </a:ext>
            </a:extLst>
          </p:cNvPr>
          <p:cNvCxnSpPr>
            <a:cxnSpLocks/>
          </p:cNvCxnSpPr>
          <p:nvPr/>
        </p:nvCxnSpPr>
        <p:spPr>
          <a:xfrm flipV="1">
            <a:off x="4261647" y="2691581"/>
            <a:ext cx="295240" cy="1227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wn Arrow 13">
            <a:extLst>
              <a:ext uri="{FF2B5EF4-FFF2-40B4-BE49-F238E27FC236}">
                <a16:creationId xmlns:a16="http://schemas.microsoft.com/office/drawing/2014/main" id="{08585130-8CEB-CE64-A9A0-9B522234543F}"/>
              </a:ext>
            </a:extLst>
          </p:cNvPr>
          <p:cNvSpPr/>
          <p:nvPr/>
        </p:nvSpPr>
        <p:spPr>
          <a:xfrm>
            <a:off x="6878854" y="842097"/>
            <a:ext cx="144016" cy="347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CE074B86-4B81-2FFB-C347-8B04C67277FE}"/>
              </a:ext>
            </a:extLst>
          </p:cNvPr>
          <p:cNvSpPr/>
          <p:nvPr/>
        </p:nvSpPr>
        <p:spPr>
          <a:xfrm>
            <a:off x="7162194" y="856161"/>
            <a:ext cx="152400" cy="347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96BD41-6743-873F-4395-B9BD00639A7C}"/>
              </a:ext>
            </a:extLst>
          </p:cNvPr>
          <p:cNvSpPr/>
          <p:nvPr/>
        </p:nvSpPr>
        <p:spPr>
          <a:xfrm>
            <a:off x="5445504" y="2551111"/>
            <a:ext cx="129600" cy="129600"/>
          </a:xfrm>
          <a:prstGeom prst="ellipse">
            <a:avLst/>
          </a:prstGeom>
          <a:solidFill>
            <a:srgbClr val="FF6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55CDFD-D211-60C2-2FC5-B175A0F2948A}"/>
              </a:ext>
            </a:extLst>
          </p:cNvPr>
          <p:cNvSpPr/>
          <p:nvPr/>
        </p:nvSpPr>
        <p:spPr>
          <a:xfrm>
            <a:off x="5698855" y="2732459"/>
            <a:ext cx="129600" cy="129600"/>
          </a:xfrm>
          <a:prstGeom prst="ellipse">
            <a:avLst/>
          </a:prstGeom>
          <a:solidFill>
            <a:schemeClr val="bg1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B937F2-7D23-B93E-1174-C9B4F9D105C4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5573400" y="2659987"/>
            <a:ext cx="144434" cy="914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D17F00F-67E3-C1E1-7F6D-D4AB15A6E99A}"/>
              </a:ext>
            </a:extLst>
          </p:cNvPr>
          <p:cNvSpPr txBox="1"/>
          <p:nvPr/>
        </p:nvSpPr>
        <p:spPr bwMode="auto">
          <a:xfrm>
            <a:off x="1026847" y="5802981"/>
            <a:ext cx="79331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sz="1800" dirty="0">
                <a:effectLst/>
                <a:ea typeface="MingLiU" panose="02020509000000000000" pitchFamily="49" charset="-120"/>
                <a:cs typeface="PingFang TC" panose="020B0400000000000000" pitchFamily="34" charset="-120"/>
              </a:rPr>
              <a:t>以帶正電的粒子來導電的固態導體，在自然界是不存在的，</a:t>
            </a:r>
            <a:endParaRPr lang="en-TW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54FBCA-A8EC-E079-2E1E-4FB8377F5CF6}"/>
              </a:ext>
            </a:extLst>
          </p:cNvPr>
          <p:cNvSpPr txBox="1"/>
          <p:nvPr/>
        </p:nvSpPr>
        <p:spPr bwMode="auto">
          <a:xfrm>
            <a:off x="1013154" y="6241007"/>
            <a:ext cx="61048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sz="1800" dirty="0">
                <a:effectLst/>
                <a:ea typeface="MingLiU" panose="02020509000000000000" pitchFamily="49" charset="-120"/>
                <a:cs typeface="PingFang TC" panose="020B0400000000000000" pitchFamily="34" charset="-120"/>
              </a:rPr>
              <a:t>因此這是一種人類利用半導體所發明的新材料</a:t>
            </a:r>
            <a:r>
              <a:rPr lang="en-TW" dirty="0">
                <a:effectLst/>
              </a:rPr>
              <a:t> </a:t>
            </a:r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7891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0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dss017017">
            <a:extLst>
              <a:ext uri="{FF2B5EF4-FFF2-40B4-BE49-F238E27FC236}">
                <a16:creationId xmlns:a16="http://schemas.microsoft.com/office/drawing/2014/main" id="{9F896DB4-F377-3246-8675-0CC008ADD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1805245"/>
            <a:ext cx="20828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Oval 5">
            <a:extLst>
              <a:ext uri="{FF2B5EF4-FFF2-40B4-BE49-F238E27FC236}">
                <a16:creationId xmlns:a16="http://schemas.microsoft.com/office/drawing/2014/main" id="{9396465D-CEF0-B94C-AFF9-09E773D13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328453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70" name="Oval 6">
            <a:extLst>
              <a:ext uri="{FF2B5EF4-FFF2-40B4-BE49-F238E27FC236}">
                <a16:creationId xmlns:a16="http://schemas.microsoft.com/office/drawing/2014/main" id="{6CF286B6-D4AA-7B4F-BDA0-5208C95E2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28453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71" name="Text Box 11">
            <a:extLst>
              <a:ext uri="{FF2B5EF4-FFF2-40B4-BE49-F238E27FC236}">
                <a16:creationId xmlns:a16="http://schemas.microsoft.com/office/drawing/2014/main" id="{FCE220E3-E120-5B45-ADDD-C919A7FDF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4797152"/>
            <a:ext cx="5256584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dirty="0"/>
              <a:t>Could you tell the difference?</a:t>
            </a:r>
            <a:r>
              <a:rPr lang="zh-TW" altLang="en-US" sz="1800" dirty="0"/>
              <a:t>你能分辨嗎？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844819-3ACB-DAA1-15C4-5F80EA0445FC}"/>
              </a:ext>
            </a:extLst>
          </p:cNvPr>
          <p:cNvSpPr txBox="1"/>
          <p:nvPr/>
        </p:nvSpPr>
        <p:spPr bwMode="auto">
          <a:xfrm>
            <a:off x="2327631" y="5260186"/>
            <a:ext cx="5053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顯然所有的電子，實驗測量的性質都一樣！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AC96AB-54A9-F877-0E1E-D1C2BD9D4D0B}"/>
                  </a:ext>
                </a:extLst>
              </p:cNvPr>
              <p:cNvSpPr txBox="1"/>
              <p:nvPr/>
            </p:nvSpPr>
            <p:spPr bwMode="auto">
              <a:xfrm>
                <a:off x="4932090" y="3858004"/>
                <a:ext cx="7937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電子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AC96AB-54A9-F877-0E1E-D1C2BD9D4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2090" y="3858004"/>
                <a:ext cx="793750" cy="369332"/>
              </a:xfrm>
              <a:prstGeom prst="rect">
                <a:avLst/>
              </a:prstGeom>
              <a:blipFill>
                <a:blip r:embed="rId3"/>
                <a:stretch>
                  <a:fillRect l="-6349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D7890F-BC69-715D-3AED-75BF15ACA31E}"/>
                  </a:ext>
                </a:extLst>
              </p:cNvPr>
              <p:cNvSpPr txBox="1"/>
              <p:nvPr/>
            </p:nvSpPr>
            <p:spPr bwMode="auto">
              <a:xfrm>
                <a:off x="6372200" y="3858004"/>
                <a:ext cx="7937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電子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D7890F-BC69-715D-3AED-75BF15ACA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2200" y="3858004"/>
                <a:ext cx="793750" cy="369332"/>
              </a:xfrm>
              <a:prstGeom prst="rect">
                <a:avLst/>
              </a:prstGeom>
              <a:blipFill>
                <a:blip r:embed="rId4"/>
                <a:stretch>
                  <a:fillRect l="-625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1059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Oval 7">
            <a:extLst>
              <a:ext uri="{FF2B5EF4-FFF2-40B4-BE49-F238E27FC236}">
                <a16:creationId xmlns:a16="http://schemas.microsoft.com/office/drawing/2014/main" id="{DE8459FA-913E-4A40-B92B-84565909E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7578" y="1668365"/>
            <a:ext cx="215726" cy="216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64" name="Text Box 9">
            <a:extLst>
              <a:ext uri="{FF2B5EF4-FFF2-40B4-BE49-F238E27FC236}">
                <a16:creationId xmlns:a16="http://schemas.microsoft.com/office/drawing/2014/main" id="{2D7F7E96-335F-6145-8D2D-6DDFA3868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436" y="1591545"/>
            <a:ext cx="27514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dirty="0"/>
              <a:t>1</a:t>
            </a:r>
          </a:p>
        </p:txBody>
      </p:sp>
      <p:sp>
        <p:nvSpPr>
          <p:cNvPr id="19465" name="Text Box 10">
            <a:extLst>
              <a:ext uri="{FF2B5EF4-FFF2-40B4-BE49-F238E27FC236}">
                <a16:creationId xmlns:a16="http://schemas.microsoft.com/office/drawing/2014/main" id="{617C5034-2552-3740-BF67-601CDFE13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928" y="1591545"/>
            <a:ext cx="452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dirty="0"/>
              <a:t>2</a:t>
            </a:r>
          </a:p>
        </p:txBody>
      </p:sp>
      <p:sp>
        <p:nvSpPr>
          <p:cNvPr id="19468" name="Line 14">
            <a:extLst>
              <a:ext uri="{FF2B5EF4-FFF2-40B4-BE49-F238E27FC236}">
                <a16:creationId xmlns:a16="http://schemas.microsoft.com/office/drawing/2014/main" id="{F7874F90-DF64-8E4F-8083-4F910F6CFD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0800" y="2015215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9E4292-DFFD-5371-A108-3BBD36073295}"/>
                  </a:ext>
                </a:extLst>
              </p:cNvPr>
              <p:cNvSpPr txBox="1"/>
              <p:nvPr/>
            </p:nvSpPr>
            <p:spPr bwMode="auto">
              <a:xfrm>
                <a:off x="431515" y="5122675"/>
                <a:ext cx="4534703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9E4292-DFFD-5371-A108-3BBD36073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515" y="5122675"/>
                <a:ext cx="4534703" cy="276999"/>
              </a:xfrm>
              <a:prstGeom prst="rect">
                <a:avLst/>
              </a:prstGeom>
              <a:blipFill>
                <a:blip r:embed="rId2"/>
                <a:stretch>
                  <a:fillRect t="-4348" b="-304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113E99-16B2-A986-2EB3-2EADC0719771}"/>
                  </a:ext>
                </a:extLst>
              </p:cNvPr>
              <p:cNvSpPr txBox="1"/>
              <p:nvPr/>
            </p:nvSpPr>
            <p:spPr bwMode="auto">
              <a:xfrm>
                <a:off x="5584361" y="2330449"/>
                <a:ext cx="850874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↔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113E99-16B2-A986-2EB3-2EADC0719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4361" y="2330449"/>
                <a:ext cx="850874" cy="276999"/>
              </a:xfrm>
              <a:prstGeom prst="rect">
                <a:avLst/>
              </a:prstGeom>
              <a:blipFill>
                <a:blip r:embed="rId3"/>
                <a:stretch>
                  <a:fillRect l="-2941" r="-1471" b="-130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28B2063-F15F-5D71-6CBA-B962BA981292}"/>
              </a:ext>
            </a:extLst>
          </p:cNvPr>
          <p:cNvSpPr txBox="1"/>
          <p:nvPr/>
        </p:nvSpPr>
        <p:spPr bwMode="auto">
          <a:xfrm>
            <a:off x="407250" y="2279704"/>
            <a:ext cx="5411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兩個粒子互換，等同將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兩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個位置及自旋數值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互換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141CD6-22AD-A7D8-D5C0-D277F325EB66}"/>
              </a:ext>
            </a:extLst>
          </p:cNvPr>
          <p:cNvSpPr txBox="1"/>
          <p:nvPr/>
        </p:nvSpPr>
        <p:spPr bwMode="auto">
          <a:xfrm>
            <a:off x="389157" y="4683399"/>
            <a:ext cx="8521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如此則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機率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也就是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波函數的絕對值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在粒子數值交換後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必須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永遠等於交換前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E2CBCC-9E79-8E11-FBD0-FE6874E77A23}"/>
              </a:ext>
            </a:extLst>
          </p:cNvPr>
          <p:cNvSpPr txBox="1"/>
          <p:nvPr/>
        </p:nvSpPr>
        <p:spPr bwMode="auto">
          <a:xfrm>
            <a:off x="401901" y="5726073"/>
            <a:ext cx="8634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因此全同粒子能存在的狀態的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波函數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必須加上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上述這個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額外條件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理論才合理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20E13F-DB06-F81E-CA2B-2D1D58FD18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07" t="39350" r="2899"/>
          <a:stretch/>
        </p:blipFill>
        <p:spPr>
          <a:xfrm>
            <a:off x="4871733" y="833532"/>
            <a:ext cx="4035035" cy="1412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C9A7CF-4EE8-D24D-F388-56CDD5A6B207}"/>
                  </a:ext>
                </a:extLst>
              </p:cNvPr>
              <p:cNvSpPr txBox="1"/>
              <p:nvPr/>
            </p:nvSpPr>
            <p:spPr bwMode="auto">
              <a:xfrm>
                <a:off x="421249" y="431191"/>
                <a:ext cx="50134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兩粒子</a:t>
                </a:r>
                <a:r>
                  <a:rPr lang="zh-TW" altLang="en-US" dirty="0"/>
                  <a:t>狀態</a:t>
                </a:r>
                <a:r>
                  <a:rPr lang="en-US" dirty="0" err="1"/>
                  <a:t>以波</a:t>
                </a:r>
                <a:r>
                  <a:rPr lang="en-GB" dirty="0" err="1">
                    <a:latin typeface="PMingLiU" panose="02020500000000000000" pitchFamily="18" charset="-120"/>
                    <a:ea typeface="PMingLiU" panose="02020500000000000000" pitchFamily="18" charset="-120"/>
                    <a:cs typeface="Times New Roman" pitchFamily="18" charset="0"/>
                  </a:rPr>
                  <a:t>函數</a:t>
                </a:r>
                <a14:m>
                  <m:oMath xmlns:m="http://schemas.openxmlformats.org/officeDocument/2006/math"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𝜓</m:t>
                    </m:r>
                    <m:d>
                      <m:dPr>
                        <m:ctrlPr>
                          <a:rPr lang="en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描述：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C9A7CF-4EE8-D24D-F388-56CDD5A6B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249" y="431191"/>
                <a:ext cx="5013461" cy="369332"/>
              </a:xfrm>
              <a:prstGeom prst="rect">
                <a:avLst/>
              </a:prstGeom>
              <a:blipFill>
                <a:blip r:embed="rId5"/>
                <a:stretch>
                  <a:fillRect l="-1010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8">
            <a:extLst>
              <a:ext uri="{FF2B5EF4-FFF2-40B4-BE49-F238E27FC236}">
                <a16:creationId xmlns:a16="http://schemas.microsoft.com/office/drawing/2014/main" id="{DF23E6F9-A4D4-77B5-FE6F-B7E160098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157" y="4220132"/>
            <a:ext cx="78629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有關的測量，在</a:t>
            </a:r>
            <a:r>
              <a:rPr lang="zh-TW" altLang="en-US" sz="1800" dirty="0">
                <a:solidFill>
                  <a:srgbClr val="FF0000"/>
                </a:solidFill>
              </a:rPr>
              <a:t>交換後</a:t>
            </a:r>
            <a:r>
              <a:rPr lang="zh-TW" altLang="en-US" sz="1800" dirty="0"/>
              <a:t>與</a:t>
            </a:r>
            <a:r>
              <a:rPr lang="zh-TW" altLang="en-US" sz="1800" dirty="0">
                <a:solidFill>
                  <a:srgbClr val="FF0000"/>
                </a:solidFill>
              </a:rPr>
              <a:t>交換前</a:t>
            </a:r>
            <a:r>
              <a:rPr lang="zh-TW" altLang="en-US" sz="1800" dirty="0"/>
              <a:t>結果必須相同！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3DDD13-48D8-FA51-8D6F-96A3BF26E2F8}"/>
                  </a:ext>
                </a:extLst>
              </p:cNvPr>
              <p:cNvSpPr txBox="1"/>
              <p:nvPr/>
            </p:nvSpPr>
            <p:spPr bwMode="auto">
              <a:xfrm>
                <a:off x="401901" y="2716113"/>
                <a:ext cx="83407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例如現在一號粒子位置數值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>
                        <a:latin typeface="Times New Roman" pitchFamily="18" charset="0"/>
                        <a:cs typeface="Times New Roman" pitchFamily="18" charset="0"/>
                      </a:rPr>
                      <m:t>是</m:t>
                    </m:r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自旋數值為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3DDD13-48D8-FA51-8D6F-96A3BF26E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901" y="2716113"/>
                <a:ext cx="8340788" cy="369332"/>
              </a:xfrm>
              <a:prstGeom prst="rect">
                <a:avLst/>
              </a:prstGeom>
              <a:blipFill>
                <a:blip r:embed="rId6"/>
                <a:stretch>
                  <a:fillRect l="-608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7">
            <a:extLst>
              <a:ext uri="{FF2B5EF4-FFF2-40B4-BE49-F238E27FC236}">
                <a16:creationId xmlns:a16="http://schemas.microsoft.com/office/drawing/2014/main" id="{EA94AAD3-5C76-C74A-4EFC-F754277A3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9121" y="1663513"/>
            <a:ext cx="215726" cy="216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E925BF70-FD1A-421C-0D3B-50D035D66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4711" y="1025830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7DEC1B-93D4-90F0-DB65-56F09A8B71D7}"/>
                  </a:ext>
                </a:extLst>
              </p:cNvPr>
              <p:cNvSpPr txBox="1"/>
              <p:nvPr/>
            </p:nvSpPr>
            <p:spPr bwMode="auto">
              <a:xfrm>
                <a:off x="6513854" y="2300644"/>
                <a:ext cx="1370514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↔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7DEC1B-93D4-90F0-DB65-56F09A8B7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3854" y="2300644"/>
                <a:ext cx="137051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FBAC038-E2A4-1AAA-5688-66D955F3D2BD}"/>
              </a:ext>
            </a:extLst>
          </p:cNvPr>
          <p:cNvCxnSpPr/>
          <p:nvPr/>
        </p:nvCxnSpPr>
        <p:spPr>
          <a:xfrm flipV="1">
            <a:off x="5173455" y="1663513"/>
            <a:ext cx="0" cy="294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DF933E2-1948-1389-74F5-DFC35186DB5B}"/>
              </a:ext>
            </a:extLst>
          </p:cNvPr>
          <p:cNvCxnSpPr/>
          <p:nvPr/>
        </p:nvCxnSpPr>
        <p:spPr>
          <a:xfrm flipV="1">
            <a:off x="7449958" y="1663513"/>
            <a:ext cx="0" cy="294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4893AE4-8031-BF9F-7223-EA43EB88459E}"/>
              </a:ext>
            </a:extLst>
          </p:cNvPr>
          <p:cNvCxnSpPr>
            <a:cxnSpLocks/>
          </p:cNvCxnSpPr>
          <p:nvPr/>
        </p:nvCxnSpPr>
        <p:spPr>
          <a:xfrm>
            <a:off x="6009798" y="1663513"/>
            <a:ext cx="0" cy="3138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0996A39-9552-7434-4081-AAF1C594C435}"/>
              </a:ext>
            </a:extLst>
          </p:cNvPr>
          <p:cNvCxnSpPr>
            <a:cxnSpLocks/>
          </p:cNvCxnSpPr>
          <p:nvPr/>
        </p:nvCxnSpPr>
        <p:spPr>
          <a:xfrm>
            <a:off x="8314054" y="1691540"/>
            <a:ext cx="0" cy="3138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Arrow 5">
            <a:extLst>
              <a:ext uri="{FF2B5EF4-FFF2-40B4-BE49-F238E27FC236}">
                <a16:creationId xmlns:a16="http://schemas.microsoft.com/office/drawing/2014/main" id="{2A9F230F-719D-FAB6-6164-261B1FD7F3CB}"/>
              </a:ext>
            </a:extLst>
          </p:cNvPr>
          <p:cNvSpPr/>
          <p:nvPr/>
        </p:nvSpPr>
        <p:spPr>
          <a:xfrm>
            <a:off x="6657870" y="1691540"/>
            <a:ext cx="288032" cy="26671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6B29B0-25EE-AE10-01A3-1E4206F1F16B}"/>
              </a:ext>
            </a:extLst>
          </p:cNvPr>
          <p:cNvSpPr/>
          <p:nvPr/>
        </p:nvSpPr>
        <p:spPr>
          <a:xfrm>
            <a:off x="7089918" y="833532"/>
            <a:ext cx="1816850" cy="1412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EE037E-78C4-A57A-4E71-61AFF94C8FBE}"/>
              </a:ext>
            </a:extLst>
          </p:cNvPr>
          <p:cNvSpPr txBox="1"/>
          <p:nvPr/>
        </p:nvSpPr>
        <p:spPr bwMode="auto">
          <a:xfrm>
            <a:off x="382151" y="3839689"/>
            <a:ext cx="78289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若是全同粒子，以上兩個圖是完全無法分辨的！標籤是人工加上去的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8398AA-07C2-82CE-8916-558F90100D14}"/>
                  </a:ext>
                </a:extLst>
              </p:cNvPr>
              <p:cNvSpPr txBox="1"/>
              <p:nvPr/>
            </p:nvSpPr>
            <p:spPr bwMode="auto">
              <a:xfrm>
                <a:off x="421515" y="3104363"/>
                <a:ext cx="830097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代入</a:t>
                </a:r>
                <a14:m>
                  <m:oMath xmlns:m="http://schemas.openxmlformats.org/officeDocument/2006/math">
                    <m:r>
                      <a:rPr lang="en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𝜓</m:t>
                    </m:r>
                    <m:d>
                      <m:dPr>
                        <m:ctrlPr>
                          <a:rPr lang="en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，就得到交換後波函數</a:t>
                </a:r>
                <a14:m>
                  <m:oMath xmlns:m="http://schemas.openxmlformats.org/officeDocument/2006/math">
                    <m:r>
                      <a:rPr lang="en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𝜓</m:t>
                    </m:r>
                    <m:d>
                      <m:dPr>
                        <m:ctrlPr>
                          <a:rPr lang="en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8398AA-07C2-82CE-8916-558F90100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515" y="3104363"/>
                <a:ext cx="8300970" cy="369332"/>
              </a:xfrm>
              <a:prstGeom prst="rect">
                <a:avLst/>
              </a:prstGeom>
              <a:blipFill>
                <a:blip r:embed="rId8"/>
                <a:stretch>
                  <a:fillRect l="-61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C796DC-CFEA-8353-1C39-300AC2C0C6B6}"/>
                  </a:ext>
                </a:extLst>
              </p:cNvPr>
              <p:cNvSpPr txBox="1"/>
              <p:nvPr/>
            </p:nvSpPr>
            <p:spPr bwMode="auto">
              <a:xfrm>
                <a:off x="431515" y="833532"/>
                <a:ext cx="3348397" cy="508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ℏ</m:t>
                    </m:r>
                  </m:oMath>
                </a14:m>
                <a:r>
                  <a:rPr lang="en-US" dirty="0"/>
                  <a:t>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err="1"/>
                  <a:t>的本徵值</a:t>
                </a:r>
                <a:r>
                  <a:rPr lang="en-US" dirty="0"/>
                  <a:t>：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C796DC-CFEA-8353-1C39-300AC2C0C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515" y="833532"/>
                <a:ext cx="3348397" cy="508537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C1C6C98-7E93-49B3-E5E7-EDE1605A7C75}"/>
              </a:ext>
            </a:extLst>
          </p:cNvPr>
          <p:cNvSpPr txBox="1"/>
          <p:nvPr/>
        </p:nvSpPr>
        <p:spPr bwMode="auto">
          <a:xfrm>
            <a:off x="401901" y="6136685"/>
            <a:ext cx="45449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不滿足此條件的波函數，不能採用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99190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  <p:bldP spid="4" grpId="0" animBg="1"/>
      <p:bldP spid="5" grpId="0" animBg="1"/>
      <p:bldP spid="7" grpId="0"/>
      <p:bldP spid="8" grpId="0"/>
      <p:bldP spid="9" grpId="0"/>
      <p:bldP spid="20" grpId="0"/>
      <p:bldP spid="18" grpId="0"/>
      <p:bldP spid="15" grpId="0" animBg="1"/>
      <p:bldP spid="21" grpId="0" animBg="1"/>
      <p:bldP spid="6" grpId="0" animBg="1"/>
      <p:bldP spid="23" grpId="0" animBg="1"/>
      <p:bldP spid="27" grpId="0"/>
      <p:bldP spid="17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9" name="Text Box 15">
            <a:extLst>
              <a:ext uri="{FF2B5EF4-FFF2-40B4-BE49-F238E27FC236}">
                <a16:creationId xmlns:a16="http://schemas.microsoft.com/office/drawing/2014/main" id="{6362E3D6-A1F6-7F43-968C-5A83CE63A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024" y="1933830"/>
            <a:ext cx="45022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波函數不變，此粒子稱為波色子。</a:t>
            </a:r>
          </a:p>
        </p:txBody>
      </p:sp>
      <p:sp>
        <p:nvSpPr>
          <p:cNvPr id="19470" name="Text Box 16">
            <a:extLst>
              <a:ext uri="{FF2B5EF4-FFF2-40B4-BE49-F238E27FC236}">
                <a16:creationId xmlns:a16="http://schemas.microsoft.com/office/drawing/2014/main" id="{2F08C2A7-7A43-B348-94BD-89480E930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4559" y="2399503"/>
            <a:ext cx="1296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0E8780-8A6A-6F87-21F7-BC8A20024CD1}"/>
              </a:ext>
            </a:extLst>
          </p:cNvPr>
          <p:cNvSpPr txBox="1"/>
          <p:nvPr/>
        </p:nvSpPr>
        <p:spPr bwMode="auto">
          <a:xfrm>
            <a:off x="1172702" y="1495138"/>
            <a:ext cx="1296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Symmetric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70AB54-D874-6DC1-EAE8-545C5F3FA99A}"/>
              </a:ext>
            </a:extLst>
          </p:cNvPr>
          <p:cNvSpPr txBox="1"/>
          <p:nvPr/>
        </p:nvSpPr>
        <p:spPr bwMode="auto">
          <a:xfrm>
            <a:off x="1179179" y="2389700"/>
            <a:ext cx="18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Anti-Symmetric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7BB60-98D8-2CA0-BD20-5C9FAABE6EE6}"/>
              </a:ext>
            </a:extLst>
          </p:cNvPr>
          <p:cNvSpPr txBox="1"/>
          <p:nvPr/>
        </p:nvSpPr>
        <p:spPr bwMode="auto">
          <a:xfrm>
            <a:off x="1138972" y="3669820"/>
            <a:ext cx="80981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若多粒子的波函數一定滿足以上條件，實驗結果自然就與粒子的標籤無關了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56E88C-1508-DCCC-7D66-1B49E3C5A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72" y="4911354"/>
            <a:ext cx="7772400" cy="1341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B1F62B-67CD-87C2-7FD2-DCF2FB40D5B7}"/>
              </a:ext>
            </a:extLst>
          </p:cNvPr>
          <p:cNvSpPr txBox="1"/>
          <p:nvPr/>
        </p:nvSpPr>
        <p:spPr bwMode="auto">
          <a:xfrm>
            <a:off x="1138972" y="4039152"/>
            <a:ext cx="80139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能寫下其他不對應於現實的波函數，必須視為波函數語言的先天缺憾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5E60C6-F1AC-9117-A851-DB7EA986A8A3}"/>
              </a:ext>
            </a:extLst>
          </p:cNvPr>
          <p:cNvSpPr txBox="1"/>
          <p:nvPr/>
        </p:nvSpPr>
        <p:spPr bwMode="auto">
          <a:xfrm>
            <a:off x="1138972" y="4408484"/>
            <a:ext cx="74023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條件必須外加，才能使波函數對應於現實。不滿足的不對應於現實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B2CA21-CE97-B437-324D-D0D65F9430B2}"/>
                  </a:ext>
                </a:extLst>
              </p:cNvPr>
              <p:cNvSpPr txBox="1"/>
              <p:nvPr/>
            </p:nvSpPr>
            <p:spPr bwMode="auto">
              <a:xfrm>
                <a:off x="2886652" y="2428348"/>
                <a:ext cx="4423006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B2CA21-CE97-B437-324D-D0D65F943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6652" y="2428348"/>
                <a:ext cx="4423006" cy="276999"/>
              </a:xfrm>
              <a:prstGeom prst="rect">
                <a:avLst/>
              </a:prstGeom>
              <a:blipFill>
                <a:blip r:embed="rId3"/>
                <a:stretch>
                  <a:fillRect l="-1146" b="-304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985B91-C2D3-1A0B-0B41-336100E1290C}"/>
                  </a:ext>
                </a:extLst>
              </p:cNvPr>
              <p:cNvSpPr txBox="1"/>
              <p:nvPr/>
            </p:nvSpPr>
            <p:spPr bwMode="auto">
              <a:xfrm>
                <a:off x="2824307" y="1555146"/>
                <a:ext cx="4219617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985B91-C2D3-1A0B-0B41-336100E12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4307" y="1555146"/>
                <a:ext cx="4219617" cy="276999"/>
              </a:xfrm>
              <a:prstGeom prst="rect">
                <a:avLst/>
              </a:prstGeom>
              <a:blipFill>
                <a:blip r:embed="rId4"/>
                <a:stretch>
                  <a:fillRect l="-1502" b="-304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9E050F6-B600-E78A-406E-EDA9F39C77A4}"/>
              </a:ext>
            </a:extLst>
          </p:cNvPr>
          <p:cNvSpPr txBox="1"/>
          <p:nvPr/>
        </p:nvSpPr>
        <p:spPr bwMode="auto">
          <a:xfrm>
            <a:off x="1166376" y="1061628"/>
            <a:ext cx="7224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要滿足這個條件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有兩種可能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這已為實驗所證實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：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60831A-8D82-B703-955F-D83190790DAF}"/>
                  </a:ext>
                </a:extLst>
              </p:cNvPr>
              <p:cNvSpPr txBox="1"/>
              <p:nvPr/>
            </p:nvSpPr>
            <p:spPr bwMode="auto">
              <a:xfrm>
                <a:off x="1268532" y="644296"/>
                <a:ext cx="4534703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60831A-8D82-B703-955F-D83190790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8532" y="644296"/>
                <a:ext cx="4534703" cy="276999"/>
              </a:xfrm>
              <a:prstGeom prst="rect">
                <a:avLst/>
              </a:prstGeom>
              <a:blipFill>
                <a:blip r:embed="rId5"/>
                <a:stretch>
                  <a:fillRect t="-4348" b="-347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5">
            <a:extLst>
              <a:ext uri="{FF2B5EF4-FFF2-40B4-BE49-F238E27FC236}">
                <a16:creationId xmlns:a16="http://schemas.microsoft.com/office/drawing/2014/main" id="{95FFC6AB-4CD2-178D-3617-F9A26EB15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75" y="2784423"/>
            <a:ext cx="77735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波函數多一個負號，稱為反對稱，注意機率依舊不變，此粒子稱為費米子。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A0B5F7-2883-E045-C716-3B6AC575105F}"/>
              </a:ext>
            </a:extLst>
          </p:cNvPr>
          <p:cNvSpPr txBox="1"/>
          <p:nvPr/>
        </p:nvSpPr>
        <p:spPr bwMode="auto">
          <a:xfrm>
            <a:off x="1138972" y="3225731"/>
            <a:ext cx="3032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這稱為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對稱性原則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0046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4" descr="42bio3">
            <a:extLst>
              <a:ext uri="{FF2B5EF4-FFF2-40B4-BE49-F238E27FC236}">
                <a16:creationId xmlns:a16="http://schemas.microsoft.com/office/drawing/2014/main" id="{95554FE1-4F03-1545-8B57-85FC2933A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2227262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6">
            <a:extLst>
              <a:ext uri="{FF2B5EF4-FFF2-40B4-BE49-F238E27FC236}">
                <a16:creationId xmlns:a16="http://schemas.microsoft.com/office/drawing/2014/main" id="{E1A34B21-C3CB-1A47-8D85-1C789F1E9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367" y="6175411"/>
            <a:ext cx="4321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dirty="0"/>
              <a:t>Pauli Exclusion Principle (1925)</a:t>
            </a:r>
            <a:endParaRPr lang="zh-TW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7" name="Text Box 7">
                <a:extLst>
                  <a:ext uri="{FF2B5EF4-FFF2-40B4-BE49-F238E27FC236}">
                    <a16:creationId xmlns:a16="http://schemas.microsoft.com/office/drawing/2014/main" id="{8729F810-10E1-7142-AEE4-602DD44033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5565" y="4125390"/>
                <a:ext cx="62325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/>
                  <a:t>若兩電子存於同一狀態</a:t>
                </a:r>
                <a14:m>
                  <m:oMath xmlns:m="http://schemas.openxmlformats.org/officeDocument/2006/math">
                    <m:r>
                      <a:rPr lang="el-GR" altLang="zh-TW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zh-TW" altLang="el-GR" sz="1800" dirty="0">
                    <a:cs typeface="Times New Roman" panose="02020603050405020304" pitchFamily="18" charset="0"/>
                  </a:rPr>
                  <a:t>，</a:t>
                </a:r>
                <a:r>
                  <a:rPr lang="zh-TW" altLang="en-US" sz="1800" dirty="0">
                    <a:cs typeface="Times New Roman" panose="02020603050405020304" pitchFamily="18" charset="0"/>
                  </a:rPr>
                  <a:t>波函數可分解為個別</a:t>
                </a:r>
                <a14:m>
                  <m:oMath xmlns:m="http://schemas.openxmlformats.org/officeDocument/2006/math">
                    <m:r>
                      <a:rPr lang="el-GR" altLang="zh-TW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zh-TW" altLang="en-US" sz="1800" dirty="0">
                    <a:cs typeface="Times New Roman" panose="02020603050405020304" pitchFamily="18" charset="0"/>
                  </a:rPr>
                  <a:t>的乘積：</a:t>
                </a:r>
                <a:endParaRPr lang="zh-TW" altLang="el-GR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487" name="Text Box 7">
                <a:extLst>
                  <a:ext uri="{FF2B5EF4-FFF2-40B4-BE49-F238E27FC236}">
                    <a16:creationId xmlns:a16="http://schemas.microsoft.com/office/drawing/2014/main" id="{8729F810-10E1-7142-AEE4-602DD4403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5565" y="4125390"/>
                <a:ext cx="6232526" cy="369332"/>
              </a:xfrm>
              <a:prstGeom prst="rect">
                <a:avLst/>
              </a:prstGeom>
              <a:blipFill>
                <a:blip r:embed="rId3"/>
                <a:stretch>
                  <a:fillRect l="-81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8" name="Text Box 10">
            <a:extLst>
              <a:ext uri="{FF2B5EF4-FFF2-40B4-BE49-F238E27FC236}">
                <a16:creationId xmlns:a16="http://schemas.microsoft.com/office/drawing/2014/main" id="{ABC996ED-2889-E44F-B211-DBA9309C1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549" y="5749616"/>
            <a:ext cx="3760379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 dirty="0"/>
              <a:t>任兩電子不能存於同一量子態！</a:t>
            </a:r>
          </a:p>
        </p:txBody>
      </p:sp>
      <p:pic>
        <p:nvPicPr>
          <p:cNvPr id="20489" name="Picture 11" descr="42p1371">
            <a:extLst>
              <a:ext uri="{FF2B5EF4-FFF2-40B4-BE49-F238E27FC236}">
                <a16:creationId xmlns:a16="http://schemas.microsoft.com/office/drawing/2014/main" id="{3BAB08AB-7754-EB49-979C-DBC9A4BA3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00438"/>
            <a:ext cx="258762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434F52-E8F5-4F7E-A6D6-DBA54DC15CD1}"/>
              </a:ext>
            </a:extLst>
          </p:cNvPr>
          <p:cNvSpPr txBox="1"/>
          <p:nvPr/>
        </p:nvSpPr>
        <p:spPr bwMode="auto">
          <a:xfrm>
            <a:off x="4572000" y="5290218"/>
            <a:ext cx="2880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800" dirty="0">
                <a:cs typeface="Times New Roman" panose="02020603050405020304" pitchFamily="18" charset="0"/>
              </a:rPr>
              <a:t>因此</a:t>
            </a:r>
            <a:r>
              <a:rPr lang="zh-TW" altLang="el-GR" sz="1800" dirty="0">
                <a:cs typeface="Times New Roman" panose="02020603050405020304" pitchFamily="18" charset="0"/>
              </a:rPr>
              <a:t>波函數</a:t>
            </a:r>
            <a:r>
              <a:rPr lang="zh-TW" altLang="en-US" sz="1800" dirty="0">
                <a:cs typeface="Times New Roman" panose="02020603050405020304" pitchFamily="18" charset="0"/>
              </a:rPr>
              <a:t>必須</a:t>
            </a:r>
            <a:r>
              <a:rPr lang="zh-TW" altLang="el-GR" sz="1800" dirty="0">
                <a:cs typeface="Times New Roman" panose="02020603050405020304" pitchFamily="18" charset="0"/>
              </a:rPr>
              <a:t>為零</a:t>
            </a:r>
            <a:r>
              <a:rPr lang="zh-TW" altLang="en-US" dirty="0">
                <a:cs typeface="Times New Roman" panose="02020603050405020304" pitchFamily="18" charset="0"/>
              </a:rPr>
              <a:t>。</a:t>
            </a:r>
            <a:endParaRPr lang="en-US" altLang="zh-TW" sz="18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4C2A99-2505-E7A0-9C27-A1762CC17D2F}"/>
                  </a:ext>
                </a:extLst>
              </p:cNvPr>
              <p:cNvSpPr txBox="1"/>
              <p:nvPr/>
            </p:nvSpPr>
            <p:spPr bwMode="auto">
              <a:xfrm>
                <a:off x="3043513" y="4509983"/>
                <a:ext cx="1528487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l-GR" altLang="zh-TW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𝜙</m:t>
                      </m:r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l-GR" altLang="zh-TW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𝜙</m:t>
                      </m:r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4C2A99-2505-E7A0-9C27-A1762CC17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3513" y="4509983"/>
                <a:ext cx="1528487" cy="276999"/>
              </a:xfrm>
              <a:prstGeom prst="rect">
                <a:avLst/>
              </a:prstGeom>
              <a:blipFill>
                <a:blip r:embed="rId5"/>
                <a:stretch>
                  <a:fillRect b="-363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391F93-9EAE-DEFD-0F92-9656CE758F9A}"/>
                  </a:ext>
                </a:extLst>
              </p:cNvPr>
              <p:cNvSpPr txBox="1"/>
              <p:nvPr/>
            </p:nvSpPr>
            <p:spPr bwMode="auto">
              <a:xfrm>
                <a:off x="3043513" y="5330205"/>
                <a:ext cx="1369453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391F93-9EAE-DEFD-0F92-9656CE758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3513" y="5330205"/>
                <a:ext cx="1369453" cy="276999"/>
              </a:xfrm>
              <a:prstGeom prst="rect">
                <a:avLst/>
              </a:prstGeom>
              <a:blipFill>
                <a:blip r:embed="rId6"/>
                <a:stretch>
                  <a:fillRect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39C711D-1E32-03AC-EB24-C205A3AE5B6E}"/>
              </a:ext>
            </a:extLst>
          </p:cNvPr>
          <p:cNvSpPr txBox="1"/>
          <p:nvPr/>
        </p:nvSpPr>
        <p:spPr bwMode="auto">
          <a:xfrm>
            <a:off x="3004064" y="3311683"/>
            <a:ext cx="5960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電子是費米子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將兩個電子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位置數值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互換時，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多一負號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FA56DB-11C3-4959-889B-683B93F8FD13}"/>
                  </a:ext>
                </a:extLst>
              </p:cNvPr>
              <p:cNvSpPr txBox="1"/>
              <p:nvPr/>
            </p:nvSpPr>
            <p:spPr bwMode="auto">
              <a:xfrm>
                <a:off x="3075501" y="3730782"/>
                <a:ext cx="2580065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FA56DB-11C3-4959-889B-683B93F8F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5501" y="3730782"/>
                <a:ext cx="2580065" cy="276999"/>
              </a:xfrm>
              <a:prstGeom prst="rect">
                <a:avLst/>
              </a:prstGeom>
              <a:blipFill>
                <a:blip r:embed="rId7"/>
                <a:stretch>
                  <a:fillRect l="-1961" b="-347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81DE902A-2FF8-9D90-4FF6-C98825939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98" b="3719"/>
          <a:stretch/>
        </p:blipFill>
        <p:spPr bwMode="auto">
          <a:xfrm>
            <a:off x="4115789" y="363315"/>
            <a:ext cx="2405663" cy="28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BA504D0-B1DD-3A78-1E99-84F60821B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1747" y="2469912"/>
            <a:ext cx="193746" cy="17894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F9E7A1-7F28-592A-2957-1EBA1993F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704" y="2469913"/>
            <a:ext cx="193746" cy="17894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AD4F13-EE60-0BB0-9B73-DCC861E2EBAA}"/>
                  </a:ext>
                </a:extLst>
              </p:cNvPr>
              <p:cNvSpPr txBox="1"/>
              <p:nvPr/>
            </p:nvSpPr>
            <p:spPr bwMode="auto">
              <a:xfrm>
                <a:off x="3041801" y="4910544"/>
                <a:ext cx="6028916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l-GR" altLang="zh-TW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𝜙</m:t>
                      </m:r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l-GR" altLang="zh-TW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𝜙</m:t>
                      </m:r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l-GR" altLang="zh-TW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𝜙</m:t>
                      </m:r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l-GR" altLang="zh-TW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𝜙</m:t>
                      </m:r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AD4F13-EE60-0BB0-9B73-DCC861E2E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1801" y="4910544"/>
                <a:ext cx="6028916" cy="276999"/>
              </a:xfrm>
              <a:prstGeom prst="rect">
                <a:avLst/>
              </a:prstGeom>
              <a:blipFill>
                <a:blip r:embed="rId9"/>
                <a:stretch>
                  <a:fillRect b="-304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99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8" grpId="0" animBg="1"/>
      <p:bldP spid="4" grpId="0"/>
      <p:bldP spid="6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E190A-4C35-1CEA-94DF-3C4FCEA15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omework.uoregon.edu/pub/class/155/trap02a.jpg">
            <a:extLst>
              <a:ext uri="{FF2B5EF4-FFF2-40B4-BE49-F238E27FC236}">
                <a16:creationId xmlns:a16="http://schemas.microsoft.com/office/drawing/2014/main" id="{B534943E-6C82-8452-38B7-562540B77E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0" t="80502" r="1724" b="436"/>
          <a:stretch/>
        </p:blipFill>
        <p:spPr bwMode="auto">
          <a:xfrm>
            <a:off x="7478985" y="343753"/>
            <a:ext cx="1252647" cy="99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498893-AA21-966D-8FE2-12641914BC19}"/>
              </a:ext>
            </a:extLst>
          </p:cNvPr>
          <p:cNvSpPr/>
          <p:nvPr/>
        </p:nvSpPr>
        <p:spPr>
          <a:xfrm>
            <a:off x="7907710" y="795265"/>
            <a:ext cx="793223" cy="540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FE00CE-DE5E-CFE5-AF75-F0E8D22ACB97}"/>
                  </a:ext>
                </a:extLst>
              </p:cNvPr>
              <p:cNvSpPr txBox="1"/>
              <p:nvPr/>
            </p:nvSpPr>
            <p:spPr bwMode="auto">
              <a:xfrm>
                <a:off x="1111570" y="2523638"/>
                <a:ext cx="487787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兩個電子互換時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zh-TW" altLang="en-US" dirty="0"/>
                  <a:t>很明顯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↓</m:t>
                            </m:r>
                            <m:r>
                              <a:rPr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↑↓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會互換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FE00CE-DE5E-CFE5-AF75-F0E8D22AC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1570" y="2523638"/>
                <a:ext cx="4877879" cy="369332"/>
              </a:xfrm>
              <a:prstGeom prst="rect">
                <a:avLst/>
              </a:prstGeom>
              <a:blipFill>
                <a:blip r:embed="rId3"/>
                <a:stretch>
                  <a:fillRect l="-1039" t="-106452" b="-1580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464EC7C-E7C9-2551-DD20-AC845E0CD892}"/>
              </a:ext>
            </a:extLst>
          </p:cNvPr>
          <p:cNvSpPr txBox="1"/>
          <p:nvPr/>
        </p:nvSpPr>
        <p:spPr bwMode="auto">
          <a:xfrm>
            <a:off x="1113123" y="1148245"/>
            <a:ext cx="49838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如果兩個電子近乎靜止，那波函數可以忽略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，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homework.uoregon.edu/pub/class/155/trap02a.jpg">
            <a:extLst>
              <a:ext uri="{FF2B5EF4-FFF2-40B4-BE49-F238E27FC236}">
                <a16:creationId xmlns:a16="http://schemas.microsoft.com/office/drawing/2014/main" id="{300D64D4-4526-5B9D-237A-D2F5C2D35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0" t="80502" r="1724" b="436"/>
          <a:stretch/>
        </p:blipFill>
        <p:spPr bwMode="auto">
          <a:xfrm>
            <a:off x="7478985" y="3375185"/>
            <a:ext cx="1252647" cy="99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15667F-70F7-9F0E-8B24-5B7CE3B3A075}"/>
              </a:ext>
            </a:extLst>
          </p:cNvPr>
          <p:cNvSpPr/>
          <p:nvPr/>
        </p:nvSpPr>
        <p:spPr>
          <a:xfrm>
            <a:off x="7907710" y="3826697"/>
            <a:ext cx="793223" cy="540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74EBD387-010B-5F8B-FFBD-F61B965B06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48778" y="792847"/>
            <a:ext cx="673328" cy="303384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" name="Line 10">
            <a:extLst>
              <a:ext uri="{FF2B5EF4-FFF2-40B4-BE49-F238E27FC236}">
                <a16:creationId xmlns:a16="http://schemas.microsoft.com/office/drawing/2014/main" id="{D36237D3-451B-CA0A-324B-A44CBF63872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48778" y="1219343"/>
            <a:ext cx="601320" cy="2178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BA0CE4EB-53AB-AE7B-1B77-B98D3FC7F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2128" y="1622000"/>
            <a:ext cx="2016125" cy="1439863"/>
          </a:xfrm>
          <a:prstGeom prst="cloudCallout">
            <a:avLst>
              <a:gd name="adj1" fmla="val -24329"/>
              <a:gd name="adj2" fmla="val 41843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A691702-2650-7B92-DC7C-FBEC11D51F48}"/>
                  </a:ext>
                </a:extLst>
              </p:cNvPr>
              <p:cNvSpPr txBox="1"/>
              <p:nvPr/>
            </p:nvSpPr>
            <p:spPr bwMode="auto">
              <a:xfrm>
                <a:off x="1102809" y="3617866"/>
                <a:ext cx="671437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↓↑</m:t>
                            </m:r>
                          </m:e>
                        </m:d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↑↓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這兩個狀態單獨都不符合要求，電子無法採取此狀態！</a:t>
                </a:r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A691702-2650-7B92-DC7C-FBEC11D51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2809" y="3617866"/>
                <a:ext cx="6714376" cy="369332"/>
              </a:xfrm>
              <a:prstGeom prst="rect">
                <a:avLst/>
              </a:prstGeom>
              <a:blipFill>
                <a:blip r:embed="rId4"/>
                <a:stretch>
                  <a:fillRect l="-4717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7856F18-ABD2-4E0F-AE19-CA98ACC862DE}"/>
              </a:ext>
            </a:extLst>
          </p:cNvPr>
          <p:cNvSpPr txBox="1"/>
          <p:nvPr/>
        </p:nvSpPr>
        <p:spPr bwMode="auto">
          <a:xfrm>
            <a:off x="1108867" y="753371"/>
            <a:ext cx="5809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兩個電子互換時，波函數與自旋狀態的乘積必須變號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4A6C57-0335-C09E-98A6-8B6776B13D45}"/>
              </a:ext>
            </a:extLst>
          </p:cNvPr>
          <p:cNvSpPr txBox="1"/>
          <p:nvPr/>
        </p:nvSpPr>
        <p:spPr bwMode="auto">
          <a:xfrm>
            <a:off x="1117169" y="1580823"/>
            <a:ext cx="5809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兩個電子互換時，自旋狀態必須變號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EBC475-12D2-7B73-F519-4005BB5A7304}"/>
                  </a:ext>
                </a:extLst>
              </p:cNvPr>
              <p:cNvSpPr txBox="1"/>
              <p:nvPr/>
            </p:nvSpPr>
            <p:spPr bwMode="auto">
              <a:xfrm>
                <a:off x="1214851" y="2043954"/>
                <a:ext cx="2467278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EBC475-12D2-7B73-F519-4005BB5A7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4851" y="2043954"/>
                <a:ext cx="2467278" cy="276999"/>
              </a:xfrm>
              <a:prstGeom prst="rect">
                <a:avLst/>
              </a:prstGeom>
              <a:blipFill>
                <a:blip r:embed="rId5"/>
                <a:stretch>
                  <a:fillRect l="-14872" t="-160870" r="-11795" b="-2347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358F3B-12B1-8B03-04A7-3D0B83DB63BB}"/>
                  </a:ext>
                </a:extLst>
              </p:cNvPr>
              <p:cNvSpPr txBox="1"/>
              <p:nvPr/>
            </p:nvSpPr>
            <p:spPr bwMode="auto">
              <a:xfrm>
                <a:off x="1111570" y="2949257"/>
                <a:ext cx="3380773" cy="62023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↔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358F3B-12B1-8B03-04A7-3D0B83DB6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1570" y="2949257"/>
                <a:ext cx="3380773" cy="620234"/>
              </a:xfrm>
              <a:prstGeom prst="rect">
                <a:avLst/>
              </a:prstGeom>
              <a:blipFill>
                <a:blip r:embed="rId6"/>
                <a:stretch>
                  <a:fillRect l="-23970" t="-164000" r="-20974" b="-244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43AB599B-9741-EEB3-5EC4-2E5AF3A87B0C}"/>
              </a:ext>
            </a:extLst>
          </p:cNvPr>
          <p:cNvSpPr txBox="1"/>
          <p:nvPr/>
        </p:nvSpPr>
        <p:spPr bwMode="auto">
          <a:xfrm>
            <a:off x="1108264" y="4048043"/>
            <a:ext cx="4255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但若是兩者的線性組合就可以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AF48DCD-B76A-A4B0-5CBD-654F94E309C1}"/>
                  </a:ext>
                </a:extLst>
              </p:cNvPr>
              <p:cNvSpPr txBox="1"/>
              <p:nvPr/>
            </p:nvSpPr>
            <p:spPr bwMode="auto">
              <a:xfrm>
                <a:off x="4793620" y="3050255"/>
                <a:ext cx="1402465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AF48DCD-B76A-A4B0-5CBD-654F94E30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3620" y="3050255"/>
                <a:ext cx="1402465" cy="369332"/>
              </a:xfrm>
              <a:prstGeom prst="rect">
                <a:avLst/>
              </a:prstGeom>
              <a:blipFill>
                <a:blip r:embed="rId8"/>
                <a:stretch>
                  <a:fillRect l="-17117" t="-110000" r="-11712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Box 16">
            <a:extLst>
              <a:ext uri="{FF2B5EF4-FFF2-40B4-BE49-F238E27FC236}">
                <a16:creationId xmlns:a16="http://schemas.microsoft.com/office/drawing/2014/main" id="{8022E5EF-5DD6-2175-1907-7483FC0FB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454" y="4596363"/>
            <a:ext cx="1296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費米子</a:t>
            </a:r>
            <a:r>
              <a:rPr lang="en-US" altLang="zh-TW" sz="1800" dirty="0">
                <a:solidFill>
                  <a:srgbClr val="FF0000"/>
                </a:solidFill>
              </a:rPr>
              <a:t>V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9" name="Text Box 16">
            <a:extLst>
              <a:ext uri="{FF2B5EF4-FFF2-40B4-BE49-F238E27FC236}">
                <a16:creationId xmlns:a16="http://schemas.microsoft.com/office/drawing/2014/main" id="{9E71D20D-D754-62F6-5EE2-7BF0D70E5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610" y="5362413"/>
            <a:ext cx="1296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波色子</a:t>
            </a:r>
            <a:r>
              <a:rPr lang="en-US" altLang="zh-TW" sz="1800" dirty="0"/>
              <a:t> </a:t>
            </a:r>
            <a:r>
              <a:rPr lang="en-US" altLang="zh-TW" sz="1800" dirty="0">
                <a:solidFill>
                  <a:srgbClr val="FF0000"/>
                </a:solidFill>
              </a:rPr>
              <a:t>X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FE6475B7-F884-CA1A-73BA-BAB3AD2FAB80}"/>
                  </a:ext>
                </a:extLst>
              </p:cNvPr>
              <p:cNvSpPr txBox="1"/>
              <p:nvPr/>
            </p:nvSpPr>
            <p:spPr bwMode="auto">
              <a:xfrm>
                <a:off x="1116091" y="6001565"/>
                <a:ext cx="1799725" cy="66460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FE6475B7-F884-CA1A-73BA-BAB3AD2FA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6091" y="6001565"/>
                <a:ext cx="1799725" cy="664606"/>
              </a:xfrm>
              <a:prstGeom prst="rect">
                <a:avLst/>
              </a:prstGeom>
              <a:blipFill>
                <a:blip r:embed="rId9"/>
                <a:stretch>
                  <a:fillRect t="-40741" r="-4895" b="-685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2" descr="http://homework.uoregon.edu/pub/class/155/trap02a.jpg">
            <a:extLst>
              <a:ext uri="{FF2B5EF4-FFF2-40B4-BE49-F238E27FC236}">
                <a16:creationId xmlns:a16="http://schemas.microsoft.com/office/drawing/2014/main" id="{28FD49B9-DF32-7408-F98A-101F4226B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0" t="80502" r="1724" b="436"/>
          <a:stretch/>
        </p:blipFill>
        <p:spPr bwMode="auto">
          <a:xfrm>
            <a:off x="7817185" y="5810092"/>
            <a:ext cx="1123745" cy="89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B41BAC4-DDD6-A2CD-BC84-7BCEE00AF22F}"/>
              </a:ext>
            </a:extLst>
          </p:cNvPr>
          <p:cNvSpPr/>
          <p:nvPr/>
        </p:nvSpPr>
        <p:spPr>
          <a:xfrm>
            <a:off x="8222442" y="6262494"/>
            <a:ext cx="718488" cy="437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70BFC7-0C35-3E98-E277-8D08870D8F01}"/>
              </a:ext>
            </a:extLst>
          </p:cNvPr>
          <p:cNvSpPr txBox="1"/>
          <p:nvPr/>
        </p:nvSpPr>
        <p:spPr bwMode="auto">
          <a:xfrm>
            <a:off x="2905263" y="6112070"/>
            <a:ext cx="50771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這組合，稱反對稱組合才是此狀態的正確描述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29">
                <a:extLst>
                  <a:ext uri="{FF2B5EF4-FFF2-40B4-BE49-F238E27FC236}">
                    <a16:creationId xmlns:a16="http://schemas.microsoft.com/office/drawing/2014/main" id="{3F405A0D-DC8E-5335-6DAB-686DD2F5D42E}"/>
                  </a:ext>
                </a:extLst>
              </p:cNvPr>
              <p:cNvSpPr txBox="1"/>
              <p:nvPr/>
            </p:nvSpPr>
            <p:spPr bwMode="auto">
              <a:xfrm>
                <a:off x="1115616" y="4472627"/>
                <a:ext cx="5695983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29">
                <a:extLst>
                  <a:ext uri="{FF2B5EF4-FFF2-40B4-BE49-F238E27FC236}">
                    <a16:creationId xmlns:a16="http://schemas.microsoft.com/office/drawing/2014/main" id="{3F405A0D-DC8E-5335-6DAB-686DD2F5D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4472627"/>
                <a:ext cx="5695983" cy="664606"/>
              </a:xfrm>
              <a:prstGeom prst="rect">
                <a:avLst/>
              </a:prstGeom>
              <a:blipFill>
                <a:blip r:embed="rId10"/>
                <a:stretch>
                  <a:fillRect t="-43396" r="-1333" b="-71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29">
                <a:extLst>
                  <a:ext uri="{FF2B5EF4-FFF2-40B4-BE49-F238E27FC236}">
                    <a16:creationId xmlns:a16="http://schemas.microsoft.com/office/drawing/2014/main" id="{BD5ED3BA-FD08-0746-1EE2-F928DF1C1879}"/>
                  </a:ext>
                </a:extLst>
              </p:cNvPr>
              <p:cNvSpPr txBox="1"/>
              <p:nvPr/>
            </p:nvSpPr>
            <p:spPr bwMode="auto">
              <a:xfrm>
                <a:off x="1108265" y="5213264"/>
                <a:ext cx="5695983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29">
                <a:extLst>
                  <a:ext uri="{FF2B5EF4-FFF2-40B4-BE49-F238E27FC236}">
                    <a16:creationId xmlns:a16="http://schemas.microsoft.com/office/drawing/2014/main" id="{BD5ED3BA-FD08-0746-1EE2-F928DF1C1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8265" y="5213264"/>
                <a:ext cx="5695983" cy="664606"/>
              </a:xfrm>
              <a:prstGeom prst="rect">
                <a:avLst/>
              </a:prstGeom>
              <a:blipFill>
                <a:blip r:embed="rId11"/>
                <a:stretch>
                  <a:fillRect t="-41509" r="-1336" b="-71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2239DC6-CDE5-CC66-40AB-CE45E14499A5}"/>
              </a:ext>
            </a:extLst>
          </p:cNvPr>
          <p:cNvSpPr txBox="1"/>
          <p:nvPr/>
        </p:nvSpPr>
        <p:spPr bwMode="auto">
          <a:xfrm>
            <a:off x="1130714" y="285766"/>
            <a:ext cx="62179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回到我們兩顆靜止電子的例子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0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2" grpId="0" animBg="1"/>
      <p:bldP spid="23" grpId="0"/>
      <p:bldP spid="25" grpId="0" animBg="1"/>
      <p:bldP spid="28" grpId="0"/>
      <p:bldP spid="29" grpId="0"/>
      <p:bldP spid="30" grpId="0" animBg="1"/>
      <p:bldP spid="32" grpId="0" animBg="1"/>
      <p:bldP spid="33" grpId="0"/>
      <p:bldP spid="5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029CA-52C3-60AA-D224-512CC3F82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80DDD88-296C-36B8-D935-11453B90C4EF}"/>
              </a:ext>
            </a:extLst>
          </p:cNvPr>
          <p:cNvSpPr txBox="1"/>
          <p:nvPr/>
        </p:nvSpPr>
        <p:spPr bwMode="auto">
          <a:xfrm>
            <a:off x="1043608" y="895708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兩個電子的自旋狀態是一個四維空間。</a:t>
            </a:r>
          </a:p>
        </p:txBody>
      </p:sp>
      <p:pic>
        <p:nvPicPr>
          <p:cNvPr id="7" name="Picture 2" descr="http://homework.uoregon.edu/pub/class/155/trap02a.jpg">
            <a:extLst>
              <a:ext uri="{FF2B5EF4-FFF2-40B4-BE49-F238E27FC236}">
                <a16:creationId xmlns:a16="http://schemas.microsoft.com/office/drawing/2014/main" id="{29469C09-E2BE-CE4D-4D3E-0AD58DF8C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0" t="80502" r="1724" b="436"/>
          <a:stretch/>
        </p:blipFill>
        <p:spPr bwMode="auto">
          <a:xfrm>
            <a:off x="5310420" y="272709"/>
            <a:ext cx="1252647" cy="99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06A87B-2E71-C746-855B-70B99FA66F43}"/>
              </a:ext>
            </a:extLst>
          </p:cNvPr>
          <p:cNvSpPr/>
          <p:nvPr/>
        </p:nvSpPr>
        <p:spPr>
          <a:xfrm>
            <a:off x="5739145" y="724221"/>
            <a:ext cx="793223" cy="540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4C2172-FED8-6DC4-294E-B6D8DC8903A6}"/>
                  </a:ext>
                </a:extLst>
              </p:cNvPr>
              <p:cNvSpPr txBox="1"/>
              <p:nvPr/>
            </p:nvSpPr>
            <p:spPr bwMode="auto">
              <a:xfrm>
                <a:off x="1043608" y="1370408"/>
                <a:ext cx="782737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很明顯可以以個別電子的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 err="1"/>
                  <a:t>的本徵態為基底</a:t>
                </a:r>
                <a:r>
                  <a:rPr lang="en-US" dirty="0"/>
                  <a:t>：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↑↑</m:t>
                            </m:r>
                          </m:e>
                        </m:d>
                      </m:e>
                    </m:d>
                    <m:r>
                      <a:rPr lang="zh-TW" altLang="en-US" i="1" smtClean="0">
                        <a:latin typeface="Cambria Math" panose="02040503050406030204" pitchFamily="18" charset="0"/>
                        <a:ea typeface="+mj-ea"/>
                      </a:rPr>
                      <m:t>、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↓</m:t>
                            </m:r>
                            <m:r>
                              <a:rPr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、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↑↓</m:t>
                            </m:r>
                          </m:e>
                        </m:d>
                      </m:e>
                    </m:d>
                    <m:r>
                      <a:rPr lang="zh-TW" altLang="en-US" i="1">
                        <a:latin typeface="Cambria Math" panose="02040503050406030204" pitchFamily="18" charset="0"/>
                        <a:ea typeface="+mj-ea"/>
                      </a:rPr>
                      <m:t>、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↓</m:t>
                            </m:r>
                            <m:r>
                              <a:rPr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↓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4C2172-FED8-6DC4-294E-B6D8DC890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370408"/>
                <a:ext cx="7827377" cy="369332"/>
              </a:xfrm>
              <a:prstGeom prst="rect">
                <a:avLst/>
              </a:prstGeom>
              <a:blipFill>
                <a:blip r:embed="rId3"/>
                <a:stretch>
                  <a:fillRect l="-648" t="-117241" b="-1758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6856E3B5-7C07-9142-A6BA-E82308553A4F}"/>
                  </a:ext>
                </a:extLst>
              </p:cNvPr>
              <p:cNvSpPr txBox="1"/>
              <p:nvPr/>
            </p:nvSpPr>
            <p:spPr bwMode="auto">
              <a:xfrm>
                <a:off x="1110766" y="2673251"/>
                <a:ext cx="2531885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6856E3B5-7C07-9142-A6BA-E82308553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0766" y="2673251"/>
                <a:ext cx="2531885" cy="664606"/>
              </a:xfrm>
              <a:prstGeom prst="rect">
                <a:avLst/>
              </a:prstGeom>
              <a:blipFill>
                <a:blip r:embed="rId4"/>
                <a:stretch>
                  <a:fillRect l="-10945" t="-40741" r="-3483" b="-685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AFEACA80-7741-CDF8-FC6D-237D7BE2798A}"/>
                  </a:ext>
                </a:extLst>
              </p:cNvPr>
              <p:cNvSpPr txBox="1"/>
              <p:nvPr/>
            </p:nvSpPr>
            <p:spPr bwMode="auto">
              <a:xfrm>
                <a:off x="1110766" y="4294790"/>
                <a:ext cx="1379484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AFEACA80-7741-CDF8-FC6D-237D7BE27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0766" y="4294790"/>
                <a:ext cx="1379484" cy="369332"/>
              </a:xfrm>
              <a:prstGeom prst="rect">
                <a:avLst/>
              </a:prstGeom>
              <a:blipFill>
                <a:blip r:embed="rId5"/>
                <a:stretch>
                  <a:fillRect l="-20000" t="-110000" r="-13636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29">
                <a:extLst>
                  <a:ext uri="{FF2B5EF4-FFF2-40B4-BE49-F238E27FC236}">
                    <a16:creationId xmlns:a16="http://schemas.microsoft.com/office/drawing/2014/main" id="{306499DB-49B8-3F29-EE6A-9589C4F3BBBE}"/>
                  </a:ext>
                </a:extLst>
              </p:cNvPr>
              <p:cNvSpPr txBox="1"/>
              <p:nvPr/>
            </p:nvSpPr>
            <p:spPr bwMode="auto">
              <a:xfrm>
                <a:off x="1117545" y="5447050"/>
                <a:ext cx="1656184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29">
                <a:extLst>
                  <a:ext uri="{FF2B5EF4-FFF2-40B4-BE49-F238E27FC236}">
                    <a16:creationId xmlns:a16="http://schemas.microsoft.com/office/drawing/2014/main" id="{306499DB-49B8-3F29-EE6A-9589C4F3B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7545" y="5447050"/>
                <a:ext cx="1656184" cy="369332"/>
              </a:xfrm>
              <a:prstGeom prst="rect">
                <a:avLst/>
              </a:prstGeom>
              <a:blipFill>
                <a:blip r:embed="rId6"/>
                <a:stretch>
                  <a:fillRect l="-14394" t="-113793" r="-9848" b="-1758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29">
                <a:extLst>
                  <a:ext uri="{FF2B5EF4-FFF2-40B4-BE49-F238E27FC236}">
                    <a16:creationId xmlns:a16="http://schemas.microsoft.com/office/drawing/2014/main" id="{14EC4D14-1E1B-9154-EA14-E3FC750709B3}"/>
                  </a:ext>
                </a:extLst>
              </p:cNvPr>
              <p:cNvSpPr txBox="1"/>
              <p:nvPr/>
            </p:nvSpPr>
            <p:spPr bwMode="auto">
              <a:xfrm>
                <a:off x="1110766" y="4727193"/>
                <a:ext cx="2512018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29">
                <a:extLst>
                  <a:ext uri="{FF2B5EF4-FFF2-40B4-BE49-F238E27FC236}">
                    <a16:creationId xmlns:a16="http://schemas.microsoft.com/office/drawing/2014/main" id="{14EC4D14-1E1B-9154-EA14-E3FC75070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0766" y="4727193"/>
                <a:ext cx="2512018" cy="664606"/>
              </a:xfrm>
              <a:prstGeom prst="rect">
                <a:avLst/>
              </a:prstGeom>
              <a:blipFill>
                <a:blip r:embed="rId7"/>
                <a:stretch>
                  <a:fillRect l="-9548" t="-43396" r="-4523" b="-71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BB61A3C-2B75-4BAA-C912-D43D227CE055}"/>
              </a:ext>
            </a:extLst>
          </p:cNvPr>
          <p:cNvSpPr txBox="1"/>
          <p:nvPr/>
        </p:nvSpPr>
        <p:spPr bwMode="auto">
          <a:xfrm>
            <a:off x="1043608" y="1813513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但他們都不是合法可以採取的狀態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EA35EE-7F36-0CC1-CF68-B0CB55759A5A}"/>
              </a:ext>
            </a:extLst>
          </p:cNvPr>
          <p:cNvSpPr txBox="1"/>
          <p:nvPr/>
        </p:nvSpPr>
        <p:spPr bwMode="auto">
          <a:xfrm>
            <a:off x="1043608" y="2248791"/>
            <a:ext cx="2088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反對稱組合可以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0406BD-331D-0950-D2A2-FD0D24382077}"/>
              </a:ext>
            </a:extLst>
          </p:cNvPr>
          <p:cNvSpPr txBox="1"/>
          <p:nvPr/>
        </p:nvSpPr>
        <p:spPr bwMode="auto">
          <a:xfrm>
            <a:off x="1043608" y="3501008"/>
            <a:ext cx="75540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有三個對稱的組合，但電子是費米子，就無法採取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4AD515-AFEB-9A47-F960-AAD828852D1F}"/>
              </a:ext>
            </a:extLst>
          </p:cNvPr>
          <p:cNvSpPr txBox="1"/>
          <p:nvPr/>
        </p:nvSpPr>
        <p:spPr bwMode="auto">
          <a:xfrm>
            <a:off x="1043608" y="3857382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但若有空間波函數，就有機會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CE80BD-930F-83FB-37EA-9551837024D7}"/>
              </a:ext>
            </a:extLst>
          </p:cNvPr>
          <p:cNvSpPr txBox="1"/>
          <p:nvPr/>
        </p:nvSpPr>
        <p:spPr bwMode="auto">
          <a:xfrm>
            <a:off x="1121413" y="5892278"/>
            <a:ext cx="63551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這三個對稱化的自旋態，事實上是總自旋為1的狀態！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6AF28E-6E56-F22F-58FC-51DC609C6D84}"/>
                  </a:ext>
                </a:extLst>
              </p:cNvPr>
              <p:cNvSpPr txBox="1"/>
              <p:nvPr/>
            </p:nvSpPr>
            <p:spPr bwMode="auto">
              <a:xfrm>
                <a:off x="6732240" y="5892278"/>
                <a:ext cx="1193852" cy="31245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6AF28E-6E56-F22F-58FC-51DC609C6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2240" y="5892278"/>
                <a:ext cx="1193852" cy="312458"/>
              </a:xfrm>
              <a:prstGeom prst="rect">
                <a:avLst/>
              </a:prstGeom>
              <a:blipFill>
                <a:blip r:embed="rId8"/>
                <a:stretch>
                  <a:fillRect l="-3158" t="-32000" r="-1053" b="-16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FD4BBE14-1FF8-EC3E-0BF9-D1C74A31DDC6}"/>
              </a:ext>
            </a:extLst>
          </p:cNvPr>
          <p:cNvSpPr txBox="1"/>
          <p:nvPr/>
        </p:nvSpPr>
        <p:spPr bwMode="auto">
          <a:xfrm>
            <a:off x="1121413" y="6264440"/>
            <a:ext cx="63551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反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對稱化的自旋態，事實上是總自旋為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的狀態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83566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5" grpId="0"/>
      <p:bldP spid="17" grpId="0"/>
      <p:bldP spid="18" grpId="0"/>
      <p:bldP spid="19" grpId="0" animBg="1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6FA9B6A-CE7A-BF88-E32B-1A8D036E8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5952"/>
            <a:ext cx="4222178" cy="416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808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537E01-7DF1-F72E-86FE-B5517F5D7106}"/>
              </a:ext>
            </a:extLst>
          </p:cNvPr>
          <p:cNvSpPr txBox="1"/>
          <p:nvPr/>
        </p:nvSpPr>
        <p:spPr bwMode="auto">
          <a:xfrm>
            <a:off x="683568" y="1946613"/>
            <a:ext cx="75539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sz="1800" dirty="0"/>
              <a:t>個別電子的能</a:t>
            </a:r>
            <a:r>
              <a:rPr lang="zh-TW" altLang="en-US" dirty="0"/>
              <a:t>量本徵值與</a:t>
            </a:r>
            <a:r>
              <a:rPr lang="zh-TW" altLang="en-US" sz="1800" dirty="0"/>
              <a:t>波函數如同氫原子，只要代入氦原子核電量。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61539-28BF-7EB1-7CBA-35D7A08DD950}"/>
              </a:ext>
            </a:extLst>
          </p:cNvPr>
          <p:cNvSpPr txBox="1"/>
          <p:nvPr/>
        </p:nvSpPr>
        <p:spPr bwMode="auto">
          <a:xfrm>
            <a:off x="683568" y="400934"/>
            <a:ext cx="6910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在微擾的第零階，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可以忽略電子的排斥力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電子沒看到彼此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20605C-B7FA-5FB6-C3A8-9B136B5B8FBC}"/>
                  </a:ext>
                </a:extLst>
              </p:cNvPr>
              <p:cNvSpPr txBox="1"/>
              <p:nvPr/>
            </p:nvSpPr>
            <p:spPr bwMode="auto">
              <a:xfrm>
                <a:off x="683568" y="1196752"/>
                <a:ext cx="586465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位置波函數的兩電子位置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可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作變數分離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20605C-B7FA-5FB6-C3A8-9B136B5B8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196752"/>
                <a:ext cx="5864653" cy="369332"/>
              </a:xfrm>
              <a:prstGeom prst="rect">
                <a:avLst/>
              </a:prstGeom>
              <a:blipFill>
                <a:blip r:embed="rId2"/>
                <a:stretch>
                  <a:fillRect l="-864" t="-13333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4" descr="F39_18">
            <a:extLst>
              <a:ext uri="{FF2B5EF4-FFF2-40B4-BE49-F238E27FC236}">
                <a16:creationId xmlns:a16="http://schemas.microsoft.com/office/drawing/2014/main" id="{8D900DA7-F3AC-2B8C-AD00-AC3D293AB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53101"/>
          <a:stretch/>
        </p:blipFill>
        <p:spPr bwMode="auto">
          <a:xfrm>
            <a:off x="7969962" y="2401087"/>
            <a:ext cx="1042839" cy="42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FA3189-E530-B387-D623-F71E0979DE54}"/>
                  </a:ext>
                </a:extLst>
              </p:cNvPr>
              <p:cNvSpPr txBox="1"/>
              <p:nvPr/>
            </p:nvSpPr>
            <p:spPr bwMode="auto">
              <a:xfrm>
                <a:off x="4983472" y="2401087"/>
                <a:ext cx="2330190" cy="68268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FA3189-E530-B387-D623-F71E0979D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3472" y="2401087"/>
                <a:ext cx="2330190" cy="682687"/>
              </a:xfrm>
              <a:prstGeom prst="rect">
                <a:avLst/>
              </a:prstGeom>
              <a:blipFill>
                <a:blip r:embed="rId4"/>
                <a:stretch>
                  <a:fillRect l="-1630" b="-18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>
            <a:extLst>
              <a:ext uri="{FF2B5EF4-FFF2-40B4-BE49-F238E27FC236}">
                <a16:creationId xmlns:a16="http://schemas.microsoft.com/office/drawing/2014/main" id="{412B65C7-AA0F-F0F4-08D6-62B6CDFC9166}"/>
              </a:ext>
            </a:extLst>
          </p:cNvPr>
          <p:cNvSpPr/>
          <p:nvPr/>
        </p:nvSpPr>
        <p:spPr>
          <a:xfrm>
            <a:off x="7861950" y="6006285"/>
            <a:ext cx="216024" cy="2451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61446F-9724-9CC6-7817-308D2D3E80B5}"/>
                  </a:ext>
                </a:extLst>
              </p:cNvPr>
              <p:cNvSpPr txBox="1"/>
              <p:nvPr/>
            </p:nvSpPr>
            <p:spPr bwMode="auto">
              <a:xfrm>
                <a:off x="6148567" y="5974450"/>
                <a:ext cx="163583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=1, −54.4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eV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61446F-9724-9CC6-7817-308D2D3E8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8567" y="5974450"/>
                <a:ext cx="1635832" cy="276999"/>
              </a:xfrm>
              <a:prstGeom prst="rect">
                <a:avLst/>
              </a:prstGeom>
              <a:blipFill>
                <a:blip r:embed="rId5"/>
                <a:stretch>
                  <a:fillRect l="-1550" t="-8696" r="-2326" b="-347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1692ED-4263-FCC7-4DE5-CDD7A20C948E}"/>
                  </a:ext>
                </a:extLst>
              </p:cNvPr>
              <p:cNvSpPr txBox="1"/>
              <p:nvPr/>
            </p:nvSpPr>
            <p:spPr bwMode="auto">
              <a:xfrm>
                <a:off x="6063711" y="3573499"/>
                <a:ext cx="163583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=2, −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13.6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eV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1692ED-4263-FCC7-4DE5-CDD7A20C9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3711" y="3573499"/>
                <a:ext cx="1635832" cy="276999"/>
              </a:xfrm>
              <a:prstGeom prst="rect">
                <a:avLst/>
              </a:prstGeom>
              <a:blipFill>
                <a:blip r:embed="rId6"/>
                <a:stretch>
                  <a:fillRect l="-769" t="-8696" r="-2308" b="-347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>
            <a:extLst>
              <a:ext uri="{FF2B5EF4-FFF2-40B4-BE49-F238E27FC236}">
                <a16:creationId xmlns:a16="http://schemas.microsoft.com/office/drawing/2014/main" id="{5EE2BC50-22F7-80C3-1FFB-D0D0C7AB7B01}"/>
              </a:ext>
            </a:extLst>
          </p:cNvPr>
          <p:cNvSpPr/>
          <p:nvPr/>
        </p:nvSpPr>
        <p:spPr>
          <a:xfrm>
            <a:off x="7780208" y="3589417"/>
            <a:ext cx="216024" cy="2451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0F03E5-16B0-C216-BD54-3DECB4820BA5}"/>
                  </a:ext>
                </a:extLst>
              </p:cNvPr>
              <p:cNvSpPr txBox="1"/>
              <p:nvPr/>
            </p:nvSpPr>
            <p:spPr bwMode="auto">
              <a:xfrm>
                <a:off x="727394" y="2401606"/>
                <a:ext cx="3821108" cy="40421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𝑢</m:t>
                      </m:r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b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0F03E5-16B0-C216-BD54-3DECB4820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7394" y="2401606"/>
                <a:ext cx="3821108" cy="404213"/>
              </a:xfrm>
              <a:prstGeom prst="rect">
                <a:avLst/>
              </a:prstGeom>
              <a:blipFill>
                <a:blip r:embed="rId7"/>
                <a:stretch>
                  <a:fillRect t="-12500" b="-31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C886E2-9C9D-3B71-9181-AA4852D2D110}"/>
                  </a:ext>
                </a:extLst>
              </p:cNvPr>
              <p:cNvSpPr txBox="1"/>
              <p:nvPr/>
            </p:nvSpPr>
            <p:spPr bwMode="auto">
              <a:xfrm>
                <a:off x="727394" y="4053562"/>
                <a:ext cx="2308939" cy="41017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𝐻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𝐻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𝑢</m:t>
                      </m:r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C886E2-9C9D-3B71-9181-AA4852D2D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7394" y="4053562"/>
                <a:ext cx="2308939" cy="410177"/>
              </a:xfrm>
              <a:prstGeom prst="rect">
                <a:avLst/>
              </a:prstGeom>
              <a:blipFill>
                <a:blip r:embed="rId8"/>
                <a:stretch>
                  <a:fillRect t="-606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90AF020-14A7-1BBB-35F1-D744E978E850}"/>
                  </a:ext>
                </a:extLst>
              </p:cNvPr>
              <p:cNvSpPr txBox="1"/>
              <p:nvPr/>
            </p:nvSpPr>
            <p:spPr bwMode="auto">
              <a:xfrm>
                <a:off x="706832" y="4541324"/>
                <a:ext cx="6472466" cy="41806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𝐻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b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𝐻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90AF020-14A7-1BBB-35F1-D744E978E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6832" y="4541324"/>
                <a:ext cx="6472466" cy="418063"/>
              </a:xfrm>
              <a:prstGeom prst="rect">
                <a:avLst/>
              </a:prstGeom>
              <a:blipFill>
                <a:blip r:embed="rId9"/>
                <a:stretch>
                  <a:fillRect t="-2941" b="-58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A424B3-5457-34C5-C50E-A010B1B8FF7F}"/>
                  </a:ext>
                </a:extLst>
              </p:cNvPr>
              <p:cNvSpPr txBox="1"/>
              <p:nvPr/>
            </p:nvSpPr>
            <p:spPr bwMode="auto">
              <a:xfrm>
                <a:off x="702360" y="5064306"/>
                <a:ext cx="6472466" cy="40421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b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A424B3-5457-34C5-C50E-A010B1B8F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2360" y="5064306"/>
                <a:ext cx="6472466" cy="404213"/>
              </a:xfrm>
              <a:prstGeom prst="rect">
                <a:avLst/>
              </a:prstGeom>
              <a:blipFill>
                <a:blip r:embed="rId10"/>
                <a:stretch>
                  <a:fillRect t="-9091" b="-30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956760-C899-1E17-C730-EC2E0383C822}"/>
                  </a:ext>
                </a:extLst>
              </p:cNvPr>
              <p:cNvSpPr txBox="1"/>
              <p:nvPr/>
            </p:nvSpPr>
            <p:spPr bwMode="auto">
              <a:xfrm>
                <a:off x="685474" y="5570075"/>
                <a:ext cx="1642409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𝐸𝑢</m:t>
                      </m:r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956760-C899-1E17-C730-EC2E0383C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474" y="5570075"/>
                <a:ext cx="1642409" cy="369332"/>
              </a:xfrm>
              <a:prstGeom prst="rect">
                <a:avLst/>
              </a:prstGeom>
              <a:blipFill>
                <a:blip r:embed="rId11"/>
                <a:stretch>
                  <a:fillRect t="-10000" b="-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51BE43-A044-2F80-5EDF-A6D97BA7C78A}"/>
                  </a:ext>
                </a:extLst>
              </p:cNvPr>
              <p:cNvSpPr txBox="1"/>
              <p:nvPr/>
            </p:nvSpPr>
            <p:spPr bwMode="auto">
              <a:xfrm>
                <a:off x="731631" y="3311569"/>
                <a:ext cx="1642409" cy="39312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51BE43-A044-2F80-5EDF-A6D97BA7C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1631" y="3311569"/>
                <a:ext cx="1642409" cy="3931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61989C9-9137-611E-85B8-1BCA9D30F868}"/>
                  </a:ext>
                </a:extLst>
              </p:cNvPr>
              <p:cNvSpPr txBox="1"/>
              <p:nvPr/>
            </p:nvSpPr>
            <p:spPr bwMode="auto">
              <a:xfrm>
                <a:off x="686684" y="798843"/>
                <a:ext cx="457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兩電子的位置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彼此互相獨立。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61989C9-9137-611E-85B8-1BCA9D30F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6684" y="798843"/>
                <a:ext cx="4572000" cy="369332"/>
              </a:xfrm>
              <a:prstGeom prst="rect">
                <a:avLst/>
              </a:prstGeom>
              <a:blipFill>
                <a:blip r:embed="rId13"/>
                <a:stretch>
                  <a:fillRect l="-1385" t="-9677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3D306399-9F35-33FA-29B7-C97557A67EEA}"/>
              </a:ext>
            </a:extLst>
          </p:cNvPr>
          <p:cNvSpPr txBox="1"/>
          <p:nvPr/>
        </p:nvSpPr>
        <p:spPr bwMode="auto">
          <a:xfrm>
            <a:off x="683568" y="2926031"/>
            <a:ext cx="38211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能量本徵值為個別電子能量的和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05EDF69-6715-4116-55D7-F84980C4ECCF}"/>
                  </a:ext>
                </a:extLst>
              </p:cNvPr>
              <p:cNvSpPr txBox="1"/>
              <p:nvPr/>
            </p:nvSpPr>
            <p:spPr bwMode="auto">
              <a:xfrm>
                <a:off x="5379137" y="1194537"/>
                <a:ext cx="3554233" cy="69955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𝑍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05EDF69-6715-4116-55D7-F84980C4E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9137" y="1194537"/>
                <a:ext cx="3554233" cy="69955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532DE5B-45AA-1452-2B87-9F273BD2F323}"/>
              </a:ext>
            </a:extLst>
          </p:cNvPr>
          <p:cNvSpPr txBox="1"/>
          <p:nvPr/>
        </p:nvSpPr>
        <p:spPr bwMode="auto">
          <a:xfrm>
            <a:off x="628531" y="6016198"/>
            <a:ext cx="48006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這就是氦原子核旁電子的能階圖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9B0C3-7485-C35A-E58C-3F6C4AEF5485}"/>
              </a:ext>
            </a:extLst>
          </p:cNvPr>
          <p:cNvSpPr txBox="1"/>
          <p:nvPr/>
        </p:nvSpPr>
        <p:spPr bwMode="auto">
          <a:xfrm>
            <a:off x="628531" y="6365429"/>
            <a:ext cx="38818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電子可以一個一個佔據不同的能態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0B204B-DFE0-A37E-D785-62ACA8527596}"/>
              </a:ext>
            </a:extLst>
          </p:cNvPr>
          <p:cNvSpPr txBox="1"/>
          <p:nvPr/>
        </p:nvSpPr>
        <p:spPr bwMode="auto">
          <a:xfrm>
            <a:off x="4660517" y="3184230"/>
            <a:ext cx="3500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氦原子核旁單一電子能量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8256B8-38B2-1F72-61D2-2CF8E2569166}"/>
              </a:ext>
            </a:extLst>
          </p:cNvPr>
          <p:cNvSpPr/>
          <p:nvPr/>
        </p:nvSpPr>
        <p:spPr>
          <a:xfrm>
            <a:off x="8077974" y="6128867"/>
            <a:ext cx="941764" cy="178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4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7" grpId="0" animBg="1"/>
      <p:bldP spid="13" grpId="0"/>
      <p:bldP spid="4" grpId="0"/>
      <p:bldP spid="8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1" grpId="0"/>
      <p:bldP spid="2" grpId="0"/>
      <p:bldP spid="5" grpId="0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29">
                <a:extLst>
                  <a:ext uri="{FF2B5EF4-FFF2-40B4-BE49-F238E27FC236}">
                    <a16:creationId xmlns:a16="http://schemas.microsoft.com/office/drawing/2014/main" id="{65AC83C5-D3C3-F784-F02E-A4EDE9E615EE}"/>
                  </a:ext>
                </a:extLst>
              </p:cNvPr>
              <p:cNvSpPr txBox="1"/>
              <p:nvPr/>
            </p:nvSpPr>
            <p:spPr bwMode="auto">
              <a:xfrm>
                <a:off x="647611" y="1080221"/>
                <a:ext cx="3376723" cy="42518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29">
                <a:extLst>
                  <a:ext uri="{FF2B5EF4-FFF2-40B4-BE49-F238E27FC236}">
                    <a16:creationId xmlns:a16="http://schemas.microsoft.com/office/drawing/2014/main" id="{65AC83C5-D3C3-F784-F02E-A4EDE9E61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611" y="1080221"/>
                <a:ext cx="3376723" cy="4251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26D949-837C-249E-9CA5-FAD465173CFC}"/>
                  </a:ext>
                </a:extLst>
              </p:cNvPr>
              <p:cNvSpPr txBox="1"/>
              <p:nvPr/>
            </p:nvSpPr>
            <p:spPr bwMode="auto">
              <a:xfrm>
                <a:off x="628574" y="634291"/>
                <a:ext cx="786735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很合理的，我們假設差距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可以如泰勒展開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式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以參數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展開為一無窮級數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26D949-837C-249E-9CA5-FAD465173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574" y="634291"/>
                <a:ext cx="7867351" cy="369332"/>
              </a:xfrm>
              <a:prstGeom prst="rect">
                <a:avLst/>
              </a:prstGeom>
              <a:blipFill>
                <a:blip r:embed="rId3"/>
                <a:stretch>
                  <a:fillRect l="-644" t="-3226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29">
                <a:extLst>
                  <a:ext uri="{FF2B5EF4-FFF2-40B4-BE49-F238E27FC236}">
                    <a16:creationId xmlns:a16="http://schemas.microsoft.com/office/drawing/2014/main" id="{26C189A6-3F05-0478-C355-E2ABD2B2D936}"/>
                  </a:ext>
                </a:extLst>
              </p:cNvPr>
              <p:cNvSpPr txBox="1"/>
              <p:nvPr/>
            </p:nvSpPr>
            <p:spPr bwMode="auto">
              <a:xfrm>
                <a:off x="649254" y="2601050"/>
                <a:ext cx="4001404" cy="57214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29">
                <a:extLst>
                  <a:ext uri="{FF2B5EF4-FFF2-40B4-BE49-F238E27FC236}">
                    <a16:creationId xmlns:a16="http://schemas.microsoft.com/office/drawing/2014/main" id="{26C189A6-3F05-0478-C355-E2ABD2B2D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254" y="2601050"/>
                <a:ext cx="4001404" cy="572144"/>
              </a:xfrm>
              <a:prstGeom prst="rect">
                <a:avLst/>
              </a:prstGeom>
              <a:blipFill>
                <a:blip r:embed="rId4"/>
                <a:stretch>
                  <a:fillRect l="-6646" t="-172340" r="-4747" b="-2510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C96864-0845-CE9C-1B66-83F118635347}"/>
                  </a:ext>
                </a:extLst>
              </p:cNvPr>
              <p:cNvSpPr txBox="1"/>
              <p:nvPr/>
            </p:nvSpPr>
            <p:spPr bwMode="auto">
              <a:xfrm>
                <a:off x="615314" y="1540921"/>
                <a:ext cx="8424280" cy="425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這些展開的係數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，給出真實本徵值與非微擾值的差距，就是微擾計算的目標。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C96864-0845-CE9C-1B66-83F118635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314" y="1540921"/>
                <a:ext cx="8424280" cy="425181"/>
              </a:xfrm>
              <a:prstGeom prst="rect">
                <a:avLst/>
              </a:prstGeom>
              <a:blipFill>
                <a:blip r:embed="rId5"/>
                <a:stretch>
                  <a:fillRect l="-602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E1F0D9F-CA5A-EDF4-35AB-BBB74230FE0D}"/>
              </a:ext>
            </a:extLst>
          </p:cNvPr>
          <p:cNvSpPr txBox="1"/>
          <p:nvPr/>
        </p:nvSpPr>
        <p:spPr bwMode="auto">
          <a:xfrm>
            <a:off x="611556" y="2160681"/>
            <a:ext cx="72452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真實本徵態與未微擾本徵態的差距也假設可以展開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29">
                <a:extLst>
                  <a:ext uri="{FF2B5EF4-FFF2-40B4-BE49-F238E27FC236}">
                    <a16:creationId xmlns:a16="http://schemas.microsoft.com/office/drawing/2014/main" id="{066BBDB3-9E7B-57F6-BA67-AEF951920710}"/>
                  </a:ext>
                </a:extLst>
              </p:cNvPr>
              <p:cNvSpPr txBox="1"/>
              <p:nvPr/>
            </p:nvSpPr>
            <p:spPr bwMode="auto">
              <a:xfrm>
                <a:off x="5580112" y="2636912"/>
                <a:ext cx="3164326" cy="42518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l-GR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29">
                <a:extLst>
                  <a:ext uri="{FF2B5EF4-FFF2-40B4-BE49-F238E27FC236}">
                    <a16:creationId xmlns:a16="http://schemas.microsoft.com/office/drawing/2014/main" id="{066BBDB3-9E7B-57F6-BA67-AEF951920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112" y="2636912"/>
                <a:ext cx="3164326" cy="425181"/>
              </a:xfrm>
              <a:prstGeom prst="rect">
                <a:avLst/>
              </a:prstGeom>
              <a:blipFill>
                <a:blip r:embed="rId6"/>
                <a:stretch>
                  <a:fillRect b="-147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529D865-7E25-BC3F-9C4A-62CFE9FF3DBE}"/>
              </a:ext>
            </a:extLst>
          </p:cNvPr>
          <p:cNvSpPr txBox="1"/>
          <p:nvPr/>
        </p:nvSpPr>
        <p:spPr bwMode="auto">
          <a:xfrm>
            <a:off x="4666552" y="2694213"/>
            <a:ext cx="9135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這就是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E36C2F-3E35-B6B0-39F9-CCFCDB328780}"/>
                  </a:ext>
                </a:extLst>
              </p:cNvPr>
              <p:cNvSpPr txBox="1"/>
              <p:nvPr/>
            </p:nvSpPr>
            <p:spPr bwMode="auto">
              <a:xfrm>
                <a:off x="589338" y="4176902"/>
                <a:ext cx="304655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未微擾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的第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個本徵態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  <a:ea typeface="Cambria Math"/>
                      </a:rPr>
                      <m:t>。</m:t>
                    </m:r>
                  </m:oMath>
                </a14:m>
                <a:endParaRPr lang="en-TW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E36C2F-3E35-B6B0-39F9-CCFCDB328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9338" y="4176902"/>
                <a:ext cx="3046554" cy="369332"/>
              </a:xfrm>
              <a:prstGeom prst="rect">
                <a:avLst/>
              </a:prstGeom>
              <a:blipFill>
                <a:blip r:embed="rId7"/>
                <a:stretch>
                  <a:fillRect l="-1660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9447A1-93C1-BA85-F4B2-F6E2000B3B0F}"/>
                  </a:ext>
                </a:extLst>
              </p:cNvPr>
              <p:cNvSpPr txBox="1"/>
              <p:nvPr/>
            </p:nvSpPr>
            <p:spPr bwMode="auto">
              <a:xfrm>
                <a:off x="611557" y="4715431"/>
                <a:ext cx="47042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微擾能量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，微擾後的第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個本徵態</a:t>
                </a:r>
                <a:r>
                  <a:rPr lang="en-TW"/>
                  <a:t>。</a:t>
                </a:r>
                <a:endParaRPr lang="en-TW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9447A1-93C1-BA85-F4B2-F6E2000B3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57" y="4715431"/>
                <a:ext cx="4704226" cy="369332"/>
              </a:xfrm>
              <a:prstGeom prst="rect">
                <a:avLst/>
              </a:prstGeom>
              <a:blipFill>
                <a:blip r:embed="rId8"/>
                <a:stretch>
                  <a:fillRect l="-107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3D3096-B329-F655-7E0D-98DFE4C3EEB7}"/>
                  </a:ext>
                </a:extLst>
              </p:cNvPr>
              <p:cNvSpPr txBox="1"/>
              <p:nvPr/>
            </p:nvSpPr>
            <p:spPr bwMode="auto">
              <a:xfrm>
                <a:off x="611556" y="5193308"/>
                <a:ext cx="60149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兩者間的差距，稱修正，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個本徵態的修正</a:t>
                </a:r>
                <a:r>
                  <a:rPr lang="zh-TW" altLang="en-US" dirty="0"/>
                  <a:t>展到第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TW" altLang="en-US" dirty="0"/>
                  <a:t>階：</a:t>
                </a:r>
                <a:endParaRPr lang="en-TW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3D3096-B329-F655-7E0D-98DFE4C3E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56" y="5193308"/>
                <a:ext cx="6014924" cy="369332"/>
              </a:xfrm>
              <a:prstGeom prst="rect">
                <a:avLst/>
              </a:prstGeom>
              <a:blipFill>
                <a:blip r:embed="rId9"/>
                <a:stretch>
                  <a:fillRect l="-844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C6525255-6428-7E0E-9A58-4CA96ED22535}"/>
              </a:ext>
            </a:extLst>
          </p:cNvPr>
          <p:cNvSpPr txBox="1"/>
          <p:nvPr/>
        </p:nvSpPr>
        <p:spPr bwMode="auto">
          <a:xfrm>
            <a:off x="3356987" y="3716202"/>
            <a:ext cx="19587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符號 Summary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8866217-7A82-36AB-8FD9-140C66A3A4A7}"/>
                  </a:ext>
                </a:extLst>
              </p:cNvPr>
              <p:cNvSpPr txBox="1"/>
              <p:nvPr/>
            </p:nvSpPr>
            <p:spPr bwMode="auto">
              <a:xfrm>
                <a:off x="611556" y="5853438"/>
                <a:ext cx="62646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本徵值的差距，稱能量修正，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個本徵值的修正</a:t>
                </a:r>
                <a:r>
                  <a:rPr lang="zh-TW" altLang="en-US" dirty="0"/>
                  <a:t>展到第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TW" altLang="en-US" dirty="0"/>
                  <a:t>階：</a:t>
                </a:r>
                <a:endParaRPr lang="en-TW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8866217-7A82-36AB-8FD9-140C66A3A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56" y="5853438"/>
                <a:ext cx="6264696" cy="369332"/>
              </a:xfrm>
              <a:prstGeom prst="rect">
                <a:avLst/>
              </a:prstGeom>
              <a:blipFill>
                <a:blip r:embed="rId10"/>
                <a:stretch>
                  <a:fillRect l="-810" t="-6452" r="-4453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9107B5-2BB1-7306-7C50-34383AACF8B4}"/>
                  </a:ext>
                </a:extLst>
              </p:cNvPr>
              <p:cNvSpPr txBox="1"/>
              <p:nvPr/>
            </p:nvSpPr>
            <p:spPr bwMode="auto">
              <a:xfrm>
                <a:off x="3356987" y="4176902"/>
                <a:ext cx="667347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9107B5-2BB1-7306-7C50-34383AACF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6987" y="4176902"/>
                <a:ext cx="667347" cy="369332"/>
              </a:xfrm>
              <a:prstGeom prst="rect">
                <a:avLst/>
              </a:prstGeom>
              <a:blipFill>
                <a:blip r:embed="rId11"/>
                <a:stretch>
                  <a:fillRect l="-43396" t="-103226" r="-32075" b="-1612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A0005A2-AB7F-57C5-D7BE-8DE90509E592}"/>
                  </a:ext>
                </a:extLst>
              </p:cNvPr>
              <p:cNvSpPr txBox="1"/>
              <p:nvPr/>
            </p:nvSpPr>
            <p:spPr bwMode="auto">
              <a:xfrm>
                <a:off x="4545457" y="4715431"/>
                <a:ext cx="770325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A0005A2-AB7F-57C5-D7BE-8DE90509E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5457" y="4715431"/>
                <a:ext cx="770325" cy="369332"/>
              </a:xfrm>
              <a:prstGeom prst="rect">
                <a:avLst/>
              </a:prstGeom>
              <a:blipFill>
                <a:blip r:embed="rId12"/>
                <a:stretch>
                  <a:fillRect l="-31148" t="-110000" r="-21311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ADBB420-EB1B-F667-570E-9538114077BB}"/>
                  </a:ext>
                </a:extLst>
              </p:cNvPr>
              <p:cNvSpPr txBox="1"/>
              <p:nvPr/>
            </p:nvSpPr>
            <p:spPr bwMode="auto">
              <a:xfrm>
                <a:off x="6489335" y="5091902"/>
                <a:ext cx="746961" cy="57214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ADBB420-EB1B-F667-570E-953811407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9335" y="5091902"/>
                <a:ext cx="746961" cy="572144"/>
              </a:xfrm>
              <a:prstGeom prst="rect">
                <a:avLst/>
              </a:prstGeom>
              <a:blipFill>
                <a:blip r:embed="rId13"/>
                <a:stretch>
                  <a:fillRect l="-88136" t="-176087" r="-94915" b="-25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EA7A1B0-8312-650A-B1AE-1DB245FFBA4E}"/>
                  </a:ext>
                </a:extLst>
              </p:cNvPr>
              <p:cNvSpPr txBox="1"/>
              <p:nvPr/>
            </p:nvSpPr>
            <p:spPr bwMode="auto">
              <a:xfrm>
                <a:off x="7013396" y="5853438"/>
                <a:ext cx="647735" cy="42518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EA7A1B0-8312-650A-B1AE-1DB245FFB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3396" y="5853438"/>
                <a:ext cx="647735" cy="42518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3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/>
      <p:bldP spid="18" grpId="0" animBg="1"/>
      <p:bldP spid="19" grpId="0"/>
      <p:bldP spid="3" grpId="0"/>
      <p:bldP spid="11" grpId="0"/>
      <p:bldP spid="17" grpId="0"/>
      <p:bldP spid="20" grpId="0"/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C372AAC-55DC-2897-402A-5B280FDDE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817" b="5900"/>
          <a:stretch/>
        </p:blipFill>
        <p:spPr>
          <a:xfrm>
            <a:off x="7046506" y="365170"/>
            <a:ext cx="1859335" cy="617159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C40659B-2BC1-77C9-8885-16B57F195D52}"/>
              </a:ext>
            </a:extLst>
          </p:cNvPr>
          <p:cNvSpPr/>
          <p:nvPr/>
        </p:nvSpPr>
        <p:spPr>
          <a:xfrm>
            <a:off x="7055862" y="883903"/>
            <a:ext cx="354256" cy="5484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130" name="Picture 2" descr="C:\Users\Chia-Hung Chang\Downloads\Data\Knight\Media\Chapter42\Images\42_17Figurea-F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1"/>
          <a:stretch/>
        </p:blipFill>
        <p:spPr bwMode="auto">
          <a:xfrm>
            <a:off x="563989" y="4340640"/>
            <a:ext cx="1656184" cy="175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134" name="文字方塊 5"/>
              <p:cNvSpPr txBox="1">
                <a:spLocks noChangeArrowheads="1"/>
              </p:cNvSpPr>
              <p:nvPr/>
            </p:nvSpPr>
            <p:spPr bwMode="auto">
              <a:xfrm>
                <a:off x="467544" y="1196752"/>
                <a:ext cx="75608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9pPr>
              </a:lstStyle>
              <a:p>
                <a:pPr eaLnBrk="1" hangingPunct="1"/>
                <a:r>
                  <a:rPr lang="zh-TW" altLang="en-US" sz="1800" dirty="0">
                    <a:solidFill>
                      <a:srgbClr val="FF0000"/>
                    </a:solidFill>
                    <a:latin typeface="Times New Roman" charset="0"/>
                    <a:cs typeface="Times New Roman" charset="0"/>
                  </a:rPr>
                  <a:t>基態</a:t>
                </a:r>
                <a14:m>
                  <m:oMath xmlns:m="http://schemas.openxmlformats.org/officeDocument/2006/math">
                    <m:r>
                      <a:rPr lang="zh-TW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記為</m:t>
                    </m:r>
                    <m:d>
                      <m:dPr>
                        <m:ctrlPr>
                          <a:rPr lang="en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1,1</m:t>
                        </m:r>
                      </m:e>
                    </m:d>
                  </m:oMath>
                </a14:m>
                <a:r>
                  <a:rPr lang="zh-TW" altLang="en-US" sz="1800" dirty="0">
                    <a:latin typeface="Times New Roman" charset="0"/>
                    <a:cs typeface="Times New Roman" charset="0"/>
                  </a:rPr>
                  <a:t>，兩電子在同一個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charset="0"/>
                      </a:rPr>
                      <m:t>𝑛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charset="0"/>
                      </a:rPr>
                      <m:t>=1</m:t>
                    </m:r>
                  </m:oMath>
                </a14:m>
                <a:r>
                  <a:rPr lang="zh-TW" altLang="en-US" sz="1800" dirty="0">
                    <a:latin typeface="Times New Roman" charset="0"/>
                    <a:cs typeface="Times New Roman" charset="0"/>
                  </a:rPr>
                  <a:t>軌道上，自旋一向上一向下。</a:t>
                </a:r>
              </a:p>
            </p:txBody>
          </p:sp>
        </mc:Choice>
        <mc:Fallback xmlns="">
          <p:sp>
            <p:nvSpPr>
              <p:cNvPr id="48134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196752"/>
                <a:ext cx="7560840" cy="369332"/>
              </a:xfrm>
              <a:prstGeom prst="rect">
                <a:avLst/>
              </a:prstGeom>
              <a:blipFill>
                <a:blip r:embed="rId4"/>
                <a:stretch>
                  <a:fillRect l="-670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042AF3-C1F4-46BB-53EA-C9375F5059BA}"/>
              </a:ext>
            </a:extLst>
          </p:cNvPr>
          <p:cNvCxnSpPr/>
          <p:nvPr/>
        </p:nvCxnSpPr>
        <p:spPr>
          <a:xfrm flipV="1">
            <a:off x="1503191" y="4651236"/>
            <a:ext cx="0" cy="35298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21DDC4C-EC2F-7874-5449-93CCF3FEE777}"/>
              </a:ext>
            </a:extLst>
          </p:cNvPr>
          <p:cNvSpPr/>
          <p:nvPr/>
        </p:nvSpPr>
        <p:spPr>
          <a:xfrm>
            <a:off x="1431183" y="4788195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6A30E3-9980-15D7-9925-92F4C6F9D28C}"/>
              </a:ext>
            </a:extLst>
          </p:cNvPr>
          <p:cNvSpPr/>
          <p:nvPr/>
        </p:nvSpPr>
        <p:spPr>
          <a:xfrm>
            <a:off x="1521252" y="5468818"/>
            <a:ext cx="1440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C61038-A603-B52F-C9F6-5CAAF9347FC6}"/>
                  </a:ext>
                </a:extLst>
              </p:cNvPr>
              <p:cNvSpPr txBox="1"/>
              <p:nvPr/>
            </p:nvSpPr>
            <p:spPr bwMode="auto">
              <a:xfrm>
                <a:off x="505008" y="3887083"/>
                <a:ext cx="536280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第一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激發態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就是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一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電子跳到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次低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的能態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C61038-A603-B52F-C9F6-5CAAF9347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008" y="3887083"/>
                <a:ext cx="5362805" cy="369332"/>
              </a:xfrm>
              <a:prstGeom prst="rect">
                <a:avLst/>
              </a:prstGeom>
              <a:blipFill>
                <a:blip r:embed="rId5"/>
                <a:stretch>
                  <a:fillRect l="-943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C:\Users\Chia-Hung Chang\Downloads\Data\Knight\Media\Chapter42\Images\42_17Figurea-F.jpg">
            <a:extLst>
              <a:ext uri="{FF2B5EF4-FFF2-40B4-BE49-F238E27FC236}">
                <a16:creationId xmlns:a16="http://schemas.microsoft.com/office/drawing/2014/main" id="{D0F16C92-C50A-9F22-48FA-DA4C4AE57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9"/>
          <a:stretch>
            <a:fillRect/>
          </a:stretch>
        </p:blipFill>
        <p:spPr bwMode="auto">
          <a:xfrm>
            <a:off x="540202" y="1688545"/>
            <a:ext cx="1721465" cy="178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D67616-17B4-918D-ACE1-50E850C2DEBC}"/>
                  </a:ext>
                </a:extLst>
              </p:cNvPr>
              <p:cNvSpPr txBox="1"/>
              <p:nvPr/>
            </p:nvSpPr>
            <p:spPr bwMode="auto">
              <a:xfrm>
                <a:off x="2509428" y="3019315"/>
                <a:ext cx="109485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−108.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8 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eV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D67616-17B4-918D-ACE1-50E850C2D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9428" y="3019315"/>
                <a:ext cx="1094852" cy="276999"/>
              </a:xfrm>
              <a:prstGeom prst="rect">
                <a:avLst/>
              </a:prstGeom>
              <a:blipFill>
                <a:blip r:embed="rId6"/>
                <a:stretch>
                  <a:fillRect l="-1149" t="-4348" r="-4598" b="-347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FCD646-19CC-7A23-AFF7-3786FA5AFDC9}"/>
                  </a:ext>
                </a:extLst>
              </p:cNvPr>
              <p:cNvSpPr txBox="1"/>
              <p:nvPr/>
            </p:nvSpPr>
            <p:spPr bwMode="auto">
              <a:xfrm>
                <a:off x="2451071" y="5191819"/>
                <a:ext cx="240610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54.4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−13.6=−68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eV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FCD646-19CC-7A23-AFF7-3786FA5AF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1071" y="5191819"/>
                <a:ext cx="2406108" cy="276999"/>
              </a:xfrm>
              <a:prstGeom prst="rect">
                <a:avLst/>
              </a:prstGeom>
              <a:blipFill>
                <a:blip r:embed="rId7"/>
                <a:stretch>
                  <a:fillRect t="-4348" r="-1571" b="-391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>
            <a:extLst>
              <a:ext uri="{FF2B5EF4-FFF2-40B4-BE49-F238E27FC236}">
                <a16:creationId xmlns:a16="http://schemas.microsoft.com/office/drawing/2014/main" id="{EE3FF5EC-1E60-6DEA-EECF-4545D57FBF86}"/>
              </a:ext>
            </a:extLst>
          </p:cNvPr>
          <p:cNvSpPr/>
          <p:nvPr/>
        </p:nvSpPr>
        <p:spPr>
          <a:xfrm>
            <a:off x="7186499" y="6106989"/>
            <a:ext cx="216024" cy="2451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4ED4399A-7CEC-4D41-ECB0-D9887EC1361A}"/>
              </a:ext>
            </a:extLst>
          </p:cNvPr>
          <p:cNvSpPr/>
          <p:nvPr/>
        </p:nvSpPr>
        <p:spPr>
          <a:xfrm>
            <a:off x="7163618" y="3866335"/>
            <a:ext cx="216024" cy="2451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E35F77-F5F0-8BEB-320D-EF53434EEEB2}"/>
                  </a:ext>
                </a:extLst>
              </p:cNvPr>
              <p:cNvSpPr txBox="1"/>
              <p:nvPr/>
            </p:nvSpPr>
            <p:spPr bwMode="auto">
              <a:xfrm>
                <a:off x="482058" y="421317"/>
                <a:ext cx="44644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氦原子有兩個電子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E35F77-F5F0-8BEB-320D-EF53434EE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058" y="421317"/>
                <a:ext cx="4464496" cy="369332"/>
              </a:xfrm>
              <a:prstGeom prst="rect">
                <a:avLst/>
              </a:prstGeom>
              <a:blipFill>
                <a:blip r:embed="rId8"/>
                <a:stretch>
                  <a:fillRect l="-85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2C84F5-4D98-322B-5D88-3A21EE747193}"/>
                  </a:ext>
                </a:extLst>
              </p:cNvPr>
              <p:cNvSpPr txBox="1"/>
              <p:nvPr/>
            </p:nvSpPr>
            <p:spPr bwMode="auto">
              <a:xfrm>
                <a:off x="6045774" y="6102947"/>
                <a:ext cx="109485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−108.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8 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eV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2C84F5-4D98-322B-5D88-3A21EE747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5774" y="6102947"/>
                <a:ext cx="1094852" cy="276999"/>
              </a:xfrm>
              <a:prstGeom prst="rect">
                <a:avLst/>
              </a:prstGeom>
              <a:blipFill>
                <a:blip r:embed="rId9"/>
                <a:stretch>
                  <a:fillRect l="-1149" t="-4348" r="-3448" b="-347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2D31026-7259-CF09-069D-388A53A30F85}"/>
                  </a:ext>
                </a:extLst>
              </p:cNvPr>
              <p:cNvSpPr txBox="1"/>
              <p:nvPr/>
            </p:nvSpPr>
            <p:spPr bwMode="auto">
              <a:xfrm>
                <a:off x="6332233" y="3828761"/>
                <a:ext cx="79028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−68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eV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2D31026-7259-CF09-069D-388A53A30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2233" y="3828761"/>
                <a:ext cx="790280" cy="276999"/>
              </a:xfrm>
              <a:prstGeom prst="rect">
                <a:avLst/>
              </a:prstGeom>
              <a:blipFill>
                <a:blip r:embed="rId10"/>
                <a:stretch>
                  <a:fillRect l="-1587" t="-8696" r="-6349" b="-347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588D09-9375-36D9-5296-5FD84B2E759D}"/>
                  </a:ext>
                </a:extLst>
              </p:cNvPr>
              <p:cNvSpPr txBox="1"/>
              <p:nvPr/>
            </p:nvSpPr>
            <p:spPr bwMode="auto">
              <a:xfrm>
                <a:off x="6174015" y="3104920"/>
                <a:ext cx="96661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−54.4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eV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588D09-9375-36D9-5296-5FD84B2E7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4015" y="3104920"/>
                <a:ext cx="966611" cy="276999"/>
              </a:xfrm>
              <a:prstGeom prst="rect">
                <a:avLst/>
              </a:prstGeom>
              <a:blipFill>
                <a:blip r:embed="rId11"/>
                <a:stretch>
                  <a:fillRect l="-1299" t="-8696" r="-3896" b="-347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>
            <a:extLst>
              <a:ext uri="{FF2B5EF4-FFF2-40B4-BE49-F238E27FC236}">
                <a16:creationId xmlns:a16="http://schemas.microsoft.com/office/drawing/2014/main" id="{CA4FA6AC-0861-F002-5B36-32E1F80BD503}"/>
              </a:ext>
            </a:extLst>
          </p:cNvPr>
          <p:cNvSpPr/>
          <p:nvPr/>
        </p:nvSpPr>
        <p:spPr>
          <a:xfrm>
            <a:off x="7162858" y="3107246"/>
            <a:ext cx="216024" cy="2451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36ED15-255A-1A42-EE9D-6FC54B690872}"/>
                  </a:ext>
                </a:extLst>
              </p:cNvPr>
              <p:cNvSpPr txBox="1"/>
              <p:nvPr/>
            </p:nvSpPr>
            <p:spPr bwMode="auto">
              <a:xfrm>
                <a:off x="3480010" y="397528"/>
                <a:ext cx="1642409" cy="39312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36ED15-255A-1A42-EE9D-6FC54B690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0010" y="397528"/>
                <a:ext cx="1642409" cy="3931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04D8FA1-0E6F-6B71-C042-2F7FBC76DB15}"/>
                  </a:ext>
                </a:extLst>
              </p:cNvPr>
              <p:cNvSpPr txBox="1"/>
              <p:nvPr/>
            </p:nvSpPr>
            <p:spPr bwMode="auto">
              <a:xfrm>
                <a:off x="515063" y="6228398"/>
                <a:ext cx="49878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注意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能態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比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能量還高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04D8FA1-0E6F-6B71-C042-2F7FBC76D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5063" y="6228398"/>
                <a:ext cx="4987872" cy="369332"/>
              </a:xfrm>
              <a:prstGeom prst="rect">
                <a:avLst/>
              </a:prstGeom>
              <a:blipFill>
                <a:blip r:embed="rId14"/>
                <a:stretch>
                  <a:fillRect l="-101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00E516BC-BAE1-A60D-AB1B-B1111E508550}"/>
              </a:ext>
            </a:extLst>
          </p:cNvPr>
          <p:cNvSpPr txBox="1"/>
          <p:nvPr/>
        </p:nvSpPr>
        <p:spPr bwMode="auto">
          <a:xfrm>
            <a:off x="4114800" y="2748775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063E31-3F0C-4290-B25A-622083051611}"/>
                  </a:ext>
                </a:extLst>
              </p:cNvPr>
              <p:cNvSpPr txBox="1"/>
              <p:nvPr/>
            </p:nvSpPr>
            <p:spPr bwMode="auto">
              <a:xfrm>
                <a:off x="498073" y="797050"/>
                <a:ext cx="55787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cs typeface="Times New Roman" pitchFamily="18" charset="0"/>
                  </a:rPr>
                  <a:t>整個氦原子的能量則可以兩個量子數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標記</m:t>
                    </m:r>
                  </m:oMath>
                </a14:m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063E31-3F0C-4290-B25A-622083051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073" y="797050"/>
                <a:ext cx="5578710" cy="369332"/>
              </a:xfrm>
              <a:prstGeom prst="rect">
                <a:avLst/>
              </a:prstGeom>
              <a:blipFill>
                <a:blip r:embed="rId15"/>
                <a:stretch>
                  <a:fillRect l="-909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70E8071D-6C9E-B07A-326D-E5C0CE84B282}"/>
              </a:ext>
            </a:extLst>
          </p:cNvPr>
          <p:cNvSpPr txBox="1"/>
          <p:nvPr/>
        </p:nvSpPr>
        <p:spPr bwMode="auto">
          <a:xfrm>
            <a:off x="6877336" y="0"/>
            <a:ext cx="21976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雙電子氦原子能量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197F95-FE97-2DF2-3227-7E7D4F0F7403}"/>
              </a:ext>
            </a:extLst>
          </p:cNvPr>
          <p:cNvSpPr txBox="1"/>
          <p:nvPr/>
        </p:nvSpPr>
        <p:spPr bwMode="auto">
          <a:xfrm>
            <a:off x="2295600" y="1683352"/>
            <a:ext cx="3500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氦原子核旁單一電子能量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428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C42A1D-C6AA-8D28-AB0D-F8FB83707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0" r="18817" b="5989"/>
          <a:stretch/>
        </p:blipFill>
        <p:spPr>
          <a:xfrm>
            <a:off x="62513" y="188640"/>
            <a:ext cx="1944216" cy="6159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31EA33-64CA-5727-3863-2F2340D853B3}"/>
                  </a:ext>
                </a:extLst>
              </p:cNvPr>
              <p:cNvSpPr txBox="1"/>
              <p:nvPr/>
            </p:nvSpPr>
            <p:spPr bwMode="auto">
              <a:xfrm>
                <a:off x="2173148" y="393335"/>
                <a:ext cx="4271060" cy="3693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Ground 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State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1,1</m:t>
                        </m:r>
                      </m:e>
                    </m:d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的波函數、包括自旋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31EA33-64CA-5727-3863-2F2340D85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3148" y="393335"/>
                <a:ext cx="4271060" cy="369332"/>
              </a:xfrm>
              <a:prstGeom prst="rect">
                <a:avLst/>
              </a:prstGeom>
              <a:blipFill>
                <a:blip r:embed="rId3"/>
                <a:stretch>
                  <a:fillRect l="-888" t="-6452" r="-296" b="-19355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17D81C-D5F1-4EF4-BCCC-F4599F049495}"/>
                  </a:ext>
                </a:extLst>
              </p:cNvPr>
              <p:cNvSpPr txBox="1"/>
              <p:nvPr/>
            </p:nvSpPr>
            <p:spPr bwMode="auto">
              <a:xfrm>
                <a:off x="2159090" y="1292927"/>
                <a:ext cx="50405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空間波函數就是兩個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1,0,0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波函數的乘積：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17D81C-D5F1-4EF4-BCCC-F4599F049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9090" y="1292927"/>
                <a:ext cx="5040560" cy="369332"/>
              </a:xfrm>
              <a:prstGeom prst="rect">
                <a:avLst/>
              </a:prstGeom>
              <a:blipFill>
                <a:blip r:embed="rId4"/>
                <a:stretch>
                  <a:fillRect l="-754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2F4B063-E503-B425-7BCC-21AEC55CFDC8}"/>
              </a:ext>
            </a:extLst>
          </p:cNvPr>
          <p:cNvSpPr txBox="1"/>
          <p:nvPr/>
        </p:nvSpPr>
        <p:spPr bwMode="auto">
          <a:xfrm>
            <a:off x="2173390" y="1670596"/>
            <a:ext cx="6516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電子應該一個自旋向上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、一個自旋向下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因此自然的猜想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Chia-Hung Chang\Downloads\Data\Knight\Media\Chapter42\Images\42_17Figurea-F.jpg">
            <a:extLst>
              <a:ext uri="{FF2B5EF4-FFF2-40B4-BE49-F238E27FC236}">
                <a16:creationId xmlns:a16="http://schemas.microsoft.com/office/drawing/2014/main" id="{E82D3FD4-A3A4-9D18-FBB0-F3577E16B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3"/>
          <a:stretch/>
        </p:blipFill>
        <p:spPr bwMode="auto">
          <a:xfrm>
            <a:off x="7199650" y="291294"/>
            <a:ext cx="1348164" cy="137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D5E6DF-6E14-5A5D-523D-4F06055B8A0D}"/>
                  </a:ext>
                </a:extLst>
              </p:cNvPr>
              <p:cNvSpPr txBox="1"/>
              <p:nvPr/>
            </p:nvSpPr>
            <p:spPr bwMode="auto">
              <a:xfrm>
                <a:off x="2166959" y="888612"/>
                <a:ext cx="548889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兩個電子都處於最低能量的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GB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=1,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態。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D5E6DF-6E14-5A5D-523D-4F06055B8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6959" y="888612"/>
                <a:ext cx="5488890" cy="369332"/>
              </a:xfrm>
              <a:prstGeom prst="rect">
                <a:avLst/>
              </a:prstGeom>
              <a:blipFill>
                <a:blip r:embed="rId6"/>
                <a:stretch>
                  <a:fillRect l="-924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7F087F-9C11-15AC-D188-FEA22D53C75A}"/>
                  </a:ext>
                </a:extLst>
              </p:cNvPr>
              <p:cNvSpPr txBox="1"/>
              <p:nvPr/>
            </p:nvSpPr>
            <p:spPr bwMode="auto">
              <a:xfrm>
                <a:off x="2245114" y="2493453"/>
                <a:ext cx="4355359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𝜙</m:t>
                      </m:r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100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100</m:t>
                          </m:r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7F087F-9C11-15AC-D188-FEA22D53C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5114" y="2493453"/>
                <a:ext cx="4355359" cy="276999"/>
              </a:xfrm>
              <a:prstGeom prst="rect">
                <a:avLst/>
              </a:prstGeom>
              <a:blipFill>
                <a:blip r:embed="rId7"/>
                <a:stretch>
                  <a:fillRect l="-1163" t="-168182" r="-6395" b="-2454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863D492-41B3-06CA-7EF2-9F02B2401DA2}"/>
              </a:ext>
            </a:extLst>
          </p:cNvPr>
          <p:cNvSpPr txBox="1"/>
          <p:nvPr/>
        </p:nvSpPr>
        <p:spPr bwMode="auto">
          <a:xfrm>
            <a:off x="2159090" y="2863193"/>
            <a:ext cx="44644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但這個波函數顯然不是反對稱的！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C99C3962-4DB0-A7E6-4128-2D9EF733F303}"/>
              </a:ext>
            </a:extLst>
          </p:cNvPr>
          <p:cNvSpPr/>
          <p:nvPr/>
        </p:nvSpPr>
        <p:spPr>
          <a:xfrm>
            <a:off x="539552" y="5906263"/>
            <a:ext cx="216024" cy="22429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6379F7-E7AD-B5DA-FBEE-485C377A3667}"/>
              </a:ext>
            </a:extLst>
          </p:cNvPr>
          <p:cNvSpPr txBox="1"/>
          <p:nvPr/>
        </p:nvSpPr>
        <p:spPr bwMode="auto">
          <a:xfrm>
            <a:off x="2159480" y="3284478"/>
            <a:ext cx="4622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這裏空間波函數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兩個粒子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互換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對稱的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，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B92089-3A43-BA70-1164-0C82CEA38E6D}"/>
              </a:ext>
            </a:extLst>
          </p:cNvPr>
          <p:cNvSpPr txBox="1"/>
          <p:nvPr/>
        </p:nvSpPr>
        <p:spPr bwMode="auto">
          <a:xfrm>
            <a:off x="2166959" y="4231564"/>
            <a:ext cx="47283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我們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必須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反對稱化自旋的部分！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29">
                <a:extLst>
                  <a:ext uri="{FF2B5EF4-FFF2-40B4-BE49-F238E27FC236}">
                    <a16:creationId xmlns:a16="http://schemas.microsoft.com/office/drawing/2014/main" id="{249616A6-17C7-1670-39C8-1B51C4985E2B}"/>
                  </a:ext>
                </a:extLst>
              </p:cNvPr>
              <p:cNvSpPr txBox="1"/>
              <p:nvPr/>
            </p:nvSpPr>
            <p:spPr bwMode="auto">
              <a:xfrm>
                <a:off x="5713914" y="4195572"/>
                <a:ext cx="2469677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↑↓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文字方塊 29">
                <a:extLst>
                  <a:ext uri="{FF2B5EF4-FFF2-40B4-BE49-F238E27FC236}">
                    <a16:creationId xmlns:a16="http://schemas.microsoft.com/office/drawing/2014/main" id="{249616A6-17C7-1670-39C8-1B51C4985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3914" y="4195572"/>
                <a:ext cx="2469677" cy="664606"/>
              </a:xfrm>
              <a:prstGeom prst="rect">
                <a:avLst/>
              </a:prstGeom>
              <a:blipFill>
                <a:blip r:embed="rId8"/>
                <a:stretch>
                  <a:fillRect l="-10714" t="-41509" r="-3571" b="-71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29">
                <a:extLst>
                  <a:ext uri="{FF2B5EF4-FFF2-40B4-BE49-F238E27FC236}">
                    <a16:creationId xmlns:a16="http://schemas.microsoft.com/office/drawing/2014/main" id="{EBFFCB3A-B895-A6E9-A208-C9040E7D7854}"/>
                  </a:ext>
                </a:extLst>
              </p:cNvPr>
              <p:cNvSpPr txBox="1"/>
              <p:nvPr/>
            </p:nvSpPr>
            <p:spPr bwMode="auto">
              <a:xfrm>
                <a:off x="2241131" y="3740025"/>
                <a:ext cx="3472783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反對稱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空間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對稱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自旋反對稱</m:t>
                      </m:r>
                    </m:oMath>
                  </m:oMathPara>
                </a14:m>
                <a:endParaRPr lang="zh-TW" altLang="en-US" dirty="0">
                  <a:latin typeface="PMingLiU" panose="02020500000000000000" pitchFamily="18" charset="-120"/>
                  <a:ea typeface="PMingLiU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7" name="文字方塊 29">
                <a:extLst>
                  <a:ext uri="{FF2B5EF4-FFF2-40B4-BE49-F238E27FC236}">
                    <a16:creationId xmlns:a16="http://schemas.microsoft.com/office/drawing/2014/main" id="{EBFFCB3A-B895-A6E9-A208-C9040E7D7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1131" y="3740025"/>
                <a:ext cx="3472783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29">
                <a:extLst>
                  <a:ext uri="{FF2B5EF4-FFF2-40B4-BE49-F238E27FC236}">
                    <a16:creationId xmlns:a16="http://schemas.microsoft.com/office/drawing/2014/main" id="{D4DA0D5C-A225-25A9-22E2-B714EA994AD7}"/>
                  </a:ext>
                </a:extLst>
              </p:cNvPr>
              <p:cNvSpPr txBox="1"/>
              <p:nvPr/>
            </p:nvSpPr>
            <p:spPr bwMode="auto">
              <a:xfrm>
                <a:off x="2166959" y="5105629"/>
                <a:ext cx="3779217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2" name="文字方塊 29">
                <a:extLst>
                  <a:ext uri="{FF2B5EF4-FFF2-40B4-BE49-F238E27FC236}">
                    <a16:creationId xmlns:a16="http://schemas.microsoft.com/office/drawing/2014/main" id="{D4DA0D5C-A225-25A9-22E2-B714EA994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6959" y="5105629"/>
                <a:ext cx="3779217" cy="664606"/>
              </a:xfrm>
              <a:prstGeom prst="rect">
                <a:avLst/>
              </a:prstGeom>
              <a:blipFill>
                <a:blip r:embed="rId10"/>
                <a:stretch>
                  <a:fillRect t="-43396" r="-3344" b="-71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6B45CEA-5A69-A5C1-B89F-74C7E027CCA7}"/>
                  </a:ext>
                </a:extLst>
              </p:cNvPr>
              <p:cNvSpPr txBox="1"/>
              <p:nvPr/>
            </p:nvSpPr>
            <p:spPr bwMode="auto">
              <a:xfrm>
                <a:off x="6333913" y="3338097"/>
                <a:ext cx="1895134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100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100</m:t>
                          </m:r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6B45CEA-5A69-A5C1-B89F-74C7E027C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3913" y="3338097"/>
                <a:ext cx="1895134" cy="276999"/>
              </a:xfrm>
              <a:prstGeom prst="rect">
                <a:avLst/>
              </a:prstGeom>
              <a:blipFill>
                <a:blip r:embed="rId11"/>
                <a:stretch>
                  <a:fillRect l="-3333" t="-36364" b="-363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F27D74C-C27D-B4D1-F54C-8A4D4386DAC9}"/>
              </a:ext>
            </a:extLst>
          </p:cNvPr>
          <p:cNvSpPr txBox="1"/>
          <p:nvPr/>
        </p:nvSpPr>
        <p:spPr bwMode="auto">
          <a:xfrm>
            <a:off x="2173390" y="2062270"/>
            <a:ext cx="7011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能量中不包含自旋，因此總波函數等於空間波函數乘上自旋狀態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138007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 animBg="1"/>
      <p:bldP spid="37" grpId="0" animBg="1"/>
      <p:bldP spid="42" grpId="0" animBg="1"/>
      <p:bldP spid="4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hia-Hung Chang\Downloads\Data\Knight\Media\Chapter42\Images\42_17Figurea-F.jpg">
            <a:extLst>
              <a:ext uri="{FF2B5EF4-FFF2-40B4-BE49-F238E27FC236}">
                <a16:creationId xmlns:a16="http://schemas.microsoft.com/office/drawing/2014/main" id="{E82D3FD4-A3A4-9D18-FBB0-F3577E16B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4" y="291945"/>
            <a:ext cx="2782998" cy="159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58D804-C7F2-8379-56E3-CA2F160D1536}"/>
                  </a:ext>
                </a:extLst>
              </p:cNvPr>
              <p:cNvSpPr txBox="1"/>
              <p:nvPr/>
            </p:nvSpPr>
            <p:spPr bwMode="auto">
              <a:xfrm>
                <a:off x="3320697" y="2482477"/>
                <a:ext cx="5515036" cy="57227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𝜙</m:t>
                      </m:r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100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100</m:t>
                          </m:r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58D804-C7F2-8379-56E3-CA2F160D1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0697" y="2482477"/>
                <a:ext cx="5515036" cy="572273"/>
              </a:xfrm>
              <a:prstGeom prst="rect">
                <a:avLst/>
              </a:prstGeom>
              <a:blipFill>
                <a:blip r:embed="rId3"/>
                <a:stretch>
                  <a:fillRect l="-920" t="-56522" r="-3218" b="-891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1F53423-393D-3732-7F79-0D44772C7F78}"/>
              </a:ext>
            </a:extLst>
          </p:cNvPr>
          <p:cNvSpPr txBox="1"/>
          <p:nvPr/>
        </p:nvSpPr>
        <p:spPr bwMode="auto">
          <a:xfrm>
            <a:off x="3295723" y="1972054"/>
            <a:ext cx="3546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因此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基態總波函數應該寫成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F8BA09-A2A9-7D1D-CCCE-7C7B4B62FF7C}"/>
              </a:ext>
            </a:extLst>
          </p:cNvPr>
          <p:cNvSpPr txBox="1"/>
          <p:nvPr/>
        </p:nvSpPr>
        <p:spPr bwMode="auto">
          <a:xfrm>
            <a:off x="3320697" y="3168330"/>
            <a:ext cx="5990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注意這適用於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其他任何一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個態填入兩個電子的情況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BBD26D-68C6-C609-8FFF-A807DF610FF9}"/>
              </a:ext>
            </a:extLst>
          </p:cNvPr>
          <p:cNvSpPr txBox="1"/>
          <p:nvPr/>
        </p:nvSpPr>
        <p:spPr bwMode="auto">
          <a:xfrm>
            <a:off x="3299349" y="3582758"/>
            <a:ext cx="6012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兩個電子不只要自旋一上一下，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自旋狀態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得是反對稱的</a:t>
            </a:r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pic>
        <p:nvPicPr>
          <p:cNvPr id="28" name="Picture 4" descr="C:\Users\Chia-Hung Chang\Downloads\Data\Knight\Media\Chapter42\Images\42_21Figure-F.jpg">
            <a:extLst>
              <a:ext uri="{FF2B5EF4-FFF2-40B4-BE49-F238E27FC236}">
                <a16:creationId xmlns:a16="http://schemas.microsoft.com/office/drawing/2014/main" id="{E6474308-7853-F312-8507-3DF2D6379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37" y="2000190"/>
            <a:ext cx="2672589" cy="198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91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EB97532-E502-2D7E-DFE0-04D8FACABEA5}"/>
                  </a:ext>
                </a:extLst>
              </p:cNvPr>
              <p:cNvSpPr txBox="1"/>
              <p:nvPr/>
            </p:nvSpPr>
            <p:spPr bwMode="auto">
              <a:xfrm>
                <a:off x="1960436" y="3786057"/>
                <a:ext cx="5323159" cy="66460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100</m:t>
                              </m:r>
                            </m:sub>
                          </m:sSub>
                          <m:d>
                            <m:d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𝑙𝑚</m:t>
                              </m:r>
                            </m:sub>
                          </m:sSub>
                          <m:d>
                            <m:d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100</m:t>
                              </m:r>
                            </m:sub>
                          </m:sSub>
                          <m:d>
                            <m:d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𝑙𝑚</m:t>
                              </m:r>
                            </m:sub>
                          </m:sSub>
                          <m:d>
                            <m:d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EB97532-E502-2D7E-DFE0-04D8FACAB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0436" y="3786057"/>
                <a:ext cx="5323159" cy="664606"/>
              </a:xfrm>
              <a:prstGeom prst="rect">
                <a:avLst/>
              </a:prstGeom>
              <a:blipFill>
                <a:blip r:embed="rId2"/>
                <a:stretch>
                  <a:fillRect l="-2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30C42A1D-C6AA-8D28-AB0D-F8FB837074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817"/>
          <a:stretch/>
        </p:blipFill>
        <p:spPr>
          <a:xfrm>
            <a:off x="25199" y="44624"/>
            <a:ext cx="1944216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31EA33-64CA-5727-3863-2F2340D853B3}"/>
                  </a:ext>
                </a:extLst>
              </p:cNvPr>
              <p:cNvSpPr txBox="1"/>
              <p:nvPr/>
            </p:nvSpPr>
            <p:spPr bwMode="auto">
              <a:xfrm>
                <a:off x="2386525" y="1113416"/>
                <a:ext cx="4226166" cy="3693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Excited State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的波函數、包括自旋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31EA33-64CA-5727-3863-2F2340D85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6525" y="1113416"/>
                <a:ext cx="4226166" cy="369332"/>
              </a:xfrm>
              <a:prstGeom prst="rect">
                <a:avLst/>
              </a:prstGeom>
              <a:blipFill>
                <a:blip r:embed="rId4"/>
                <a:stretch>
                  <a:fillRect l="-1194" t="-6452" b="-19355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9">
                <a:extLst>
                  <a:ext uri="{FF2B5EF4-FFF2-40B4-BE49-F238E27FC236}">
                    <a16:creationId xmlns:a16="http://schemas.microsoft.com/office/drawing/2014/main" id="{C54DC59B-CC11-BFDE-CD0C-FCC63DFAF85D}"/>
                  </a:ext>
                </a:extLst>
              </p:cNvPr>
              <p:cNvSpPr txBox="1"/>
              <p:nvPr/>
            </p:nvSpPr>
            <p:spPr bwMode="auto">
              <a:xfrm>
                <a:off x="7274616" y="3786057"/>
                <a:ext cx="1816161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文字方塊 29">
                <a:extLst>
                  <a:ext uri="{FF2B5EF4-FFF2-40B4-BE49-F238E27FC236}">
                    <a16:creationId xmlns:a16="http://schemas.microsoft.com/office/drawing/2014/main" id="{C54DC59B-CC11-BFDE-CD0C-FCC63DFAF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74616" y="3786057"/>
                <a:ext cx="1816161" cy="664606"/>
              </a:xfrm>
              <a:prstGeom prst="rect">
                <a:avLst/>
              </a:prstGeom>
              <a:blipFill>
                <a:blip r:embed="rId5"/>
                <a:stretch>
                  <a:fillRect t="-43396" r="-4861" b="-71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CF811F3-5696-D1F4-E69A-329F22F6B1C6}"/>
              </a:ext>
            </a:extLst>
          </p:cNvPr>
          <p:cNvSpPr txBox="1"/>
          <p:nvPr/>
        </p:nvSpPr>
        <p:spPr bwMode="auto">
          <a:xfrm>
            <a:off x="2367624" y="2037785"/>
            <a:ext cx="68234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但總波函數還是需要滿足反對稱性。最容易的做法是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B89BDA-BA6F-2963-6CA7-AF0FBD8BE771}"/>
              </a:ext>
            </a:extLst>
          </p:cNvPr>
          <p:cNvSpPr txBox="1"/>
          <p:nvPr/>
        </p:nvSpPr>
        <p:spPr bwMode="auto">
          <a:xfrm>
            <a:off x="2386525" y="2477600"/>
            <a:ext cx="63913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空間波函數與自旋波函數，必須一個是對稱，一個是反對稱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BA893E-C606-A492-E252-C485E5E4A0DD}"/>
              </a:ext>
            </a:extLst>
          </p:cNvPr>
          <p:cNvSpPr/>
          <p:nvPr/>
        </p:nvSpPr>
        <p:spPr>
          <a:xfrm>
            <a:off x="4932040" y="3812088"/>
            <a:ext cx="288032" cy="664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E290FD-4C68-DD90-A628-B4ADC3B202AD}"/>
              </a:ext>
            </a:extLst>
          </p:cNvPr>
          <p:cNvSpPr txBox="1"/>
          <p:nvPr/>
        </p:nvSpPr>
        <p:spPr bwMode="auto">
          <a:xfrm>
            <a:off x="2386525" y="1571178"/>
            <a:ext cx="6929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現在空間波函數是兩個不同波函數的乘積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，！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29">
                <a:extLst>
                  <a:ext uri="{FF2B5EF4-FFF2-40B4-BE49-F238E27FC236}">
                    <a16:creationId xmlns:a16="http://schemas.microsoft.com/office/drawing/2014/main" id="{E24A3BAF-3D75-7038-6ABE-1756D9603CFE}"/>
                  </a:ext>
                </a:extLst>
              </p:cNvPr>
              <p:cNvSpPr txBox="1"/>
              <p:nvPr/>
            </p:nvSpPr>
            <p:spPr bwMode="auto">
              <a:xfrm>
                <a:off x="2386525" y="3263765"/>
                <a:ext cx="3472783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反對稱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空間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對稱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自旋反對稱</m:t>
                      </m:r>
                    </m:oMath>
                  </m:oMathPara>
                </a14:m>
                <a:endParaRPr lang="zh-TW" altLang="en-US" dirty="0">
                  <a:latin typeface="PMingLiU" panose="02020500000000000000" pitchFamily="18" charset="-120"/>
                  <a:ea typeface="PMingLiU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6" name="文字方塊 29">
                <a:extLst>
                  <a:ext uri="{FF2B5EF4-FFF2-40B4-BE49-F238E27FC236}">
                    <a16:creationId xmlns:a16="http://schemas.microsoft.com/office/drawing/2014/main" id="{E24A3BAF-3D75-7038-6ABE-1756D9603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6525" y="3263765"/>
                <a:ext cx="3472783" cy="369332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>
            <a:extLst>
              <a:ext uri="{FF2B5EF4-FFF2-40B4-BE49-F238E27FC236}">
                <a16:creationId xmlns:a16="http://schemas.microsoft.com/office/drawing/2014/main" id="{A3788AB6-43E0-E2C6-D1ED-8E5413690861}"/>
              </a:ext>
            </a:extLst>
          </p:cNvPr>
          <p:cNvSpPr/>
          <p:nvPr/>
        </p:nvSpPr>
        <p:spPr>
          <a:xfrm>
            <a:off x="539552" y="3699940"/>
            <a:ext cx="216024" cy="22429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899632-6990-FCAB-6478-1FECA9FA4983}"/>
              </a:ext>
            </a:extLst>
          </p:cNvPr>
          <p:cNvSpPr txBox="1"/>
          <p:nvPr/>
        </p:nvSpPr>
        <p:spPr bwMode="auto">
          <a:xfrm>
            <a:off x="6084167" y="3284984"/>
            <a:ext cx="1616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類似基態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pic>
        <p:nvPicPr>
          <p:cNvPr id="5" name="Picture 2" descr="http://homework.uoregon.edu/pub/class/155/trap02a.jpg">
            <a:extLst>
              <a:ext uri="{FF2B5EF4-FFF2-40B4-BE49-F238E27FC236}">
                <a16:creationId xmlns:a16="http://schemas.microsoft.com/office/drawing/2014/main" id="{504354FE-2B09-2746-9462-A9378D8C8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0" t="80502" r="1724" b="436"/>
          <a:stretch/>
        </p:blipFill>
        <p:spPr bwMode="auto">
          <a:xfrm>
            <a:off x="7525259" y="4593441"/>
            <a:ext cx="1252647" cy="99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5D5640-F884-F957-A5B3-50DA27CE4340}"/>
              </a:ext>
            </a:extLst>
          </p:cNvPr>
          <p:cNvSpPr/>
          <p:nvPr/>
        </p:nvSpPr>
        <p:spPr>
          <a:xfrm>
            <a:off x="7984683" y="5015522"/>
            <a:ext cx="793223" cy="540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81E862-4E5F-CEE7-226C-515700FBAD4E}"/>
              </a:ext>
            </a:extLst>
          </p:cNvPr>
          <p:cNvSpPr txBox="1"/>
          <p:nvPr/>
        </p:nvSpPr>
        <p:spPr bwMode="auto">
          <a:xfrm>
            <a:off x="1934457" y="5759415"/>
            <a:ext cx="75602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一反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對稱化的自旋態，事實上是總自旋為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的狀態！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所以稱Singlet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5353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B1007-6540-C935-E895-E223B1A5F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53F46D9-7A53-D427-0A82-B410AF5FCA28}"/>
              </a:ext>
            </a:extLst>
          </p:cNvPr>
          <p:cNvSpPr/>
          <p:nvPr/>
        </p:nvSpPr>
        <p:spPr>
          <a:xfrm>
            <a:off x="7758605" y="3951065"/>
            <a:ext cx="1193711" cy="758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E2C61B-9CCC-9466-A6DE-EA927A10C397}"/>
              </a:ext>
            </a:extLst>
          </p:cNvPr>
          <p:cNvSpPr txBox="1"/>
          <p:nvPr/>
        </p:nvSpPr>
        <p:spPr bwMode="auto">
          <a:xfrm>
            <a:off x="1695579" y="5556260"/>
            <a:ext cx="75602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這三個對稱化的自旋態，事實上是總自旋為1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的狀態！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所以稱Triplet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9FEBEEAF-457A-103E-17C0-F30835AA7692}"/>
                  </a:ext>
                </a:extLst>
              </p:cNvPr>
              <p:cNvSpPr txBox="1"/>
              <p:nvPr/>
            </p:nvSpPr>
            <p:spPr bwMode="auto">
              <a:xfrm>
                <a:off x="7344994" y="2222246"/>
                <a:ext cx="654851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9FEBEEAF-457A-103E-17C0-F30835AA7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44994" y="2222246"/>
                <a:ext cx="654851" cy="369332"/>
              </a:xfrm>
              <a:prstGeom prst="rect">
                <a:avLst/>
              </a:prstGeom>
              <a:blipFill>
                <a:blip r:embed="rId2"/>
                <a:stretch>
                  <a:fillRect l="-40385" t="-110000" r="-28846" b="-16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A3C740CC-F357-3D5A-ED2B-EEC92D54762F}"/>
                  </a:ext>
                </a:extLst>
              </p:cNvPr>
              <p:cNvSpPr txBox="1"/>
              <p:nvPr/>
            </p:nvSpPr>
            <p:spPr bwMode="auto">
              <a:xfrm>
                <a:off x="7349572" y="3386972"/>
                <a:ext cx="576064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A3C740CC-F357-3D5A-ED2B-EEC92D547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49572" y="3386972"/>
                <a:ext cx="576064" cy="369332"/>
              </a:xfrm>
              <a:prstGeom prst="rect">
                <a:avLst/>
              </a:prstGeom>
              <a:blipFill>
                <a:blip r:embed="rId3"/>
                <a:stretch>
                  <a:fillRect l="-52174" t="-106667" r="-39130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29">
                <a:extLst>
                  <a:ext uri="{FF2B5EF4-FFF2-40B4-BE49-F238E27FC236}">
                    <a16:creationId xmlns:a16="http://schemas.microsoft.com/office/drawing/2014/main" id="{A4A7D318-2A49-3F22-6CA5-C334EDC513A1}"/>
                  </a:ext>
                </a:extLst>
              </p:cNvPr>
              <p:cNvSpPr txBox="1"/>
              <p:nvPr/>
            </p:nvSpPr>
            <p:spPr bwMode="auto">
              <a:xfrm>
                <a:off x="7349572" y="2646674"/>
                <a:ext cx="1806979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29">
                <a:extLst>
                  <a:ext uri="{FF2B5EF4-FFF2-40B4-BE49-F238E27FC236}">
                    <a16:creationId xmlns:a16="http://schemas.microsoft.com/office/drawing/2014/main" id="{A4A7D318-2A49-3F22-6CA5-C334EDC51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49572" y="2646674"/>
                <a:ext cx="1806979" cy="664606"/>
              </a:xfrm>
              <a:prstGeom prst="rect">
                <a:avLst/>
              </a:prstGeom>
              <a:blipFill>
                <a:blip r:embed="rId4"/>
                <a:stretch>
                  <a:fillRect t="-41509" r="-4895" b="-71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138A555-4DF4-618D-61B1-5E7632562B50}"/>
              </a:ext>
            </a:extLst>
          </p:cNvPr>
          <p:cNvSpPr txBox="1"/>
          <p:nvPr/>
        </p:nvSpPr>
        <p:spPr bwMode="auto">
          <a:xfrm>
            <a:off x="1667725" y="1306779"/>
            <a:ext cx="68234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空間波函數也可以是反對稱的，那自旋波函數必須是對稱的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DB31C5-2437-9A75-23F7-6AFF0DFDE115}"/>
              </a:ext>
            </a:extLst>
          </p:cNvPr>
          <p:cNvSpPr txBox="1"/>
          <p:nvPr/>
        </p:nvSpPr>
        <p:spPr bwMode="auto">
          <a:xfrm>
            <a:off x="1715407" y="5119150"/>
            <a:ext cx="6471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令人驚訝的：自旋與軌道運動無作用，但卻連鎖在一起！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29">
                <a:extLst>
                  <a:ext uri="{FF2B5EF4-FFF2-40B4-BE49-F238E27FC236}">
                    <a16:creationId xmlns:a16="http://schemas.microsoft.com/office/drawing/2014/main" id="{D71353E4-6DFB-AF13-B33A-BBF3096022C6}"/>
                  </a:ext>
                </a:extLst>
              </p:cNvPr>
              <p:cNvSpPr txBox="1"/>
              <p:nvPr/>
            </p:nvSpPr>
            <p:spPr bwMode="auto">
              <a:xfrm>
                <a:off x="1691680" y="1772150"/>
                <a:ext cx="3472783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反對稱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空間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反對稱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自旋對稱</m:t>
                      </m:r>
                    </m:oMath>
                  </m:oMathPara>
                </a14:m>
                <a:endParaRPr lang="zh-TW" altLang="en-US" dirty="0">
                  <a:latin typeface="PMingLiU" panose="02020500000000000000" pitchFamily="18" charset="-120"/>
                  <a:ea typeface="PMingLiU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7" name="文字方塊 29">
                <a:extLst>
                  <a:ext uri="{FF2B5EF4-FFF2-40B4-BE49-F238E27FC236}">
                    <a16:creationId xmlns:a16="http://schemas.microsoft.com/office/drawing/2014/main" id="{D71353E4-6DFB-AF13-B33A-BBF309602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1772150"/>
                <a:ext cx="3472783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3062337B-5843-D6A9-0D99-ADA565E32E5E}"/>
              </a:ext>
            </a:extLst>
          </p:cNvPr>
          <p:cNvSpPr txBox="1"/>
          <p:nvPr/>
        </p:nvSpPr>
        <p:spPr bwMode="auto">
          <a:xfrm>
            <a:off x="1691680" y="3836482"/>
            <a:ext cx="6840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自旋狀態可以兩個都向上、或向下，也是對稱的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DED0C5-1E01-7758-67F9-58116AB93017}"/>
              </a:ext>
            </a:extLst>
          </p:cNvPr>
          <p:cNvSpPr txBox="1"/>
          <p:nvPr/>
        </p:nvSpPr>
        <p:spPr bwMode="auto">
          <a:xfrm>
            <a:off x="1712051" y="4273592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反對稱條件比不相容原理適用更廣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C2731B-AFF6-E650-D18A-3A34A7577861}"/>
                  </a:ext>
                </a:extLst>
              </p:cNvPr>
              <p:cNvSpPr txBox="1"/>
              <p:nvPr/>
            </p:nvSpPr>
            <p:spPr bwMode="auto">
              <a:xfrm>
                <a:off x="1712051" y="4696371"/>
                <a:ext cx="432048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所以能量較高的激發態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共有三個！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C2731B-AFF6-E650-D18A-3A34A7577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2051" y="4696371"/>
                <a:ext cx="4320480" cy="369332"/>
              </a:xfrm>
              <a:prstGeom prst="rect">
                <a:avLst/>
              </a:prstGeom>
              <a:blipFill>
                <a:blip r:embed="rId6"/>
                <a:stretch>
                  <a:fillRect l="-1170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1E8B7F-056B-3E7D-F679-880D9A436C6B}"/>
                  </a:ext>
                </a:extLst>
              </p:cNvPr>
              <p:cNvSpPr txBox="1"/>
              <p:nvPr/>
            </p:nvSpPr>
            <p:spPr bwMode="auto">
              <a:xfrm>
                <a:off x="1691680" y="2636912"/>
                <a:ext cx="5447619" cy="66460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100</m:t>
                              </m:r>
                            </m:sub>
                          </m:sSub>
                          <m:d>
                            <m:d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𝑙𝑚</m:t>
                              </m:r>
                            </m:sub>
                          </m:sSub>
                          <m:d>
                            <m:d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100</m:t>
                              </m:r>
                            </m:sub>
                          </m:sSub>
                          <m:d>
                            <m:d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𝑙𝑚</m:t>
                              </m:r>
                            </m:sub>
                          </m:sSub>
                          <m:d>
                            <m:d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1E8B7F-056B-3E7D-F679-880D9A436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2636912"/>
                <a:ext cx="5447619" cy="664606"/>
              </a:xfrm>
              <a:prstGeom prst="rect">
                <a:avLst/>
              </a:prstGeom>
              <a:blipFill>
                <a:blip r:embed="rId7"/>
                <a:stretch>
                  <a:fillRect l="-2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9A9D56CF-5D81-6A7A-1D36-46DE0345BFB1}"/>
              </a:ext>
            </a:extLst>
          </p:cNvPr>
          <p:cNvSpPr/>
          <p:nvPr/>
        </p:nvSpPr>
        <p:spPr>
          <a:xfrm>
            <a:off x="4663284" y="2662943"/>
            <a:ext cx="288032" cy="664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47AE79-AC53-379D-AEAD-A0132F8D247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8817"/>
          <a:stretch/>
        </p:blipFill>
        <p:spPr>
          <a:xfrm>
            <a:off x="1542" y="417652"/>
            <a:ext cx="1666183" cy="5877272"/>
          </a:xfrm>
          <a:prstGeom prst="rect">
            <a:avLst/>
          </a:prstGeom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A88D43FF-42D0-4123-8E60-F11BF913FFAA}"/>
              </a:ext>
            </a:extLst>
          </p:cNvPr>
          <p:cNvSpPr/>
          <p:nvPr/>
        </p:nvSpPr>
        <p:spPr>
          <a:xfrm>
            <a:off x="395536" y="3565923"/>
            <a:ext cx="216024" cy="22429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5" name="Picture 2" descr="http://homework.uoregon.edu/pub/class/155/trap02a.jpg">
            <a:extLst>
              <a:ext uri="{FF2B5EF4-FFF2-40B4-BE49-F238E27FC236}">
                <a16:creationId xmlns:a16="http://schemas.microsoft.com/office/drawing/2014/main" id="{E8CAD4FF-AA53-A17B-C4FE-B622EB8F1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0" t="83764" r="1724" b="436"/>
          <a:stretch>
            <a:fillRect/>
          </a:stretch>
        </p:blipFill>
        <p:spPr bwMode="auto">
          <a:xfrm>
            <a:off x="7832732" y="1306779"/>
            <a:ext cx="1252647" cy="82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4B5BF0-5557-BA9A-255D-F19E23FBE96F}"/>
              </a:ext>
            </a:extLst>
          </p:cNvPr>
          <p:cNvSpPr/>
          <p:nvPr/>
        </p:nvSpPr>
        <p:spPr>
          <a:xfrm>
            <a:off x="8292156" y="1559050"/>
            <a:ext cx="793223" cy="540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10" name="Picture 2" descr="http://homework.uoregon.edu/pub/class/155/trap02a.jpg">
            <a:extLst>
              <a:ext uri="{FF2B5EF4-FFF2-40B4-BE49-F238E27FC236}">
                <a16:creationId xmlns:a16="http://schemas.microsoft.com/office/drawing/2014/main" id="{A591852A-5C95-267A-BA04-E3F9EBEAE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0" t="83764" r="20475" b="436"/>
          <a:stretch>
            <a:fillRect/>
          </a:stretch>
        </p:blipFill>
        <p:spPr bwMode="auto">
          <a:xfrm>
            <a:off x="8532441" y="1306779"/>
            <a:ext cx="418136" cy="82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homework.uoregon.edu/pub/class/155/trap02a.jpg">
            <a:extLst>
              <a:ext uri="{FF2B5EF4-FFF2-40B4-BE49-F238E27FC236}">
                <a16:creationId xmlns:a16="http://schemas.microsoft.com/office/drawing/2014/main" id="{13D6BED2-407E-5345-70DD-F61819495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53" t="79593" r="3456" b="9820"/>
          <a:stretch>
            <a:fillRect/>
          </a:stretch>
        </p:blipFill>
        <p:spPr bwMode="auto">
          <a:xfrm>
            <a:off x="8454427" y="3962459"/>
            <a:ext cx="471344" cy="55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://homework.uoregon.edu/pub/class/155/trap02a.jpg">
            <a:extLst>
              <a:ext uri="{FF2B5EF4-FFF2-40B4-BE49-F238E27FC236}">
                <a16:creationId xmlns:a16="http://schemas.microsoft.com/office/drawing/2014/main" id="{2AB813CC-BE17-89F4-F919-74231C619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53" t="79593" r="3456" b="9820"/>
          <a:stretch>
            <a:fillRect/>
          </a:stretch>
        </p:blipFill>
        <p:spPr bwMode="auto">
          <a:xfrm>
            <a:off x="7866111" y="3951065"/>
            <a:ext cx="471344" cy="55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13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/>
      <p:bldP spid="6" grpId="0" animBg="1"/>
      <p:bldP spid="7" grpId="0" animBg="1"/>
      <p:bldP spid="8" grpId="0" animBg="1"/>
      <p:bldP spid="4" grpId="0"/>
      <p:bldP spid="29" grpId="0"/>
      <p:bldP spid="31" grpId="0"/>
      <p:bldP spid="2" grpId="0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C3B1B-AE29-46A0-E64A-1E980AD51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B028756D-5C85-AD6C-38EF-927A6A15C2DE}"/>
                  </a:ext>
                </a:extLst>
              </p:cNvPr>
              <p:cNvSpPr txBox="1"/>
              <p:nvPr/>
            </p:nvSpPr>
            <p:spPr bwMode="auto">
              <a:xfrm>
                <a:off x="6224157" y="4302664"/>
                <a:ext cx="654851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B028756D-5C85-AD6C-38EF-927A6A15C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4157" y="4302664"/>
                <a:ext cx="654851" cy="369332"/>
              </a:xfrm>
              <a:prstGeom prst="rect">
                <a:avLst/>
              </a:prstGeom>
              <a:blipFill>
                <a:blip r:embed="rId2"/>
                <a:stretch>
                  <a:fillRect l="-42308" t="-106667" r="-28846" b="-17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04D13A17-E42E-5487-A254-0E4CC2B5A745}"/>
                  </a:ext>
                </a:extLst>
              </p:cNvPr>
              <p:cNvSpPr txBox="1"/>
              <p:nvPr/>
            </p:nvSpPr>
            <p:spPr bwMode="auto">
              <a:xfrm>
                <a:off x="6228735" y="5467390"/>
                <a:ext cx="576064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04D13A17-E42E-5487-A254-0E4CC2B5A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8735" y="5467390"/>
                <a:ext cx="576064" cy="369332"/>
              </a:xfrm>
              <a:prstGeom prst="rect">
                <a:avLst/>
              </a:prstGeom>
              <a:blipFill>
                <a:blip r:embed="rId3"/>
                <a:stretch>
                  <a:fillRect l="-52174" t="-110000" r="-39130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29">
                <a:extLst>
                  <a:ext uri="{FF2B5EF4-FFF2-40B4-BE49-F238E27FC236}">
                    <a16:creationId xmlns:a16="http://schemas.microsoft.com/office/drawing/2014/main" id="{0D8DE0CC-F09F-8CCA-1D37-88FC46F97A92}"/>
                  </a:ext>
                </a:extLst>
              </p:cNvPr>
              <p:cNvSpPr txBox="1"/>
              <p:nvPr/>
            </p:nvSpPr>
            <p:spPr bwMode="auto">
              <a:xfrm>
                <a:off x="6228735" y="4727092"/>
                <a:ext cx="1806979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29">
                <a:extLst>
                  <a:ext uri="{FF2B5EF4-FFF2-40B4-BE49-F238E27FC236}">
                    <a16:creationId xmlns:a16="http://schemas.microsoft.com/office/drawing/2014/main" id="{0D8DE0CC-F09F-8CCA-1D37-88FC46F97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8735" y="4727092"/>
                <a:ext cx="1806979" cy="664606"/>
              </a:xfrm>
              <a:prstGeom prst="rect">
                <a:avLst/>
              </a:prstGeom>
              <a:blipFill>
                <a:blip r:embed="rId4"/>
                <a:stretch>
                  <a:fillRect t="-43396" r="-4895" b="-71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29">
                <a:extLst>
                  <a:ext uri="{FF2B5EF4-FFF2-40B4-BE49-F238E27FC236}">
                    <a16:creationId xmlns:a16="http://schemas.microsoft.com/office/drawing/2014/main" id="{66886AAB-FACA-04D2-8EAB-22FA20D8C85D}"/>
                  </a:ext>
                </a:extLst>
              </p:cNvPr>
              <p:cNvSpPr txBox="1"/>
              <p:nvPr/>
            </p:nvSpPr>
            <p:spPr bwMode="auto">
              <a:xfrm>
                <a:off x="865891" y="3862330"/>
                <a:ext cx="3472783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反對稱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空間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反對稱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自旋對稱</m:t>
                      </m:r>
                    </m:oMath>
                  </m:oMathPara>
                </a14:m>
                <a:endParaRPr lang="zh-TW" altLang="en-US" dirty="0">
                  <a:latin typeface="PMingLiU" panose="02020500000000000000" pitchFamily="18" charset="-120"/>
                  <a:ea typeface="PMingLiU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7" name="文字方塊 29">
                <a:extLst>
                  <a:ext uri="{FF2B5EF4-FFF2-40B4-BE49-F238E27FC236}">
                    <a16:creationId xmlns:a16="http://schemas.microsoft.com/office/drawing/2014/main" id="{66886AAB-FACA-04D2-8EAB-22FA20D8C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891" y="3862330"/>
                <a:ext cx="3472783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A18D93-B1A2-655C-543F-6C990B744384}"/>
                  </a:ext>
                </a:extLst>
              </p:cNvPr>
              <p:cNvSpPr txBox="1"/>
              <p:nvPr/>
            </p:nvSpPr>
            <p:spPr bwMode="auto">
              <a:xfrm>
                <a:off x="865891" y="4727092"/>
                <a:ext cx="5447619" cy="66460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100</m:t>
                              </m:r>
                            </m:sub>
                          </m:sSub>
                          <m:d>
                            <m:d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𝑙𝑚</m:t>
                              </m:r>
                            </m:sub>
                          </m:sSub>
                          <m:d>
                            <m:d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100</m:t>
                              </m:r>
                            </m:sub>
                          </m:sSub>
                          <m:d>
                            <m:d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𝑙𝑚</m:t>
                              </m:r>
                            </m:sub>
                          </m:sSub>
                          <m:d>
                            <m:d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A18D93-B1A2-655C-543F-6C990B744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891" y="4727092"/>
                <a:ext cx="5447619" cy="664606"/>
              </a:xfrm>
              <a:prstGeom prst="rect">
                <a:avLst/>
              </a:prstGeom>
              <a:blipFill>
                <a:blip r:embed="rId6"/>
                <a:stretch>
                  <a:fillRect l="-2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29">
                <a:extLst>
                  <a:ext uri="{FF2B5EF4-FFF2-40B4-BE49-F238E27FC236}">
                    <a16:creationId xmlns:a16="http://schemas.microsoft.com/office/drawing/2014/main" id="{EE885A88-1D4E-D0E9-0286-A78E5ECBFF82}"/>
                  </a:ext>
                </a:extLst>
              </p:cNvPr>
              <p:cNvSpPr txBox="1"/>
              <p:nvPr/>
            </p:nvSpPr>
            <p:spPr bwMode="auto">
              <a:xfrm>
                <a:off x="6362692" y="2282834"/>
                <a:ext cx="1816161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29">
                <a:extLst>
                  <a:ext uri="{FF2B5EF4-FFF2-40B4-BE49-F238E27FC236}">
                    <a16:creationId xmlns:a16="http://schemas.microsoft.com/office/drawing/2014/main" id="{EE885A88-1D4E-D0E9-0286-A78E5ECBF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2692" y="2282834"/>
                <a:ext cx="1816161" cy="664606"/>
              </a:xfrm>
              <a:prstGeom prst="rect">
                <a:avLst/>
              </a:prstGeom>
              <a:blipFill>
                <a:blip r:embed="rId7"/>
                <a:stretch>
                  <a:fillRect t="-40741" r="-4167" b="-685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29">
                <a:extLst>
                  <a:ext uri="{FF2B5EF4-FFF2-40B4-BE49-F238E27FC236}">
                    <a16:creationId xmlns:a16="http://schemas.microsoft.com/office/drawing/2014/main" id="{2401F807-CBAE-9343-A616-C023973BB811}"/>
                  </a:ext>
                </a:extLst>
              </p:cNvPr>
              <p:cNvSpPr txBox="1"/>
              <p:nvPr/>
            </p:nvSpPr>
            <p:spPr bwMode="auto">
              <a:xfrm>
                <a:off x="865891" y="1787404"/>
                <a:ext cx="3472783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反對稱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空間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對稱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自旋反對稱</m:t>
                      </m:r>
                    </m:oMath>
                  </m:oMathPara>
                </a14:m>
                <a:endParaRPr lang="zh-TW" altLang="en-US" dirty="0">
                  <a:latin typeface="PMingLiU" panose="02020500000000000000" pitchFamily="18" charset="-120"/>
                  <a:ea typeface="PMingLiU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20" name="文字方塊 29">
                <a:extLst>
                  <a:ext uri="{FF2B5EF4-FFF2-40B4-BE49-F238E27FC236}">
                    <a16:creationId xmlns:a16="http://schemas.microsoft.com/office/drawing/2014/main" id="{2401F807-CBAE-9343-A616-C023973BB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891" y="1787404"/>
                <a:ext cx="3472783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8C279D18-BC1D-C0EA-F972-0F7B9757BD20}"/>
              </a:ext>
            </a:extLst>
          </p:cNvPr>
          <p:cNvSpPr txBox="1"/>
          <p:nvPr/>
        </p:nvSpPr>
        <p:spPr bwMode="auto">
          <a:xfrm>
            <a:off x="767862" y="3165377"/>
            <a:ext cx="75602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一反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對稱化的自旋態，事實上是總自旋為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的狀態！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所以稱Singlet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654092-9FA2-5E3D-E40D-44C64A03F16E}"/>
                  </a:ext>
                </a:extLst>
              </p:cNvPr>
              <p:cNvSpPr txBox="1"/>
              <p:nvPr/>
            </p:nvSpPr>
            <p:spPr bwMode="auto">
              <a:xfrm>
                <a:off x="899592" y="2282834"/>
                <a:ext cx="5463100" cy="66460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100</m:t>
                              </m:r>
                            </m:sub>
                          </m:sSub>
                          <m:d>
                            <m:d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𝑙𝑚</m:t>
                              </m:r>
                            </m:sub>
                          </m:sSub>
                          <m:d>
                            <m:d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100</m:t>
                              </m:r>
                            </m:sub>
                          </m:sSub>
                          <m:d>
                            <m:d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𝑙𝑚</m:t>
                              </m:r>
                            </m:sub>
                          </m:sSub>
                          <m:d>
                            <m:d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654092-9FA2-5E3D-E40D-44C64A03F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2282834"/>
                <a:ext cx="5463100" cy="6646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4D8DF517-DCF2-C9AE-010E-BB355A7BFD60}"/>
              </a:ext>
            </a:extLst>
          </p:cNvPr>
          <p:cNvSpPr txBox="1"/>
          <p:nvPr/>
        </p:nvSpPr>
        <p:spPr bwMode="auto">
          <a:xfrm>
            <a:off x="899592" y="5836722"/>
            <a:ext cx="75602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這三個對稱化的自旋態，事實上是總自旋為1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的狀態！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所以稱Triplet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pic>
        <p:nvPicPr>
          <p:cNvPr id="25" name="Picture 2" descr="C:\Users\Chia-Hung Chang\Downloads\Data\Knight\Media\Chapter42\Images\42_17Figurea-F.jpg">
            <a:extLst>
              <a:ext uri="{FF2B5EF4-FFF2-40B4-BE49-F238E27FC236}">
                <a16:creationId xmlns:a16="http://schemas.microsoft.com/office/drawing/2014/main" id="{9CB5B1A2-6799-7B39-ADF0-181640785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1"/>
          <a:stretch/>
        </p:blipFill>
        <p:spPr bwMode="auto">
          <a:xfrm>
            <a:off x="6313510" y="369874"/>
            <a:ext cx="1656184" cy="175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3ACA77A-4A24-01AC-9D03-4A7149FEF45A}"/>
              </a:ext>
            </a:extLst>
          </p:cNvPr>
          <p:cNvCxnSpPr/>
          <p:nvPr/>
        </p:nvCxnSpPr>
        <p:spPr>
          <a:xfrm flipV="1">
            <a:off x="7252712" y="680470"/>
            <a:ext cx="0" cy="35298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467464CE-2BBA-963F-036F-F214A78D5A4C}"/>
              </a:ext>
            </a:extLst>
          </p:cNvPr>
          <p:cNvSpPr/>
          <p:nvPr/>
        </p:nvSpPr>
        <p:spPr>
          <a:xfrm>
            <a:off x="7180704" y="817429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E1CF0C-468C-2BF6-0688-152490B9BA2E}"/>
              </a:ext>
            </a:extLst>
          </p:cNvPr>
          <p:cNvSpPr/>
          <p:nvPr/>
        </p:nvSpPr>
        <p:spPr>
          <a:xfrm>
            <a:off x="7270773" y="1498052"/>
            <a:ext cx="1440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F3E3BC2-C835-94E9-CA82-92411662FF52}"/>
                  </a:ext>
                </a:extLst>
              </p:cNvPr>
              <p:cNvSpPr txBox="1"/>
              <p:nvPr/>
            </p:nvSpPr>
            <p:spPr bwMode="auto">
              <a:xfrm>
                <a:off x="886788" y="1183745"/>
                <a:ext cx="4226166" cy="3693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Excited State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的波函數、包括自旋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F3E3BC2-C835-94E9-CA82-92411662F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6788" y="1183745"/>
                <a:ext cx="4226166" cy="369332"/>
              </a:xfrm>
              <a:prstGeom prst="rect">
                <a:avLst/>
              </a:prstGeom>
              <a:blipFill>
                <a:blip r:embed="rId11"/>
                <a:stretch>
                  <a:fillRect l="-1194" t="-3226" b="-22581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0079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9EECB4-FE37-39FD-812B-B3FEE3805531}"/>
              </a:ext>
            </a:extLst>
          </p:cNvPr>
          <p:cNvSpPr/>
          <p:nvPr/>
        </p:nvSpPr>
        <p:spPr>
          <a:xfrm>
            <a:off x="6705665" y="1268760"/>
            <a:ext cx="280575" cy="376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E31373-2B1E-8FC0-CECE-7E767951EC46}"/>
              </a:ext>
            </a:extLst>
          </p:cNvPr>
          <p:cNvSpPr/>
          <p:nvPr/>
        </p:nvSpPr>
        <p:spPr>
          <a:xfrm>
            <a:off x="5950542" y="1268760"/>
            <a:ext cx="755123" cy="376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844780-2D1D-8B14-F595-A2092B054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268760"/>
            <a:ext cx="4690910" cy="3767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B6DFA4-EE9A-70AD-9198-34C0391B6C4A}"/>
              </a:ext>
            </a:extLst>
          </p:cNvPr>
          <p:cNvSpPr txBox="1"/>
          <p:nvPr/>
        </p:nvSpPr>
        <p:spPr bwMode="auto">
          <a:xfrm>
            <a:off x="5637404" y="2160841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triplet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BF91F-3E7A-8A04-8019-627DDEB3BF1A}"/>
              </a:ext>
            </a:extLst>
          </p:cNvPr>
          <p:cNvSpPr txBox="1"/>
          <p:nvPr/>
        </p:nvSpPr>
        <p:spPr bwMode="auto">
          <a:xfrm>
            <a:off x="5637404" y="1905957"/>
            <a:ext cx="989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singlet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98ECE5-1E00-3E43-0AF0-9AC752825B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568" t="53326" r="5931" b="35003"/>
          <a:stretch/>
        </p:blipFill>
        <p:spPr>
          <a:xfrm>
            <a:off x="5132520" y="2659065"/>
            <a:ext cx="678092" cy="369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1B70D0-E770-F395-B7F4-9463E5B9E7E1}"/>
                  </a:ext>
                </a:extLst>
              </p:cNvPr>
              <p:cNvSpPr txBox="1"/>
              <p:nvPr/>
            </p:nvSpPr>
            <p:spPr bwMode="auto">
              <a:xfrm>
                <a:off x="6474152" y="1796557"/>
                <a:ext cx="512088" cy="3866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1B70D0-E770-F395-B7F4-9463E5B9E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4152" y="1796557"/>
                <a:ext cx="512088" cy="386644"/>
              </a:xfrm>
              <a:prstGeom prst="rect">
                <a:avLst/>
              </a:prstGeom>
              <a:blipFill>
                <a:blip r:embed="rId4"/>
                <a:stretch>
                  <a:fillRect l="-2381" r="-2381" b="-96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EEF392-A4EE-F5EA-C9F9-B95EADCABB57}"/>
                  </a:ext>
                </a:extLst>
              </p:cNvPr>
              <p:cNvSpPr txBox="1"/>
              <p:nvPr/>
            </p:nvSpPr>
            <p:spPr bwMode="auto">
              <a:xfrm>
                <a:off x="6489861" y="2195116"/>
                <a:ext cx="512088" cy="3938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EEF392-A4EE-F5EA-C9F9-B95EADCAB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9861" y="2195116"/>
                <a:ext cx="512088" cy="393826"/>
              </a:xfrm>
              <a:prstGeom prst="rect">
                <a:avLst/>
              </a:prstGeom>
              <a:blipFill>
                <a:blip r:embed="rId5"/>
                <a:stretch>
                  <a:fillRect l="-4878" r="-2439" b="-606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1BB8D2-F98D-D633-FB54-47ACF715B012}"/>
                  </a:ext>
                </a:extLst>
              </p:cNvPr>
              <p:cNvSpPr txBox="1"/>
              <p:nvPr/>
            </p:nvSpPr>
            <p:spPr bwMode="auto">
              <a:xfrm>
                <a:off x="1290864" y="5235770"/>
                <a:ext cx="7457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所以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Excited 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State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=0,1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三個態</a:t>
                </a:r>
                <a:r>
                  <a:rPr lang="en-US" dirty="0"/>
                  <a:t>），各對應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/>
                  <a:t>個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triplet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dirty="0"/>
                  <a:t>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let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1BB8D2-F98D-D633-FB54-47ACF715B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0864" y="5235770"/>
                <a:ext cx="7457600" cy="369332"/>
              </a:xfrm>
              <a:prstGeom prst="rect">
                <a:avLst/>
              </a:prstGeom>
              <a:blipFill>
                <a:blip r:embed="rId6"/>
                <a:stretch>
                  <a:fillRect l="-680" t="-13333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8E0E75-7EFB-1436-0237-5F3B0EF4471B}"/>
                  </a:ext>
                </a:extLst>
              </p:cNvPr>
              <p:cNvSpPr txBox="1"/>
              <p:nvPr/>
            </p:nvSpPr>
            <p:spPr bwMode="auto">
              <a:xfrm>
                <a:off x="1294265" y="5637632"/>
                <a:ext cx="612068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總共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×4=16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個態，但此時未微擾能量還是簡併的。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8E0E75-7EFB-1436-0237-5F3B0EF44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4265" y="5637632"/>
                <a:ext cx="6120680" cy="369332"/>
              </a:xfrm>
              <a:prstGeom prst="rect">
                <a:avLst/>
              </a:prstGeom>
              <a:blipFill>
                <a:blip r:embed="rId7"/>
                <a:stretch>
                  <a:fillRect l="-828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4B823F-1602-3EAF-8841-DEEA0A5771EC}"/>
                  </a:ext>
                </a:extLst>
              </p:cNvPr>
              <p:cNvSpPr txBox="1"/>
              <p:nvPr/>
            </p:nvSpPr>
            <p:spPr bwMode="auto">
              <a:xfrm>
                <a:off x="6745905" y="5650592"/>
                <a:ext cx="1642409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4B823F-1602-3EAF-8841-DEEA0A577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5905" y="5650592"/>
                <a:ext cx="164240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113CE5-B120-9925-0675-0307EA99BDDD}"/>
                  </a:ext>
                </a:extLst>
              </p:cNvPr>
              <p:cNvSpPr txBox="1"/>
              <p:nvPr/>
            </p:nvSpPr>
            <p:spPr bwMode="auto">
              <a:xfrm>
                <a:off x="1763688" y="3038068"/>
                <a:ext cx="75512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1,2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113CE5-B120-9925-0675-0307EA99B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688" y="3038068"/>
                <a:ext cx="75512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5CC10CA-38C3-50BA-CEFB-09EA52CDDE92}"/>
                  </a:ext>
                </a:extLst>
              </p:cNvPr>
              <p:cNvSpPr txBox="1"/>
              <p:nvPr/>
            </p:nvSpPr>
            <p:spPr bwMode="auto">
              <a:xfrm>
                <a:off x="1763688" y="4221088"/>
                <a:ext cx="75235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1,1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5CC10CA-38C3-50BA-CEFB-09EA52CDD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688" y="4221088"/>
                <a:ext cx="75235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A35F22B-08A4-AD47-EF86-2E9F40CA3407}"/>
              </a:ext>
            </a:extLst>
          </p:cNvPr>
          <p:cNvSpPr txBox="1"/>
          <p:nvPr/>
        </p:nvSpPr>
        <p:spPr bwMode="auto">
          <a:xfrm>
            <a:off x="1277460" y="6061860"/>
            <a:ext cx="6768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簡併將被電子彼此的排斥力作為微擾所破壞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BE684A-9DC6-9939-4100-8AF8A1E9D65C}"/>
              </a:ext>
            </a:extLst>
          </p:cNvPr>
          <p:cNvSpPr txBox="1"/>
          <p:nvPr/>
        </p:nvSpPr>
        <p:spPr bwMode="auto">
          <a:xfrm>
            <a:off x="5782012" y="1597719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triplet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152CE3-1E04-5CAE-8915-89327E9FC208}"/>
              </a:ext>
            </a:extLst>
          </p:cNvPr>
          <p:cNvSpPr txBox="1"/>
          <p:nvPr/>
        </p:nvSpPr>
        <p:spPr bwMode="auto">
          <a:xfrm>
            <a:off x="5782012" y="1342835"/>
            <a:ext cx="989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singlet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551FDA-4992-38B0-9934-D10F77791E8D}"/>
                  </a:ext>
                </a:extLst>
              </p:cNvPr>
              <p:cNvSpPr txBox="1"/>
              <p:nvPr/>
            </p:nvSpPr>
            <p:spPr bwMode="auto">
              <a:xfrm>
                <a:off x="1277460" y="418430"/>
                <a:ext cx="6768752" cy="66460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100</m:t>
                              </m:r>
                            </m:sub>
                          </m:sSub>
                          <m:d>
                            <m:d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100</m:t>
                              </m:r>
                            </m:sub>
                          </m:sSub>
                          <m:d>
                            <m:d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=1,0,−1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551FDA-4992-38B0-9934-D10F77791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7460" y="418430"/>
                <a:ext cx="6768752" cy="6646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19D5429-B5D6-C776-5124-8D9D8DD6ED63}"/>
              </a:ext>
            </a:extLst>
          </p:cNvPr>
          <p:cNvCxnSpPr/>
          <p:nvPr/>
        </p:nvCxnSpPr>
        <p:spPr>
          <a:xfrm>
            <a:off x="4427984" y="980728"/>
            <a:ext cx="0" cy="5467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CA0720-21C5-6A47-0F94-A4C3E3B0B85C}"/>
                  </a:ext>
                </a:extLst>
              </p:cNvPr>
              <p:cNvSpPr txBox="1"/>
              <p:nvPr/>
            </p:nvSpPr>
            <p:spPr bwMode="auto">
              <a:xfrm>
                <a:off x="2906189" y="3174312"/>
                <a:ext cx="4906168" cy="66460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100</m:t>
                              </m:r>
                            </m:sub>
                          </m:sSub>
                          <m:d>
                            <m:d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200</m:t>
                              </m:r>
                            </m:sub>
                          </m:sSub>
                          <m:d>
                            <m:d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100</m:t>
                              </m:r>
                            </m:sub>
                          </m:sSub>
                          <m:d>
                            <m:d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00</m:t>
                              </m:r>
                            </m:sub>
                          </m:sSub>
                          <m:d>
                            <m:d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CA0720-21C5-6A47-0F94-A4C3E3B0B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6189" y="3174312"/>
                <a:ext cx="4906168" cy="6646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1E795ED-778F-B1D0-CE0A-93272A034EBA}"/>
              </a:ext>
            </a:extLst>
          </p:cNvPr>
          <p:cNvCxnSpPr>
            <a:cxnSpLocks/>
          </p:cNvCxnSpPr>
          <p:nvPr/>
        </p:nvCxnSpPr>
        <p:spPr>
          <a:xfrm flipV="1">
            <a:off x="4572000" y="2380639"/>
            <a:ext cx="0" cy="7936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26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D21552-7C6D-B39B-A7E4-428F3005081D}"/>
                  </a:ext>
                </a:extLst>
              </p:cNvPr>
              <p:cNvSpPr txBox="1"/>
              <p:nvPr/>
            </p:nvSpPr>
            <p:spPr bwMode="auto">
              <a:xfrm>
                <a:off x="6670530" y="342148"/>
                <a:ext cx="151216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or triplet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or singlet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D21552-7C6D-B39B-A7E4-428F30050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0530" y="342148"/>
                <a:ext cx="1512168" cy="646331"/>
              </a:xfrm>
              <a:prstGeom prst="rect">
                <a:avLst/>
              </a:prstGeom>
              <a:blipFill>
                <a:blip r:embed="rId2"/>
                <a:stretch>
                  <a:fillRect t="-3846" b="-134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9F6B549-47BC-B9BB-6E92-34C356667156}"/>
              </a:ext>
            </a:extLst>
          </p:cNvPr>
          <p:cNvSpPr txBox="1"/>
          <p:nvPr/>
        </p:nvSpPr>
        <p:spPr bwMode="auto">
          <a:xfrm>
            <a:off x="585854" y="508857"/>
            <a:ext cx="3528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一階能量修正Excited  State 2,1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29">
                <a:extLst>
                  <a:ext uri="{FF2B5EF4-FFF2-40B4-BE49-F238E27FC236}">
                    <a16:creationId xmlns:a16="http://schemas.microsoft.com/office/drawing/2014/main" id="{0EE4BE35-34CB-8303-4711-1DFECE314F1E}"/>
                  </a:ext>
                </a:extLst>
              </p:cNvPr>
              <p:cNvSpPr txBox="1"/>
              <p:nvPr/>
            </p:nvSpPr>
            <p:spPr bwMode="auto">
              <a:xfrm>
                <a:off x="3940040" y="476672"/>
                <a:ext cx="2520280" cy="45768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1,2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1,2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29">
                <a:extLst>
                  <a:ext uri="{FF2B5EF4-FFF2-40B4-BE49-F238E27FC236}">
                    <a16:creationId xmlns:a16="http://schemas.microsoft.com/office/drawing/2014/main" id="{0EE4BE35-34CB-8303-4711-1DFECE314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040" y="476672"/>
                <a:ext cx="2520280" cy="457689"/>
              </a:xfrm>
              <a:prstGeom prst="rect">
                <a:avLst/>
              </a:prstGeom>
              <a:blipFill>
                <a:blip r:embed="rId3"/>
                <a:stretch>
                  <a:fillRect t="-124324" r="-9045" b="-1972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9A2691-DB9E-960F-11DE-2DE8F4470DAF}"/>
                  </a:ext>
                </a:extLst>
              </p:cNvPr>
              <p:cNvSpPr txBox="1"/>
              <p:nvPr/>
            </p:nvSpPr>
            <p:spPr bwMode="auto">
              <a:xfrm>
                <a:off x="443103" y="1888635"/>
                <a:ext cx="6919006" cy="81881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100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TW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TW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±</m:t>
                                  </m:r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100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TW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TW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9A2691-DB9E-960F-11DE-2DE8F4470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103" y="1888635"/>
                <a:ext cx="6919006" cy="818814"/>
              </a:xfrm>
              <a:prstGeom prst="rect">
                <a:avLst/>
              </a:prstGeom>
              <a:blipFill>
                <a:blip r:embed="rId4"/>
                <a:stretch>
                  <a:fillRect t="-130303" b="-1863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DF4A2C-8408-DAF6-D02F-42ADE5A386AC}"/>
                  </a:ext>
                </a:extLst>
              </p:cNvPr>
              <p:cNvSpPr txBox="1"/>
              <p:nvPr/>
            </p:nvSpPr>
            <p:spPr bwMode="auto">
              <a:xfrm>
                <a:off x="443103" y="2828188"/>
                <a:ext cx="5247703" cy="81881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100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TW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TW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DF4A2C-8408-DAF6-D02F-42ADE5A38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103" y="2828188"/>
                <a:ext cx="5247703" cy="818814"/>
              </a:xfrm>
              <a:prstGeom prst="rect">
                <a:avLst/>
              </a:prstGeom>
              <a:blipFill>
                <a:blip r:embed="rId5"/>
                <a:stretch>
                  <a:fillRect l="-1932" t="-130303" b="-1863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0AAF2E-A627-B16B-DD2A-524D92A6CB62}"/>
                  </a:ext>
                </a:extLst>
              </p:cNvPr>
              <p:cNvSpPr txBox="1"/>
              <p:nvPr/>
            </p:nvSpPr>
            <p:spPr bwMode="auto">
              <a:xfrm>
                <a:off x="443103" y="3711942"/>
                <a:ext cx="6672511" cy="81881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100</m:t>
                              </m:r>
                            </m:sub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100</m:t>
                              </m:r>
                            </m:sub>
                          </m:sSub>
                          <m:d>
                            <m:d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0AAF2E-A627-B16B-DD2A-524D92A6C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103" y="3711942"/>
                <a:ext cx="6672511" cy="818814"/>
              </a:xfrm>
              <a:prstGeom prst="rect">
                <a:avLst/>
              </a:prstGeom>
              <a:blipFill>
                <a:blip r:embed="rId6"/>
                <a:stretch>
                  <a:fillRect l="-760" t="-132308" b="-19076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314F8C-B33A-F0CA-D622-5370DDC3A849}"/>
                  </a:ext>
                </a:extLst>
              </p:cNvPr>
              <p:cNvSpPr txBox="1"/>
              <p:nvPr/>
            </p:nvSpPr>
            <p:spPr bwMode="auto">
              <a:xfrm>
                <a:off x="446221" y="4995731"/>
                <a:ext cx="1844857" cy="45768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314F8C-B33A-F0CA-D622-5370DDC3A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221" y="4995731"/>
                <a:ext cx="1844857" cy="4576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C86C5E5-D228-7AC0-EF25-570F35EA54AC}"/>
                  </a:ext>
                </a:extLst>
              </p:cNvPr>
              <p:cNvSpPr txBox="1"/>
              <p:nvPr/>
            </p:nvSpPr>
            <p:spPr bwMode="auto">
              <a:xfrm>
                <a:off x="465356" y="6194727"/>
                <a:ext cx="1806585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=1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=0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C86C5E5-D228-7AC0-EF25-570F35EA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356" y="6194727"/>
                <a:ext cx="1806585" cy="276999"/>
              </a:xfrm>
              <a:prstGeom prst="rect">
                <a:avLst/>
              </a:prstGeom>
              <a:blipFill>
                <a:blip r:embed="rId8"/>
                <a:stretch>
                  <a:fillRect l="-2083" b="-347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8E3D4C-6277-3837-C73B-51A030734724}"/>
                  </a:ext>
                </a:extLst>
              </p:cNvPr>
              <p:cNvSpPr txBox="1"/>
              <p:nvPr/>
            </p:nvSpPr>
            <p:spPr bwMode="auto">
              <a:xfrm>
                <a:off x="475804" y="5578113"/>
                <a:ext cx="1089984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8E3D4C-6277-3837-C73B-51A030734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804" y="5578113"/>
                <a:ext cx="108998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BD1479-3DD7-D778-AB24-1DAA1AF81BB6}"/>
                  </a:ext>
                </a:extLst>
              </p:cNvPr>
              <p:cNvSpPr txBox="1"/>
              <p:nvPr/>
            </p:nvSpPr>
            <p:spPr bwMode="auto">
              <a:xfrm>
                <a:off x="443103" y="1015089"/>
                <a:ext cx="7523571" cy="423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與自旋無關，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1,2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</m:e>
                        </m:d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1,2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內自旋狀態直接作內積，皆等於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，例如：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BD1479-3DD7-D778-AB24-1DAA1AF81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103" y="1015089"/>
                <a:ext cx="7523571" cy="423770"/>
              </a:xfrm>
              <a:prstGeom prst="rect">
                <a:avLst/>
              </a:prstGeom>
              <a:blipFill>
                <a:blip r:embed="rId10"/>
                <a:stretch>
                  <a:fillRect t="-144118" b="-2117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9">
                <a:extLst>
                  <a:ext uri="{FF2B5EF4-FFF2-40B4-BE49-F238E27FC236}">
                    <a16:creationId xmlns:a16="http://schemas.microsoft.com/office/drawing/2014/main" id="{9A72EF17-BDB9-A6F9-2E1D-94F1DB36F91A}"/>
                  </a:ext>
                </a:extLst>
              </p:cNvPr>
              <p:cNvSpPr txBox="1"/>
              <p:nvPr/>
            </p:nvSpPr>
            <p:spPr bwMode="auto">
              <a:xfrm>
                <a:off x="7678643" y="1030513"/>
                <a:ext cx="1403648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↑↑</m:t>
                          </m:r>
                        </m: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↑↑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9">
                <a:extLst>
                  <a:ext uri="{FF2B5EF4-FFF2-40B4-BE49-F238E27FC236}">
                    <a16:creationId xmlns:a16="http://schemas.microsoft.com/office/drawing/2014/main" id="{9A72EF17-BDB9-A6F9-2E1D-94F1DB36F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8643" y="1030513"/>
                <a:ext cx="140364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AC2C064-0CC4-B566-B70B-620DA470D808}"/>
              </a:ext>
            </a:extLst>
          </p:cNvPr>
          <p:cNvSpPr txBox="1"/>
          <p:nvPr/>
        </p:nvSpPr>
        <p:spPr bwMode="auto">
          <a:xfrm>
            <a:off x="431696" y="1489877"/>
            <a:ext cx="3430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因此只要積分空間波函數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2BDCBD-E6B2-8C65-C222-DEE5D572905B}"/>
              </a:ext>
            </a:extLst>
          </p:cNvPr>
          <p:cNvSpPr/>
          <p:nvPr/>
        </p:nvSpPr>
        <p:spPr>
          <a:xfrm>
            <a:off x="8721797" y="4584691"/>
            <a:ext cx="313138" cy="1926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2169D7-54F2-5E4C-BEF9-F9A335C68308}"/>
              </a:ext>
            </a:extLst>
          </p:cNvPr>
          <p:cNvSpPr/>
          <p:nvPr/>
        </p:nvSpPr>
        <p:spPr>
          <a:xfrm>
            <a:off x="7966674" y="4584691"/>
            <a:ext cx="892522" cy="1926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26732-A387-1CEA-8897-A8D941225A38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b="48882"/>
          <a:stretch>
            <a:fillRect/>
          </a:stretch>
        </p:blipFill>
        <p:spPr>
          <a:xfrm>
            <a:off x="3275764" y="4584691"/>
            <a:ext cx="4690910" cy="19260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03067C-401C-A522-91C1-EF3C6386C587}"/>
              </a:ext>
            </a:extLst>
          </p:cNvPr>
          <p:cNvSpPr txBox="1"/>
          <p:nvPr/>
        </p:nvSpPr>
        <p:spPr bwMode="auto">
          <a:xfrm>
            <a:off x="7653536" y="5476772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triplet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90313F-67A4-A77E-0AB3-6B9C17CB75B9}"/>
              </a:ext>
            </a:extLst>
          </p:cNvPr>
          <p:cNvSpPr txBox="1"/>
          <p:nvPr/>
        </p:nvSpPr>
        <p:spPr bwMode="auto">
          <a:xfrm>
            <a:off x="7653536" y="5221888"/>
            <a:ext cx="989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singlet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563871-9A8A-A15A-452A-6B3999B69FB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6568" t="53326" r="5931" b="35003"/>
          <a:stretch/>
        </p:blipFill>
        <p:spPr>
          <a:xfrm>
            <a:off x="7148652" y="5974996"/>
            <a:ext cx="678092" cy="369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3E9F553-4354-83D5-18EF-B9CC883E515F}"/>
                  </a:ext>
                </a:extLst>
              </p:cNvPr>
              <p:cNvSpPr txBox="1"/>
              <p:nvPr/>
            </p:nvSpPr>
            <p:spPr bwMode="auto">
              <a:xfrm>
                <a:off x="8503743" y="5163119"/>
                <a:ext cx="512088" cy="3866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3E9F553-4354-83D5-18EF-B9CC883E5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03743" y="5163119"/>
                <a:ext cx="512088" cy="386644"/>
              </a:xfrm>
              <a:prstGeom prst="rect">
                <a:avLst/>
              </a:prstGeom>
              <a:blipFill>
                <a:blip r:embed="rId14"/>
                <a:stretch>
                  <a:fillRect l="-2439" r="-2439" b="-96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4C9517-9070-A21C-C4C9-5AFFEEA59F98}"/>
                  </a:ext>
                </a:extLst>
              </p:cNvPr>
              <p:cNvSpPr txBox="1"/>
              <p:nvPr/>
            </p:nvSpPr>
            <p:spPr bwMode="auto">
              <a:xfrm>
                <a:off x="8505993" y="5511047"/>
                <a:ext cx="512088" cy="3938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4C9517-9070-A21C-C4C9-5AFFEEA59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05993" y="5511047"/>
                <a:ext cx="512088" cy="393826"/>
              </a:xfrm>
              <a:prstGeom prst="rect">
                <a:avLst/>
              </a:prstGeom>
              <a:blipFill>
                <a:blip r:embed="rId15"/>
                <a:stretch>
                  <a:fillRect l="-2439" r="-2439" b="-90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72E6BE-3440-DF6A-A11A-6CCDFE434DA4}"/>
                  </a:ext>
                </a:extLst>
              </p:cNvPr>
              <p:cNvSpPr txBox="1"/>
              <p:nvPr/>
            </p:nvSpPr>
            <p:spPr bwMode="auto">
              <a:xfrm>
                <a:off x="2350050" y="4901409"/>
                <a:ext cx="151216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or triplet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or singlet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72E6BE-3440-DF6A-A11A-6CCDFE434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0050" y="4901409"/>
                <a:ext cx="1512168" cy="646331"/>
              </a:xfrm>
              <a:prstGeom prst="rect">
                <a:avLst/>
              </a:prstGeom>
              <a:blipFill>
                <a:blip r:embed="rId16"/>
                <a:stretch>
                  <a:fillRect t="-1923" b="-153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31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" grpId="0" animBg="1"/>
      <p:bldP spid="3" grpId="0" animBg="1"/>
      <p:bldP spid="5" grpId="0"/>
      <p:bldP spid="7" grpId="0"/>
      <p:bldP spid="11" grpId="0" animBg="1"/>
      <p:bldP spid="18" grpId="0" animBg="1"/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1FCBE9-19F5-6BAC-1A21-7D8FEAEF6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642"/>
          <a:stretch/>
        </p:blipFill>
        <p:spPr>
          <a:xfrm>
            <a:off x="467544" y="4848577"/>
            <a:ext cx="8485976" cy="1080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DDB900-8CCE-DD24-EA08-DB479513E742}"/>
              </a:ext>
            </a:extLst>
          </p:cNvPr>
          <p:cNvSpPr txBox="1"/>
          <p:nvPr/>
        </p:nvSpPr>
        <p:spPr bwMode="auto">
          <a:xfrm>
            <a:off x="1331640" y="4093650"/>
            <a:ext cx="6480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這有一個簡單的原因：triplet的空間波函數是反對稱。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76D80A-B0C2-AE36-95B3-A498BC284A36}"/>
              </a:ext>
            </a:extLst>
          </p:cNvPr>
          <p:cNvSpPr txBox="1"/>
          <p:nvPr/>
        </p:nvSpPr>
        <p:spPr bwMode="auto">
          <a:xfrm>
            <a:off x="1331640" y="4457378"/>
            <a:ext cx="7812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兩電子靠近機率較低，彼此排斥庫倫位能較小，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因此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triplet的能量較低。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ED05EA0-C9AD-F534-CB5E-3FE4769F36A4}"/>
                  </a:ext>
                </a:extLst>
              </p:cNvPr>
              <p:cNvSpPr txBox="1"/>
              <p:nvPr/>
            </p:nvSpPr>
            <p:spPr bwMode="auto">
              <a:xfrm>
                <a:off x="6270362" y="2579497"/>
                <a:ext cx="1806585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=1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=0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ED05EA0-C9AD-F534-CB5E-3FE4769F3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70362" y="2579497"/>
                <a:ext cx="1806585" cy="276999"/>
              </a:xfrm>
              <a:prstGeom prst="rect">
                <a:avLst/>
              </a:prstGeom>
              <a:blipFill>
                <a:blip r:embed="rId3"/>
                <a:stretch>
                  <a:fillRect l="-2098" r="-699" b="-347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7BDA332-5C6A-90A4-340F-25DC33C8A7C9}"/>
              </a:ext>
            </a:extLst>
          </p:cNvPr>
          <p:cNvSpPr txBox="1"/>
          <p:nvPr/>
        </p:nvSpPr>
        <p:spPr bwMode="auto">
          <a:xfrm>
            <a:off x="1327576" y="6381228"/>
            <a:ext cx="7924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交換對稱性使得與自旋無關的能量，顯得是由自旋決定：稱為exchange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force.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24C245-40E5-B559-19B0-D75C8CABFFC3}"/>
              </a:ext>
            </a:extLst>
          </p:cNvPr>
          <p:cNvSpPr txBox="1"/>
          <p:nvPr/>
        </p:nvSpPr>
        <p:spPr bwMode="auto">
          <a:xfrm>
            <a:off x="1327576" y="5987436"/>
            <a:ext cx="6844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兩個電子似乎希望自旋同向，此時能量較低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C24F22-FC44-07A6-13BE-ED6043A95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576" y="351170"/>
            <a:ext cx="4749800" cy="36449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8504C1-64D0-C896-74D3-B1617BCED0D4}"/>
              </a:ext>
            </a:extLst>
          </p:cNvPr>
          <p:cNvSpPr txBox="1"/>
          <p:nvPr/>
        </p:nvSpPr>
        <p:spPr bwMode="auto">
          <a:xfrm>
            <a:off x="5046734" y="3007225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triplet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03624C-E6F2-4054-95E0-FAAAD41A3E7A}"/>
              </a:ext>
            </a:extLst>
          </p:cNvPr>
          <p:cNvSpPr txBox="1"/>
          <p:nvPr/>
        </p:nvSpPr>
        <p:spPr bwMode="auto">
          <a:xfrm>
            <a:off x="5046734" y="1808515"/>
            <a:ext cx="989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singlet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D6704A-0902-0C80-D480-B9DBDD52B693}"/>
              </a:ext>
            </a:extLst>
          </p:cNvPr>
          <p:cNvSpPr txBox="1"/>
          <p:nvPr/>
        </p:nvSpPr>
        <p:spPr bwMode="auto">
          <a:xfrm>
            <a:off x="5280506" y="1158090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triplet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7624C8-15C7-526F-A289-ADE6F8B5B6FE}"/>
              </a:ext>
            </a:extLst>
          </p:cNvPr>
          <p:cNvSpPr txBox="1"/>
          <p:nvPr/>
        </p:nvSpPr>
        <p:spPr bwMode="auto">
          <a:xfrm>
            <a:off x="5280506" y="256331"/>
            <a:ext cx="989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singlet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90982BC-9508-AA47-1342-310473B222CE}"/>
                  </a:ext>
                </a:extLst>
              </p:cNvPr>
              <p:cNvSpPr txBox="1"/>
              <p:nvPr/>
            </p:nvSpPr>
            <p:spPr bwMode="auto">
              <a:xfrm>
                <a:off x="4084219" y="351170"/>
                <a:ext cx="7147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90982BC-9508-AA47-1342-310473B22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4219" y="351170"/>
                <a:ext cx="71476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329C548-9B14-F3D9-D22C-4519DF377041}"/>
                  </a:ext>
                </a:extLst>
              </p:cNvPr>
              <p:cNvSpPr txBox="1"/>
              <p:nvPr/>
            </p:nvSpPr>
            <p:spPr bwMode="auto">
              <a:xfrm>
                <a:off x="4132016" y="1905688"/>
                <a:ext cx="7147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329C548-9B14-F3D9-D22C-4519DF377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2016" y="1905688"/>
                <a:ext cx="7147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6E5A70-21F3-A516-8159-55367C9B2832}"/>
                  </a:ext>
                </a:extLst>
              </p:cNvPr>
              <p:cNvSpPr txBox="1"/>
              <p:nvPr/>
            </p:nvSpPr>
            <p:spPr bwMode="auto">
              <a:xfrm>
                <a:off x="6270362" y="1986924"/>
                <a:ext cx="1844857" cy="45768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6E5A70-21F3-A516-8159-55367C9B2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70362" y="1986924"/>
                <a:ext cx="1844857" cy="4576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17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 problem with equations&#10;&#10;AI-generated content may be incorrect.">
            <a:extLst>
              <a:ext uri="{FF2B5EF4-FFF2-40B4-BE49-F238E27FC236}">
                <a16:creationId xmlns:a16="http://schemas.microsoft.com/office/drawing/2014/main" id="{4C957460-B784-A2D5-651A-011EA7FEF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64904"/>
            <a:ext cx="7772400" cy="4365741"/>
          </a:xfrm>
          <a:prstGeom prst="rect">
            <a:avLst/>
          </a:prstGeom>
        </p:spPr>
      </p:pic>
      <p:pic>
        <p:nvPicPr>
          <p:cNvPr id="5" name="Picture 4" descr="A math problem with a red line&#10;&#10;AI-generated content may be incorrect.">
            <a:extLst>
              <a:ext uri="{FF2B5EF4-FFF2-40B4-BE49-F238E27FC236}">
                <a16:creationId xmlns:a16="http://schemas.microsoft.com/office/drawing/2014/main" id="{EDDD048C-553D-C93C-0DC6-586078C30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6" y="0"/>
            <a:ext cx="4608512" cy="2534000"/>
          </a:xfrm>
          <a:prstGeom prst="rect">
            <a:avLst/>
          </a:prstGeom>
        </p:spPr>
      </p:pic>
      <p:pic>
        <p:nvPicPr>
          <p:cNvPr id="6" name="Picture 5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CEB8FC92-3F18-CD36-E1B0-EAA55E6EC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98" b="3719"/>
          <a:stretch/>
        </p:blipFill>
        <p:spPr bwMode="auto">
          <a:xfrm>
            <a:off x="5287298" y="25778"/>
            <a:ext cx="2093014" cy="251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06BC543-A948-3A75-0056-CCCFC29E6445}"/>
              </a:ext>
            </a:extLst>
          </p:cNvPr>
          <p:cNvSpPr/>
          <p:nvPr/>
        </p:nvSpPr>
        <p:spPr>
          <a:xfrm>
            <a:off x="6084168" y="2134879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97117D8-CAC2-357A-0D35-8F1828D6A199}"/>
              </a:ext>
            </a:extLst>
          </p:cNvPr>
          <p:cNvSpPr/>
          <p:nvPr/>
        </p:nvSpPr>
        <p:spPr>
          <a:xfrm>
            <a:off x="6745395" y="2134879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4D0594-8CEB-9618-D5FC-A172E7564D97}"/>
              </a:ext>
            </a:extLst>
          </p:cNvPr>
          <p:cNvSpPr/>
          <p:nvPr/>
        </p:nvSpPr>
        <p:spPr>
          <a:xfrm>
            <a:off x="6333805" y="1844824"/>
            <a:ext cx="144016" cy="14401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688546-9352-1718-D5B3-17D456D966F2}"/>
              </a:ext>
            </a:extLst>
          </p:cNvPr>
          <p:cNvSpPr txBox="1"/>
          <p:nvPr/>
        </p:nvSpPr>
        <p:spPr bwMode="auto">
          <a:xfrm>
            <a:off x="7452320" y="332656"/>
            <a:ext cx="15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單一電子能量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04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C96929BC-D93E-A645-D31F-2FD4D93F2071}"/>
                  </a:ext>
                </a:extLst>
              </p:cNvPr>
              <p:cNvSpPr txBox="1"/>
              <p:nvPr/>
            </p:nvSpPr>
            <p:spPr bwMode="auto">
              <a:xfrm>
                <a:off x="3099468" y="288419"/>
                <a:ext cx="2083098" cy="42518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C96929BC-D93E-A645-D31F-2FD4D93F2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9468" y="288419"/>
                <a:ext cx="2083098" cy="425181"/>
              </a:xfrm>
              <a:prstGeom prst="rect">
                <a:avLst/>
              </a:prstGeom>
              <a:blipFill>
                <a:blip r:embed="rId2"/>
                <a:stretch>
                  <a:fillRect t="-80000" r="-8434" b="-14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D37A04-A4C2-0D24-8735-41D68200B0E3}"/>
                  </a:ext>
                </a:extLst>
              </p:cNvPr>
              <p:cNvSpPr txBox="1"/>
              <p:nvPr/>
            </p:nvSpPr>
            <p:spPr bwMode="auto">
              <a:xfrm>
                <a:off x="442389" y="1177687"/>
                <a:ext cx="8211760" cy="425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對未微擾定態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之能量的修正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，等於能量微擾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對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的期望值。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D37A04-A4C2-0D24-8735-41D68200B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389" y="1177687"/>
                <a:ext cx="8211760" cy="425181"/>
              </a:xfrm>
              <a:prstGeom prst="rect">
                <a:avLst/>
              </a:prstGeom>
              <a:blipFill>
                <a:blip r:embed="rId3"/>
                <a:stretch>
                  <a:fillRect l="-773" t="-80000" b="-14285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3BE8371-AA04-8C51-EEA3-4C06845F3507}"/>
              </a:ext>
            </a:extLst>
          </p:cNvPr>
          <p:cNvSpPr txBox="1"/>
          <p:nvPr/>
        </p:nvSpPr>
        <p:spPr bwMode="auto">
          <a:xfrm>
            <a:off x="434449" y="1635953"/>
            <a:ext cx="76225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如果狀態可以用波函數表示，此期望值可以簡單寫成波函數的積分：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29">
                <a:extLst>
                  <a:ext uri="{FF2B5EF4-FFF2-40B4-BE49-F238E27FC236}">
                    <a16:creationId xmlns:a16="http://schemas.microsoft.com/office/drawing/2014/main" id="{F4122B16-6AB6-87B6-58A1-0A4879FDB655}"/>
                  </a:ext>
                </a:extLst>
              </p:cNvPr>
              <p:cNvSpPr txBox="1"/>
              <p:nvPr/>
            </p:nvSpPr>
            <p:spPr bwMode="auto">
              <a:xfrm>
                <a:off x="442389" y="1997373"/>
                <a:ext cx="5613651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29">
                <a:extLst>
                  <a:ext uri="{FF2B5EF4-FFF2-40B4-BE49-F238E27FC236}">
                    <a16:creationId xmlns:a16="http://schemas.microsoft.com/office/drawing/2014/main" id="{F4122B16-6AB6-87B6-58A1-0A4879FDB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389" y="1997373"/>
                <a:ext cx="5613651" cy="901914"/>
              </a:xfrm>
              <a:prstGeom prst="rect">
                <a:avLst/>
              </a:prstGeom>
              <a:blipFill>
                <a:blip r:embed="rId4"/>
                <a:stretch>
                  <a:fillRect t="-111111" b="-169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8B755C89-B699-F373-164C-3EFC3F61C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89" y="4230955"/>
            <a:ext cx="7627626" cy="170178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3EDF0F7-4592-6D83-49E1-0FB49B7E1DD2}"/>
              </a:ext>
            </a:extLst>
          </p:cNvPr>
          <p:cNvSpPr txBox="1"/>
          <p:nvPr/>
        </p:nvSpPr>
        <p:spPr bwMode="auto">
          <a:xfrm>
            <a:off x="444221" y="5950379"/>
            <a:ext cx="7386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你不需要知道本徵態的一階修正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endParaRPr lang="en-TW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60D547-1E4F-7F6D-6EDB-807EE6368B60}"/>
              </a:ext>
            </a:extLst>
          </p:cNvPr>
          <p:cNvCxnSpPr>
            <a:cxnSpLocks/>
          </p:cNvCxnSpPr>
          <p:nvPr/>
        </p:nvCxnSpPr>
        <p:spPr>
          <a:xfrm>
            <a:off x="655444" y="5405514"/>
            <a:ext cx="715449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0AF1DD-4609-CA82-CD03-55671A360C47}"/>
              </a:ext>
            </a:extLst>
          </p:cNvPr>
          <p:cNvCxnSpPr>
            <a:cxnSpLocks/>
          </p:cNvCxnSpPr>
          <p:nvPr/>
        </p:nvCxnSpPr>
        <p:spPr>
          <a:xfrm>
            <a:off x="655444" y="5678235"/>
            <a:ext cx="12241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0AFE472-8E2F-D18E-ABEE-F9CFF21FBBD8}"/>
              </a:ext>
            </a:extLst>
          </p:cNvPr>
          <p:cNvSpPr txBox="1"/>
          <p:nvPr/>
        </p:nvSpPr>
        <p:spPr bwMode="auto">
          <a:xfrm>
            <a:off x="442389" y="6337354"/>
            <a:ext cx="63988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只需要未微擾的零次解，就可以計算本徵值的一階修正了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F75707-C84E-A9B9-C681-C1240A687BE5}"/>
              </a:ext>
            </a:extLst>
          </p:cNvPr>
          <p:cNvSpPr txBox="1"/>
          <p:nvPr/>
        </p:nvSpPr>
        <p:spPr bwMode="auto">
          <a:xfrm>
            <a:off x="476263" y="3846251"/>
            <a:ext cx="78026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如果狀態是行向量，則寫成微擾項的矩陣夾在該行向量與對應的列向量間。</a:t>
            </a:r>
          </a:p>
        </p:txBody>
      </p:sp>
      <p:pic>
        <p:nvPicPr>
          <p:cNvPr id="3" name="Picture 2" descr="Surprised Emoji [Free Download IOS Emojis] | Emoji Island">
            <a:extLst>
              <a:ext uri="{FF2B5EF4-FFF2-40B4-BE49-F238E27FC236}">
                <a16:creationId xmlns:a16="http://schemas.microsoft.com/office/drawing/2014/main" id="{417D9052-43F9-32A6-DF60-9DFF9F759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863" y="118296"/>
            <a:ext cx="1101555" cy="110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29">
                <a:extLst>
                  <a:ext uri="{FF2B5EF4-FFF2-40B4-BE49-F238E27FC236}">
                    <a16:creationId xmlns:a16="http://schemas.microsoft.com/office/drawing/2014/main" id="{C0EE2114-6A9A-FF0E-5EAF-98EF64DA27CA}"/>
                  </a:ext>
                </a:extLst>
              </p:cNvPr>
              <p:cNvSpPr txBox="1"/>
              <p:nvPr/>
            </p:nvSpPr>
            <p:spPr bwMode="auto">
              <a:xfrm>
                <a:off x="434449" y="2964539"/>
                <a:ext cx="2999524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/>
                        </a:rPr>
                        <m:t>→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29">
                <a:extLst>
                  <a:ext uri="{FF2B5EF4-FFF2-40B4-BE49-F238E27FC236}">
                    <a16:creationId xmlns:a16="http://schemas.microsoft.com/office/drawing/2014/main" id="{C0EE2114-6A9A-FF0E-5EAF-98EF64DA2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449" y="2964539"/>
                <a:ext cx="2999524" cy="901914"/>
              </a:xfrm>
              <a:prstGeom prst="rect">
                <a:avLst/>
              </a:prstGeom>
              <a:blipFill>
                <a:blip r:embed="rId7"/>
                <a:stretch>
                  <a:fillRect l="-14346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7EA91AA-6F17-619B-7DD8-96EC8E2FE1B3}"/>
              </a:ext>
            </a:extLst>
          </p:cNvPr>
          <p:cNvSpPr txBox="1"/>
          <p:nvPr/>
        </p:nvSpPr>
        <p:spPr bwMode="auto">
          <a:xfrm>
            <a:off x="3440870" y="3256967"/>
            <a:ext cx="2999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以簡諧運動</a:t>
            </a:r>
            <a:r>
              <a:rPr lang="zh-TW" altLang="en-US" dirty="0">
                <a:solidFill>
                  <a:srgbClr val="000000"/>
                </a:solidFill>
                <a:latin typeface="+mn-ea"/>
              </a:rPr>
              <a:t>非諧項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為例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9467B5-1DCE-C651-6510-D53B15A0F58D}"/>
              </a:ext>
            </a:extLst>
          </p:cNvPr>
          <p:cNvSpPr txBox="1"/>
          <p:nvPr/>
        </p:nvSpPr>
        <p:spPr bwMode="auto">
          <a:xfrm>
            <a:off x="442389" y="823576"/>
            <a:ext cx="72259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微擾對能量本徵值的修正，等於微擾在該未微擾本徵態的期望值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EC6EA5-58AC-3F0F-8AB9-1EB018228604}"/>
              </a:ext>
            </a:extLst>
          </p:cNvPr>
          <p:cNvSpPr txBox="1"/>
          <p:nvPr/>
        </p:nvSpPr>
        <p:spPr bwMode="auto">
          <a:xfrm>
            <a:off x="476263" y="319657"/>
            <a:ext cx="2007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Shift</a:t>
            </a:r>
          </a:p>
        </p:txBody>
      </p:sp>
    </p:spTree>
    <p:extLst>
      <p:ext uri="{BB962C8B-B14F-4D97-AF65-F5344CB8AC3E}">
        <p14:creationId xmlns:p14="http://schemas.microsoft.com/office/powerpoint/2010/main" val="125581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  <p:bldP spid="11" grpId="0"/>
      <p:bldP spid="13" grpId="0" animBg="1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 problem with equations&#10;&#10;AI-generated content may be incorrect.">
            <a:extLst>
              <a:ext uri="{FF2B5EF4-FFF2-40B4-BE49-F238E27FC236}">
                <a16:creationId xmlns:a16="http://schemas.microsoft.com/office/drawing/2014/main" id="{ABE8D7AB-5F97-3EEF-493E-C17ED01F9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7772400" cy="469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63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0">
                <a:extLst>
                  <a:ext uri="{FF2B5EF4-FFF2-40B4-BE49-F238E27FC236}">
                    <a16:creationId xmlns:a16="http://schemas.microsoft.com/office/drawing/2014/main" id="{2C3ABC70-9735-9879-82AA-18A2F117E127}"/>
                  </a:ext>
                </a:extLst>
              </p:cNvPr>
              <p:cNvSpPr txBox="1"/>
              <p:nvPr/>
            </p:nvSpPr>
            <p:spPr bwMode="auto">
              <a:xfrm>
                <a:off x="793450" y="3245956"/>
                <a:ext cx="5886547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𝑣𝑤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𝑤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𝑢𝑣𝑤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10">
                <a:extLst>
                  <a:ext uri="{FF2B5EF4-FFF2-40B4-BE49-F238E27FC236}">
                    <a16:creationId xmlns:a16="http://schemas.microsoft.com/office/drawing/2014/main" id="{2C3ABC70-9735-9879-82AA-18A2F117E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3450" y="3245956"/>
                <a:ext cx="5886547" cy="717312"/>
              </a:xfrm>
              <a:prstGeom prst="rect">
                <a:avLst/>
              </a:prstGeom>
              <a:blipFill>
                <a:blip r:embed="rId2"/>
                <a:stretch>
                  <a:fillRect b="-1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760450" y="2055081"/>
            <a:ext cx="7213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三個座標分別獨立，可將定態波函數分解為三個變數個別函數的乘積：</a:t>
            </a:r>
          </a:p>
        </p:txBody>
      </p:sp>
      <p:pic>
        <p:nvPicPr>
          <p:cNvPr id="2060" name="Picture 2" descr="D:\Dropbox\Documents\課程\YoungTextBook\Images\Chapter41\A_Images\A_Figures_and_Photos\41_01_Figu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736" y="2518610"/>
            <a:ext cx="1905838" cy="158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3736723" y="5120684"/>
            <a:ext cx="424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三維</a:t>
            </a:r>
            <a:r>
              <a:rPr lang="en-US" altLang="zh-TW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Box</a:t>
            </a:r>
            <a:r>
              <a:rPr lang="zh-TW" alt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簡化為三個一維</a:t>
            </a:r>
            <a:r>
              <a:rPr lang="en-US" altLang="zh-TW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Box</a:t>
            </a:r>
            <a:r>
              <a:rPr lang="zh-TW" alt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0">
                <a:extLst>
                  <a:ext uri="{FF2B5EF4-FFF2-40B4-BE49-F238E27FC236}">
                    <a16:creationId xmlns:a16="http://schemas.microsoft.com/office/drawing/2014/main" id="{F13AD06C-24E7-3C35-5682-420635683A80}"/>
                  </a:ext>
                </a:extLst>
              </p:cNvPr>
              <p:cNvSpPr txBox="1"/>
              <p:nvPr/>
            </p:nvSpPr>
            <p:spPr bwMode="auto">
              <a:xfrm>
                <a:off x="788900" y="1329718"/>
                <a:ext cx="5383460" cy="72032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10">
                <a:extLst>
                  <a:ext uri="{FF2B5EF4-FFF2-40B4-BE49-F238E27FC236}">
                    <a16:creationId xmlns:a16="http://schemas.microsoft.com/office/drawing/2014/main" id="{F13AD06C-24E7-3C35-5682-420635683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8900" y="1329718"/>
                <a:ext cx="5383460" cy="720325"/>
              </a:xfrm>
              <a:prstGeom prst="rect">
                <a:avLst/>
              </a:prstGeom>
              <a:blipFill>
                <a:blip r:embed="rId4"/>
                <a:stretch>
                  <a:fillRect b="-17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4">
                <a:extLst>
                  <a:ext uri="{FF2B5EF4-FFF2-40B4-BE49-F238E27FC236}">
                    <a16:creationId xmlns:a16="http://schemas.microsoft.com/office/drawing/2014/main" id="{3A13BD02-763B-9916-75F5-95755FE9B5BA}"/>
                  </a:ext>
                </a:extLst>
              </p:cNvPr>
              <p:cNvSpPr txBox="1"/>
              <p:nvPr/>
            </p:nvSpPr>
            <p:spPr bwMode="auto">
              <a:xfrm>
                <a:off x="799507" y="2478002"/>
                <a:ext cx="3196429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𝑣</m:t>
                      </m:r>
                      <m:d>
                        <m:d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el-GR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𝑤</m:t>
                      </m:r>
                      <m:d>
                        <m:d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14">
                <a:extLst>
                  <a:ext uri="{FF2B5EF4-FFF2-40B4-BE49-F238E27FC236}">
                    <a16:creationId xmlns:a16="http://schemas.microsoft.com/office/drawing/2014/main" id="{3A13BD02-763B-9916-75F5-95755FE9B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9507" y="2478002"/>
                <a:ext cx="3196429" cy="369332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0">
                <a:extLst>
                  <a:ext uri="{FF2B5EF4-FFF2-40B4-BE49-F238E27FC236}">
                    <a16:creationId xmlns:a16="http://schemas.microsoft.com/office/drawing/2014/main" id="{5E4AC693-B7BF-C31B-C0E4-EF5F68425C00}"/>
                  </a:ext>
                </a:extLst>
              </p:cNvPr>
              <p:cNvSpPr txBox="1"/>
              <p:nvPr/>
            </p:nvSpPr>
            <p:spPr bwMode="auto">
              <a:xfrm>
                <a:off x="867635" y="3244743"/>
                <a:ext cx="5884214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10">
                <a:extLst>
                  <a:ext uri="{FF2B5EF4-FFF2-40B4-BE49-F238E27FC236}">
                    <a16:creationId xmlns:a16="http://schemas.microsoft.com/office/drawing/2014/main" id="{5E4AC693-B7BF-C31B-C0E4-EF5F68425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7635" y="3244743"/>
                <a:ext cx="5884214" cy="717312"/>
              </a:xfrm>
              <a:prstGeom prst="rect">
                <a:avLst/>
              </a:prstGeom>
              <a:blipFill>
                <a:blip r:embed="rId6"/>
                <a:stretch>
                  <a:fillRect b="-1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1FF4EF-89B0-9F27-263E-93AC2C91229B}"/>
                  </a:ext>
                </a:extLst>
              </p:cNvPr>
              <p:cNvSpPr txBox="1"/>
              <p:nvPr/>
            </p:nvSpPr>
            <p:spPr bwMode="auto">
              <a:xfrm>
                <a:off x="780598" y="3946180"/>
                <a:ext cx="60992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括號內分別只是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的函數，相加後為常數的唯一可能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US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1FF4EF-89B0-9F27-263E-93AC2C912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0598" y="3946180"/>
                <a:ext cx="6099286" cy="369332"/>
              </a:xfrm>
              <a:prstGeom prst="rect">
                <a:avLst/>
              </a:prstGeom>
              <a:blipFill>
                <a:blip r:embed="rId7"/>
                <a:stretch>
                  <a:fillRect l="-83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5F7C33-1A80-7430-9744-18912BA18D9E}"/>
                  </a:ext>
                </a:extLst>
              </p:cNvPr>
              <p:cNvSpPr txBox="1"/>
              <p:nvPr/>
            </p:nvSpPr>
            <p:spPr bwMode="auto">
              <a:xfrm>
                <a:off x="3786965" y="4657502"/>
                <a:ext cx="2099208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5F7C33-1A80-7430-9744-18912BA18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6965" y="4657502"/>
                <a:ext cx="2099208" cy="369332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D8CC0C-30BB-4797-1F09-C1F8ACF109FD}"/>
                  </a:ext>
                </a:extLst>
              </p:cNvPr>
              <p:cNvSpPr txBox="1"/>
              <p:nvPr/>
            </p:nvSpPr>
            <p:spPr bwMode="auto">
              <a:xfrm>
                <a:off x="760451" y="4657502"/>
                <a:ext cx="2090412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D8CC0C-30BB-4797-1F09-C1F8ACF10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451" y="4657502"/>
                <a:ext cx="2090412" cy="648126"/>
              </a:xfrm>
              <a:prstGeom prst="rect">
                <a:avLst/>
              </a:prstGeom>
              <a:blipFill>
                <a:blip r:embed="rId9"/>
                <a:stretch>
                  <a:fillRect b="-576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870618-01E8-D355-C58B-74B54B9DAD88}"/>
                  </a:ext>
                </a:extLst>
              </p:cNvPr>
              <p:cNvSpPr txBox="1"/>
              <p:nvPr/>
            </p:nvSpPr>
            <p:spPr bwMode="auto">
              <a:xfrm>
                <a:off x="760451" y="5305628"/>
                <a:ext cx="2090412" cy="69544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870618-01E8-D355-C58B-74B54B9DA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451" y="5305628"/>
                <a:ext cx="2090412" cy="695447"/>
              </a:xfrm>
              <a:prstGeom prst="rect">
                <a:avLst/>
              </a:prstGeom>
              <a:blipFill>
                <a:blip r:embed="rId10"/>
                <a:stretch>
                  <a:fillRect b="-535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120813-D151-422B-3462-58C73018603E}"/>
                  </a:ext>
                </a:extLst>
              </p:cNvPr>
              <p:cNvSpPr txBox="1"/>
              <p:nvPr/>
            </p:nvSpPr>
            <p:spPr bwMode="auto">
              <a:xfrm>
                <a:off x="760450" y="6001075"/>
                <a:ext cx="2090412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120813-D151-422B-3462-58C730186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450" y="6001075"/>
                <a:ext cx="2090412" cy="648126"/>
              </a:xfrm>
              <a:prstGeom prst="rect">
                <a:avLst/>
              </a:prstGeom>
              <a:blipFill>
                <a:blip r:embed="rId11"/>
                <a:stretch>
                  <a:fillRect b="-576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10">
                <a:extLst>
                  <a:ext uri="{FF2B5EF4-FFF2-40B4-BE49-F238E27FC236}">
                    <a16:creationId xmlns:a16="http://schemas.microsoft.com/office/drawing/2014/main" id="{1E97DCF1-A477-33B9-FC0A-68C2B0CBA3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746" y="2889687"/>
                <a:ext cx="50784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代入定態方程式後，再除以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TW" altLang="en-US" dirty="0"/>
                  <a:t>：</a:t>
                </a:r>
              </a:p>
            </p:txBody>
          </p:sp>
        </mc:Choice>
        <mc:Fallback xmlns="">
          <p:sp>
            <p:nvSpPr>
              <p:cNvPr id="17" name="Text Box 10">
                <a:extLst>
                  <a:ext uri="{FF2B5EF4-FFF2-40B4-BE49-F238E27FC236}">
                    <a16:creationId xmlns:a16="http://schemas.microsoft.com/office/drawing/2014/main" id="{1E97DCF1-A477-33B9-FC0A-68C2B0CBA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746" y="2889687"/>
                <a:ext cx="5078413" cy="369332"/>
              </a:xfrm>
              <a:prstGeom prst="rect">
                <a:avLst/>
              </a:prstGeom>
              <a:blipFill>
                <a:blip r:embed="rId12"/>
                <a:stretch>
                  <a:fillRect l="-99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3">
            <a:extLst>
              <a:ext uri="{FF2B5EF4-FFF2-40B4-BE49-F238E27FC236}">
                <a16:creationId xmlns:a16="http://schemas.microsoft.com/office/drawing/2014/main" id="{8FB01F10-1413-0E01-41AC-B65157DB9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98" y="513878"/>
            <a:ext cx="82558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電子彼此無交互作用，求定態時單顆電子可分開處理，所以可以稱為理想氣體。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86A836-5CD7-BFC8-AC09-3764D56903ED}"/>
                  </a:ext>
                </a:extLst>
              </p:cNvPr>
              <p:cNvSpPr txBox="1"/>
              <p:nvPr/>
            </p:nvSpPr>
            <p:spPr bwMode="auto">
              <a:xfrm>
                <a:off x="780598" y="4298423"/>
                <a:ext cx="639045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括號內都是常數，訂為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TW" dirty="0"/>
                  <a:t>。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86A836-5CD7-BFC8-AC09-3764D5690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0598" y="4298423"/>
                <a:ext cx="6390456" cy="369332"/>
              </a:xfrm>
              <a:prstGeom prst="rect">
                <a:avLst/>
              </a:prstGeom>
              <a:blipFill>
                <a:blip r:embed="rId13"/>
                <a:stretch>
                  <a:fillRect l="-794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956EE3-F0E1-ACC3-84DE-6E4FA34EF3F5}"/>
                  </a:ext>
                </a:extLst>
              </p:cNvPr>
              <p:cNvSpPr txBox="1"/>
              <p:nvPr/>
            </p:nvSpPr>
            <p:spPr bwMode="auto">
              <a:xfrm>
                <a:off x="788900" y="883038"/>
                <a:ext cx="77435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假設空間長度都是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箱壁上波函數必須是零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或者滿足週期性條件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956EE3-F0E1-ACC3-84DE-6E4FA34EF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8900" y="883038"/>
                <a:ext cx="7743540" cy="369332"/>
              </a:xfrm>
              <a:prstGeom prst="rect">
                <a:avLst/>
              </a:prstGeom>
              <a:blipFill>
                <a:blip r:embed="rId14"/>
                <a:stretch>
                  <a:fillRect l="-49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41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56" grpId="0"/>
      <p:bldP spid="16" grpId="0"/>
      <p:bldP spid="6" grpId="0" animBg="1"/>
      <p:bldP spid="2" grpId="0" animBg="1"/>
      <p:bldP spid="7" grpId="0"/>
      <p:bldP spid="9" grpId="0" animBg="1"/>
      <p:bldP spid="12" grpId="0" animBg="1"/>
      <p:bldP spid="13" grpId="0" animBg="1"/>
      <p:bldP spid="14" grpId="0" animBg="1"/>
      <p:bldP spid="17" grpId="0"/>
      <p:bldP spid="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2" descr="D:\Dropbox\Documents\課程\YoungTextBook\Images\Chapter41\A_Images\A_Figures_and_Photos\41_01_Figu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12" y="489761"/>
            <a:ext cx="2592462" cy="215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55BF59-911F-433B-2927-DE9B596101FA}"/>
                  </a:ext>
                </a:extLst>
              </p:cNvPr>
              <p:cNvSpPr txBox="1"/>
              <p:nvPr/>
            </p:nvSpPr>
            <p:spPr bwMode="auto">
              <a:xfrm>
                <a:off x="349950" y="2978207"/>
                <a:ext cx="2133818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55BF59-911F-433B-2927-DE9B59610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950" y="2978207"/>
                <a:ext cx="2133818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793F0D-34AF-ED06-6BE6-FA474314F09E}"/>
                  </a:ext>
                </a:extLst>
              </p:cNvPr>
              <p:cNvSpPr txBox="1"/>
              <p:nvPr/>
            </p:nvSpPr>
            <p:spPr bwMode="auto">
              <a:xfrm>
                <a:off x="3275769" y="2978207"/>
                <a:ext cx="2133818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793F0D-34AF-ED06-6BE6-FA474314F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5769" y="2978207"/>
                <a:ext cx="2133818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37E37C-F36D-6EE4-B8ED-1113DEDBF632}"/>
                  </a:ext>
                </a:extLst>
              </p:cNvPr>
              <p:cNvSpPr txBox="1"/>
              <p:nvPr/>
            </p:nvSpPr>
            <p:spPr bwMode="auto">
              <a:xfrm>
                <a:off x="6201587" y="2984614"/>
                <a:ext cx="2133819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37E37C-F36D-6EE4-B8ED-1113DEDBF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1587" y="2984614"/>
                <a:ext cx="2133819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5">
                <a:extLst>
                  <a:ext uri="{FF2B5EF4-FFF2-40B4-BE49-F238E27FC236}">
                    <a16:creationId xmlns:a16="http://schemas.microsoft.com/office/drawing/2014/main" id="{280C5DCA-2AD7-4CC2-B3AD-64A7EDF3A95C}"/>
                  </a:ext>
                </a:extLst>
              </p:cNvPr>
              <p:cNvSpPr txBox="1"/>
              <p:nvPr/>
            </p:nvSpPr>
            <p:spPr>
              <a:xfrm>
                <a:off x="349950" y="4009900"/>
                <a:ext cx="1612686" cy="64812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字方塊 15">
                <a:extLst>
                  <a:ext uri="{FF2B5EF4-FFF2-40B4-BE49-F238E27FC236}">
                    <a16:creationId xmlns:a16="http://schemas.microsoft.com/office/drawing/2014/main" id="{280C5DCA-2AD7-4CC2-B3AD-64A7EDF3A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50" y="4009900"/>
                <a:ext cx="1612686" cy="648126"/>
              </a:xfrm>
              <a:prstGeom prst="rect">
                <a:avLst/>
              </a:prstGeom>
              <a:blipFill>
                <a:blip r:embed="rId6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5">
                <a:extLst>
                  <a:ext uri="{FF2B5EF4-FFF2-40B4-BE49-F238E27FC236}">
                    <a16:creationId xmlns:a16="http://schemas.microsoft.com/office/drawing/2014/main" id="{A60E071B-14DA-6CCA-9BCA-486E00998367}"/>
                  </a:ext>
                </a:extLst>
              </p:cNvPr>
              <p:cNvSpPr txBox="1"/>
              <p:nvPr/>
            </p:nvSpPr>
            <p:spPr>
              <a:xfrm>
                <a:off x="3272947" y="4045022"/>
                <a:ext cx="1625637" cy="64812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字方塊 15">
                <a:extLst>
                  <a:ext uri="{FF2B5EF4-FFF2-40B4-BE49-F238E27FC236}">
                    <a16:creationId xmlns:a16="http://schemas.microsoft.com/office/drawing/2014/main" id="{A60E071B-14DA-6CCA-9BCA-486E00998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947" y="4045022"/>
                <a:ext cx="1625637" cy="648126"/>
              </a:xfrm>
              <a:prstGeom prst="rect">
                <a:avLst/>
              </a:prstGeom>
              <a:blipFill>
                <a:blip r:embed="rId7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5">
                <a:extLst>
                  <a:ext uri="{FF2B5EF4-FFF2-40B4-BE49-F238E27FC236}">
                    <a16:creationId xmlns:a16="http://schemas.microsoft.com/office/drawing/2014/main" id="{00E45750-7074-65B4-B0C9-A952FFE70990}"/>
                  </a:ext>
                </a:extLst>
              </p:cNvPr>
              <p:cNvSpPr txBox="1"/>
              <p:nvPr/>
            </p:nvSpPr>
            <p:spPr>
              <a:xfrm>
                <a:off x="6201587" y="4029707"/>
                <a:ext cx="1615892" cy="64812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字方塊 15">
                <a:extLst>
                  <a:ext uri="{FF2B5EF4-FFF2-40B4-BE49-F238E27FC236}">
                    <a16:creationId xmlns:a16="http://schemas.microsoft.com/office/drawing/2014/main" id="{00E45750-7074-65B4-B0C9-A952FFE70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587" y="4029707"/>
                <a:ext cx="1615892" cy="648126"/>
              </a:xfrm>
              <a:prstGeom prst="rect">
                <a:avLst/>
              </a:prstGeom>
              <a:blipFill>
                <a:blip r:embed="rId8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960739-3C52-3DF6-AC54-DF3C2190D338}"/>
                  </a:ext>
                </a:extLst>
              </p:cNvPr>
              <p:cNvSpPr txBox="1"/>
              <p:nvPr/>
            </p:nvSpPr>
            <p:spPr bwMode="auto">
              <a:xfrm>
                <a:off x="3297607" y="4921464"/>
                <a:ext cx="2721578" cy="64812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960739-3C52-3DF6-AC54-DF3C2190D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7607" y="4921464"/>
                <a:ext cx="2721578" cy="648126"/>
              </a:xfrm>
              <a:prstGeom prst="rect">
                <a:avLst/>
              </a:prstGeom>
              <a:blipFill>
                <a:blip r:embed="rId9"/>
                <a:stretch>
                  <a:fillRect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4">
                <a:extLst>
                  <a:ext uri="{FF2B5EF4-FFF2-40B4-BE49-F238E27FC236}">
                    <a16:creationId xmlns:a16="http://schemas.microsoft.com/office/drawing/2014/main" id="{1F1FD11D-0CB4-4DC2-CB87-309BE558ADDE}"/>
                  </a:ext>
                </a:extLst>
              </p:cNvPr>
              <p:cNvSpPr txBox="1"/>
              <p:nvPr/>
            </p:nvSpPr>
            <p:spPr bwMode="auto">
              <a:xfrm>
                <a:off x="3307577" y="5703984"/>
                <a:ext cx="5423216" cy="79624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文字方塊 14">
                <a:extLst>
                  <a:ext uri="{FF2B5EF4-FFF2-40B4-BE49-F238E27FC236}">
                    <a16:creationId xmlns:a16="http://schemas.microsoft.com/office/drawing/2014/main" id="{1F1FD11D-0CB4-4DC2-CB87-309BE558A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7577" y="5703984"/>
                <a:ext cx="5423216" cy="7962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5">
            <a:extLst>
              <a:ext uri="{FF2B5EF4-FFF2-40B4-BE49-F238E27FC236}">
                <a16:creationId xmlns:a16="http://schemas.microsoft.com/office/drawing/2014/main" id="{5119D71F-9FC5-13BF-3C18-807ED7505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18" y="452482"/>
            <a:ext cx="424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/>
            <a:r>
              <a:rPr lang="zh-TW" altLang="en-US" dirty="0">
                <a:latin typeface="Times New Roman" charset="0"/>
                <a:cs typeface="Times New Roman" charset="0"/>
              </a:rPr>
              <a:t>三維</a:t>
            </a:r>
            <a:r>
              <a:rPr lang="en-US" altLang="zh-TW" dirty="0">
                <a:latin typeface="Times New Roman" charset="0"/>
                <a:cs typeface="Times New Roman" charset="0"/>
              </a:rPr>
              <a:t>Box</a:t>
            </a:r>
            <a:r>
              <a:rPr lang="zh-TW" altLang="en-US" dirty="0">
                <a:latin typeface="Times New Roman" charset="0"/>
                <a:cs typeface="Times New Roman" charset="0"/>
              </a:rPr>
              <a:t>簡化為三個一維</a:t>
            </a:r>
            <a:r>
              <a:rPr lang="en-US" altLang="zh-TW" dirty="0">
                <a:latin typeface="Times New Roman" charset="0"/>
                <a:cs typeface="Times New Roman" charset="0"/>
              </a:rPr>
              <a:t>Box</a:t>
            </a:r>
            <a:r>
              <a:rPr lang="zh-TW" altLang="en-US" dirty="0">
                <a:latin typeface="Times New Roman" charset="0"/>
                <a:cs typeface="Times New Roman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067D9F-D66B-1C06-F58B-4A781AAEF665}"/>
                  </a:ext>
                </a:extLst>
              </p:cNvPr>
              <p:cNvSpPr txBox="1"/>
              <p:nvPr/>
            </p:nvSpPr>
            <p:spPr bwMode="auto">
              <a:xfrm>
                <a:off x="3073418" y="1759530"/>
                <a:ext cx="6179102" cy="391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每一個方向個有一個角波數，因此各有一量子數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altLang="zh-TW" sz="1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altLang="zh-TW" sz="1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zh-TW" altLang="en-US" i="1">
                        <a:latin typeface="Cambria Math" panose="02040503050406030204" pitchFamily="18" charset="0"/>
                      </a:rPr>
                      <m:t>。</m:t>
                    </m:r>
                  </m:oMath>
                </a14:m>
                <a:endParaRPr lang="en-TW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067D9F-D66B-1C06-F58B-4A781AAEF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3418" y="1759530"/>
                <a:ext cx="6179102" cy="391261"/>
              </a:xfrm>
              <a:prstGeom prst="rect">
                <a:avLst/>
              </a:prstGeom>
              <a:blipFill>
                <a:blip r:embed="rId11"/>
                <a:stretch>
                  <a:fillRect l="-615" t="-6250" b="-156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0428B3-AE42-F6EC-DD64-D203B4CAAD33}"/>
                  </a:ext>
                </a:extLst>
              </p:cNvPr>
              <p:cNvSpPr txBox="1"/>
              <p:nvPr/>
            </p:nvSpPr>
            <p:spPr bwMode="auto">
              <a:xfrm>
                <a:off x="3073418" y="2149969"/>
                <a:ext cx="4572000" cy="411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一組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1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TW" sz="1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en-TW" dirty="0"/>
                  <a:t>對應一個</a:t>
                </a:r>
                <a:r>
                  <a:rPr lang="en-GB" dirty="0"/>
                  <a:t>定</a:t>
                </a:r>
                <a:r>
                  <a:rPr lang="en-TW" dirty="0"/>
                  <a:t>態！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0428B3-AE42-F6EC-DD64-D203B4CAA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3418" y="2149969"/>
                <a:ext cx="4572000" cy="411010"/>
              </a:xfrm>
              <a:prstGeom prst="rect">
                <a:avLst/>
              </a:prstGeom>
              <a:blipFill>
                <a:blip r:embed="rId12"/>
                <a:stretch>
                  <a:fillRect l="-831" t="-3030" b="-181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1E54E9-94F7-BC5A-5C0A-91C21A12C6ED}"/>
                  </a:ext>
                </a:extLst>
              </p:cNvPr>
              <p:cNvSpPr txBox="1"/>
              <p:nvPr/>
            </p:nvSpPr>
            <p:spPr bwMode="auto">
              <a:xfrm>
                <a:off x="349950" y="5027244"/>
                <a:ext cx="2721578" cy="411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1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TW" sz="1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err="1"/>
                  <a:t>定</a:t>
                </a:r>
                <a:r>
                  <a:rPr lang="en-TW"/>
                  <a:t>態</a:t>
                </a:r>
                <a:r>
                  <a:rPr lang="en-GB" dirty="0" err="1"/>
                  <a:t>的能量</a:t>
                </a:r>
                <a:r>
                  <a:rPr lang="en-GB" dirty="0"/>
                  <a:t>：</a:t>
                </a:r>
                <a:endParaRPr lang="en-TW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1E54E9-94F7-BC5A-5C0A-91C21A12C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950" y="5027244"/>
                <a:ext cx="2721578" cy="411010"/>
              </a:xfrm>
              <a:prstGeom prst="rect">
                <a:avLst/>
              </a:prstGeom>
              <a:blipFill>
                <a:blip r:embed="rId13"/>
                <a:stretch>
                  <a:fillRect t="-3030" b="-151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11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CCD92FF4-B4A7-C5E9-76A6-93417BBCF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19" y="1085946"/>
            <a:ext cx="3792898" cy="30603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B9347B-4638-543E-0958-79D8B49C2DD0}"/>
              </a:ext>
            </a:extLst>
          </p:cNvPr>
          <p:cNvSpPr txBox="1"/>
          <p:nvPr/>
        </p:nvSpPr>
        <p:spPr bwMode="auto">
          <a:xfrm>
            <a:off x="2024462" y="3375658"/>
            <a:ext cx="20045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基態</a:t>
            </a:r>
            <a:r>
              <a:rPr lang="zh-TW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600" dirty="0">
                <a:latin typeface="Times New Roman" pitchFamily="18" charset="0"/>
                <a:cs typeface="Times New Roman" pitchFamily="18" charset="0"/>
              </a:rPr>
              <a:t>Ground State</a:t>
            </a:r>
            <a:endParaRPr lang="en-TW" sz="1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F8696A-D536-7B01-4B59-CEA8F9AF471F}"/>
                  </a:ext>
                </a:extLst>
              </p:cNvPr>
              <p:cNvSpPr txBox="1"/>
              <p:nvPr/>
            </p:nvSpPr>
            <p:spPr bwMode="auto">
              <a:xfrm>
                <a:off x="611560" y="555206"/>
                <a:ext cx="5856318" cy="411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1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TW" sz="1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單一電子</a:t>
                </a:r>
                <a:r>
                  <a:rPr lang="en-GB" dirty="0" err="1"/>
                  <a:t>定</a:t>
                </a:r>
                <a:r>
                  <a:rPr lang="en-TW"/>
                  <a:t>態</a:t>
                </a:r>
                <a:r>
                  <a:rPr lang="en-GB" dirty="0" err="1"/>
                  <a:t>的能量，可如原子能階作圖</a:t>
                </a:r>
                <a:r>
                  <a:rPr lang="en-GB" dirty="0"/>
                  <a:t>：</a:t>
                </a:r>
                <a:endParaRPr lang="en-TW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F8696A-D536-7B01-4B59-CEA8F9AF4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55206"/>
                <a:ext cx="5856318" cy="411010"/>
              </a:xfrm>
              <a:prstGeom prst="rect">
                <a:avLst/>
              </a:prstGeom>
              <a:blipFill>
                <a:blip r:embed="rId3"/>
                <a:stretch>
                  <a:fillRect b="-147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6F37E4-62F2-10CF-E09A-A77CF83E2711}"/>
                  </a:ext>
                </a:extLst>
              </p:cNvPr>
              <p:cNvSpPr txBox="1"/>
              <p:nvPr/>
            </p:nvSpPr>
            <p:spPr bwMode="auto">
              <a:xfrm>
                <a:off x="6171700" y="471254"/>
                <a:ext cx="2721578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6F37E4-62F2-10CF-E09A-A77CF83E2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1700" y="471254"/>
                <a:ext cx="2721578" cy="648126"/>
              </a:xfrm>
              <a:prstGeom prst="rect">
                <a:avLst/>
              </a:prstGeom>
              <a:blipFill>
                <a:blip r:embed="rId4"/>
                <a:stretch>
                  <a:fillRect b="-18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460159-7B67-1EA8-D70A-39D524E3540C}"/>
                  </a:ext>
                </a:extLst>
              </p:cNvPr>
              <p:cNvSpPr txBox="1"/>
              <p:nvPr/>
            </p:nvSpPr>
            <p:spPr bwMode="auto">
              <a:xfrm>
                <a:off x="4549341" y="3168310"/>
                <a:ext cx="1786609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1,1,1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=3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460159-7B67-1EA8-D70A-39D524E35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9341" y="3168310"/>
                <a:ext cx="1786609" cy="648126"/>
              </a:xfrm>
              <a:prstGeom prst="rect">
                <a:avLst/>
              </a:prstGeom>
              <a:blipFill>
                <a:blip r:embed="rId5"/>
                <a:stretch>
                  <a:fillRect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4B80E3-263F-0B40-D818-07600226EA3F}"/>
                  </a:ext>
                </a:extLst>
              </p:cNvPr>
              <p:cNvSpPr txBox="1"/>
              <p:nvPr/>
            </p:nvSpPr>
            <p:spPr bwMode="auto">
              <a:xfrm>
                <a:off x="4549340" y="2449299"/>
                <a:ext cx="1786609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2,1,1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=6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4B80E3-263F-0B40-D818-07600226E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9340" y="2449299"/>
                <a:ext cx="1786609" cy="648126"/>
              </a:xfrm>
              <a:prstGeom prst="rect">
                <a:avLst/>
              </a:prstGeom>
              <a:blipFill>
                <a:blip r:embed="rId6"/>
                <a:stretch>
                  <a:fillRect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03F2343-0ECD-E2FA-C166-24A639CAB968}"/>
              </a:ext>
            </a:extLst>
          </p:cNvPr>
          <p:cNvSpPr txBox="1"/>
          <p:nvPr/>
        </p:nvSpPr>
        <p:spPr bwMode="auto">
          <a:xfrm>
            <a:off x="675781" y="4236454"/>
            <a:ext cx="4536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以能量為軸，定態的分布並不均勻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3537AE-60A7-D157-9EEC-271E4703BE68}"/>
                  </a:ext>
                </a:extLst>
              </p:cNvPr>
              <p:cNvSpPr txBox="1"/>
              <p:nvPr/>
            </p:nvSpPr>
            <p:spPr bwMode="auto">
              <a:xfrm>
                <a:off x="688460" y="5487084"/>
                <a:ext cx="77217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可以定義</a:t>
                </a:r>
                <a:r>
                  <a:rPr lang="zh-TW" altLang="en-US" sz="1800" dirty="0"/>
                  <a:t>上圖中電子狀態數目隨能量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TW" altLang="en-US" sz="1800" dirty="0"/>
                  <a:t>的分布密度</a:t>
                </a:r>
                <a:r>
                  <a:rPr lang="zh-TW" altLang="en-US" dirty="0"/>
                  <a:t>：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density of states</a:t>
                </a:r>
                <a:r>
                  <a:rPr lang="en-US" altLang="zh-TW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3537AE-60A7-D157-9EEC-271E4703B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460" y="5487084"/>
                <a:ext cx="7721760" cy="369332"/>
              </a:xfrm>
              <a:prstGeom prst="rect">
                <a:avLst/>
              </a:prstGeom>
              <a:blipFill>
                <a:blip r:embed="rId7"/>
                <a:stretch>
                  <a:fillRect l="-657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5">
                <a:extLst>
                  <a:ext uri="{FF2B5EF4-FFF2-40B4-BE49-F238E27FC236}">
                    <a16:creationId xmlns:a16="http://schemas.microsoft.com/office/drawing/2014/main" id="{1070A2A9-F6D4-DB0B-7961-512E46265251}"/>
                  </a:ext>
                </a:extLst>
              </p:cNvPr>
              <p:cNvSpPr/>
              <p:nvPr/>
            </p:nvSpPr>
            <p:spPr>
              <a:xfrm>
                <a:off x="687569" y="5933462"/>
                <a:ext cx="467836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即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能量介在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與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/>
                      </a:rPr>
                      <m:t>𝑑𝐸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之間的電子狀態數：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2" name="矩形 5">
                <a:extLst>
                  <a:ext uri="{FF2B5EF4-FFF2-40B4-BE49-F238E27FC236}">
                    <a16:creationId xmlns:a16="http://schemas.microsoft.com/office/drawing/2014/main" id="{1070A2A9-F6D4-DB0B-7961-512E46265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69" y="5933462"/>
                <a:ext cx="4678369" cy="369332"/>
              </a:xfrm>
              <a:prstGeom prst="rect">
                <a:avLst/>
              </a:prstGeom>
              <a:blipFill>
                <a:blip r:embed="rId8"/>
                <a:stretch>
                  <a:fillRect l="-135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A99530E-1FEF-DC41-7617-2A93715AEAD4}"/>
              </a:ext>
            </a:extLst>
          </p:cNvPr>
          <p:cNvSpPr txBox="1"/>
          <p:nvPr/>
        </p:nvSpPr>
        <p:spPr bwMode="auto">
          <a:xfrm>
            <a:off x="675781" y="5046435"/>
            <a:ext cx="7918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當量子數越來越大時，能態的分佈趨近連續，但還是不均勻而有疏密之分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82FB73-CC80-7C1C-9B8C-C71B53DA74F1}"/>
              </a:ext>
            </a:extLst>
          </p:cNvPr>
          <p:cNvSpPr/>
          <p:nvPr/>
        </p:nvSpPr>
        <p:spPr>
          <a:xfrm>
            <a:off x="6532099" y="1230061"/>
            <a:ext cx="2361179" cy="2916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430E7F-5B16-640C-FC35-7DD8B83049D1}"/>
              </a:ext>
            </a:extLst>
          </p:cNvPr>
          <p:cNvCxnSpPr/>
          <p:nvPr/>
        </p:nvCxnSpPr>
        <p:spPr>
          <a:xfrm>
            <a:off x="6948264" y="2924944"/>
            <a:ext cx="13704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717B11-5134-6DBB-E487-2B31F1118C69}"/>
              </a:ext>
            </a:extLst>
          </p:cNvPr>
          <p:cNvCxnSpPr/>
          <p:nvPr/>
        </p:nvCxnSpPr>
        <p:spPr>
          <a:xfrm>
            <a:off x="6948264" y="2595121"/>
            <a:ext cx="13704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16F2F8-9DF2-0559-D99E-75B182EE1E81}"/>
              </a:ext>
            </a:extLst>
          </p:cNvPr>
          <p:cNvCxnSpPr/>
          <p:nvPr/>
        </p:nvCxnSpPr>
        <p:spPr>
          <a:xfrm>
            <a:off x="6948264" y="2423763"/>
            <a:ext cx="13704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8DF713-8104-CCE3-4640-651A91766541}"/>
              </a:ext>
            </a:extLst>
          </p:cNvPr>
          <p:cNvCxnSpPr/>
          <p:nvPr/>
        </p:nvCxnSpPr>
        <p:spPr>
          <a:xfrm>
            <a:off x="6948264" y="2351755"/>
            <a:ext cx="13704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2DBD3B2-C7F0-06A3-5482-E80546C119D5}"/>
              </a:ext>
            </a:extLst>
          </p:cNvPr>
          <p:cNvCxnSpPr/>
          <p:nvPr/>
        </p:nvCxnSpPr>
        <p:spPr>
          <a:xfrm>
            <a:off x="6948264" y="2279747"/>
            <a:ext cx="13704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13DA666-224A-E9EE-648C-C64E3997130E}"/>
              </a:ext>
            </a:extLst>
          </p:cNvPr>
          <p:cNvCxnSpPr/>
          <p:nvPr/>
        </p:nvCxnSpPr>
        <p:spPr>
          <a:xfrm>
            <a:off x="6948264" y="2207739"/>
            <a:ext cx="13704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950BB13-CA9B-12B1-7486-667E710EFA77}"/>
              </a:ext>
            </a:extLst>
          </p:cNvPr>
          <p:cNvCxnSpPr/>
          <p:nvPr/>
        </p:nvCxnSpPr>
        <p:spPr>
          <a:xfrm>
            <a:off x="6948264" y="2279747"/>
            <a:ext cx="13704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A5AAB87-A54D-7784-B016-BD35387BA078}"/>
              </a:ext>
            </a:extLst>
          </p:cNvPr>
          <p:cNvCxnSpPr/>
          <p:nvPr/>
        </p:nvCxnSpPr>
        <p:spPr>
          <a:xfrm>
            <a:off x="6948264" y="2207739"/>
            <a:ext cx="13704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2243C56-3AA9-8811-7882-DB9B12003238}"/>
              </a:ext>
            </a:extLst>
          </p:cNvPr>
          <p:cNvCxnSpPr/>
          <p:nvPr/>
        </p:nvCxnSpPr>
        <p:spPr>
          <a:xfrm>
            <a:off x="6948264" y="3375265"/>
            <a:ext cx="13704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7C39E99-9EF0-B4D6-A757-A8E560D4577E}"/>
              </a:ext>
            </a:extLst>
          </p:cNvPr>
          <p:cNvCxnSpPr/>
          <p:nvPr/>
        </p:nvCxnSpPr>
        <p:spPr>
          <a:xfrm>
            <a:off x="6948264" y="3829363"/>
            <a:ext cx="13704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150E97-3BDA-D41D-21C4-F9A55C3A2461}"/>
              </a:ext>
            </a:extLst>
          </p:cNvPr>
          <p:cNvCxnSpPr>
            <a:cxnSpLocks/>
          </p:cNvCxnSpPr>
          <p:nvPr/>
        </p:nvCxnSpPr>
        <p:spPr>
          <a:xfrm>
            <a:off x="8407479" y="2207739"/>
            <a:ext cx="0" cy="37179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7FBB5FC-D9CD-8CCD-9688-74C54196DEED}"/>
                  </a:ext>
                </a:extLst>
              </p:cNvPr>
              <p:cNvSpPr txBox="1"/>
              <p:nvPr/>
            </p:nvSpPr>
            <p:spPr bwMode="auto">
              <a:xfrm>
                <a:off x="8215537" y="1931776"/>
                <a:ext cx="7579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TW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𝑑𝐸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7FBB5FC-D9CD-8CCD-9688-74C54196D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5537" y="1931776"/>
                <a:ext cx="75794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A47167F-E378-1C6A-FF0C-7599A3840858}"/>
              </a:ext>
            </a:extLst>
          </p:cNvPr>
          <p:cNvCxnSpPr>
            <a:cxnSpLocks/>
          </p:cNvCxnSpPr>
          <p:nvPr/>
        </p:nvCxnSpPr>
        <p:spPr>
          <a:xfrm flipV="1">
            <a:off x="6804248" y="1423354"/>
            <a:ext cx="0" cy="25817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BAA51A4-8AB7-DE28-F0CF-51D19CF61514}"/>
                  </a:ext>
                </a:extLst>
              </p:cNvPr>
              <p:cNvSpPr txBox="1"/>
              <p:nvPr/>
            </p:nvSpPr>
            <p:spPr bwMode="auto">
              <a:xfrm flipH="1">
                <a:off x="6804248" y="1259468"/>
                <a:ext cx="2880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BAA51A4-8AB7-DE28-F0CF-51D19CF61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804248" y="1259468"/>
                <a:ext cx="288030" cy="369332"/>
              </a:xfrm>
              <a:prstGeom prst="rect">
                <a:avLst/>
              </a:prstGeom>
              <a:blipFill>
                <a:blip r:embed="rId10"/>
                <a:stretch>
                  <a:fillRect r="-8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792EE5A-9FEC-8A29-6ADC-5B2446FF436A}"/>
                  </a:ext>
                </a:extLst>
              </p:cNvPr>
              <p:cNvSpPr txBox="1"/>
              <p:nvPr/>
            </p:nvSpPr>
            <p:spPr bwMode="auto">
              <a:xfrm>
                <a:off x="7416719" y="1703796"/>
                <a:ext cx="43204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⋮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792EE5A-9FEC-8A29-6ADC-5B2446FF4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6719" y="1703796"/>
                <a:ext cx="432044" cy="276999"/>
              </a:xfrm>
              <a:prstGeom prst="rect">
                <a:avLst/>
              </a:prstGeom>
              <a:blipFill>
                <a:blip r:embed="rId11"/>
                <a:stretch>
                  <a:fillRect b="-43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A6CA825-180C-74FB-AA9E-EDF39750A48E}"/>
                  </a:ext>
                </a:extLst>
              </p:cNvPr>
              <p:cNvSpPr txBox="1"/>
              <p:nvPr/>
            </p:nvSpPr>
            <p:spPr bwMode="auto">
              <a:xfrm>
                <a:off x="5070865" y="5933462"/>
                <a:ext cx="1277888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A6CA825-180C-74FB-AA9E-EDF39750A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0865" y="5933462"/>
                <a:ext cx="1277888" cy="369332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9B97E01-5554-CFBD-2D58-4DD93DB2236F}"/>
              </a:ext>
            </a:extLst>
          </p:cNvPr>
          <p:cNvSpPr txBox="1"/>
          <p:nvPr/>
        </p:nvSpPr>
        <p:spPr bwMode="auto">
          <a:xfrm>
            <a:off x="685719" y="4635025"/>
            <a:ext cx="80627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與原子能階不同的是，電子氣的能階要放入數量龐大的電子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8F5793-76E8-3BDB-B50B-B781484DB8F3}"/>
                  </a:ext>
                </a:extLst>
              </p:cNvPr>
              <p:cNvSpPr txBox="1"/>
              <p:nvPr/>
            </p:nvSpPr>
            <p:spPr bwMode="auto">
              <a:xfrm>
                <a:off x="8359753" y="2428591"/>
                <a:ext cx="27412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8F5793-76E8-3BDB-B50B-B781484DB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59753" y="2428591"/>
                <a:ext cx="274120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88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3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1314F4-1216-AA3E-D4D4-023A55E63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32193"/>
            <a:ext cx="7772400" cy="439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418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493B1F-30AC-9E9D-D4F5-978B69F2E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24744"/>
            <a:ext cx="716210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831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60412" y="1670338"/>
                <a:ext cx="8355044" cy="4110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1800" dirty="0">
                    <a:solidFill>
                      <a:srgbClr val="FF0000"/>
                    </a:solidFill>
                  </a:rPr>
                  <a:t>以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zh-TW" altLang="en-US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畫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一空間，一個態即是一個點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，在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此空間內狀態分佈的密度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洽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！</a:t>
                </a: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12" y="1670338"/>
                <a:ext cx="8355044" cy="411010"/>
              </a:xfrm>
              <a:prstGeom prst="rect">
                <a:avLst/>
              </a:prstGeom>
              <a:blipFill>
                <a:blip r:embed="rId2"/>
                <a:stretch>
                  <a:fillRect l="-455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9791C4-6FC9-7654-26C9-6731AA839751}"/>
                  </a:ext>
                </a:extLst>
              </p:cNvPr>
              <p:cNvSpPr txBox="1"/>
              <p:nvPr/>
            </p:nvSpPr>
            <p:spPr bwMode="auto">
              <a:xfrm>
                <a:off x="3477145" y="4330302"/>
                <a:ext cx="4015552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9791C4-6FC9-7654-26C9-6731AA839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7145" y="4330302"/>
                <a:ext cx="4015552" cy="648126"/>
              </a:xfrm>
              <a:prstGeom prst="rect">
                <a:avLst/>
              </a:prstGeom>
              <a:blipFill>
                <a:blip r:embed="rId3"/>
                <a:stretch>
                  <a:fillRect b="-377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A2FBC5-D73C-D566-6B3E-5A5EB482274A}"/>
                  </a:ext>
                </a:extLst>
              </p:cNvPr>
              <p:cNvSpPr txBox="1"/>
              <p:nvPr/>
            </p:nvSpPr>
            <p:spPr bwMode="auto">
              <a:xfrm>
                <a:off x="4438757" y="1065256"/>
                <a:ext cx="3177749" cy="411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</a:rPr>
                  <a:t>一組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en-TW" dirty="0">
                    <a:solidFill>
                      <a:srgbClr val="FF0000"/>
                    </a:solidFill>
                  </a:rPr>
                  <a:t>對應一個態！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A2FBC5-D73C-D566-6B3E-5A5EB4822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8757" y="1065256"/>
                <a:ext cx="3177749" cy="411010"/>
              </a:xfrm>
              <a:prstGeom prst="rect">
                <a:avLst/>
              </a:prstGeom>
              <a:blipFill>
                <a:blip r:embed="rId4"/>
                <a:stretch>
                  <a:fillRect l="-1594" t="-3030" b="-151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91DB3C40-5573-9E38-FF61-312890C078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313" b="3743"/>
          <a:stretch/>
        </p:blipFill>
        <p:spPr>
          <a:xfrm>
            <a:off x="705360" y="2623618"/>
            <a:ext cx="2585968" cy="23548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4E977F-4DB9-ACCC-5332-88AAC9BD27A4}"/>
              </a:ext>
            </a:extLst>
          </p:cNvPr>
          <p:cNvSpPr txBox="1"/>
          <p:nvPr/>
        </p:nvSpPr>
        <p:spPr bwMode="auto">
          <a:xfrm>
            <a:off x="683568" y="525140"/>
            <a:ext cx="78785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能態的分布還可以用另一個圖像來表示，</a:t>
            </a:r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當量子數大時使用更加方便：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26">
                <a:extLst>
                  <a:ext uri="{FF2B5EF4-FFF2-40B4-BE49-F238E27FC236}">
                    <a16:creationId xmlns:a16="http://schemas.microsoft.com/office/drawing/2014/main" id="{4859CB6A-7B07-EEB0-403A-B87B483472CB}"/>
                  </a:ext>
                </a:extLst>
              </p:cNvPr>
              <p:cNvSpPr txBox="1"/>
              <p:nvPr/>
            </p:nvSpPr>
            <p:spPr>
              <a:xfrm>
                <a:off x="709317" y="5389438"/>
                <a:ext cx="7898530" cy="524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/>
                  <a:t>：與原點的距離平方，恰等於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/>
                          </a:rPr>
                          <m:t>𝑚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ℏ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𝐸</m:t>
                    </m:r>
                  </m:oMath>
                </a14:m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12" name="文字方塊 26">
                <a:extLst>
                  <a:ext uri="{FF2B5EF4-FFF2-40B4-BE49-F238E27FC236}">
                    <a16:creationId xmlns:a16="http://schemas.microsoft.com/office/drawing/2014/main" id="{4859CB6A-7B07-EEB0-403A-B87B48347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17" y="5389438"/>
                <a:ext cx="7898530" cy="524182"/>
              </a:xfrm>
              <a:prstGeom prst="rect">
                <a:avLst/>
              </a:prstGeom>
              <a:blipFill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C12345-A527-ACD1-EAAD-4FC3186462ED}"/>
                  </a:ext>
                </a:extLst>
              </p:cNvPr>
              <p:cNvSpPr txBox="1"/>
              <p:nvPr/>
            </p:nvSpPr>
            <p:spPr bwMode="auto">
              <a:xfrm>
                <a:off x="691623" y="5020106"/>
                <a:ext cx="78704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這圖除了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定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態的分佈，其實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點與原點的距離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也標示出了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定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態的能量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𝐸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C12345-A527-ACD1-EAAD-4FC318646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1623" y="5020106"/>
                <a:ext cx="7870472" cy="369332"/>
              </a:xfrm>
              <a:prstGeom prst="rect">
                <a:avLst/>
              </a:prstGeom>
              <a:blipFill>
                <a:blip r:embed="rId7"/>
                <a:stretch>
                  <a:fillRect l="-644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4">
                <a:extLst>
                  <a:ext uri="{FF2B5EF4-FFF2-40B4-BE49-F238E27FC236}">
                    <a16:creationId xmlns:a16="http://schemas.microsoft.com/office/drawing/2014/main" id="{1D7CC2AE-4BF5-4E07-94F0-552681BCAF15}"/>
                  </a:ext>
                </a:extLst>
              </p:cNvPr>
              <p:cNvSpPr txBox="1"/>
              <p:nvPr/>
            </p:nvSpPr>
            <p:spPr bwMode="auto">
              <a:xfrm>
                <a:off x="719608" y="967166"/>
                <a:ext cx="3651512" cy="57246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14">
                <a:extLst>
                  <a:ext uri="{FF2B5EF4-FFF2-40B4-BE49-F238E27FC236}">
                    <a16:creationId xmlns:a16="http://schemas.microsoft.com/office/drawing/2014/main" id="{1D7CC2AE-4BF5-4E07-94F0-552681BCA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608" y="967166"/>
                <a:ext cx="3651512" cy="572464"/>
              </a:xfrm>
              <a:prstGeom prst="rect">
                <a:avLst/>
              </a:prstGeom>
              <a:blipFill>
                <a:blip r:embed="rId8"/>
                <a:stretch>
                  <a:fillRect b="-21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CB717DE-0E67-E335-BA97-AF0C3D03ABF6}"/>
              </a:ext>
            </a:extLst>
          </p:cNvPr>
          <p:cNvSpPr txBox="1"/>
          <p:nvPr/>
        </p:nvSpPr>
        <p:spPr bwMode="auto">
          <a:xfrm>
            <a:off x="683568" y="5949280"/>
            <a:ext cx="53360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代表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定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態的點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距離原點越遠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，能量越大！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6">
                <a:extLst>
                  <a:ext uri="{FF2B5EF4-FFF2-40B4-BE49-F238E27FC236}">
                    <a16:creationId xmlns:a16="http://schemas.microsoft.com/office/drawing/2014/main" id="{A1AAC919-47F3-6B0A-F726-CA6FE99A3E3A}"/>
                  </a:ext>
                </a:extLst>
              </p:cNvPr>
              <p:cNvSpPr txBox="1"/>
              <p:nvPr/>
            </p:nvSpPr>
            <p:spPr>
              <a:xfrm>
                <a:off x="660412" y="2032545"/>
                <a:ext cx="7898530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zh-TW" altLang="en-US" dirty="0"/>
                  <a:t>是該點與原點的距離，定義為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2" name="文字方塊 26">
                <a:extLst>
                  <a:ext uri="{FF2B5EF4-FFF2-40B4-BE49-F238E27FC236}">
                    <a16:creationId xmlns:a16="http://schemas.microsoft.com/office/drawing/2014/main" id="{A1AAC919-47F3-6B0A-F726-CA6FE99A3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12" y="2032545"/>
                <a:ext cx="7898530" cy="6560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45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 animBg="1"/>
      <p:bldP spid="12" grpId="0"/>
      <p:bldP spid="14" grpId="0"/>
      <p:bldP spid="4" grpId="0"/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 bwMode="auto">
              <a:xfrm>
                <a:off x="1317522" y="2576901"/>
                <a:ext cx="680681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電子能填到的最高能量，就稱為費米能量</a:t>
                </a:r>
                <a:r>
                  <a:rPr lang="en-US" altLang="zh-TW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Fermi Energy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7522" y="2576901"/>
                <a:ext cx="6806815" cy="369332"/>
              </a:xfrm>
              <a:prstGeom prst="rect">
                <a:avLst/>
              </a:prstGeom>
              <a:blipFill>
                <a:blip r:embed="rId2"/>
                <a:stretch>
                  <a:fillRect l="-745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 bwMode="auto">
          <a:xfrm>
            <a:off x="1221099" y="893580"/>
            <a:ext cx="64050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lang="zh-TW" altLang="en-US" sz="1800" dirty="0"/>
          </a:p>
        </p:txBody>
      </p:sp>
      <p:sp>
        <p:nvSpPr>
          <p:cNvPr id="8" name="文字方塊 7"/>
          <p:cNvSpPr txBox="1"/>
          <p:nvPr/>
        </p:nvSpPr>
        <p:spPr bwMode="auto">
          <a:xfrm>
            <a:off x="1307847" y="2161176"/>
            <a:ext cx="7560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>
                <a:solidFill>
                  <a:srgbClr val="FF0000"/>
                </a:solidFill>
              </a:rPr>
              <a:t>所以彼此不作用的自由電子，彼此卻好像有一個不能忽略的排斥作用。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20BB2B3-B666-6E9F-E5BE-D904C0535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523" y="887728"/>
            <a:ext cx="66053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/>
            <a:r>
              <a:rPr lang="zh-TW" altLang="en-US" sz="1800" dirty="0"/>
              <a:t>電子滿足不形容原理</a:t>
            </a:r>
            <a:r>
              <a:rPr lang="zh-TW" altLang="en-US" sz="1800" dirty="0">
                <a:latin typeface="Times New Roman" charset="0"/>
                <a:cs typeface="Times New Roman" charset="0"/>
              </a:rPr>
              <a:t>：兩個電子不能占據同一個量子態。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E522294-CB1B-B71C-0DA0-6721B2F37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847" y="1737424"/>
            <a:ext cx="68164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/>
            <a:r>
              <a:rPr lang="zh-TW" altLang="en-US" sz="1800">
                <a:latin typeface="Times New Roman" charset="0"/>
                <a:cs typeface="Times New Roman" charset="0"/>
              </a:rPr>
              <a:t>一</a:t>
            </a:r>
            <a:r>
              <a:rPr lang="zh-TW" altLang="en-US" sz="1800" dirty="0">
                <a:latin typeface="Times New Roman" charset="0"/>
                <a:cs typeface="Times New Roman" charset="0"/>
              </a:rPr>
              <a:t>個量子狀態，只能放置一個電子。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00DD8A-488A-11E9-26FF-4488F6EADD7B}"/>
              </a:ext>
            </a:extLst>
          </p:cNvPr>
          <p:cNvSpPr txBox="1"/>
          <p:nvPr/>
        </p:nvSpPr>
        <p:spPr bwMode="auto">
          <a:xfrm>
            <a:off x="1307847" y="1313672"/>
            <a:ext cx="69945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TW" sz="1800"/>
              <a:t>電子會一個一個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由最低的能階向上配置！</a:t>
            </a:r>
            <a:endParaRPr lang="zh-CN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98B40D-61AB-218C-89DE-CD81E8E12F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184"/>
          <a:stretch/>
        </p:blipFill>
        <p:spPr>
          <a:xfrm>
            <a:off x="5148064" y="3717032"/>
            <a:ext cx="2376028" cy="2043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621854-2EE7-599B-61F9-930165DEBB33}"/>
                  </a:ext>
                </a:extLst>
              </p:cNvPr>
              <p:cNvSpPr txBox="1"/>
              <p:nvPr/>
            </p:nvSpPr>
            <p:spPr bwMode="auto">
              <a:xfrm>
                <a:off x="6372200" y="4797152"/>
                <a:ext cx="54805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621854-2EE7-599B-61F9-930165DEB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2200" y="4797152"/>
                <a:ext cx="54805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63E7A619-4162-927D-0ABB-DBF683C7F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476" y="3008680"/>
            <a:ext cx="2404675" cy="283217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FECC888-1C57-24CE-9453-EB1160D3B49E}"/>
              </a:ext>
            </a:extLst>
          </p:cNvPr>
          <p:cNvSpPr txBox="1"/>
          <p:nvPr/>
        </p:nvSpPr>
        <p:spPr bwMode="auto">
          <a:xfrm>
            <a:off x="1307847" y="451686"/>
            <a:ext cx="49090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電子等費米子卻有奇特的社交規則：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83259F-055D-C47E-FF1F-FC0629446305}"/>
              </a:ext>
            </a:extLst>
          </p:cNvPr>
          <p:cNvSpPr txBox="1"/>
          <p:nvPr/>
        </p:nvSpPr>
        <p:spPr bwMode="auto">
          <a:xfrm>
            <a:off x="1748725" y="5903300"/>
            <a:ext cx="15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只畫出能量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1EE91D-669D-73DC-EB48-9FFD97BBFD2B}"/>
              </a:ext>
            </a:extLst>
          </p:cNvPr>
          <p:cNvSpPr txBox="1"/>
          <p:nvPr/>
        </p:nvSpPr>
        <p:spPr bwMode="auto">
          <a:xfrm>
            <a:off x="4805124" y="5877272"/>
            <a:ext cx="3871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之前的一維週期位能也有</a:t>
            </a:r>
            <a:r>
              <a:rPr lang="zh-TW" altLang="en-US" sz="1800" dirty="0"/>
              <a:t>費米能量。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2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5" grpId="0"/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9CA0F-99CE-75F4-6204-370FA6CEA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91A876-7B49-FCC8-E20E-A294A1387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89" y="1789942"/>
            <a:ext cx="2344660" cy="2761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040144-0212-BF4D-5F1B-CF431AB99AB1}"/>
                  </a:ext>
                </a:extLst>
              </p:cNvPr>
              <p:cNvSpPr txBox="1"/>
              <p:nvPr/>
            </p:nvSpPr>
            <p:spPr bwMode="auto">
              <a:xfrm>
                <a:off x="827584" y="4574768"/>
                <a:ext cx="774515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重點是：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只有</a:t>
                </a:r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能量略低於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的電子才有機會透過加熱或加電場改變狀態！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040144-0212-BF4D-5F1B-CF431AB99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4574768"/>
                <a:ext cx="7745154" cy="369332"/>
              </a:xfrm>
              <a:prstGeom prst="rect">
                <a:avLst/>
              </a:prstGeom>
              <a:blipFill>
                <a:blip r:embed="rId3"/>
                <a:stretch>
                  <a:fillRect l="-820"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C8E1638-28CA-5277-15EE-BDE1498BC3D0}"/>
              </a:ext>
            </a:extLst>
          </p:cNvPr>
          <p:cNvSpPr txBox="1"/>
          <p:nvPr/>
        </p:nvSpPr>
        <p:spPr bwMode="auto">
          <a:xfrm>
            <a:off x="827584" y="4994334"/>
            <a:ext cx="55849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其餘的電子，改變的機會都已被其他電子佔據。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80AE03-B154-D342-A884-C7EB8C450249}"/>
                  </a:ext>
                </a:extLst>
              </p:cNvPr>
              <p:cNvSpPr txBox="1"/>
              <p:nvPr/>
            </p:nvSpPr>
            <p:spPr bwMode="auto">
              <a:xfrm>
                <a:off x="827584" y="5404922"/>
                <a:ext cx="695306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可見固體的性質，常是由</a:t>
                </a:r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電子在</a:t>
                </a:r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能量接近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時的行為所決定！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80AE03-B154-D342-A884-C7EB8C450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5404922"/>
                <a:ext cx="6953066" cy="369332"/>
              </a:xfrm>
              <a:prstGeom prst="rect">
                <a:avLst/>
              </a:prstGeom>
              <a:blipFill>
                <a:blip r:embed="rId4"/>
                <a:stretch>
                  <a:fillRect l="-91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" descr="Z:\Dropbox\Documents\課程\Young\Chapter42\A_Images\A_Figures_and_Photos\42_23_Figure.jpg">
            <a:extLst>
              <a:ext uri="{FF2B5EF4-FFF2-40B4-BE49-F238E27FC236}">
                <a16:creationId xmlns:a16="http://schemas.microsoft.com/office/drawing/2014/main" id="{85A1131E-F3F2-287C-4FBE-8A142DB35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99"/>
          <a:stretch/>
        </p:blipFill>
        <p:spPr bwMode="auto">
          <a:xfrm>
            <a:off x="3415163" y="2485995"/>
            <a:ext cx="2850619" cy="20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2FB8DC-F782-B7C4-72F4-05968A6239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77" r="2726"/>
          <a:stretch/>
        </p:blipFill>
        <p:spPr>
          <a:xfrm>
            <a:off x="6412498" y="2487612"/>
            <a:ext cx="2181984" cy="2060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1D9A5F-B55A-E6C3-0E94-69610E0212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8484"/>
          <a:stretch/>
        </p:blipFill>
        <p:spPr>
          <a:xfrm>
            <a:off x="6417000" y="499767"/>
            <a:ext cx="2239648" cy="193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3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3: Fermi Sphere and Fermi Surface. | Download Scientific Diagram">
            <a:extLst>
              <a:ext uri="{FF2B5EF4-FFF2-40B4-BE49-F238E27FC236}">
                <a16:creationId xmlns:a16="http://schemas.microsoft.com/office/drawing/2014/main" id="{7B075EA7-EF78-AC83-0F47-8558A8AAD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12273"/>
            <a:ext cx="3652642" cy="313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2">
                <a:extLst>
                  <a:ext uri="{FF2B5EF4-FFF2-40B4-BE49-F238E27FC236}">
                    <a16:creationId xmlns:a16="http://schemas.microsoft.com/office/drawing/2014/main" id="{851F0B76-6B7A-7571-8552-142DE59458EC}"/>
                  </a:ext>
                </a:extLst>
              </p:cNvPr>
              <p:cNvSpPr txBox="1"/>
              <p:nvPr/>
            </p:nvSpPr>
            <p:spPr>
              <a:xfrm>
                <a:off x="887789" y="894541"/>
                <a:ext cx="3509238" cy="56297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zh-TW" altLang="en-US" b="0" i="1" smtClean="0">
                          <a:latin typeface="Cambria Math"/>
                        </a:rPr>
                        <m:t>   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zh-TW" altLang="en-US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2">
                <a:extLst>
                  <a:ext uri="{FF2B5EF4-FFF2-40B4-BE49-F238E27FC236}">
                    <a16:creationId xmlns:a16="http://schemas.microsoft.com/office/drawing/2014/main" id="{851F0B76-6B7A-7571-8552-142DE5945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89" y="894541"/>
                <a:ext cx="3509238" cy="562975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AD0DEC-AD18-472B-8B5E-EA2DFEB8D2C7}"/>
                  </a:ext>
                </a:extLst>
              </p:cNvPr>
              <p:cNvSpPr txBox="1"/>
              <p:nvPr/>
            </p:nvSpPr>
            <p:spPr>
              <a:xfrm>
                <a:off x="4427984" y="965468"/>
                <a:ext cx="3800398" cy="410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err="1"/>
                  <a:t>角波數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GB" dirty="0"/>
                  <a:t>同樣標記了電子的狀態。</a:t>
                </a:r>
                <a:endParaRPr lang="en-TW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AD0DEC-AD18-472B-8B5E-EA2DFEB8D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965468"/>
                <a:ext cx="3800398" cy="410305"/>
              </a:xfrm>
              <a:prstGeom prst="rect">
                <a:avLst/>
              </a:prstGeom>
              <a:blipFill>
                <a:blip r:embed="rId4"/>
                <a:stretch>
                  <a:fillRect l="-1333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65ABC8-A585-CA25-3EC8-7BB16AA55340}"/>
                  </a:ext>
                </a:extLst>
              </p:cNvPr>
              <p:cNvSpPr txBox="1"/>
              <p:nvPr/>
            </p:nvSpPr>
            <p:spPr bwMode="auto">
              <a:xfrm>
                <a:off x="892639" y="2546903"/>
                <a:ext cx="7921338" cy="411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這些態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態就在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/>
                  <a:t>空間也就是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空間的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一個球內！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65ABC8-A585-CA25-3EC8-7BB16AA55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639" y="2546903"/>
                <a:ext cx="7921338" cy="411010"/>
              </a:xfrm>
              <a:prstGeom prst="rect">
                <a:avLst/>
              </a:prstGeom>
              <a:blipFill>
                <a:blip r:embed="rId5"/>
                <a:stretch>
                  <a:fillRect l="-640" b="-181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16">
                <a:extLst>
                  <a:ext uri="{FF2B5EF4-FFF2-40B4-BE49-F238E27FC236}">
                    <a16:creationId xmlns:a16="http://schemas.microsoft.com/office/drawing/2014/main" id="{C3C1FB0C-E218-8537-8842-AA62B66D79EE}"/>
                  </a:ext>
                </a:extLst>
              </p:cNvPr>
              <p:cNvSpPr/>
              <p:nvPr/>
            </p:nvSpPr>
            <p:spPr>
              <a:xfrm>
                <a:off x="797907" y="416428"/>
                <a:ext cx="4805867" cy="4110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1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TW" sz="1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1800" dirty="0"/>
                  <a:t>空間</a:t>
                </a:r>
                <a:r>
                  <a:rPr lang="zh-TW" altLang="en-US" dirty="0"/>
                  <a:t>其實也就是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/>
                  <a:t>空間</a:t>
                </a:r>
                <a:r>
                  <a:rPr lang="zh-TW" altLang="en-US" sz="1800" dirty="0"/>
                  <a:t>！</a:t>
                </a:r>
              </a:p>
            </p:txBody>
          </p:sp>
        </mc:Choice>
        <mc:Fallback xmlns="">
          <p:sp>
            <p:nvSpPr>
              <p:cNvPr id="3" name="矩形 16">
                <a:extLst>
                  <a:ext uri="{FF2B5EF4-FFF2-40B4-BE49-F238E27FC236}">
                    <a16:creationId xmlns:a16="http://schemas.microsoft.com/office/drawing/2014/main" id="{C3C1FB0C-E218-8537-8842-AA62B66D79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07" y="416428"/>
                <a:ext cx="4805867" cy="411010"/>
              </a:xfrm>
              <a:prstGeom prst="rect">
                <a:avLst/>
              </a:prstGeom>
              <a:blipFill>
                <a:blip r:embed="rId6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9EDC5002-EB0A-030D-322C-7F26D92F66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704" y="3399222"/>
            <a:ext cx="2963257" cy="30682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2119FE-B087-602F-0FBD-718E12F10843}"/>
                  </a:ext>
                </a:extLst>
              </p:cNvPr>
              <p:cNvSpPr txBox="1"/>
              <p:nvPr/>
            </p:nvSpPr>
            <p:spPr bwMode="auto">
              <a:xfrm>
                <a:off x="901704" y="1888882"/>
                <a:ext cx="2095186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2119FE-B087-602F-0FBD-718E12F10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1704" y="1888882"/>
                <a:ext cx="2095186" cy="648126"/>
              </a:xfrm>
              <a:prstGeom prst="rect">
                <a:avLst/>
              </a:prstGeom>
              <a:blipFill>
                <a:blip r:embed="rId8"/>
                <a:stretch>
                  <a:fillRect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70318E5-CCB5-D526-B36A-5D5059E0A47E}"/>
              </a:ext>
            </a:extLst>
          </p:cNvPr>
          <p:cNvSpPr txBox="1"/>
          <p:nvPr/>
        </p:nvSpPr>
        <p:spPr bwMode="auto">
          <a:xfrm>
            <a:off x="892638" y="2942338"/>
            <a:ext cx="65596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此球的表面就是電子佔據的態的邊界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就稱為費米面！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30B65B-A612-4502-2AD2-52D9957C3E47}"/>
                  </a:ext>
                </a:extLst>
              </p:cNvPr>
              <p:cNvSpPr txBox="1"/>
              <p:nvPr/>
            </p:nvSpPr>
            <p:spPr bwMode="auto">
              <a:xfrm>
                <a:off x="868336" y="1470131"/>
                <a:ext cx="457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電子佔據的態</a:t>
                </a:r>
                <a:r>
                  <a:rPr lang="zh-TW" altLang="en-US" dirty="0"/>
                  <a:t>能量小於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/>
                  <a:t>：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30B65B-A612-4502-2AD2-52D9957C3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336" y="1470131"/>
                <a:ext cx="4572000" cy="369332"/>
              </a:xfrm>
              <a:prstGeom prst="rect">
                <a:avLst/>
              </a:prstGeom>
              <a:blipFill>
                <a:blip r:embed="rId9"/>
                <a:stretch>
                  <a:fillRect l="-110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22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A5805B9-A5AE-513C-C129-8A8AC2E7F0D0}"/>
              </a:ext>
            </a:extLst>
          </p:cNvPr>
          <p:cNvSpPr txBox="1"/>
          <p:nvPr/>
        </p:nvSpPr>
        <p:spPr bwMode="auto">
          <a:xfrm>
            <a:off x="425386" y="830197"/>
            <a:ext cx="5544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舉例來說：</a:t>
            </a:r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例一： Anharmonic Oscillator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b="0" i="0" u="none" strike="noStrike" dirty="0">
                <a:solidFill>
                  <a:srgbClr val="FF0000"/>
                </a:solidFill>
                <a:effectLst/>
                <a:latin typeface="+mn-ea"/>
                <a:ea typeface="+mn-ea"/>
              </a:rPr>
              <a:t>非諧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震盪器</a:t>
            </a:r>
            <a:endParaRPr lang="en-TW" dirty="0">
              <a:solidFill>
                <a:srgbClr val="FF0000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6">
                <a:extLst>
                  <a:ext uri="{FF2B5EF4-FFF2-40B4-BE49-F238E27FC236}">
                    <a16:creationId xmlns:a16="http://schemas.microsoft.com/office/drawing/2014/main" id="{8BCC7776-6654-1DD3-6305-5BB5AC9D2524}"/>
                  </a:ext>
                </a:extLst>
              </p:cNvPr>
              <p:cNvSpPr txBox="1"/>
              <p:nvPr/>
            </p:nvSpPr>
            <p:spPr bwMode="auto">
              <a:xfrm>
                <a:off x="537137" y="1222392"/>
                <a:ext cx="2008374" cy="67262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0" name="文字方塊 6">
                <a:extLst>
                  <a:ext uri="{FF2B5EF4-FFF2-40B4-BE49-F238E27FC236}">
                    <a16:creationId xmlns:a16="http://schemas.microsoft.com/office/drawing/2014/main" id="{8BCC7776-6654-1DD3-6305-5BB5AC9D2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137" y="1222392"/>
                <a:ext cx="2008374" cy="6726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6">
                <a:extLst>
                  <a:ext uri="{FF2B5EF4-FFF2-40B4-BE49-F238E27FC236}">
                    <a16:creationId xmlns:a16="http://schemas.microsoft.com/office/drawing/2014/main" id="{B5A76548-939B-0F58-D79D-181F31A74367}"/>
                  </a:ext>
                </a:extLst>
              </p:cNvPr>
              <p:cNvSpPr txBox="1"/>
              <p:nvPr/>
            </p:nvSpPr>
            <p:spPr bwMode="auto">
              <a:xfrm>
                <a:off x="2804156" y="1228235"/>
                <a:ext cx="2631940" cy="673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TW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文字方塊 6">
                <a:extLst>
                  <a:ext uri="{FF2B5EF4-FFF2-40B4-BE49-F238E27FC236}">
                    <a16:creationId xmlns:a16="http://schemas.microsoft.com/office/drawing/2014/main" id="{B5A76548-939B-0F58-D79D-181F31A74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4156" y="1228235"/>
                <a:ext cx="2631940" cy="673326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A1D0E20F-E7A4-19F9-FAA6-CB72F02D3ED9}"/>
                  </a:ext>
                </a:extLst>
              </p:cNvPr>
              <p:cNvSpPr txBox="1"/>
              <p:nvPr/>
            </p:nvSpPr>
            <p:spPr bwMode="auto">
              <a:xfrm>
                <a:off x="531895" y="2473444"/>
                <a:ext cx="2130968" cy="43672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A1D0E20F-E7A4-19F9-FAA6-CB72F02D3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895" y="2473444"/>
                <a:ext cx="2130968" cy="436723"/>
              </a:xfrm>
              <a:prstGeom prst="rect">
                <a:avLst/>
              </a:prstGeom>
              <a:blipFill>
                <a:blip r:embed="rId4"/>
                <a:stretch>
                  <a:fillRect t="-80000" r="-6509" b="-14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7C2BC4-6313-769B-B97C-DF9E0CC1B80E}"/>
                  </a:ext>
                </a:extLst>
              </p:cNvPr>
              <p:cNvSpPr txBox="1"/>
              <p:nvPr/>
            </p:nvSpPr>
            <p:spPr bwMode="auto">
              <a:xfrm>
                <a:off x="531895" y="1989978"/>
                <a:ext cx="4502003" cy="48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計算基態能量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𝜔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的修正：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7C2BC4-6313-769B-B97C-DF9E0CC1B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895" y="1989978"/>
                <a:ext cx="4502003" cy="483466"/>
              </a:xfrm>
              <a:prstGeom prst="rect">
                <a:avLst/>
              </a:prstGeom>
              <a:blipFill>
                <a:blip r:embed="rId5"/>
                <a:stretch>
                  <a:fillRect l="-1124" b="-512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29">
                <a:extLst>
                  <a:ext uri="{FF2B5EF4-FFF2-40B4-BE49-F238E27FC236}">
                    <a16:creationId xmlns:a16="http://schemas.microsoft.com/office/drawing/2014/main" id="{3068D97A-06DD-59AC-8339-E169871F1E44}"/>
                  </a:ext>
                </a:extLst>
              </p:cNvPr>
              <p:cNvSpPr txBox="1"/>
              <p:nvPr/>
            </p:nvSpPr>
            <p:spPr bwMode="auto">
              <a:xfrm>
                <a:off x="485709" y="3563083"/>
                <a:ext cx="5438107" cy="673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TW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29">
                <a:extLst>
                  <a:ext uri="{FF2B5EF4-FFF2-40B4-BE49-F238E27FC236}">
                    <a16:creationId xmlns:a16="http://schemas.microsoft.com/office/drawing/2014/main" id="{3068D97A-06DD-59AC-8339-E169871F1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709" y="3563083"/>
                <a:ext cx="5438107" cy="673326"/>
              </a:xfrm>
              <a:prstGeom prst="rect">
                <a:avLst/>
              </a:prstGeom>
              <a:blipFill>
                <a:blip r:embed="rId6"/>
                <a:stretch>
                  <a:fillRect t="-31481" r="-3263" b="-7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5">
                <a:extLst>
                  <a:ext uri="{FF2B5EF4-FFF2-40B4-BE49-F238E27FC236}">
                    <a16:creationId xmlns:a16="http://schemas.microsoft.com/office/drawing/2014/main" id="{1852643C-4F72-898E-C4C0-4882770168FC}"/>
                  </a:ext>
                </a:extLst>
              </p:cNvPr>
              <p:cNvSpPr txBox="1"/>
              <p:nvPr/>
            </p:nvSpPr>
            <p:spPr bwMode="auto">
              <a:xfrm>
                <a:off x="6542009" y="1014863"/>
                <a:ext cx="2247730" cy="9106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TW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rad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15">
                <a:extLst>
                  <a:ext uri="{FF2B5EF4-FFF2-40B4-BE49-F238E27FC236}">
                    <a16:creationId xmlns:a16="http://schemas.microsoft.com/office/drawing/2014/main" id="{1852643C-4F72-898E-C4C0-488277016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2009" y="1014863"/>
                <a:ext cx="2247730" cy="910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AE421ED5-48F0-9D04-4EAB-88A61A63DA84}"/>
                  </a:ext>
                </a:extLst>
              </p:cNvPr>
              <p:cNvSpPr txBox="1"/>
              <p:nvPr/>
            </p:nvSpPr>
            <p:spPr bwMode="auto">
              <a:xfrm>
                <a:off x="498139" y="4368274"/>
                <a:ext cx="6165882" cy="45852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AE421ED5-48F0-9D04-4EAB-88A61A63D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139" y="4368274"/>
                <a:ext cx="6165882" cy="458523"/>
              </a:xfrm>
              <a:prstGeom prst="rect">
                <a:avLst/>
              </a:prstGeom>
              <a:blipFill>
                <a:blip r:embed="rId9"/>
                <a:stretch>
                  <a:fillRect l="-3498" t="-75676" r="-2263" b="-1324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29">
                <a:extLst>
                  <a:ext uri="{FF2B5EF4-FFF2-40B4-BE49-F238E27FC236}">
                    <a16:creationId xmlns:a16="http://schemas.microsoft.com/office/drawing/2014/main" id="{AA09D810-328F-4660-5B06-B604F09D226F}"/>
                  </a:ext>
                </a:extLst>
              </p:cNvPr>
              <p:cNvSpPr txBox="1"/>
              <p:nvPr/>
            </p:nvSpPr>
            <p:spPr bwMode="auto">
              <a:xfrm>
                <a:off x="467544" y="4941168"/>
                <a:ext cx="8346266" cy="4049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29">
                <a:extLst>
                  <a:ext uri="{FF2B5EF4-FFF2-40B4-BE49-F238E27FC236}">
                    <a16:creationId xmlns:a16="http://schemas.microsoft.com/office/drawing/2014/main" id="{AA09D810-328F-4660-5B06-B604F09D2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4941168"/>
                <a:ext cx="8346266" cy="404983"/>
              </a:xfrm>
              <a:prstGeom prst="rect">
                <a:avLst/>
              </a:prstGeom>
              <a:blipFill>
                <a:blip r:embed="rId10"/>
                <a:stretch>
                  <a:fillRect l="-455" t="-100000" b="-156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2">
                <a:extLst>
                  <a:ext uri="{FF2B5EF4-FFF2-40B4-BE49-F238E27FC236}">
                    <a16:creationId xmlns:a16="http://schemas.microsoft.com/office/drawing/2014/main" id="{458E678E-8945-4305-2E38-168BA7099E2F}"/>
                  </a:ext>
                </a:extLst>
              </p:cNvPr>
              <p:cNvSpPr/>
              <p:nvPr/>
            </p:nvSpPr>
            <p:spPr>
              <a:xfrm>
                <a:off x="6339754" y="2769637"/>
                <a:ext cx="2627835" cy="40197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e>
                      </m:rad>
                      <m:r>
                        <a:rPr lang="en-US" altLang="zh-TW" sz="1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矩形 2">
                <a:extLst>
                  <a:ext uri="{FF2B5EF4-FFF2-40B4-BE49-F238E27FC236}">
                    <a16:creationId xmlns:a16="http://schemas.microsoft.com/office/drawing/2014/main" id="{458E678E-8945-4305-2E38-168BA7099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754" y="2769637"/>
                <a:ext cx="2627835" cy="401970"/>
              </a:xfrm>
              <a:prstGeom prst="rect">
                <a:avLst/>
              </a:prstGeom>
              <a:blipFill>
                <a:blip r:embed="rId11"/>
                <a:stretch>
                  <a:fillRect l="-1923" t="-90909" r="-7212" b="-15151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3">
                <a:extLst>
                  <a:ext uri="{FF2B5EF4-FFF2-40B4-BE49-F238E27FC236}">
                    <a16:creationId xmlns:a16="http://schemas.microsoft.com/office/drawing/2014/main" id="{59DF73BB-DC0D-9233-AADF-22128090B3C6}"/>
                  </a:ext>
                </a:extLst>
              </p:cNvPr>
              <p:cNvSpPr/>
              <p:nvPr/>
            </p:nvSpPr>
            <p:spPr>
              <a:xfrm>
                <a:off x="6860370" y="2346743"/>
                <a:ext cx="2130968" cy="3724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𝑎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altLang="zh-TW" sz="1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矩形 3">
                <a:extLst>
                  <a:ext uri="{FF2B5EF4-FFF2-40B4-BE49-F238E27FC236}">
                    <a16:creationId xmlns:a16="http://schemas.microsoft.com/office/drawing/2014/main" id="{59DF73BB-DC0D-9233-AADF-22128090B3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370" y="2346743"/>
                <a:ext cx="2130968" cy="372410"/>
              </a:xfrm>
              <a:prstGeom prst="rect">
                <a:avLst/>
              </a:prstGeom>
              <a:blipFill>
                <a:blip r:embed="rId12"/>
                <a:stretch>
                  <a:fillRect l="-7143" t="-103226" r="-9524" b="-16129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2">
                <a:extLst>
                  <a:ext uri="{FF2B5EF4-FFF2-40B4-BE49-F238E27FC236}">
                    <a16:creationId xmlns:a16="http://schemas.microsoft.com/office/drawing/2014/main" id="{BC1560D5-DB39-6934-76CE-1C04A233F013}"/>
                  </a:ext>
                </a:extLst>
              </p:cNvPr>
              <p:cNvSpPr txBox="1"/>
              <p:nvPr/>
            </p:nvSpPr>
            <p:spPr bwMode="auto">
              <a:xfrm>
                <a:off x="6159277" y="3244166"/>
                <a:ext cx="2808312" cy="4049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2">
                <a:extLst>
                  <a:ext uri="{FF2B5EF4-FFF2-40B4-BE49-F238E27FC236}">
                    <a16:creationId xmlns:a16="http://schemas.microsoft.com/office/drawing/2014/main" id="{BC1560D5-DB39-6934-76CE-1C04A233F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9277" y="3244166"/>
                <a:ext cx="2808312" cy="4049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339AB0CA-C06D-2B45-EF53-E1F70DDED10C}"/>
                  </a:ext>
                </a:extLst>
              </p:cNvPr>
              <p:cNvSpPr txBox="1"/>
              <p:nvPr/>
            </p:nvSpPr>
            <p:spPr bwMode="auto">
              <a:xfrm>
                <a:off x="531895" y="5744388"/>
                <a:ext cx="1519825" cy="63478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339AB0CA-C06D-2B45-EF53-E1F70DDED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895" y="5744388"/>
                <a:ext cx="1519825" cy="63478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A16FA5-7D9C-3F02-7EA0-9A6668D8DC1E}"/>
              </a:ext>
            </a:extLst>
          </p:cNvPr>
          <p:cNvCxnSpPr/>
          <p:nvPr/>
        </p:nvCxnSpPr>
        <p:spPr>
          <a:xfrm flipV="1">
            <a:off x="5384112" y="4368274"/>
            <a:ext cx="268008" cy="4585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1DD046C-BA33-4C82-AA7C-CCB47369715F}"/>
              </a:ext>
            </a:extLst>
          </p:cNvPr>
          <p:cNvCxnSpPr/>
          <p:nvPr/>
        </p:nvCxnSpPr>
        <p:spPr>
          <a:xfrm flipV="1">
            <a:off x="3239570" y="4381677"/>
            <a:ext cx="268008" cy="4585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29">
                <a:extLst>
                  <a:ext uri="{FF2B5EF4-FFF2-40B4-BE49-F238E27FC236}">
                    <a16:creationId xmlns:a16="http://schemas.microsoft.com/office/drawing/2014/main" id="{7C5EEE20-8884-959E-4F56-C986F380523C}"/>
                  </a:ext>
                </a:extLst>
              </p:cNvPr>
              <p:cNvSpPr txBox="1"/>
              <p:nvPr/>
            </p:nvSpPr>
            <p:spPr bwMode="auto">
              <a:xfrm>
                <a:off x="3054853" y="2459210"/>
                <a:ext cx="2868963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/>
                        </a:rPr>
                        <m:t>→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29">
                <a:extLst>
                  <a:ext uri="{FF2B5EF4-FFF2-40B4-BE49-F238E27FC236}">
                    <a16:creationId xmlns:a16="http://schemas.microsoft.com/office/drawing/2014/main" id="{7C5EEE20-8884-959E-4F56-C986F3805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4853" y="2459210"/>
                <a:ext cx="2868963" cy="901914"/>
              </a:xfrm>
              <a:prstGeom prst="rect">
                <a:avLst/>
              </a:prstGeom>
              <a:blipFill>
                <a:blip r:embed="rId15"/>
                <a:stretch>
                  <a:fillRect l="-16740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0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4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F3CC4B09-4394-845D-8931-0E231E78D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3679"/>
            <a:ext cx="7772400" cy="1935264"/>
          </a:xfrm>
          <a:prstGeom prst="rect">
            <a:avLst/>
          </a:prstGeom>
        </p:spPr>
      </p:pic>
      <p:pic>
        <p:nvPicPr>
          <p:cNvPr id="5" name="Picture 4" descr="A math equations and formulas&#10;&#10;Description automatically generated">
            <a:extLst>
              <a:ext uri="{FF2B5EF4-FFF2-40B4-BE49-F238E27FC236}">
                <a16:creationId xmlns:a16="http://schemas.microsoft.com/office/drawing/2014/main" id="{ABA25168-3302-6B78-DCF4-0EDA35A80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28943"/>
            <a:ext cx="7772400" cy="483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83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CD8E82F8-FA17-47FC-5FD1-37E4BFCAD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92896"/>
            <a:ext cx="7772400" cy="25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16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88204-46F8-6A97-C578-3AAB75027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29">
                <a:extLst>
                  <a:ext uri="{FF2B5EF4-FFF2-40B4-BE49-F238E27FC236}">
                    <a16:creationId xmlns:a16="http://schemas.microsoft.com/office/drawing/2014/main" id="{2B005F3F-5B84-C0FC-1B12-691BAD857160}"/>
                  </a:ext>
                </a:extLst>
              </p:cNvPr>
              <p:cNvSpPr txBox="1"/>
              <p:nvPr/>
            </p:nvSpPr>
            <p:spPr bwMode="auto">
              <a:xfrm>
                <a:off x="537431" y="1485459"/>
                <a:ext cx="3323945" cy="7496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29">
                <a:extLst>
                  <a:ext uri="{FF2B5EF4-FFF2-40B4-BE49-F238E27FC236}">
                    <a16:creationId xmlns:a16="http://schemas.microsoft.com/office/drawing/2014/main" id="{2B005F3F-5B84-C0FC-1B12-691BAD857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431" y="1485459"/>
                <a:ext cx="3323945" cy="749692"/>
              </a:xfrm>
              <a:prstGeom prst="rect">
                <a:avLst/>
              </a:prstGeom>
              <a:blipFill>
                <a:blip r:embed="rId2"/>
                <a:stretch>
                  <a:fillRect t="-56667" r="-4580" b="-3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C79F05-31BA-21C8-2698-118D576AD79F}"/>
                  </a:ext>
                </a:extLst>
              </p:cNvPr>
              <p:cNvSpPr txBox="1"/>
              <p:nvPr/>
            </p:nvSpPr>
            <p:spPr bwMode="auto">
              <a:xfrm>
                <a:off x="10105214" y="6655704"/>
                <a:ext cx="51551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C79F05-31BA-21C8-2698-118D576AD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05214" y="6655704"/>
                <a:ext cx="515514" cy="307777"/>
              </a:xfrm>
              <a:prstGeom prst="rect">
                <a:avLst/>
              </a:prstGeom>
              <a:blipFill>
                <a:blip r:embed="rId3"/>
                <a:stretch>
                  <a:fillRect l="-45238" t="-104000" r="-33333" b="-16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29">
                <a:extLst>
                  <a:ext uri="{FF2B5EF4-FFF2-40B4-BE49-F238E27FC236}">
                    <a16:creationId xmlns:a16="http://schemas.microsoft.com/office/drawing/2014/main" id="{A89CE9D5-E684-84AE-7979-439C8AFC831D}"/>
                  </a:ext>
                </a:extLst>
              </p:cNvPr>
              <p:cNvSpPr txBox="1"/>
              <p:nvPr/>
            </p:nvSpPr>
            <p:spPr bwMode="auto">
              <a:xfrm>
                <a:off x="506216" y="1048811"/>
                <a:ext cx="415908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TW" altLang="en-US" dirty="0"/>
                  <a:t>在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微擾後的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TW" altLang="en-US" dirty="0"/>
                  <a:t>中佔的份量就是：</a:t>
                </a:r>
              </a:p>
            </p:txBody>
          </p:sp>
        </mc:Choice>
        <mc:Fallback xmlns="">
          <p:sp>
            <p:nvSpPr>
              <p:cNvPr id="19" name="文字方塊 29">
                <a:extLst>
                  <a:ext uri="{FF2B5EF4-FFF2-40B4-BE49-F238E27FC236}">
                    <a16:creationId xmlns:a16="http://schemas.microsoft.com/office/drawing/2014/main" id="{A89CE9D5-E684-84AE-7979-439C8AFC8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216" y="1048811"/>
                <a:ext cx="4159081" cy="369332"/>
              </a:xfrm>
              <a:prstGeom prst="rect">
                <a:avLst/>
              </a:prstGeom>
              <a:blipFill>
                <a:blip r:embed="rId4"/>
                <a:stretch>
                  <a:fillRect l="-7599" t="-110000" b="-16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D3BFF0-FE8D-0A4B-9B19-F3D5FDC4C915}"/>
                  </a:ext>
                </a:extLst>
              </p:cNvPr>
              <p:cNvSpPr txBox="1"/>
              <p:nvPr/>
            </p:nvSpPr>
            <p:spPr bwMode="auto">
              <a:xfrm>
                <a:off x="506216" y="655187"/>
                <a:ext cx="540737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把所有本徵態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視為一組基底。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D3BFF0-FE8D-0A4B-9B19-F3D5FDC4C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216" y="655187"/>
                <a:ext cx="5407378" cy="369332"/>
              </a:xfrm>
              <a:prstGeom prst="rect">
                <a:avLst/>
              </a:prstGeom>
              <a:blipFill>
                <a:blip r:embed="rId5"/>
                <a:stretch>
                  <a:fillRect l="-703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CC3521-62D7-5FC8-7F63-E445B8F666C1}"/>
                  </a:ext>
                </a:extLst>
              </p:cNvPr>
              <p:cNvSpPr txBox="1"/>
              <p:nvPr/>
            </p:nvSpPr>
            <p:spPr bwMode="auto">
              <a:xfrm>
                <a:off x="520321" y="2365331"/>
                <a:ext cx="490192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對</a:t>
                </a:r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真實</a:t>
                </a:r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本徵態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的第一階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貢獻等於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TW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CC3521-62D7-5FC8-7F63-E445B8F66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321" y="2365331"/>
                <a:ext cx="4901927" cy="369332"/>
              </a:xfrm>
              <a:prstGeom prst="rect">
                <a:avLst/>
              </a:prstGeom>
              <a:blipFill>
                <a:blip r:embed="rId6"/>
                <a:stretch>
                  <a:fillRect l="-6460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CAEE9A15-B776-A29A-6FB3-D9DA52FC3024}"/>
                  </a:ext>
                </a:extLst>
              </p:cNvPr>
              <p:cNvSpPr txBox="1"/>
              <p:nvPr/>
            </p:nvSpPr>
            <p:spPr bwMode="auto">
              <a:xfrm>
                <a:off x="537431" y="2817203"/>
                <a:ext cx="3113508" cy="74969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＝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CAEE9A15-B776-A29A-6FB3-D9DA52FC3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431" y="2817203"/>
                <a:ext cx="3113508" cy="749692"/>
              </a:xfrm>
              <a:prstGeom prst="rect">
                <a:avLst/>
              </a:prstGeom>
              <a:blipFill>
                <a:blip r:embed="rId7"/>
                <a:stretch>
                  <a:fillRect t="-56667" r="-5285" b="-5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8C9624A1-9CAE-3E28-8337-BE399C3267A0}"/>
              </a:ext>
            </a:extLst>
          </p:cNvPr>
          <p:cNvSpPr/>
          <p:nvPr/>
        </p:nvSpPr>
        <p:spPr>
          <a:xfrm>
            <a:off x="8551369" y="290088"/>
            <a:ext cx="559218" cy="2566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438628E-E9C5-445C-ACCB-2BC87E8C10A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6349" t="2053"/>
          <a:stretch/>
        </p:blipFill>
        <p:spPr>
          <a:xfrm>
            <a:off x="5437860" y="290088"/>
            <a:ext cx="3113508" cy="25663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130425D-FEDB-3802-389E-53CB3841B5DF}"/>
                  </a:ext>
                </a:extLst>
              </p:cNvPr>
              <p:cNvSpPr txBox="1"/>
              <p:nvPr/>
            </p:nvSpPr>
            <p:spPr bwMode="auto">
              <a:xfrm>
                <a:off x="6231564" y="1894127"/>
                <a:ext cx="447596" cy="2481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sz="1600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TW" sz="1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130425D-FEDB-3802-389E-53CB3841B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1564" y="1894127"/>
                <a:ext cx="447596" cy="248112"/>
              </a:xfrm>
              <a:prstGeom prst="rect">
                <a:avLst/>
              </a:prstGeom>
              <a:blipFill>
                <a:blip r:embed="rId9"/>
                <a:stretch>
                  <a:fillRect l="-72973" t="-165000" r="-56757" b="-26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100C595-BD82-2BF5-9653-277976F12EFA}"/>
                  </a:ext>
                </a:extLst>
              </p:cNvPr>
              <p:cNvSpPr txBox="1"/>
              <p:nvPr/>
            </p:nvSpPr>
            <p:spPr bwMode="auto">
              <a:xfrm>
                <a:off x="6266515" y="2376065"/>
                <a:ext cx="576064" cy="24622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TW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100C595-BD82-2BF5-9653-277976F12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6515" y="2376065"/>
                <a:ext cx="576064" cy="246221"/>
              </a:xfrm>
              <a:prstGeom prst="rect">
                <a:avLst/>
              </a:prstGeom>
              <a:blipFill>
                <a:blip r:embed="rId10"/>
                <a:stretch>
                  <a:fillRect l="-50000" t="-165000" r="-36957" b="-26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7789497-D5BE-3D46-AFAE-7D3D0509BE89}"/>
                  </a:ext>
                </a:extLst>
              </p:cNvPr>
              <p:cNvSpPr txBox="1"/>
              <p:nvPr/>
            </p:nvSpPr>
            <p:spPr bwMode="auto">
              <a:xfrm>
                <a:off x="7424763" y="1850283"/>
                <a:ext cx="1685824" cy="4265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altLang="zh-TW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TW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7789497-D5BE-3D46-AFAE-7D3D0509B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24763" y="1850283"/>
                <a:ext cx="1685824" cy="426527"/>
              </a:xfrm>
              <a:prstGeom prst="rect">
                <a:avLst/>
              </a:prstGeom>
              <a:blipFill>
                <a:blip r:embed="rId11"/>
                <a:stretch>
                  <a:fillRect l="-26866" t="-214286" r="-14925" b="-3085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9B2BDF5-E5FB-2BAB-DD08-E158663319AB}"/>
                  </a:ext>
                </a:extLst>
              </p:cNvPr>
              <p:cNvSpPr txBox="1"/>
              <p:nvPr/>
            </p:nvSpPr>
            <p:spPr bwMode="auto">
              <a:xfrm>
                <a:off x="5520325" y="436561"/>
                <a:ext cx="504488" cy="24622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TW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9B2BDF5-E5FB-2BAB-DD08-E15866331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0325" y="436561"/>
                <a:ext cx="504488" cy="246221"/>
              </a:xfrm>
              <a:prstGeom prst="rect">
                <a:avLst/>
              </a:prstGeom>
              <a:blipFill>
                <a:blip r:embed="rId12"/>
                <a:stretch>
                  <a:fillRect l="-63415" t="-165000" r="-51220" b="-2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06E7F84-B36A-AB04-1ACD-C8BC3203FF88}"/>
                  </a:ext>
                </a:extLst>
              </p:cNvPr>
              <p:cNvSpPr txBox="1"/>
              <p:nvPr/>
            </p:nvSpPr>
            <p:spPr bwMode="auto">
              <a:xfrm>
                <a:off x="8108165" y="2228083"/>
                <a:ext cx="515514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TW" sz="1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06E7F84-B36A-AB04-1ACD-C8BC3203F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08165" y="2228083"/>
                <a:ext cx="515514" cy="338554"/>
              </a:xfrm>
              <a:prstGeom prst="rect">
                <a:avLst/>
              </a:prstGeom>
              <a:blipFill>
                <a:blip r:embed="rId13"/>
                <a:stretch>
                  <a:fillRect l="-54762" t="-107143" r="-47619" b="-17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B3939A-A6C6-A774-BE08-E43FDF7EC81B}"/>
                  </a:ext>
                </a:extLst>
              </p:cNvPr>
              <p:cNvSpPr txBox="1"/>
              <p:nvPr/>
            </p:nvSpPr>
            <p:spPr bwMode="auto">
              <a:xfrm>
                <a:off x="495880" y="3698366"/>
                <a:ext cx="52020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如果將未微擾的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視為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的主要成分，</a:t>
                </a:r>
                <a:endParaRPr lang="en-TW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B3939A-A6C6-A774-BE08-E43FDF7EC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880" y="3698366"/>
                <a:ext cx="5202062" cy="369332"/>
              </a:xfrm>
              <a:prstGeom prst="rect">
                <a:avLst/>
              </a:prstGeom>
              <a:blipFill>
                <a:blip r:embed="rId14"/>
                <a:stretch>
                  <a:fillRect l="-730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" descr="When to Use an Electric Mixer and When to Use Your Hands - Escoffier">
            <a:extLst>
              <a:ext uri="{FF2B5EF4-FFF2-40B4-BE49-F238E27FC236}">
                <a16:creationId xmlns:a16="http://schemas.microsoft.com/office/drawing/2014/main" id="{37E4FA15-F87B-AA31-8F24-9988F52E9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36" y="3598734"/>
            <a:ext cx="2588626" cy="172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6649456-AFAF-36EB-2921-C8F2D0E5C4A2}"/>
                  </a:ext>
                </a:extLst>
              </p:cNvPr>
              <p:cNvSpPr txBox="1"/>
              <p:nvPr/>
            </p:nvSpPr>
            <p:spPr bwMode="auto">
              <a:xfrm>
                <a:off x="495880" y="4104993"/>
                <a:ext cx="578502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微擾可以說引發了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的</a:t>
                </a:r>
                <a:r>
                  <a:rPr lang="en-TW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混雜</a:t>
                </a:r>
                <a:r>
                  <a:rPr lang="en-GB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或</a:t>
                </a:r>
                <a:r>
                  <a:rPr lang="en-TW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mixing</a:t>
                </a:r>
                <a:r>
                  <a:rPr lang="en-TW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6649456-AFAF-36EB-2921-C8F2D0E5C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880" y="4104993"/>
                <a:ext cx="5785023" cy="369332"/>
              </a:xfrm>
              <a:prstGeom prst="rect">
                <a:avLst/>
              </a:prstGeom>
              <a:blipFill>
                <a:blip r:embed="rId16"/>
                <a:stretch>
                  <a:fillRect l="-656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F8D9661-ADB5-D648-6C03-2F8E035D946D}"/>
                  </a:ext>
                </a:extLst>
              </p:cNvPr>
              <p:cNvSpPr txBox="1"/>
              <p:nvPr/>
            </p:nvSpPr>
            <p:spPr bwMode="auto">
              <a:xfrm>
                <a:off x="495881" y="4535087"/>
                <a:ext cx="58891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好似微擾在純粹的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中</a:t>
                </a:r>
                <a:r>
                  <a:rPr lang="en-TW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混雜</a:t>
                </a:r>
                <a:r>
                  <a:rPr lang="en-GB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了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這種</a:t>
                </a:r>
                <a:r>
                  <a:rPr lang="en-GB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配料ingredient</a:t>
                </a:r>
                <a:r>
                  <a:rPr lang="en-TW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F8D9661-ADB5-D648-6C03-2F8E035D9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881" y="4535087"/>
                <a:ext cx="5889120" cy="369332"/>
              </a:xfrm>
              <a:prstGeom prst="rect">
                <a:avLst/>
              </a:prstGeom>
              <a:blipFill>
                <a:blip r:embed="rId17"/>
                <a:stretch>
                  <a:fillRect l="-645" t="-113333" r="-86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0CB1F61F-EDA1-F801-488C-F6BE28AFC0B2}"/>
              </a:ext>
            </a:extLst>
          </p:cNvPr>
          <p:cNvSpPr txBox="1"/>
          <p:nvPr/>
        </p:nvSpPr>
        <p:spPr bwMode="auto">
          <a:xfrm>
            <a:off x="487010" y="5593176"/>
            <a:ext cx="74465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這稱為與時間無關的微擾論，有時也叫束縛態微擾論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6F2905-0612-2145-6830-8C8CACFEB1D2}"/>
              </a:ext>
            </a:extLst>
          </p:cNvPr>
          <p:cNvSpPr txBox="1"/>
          <p:nvPr/>
        </p:nvSpPr>
        <p:spPr bwMode="auto">
          <a:xfrm>
            <a:off x="506216" y="5986800"/>
            <a:ext cx="72460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因為束縛態的能階是離散的，上式才比較好用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E2E1B6C-1D8E-9F79-B607-F92E7724EB5A}"/>
                  </a:ext>
                </a:extLst>
              </p:cNvPr>
              <p:cNvSpPr txBox="1"/>
              <p:nvPr/>
            </p:nvSpPr>
            <p:spPr bwMode="auto">
              <a:xfrm>
                <a:off x="507308" y="4954703"/>
                <a:ext cx="58891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就說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TW" alt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對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因微擾產生的一階修正</a:t>
                </a:r>
                <a:r>
                  <a:rPr lang="en-TW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E2E1B6C-1D8E-9F79-B607-F92E7724E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308" y="4954703"/>
                <a:ext cx="5889120" cy="369332"/>
              </a:xfrm>
              <a:prstGeom prst="rect">
                <a:avLst/>
              </a:prstGeom>
              <a:blipFill>
                <a:blip r:embed="rId18"/>
                <a:stretch>
                  <a:fillRect l="-645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76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1" grpId="0"/>
      <p:bldP spid="36" grpId="0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 rtlCol="0">
        <a:spAutoFit/>
      </a:bodyPr>
      <a:lstStyle>
        <a:defPPr>
          <a:defRPr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26828</TotalTime>
  <Words>3749</Words>
  <Application>Microsoft Macintosh PowerPoint</Application>
  <PresentationFormat>On-screen Show (4:3)</PresentationFormat>
  <Paragraphs>546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MingLiU</vt:lpstr>
      <vt:lpstr>PMingLiU</vt:lpstr>
      <vt:lpstr>Arial</vt:lpstr>
      <vt:lpstr>Calibri</vt:lpstr>
      <vt:lpstr>Cambria Math</vt:lpstr>
      <vt:lpstr>Times New Roman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Chia-Hung Chang</dc:creator>
  <cp:lastModifiedBy>Chia-Hung Vincent Chang</cp:lastModifiedBy>
  <cp:revision>1174</cp:revision>
  <cp:lastPrinted>2025-04-23T14:53:22Z</cp:lastPrinted>
  <dcterms:created xsi:type="dcterms:W3CDTF">2008-03-17T12:32:20Z</dcterms:created>
  <dcterms:modified xsi:type="dcterms:W3CDTF">2025-05-30T12:03:31Z</dcterms:modified>
</cp:coreProperties>
</file>